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36"/>
  </p:notesMasterIdLst>
  <p:sldIdLst>
    <p:sldId id="257" r:id="rId3"/>
    <p:sldId id="258"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56" r:id="rId57"/>
    <p:sldId id="357" r:id="rId58"/>
    <p:sldId id="316" r:id="rId59"/>
    <p:sldId id="317" r:id="rId60"/>
    <p:sldId id="318" r:id="rId61"/>
    <p:sldId id="319" r:id="rId62"/>
    <p:sldId id="320" r:id="rId63"/>
    <p:sldId id="321" r:id="rId64"/>
    <p:sldId id="386" r:id="rId65"/>
    <p:sldId id="387" r:id="rId66"/>
    <p:sldId id="323"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61" r:id="rId90"/>
    <p:sldId id="351" r:id="rId91"/>
    <p:sldId id="403" r:id="rId92"/>
    <p:sldId id="404" r:id="rId93"/>
    <p:sldId id="405" r:id="rId94"/>
    <p:sldId id="406" r:id="rId95"/>
    <p:sldId id="407" r:id="rId96"/>
    <p:sldId id="408" r:id="rId97"/>
    <p:sldId id="409" r:id="rId98"/>
    <p:sldId id="410" r:id="rId99"/>
    <p:sldId id="411" r:id="rId100"/>
    <p:sldId id="412" r:id="rId101"/>
    <p:sldId id="413" r:id="rId102"/>
    <p:sldId id="414" r:id="rId103"/>
    <p:sldId id="415" r:id="rId104"/>
    <p:sldId id="363" r:id="rId105"/>
    <p:sldId id="364" r:id="rId106"/>
    <p:sldId id="365" r:id="rId107"/>
    <p:sldId id="366" r:id="rId108"/>
    <p:sldId id="395" r:id="rId109"/>
    <p:sldId id="367" r:id="rId110"/>
    <p:sldId id="368" r:id="rId111"/>
    <p:sldId id="369" r:id="rId112"/>
    <p:sldId id="370" r:id="rId113"/>
    <p:sldId id="371" r:id="rId114"/>
    <p:sldId id="396" r:id="rId115"/>
    <p:sldId id="397" r:id="rId116"/>
    <p:sldId id="398" r:id="rId117"/>
    <p:sldId id="372" r:id="rId118"/>
    <p:sldId id="373" r:id="rId119"/>
    <p:sldId id="374" r:id="rId120"/>
    <p:sldId id="375" r:id="rId121"/>
    <p:sldId id="399" r:id="rId122"/>
    <p:sldId id="400" r:id="rId123"/>
    <p:sldId id="376" r:id="rId124"/>
    <p:sldId id="377" r:id="rId125"/>
    <p:sldId id="378" r:id="rId126"/>
    <p:sldId id="379" r:id="rId127"/>
    <p:sldId id="401" r:id="rId128"/>
    <p:sldId id="380" r:id="rId129"/>
    <p:sldId id="381" r:id="rId130"/>
    <p:sldId id="382" r:id="rId131"/>
    <p:sldId id="383" r:id="rId132"/>
    <p:sldId id="384" r:id="rId133"/>
    <p:sldId id="385" r:id="rId134"/>
    <p:sldId id="402"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71A88-0194-47E8-B89F-6A7042BB07A8}" type="datetimeFigureOut">
              <a:rPr lang="en-US" smtClean="0"/>
              <a:t>5/17/2015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6E290-7036-4325-9DE5-725F623AA7E7}" type="slidenum">
              <a:rPr lang="en-US" smtClean="0"/>
              <a:t>‹#›</a:t>
            </a:fld>
            <a:endParaRPr lang="en-US"/>
          </a:p>
        </p:txBody>
      </p:sp>
    </p:spTree>
    <p:extLst>
      <p:ext uri="{BB962C8B-B14F-4D97-AF65-F5344CB8AC3E}">
        <p14:creationId xmlns:p14="http://schemas.microsoft.com/office/powerpoint/2010/main" val="242877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0600" eaLnBrk="0" hangingPunct="0">
              <a:defRPr>
                <a:solidFill>
                  <a:schemeClr val="tx1"/>
                </a:solidFill>
                <a:latin typeface="Arial" panose="020B0604020202020204" pitchFamily="34" charset="0"/>
                <a:cs typeface="B Mitra" panose="00000400000000000000" pitchFamily="2" charset="-78"/>
              </a:defRPr>
            </a:lvl1pPr>
            <a:lvl2pPr marL="742950" indent="-285750" defTabSz="990600" eaLnBrk="0" hangingPunct="0">
              <a:defRPr>
                <a:solidFill>
                  <a:schemeClr val="tx1"/>
                </a:solidFill>
                <a:latin typeface="Arial" panose="020B0604020202020204" pitchFamily="34" charset="0"/>
                <a:cs typeface="B Mitra" panose="00000400000000000000" pitchFamily="2" charset="-78"/>
              </a:defRPr>
            </a:lvl2pPr>
            <a:lvl3pPr marL="1143000" indent="-228600" defTabSz="990600" eaLnBrk="0" hangingPunct="0">
              <a:defRPr>
                <a:solidFill>
                  <a:schemeClr val="tx1"/>
                </a:solidFill>
                <a:latin typeface="Arial" panose="020B0604020202020204" pitchFamily="34" charset="0"/>
                <a:cs typeface="B Mitra" panose="00000400000000000000" pitchFamily="2" charset="-78"/>
              </a:defRPr>
            </a:lvl3pPr>
            <a:lvl4pPr marL="1600200" indent="-228600" defTabSz="990600" eaLnBrk="0" hangingPunct="0">
              <a:defRPr>
                <a:solidFill>
                  <a:schemeClr val="tx1"/>
                </a:solidFill>
                <a:latin typeface="Arial" panose="020B0604020202020204" pitchFamily="34" charset="0"/>
                <a:cs typeface="B Mitra" panose="00000400000000000000" pitchFamily="2" charset="-78"/>
              </a:defRPr>
            </a:lvl4pPr>
            <a:lvl5pPr marL="2057400" indent="-228600" defTabSz="990600" eaLnBrk="0" hangingPunct="0">
              <a:defRPr>
                <a:solidFill>
                  <a:schemeClr val="tx1"/>
                </a:solidFill>
                <a:latin typeface="Arial" panose="020B0604020202020204" pitchFamily="34" charset="0"/>
                <a:cs typeface="B Mitra" panose="00000400000000000000" pitchFamily="2" charset="-78"/>
              </a:defRPr>
            </a:lvl5pPr>
            <a:lvl6pPr marL="2514600" indent="-228600" algn="r" defTabSz="990600"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defTabSz="990600"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defTabSz="990600"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defTabSz="990600"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fld id="{AC6426CE-BE5D-4797-BF18-6016F679277F}" type="slidenum">
              <a:rPr lang="ar-SA" altLang="en-US">
                <a:solidFill>
                  <a:srgbClr val="000000"/>
                </a:solidFill>
                <a:latin typeface="Times New Roman" panose="02020603050405020304" pitchFamily="18" charset="0"/>
                <a:cs typeface="Arial" panose="020B0604020202020204" pitchFamily="34" charset="0"/>
              </a:rPr>
              <a:pPr/>
              <a:t>52</a:t>
            </a:fld>
            <a:endParaRPr lang="en-US" altLang="en-US">
              <a:solidFill>
                <a:srgbClr val="000000"/>
              </a:solidFill>
              <a:latin typeface="Times New Roman" panose="02020603050405020304" pitchFamily="18" charset="0"/>
              <a:cs typeface="Arial" panose="020B0604020202020204" pitchFamily="34" charset="0"/>
            </a:endParaRPr>
          </a:p>
        </p:txBody>
      </p:sp>
      <p:sp>
        <p:nvSpPr>
          <p:cNvPr id="69635" name="Slide Image Placeholder 1"/>
          <p:cNvSpPr>
            <a:spLocks noGrp="1" noRot="1" noChangeAspect="1" noTextEdit="1"/>
          </p:cNvSpPr>
          <p:nvPr>
            <p:ph type="sldImg"/>
          </p:nvPr>
        </p:nvSpPr>
        <p:spPr>
          <a:xfrm>
            <a:off x="141288" y="768350"/>
            <a:ext cx="6819900" cy="3836988"/>
          </a:xfrm>
          <a:ln/>
        </p:spPr>
      </p:sp>
      <p:sp>
        <p:nvSpPr>
          <p:cNvPr id="69636" name="Notes Placeholder 2"/>
          <p:cNvSpPr>
            <a:spLocks noGrp="1"/>
          </p:cNvSpPr>
          <p:nvPr>
            <p:ph type="body" idx="1"/>
          </p:nvPr>
        </p:nvSpPr>
        <p:spPr>
          <a:xfrm>
            <a:off x="709613" y="4860925"/>
            <a:ext cx="5683250" cy="46053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smtClean="0">
              <a:cs typeface="Arial" panose="020B0604020202020204" pitchFamily="34" charset="0"/>
            </a:endParaRPr>
          </a:p>
        </p:txBody>
      </p:sp>
      <p:sp>
        <p:nvSpPr>
          <p:cNvPr id="69637" name="Slide Number Placeholder 3"/>
          <p:cNvSpPr txBox="1">
            <a:spLocks noGrp="1"/>
          </p:cNvSpPr>
          <p:nvPr/>
        </p:nvSpPr>
        <p:spPr bwMode="auto">
          <a:xfrm>
            <a:off x="4022725" y="9721850"/>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66" tIns="49533" rIns="99066" bIns="49533" anchor="b"/>
          <a:lstStyle>
            <a:lvl1pPr defTabSz="990600" eaLnBrk="0" hangingPunct="0">
              <a:defRPr>
                <a:solidFill>
                  <a:schemeClr val="tx1"/>
                </a:solidFill>
                <a:latin typeface="Arial" panose="020B0604020202020204" pitchFamily="34" charset="0"/>
                <a:cs typeface="B Mitra" panose="00000400000000000000" pitchFamily="2" charset="-78"/>
              </a:defRPr>
            </a:lvl1pPr>
            <a:lvl2pPr marL="742950" indent="-285750" defTabSz="990600" eaLnBrk="0" hangingPunct="0">
              <a:defRPr>
                <a:solidFill>
                  <a:schemeClr val="tx1"/>
                </a:solidFill>
                <a:latin typeface="Arial" panose="020B0604020202020204" pitchFamily="34" charset="0"/>
                <a:cs typeface="B Mitra" panose="00000400000000000000" pitchFamily="2" charset="-78"/>
              </a:defRPr>
            </a:lvl2pPr>
            <a:lvl3pPr marL="1143000" indent="-228600" defTabSz="990600" eaLnBrk="0" hangingPunct="0">
              <a:defRPr>
                <a:solidFill>
                  <a:schemeClr val="tx1"/>
                </a:solidFill>
                <a:latin typeface="Arial" panose="020B0604020202020204" pitchFamily="34" charset="0"/>
                <a:cs typeface="B Mitra" panose="00000400000000000000" pitchFamily="2" charset="-78"/>
              </a:defRPr>
            </a:lvl3pPr>
            <a:lvl4pPr marL="1600200" indent="-228600" defTabSz="990600" eaLnBrk="0" hangingPunct="0">
              <a:defRPr>
                <a:solidFill>
                  <a:schemeClr val="tx1"/>
                </a:solidFill>
                <a:latin typeface="Arial" panose="020B0604020202020204" pitchFamily="34" charset="0"/>
                <a:cs typeface="B Mitra" panose="00000400000000000000" pitchFamily="2" charset="-78"/>
              </a:defRPr>
            </a:lvl4pPr>
            <a:lvl5pPr marL="2057400" indent="-228600" defTabSz="990600" eaLnBrk="0" hangingPunct="0">
              <a:defRPr>
                <a:solidFill>
                  <a:schemeClr val="tx1"/>
                </a:solidFill>
                <a:latin typeface="Arial" panose="020B0604020202020204" pitchFamily="34" charset="0"/>
                <a:cs typeface="B Mitra" panose="00000400000000000000" pitchFamily="2" charset="-78"/>
              </a:defRPr>
            </a:lvl5pPr>
            <a:lvl6pPr marL="2514600" indent="-228600" algn="r" defTabSz="990600"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defTabSz="990600"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defTabSz="990600"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defTabSz="990600"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rtl="1" eaLnBrk="1" fontAlgn="base" hangingPunct="1">
              <a:spcBef>
                <a:spcPct val="0"/>
              </a:spcBef>
              <a:spcAft>
                <a:spcPct val="0"/>
              </a:spcAft>
            </a:pPr>
            <a:fld id="{0E4DA473-C327-4D57-931B-FE36239D4E36}" type="slidenum">
              <a:rPr lang="ar-SA" altLang="en-US" sz="1300">
                <a:solidFill>
                  <a:srgbClr val="000000"/>
                </a:solidFill>
                <a:latin typeface="Garamond" panose="02020404030301010803" pitchFamily="18" charset="0"/>
                <a:cs typeface="Arial" panose="020B0604020202020204" pitchFamily="34" charset="0"/>
              </a:rPr>
              <a:pPr algn="r" rtl="1" eaLnBrk="1" fontAlgn="base" hangingPunct="1">
                <a:spcBef>
                  <a:spcPct val="0"/>
                </a:spcBef>
                <a:spcAft>
                  <a:spcPct val="0"/>
                </a:spcAft>
              </a:pPr>
              <a:t>52</a:t>
            </a:fld>
            <a:endParaRPr lang="en-US" altLang="en-US" sz="1300">
              <a:solidFill>
                <a:srgbClr val="0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0743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29/07/1436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1520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29/07/1436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1542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29/07/1436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1722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727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10361564" y="6215063"/>
            <a:ext cx="1830436" cy="369332"/>
          </a:xfrm>
          <a:prstGeom prst="rect">
            <a:avLst/>
          </a:prstGeom>
          <a:noFill/>
        </p:spPr>
        <p:txBody>
          <a:bodyPr wrap="none" rtlCol="1">
            <a:spAutoFit/>
          </a:bodyPr>
          <a:lstStyle/>
          <a:p>
            <a:pPr algn="r" rtl="1" fontAlgn="base">
              <a:spcBef>
                <a:spcPct val="0"/>
              </a:spcBef>
              <a:spcAft>
                <a:spcPct val="0"/>
              </a:spcAft>
              <a:defRPr/>
            </a:pPr>
            <a:r>
              <a:rPr lang="en-US" sz="1800" b="1" i="1" dirty="0">
                <a:solidFill>
                  <a:srgbClr val="000000"/>
                </a:solidFill>
                <a:latin typeface="Times New Roman" pitchFamily="18" charset="0"/>
                <a:cs typeface="Times New Roman" pitchFamily="18" charset="0"/>
              </a:rPr>
              <a:t>www.eModir.com</a:t>
            </a:r>
            <a:endParaRPr lang="fa-IR" sz="1800" b="1" i="1" dirty="0">
              <a:solidFill>
                <a:srgbClr val="000000"/>
              </a:solidFill>
              <a:latin typeface="Times New Roman" pitchFamily="18" charset="0"/>
              <a:cs typeface="Times New Roman" pitchFamily="18" charset="0"/>
            </a:endParaRPr>
          </a:p>
        </p:txBody>
      </p:sp>
      <p:sp>
        <p:nvSpPr>
          <p:cNvPr id="25602" name="Rectangle 2"/>
          <p:cNvSpPr>
            <a:spLocks noGrp="1" noChangeArrowheads="1"/>
          </p:cNvSpPr>
          <p:nvPr>
            <p:ph type="ctrTitle"/>
          </p:nvPr>
        </p:nvSpPr>
        <p:spPr>
          <a:xfrm>
            <a:off x="0" y="2514600"/>
            <a:ext cx="12192000" cy="914400"/>
          </a:xfrm>
        </p:spPr>
        <p:txBody>
          <a:bodyPr/>
          <a:lstStyle>
            <a:lvl1pPr>
              <a:defRPr sz="4800"/>
            </a:lvl1pPr>
          </a:lstStyle>
          <a:p>
            <a:r>
              <a:rPr lang="en-US"/>
              <a:t>Click to edit Master title style</a:t>
            </a:r>
          </a:p>
        </p:txBody>
      </p:sp>
      <p:sp>
        <p:nvSpPr>
          <p:cNvPr id="25603" name="Rectangle 3"/>
          <p:cNvSpPr>
            <a:spLocks noGrp="1" noChangeArrowheads="1"/>
          </p:cNvSpPr>
          <p:nvPr>
            <p:ph type="subTitle" idx="1"/>
          </p:nvPr>
        </p:nvSpPr>
        <p:spPr>
          <a:xfrm>
            <a:off x="0" y="3479800"/>
            <a:ext cx="12192000" cy="6350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7891B81A-1B80-40E2-B0B0-2D8BC35F20EA}" type="datetime1">
              <a:rPr lang="ar-SA">
                <a:solidFill>
                  <a:srgbClr val="000000"/>
                </a:solidFill>
              </a:rPr>
              <a:pPr>
                <a:defRPr/>
              </a:pPr>
              <a:t>29/07/1436</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FD07E93C-76E3-4880-8005-63782E243DC2}"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2866242"/>
      </p:ext>
    </p:extLst>
  </p:cSld>
  <p:clrMapOvr>
    <a:masterClrMapping/>
  </p:clrMapOvr>
  <p:transition spd="slow">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10361564" y="6215063"/>
            <a:ext cx="1830436" cy="369332"/>
          </a:xfrm>
          <a:prstGeom prst="rect">
            <a:avLst/>
          </a:prstGeom>
          <a:noFill/>
        </p:spPr>
        <p:txBody>
          <a:bodyPr wrap="none" rtlCol="1">
            <a:spAutoFit/>
          </a:bodyPr>
          <a:lstStyle/>
          <a:p>
            <a:pPr algn="r" rtl="1" fontAlgn="base">
              <a:spcBef>
                <a:spcPct val="0"/>
              </a:spcBef>
              <a:spcAft>
                <a:spcPct val="0"/>
              </a:spcAft>
              <a:defRPr/>
            </a:pPr>
            <a:r>
              <a:rPr lang="en-US" sz="1800" b="1" i="1" dirty="0">
                <a:solidFill>
                  <a:srgbClr val="000000"/>
                </a:solidFill>
                <a:latin typeface="Times New Roman" pitchFamily="18" charset="0"/>
                <a:cs typeface="Times New Roman" pitchFamily="18" charset="0"/>
              </a:rPr>
              <a:t>www.eModir.com</a:t>
            </a:r>
            <a:endParaRPr lang="fa-IR" sz="1800" b="1" i="1" dirty="0">
              <a:solidFill>
                <a:srgbClr val="000000"/>
              </a:solidFill>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5F8055C9-EC05-4F9C-8AA7-0F0F05C53D75}" type="datetime1">
              <a:rPr lang="ar-SA">
                <a:solidFill>
                  <a:srgbClr val="000000"/>
                </a:solidFill>
              </a:rPr>
              <a:pPr>
                <a:defRPr/>
              </a:pPr>
              <a:t>29/07/1436</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233FDE91-8853-4B5D-BD4B-60B7C32C1874}"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6267578"/>
      </p:ext>
    </p:extLst>
  </p:cSld>
  <p:clrMapOvr>
    <a:masterClrMapping/>
  </p:clrMapOvr>
  <p:transition spd="slow">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10361564" y="6215063"/>
            <a:ext cx="1830436" cy="369332"/>
          </a:xfrm>
          <a:prstGeom prst="rect">
            <a:avLst/>
          </a:prstGeom>
          <a:noFill/>
        </p:spPr>
        <p:txBody>
          <a:bodyPr wrap="none" rtlCol="1">
            <a:spAutoFit/>
          </a:bodyPr>
          <a:lstStyle/>
          <a:p>
            <a:pPr algn="r" rtl="1" fontAlgn="base">
              <a:spcBef>
                <a:spcPct val="0"/>
              </a:spcBef>
              <a:spcAft>
                <a:spcPct val="0"/>
              </a:spcAft>
              <a:defRPr/>
            </a:pPr>
            <a:r>
              <a:rPr lang="en-US" sz="1800" b="1" i="1" dirty="0">
                <a:solidFill>
                  <a:srgbClr val="000000"/>
                </a:solidFill>
                <a:latin typeface="Times New Roman" pitchFamily="18" charset="0"/>
                <a:cs typeface="Times New Roman" pitchFamily="18" charset="0"/>
              </a:rPr>
              <a:t>www.eModir.com</a:t>
            </a:r>
            <a:endParaRPr lang="fa-IR" sz="1800" b="1" i="1" dirty="0">
              <a:solidFill>
                <a:srgbClr val="000000"/>
              </a:solidFill>
              <a:latin typeface="Times New Roman" pitchFamily="18" charset="0"/>
              <a:cs typeface="Times New Roman" pitchFamily="18" charset="0"/>
            </a:endParaRP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5D95512-ECAD-4CEC-A399-E6717E3CB240}" type="datetime1">
              <a:rPr lang="ar-SA">
                <a:solidFill>
                  <a:srgbClr val="000000"/>
                </a:solidFill>
              </a:rPr>
              <a:pPr>
                <a:defRPr/>
              </a:pPr>
              <a:t>29/07/1436</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61767973-0F2E-44FC-8C8E-5C067D316FB1}"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0060468"/>
      </p:ext>
    </p:extLst>
  </p:cSld>
  <p:clrMapOvr>
    <a:masterClrMapping/>
  </p:clrMapOvr>
  <p:transition spd="slow">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762000"/>
            <a:ext cx="508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12000" y="762000"/>
            <a:ext cx="508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1524CF-43EC-4F71-94A2-A0B79AA79DA5}" type="datetime1">
              <a:rPr lang="ar-SA">
                <a:solidFill>
                  <a:srgbClr val="000000"/>
                </a:solidFill>
              </a:rPr>
              <a:pPr>
                <a:defRPr/>
              </a:pPr>
              <a:t>29/07/1436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80C3B16-60EA-423D-BB02-712EFD946756}"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4548487"/>
      </p:ext>
    </p:extLst>
  </p:cSld>
  <p:clrMapOvr>
    <a:masterClrMapping/>
  </p:clrMapOvr>
  <p:transition spd="slow">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038496D-C24B-439C-8396-67FF4A074F02}" type="datetime1">
              <a:rPr lang="ar-SA">
                <a:solidFill>
                  <a:srgbClr val="000000"/>
                </a:solidFill>
              </a:rPr>
              <a:pPr>
                <a:defRPr/>
              </a:pPr>
              <a:t>29/07/1436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E5299D2-123A-4775-A46B-C92B565A9829}"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0236049"/>
      </p:ext>
    </p:extLst>
  </p:cSld>
  <p:clrMapOvr>
    <a:masterClrMapping/>
  </p:clrMapOvr>
  <p:transition spd="slow">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ABAC09F-1EF8-40D3-B0FD-1FD01D52F555}" type="datetime1">
              <a:rPr lang="ar-SA">
                <a:solidFill>
                  <a:srgbClr val="000000"/>
                </a:solidFill>
              </a:rPr>
              <a:pPr>
                <a:defRPr/>
              </a:pPr>
              <a:t>29/07/1436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FD73FA4-03B7-4542-8F5E-0AA42114AF1C}"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7710891"/>
      </p:ext>
    </p:extLst>
  </p:cSld>
  <p:clrMapOvr>
    <a:masterClrMapping/>
  </p:clrMapOvr>
  <p:transition spd="slow">
    <p:wheel spokes="8"/>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90C450D-6D17-4390-94A7-DB65C62E8982}" type="datetime1">
              <a:rPr lang="ar-SA">
                <a:solidFill>
                  <a:srgbClr val="000000"/>
                </a:solidFill>
              </a:rPr>
              <a:pPr>
                <a:defRPr/>
              </a:pPr>
              <a:t>29/07/1436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E5543C1-C5DA-4F1B-B860-CC40A460F923}"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3478987"/>
      </p:ext>
    </p:extLst>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29/07/1436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10821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B2B8E8F-4CA5-4A71-BE6D-A8542DB7D8CD}" type="datetime1">
              <a:rPr lang="ar-SA">
                <a:solidFill>
                  <a:srgbClr val="000000"/>
                </a:solidFill>
              </a:rPr>
              <a:pPr>
                <a:defRPr/>
              </a:pPr>
              <a:t>29/07/1436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26B4B1-C39F-43BC-ACF6-4E6A1442513E}"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4313577"/>
      </p:ext>
    </p:extLst>
  </p:cSld>
  <p:clrMapOvr>
    <a:masterClrMapping/>
  </p:clrMapOvr>
  <p:transition spd="slow">
    <p:wheel spokes="8"/>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C45C8E0-1BE4-44FD-800B-8FACCD9191D6}" type="datetime1">
              <a:rPr lang="ar-SA">
                <a:solidFill>
                  <a:srgbClr val="000000"/>
                </a:solidFill>
              </a:rPr>
              <a:pPr>
                <a:defRPr/>
              </a:pPr>
              <a:t>29/07/1436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AC57AB1-FEE5-434D-A9D3-587A213DCCF3}"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031866"/>
      </p:ext>
    </p:extLst>
  </p:cSld>
  <p:clrMapOvr>
    <a:masterClrMapping/>
  </p:clrMapOvr>
  <p:transition spd="slow">
    <p:wheel spokes="8"/>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E487FF-B268-435C-9F18-C59094A5114A}" type="datetime1">
              <a:rPr lang="ar-SA">
                <a:solidFill>
                  <a:srgbClr val="000000"/>
                </a:solidFill>
              </a:rPr>
              <a:pPr>
                <a:defRPr/>
              </a:pPr>
              <a:t>29/07/1436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92F39F9-0256-48A2-A914-82369D76B47F}"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982359"/>
      </p:ext>
    </p:extLst>
  </p:cSld>
  <p:clrMapOvr>
    <a:masterClrMapping/>
  </p:clrMapOvr>
  <p:transition spd="slow">
    <p:wheel spokes="8"/>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8940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12A3BC-A151-4CE5-A397-7C2F9FA501EE}" type="datetime1">
              <a:rPr lang="ar-SA">
                <a:solidFill>
                  <a:srgbClr val="000000"/>
                </a:solidFill>
              </a:rPr>
              <a:pPr>
                <a:defRPr/>
              </a:pPr>
              <a:t>29/07/1436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092440-1B05-4D90-A856-79DB41D3DE7B}"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4074227"/>
      </p:ext>
    </p:extLst>
  </p:cSld>
  <p:clrMapOvr>
    <a:masterClrMapping/>
  </p:clrMapOvr>
  <p:transition spd="slow">
    <p:wheel spokes="8"/>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5C7AD1-C4DC-4992-BC03-EB66B3D27BA6}" type="slidenum">
              <a:rPr lang="ar-SA" altLang="en-US"/>
              <a:pPr/>
              <a:t>‹#›</a:t>
            </a:fld>
            <a:endParaRPr lang="en-US" altLang="en-US"/>
          </a:p>
        </p:txBody>
      </p:sp>
    </p:spTree>
    <p:extLst>
      <p:ext uri="{BB962C8B-B14F-4D97-AF65-F5344CB8AC3E}">
        <p14:creationId xmlns:p14="http://schemas.microsoft.com/office/powerpoint/2010/main" val="293069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09E06-6E70-4E64-93D8-61A94CC5AE0C}" type="datetimeFigureOut">
              <a:rPr lang="fa-IR" smtClean="0">
                <a:solidFill>
                  <a:prstClr val="black">
                    <a:tint val="75000"/>
                  </a:prstClr>
                </a:solidFill>
              </a:rPr>
              <a:pPr/>
              <a:t>29/07/1436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0680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29/07/1436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7920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C109E06-6E70-4E64-93D8-61A94CC5AE0C}" type="datetimeFigureOut">
              <a:rPr lang="fa-IR" smtClean="0">
                <a:solidFill>
                  <a:prstClr val="black">
                    <a:tint val="75000"/>
                  </a:prstClr>
                </a:solidFill>
              </a:rPr>
              <a:pPr/>
              <a:t>29/07/1436</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051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C109E06-6E70-4E64-93D8-61A94CC5AE0C}" type="datetimeFigureOut">
              <a:rPr lang="fa-IR" smtClean="0">
                <a:solidFill>
                  <a:prstClr val="black">
                    <a:tint val="75000"/>
                  </a:prstClr>
                </a:solidFill>
              </a:rPr>
              <a:pPr/>
              <a:t>29/07/1436</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8097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09E06-6E70-4E64-93D8-61A94CC5AE0C}" type="datetimeFigureOut">
              <a:rPr lang="fa-IR" smtClean="0">
                <a:solidFill>
                  <a:prstClr val="black">
                    <a:tint val="75000"/>
                  </a:prstClr>
                </a:solidFill>
              </a:rPr>
              <a:pPr/>
              <a:t>29/07/1436</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7051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29/07/1436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1751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solidFill>
                  <a:prstClr val="black">
                    <a:tint val="75000"/>
                  </a:prstClr>
                </a:solidFill>
              </a:rPr>
              <a:pPr/>
              <a:t>29/07/1436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DF6BFA0-0BF8-4D80-9A28-A23589D76BD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885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rgbClr val="E4F22E"/>
          </a:fgClr>
          <a:bgClr>
            <a:srgbClr val="92D05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4C109E06-6E70-4E64-93D8-61A94CC5AE0C}" type="datetimeFigureOut">
              <a:rPr lang="fa-IR" smtClean="0">
                <a:solidFill>
                  <a:prstClr val="black">
                    <a:tint val="75000"/>
                  </a:prstClr>
                </a:solidFill>
              </a:rPr>
              <a:pPr rtl="1"/>
              <a:t>29/07/1436</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CDF6BFA0-0BF8-4D80-9A28-A23589D76BD9}"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647240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0">
          <a:fgClr>
            <a:srgbClr val="E4F22E"/>
          </a:fgClr>
          <a:bgClr>
            <a:srgbClr val="92D050"/>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828800" y="762000"/>
            <a:ext cx="10363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3"/>
          <p:cNvSpPr>
            <a:spLocks noGrp="1" noChangeArrowheads="1"/>
          </p:cNvSpPr>
          <p:nvPr>
            <p:ph type="title"/>
          </p:nvPr>
        </p:nvSpPr>
        <p:spPr bwMode="auto">
          <a:xfrm>
            <a:off x="0" y="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80" name="Rectangle 4"/>
          <p:cNvSpPr>
            <a:spLocks noGrp="1" noChangeArrowheads="1"/>
          </p:cNvSpPr>
          <p:nvPr>
            <p:ph type="dt" sz="half" idx="2"/>
          </p:nvPr>
        </p:nvSpPr>
        <p:spPr bwMode="auto">
          <a:xfrm>
            <a:off x="0" y="66294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1">
                <a:latin typeface="Arial" charset="0"/>
                <a:cs typeface="Arial" charset="0"/>
              </a:defRPr>
            </a:lvl1pPr>
          </a:lstStyle>
          <a:p>
            <a:pPr fontAlgn="base">
              <a:spcBef>
                <a:spcPct val="0"/>
              </a:spcBef>
              <a:spcAft>
                <a:spcPct val="0"/>
              </a:spcAft>
              <a:defRPr/>
            </a:pPr>
            <a:fld id="{7E7EE9D7-A234-4339-8C8F-41385C9B5C08}" type="datetime1">
              <a:rPr lang="ar-SA">
                <a:solidFill>
                  <a:srgbClr val="000000"/>
                </a:solidFill>
              </a:rPr>
              <a:pPr fontAlgn="base">
                <a:spcBef>
                  <a:spcPct val="0"/>
                </a:spcBef>
                <a:spcAft>
                  <a:spcPct val="0"/>
                </a:spcAft>
                <a:defRPr/>
              </a:pPr>
              <a:t>29/07/1436</a:t>
            </a:fld>
            <a:endParaRPr lang="en-US">
              <a:solidFill>
                <a:srgbClr val="000000"/>
              </a:solidFill>
            </a:endParaRPr>
          </a:p>
        </p:txBody>
      </p:sp>
      <p:sp>
        <p:nvSpPr>
          <p:cNvPr id="24581" name="Rectangle 5"/>
          <p:cNvSpPr>
            <a:spLocks noGrp="1" noChangeArrowheads="1"/>
          </p:cNvSpPr>
          <p:nvPr>
            <p:ph type="ftr" sz="quarter" idx="3"/>
          </p:nvPr>
        </p:nvSpPr>
        <p:spPr bwMode="auto">
          <a:xfrm>
            <a:off x="4165600" y="6629400"/>
            <a:ext cx="386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1">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24582" name="Rectangle 6"/>
          <p:cNvSpPr>
            <a:spLocks noGrp="1" noChangeArrowheads="1"/>
          </p:cNvSpPr>
          <p:nvPr>
            <p:ph type="sldNum" sz="quarter" idx="4"/>
          </p:nvPr>
        </p:nvSpPr>
        <p:spPr bwMode="auto">
          <a:xfrm>
            <a:off x="9652000" y="66294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1">
                <a:cs typeface="Arial" panose="020B0604020202020204" pitchFamily="34" charset="0"/>
              </a:defRPr>
            </a:lvl1pPr>
          </a:lstStyle>
          <a:p>
            <a:pPr algn="r" fontAlgn="base">
              <a:spcBef>
                <a:spcPct val="0"/>
              </a:spcBef>
              <a:spcAft>
                <a:spcPct val="0"/>
              </a:spcAft>
            </a:pPr>
            <a:fld id="{141B44F3-18FD-4EEF-BC34-16445759DA81}" type="slidenum">
              <a:rPr lang="ar-SA" altLang="en-US">
                <a:solidFill>
                  <a:srgbClr val="000000"/>
                </a:solidFill>
              </a:rPr>
              <a:pPr algn="r" fontAlgn="base">
                <a:spcBef>
                  <a:spcPct val="0"/>
                </a:spcBef>
                <a:spcAft>
                  <a:spcPct val="0"/>
                </a:spcAft>
              </a:pPr>
              <a:t>‹#›</a:t>
            </a:fld>
            <a:endParaRPr lang="en-US" altLang="en-US">
              <a:solidFill>
                <a:srgbClr val="000000"/>
              </a:solidFill>
            </a:endParaRPr>
          </a:p>
        </p:txBody>
      </p:sp>
      <p:sp>
        <p:nvSpPr>
          <p:cNvPr id="7" name="TextBox 6"/>
          <p:cNvSpPr txBox="1"/>
          <p:nvPr userDrawn="1"/>
        </p:nvSpPr>
        <p:spPr>
          <a:xfrm>
            <a:off x="713797" y="6273800"/>
            <a:ext cx="1830436" cy="369332"/>
          </a:xfrm>
          <a:prstGeom prst="rect">
            <a:avLst/>
          </a:prstGeom>
          <a:noFill/>
        </p:spPr>
        <p:txBody>
          <a:bodyPr wrap="none" rtlCol="1">
            <a:spAutoFit/>
          </a:bodyPr>
          <a:lstStyle/>
          <a:p>
            <a:pPr algn="r" rtl="1" fontAlgn="base">
              <a:spcBef>
                <a:spcPct val="0"/>
              </a:spcBef>
              <a:spcAft>
                <a:spcPct val="0"/>
              </a:spcAft>
              <a:defRPr/>
            </a:pPr>
            <a:r>
              <a:rPr lang="en-US" sz="1800" b="1" i="1" dirty="0">
                <a:solidFill>
                  <a:srgbClr val="000000"/>
                </a:solidFill>
                <a:latin typeface="Times New Roman" pitchFamily="18" charset="0"/>
                <a:cs typeface="Times New Roman" pitchFamily="18" charset="0"/>
              </a:rPr>
              <a:t>www.eModir.com</a:t>
            </a:r>
            <a:endParaRPr lang="fa-IR" sz="1800" b="1" i="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419871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wheel spokes="8"/>
  </p:transition>
  <p:hf hdr="0" ftr="0" dt="0"/>
  <p:txStyles>
    <p:titleStyle>
      <a:lvl1pPr algn="ctr" rtl="1" eaLnBrk="0" fontAlgn="base" hangingPunct="0">
        <a:spcBef>
          <a:spcPct val="0"/>
        </a:spcBef>
        <a:spcAft>
          <a:spcPct val="0"/>
        </a:spcAft>
        <a:defRPr sz="4000">
          <a:solidFill>
            <a:schemeClr val="tx2"/>
          </a:solidFill>
          <a:latin typeface="+mj-lt"/>
          <a:ea typeface="+mj-ea"/>
          <a:cs typeface="+mj-cs"/>
        </a:defRPr>
      </a:lvl1pPr>
      <a:lvl2pPr algn="ctr" rtl="1" eaLnBrk="0" fontAlgn="base" hangingPunct="0">
        <a:spcBef>
          <a:spcPct val="0"/>
        </a:spcBef>
        <a:spcAft>
          <a:spcPct val="0"/>
        </a:spcAft>
        <a:defRPr sz="4000">
          <a:solidFill>
            <a:schemeClr val="tx2"/>
          </a:solidFill>
          <a:latin typeface="Impact" pitchFamily="34" charset="0"/>
          <a:cs typeface="Arial" charset="0"/>
        </a:defRPr>
      </a:lvl2pPr>
      <a:lvl3pPr algn="ctr" rtl="1" eaLnBrk="0" fontAlgn="base" hangingPunct="0">
        <a:spcBef>
          <a:spcPct val="0"/>
        </a:spcBef>
        <a:spcAft>
          <a:spcPct val="0"/>
        </a:spcAft>
        <a:defRPr sz="4000">
          <a:solidFill>
            <a:schemeClr val="tx2"/>
          </a:solidFill>
          <a:latin typeface="Impact" pitchFamily="34" charset="0"/>
          <a:cs typeface="Arial" charset="0"/>
        </a:defRPr>
      </a:lvl3pPr>
      <a:lvl4pPr algn="ctr" rtl="1" eaLnBrk="0" fontAlgn="base" hangingPunct="0">
        <a:spcBef>
          <a:spcPct val="0"/>
        </a:spcBef>
        <a:spcAft>
          <a:spcPct val="0"/>
        </a:spcAft>
        <a:defRPr sz="4000">
          <a:solidFill>
            <a:schemeClr val="tx2"/>
          </a:solidFill>
          <a:latin typeface="Impact" pitchFamily="34" charset="0"/>
          <a:cs typeface="Arial" charset="0"/>
        </a:defRPr>
      </a:lvl4pPr>
      <a:lvl5pPr algn="ctr" rtl="1" eaLnBrk="0" fontAlgn="base" hangingPunct="0">
        <a:spcBef>
          <a:spcPct val="0"/>
        </a:spcBef>
        <a:spcAft>
          <a:spcPct val="0"/>
        </a:spcAft>
        <a:defRPr sz="4000">
          <a:solidFill>
            <a:schemeClr val="tx2"/>
          </a:solidFill>
          <a:latin typeface="Impact" pitchFamily="34" charset="0"/>
          <a:cs typeface="Arial" charset="0"/>
        </a:defRPr>
      </a:lvl5pPr>
      <a:lvl6pPr marL="457200" algn="ctr" rtl="1" fontAlgn="base">
        <a:spcBef>
          <a:spcPct val="0"/>
        </a:spcBef>
        <a:spcAft>
          <a:spcPct val="0"/>
        </a:spcAft>
        <a:defRPr sz="4000">
          <a:solidFill>
            <a:schemeClr val="tx2"/>
          </a:solidFill>
          <a:latin typeface="Impact" pitchFamily="34" charset="0"/>
          <a:cs typeface="Arial" charset="0"/>
        </a:defRPr>
      </a:lvl6pPr>
      <a:lvl7pPr marL="914400" algn="ctr" rtl="1" fontAlgn="base">
        <a:spcBef>
          <a:spcPct val="0"/>
        </a:spcBef>
        <a:spcAft>
          <a:spcPct val="0"/>
        </a:spcAft>
        <a:defRPr sz="4000">
          <a:solidFill>
            <a:schemeClr val="tx2"/>
          </a:solidFill>
          <a:latin typeface="Impact" pitchFamily="34" charset="0"/>
          <a:cs typeface="Arial" charset="0"/>
        </a:defRPr>
      </a:lvl7pPr>
      <a:lvl8pPr marL="1371600" algn="ctr" rtl="1" fontAlgn="base">
        <a:spcBef>
          <a:spcPct val="0"/>
        </a:spcBef>
        <a:spcAft>
          <a:spcPct val="0"/>
        </a:spcAft>
        <a:defRPr sz="4000">
          <a:solidFill>
            <a:schemeClr val="tx2"/>
          </a:solidFill>
          <a:latin typeface="Impact" pitchFamily="34" charset="0"/>
          <a:cs typeface="Arial" charset="0"/>
        </a:defRPr>
      </a:lvl8pPr>
      <a:lvl9pPr marL="1828800" algn="ctr" rtl="1" fontAlgn="base">
        <a:spcBef>
          <a:spcPct val="0"/>
        </a:spcBef>
        <a:spcAft>
          <a:spcPct val="0"/>
        </a:spcAft>
        <a:defRPr sz="4000">
          <a:solidFill>
            <a:schemeClr val="tx2"/>
          </a:solidFill>
          <a:latin typeface="Impact" pitchFamily="34" charset="0"/>
          <a:cs typeface="Arial" charset="0"/>
        </a:defRPr>
      </a:lvl9pPr>
    </p:titleStyle>
    <p:bodyStyle>
      <a:lvl1pPr marL="342900" indent="-342900" algn="r" rtl="1" eaLnBrk="0" fontAlgn="base" hangingPunct="0">
        <a:spcBef>
          <a:spcPct val="20000"/>
        </a:spcBef>
        <a:spcAft>
          <a:spcPct val="0"/>
        </a:spcAft>
        <a:buChar char="•"/>
        <a:defRPr sz="3200" b="1">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b="1">
          <a:solidFill>
            <a:schemeClr val="tx1"/>
          </a:solidFill>
          <a:latin typeface="+mn-lt"/>
          <a:cs typeface="+mn-cs"/>
        </a:defRPr>
      </a:lvl2pPr>
      <a:lvl3pPr marL="1143000" indent="-228600" algn="r" rtl="1" eaLnBrk="0" fontAlgn="base" hangingPunct="0">
        <a:spcBef>
          <a:spcPct val="20000"/>
        </a:spcBef>
        <a:spcAft>
          <a:spcPct val="0"/>
        </a:spcAft>
        <a:buChar char="•"/>
        <a:defRPr sz="2400" b="1">
          <a:solidFill>
            <a:schemeClr val="tx1"/>
          </a:solidFill>
          <a:latin typeface="+mn-lt"/>
          <a:cs typeface="+mn-cs"/>
        </a:defRPr>
      </a:lvl3pPr>
      <a:lvl4pPr marL="1600200" indent="-228600" algn="r" rtl="1" eaLnBrk="0" fontAlgn="base" hangingPunct="0">
        <a:spcBef>
          <a:spcPct val="20000"/>
        </a:spcBef>
        <a:spcAft>
          <a:spcPct val="0"/>
        </a:spcAft>
        <a:buChar char="•"/>
        <a:defRPr sz="2000" b="1">
          <a:solidFill>
            <a:schemeClr val="tx1"/>
          </a:solidFill>
          <a:latin typeface="+mn-lt"/>
          <a:cs typeface="+mn-cs"/>
        </a:defRPr>
      </a:lvl4pPr>
      <a:lvl5pPr marL="2057400" indent="-228600" algn="r" rtl="1" eaLnBrk="0" fontAlgn="base" hangingPunct="0">
        <a:spcBef>
          <a:spcPct val="20000"/>
        </a:spcBef>
        <a:spcAft>
          <a:spcPct val="0"/>
        </a:spcAft>
        <a:buChar char="•"/>
        <a:defRPr sz="2000" b="1">
          <a:solidFill>
            <a:schemeClr val="tx1"/>
          </a:solidFill>
          <a:latin typeface="+mn-lt"/>
          <a:cs typeface="+mn-cs"/>
        </a:defRPr>
      </a:lvl5pPr>
      <a:lvl6pPr marL="2514600" indent="-228600" algn="r" rtl="1" fontAlgn="base">
        <a:spcBef>
          <a:spcPct val="20000"/>
        </a:spcBef>
        <a:spcAft>
          <a:spcPct val="0"/>
        </a:spcAft>
        <a:buChar char="•"/>
        <a:defRPr sz="2000" b="1">
          <a:solidFill>
            <a:schemeClr val="tx1"/>
          </a:solidFill>
          <a:latin typeface="+mn-lt"/>
          <a:cs typeface="+mn-cs"/>
        </a:defRPr>
      </a:lvl6pPr>
      <a:lvl7pPr marL="2971800" indent="-228600" algn="r" rtl="1" fontAlgn="base">
        <a:spcBef>
          <a:spcPct val="20000"/>
        </a:spcBef>
        <a:spcAft>
          <a:spcPct val="0"/>
        </a:spcAft>
        <a:buChar char="•"/>
        <a:defRPr sz="2000" b="1">
          <a:solidFill>
            <a:schemeClr val="tx1"/>
          </a:solidFill>
          <a:latin typeface="+mn-lt"/>
          <a:cs typeface="+mn-cs"/>
        </a:defRPr>
      </a:lvl7pPr>
      <a:lvl8pPr marL="3429000" indent="-228600" algn="r" rtl="1" fontAlgn="base">
        <a:spcBef>
          <a:spcPct val="20000"/>
        </a:spcBef>
        <a:spcAft>
          <a:spcPct val="0"/>
        </a:spcAft>
        <a:buChar char="•"/>
        <a:defRPr sz="2000" b="1">
          <a:solidFill>
            <a:schemeClr val="tx1"/>
          </a:solidFill>
          <a:latin typeface="+mn-lt"/>
          <a:cs typeface="+mn-cs"/>
        </a:defRPr>
      </a:lvl8pPr>
      <a:lvl9pPr marL="3886200" indent="-228600" algn="r" rtl="1"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991544" y="1138812"/>
            <a:ext cx="8305800" cy="4224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ubtitle 8"/>
          <p:cNvSpPr>
            <a:spLocks noGrp="1"/>
          </p:cNvSpPr>
          <p:nvPr>
            <p:ph type="subTitle" idx="1"/>
          </p:nvPr>
        </p:nvSpPr>
        <p:spPr>
          <a:xfrm>
            <a:off x="5645944" y="1524000"/>
            <a:ext cx="4717256" cy="1752600"/>
          </a:xfrm>
        </p:spPr>
        <p:txBody>
          <a:bodyPr>
            <a:normAutofit/>
          </a:bodyPr>
          <a:lstStyle/>
          <a:p>
            <a:r>
              <a:rPr lang="fa-IR" sz="4400" b="1" i="1" dirty="0">
                <a:solidFill>
                  <a:srgbClr val="C00000"/>
                </a:solidFill>
              </a:rPr>
              <a:t> مدیریت </a:t>
            </a:r>
            <a:r>
              <a:rPr lang="fa-IR" sz="4400" b="1" i="1" dirty="0" smtClean="0">
                <a:solidFill>
                  <a:srgbClr val="C00000"/>
                </a:solidFill>
              </a:rPr>
              <a:t>بازاریابی</a:t>
            </a:r>
            <a:r>
              <a:rPr lang="en-US" sz="4400" b="1" i="1" dirty="0" smtClean="0">
                <a:solidFill>
                  <a:srgbClr val="FF0000"/>
                </a:solidFill>
              </a:rPr>
              <a:t>5</a:t>
            </a:r>
            <a:endParaRPr lang="en-US" sz="4400" dirty="0">
              <a:solidFill>
                <a:srgbClr val="FF0000"/>
              </a:solidFill>
            </a:endParaRPr>
          </a:p>
        </p:txBody>
      </p:sp>
      <p:sp>
        <p:nvSpPr>
          <p:cNvPr id="11" name="TextBox 10"/>
          <p:cNvSpPr txBox="1"/>
          <p:nvPr/>
        </p:nvSpPr>
        <p:spPr>
          <a:xfrm>
            <a:off x="1828800" y="1295401"/>
            <a:ext cx="3886200" cy="830997"/>
          </a:xfrm>
          <a:prstGeom prst="rect">
            <a:avLst/>
          </a:prstGeom>
          <a:noFill/>
        </p:spPr>
        <p:txBody>
          <a:bodyPr wrap="square" rtlCol="0">
            <a:spAutoFit/>
          </a:bodyPr>
          <a:lstStyle/>
          <a:p>
            <a:pPr algn="ctr" rtl="1"/>
            <a:r>
              <a:rPr lang="fa-IR" sz="2400" b="1" dirty="0">
                <a:solidFill>
                  <a:srgbClr val="E7E6E6">
                    <a:lumMod val="50000"/>
                  </a:srgbClr>
                </a:solidFill>
                <a:latin typeface="Arabic Typesetting" pitchFamily="66" charset="-78"/>
                <a:cs typeface="Arabic Typesetting" pitchFamily="66" charset="-78"/>
              </a:rPr>
              <a:t>:</a:t>
            </a:r>
          </a:p>
          <a:p>
            <a:pPr algn="ctr" rtl="1"/>
            <a:endParaRPr lang="en-US" sz="2400" b="1" dirty="0">
              <a:solidFill>
                <a:srgbClr val="E7E6E6">
                  <a:lumMod val="50000"/>
                </a:srgbClr>
              </a:solidFill>
              <a:latin typeface="Arabic Typesetting" pitchFamily="66" charset="-78"/>
              <a:cs typeface="Arabic Typesetting" pitchFamily="66" charset="-78"/>
            </a:endParaRPr>
          </a:p>
        </p:txBody>
      </p:sp>
      <p:sp>
        <p:nvSpPr>
          <p:cNvPr id="2" name="Rectangle 1"/>
          <p:cNvSpPr/>
          <p:nvPr/>
        </p:nvSpPr>
        <p:spPr>
          <a:xfrm>
            <a:off x="2854382" y="5739517"/>
            <a:ext cx="784190" cy="369332"/>
          </a:xfrm>
          <a:prstGeom prst="rect">
            <a:avLst/>
          </a:prstGeom>
        </p:spPr>
        <p:txBody>
          <a:bodyPr wrap="none">
            <a:spAutoFit/>
          </a:bodyPr>
          <a:lstStyle/>
          <a:p>
            <a:pPr algn="r" rtl="1"/>
            <a:r>
              <a:rPr lang="fa-IR" b="1" i="1" dirty="0">
                <a:solidFill>
                  <a:srgbClr val="FF0000"/>
                </a:solidFill>
              </a:rPr>
              <a:t>طحانیان</a:t>
            </a:r>
            <a:endParaRPr lang="en-US" dirty="0">
              <a:solidFill>
                <a:srgbClr val="FF0000"/>
              </a:solidFill>
            </a:endParaRPr>
          </a:p>
        </p:txBody>
      </p:sp>
    </p:spTree>
    <p:extLst>
      <p:ext uri="{BB962C8B-B14F-4D97-AF65-F5344CB8AC3E}">
        <p14:creationId xmlns:p14="http://schemas.microsoft.com/office/powerpoint/2010/main" val="59411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D12D2187-0C51-4189-A78C-2336A7EA2BBA}" type="slidenum">
              <a:rPr lang="ar-SA" altLang="en-US">
                <a:solidFill>
                  <a:srgbClr val="000000"/>
                </a:solidFill>
                <a:cs typeface="Arial" panose="020B0604020202020204" pitchFamily="34" charset="0"/>
              </a:rPr>
              <a:pPr eaLnBrk="1" hangingPunct="1"/>
              <a:t>10</a:t>
            </a:fld>
            <a:endParaRPr lang="en-US" altLang="en-US">
              <a:solidFill>
                <a:srgbClr val="000000"/>
              </a:solidFill>
              <a:cs typeface="Arial" panose="020B0604020202020204" pitchFamily="34" charset="0"/>
            </a:endParaRPr>
          </a:p>
        </p:txBody>
      </p:sp>
      <p:sp>
        <p:nvSpPr>
          <p:cNvPr id="6"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1254D6EA-6B2B-4FDA-A330-A56FECC11BC8}" type="slidenum">
              <a:rPr lang="ar-SA" altLang="en-US" sz="1000" b="1">
                <a:solidFill>
                  <a:srgbClr val="000000"/>
                </a:solidFill>
                <a:cs typeface="Arial" panose="020B0604020202020204" pitchFamily="34" charset="0"/>
              </a:rPr>
              <a:pPr algn="r" eaLnBrk="1" fontAlgn="base" hangingPunct="1">
                <a:spcBef>
                  <a:spcPct val="0"/>
                </a:spcBef>
                <a:spcAft>
                  <a:spcPct val="0"/>
                </a:spcAft>
              </a:pPr>
              <a:t>10</a:t>
            </a:fld>
            <a:endParaRPr lang="en-US" altLang="en-US" sz="1000" b="1">
              <a:solidFill>
                <a:srgbClr val="000000"/>
              </a:solidFill>
              <a:cs typeface="Arial" panose="020B0604020202020204" pitchFamily="34" charset="0"/>
            </a:endParaRPr>
          </a:p>
        </p:txBody>
      </p:sp>
      <p:sp>
        <p:nvSpPr>
          <p:cNvPr id="32770" name="Rectangle 2"/>
          <p:cNvSpPr>
            <a:spLocks noGrp="1" noRot="1" noChangeArrowheads="1"/>
          </p:cNvSpPr>
          <p:nvPr>
            <p:ph type="title" idx="4294967295"/>
          </p:nvPr>
        </p:nvSpPr>
        <p:spPr>
          <a:xfrm>
            <a:off x="1703389" y="1"/>
            <a:ext cx="8785225" cy="1368425"/>
          </a:xfrm>
        </p:spPr>
        <p:txBody>
          <a:bodyPr/>
          <a:lstStyle/>
          <a:p>
            <a:pPr eaLnBrk="1" hangingPunct="1">
              <a:defRPr/>
            </a:pPr>
            <a:r>
              <a:rPr lang="fa-IR" sz="4800">
                <a:effectLst>
                  <a:outerShdw blurRad="38100" dist="38100" dir="2700000" algn="tl">
                    <a:srgbClr val="C0C0C0"/>
                  </a:outerShdw>
                </a:effectLst>
                <a:cs typeface="B Mitra" pitchFamily="2" charset="-78"/>
              </a:rPr>
              <a:t>مدل</a:t>
            </a:r>
            <a:r>
              <a:rPr lang="fa-IR" sz="4800">
                <a:effectLst>
                  <a:outerShdw blurRad="38100" dist="38100" dir="2700000" algn="tl">
                    <a:srgbClr val="C0C0C0"/>
                  </a:outerShdw>
                </a:effectLst>
                <a:latin typeface="Georgia" pitchFamily="18" charset="0"/>
              </a:rPr>
              <a:t> </a:t>
            </a:r>
            <a:r>
              <a:rPr lang="en-US" smtClean="0">
                <a:solidFill>
                  <a:srgbClr val="FF0000"/>
                </a:solidFill>
                <a:effectLst>
                  <a:outerShdw blurRad="38100" dist="38100" dir="2700000" algn="tl">
                    <a:srgbClr val="C0C0C0"/>
                  </a:outerShdw>
                </a:effectLst>
                <a:latin typeface="Georgia" pitchFamily="18" charset="0"/>
              </a:rPr>
              <a:t>P</a:t>
            </a:r>
            <a:r>
              <a:rPr lang="en-US" smtClean="0">
                <a:effectLst>
                  <a:outerShdw blurRad="38100" dist="38100" dir="2700000" algn="tl">
                    <a:srgbClr val="C0C0C0"/>
                  </a:outerShdw>
                </a:effectLst>
                <a:latin typeface="Georgia" pitchFamily="18" charset="0"/>
              </a:rPr>
              <a:t>ROMPT</a:t>
            </a:r>
            <a:r>
              <a:rPr lang="fa-IR" sz="4800">
                <a:effectLst>
                  <a:outerShdw blurRad="38100" dist="38100" dir="2700000" algn="tl">
                    <a:srgbClr val="C0C0C0"/>
                  </a:outerShdw>
                </a:effectLst>
                <a:cs typeface="B Mitra" pitchFamily="2" charset="-78"/>
              </a:rPr>
              <a:t> برای مزیت خدمت</a:t>
            </a:r>
            <a:r>
              <a:rPr lang="fa-IR" sz="4800">
                <a:solidFill>
                  <a:srgbClr val="FF6600"/>
                </a:solidFill>
                <a:effectLst>
                  <a:outerShdw blurRad="38100" dist="38100" dir="2700000" algn="tl">
                    <a:srgbClr val="C0C0C0"/>
                  </a:outerShdw>
                </a:effectLst>
                <a:cs typeface="B Mitra" pitchFamily="2" charset="-78"/>
              </a:rPr>
              <a:t> </a:t>
            </a:r>
            <a:endParaRPr lang="en-US" sz="4800">
              <a:solidFill>
                <a:srgbClr val="FF6600"/>
              </a:solidFill>
              <a:effectLst>
                <a:outerShdw blurRad="38100" dist="38100" dir="2700000" algn="tl">
                  <a:srgbClr val="C0C0C0"/>
                </a:outerShdw>
              </a:effectLst>
              <a:cs typeface="B Mitra" pitchFamily="2" charset="-78"/>
            </a:endParaRPr>
          </a:p>
        </p:txBody>
      </p:sp>
      <p:sp>
        <p:nvSpPr>
          <p:cNvPr id="32771" name="Rectangle 3"/>
          <p:cNvSpPr>
            <a:spLocks noGrp="1" noChangeArrowheads="1"/>
          </p:cNvSpPr>
          <p:nvPr>
            <p:ph type="body" idx="4294967295"/>
          </p:nvPr>
        </p:nvSpPr>
        <p:spPr>
          <a:xfrm>
            <a:off x="1847851" y="1700213"/>
            <a:ext cx="8569325" cy="4824412"/>
          </a:xfrm>
        </p:spPr>
        <p:txBody>
          <a:bodyPr/>
          <a:lstStyle/>
          <a:p>
            <a:pPr eaLnBrk="1" hangingPunct="1">
              <a:buFontTx/>
              <a:buNone/>
              <a:defRPr/>
            </a:pPr>
            <a:r>
              <a:rPr lang="fa-IR" sz="4000" b="0" dirty="0">
                <a:solidFill>
                  <a:srgbClr val="FF0000"/>
                </a:solidFill>
                <a:effectLst>
                  <a:outerShdw blurRad="38100" dist="38100" dir="2700000" algn="tl">
                    <a:srgbClr val="C0C0C0"/>
                  </a:outerShdw>
                </a:effectLst>
                <a:cs typeface="B Mitra" pitchFamily="2" charset="-78"/>
              </a:rPr>
              <a:t>1- مشتریان خود را اولویت بندی کنید</a:t>
            </a:r>
          </a:p>
          <a:p>
            <a:pPr algn="l" rtl="0" eaLnBrk="1" hangingPunct="1">
              <a:buFontTx/>
              <a:buNone/>
              <a:defRPr/>
            </a:pPr>
            <a:r>
              <a:rPr lang="en-US" sz="3600" b="0" dirty="0">
                <a:solidFill>
                  <a:srgbClr val="FF0000"/>
                </a:solidFill>
                <a:effectLst>
                  <a:outerShdw blurRad="38100" dist="38100" dir="2700000" algn="tl">
                    <a:srgbClr val="C0C0C0"/>
                  </a:outerShdw>
                </a:effectLst>
                <a:cs typeface="B Mitra" pitchFamily="2" charset="-78"/>
              </a:rPr>
              <a:t>PRIORITIZE YOUR CUSTOMERS</a:t>
            </a:r>
          </a:p>
          <a:p>
            <a:pPr eaLnBrk="1" hangingPunct="1">
              <a:buFontTx/>
              <a:buNone/>
              <a:defRPr/>
            </a:pPr>
            <a:endParaRPr lang="fa-IR" sz="3600" dirty="0">
              <a:solidFill>
                <a:srgbClr val="00CC00"/>
              </a:solidFill>
              <a:effectLst>
                <a:outerShdw blurRad="38100" dist="38100" dir="2700000" algn="tl">
                  <a:srgbClr val="C0C0C0"/>
                </a:outerShdw>
              </a:effectLst>
              <a:cs typeface="B Mitra" pitchFamily="2" charset="-78"/>
            </a:endParaRPr>
          </a:p>
          <a:p>
            <a:pPr eaLnBrk="1" hangingPunct="1">
              <a:buClr>
                <a:srgbClr val="FFFF00"/>
              </a:buClr>
              <a:buFont typeface="Wingdings" pitchFamily="2" charset="2"/>
              <a:buChar char="ü"/>
              <a:defRPr/>
            </a:pPr>
            <a:r>
              <a:rPr lang="fa-IR" sz="3600" b="0" dirty="0">
                <a:effectLst>
                  <a:outerShdw blurRad="38100" dist="38100" dir="2700000" algn="tl">
                    <a:srgbClr val="C0C0C0"/>
                  </a:outerShdw>
                </a:effectLst>
                <a:cs typeface="B Mitra" pitchFamily="2" charset="-78"/>
              </a:rPr>
              <a:t>مشتریان همیشگی </a:t>
            </a:r>
          </a:p>
          <a:p>
            <a:pPr eaLnBrk="1" hangingPunct="1">
              <a:buClr>
                <a:srgbClr val="FFFF00"/>
              </a:buClr>
              <a:buFont typeface="Wingdings" pitchFamily="2" charset="2"/>
              <a:buChar char="ü"/>
              <a:defRPr/>
            </a:pPr>
            <a:r>
              <a:rPr lang="fa-IR" sz="3600" b="0" dirty="0">
                <a:effectLst>
                  <a:outerShdw blurRad="38100" dist="38100" dir="2700000" algn="tl">
                    <a:srgbClr val="C0C0C0"/>
                  </a:outerShdw>
                </a:effectLst>
                <a:cs typeface="B Mitra" pitchFamily="2" charset="-78"/>
              </a:rPr>
              <a:t>مشتریان کلیدی</a:t>
            </a:r>
          </a:p>
          <a:p>
            <a:pPr eaLnBrk="1" hangingPunct="1">
              <a:buClr>
                <a:srgbClr val="FFFF00"/>
              </a:buClr>
              <a:buFont typeface="Wingdings" pitchFamily="2" charset="2"/>
              <a:buChar char="ü"/>
              <a:defRPr/>
            </a:pPr>
            <a:r>
              <a:rPr lang="fa-IR" sz="3600" b="0" dirty="0">
                <a:effectLst>
                  <a:outerShdw blurRad="38100" dist="38100" dir="2700000" algn="tl">
                    <a:srgbClr val="C0C0C0"/>
                  </a:outerShdw>
                </a:effectLst>
                <a:cs typeface="B Mitra" pitchFamily="2" charset="-78"/>
              </a:rPr>
              <a:t>مشتریان درحال رشد</a:t>
            </a:r>
          </a:p>
          <a:p>
            <a:pPr eaLnBrk="1" hangingPunct="1">
              <a:buClr>
                <a:srgbClr val="FFFF00"/>
              </a:buClr>
              <a:buFont typeface="Wingdings" pitchFamily="2" charset="2"/>
              <a:buChar char="ü"/>
              <a:defRPr/>
            </a:pPr>
            <a:r>
              <a:rPr lang="fa-IR" sz="3600" b="0" dirty="0">
                <a:effectLst>
                  <a:outerShdw blurRad="38100" dist="38100" dir="2700000" algn="tl">
                    <a:srgbClr val="C0C0C0"/>
                  </a:outerShdw>
                </a:effectLst>
                <a:cs typeface="B Mitra" pitchFamily="2" charset="-78"/>
              </a:rPr>
              <a:t>سایر مشتریان</a:t>
            </a:r>
            <a:r>
              <a:rPr lang="fa-IR" b="0" dirty="0" smtClean="0">
                <a:effectLst>
                  <a:outerShdw blurRad="38100" dist="38100" dir="2700000" algn="tl">
                    <a:srgbClr val="C0C0C0"/>
                  </a:outerShdw>
                </a:effectLst>
                <a:cs typeface="B Mitra" pitchFamily="2" charset="-78"/>
              </a:rPr>
              <a:t>  </a:t>
            </a:r>
            <a:endParaRPr lang="en-US" b="0" dirty="0" smtClean="0">
              <a:effectLst>
                <a:outerShdw blurRad="38100" dist="38100" dir="2700000" algn="tl">
                  <a:srgbClr val="C0C0C0"/>
                </a:outerShdw>
              </a:effectLst>
              <a:cs typeface="B Mitra" pitchFamily="2" charset="-78"/>
            </a:endParaRPr>
          </a:p>
        </p:txBody>
      </p:sp>
      <p:pic>
        <p:nvPicPr>
          <p:cNvPr id="22534" name="Picture 8" descr="fotolia6538144xs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3573464"/>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44032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2771">
                                            <p:txEl>
                                              <p:pRg st="0" end="0"/>
                                            </p:txEl>
                                          </p:spTgt>
                                        </p:tgtEl>
                                        <p:attrNameLst>
                                          <p:attrName>style.visibility</p:attrName>
                                        </p:attrNameLst>
                                      </p:cBhvr>
                                      <p:to>
                                        <p:strVal val="visible"/>
                                      </p:to>
                                    </p:set>
                                    <p:animEffect transition="in" filter="fade">
                                      <p:cBhvr>
                                        <p:cTn id="11" dur="500"/>
                                        <p:tgtEl>
                                          <p:spTgt spid="3277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500"/>
                                        <p:tgtEl>
                                          <p:spTgt spid="32771">
                                            <p:txEl>
                                              <p:pRg st="1" end="1"/>
                                            </p:txEl>
                                          </p:spTgt>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2771">
                                            <p:txEl>
                                              <p:pRg st="3" end="3"/>
                                            </p:txEl>
                                          </p:spTgt>
                                        </p:tgtEl>
                                        <p:attrNameLst>
                                          <p:attrName>style.visibility</p:attrName>
                                        </p:attrNameLst>
                                      </p:cBhvr>
                                      <p:to>
                                        <p:strVal val="visible"/>
                                      </p:to>
                                    </p:set>
                                    <p:animEffect transition="in" filter="fade">
                                      <p:cBhvr>
                                        <p:cTn id="18" dur="500"/>
                                        <p:tgtEl>
                                          <p:spTgt spid="32771">
                                            <p:txEl>
                                              <p:pRg st="3" end="3"/>
                                            </p:txEl>
                                          </p:spTgt>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fade">
                                      <p:cBhvr>
                                        <p:cTn id="22" dur="500"/>
                                        <p:tgtEl>
                                          <p:spTgt spid="32771">
                                            <p:txEl>
                                              <p:pRg st="4" end="4"/>
                                            </p:txEl>
                                          </p:spTgt>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32771">
                                            <p:txEl>
                                              <p:pRg st="5" end="5"/>
                                            </p:txEl>
                                          </p:spTgt>
                                        </p:tgtEl>
                                        <p:attrNameLst>
                                          <p:attrName>style.visibility</p:attrName>
                                        </p:attrNameLst>
                                      </p:cBhvr>
                                      <p:to>
                                        <p:strVal val="visible"/>
                                      </p:to>
                                    </p:set>
                                    <p:animEffect transition="in" filter="fade">
                                      <p:cBhvr>
                                        <p:cTn id="26" dur="500"/>
                                        <p:tgtEl>
                                          <p:spTgt spid="32771">
                                            <p:txEl>
                                              <p:pRg st="5" end="5"/>
                                            </p:txEl>
                                          </p:spTgt>
                                        </p:tgtEl>
                                      </p:cBhvr>
                                    </p:animEffect>
                                  </p:childTnLst>
                                </p:cTn>
                              </p:par>
                            </p:childTnLst>
                          </p:cTn>
                        </p:par>
                        <p:par>
                          <p:cTn id="27" fill="hold" nodeType="afterGroup">
                            <p:stCondLst>
                              <p:cond delay="2500"/>
                            </p:stCondLst>
                            <p:childTnLst>
                              <p:par>
                                <p:cTn id="28" presetID="10" presetClass="entr" presetSubtype="0" fill="hold" nodeType="afterEffect">
                                  <p:stCondLst>
                                    <p:cond delay="0"/>
                                  </p:stCondLst>
                                  <p:childTnLst>
                                    <p:set>
                                      <p:cBhvr>
                                        <p:cTn id="29" dur="1" fill="hold">
                                          <p:stCondLst>
                                            <p:cond delay="0"/>
                                          </p:stCondLst>
                                        </p:cTn>
                                        <p:tgtEl>
                                          <p:spTgt spid="32771">
                                            <p:txEl>
                                              <p:pRg st="6" end="6"/>
                                            </p:txEl>
                                          </p:spTgt>
                                        </p:tgtEl>
                                        <p:attrNameLst>
                                          <p:attrName>style.visibility</p:attrName>
                                        </p:attrNameLst>
                                      </p:cBhvr>
                                      <p:to>
                                        <p:strVal val="visible"/>
                                      </p:to>
                                    </p:set>
                                    <p:animEffect transition="in" filter="fade">
                                      <p:cBhvr>
                                        <p:cTn id="30"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1"/>
            <a:ext cx="7391400" cy="4356237"/>
          </a:xfrm>
        </p:spPr>
        <p:txBody>
          <a:bodyPr/>
          <a:lstStyle/>
          <a:p>
            <a:pPr marL="0" marR="45720" indent="0" algn="just">
              <a:lnSpc>
                <a:spcPct val="150000"/>
              </a:lnSpc>
              <a:spcAft>
                <a:spcPts val="0"/>
              </a:spcAft>
              <a:buClr>
                <a:srgbClr val="0BD0D9"/>
              </a:buClr>
              <a:buSzPct val="95000"/>
              <a:buNone/>
            </a:pP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 با توجه به اينكه </a:t>
            </a:r>
            <a:r>
              <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IFE</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 </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و </a:t>
            </a:r>
            <a:r>
              <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EFE</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 </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را به </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عنوان واكنش و معيار عملكرد </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با </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هدف استفاده در تعيين موقعيت و تعيين استراتژي تنظيم </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نموديم، </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در اين قسمت ضمن ترسيم ماتريس  </a:t>
            </a:r>
            <a:r>
              <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IE</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 به تعيين موقعيت مي پردازيم</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endParaRPr>
          </a:p>
          <a:p>
            <a:pPr algn="r" rtl="1">
              <a:lnSpc>
                <a:spcPct val="150000"/>
              </a:lnSpc>
            </a:pP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4" name="Rectangle 3"/>
          <p:cNvSpPr/>
          <p:nvPr/>
        </p:nvSpPr>
        <p:spPr>
          <a:xfrm>
            <a:off x="2590800" y="4800601"/>
            <a:ext cx="6781800" cy="584775"/>
          </a:xfrm>
          <a:prstGeom prst="rect">
            <a:avLst/>
          </a:prstGeom>
        </p:spPr>
        <p:txBody>
          <a:bodyPr wrap="square">
            <a:spAutoFit/>
          </a:bodyPr>
          <a:lstStyle/>
          <a:p>
            <a:pPr lvl="0" algn="ctr" rtl="1" fontAlgn="base">
              <a:spcBef>
                <a:spcPct val="20000"/>
              </a:spcBef>
              <a:spcAft>
                <a:spcPct val="0"/>
              </a:spcAft>
              <a:buClr>
                <a:schemeClr val="hlink"/>
              </a:buClr>
              <a:buSzPct val="120000"/>
              <a:defRPr/>
            </a:pPr>
            <a:r>
              <a:rPr lang="fa-I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2.68= </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r>
              <a:rPr lang="en-US"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a:t>
            </a:r>
            <a:r>
              <a:rPr lang="en-US"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EFE)</a:t>
            </a:r>
            <a:r>
              <a:rPr lang="fa-I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3.03= </a:t>
            </a:r>
            <a:r>
              <a:rPr lang="en-US"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(IFE)</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extLst>
      <p:ext uri="{BB962C8B-B14F-4D97-AF65-F5344CB8AC3E}">
        <p14:creationId xmlns:p14="http://schemas.microsoft.com/office/powerpoint/2010/main" val="2018365961"/>
      </p:ext>
    </p:extLst>
  </p:cSld>
  <p:clrMapOvr>
    <a:masterClrMapping/>
  </p:clrMapOvr>
  <p:transition spd="slow" advTm="5880">
    <p:wheel spokes="8"/>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421824" y="228601"/>
            <a:ext cx="2517035" cy="646331"/>
          </a:xfrm>
          <a:prstGeom prst="rect">
            <a:avLst/>
          </a:prstGeom>
        </p:spPr>
        <p:txBody>
          <a:bodyPr wrap="none">
            <a:spAutoFit/>
          </a:bodyPr>
          <a:lstStyle/>
          <a:p>
            <a:pPr lvl="0" algn="ctr" rtl="1" fontAlgn="base">
              <a:spcBef>
                <a:spcPct val="20000"/>
              </a:spcBef>
              <a:spcAft>
                <a:spcPct val="0"/>
              </a:spcAft>
              <a:buClr>
                <a:schemeClr val="hlink"/>
              </a:buClr>
              <a:buSzPct val="120000"/>
              <a:defRPr/>
            </a:pP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3/03</a:t>
            </a:r>
            <a:r>
              <a:rPr lang="fa-I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fa-I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en-US"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(IFE)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762001"/>
            <a:ext cx="55848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6200000" flipH="1">
            <a:off x="900204" y="2667001"/>
            <a:ext cx="2483372" cy="707886"/>
          </a:xfrm>
          <a:prstGeom prst="rect">
            <a:avLst/>
          </a:prstGeom>
        </p:spPr>
        <p:txBody>
          <a:bodyPr wrap="none">
            <a:spAutoFit/>
          </a:bodyPr>
          <a:lstStyle/>
          <a:p>
            <a:pPr lvl="0" algn="ctr" rtl="1" fontAlgn="base">
              <a:spcBef>
                <a:spcPct val="20000"/>
              </a:spcBef>
              <a:spcAft>
                <a:spcPct val="0"/>
              </a:spcAft>
              <a:buClr>
                <a:schemeClr val="hlink"/>
              </a:buClr>
              <a:buSzPct val="120000"/>
              <a:defRPr/>
            </a:pPr>
            <a:r>
              <a:rPr lang="fa-I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2/68</a:t>
            </a: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a:t>
            </a:r>
            <a:r>
              <a:rPr lang="en-US"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EFE</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1631" y="3480389"/>
            <a:ext cx="58467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nvPr>
        </p:nvGraphicFramePr>
        <p:xfrm>
          <a:off x="3657600" y="2216362"/>
          <a:ext cx="5473700" cy="3996000"/>
        </p:xfrm>
        <a:graphic>
          <a:graphicData uri="http://schemas.openxmlformats.org/drawingml/2006/table">
            <a:tbl>
              <a:tblPr rtl="1"/>
              <a:tblGrid>
                <a:gridCol w="1728788"/>
                <a:gridCol w="1944687"/>
                <a:gridCol w="1800225"/>
              </a:tblGrid>
              <a:tr h="13320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Titr" pitchFamily="2" charset="-78"/>
                        </a:rPr>
                        <a:t>III</a:t>
                      </a:r>
                    </a:p>
                  </a:txBody>
                  <a:tcPr anchor="ctr" horzOverflow="overflow">
                    <a:lnL w="57150" cap="flat" cmpd="sng" algn="ctr">
                      <a:solidFill>
                        <a:schemeClr val="hlink"/>
                      </a:solidFill>
                      <a:prstDash val="sysDash"/>
                      <a:round/>
                      <a:headEnd type="none" w="med" len="med"/>
                      <a:tailEnd type="none" w="med" len="med"/>
                    </a:lnL>
                    <a:lnR w="57150" cap="flat" cmpd="sng" algn="ctr">
                      <a:solidFill>
                        <a:schemeClr val="hlink"/>
                      </a:solidFill>
                      <a:prstDash val="sysDash"/>
                      <a:round/>
                      <a:headEnd type="none" w="med" len="med"/>
                      <a:tailEnd type="none" w="med" len="med"/>
                    </a:lnR>
                    <a:lnT w="57150" cap="flat" cmpd="sng" algn="ctr">
                      <a:solidFill>
                        <a:schemeClr val="hlink"/>
                      </a:solidFill>
                      <a:prstDash val="sysDash"/>
                      <a:round/>
                      <a:headEnd type="none" w="med" len="med"/>
                      <a:tailEnd type="none" w="med" len="med"/>
                    </a:lnT>
                    <a:lnB w="57150" cap="flat" cmpd="sng" algn="ctr">
                      <a:solidFill>
                        <a:schemeClr val="hlink"/>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Titr" pitchFamily="2" charset="-78"/>
                        </a:rPr>
                        <a:t>II</a:t>
                      </a:r>
                    </a:p>
                  </a:txBody>
                  <a:tcPr anchor="ctr" horzOverflow="overflow">
                    <a:lnL w="57150" cap="flat" cmpd="sng" algn="ctr">
                      <a:solidFill>
                        <a:schemeClr val="hlink"/>
                      </a:solidFill>
                      <a:prstDash val="sysDash"/>
                      <a:round/>
                      <a:headEnd type="none" w="med" len="med"/>
                      <a:tailEnd type="none" w="med" len="med"/>
                    </a:lnL>
                    <a:lnR w="57150" cap="flat" cmpd="sng" algn="ctr">
                      <a:solidFill>
                        <a:schemeClr val="hlink"/>
                      </a:solidFill>
                      <a:prstDash val="sysDash"/>
                      <a:round/>
                      <a:headEnd type="none" w="med" len="med"/>
                      <a:tailEnd type="none" w="med" len="med"/>
                    </a:lnR>
                    <a:lnT w="57150" cap="flat" cmpd="sng" algn="ctr">
                      <a:solidFill>
                        <a:schemeClr val="hlink"/>
                      </a:solidFill>
                      <a:prstDash val="sysDash"/>
                      <a:round/>
                      <a:headEnd type="none" w="med" len="med"/>
                      <a:tailEnd type="none" w="med" len="med"/>
                    </a:lnT>
                    <a:lnB w="57150" cap="flat" cmpd="sng" algn="ctr">
                      <a:solidFill>
                        <a:schemeClr val="hlink"/>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Titr" pitchFamily="2" charset="-78"/>
                        </a:rPr>
                        <a:t>I</a:t>
                      </a:r>
                    </a:p>
                  </a:txBody>
                  <a:tcPr anchor="ctr" horzOverflow="overflow">
                    <a:lnL w="57150" cap="flat" cmpd="sng" algn="ctr">
                      <a:solidFill>
                        <a:schemeClr val="hlink"/>
                      </a:solidFill>
                      <a:prstDash val="sysDash"/>
                      <a:round/>
                      <a:headEnd type="none" w="med" len="med"/>
                      <a:tailEnd type="none" w="med" len="med"/>
                    </a:lnL>
                    <a:lnR w="57150" cap="flat" cmpd="sng" algn="ctr">
                      <a:solidFill>
                        <a:schemeClr val="hlink"/>
                      </a:solidFill>
                      <a:prstDash val="sysDash"/>
                      <a:round/>
                      <a:headEnd type="none" w="med" len="med"/>
                      <a:tailEnd type="none" w="med" len="med"/>
                    </a:lnR>
                    <a:lnT w="57150" cap="flat" cmpd="sng" algn="ctr">
                      <a:solidFill>
                        <a:schemeClr val="hlink"/>
                      </a:solidFill>
                      <a:prstDash val="sysDash"/>
                      <a:round/>
                      <a:headEnd type="none" w="med" len="med"/>
                      <a:tailEnd type="none" w="med" len="med"/>
                    </a:lnT>
                    <a:lnB w="57150" cap="flat" cmpd="sng" algn="ctr">
                      <a:solidFill>
                        <a:schemeClr val="hlink"/>
                      </a:solidFill>
                      <a:prstDash val="sysDash"/>
                      <a:round/>
                      <a:headEnd type="none" w="med" len="med"/>
                      <a:tailEnd type="none" w="med" len="med"/>
                    </a:lnB>
                    <a:lnTlToBr>
                      <a:noFill/>
                    </a:lnTlToBr>
                    <a:lnBlToTr>
                      <a:noFill/>
                    </a:lnBlToTr>
                    <a:noFill/>
                  </a:tcPr>
                </a:tc>
              </a:tr>
              <a:tr h="13320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Titr" pitchFamily="2" charset="-78"/>
                        </a:rPr>
                        <a:t>VI</a:t>
                      </a:r>
                    </a:p>
                  </a:txBody>
                  <a:tcPr anchor="ctr" horzOverflow="overflow">
                    <a:lnL w="57150" cap="flat" cmpd="sng" algn="ctr">
                      <a:solidFill>
                        <a:schemeClr val="hlink"/>
                      </a:solidFill>
                      <a:prstDash val="sysDash"/>
                      <a:round/>
                      <a:headEnd type="none" w="med" len="med"/>
                      <a:tailEnd type="none" w="med" len="med"/>
                    </a:lnL>
                    <a:lnR w="57150" cap="flat" cmpd="sng" algn="ctr">
                      <a:solidFill>
                        <a:schemeClr val="hlink"/>
                      </a:solidFill>
                      <a:prstDash val="sysDash"/>
                      <a:round/>
                      <a:headEnd type="none" w="med" len="med"/>
                      <a:tailEnd type="none" w="med" len="med"/>
                    </a:lnR>
                    <a:lnT w="57150" cap="flat" cmpd="sng" algn="ctr">
                      <a:solidFill>
                        <a:schemeClr val="hlink"/>
                      </a:solidFill>
                      <a:prstDash val="sysDash"/>
                      <a:round/>
                      <a:headEnd type="none" w="med" len="med"/>
                      <a:tailEnd type="none" w="med" len="med"/>
                    </a:lnT>
                    <a:lnB w="57150" cap="flat" cmpd="sng" algn="ctr">
                      <a:solidFill>
                        <a:schemeClr val="hlink"/>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Titr" pitchFamily="2" charset="-78"/>
                        </a:rPr>
                        <a:t>V</a:t>
                      </a:r>
                    </a:p>
                  </a:txBody>
                  <a:tcPr anchor="ctr" horzOverflow="overflow">
                    <a:lnL w="57150" cap="flat" cmpd="sng" algn="ctr">
                      <a:solidFill>
                        <a:schemeClr val="hlink"/>
                      </a:solidFill>
                      <a:prstDash val="sysDash"/>
                      <a:round/>
                      <a:headEnd type="none" w="med" len="med"/>
                      <a:tailEnd type="none" w="med" len="med"/>
                    </a:lnL>
                    <a:lnR w="57150" cap="flat" cmpd="sng" algn="ctr">
                      <a:solidFill>
                        <a:schemeClr val="hlink"/>
                      </a:solidFill>
                      <a:prstDash val="sysDash"/>
                      <a:round/>
                      <a:headEnd type="none" w="med" len="med"/>
                      <a:tailEnd type="none" w="med" len="med"/>
                    </a:lnR>
                    <a:lnT w="57150" cap="flat" cmpd="sng" algn="ctr">
                      <a:solidFill>
                        <a:schemeClr val="hlink"/>
                      </a:solidFill>
                      <a:prstDash val="sysDash"/>
                      <a:round/>
                      <a:headEnd type="none" w="med" len="med"/>
                      <a:tailEnd type="none" w="med" len="med"/>
                    </a:lnT>
                    <a:lnB w="57150" cap="flat" cmpd="sng" algn="ctr">
                      <a:solidFill>
                        <a:schemeClr val="hlink"/>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Titr" pitchFamily="2" charset="-78"/>
                        </a:rPr>
                        <a:t>IV</a:t>
                      </a:r>
                    </a:p>
                  </a:txBody>
                  <a:tcPr anchor="ctr" horzOverflow="overflow">
                    <a:lnL w="57150" cap="flat" cmpd="sng" algn="ctr">
                      <a:solidFill>
                        <a:schemeClr val="hlink"/>
                      </a:solidFill>
                      <a:prstDash val="sysDash"/>
                      <a:round/>
                      <a:headEnd type="none" w="med" len="med"/>
                      <a:tailEnd type="none" w="med" len="med"/>
                    </a:lnL>
                    <a:lnR w="57150" cap="flat" cmpd="sng" algn="ctr">
                      <a:solidFill>
                        <a:schemeClr val="hlink"/>
                      </a:solidFill>
                      <a:prstDash val="sysDash"/>
                      <a:round/>
                      <a:headEnd type="none" w="med" len="med"/>
                      <a:tailEnd type="none" w="med" len="med"/>
                    </a:lnR>
                    <a:lnT w="57150" cap="flat" cmpd="sng" algn="ctr">
                      <a:solidFill>
                        <a:schemeClr val="hlink"/>
                      </a:solidFill>
                      <a:prstDash val="sysDash"/>
                      <a:round/>
                      <a:headEnd type="none" w="med" len="med"/>
                      <a:tailEnd type="none" w="med" len="med"/>
                    </a:lnT>
                    <a:lnB w="57150" cap="flat" cmpd="sng" algn="ctr">
                      <a:solidFill>
                        <a:schemeClr val="hlink"/>
                      </a:solidFill>
                      <a:prstDash val="sysDash"/>
                      <a:round/>
                      <a:headEnd type="none" w="med" len="med"/>
                      <a:tailEnd type="none" w="med" len="med"/>
                    </a:lnB>
                    <a:lnTlToBr>
                      <a:noFill/>
                    </a:lnTlToBr>
                    <a:lnBlToTr>
                      <a:noFill/>
                    </a:lnBlToTr>
                    <a:noFill/>
                  </a:tcPr>
                </a:tc>
              </a:tr>
              <a:tr h="13320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Titr" pitchFamily="2" charset="-78"/>
                        </a:rPr>
                        <a:t>IX</a:t>
                      </a:r>
                    </a:p>
                  </a:txBody>
                  <a:tcPr anchor="ctr" horzOverflow="overflow">
                    <a:lnL w="57150" cap="flat" cmpd="sng" algn="ctr">
                      <a:solidFill>
                        <a:schemeClr val="hlink"/>
                      </a:solidFill>
                      <a:prstDash val="sysDash"/>
                      <a:round/>
                      <a:headEnd type="none" w="med" len="med"/>
                      <a:tailEnd type="none" w="med" len="med"/>
                    </a:lnL>
                    <a:lnR w="57150" cap="flat" cmpd="sng" algn="ctr">
                      <a:solidFill>
                        <a:schemeClr val="hlink"/>
                      </a:solidFill>
                      <a:prstDash val="sysDash"/>
                      <a:round/>
                      <a:headEnd type="none" w="med" len="med"/>
                      <a:tailEnd type="none" w="med" len="med"/>
                    </a:lnR>
                    <a:lnT w="57150" cap="flat" cmpd="sng" algn="ctr">
                      <a:solidFill>
                        <a:schemeClr val="hlink"/>
                      </a:solidFill>
                      <a:prstDash val="sysDash"/>
                      <a:round/>
                      <a:headEnd type="none" w="med" len="med"/>
                      <a:tailEnd type="none" w="med" len="med"/>
                    </a:lnT>
                    <a:lnB w="57150" cap="flat" cmpd="sng" algn="ctr">
                      <a:solidFill>
                        <a:schemeClr val="hlink"/>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Titr" pitchFamily="2" charset="-78"/>
                        </a:rPr>
                        <a:t>VIII</a:t>
                      </a:r>
                    </a:p>
                  </a:txBody>
                  <a:tcPr anchor="ctr" horzOverflow="overflow">
                    <a:lnL w="57150" cap="flat" cmpd="sng" algn="ctr">
                      <a:solidFill>
                        <a:schemeClr val="hlink"/>
                      </a:solidFill>
                      <a:prstDash val="sysDash"/>
                      <a:round/>
                      <a:headEnd type="none" w="med" len="med"/>
                      <a:tailEnd type="none" w="med" len="med"/>
                    </a:lnL>
                    <a:lnR w="57150" cap="flat" cmpd="sng" algn="ctr">
                      <a:solidFill>
                        <a:schemeClr val="hlink"/>
                      </a:solidFill>
                      <a:prstDash val="sysDash"/>
                      <a:round/>
                      <a:headEnd type="none" w="med" len="med"/>
                      <a:tailEnd type="none" w="med" len="med"/>
                    </a:lnR>
                    <a:lnT w="57150" cap="flat" cmpd="sng" algn="ctr">
                      <a:solidFill>
                        <a:schemeClr val="hlink"/>
                      </a:solidFill>
                      <a:prstDash val="sysDash"/>
                      <a:round/>
                      <a:headEnd type="none" w="med" len="med"/>
                      <a:tailEnd type="none" w="med" len="med"/>
                    </a:lnT>
                    <a:lnB w="57150" cap="flat" cmpd="sng" algn="ctr">
                      <a:solidFill>
                        <a:schemeClr val="hlink"/>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Titr" pitchFamily="2" charset="-78"/>
                        </a:rPr>
                        <a:t>VII</a:t>
                      </a:r>
                    </a:p>
                  </a:txBody>
                  <a:tcPr anchor="ctr" horzOverflow="overflow">
                    <a:lnL w="57150" cap="flat" cmpd="sng" algn="ctr">
                      <a:solidFill>
                        <a:schemeClr val="hlink"/>
                      </a:solidFill>
                      <a:prstDash val="sysDash"/>
                      <a:round/>
                      <a:headEnd type="none" w="med" len="med"/>
                      <a:tailEnd type="none" w="med" len="med"/>
                    </a:lnL>
                    <a:lnR w="57150" cap="flat" cmpd="sng" algn="ctr">
                      <a:solidFill>
                        <a:schemeClr val="hlink"/>
                      </a:solidFill>
                      <a:prstDash val="sysDash"/>
                      <a:round/>
                      <a:headEnd type="none" w="med" len="med"/>
                      <a:tailEnd type="none" w="med" len="med"/>
                    </a:lnR>
                    <a:lnT w="57150" cap="flat" cmpd="sng" algn="ctr">
                      <a:solidFill>
                        <a:schemeClr val="hlink"/>
                      </a:solidFill>
                      <a:prstDash val="sysDash"/>
                      <a:round/>
                      <a:headEnd type="none" w="med" len="med"/>
                      <a:tailEnd type="none" w="med" len="med"/>
                    </a:lnT>
                    <a:lnB w="57150" cap="flat" cmpd="sng" algn="ctr">
                      <a:solidFill>
                        <a:schemeClr val="hlink"/>
                      </a:solidFill>
                      <a:prstDash val="sysDash"/>
                      <a:round/>
                      <a:headEnd type="none" w="med" len="med"/>
                      <a:tailEnd type="none" w="med" len="med"/>
                    </a:lnB>
                    <a:lnTlToBr>
                      <a:noFill/>
                    </a:lnTlToBr>
                    <a:lnBlToTr>
                      <a:noFill/>
                    </a:lnBlToTr>
                    <a:noFill/>
                  </a:tcPr>
                </a:tc>
              </a:tr>
            </a:tbl>
          </a:graphicData>
        </a:graphic>
      </p:graphicFrame>
      <p:graphicFrame>
        <p:nvGraphicFramePr>
          <p:cNvPr id="9" name="Table 8"/>
          <p:cNvGraphicFramePr>
            <a:graphicFrameLocks noGrp="1"/>
          </p:cNvGraphicFramePr>
          <p:nvPr>
            <p:extLst/>
          </p:nvPr>
        </p:nvGraphicFramePr>
        <p:xfrm>
          <a:off x="3657600" y="1278727"/>
          <a:ext cx="5616000" cy="944563"/>
        </p:xfrm>
        <a:graphic>
          <a:graphicData uri="http://schemas.openxmlformats.org/drawingml/2006/table">
            <a:tbl>
              <a:tblPr rtl="1"/>
              <a:tblGrid>
                <a:gridCol w="1872000"/>
                <a:gridCol w="1872000"/>
                <a:gridCol w="1872000"/>
              </a:tblGrid>
              <a:tr h="9445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قوی</a:t>
                      </a: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4تا3</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متوسط</a:t>
                      </a: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2.99 تا 2</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ضعیف</a:t>
                      </a: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1.99تا 1</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endParaRPr>
                    </a:p>
                  </a:txBody>
                  <a:tcPr anchor="ctr" horzOverflow="overflow">
                    <a:lnL>
                      <a:noFill/>
                    </a:lnL>
                    <a:lnR cap="flat">
                      <a:noFill/>
                    </a:lnR>
                    <a:lnT cap="flat">
                      <a:noFill/>
                    </a:lnT>
                    <a:lnB cap="flat">
                      <a:noFill/>
                    </a:lnB>
                    <a:lnTlToBr>
                      <a:noFill/>
                    </a:lnTlToBr>
                    <a:lnBlToTr>
                      <a:noFill/>
                    </a:lnBlToTr>
                    <a:noFill/>
                  </a:tcPr>
                </a:tc>
              </a:tr>
            </a:tbl>
          </a:graphicData>
        </a:graphic>
      </p:graphicFrame>
      <p:graphicFrame>
        <p:nvGraphicFramePr>
          <p:cNvPr id="10" name="Table 9"/>
          <p:cNvGraphicFramePr>
            <a:graphicFrameLocks noGrp="1"/>
          </p:cNvGraphicFramePr>
          <p:nvPr>
            <p:extLst/>
          </p:nvPr>
        </p:nvGraphicFramePr>
        <p:xfrm>
          <a:off x="9144000" y="2223287"/>
          <a:ext cx="1371600" cy="4025112"/>
        </p:xfrm>
        <a:graphic>
          <a:graphicData uri="http://schemas.openxmlformats.org/drawingml/2006/table">
            <a:tbl>
              <a:tblPr rtl="1"/>
              <a:tblGrid>
                <a:gridCol w="1371600"/>
              </a:tblGrid>
              <a:tr h="134170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قوي</a:t>
                      </a: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3.00 تا 4.00</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endParaRPr>
                    </a:p>
                  </a:txBody>
                  <a:tcPr anchor="ctr" horzOverflow="overflow">
                    <a:lnL cap="flat">
                      <a:noFill/>
                    </a:lnL>
                    <a:lnR cap="flat">
                      <a:noFill/>
                    </a:lnR>
                    <a:lnT cap="flat">
                      <a:noFill/>
                    </a:lnT>
                    <a:lnB>
                      <a:noFill/>
                    </a:lnB>
                    <a:lnTlToBr>
                      <a:noFill/>
                    </a:lnTlToBr>
                    <a:lnBlToTr>
                      <a:noFill/>
                    </a:lnBlToTr>
                    <a:noFill/>
                  </a:tcPr>
                </a:tc>
              </a:tr>
              <a:tr h="134170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متوسط</a:t>
                      </a: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2.99تا 2</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endParaRPr>
                    </a:p>
                  </a:txBody>
                  <a:tcPr anchor="b" horzOverflow="overflow">
                    <a:lnL cap="flat">
                      <a:noFill/>
                    </a:lnL>
                    <a:lnR cap="flat">
                      <a:noFill/>
                    </a:lnR>
                    <a:lnT>
                      <a:noFill/>
                    </a:lnT>
                    <a:lnB>
                      <a:noFill/>
                    </a:lnB>
                    <a:lnTlToBr>
                      <a:noFill/>
                    </a:lnTlToBr>
                    <a:lnBlToTr>
                      <a:noFill/>
                    </a:lnBlToTr>
                    <a:noFill/>
                  </a:tcPr>
                </a:tc>
              </a:tr>
              <a:tr h="134170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ضعيف</a:t>
                      </a: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rPr>
                        <a:t>1.99تا 1</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B Nazanin" pitchFamily="2" charset="-78"/>
                      </a:endParaRPr>
                    </a:p>
                  </a:txBody>
                  <a:tcPr anchor="ctr" horzOverflow="overflow">
                    <a:lnL cap="flat">
                      <a:noFill/>
                    </a:lnL>
                    <a:lnR cap="flat">
                      <a:noFill/>
                    </a:lnR>
                    <a:lnT>
                      <a:noFill/>
                    </a:lnT>
                    <a:lnB cap="flat">
                      <a:noFill/>
                    </a:lnB>
                    <a:lnTlToBr>
                      <a:noFill/>
                    </a:lnTlToBr>
                    <a:lnBlToTr>
                      <a:noFill/>
                    </a:lnBlToTr>
                    <a:noFill/>
                  </a:tcPr>
                </a:tc>
              </a:tr>
            </a:tbl>
          </a:graphicData>
        </a:graphic>
      </p:graphicFrame>
      <p:sp>
        <p:nvSpPr>
          <p:cNvPr id="13" name="Line 67"/>
          <p:cNvSpPr>
            <a:spLocks noChangeShapeType="1"/>
          </p:cNvSpPr>
          <p:nvPr/>
        </p:nvSpPr>
        <p:spPr bwMode="auto">
          <a:xfrm>
            <a:off x="7543800" y="2223290"/>
            <a:ext cx="0" cy="4025111"/>
          </a:xfrm>
          <a:prstGeom prst="line">
            <a:avLst/>
          </a:prstGeom>
          <a:noFill/>
          <a:ln w="25400">
            <a:solidFill>
              <a:schemeClr val="tx1"/>
            </a:solidFill>
            <a:prstDash val="sysDot"/>
            <a:round/>
            <a:headEnd/>
            <a:tailEnd/>
          </a:ln>
          <a:effectLst/>
        </p:spPr>
        <p:txBody>
          <a:bodyPr/>
          <a:lstStyle/>
          <a:p>
            <a:endParaRPr lang="en-US"/>
          </a:p>
        </p:txBody>
      </p:sp>
      <p:sp>
        <p:nvSpPr>
          <p:cNvPr id="14" name="Line 68"/>
          <p:cNvSpPr>
            <a:spLocks noChangeShapeType="1"/>
          </p:cNvSpPr>
          <p:nvPr/>
        </p:nvSpPr>
        <p:spPr bwMode="auto">
          <a:xfrm>
            <a:off x="3657600" y="4114800"/>
            <a:ext cx="5486400" cy="0"/>
          </a:xfrm>
          <a:prstGeom prst="line">
            <a:avLst/>
          </a:prstGeom>
          <a:noFill/>
          <a:ln w="25400">
            <a:solidFill>
              <a:schemeClr val="tx1"/>
            </a:solidFill>
            <a:prstDash val="sysDot"/>
            <a:round/>
            <a:headEnd/>
            <a:tailEnd/>
          </a:ln>
          <a:effectLst/>
        </p:spPr>
        <p:txBody>
          <a:bodyPr/>
          <a:lstStyle/>
          <a:p>
            <a:endParaRPr lang="en-US"/>
          </a:p>
        </p:txBody>
      </p:sp>
      <p:sp>
        <p:nvSpPr>
          <p:cNvPr id="15" name="Oval 14"/>
          <p:cNvSpPr/>
          <p:nvPr/>
        </p:nvSpPr>
        <p:spPr>
          <a:xfrm>
            <a:off x="7428905" y="3944899"/>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C000"/>
              </a:solidFill>
            </a:endParaRPr>
          </a:p>
        </p:txBody>
      </p:sp>
    </p:spTree>
    <p:extLst>
      <p:ext uri="{BB962C8B-B14F-4D97-AF65-F5344CB8AC3E}">
        <p14:creationId xmlns:p14="http://schemas.microsoft.com/office/powerpoint/2010/main" val="1724800082"/>
      </p:ext>
    </p:extLst>
  </p:cSld>
  <p:clrMapOvr>
    <a:masterClrMapping/>
  </p:clrMapOvr>
  <p:transition spd="slow" advTm="5880">
    <p:wheel spokes="8"/>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533401"/>
            <a:ext cx="7924800" cy="5325398"/>
          </a:xfrm>
        </p:spPr>
        <p:txBody>
          <a:bodyPr>
            <a:normAutofit fontScale="70000" lnSpcReduction="20000"/>
          </a:bodyPr>
          <a:lstStyle/>
          <a:p>
            <a:pPr marL="0" indent="0" algn="just">
              <a:lnSpc>
                <a:spcPct val="150000"/>
              </a:lnSpc>
              <a:spcBef>
                <a:spcPct val="0"/>
              </a:spcBef>
              <a:spcAft>
                <a:spcPts val="0"/>
              </a:spcAft>
              <a:buNone/>
              <a:defRPr/>
            </a:pPr>
            <a:r>
              <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cs typeface="B Titr" pitchFamily="2" charset="-78"/>
              </a:rPr>
              <a:t>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cs typeface="B Titr" pitchFamily="2" charset="-78"/>
              </a:rPr>
              <a:t>همانطور كه ديده مي شود موقعيت محتمل شركت با توجه به مقادير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cs typeface="B Titr" pitchFamily="2" charset="-78"/>
              </a:rPr>
              <a:t>3.03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cs typeface="B Titr" pitchFamily="2" charset="-78"/>
              </a:rPr>
              <a:t>براي عوامل داخلي و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cs typeface="B Titr" pitchFamily="2" charset="-78"/>
              </a:rPr>
              <a:t>2.68براي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cs typeface="B Titr" pitchFamily="2" charset="-78"/>
              </a:rPr>
              <a:t>عوامل خارجي در منطقه </a:t>
            </a:r>
            <a:r>
              <a:rPr lang="en-U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aramond" pitchFamily="18" charset="0"/>
                <a:cs typeface="B Titr" pitchFamily="2" charset="-78"/>
              </a:rPr>
              <a:t>VI</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cs typeface="B Titr" pitchFamily="2" charset="-78"/>
              </a:rPr>
              <a:t>واقع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cs typeface="B Titr" pitchFamily="2" charset="-78"/>
              </a:rPr>
              <a:t>مي شود. هم چنين برخي نقاط در منطقه احتمالي نيز ممكن است به وقوع بپيوندند.</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 </a:t>
            </a:r>
            <a:endPar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endParaRPr>
          </a:p>
          <a:p>
            <a:pPr marL="0" indent="0" algn="just">
              <a:lnSpc>
                <a:spcPct val="150000"/>
              </a:lnSpc>
              <a:spcBef>
                <a:spcPct val="0"/>
              </a:spcBef>
              <a:spcAft>
                <a:spcPts val="0"/>
              </a:spcAft>
              <a:buNone/>
              <a:defRPr/>
            </a:pPr>
            <a:endParaRPr lang="fa-IR"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a:cs typeface="B Titr" pitchFamily="2" charset="-78"/>
            </a:endParaRPr>
          </a:p>
          <a:p>
            <a:pPr marL="0" indent="0" algn="just">
              <a:lnSpc>
                <a:spcPct val="150000"/>
              </a:lnSpc>
              <a:spcBef>
                <a:spcPct val="0"/>
              </a:spcBef>
              <a:spcAft>
                <a:spcPts val="0"/>
              </a:spcAft>
              <a:buNone/>
              <a:defRPr/>
            </a:pP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بنابراين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استراتژي هاي شركت با استفاده از ماتريس </a:t>
            </a:r>
            <a:r>
              <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(IE)</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 عبارت است از : به احتمال بسيار زياد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 شرايطي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به وجود خواهد آمد كه شركت بايد به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رشد،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توسعه و گسترش فعاليت ها و ساخت و ورود به كسب و كارهاي </a:t>
            </a:r>
            <a:r>
              <a:rPr lang="fa-IR"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جديدبپردازد</a:t>
            </a:r>
            <a:r>
              <a:rPr lang="fa-IR"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a:cs typeface="B Titr" pitchFamily="2" charset="-78"/>
              </a:rPr>
              <a:t>.</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a:t>
            </a:r>
            <a:r>
              <a:rPr lang="fa-IR"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a:cs typeface="B Titr" pitchFamily="2" charset="-78"/>
              </a:rPr>
              <a:t>تهاجمی</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a:t>
            </a:r>
          </a:p>
          <a:p>
            <a:pPr marL="0" indent="0" algn="just">
              <a:lnSpc>
                <a:spcPct val="150000"/>
              </a:lnSpc>
              <a:spcBef>
                <a:spcPct val="0"/>
              </a:spcBef>
              <a:spcAft>
                <a:spcPts val="0"/>
              </a:spcAft>
              <a:buNone/>
              <a:defRPr/>
            </a:pPr>
            <a:r>
              <a:rPr lang="fa-IR"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a:cs typeface="B Titr" pitchFamily="2" charset="-78"/>
              </a:rPr>
              <a:t>خصوصی سازی،ایجاد هلدینگ،برون سپاری</a:t>
            </a:r>
            <a:r>
              <a:rPr lang="fa-IR"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cs typeface="B Titr" pitchFamily="2" charset="-78"/>
              </a:rPr>
              <a:t> و... می توانداز جمله این فعالیت ها در استراتژی تهاجمی شرکت نیک اندیش باشد که در ادامه بطور مختصر به تشریح هر کدام خواهیم پرداخت.</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cs typeface="B Titr" pitchFamily="2" charset="-78"/>
            </a:endParaRPr>
          </a:p>
          <a:p>
            <a:pPr>
              <a:lnSpc>
                <a:spcPct val="150000"/>
              </a:lnSpc>
            </a:pPr>
            <a:endParaRPr lang="en-US" sz="1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extLst>
      <p:ext uri="{BB962C8B-B14F-4D97-AF65-F5344CB8AC3E}">
        <p14:creationId xmlns:p14="http://schemas.microsoft.com/office/powerpoint/2010/main" val="3814372666"/>
      </p:ext>
    </p:extLst>
  </p:cSld>
  <p:clrMapOvr>
    <a:masterClrMapping/>
  </p:clrMapOvr>
  <p:transition spd="slow" advTm="5880">
    <p:wheel spokes="8"/>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919289" y="260351"/>
            <a:ext cx="8353425"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r>
              <a:rPr lang="fa-IR" altLang="en-US" sz="2800" b="1" dirty="0">
                <a:solidFill>
                  <a:srgbClr val="000066"/>
                </a:solidFill>
                <a:latin typeface="Tahoma" panose="020B0604030504040204" pitchFamily="34" charset="0"/>
              </a:rPr>
              <a:t>تجزيه و تحليل داخلي و خارجي</a:t>
            </a:r>
          </a:p>
          <a:p>
            <a:pPr algn="just" rtl="1" eaLnBrk="1" hangingPunct="1"/>
            <a:endParaRPr lang="fa-IR" altLang="en-US" sz="2800" dirty="0">
              <a:solidFill>
                <a:srgbClr val="000066"/>
              </a:solidFill>
              <a:latin typeface="Tahoma" panose="020B0604030504040204" pitchFamily="34" charset="0"/>
            </a:endParaRPr>
          </a:p>
          <a:p>
            <a:pPr algn="just" rtl="1" eaLnBrk="1" hangingPunct="1"/>
            <a:r>
              <a:rPr lang="fa-IR" altLang="en-US" sz="2800" dirty="0">
                <a:solidFill>
                  <a:srgbClr val="000000"/>
                </a:solidFill>
                <a:latin typeface="Tahoma" panose="020B0604030504040204" pitchFamily="34" charset="0"/>
              </a:rPr>
              <a:t>براي تجزيه و تحليل همزمان عوامل داخلي و خارجي از ابزاري به نام ماتريس داخلي و خارجي استفاده مي شود. اين ماتريس براي تعيين موقعيت سازمان/ شركت يا كسب و كار به كار مي رود. به عبارت ديگر يك سازمان/ شركت مي تواند با استفاده از اين ماتريس، تركيب و تكليف واحدهاي كسب و كار خود را تعيين كند.</a:t>
            </a:r>
          </a:p>
          <a:p>
            <a:pPr algn="just" rtl="1" eaLnBrk="1" hangingPunct="1"/>
            <a:r>
              <a:rPr lang="fa-IR" altLang="en-US" sz="2800" dirty="0"/>
              <a:t>براي تشكيل اين ماتريس، شركت / سازمان بايستي نمرات حاصل ماتريس هاي ارزيابي عوامل داخلي و خارجي را در ابعاد افقي و عمودي اين ماتريس قرار دهد تا جايگاه سازمان يا كسب كار در خانه هاي اين ماتريس مشخص گردد و بتوان استراتژي مناسبي را براي آن اتخاذ نمود. ماتريس داخلي و خارجي به دو شكل ارايه مي شود.</a:t>
            </a:r>
            <a:endParaRPr lang="fa-IR" altLang="en-US" sz="2800" dirty="0">
              <a:solidFill>
                <a:srgbClr val="000000"/>
              </a:solidFill>
              <a:latin typeface="Tahoma" panose="020B0604030504040204" pitchFamily="34" charset="0"/>
            </a:endParaRPr>
          </a:p>
          <a:p>
            <a:pPr algn="just" rtl="1" eaLnBrk="1" hangingPunct="1"/>
            <a:endParaRPr lang="en-US" altLang="en-US" sz="2800" dirty="0">
              <a:solidFill>
                <a:srgbClr val="000000"/>
              </a:solidFill>
              <a:latin typeface="Tahoma" panose="020B0604030504040204" pitchFamily="34" charset="0"/>
            </a:endParaRPr>
          </a:p>
        </p:txBody>
      </p:sp>
    </p:spTree>
    <p:extLst>
      <p:ext uri="{BB962C8B-B14F-4D97-AF65-F5344CB8AC3E}">
        <p14:creationId xmlns:p14="http://schemas.microsoft.com/office/powerpoint/2010/main" val="2848919629"/>
      </p:ext>
    </p:extLst>
  </p:cSld>
  <p:clrMapOvr>
    <a:masterClrMapping/>
  </p:clrMapOvr>
  <p:transition advTm="2000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992314" y="188913"/>
            <a:ext cx="835183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spcBef>
                <a:spcPct val="50000"/>
              </a:spcBef>
            </a:pPr>
            <a:r>
              <a:rPr lang="fa-IR" altLang="en-US" sz="2800" dirty="0">
                <a:latin typeface="Tahoma" panose="020B0604030504040204" pitchFamily="34" charset="0"/>
              </a:rPr>
              <a:t>ماتريس نه خانه اي و ماتريس چهارخانه اي. در ماتريس داخلي و خارجي و نه خانه اي نمرات ماتريس هاي ارزيابي عوامل خارجي و داخلي در يك طيف سه بخش قوي( 3الي4) متوسط(2الي3) وضعيت (1الي2) در ابعاد افقي و عمودي قرار مي گيرند. در حالي كه ماتريس چهارخانه اي اين نمرات در يك طيف دوبخش قوي </a:t>
            </a:r>
            <a:r>
              <a:rPr lang="fa-IR" altLang="en-US" sz="2800" dirty="0" smtClean="0">
                <a:latin typeface="Tahoma" panose="020B0604030504040204" pitchFamily="34" charset="0"/>
              </a:rPr>
              <a:t>(2.5 </a:t>
            </a:r>
            <a:r>
              <a:rPr lang="fa-IR" altLang="en-US" sz="2800" dirty="0">
                <a:latin typeface="Tahoma" panose="020B0604030504040204" pitchFamily="34" charset="0"/>
              </a:rPr>
              <a:t>الي4 ) وضعيت( </a:t>
            </a:r>
            <a:r>
              <a:rPr lang="fa-IR" altLang="en-US" sz="2800" dirty="0" smtClean="0">
                <a:latin typeface="Tahoma" panose="020B0604030504040204" pitchFamily="34" charset="0"/>
              </a:rPr>
              <a:t>1الي2.5 </a:t>
            </a:r>
            <a:r>
              <a:rPr lang="fa-IR" altLang="en-US" sz="2800" dirty="0">
                <a:latin typeface="Tahoma" panose="020B0604030504040204" pitchFamily="34" charset="0"/>
              </a:rPr>
              <a:t>) تعيين مي شود.</a:t>
            </a:r>
            <a:endParaRPr lang="en-US" altLang="en-US" sz="2800" dirty="0">
              <a:latin typeface="Tahoma" panose="020B0604030504040204" pitchFamily="34" charset="0"/>
            </a:endParaRPr>
          </a:p>
        </p:txBody>
      </p:sp>
      <p:graphicFrame>
        <p:nvGraphicFramePr>
          <p:cNvPr id="56323" name="Group 3"/>
          <p:cNvGraphicFramePr>
            <a:graphicFrameLocks noGrp="1"/>
          </p:cNvGraphicFramePr>
          <p:nvPr/>
        </p:nvGraphicFramePr>
        <p:xfrm>
          <a:off x="3000375" y="3789364"/>
          <a:ext cx="6167438" cy="2447925"/>
        </p:xfrm>
        <a:graphic>
          <a:graphicData uri="http://schemas.openxmlformats.org/drawingml/2006/table">
            <a:tbl>
              <a:tblPr/>
              <a:tblGrid>
                <a:gridCol w="2055813"/>
                <a:gridCol w="2055812"/>
                <a:gridCol w="2055813"/>
              </a:tblGrid>
              <a:tr h="8159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III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VI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VII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IIX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cs typeface="Arial" pitchFamily="34" charset="0"/>
                        </a:rPr>
                        <a:t>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77" name="Text Box 21"/>
          <p:cNvSpPr txBox="1">
            <a:spLocks noChangeArrowheads="1"/>
          </p:cNvSpPr>
          <p:nvPr/>
        </p:nvSpPr>
        <p:spPr bwMode="auto">
          <a:xfrm>
            <a:off x="4718051" y="6381750"/>
            <a:ext cx="2601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fa-IR" altLang="en-US" sz="1600"/>
              <a:t>ماتریس نه خانه ای داخلی و خارجی </a:t>
            </a:r>
            <a:endParaRPr lang="en-US" altLang="en-US" sz="1600"/>
          </a:p>
        </p:txBody>
      </p:sp>
      <p:sp>
        <p:nvSpPr>
          <p:cNvPr id="70678" name="Text Box 22"/>
          <p:cNvSpPr txBox="1">
            <a:spLocks noChangeArrowheads="1"/>
          </p:cNvSpPr>
          <p:nvPr/>
        </p:nvSpPr>
        <p:spPr bwMode="auto">
          <a:xfrm>
            <a:off x="2855914" y="3141663"/>
            <a:ext cx="384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fa-IR" altLang="en-US" sz="2800" b="1"/>
              <a:t>1</a:t>
            </a:r>
            <a:endParaRPr lang="en-US" altLang="en-US" sz="2800" b="1"/>
          </a:p>
        </p:txBody>
      </p:sp>
      <p:sp>
        <p:nvSpPr>
          <p:cNvPr id="70679" name="Text Box 23"/>
          <p:cNvSpPr txBox="1">
            <a:spLocks noChangeArrowheads="1"/>
          </p:cNvSpPr>
          <p:nvPr/>
        </p:nvSpPr>
        <p:spPr bwMode="auto">
          <a:xfrm>
            <a:off x="4775201" y="3125788"/>
            <a:ext cx="384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fa-IR" altLang="en-US" sz="2800" b="1"/>
              <a:t>2</a:t>
            </a:r>
            <a:endParaRPr lang="en-US" altLang="en-US" sz="2800" b="1"/>
          </a:p>
        </p:txBody>
      </p:sp>
      <p:sp>
        <p:nvSpPr>
          <p:cNvPr id="70680" name="Text Box 24"/>
          <p:cNvSpPr txBox="1">
            <a:spLocks noChangeArrowheads="1"/>
          </p:cNvSpPr>
          <p:nvPr/>
        </p:nvSpPr>
        <p:spPr bwMode="auto">
          <a:xfrm>
            <a:off x="5754687" y="3045620"/>
            <a:ext cx="6848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fa-IR" altLang="en-US" sz="2800" b="1" dirty="0" smtClean="0"/>
              <a:t>2.5</a:t>
            </a:r>
            <a:endParaRPr lang="en-US" altLang="en-US" sz="2800" b="1" dirty="0"/>
          </a:p>
        </p:txBody>
      </p:sp>
      <p:sp>
        <p:nvSpPr>
          <p:cNvPr id="70681" name="Text Box 25"/>
          <p:cNvSpPr txBox="1">
            <a:spLocks noChangeArrowheads="1"/>
          </p:cNvSpPr>
          <p:nvPr/>
        </p:nvSpPr>
        <p:spPr bwMode="auto">
          <a:xfrm>
            <a:off x="6935789" y="3141663"/>
            <a:ext cx="384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fa-IR" altLang="en-US" sz="2800" b="1"/>
              <a:t>3</a:t>
            </a:r>
            <a:endParaRPr lang="en-US" altLang="en-US" sz="2800" b="1"/>
          </a:p>
        </p:txBody>
      </p:sp>
      <p:sp>
        <p:nvSpPr>
          <p:cNvPr id="70682" name="Text Box 26"/>
          <p:cNvSpPr txBox="1">
            <a:spLocks noChangeArrowheads="1"/>
          </p:cNvSpPr>
          <p:nvPr/>
        </p:nvSpPr>
        <p:spPr bwMode="auto">
          <a:xfrm>
            <a:off x="8832851" y="3213101"/>
            <a:ext cx="384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fa-IR" altLang="en-US" sz="2800" b="1"/>
              <a:t>4</a:t>
            </a:r>
            <a:endParaRPr lang="en-US" altLang="en-US" sz="2800" b="1"/>
          </a:p>
        </p:txBody>
      </p:sp>
      <p:sp>
        <p:nvSpPr>
          <p:cNvPr id="70683" name="Text Box 27"/>
          <p:cNvSpPr txBox="1">
            <a:spLocks noChangeArrowheads="1"/>
          </p:cNvSpPr>
          <p:nvPr/>
        </p:nvSpPr>
        <p:spPr bwMode="auto">
          <a:xfrm>
            <a:off x="9264651" y="4221163"/>
            <a:ext cx="384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fa-IR" altLang="en-US" sz="2800" b="1"/>
              <a:t>3</a:t>
            </a:r>
            <a:endParaRPr lang="en-US" altLang="en-US" sz="2800" b="1"/>
          </a:p>
        </p:txBody>
      </p:sp>
      <p:sp>
        <p:nvSpPr>
          <p:cNvPr id="70684" name="Text Box 28"/>
          <p:cNvSpPr txBox="1">
            <a:spLocks noChangeArrowheads="1"/>
          </p:cNvSpPr>
          <p:nvPr/>
        </p:nvSpPr>
        <p:spPr bwMode="auto">
          <a:xfrm>
            <a:off x="9191626" y="4652963"/>
            <a:ext cx="6848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fa-IR" altLang="en-US" sz="2800" b="1" dirty="0" smtClean="0"/>
              <a:t>2.5</a:t>
            </a:r>
            <a:endParaRPr lang="en-US" altLang="en-US" sz="2800" b="1" dirty="0"/>
          </a:p>
        </p:txBody>
      </p:sp>
      <p:sp>
        <p:nvSpPr>
          <p:cNvPr id="70685" name="Text Box 29"/>
          <p:cNvSpPr txBox="1">
            <a:spLocks noChangeArrowheads="1"/>
          </p:cNvSpPr>
          <p:nvPr/>
        </p:nvSpPr>
        <p:spPr bwMode="auto">
          <a:xfrm>
            <a:off x="9264651" y="5157788"/>
            <a:ext cx="384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fa-IR" altLang="en-US" sz="2800" b="1"/>
              <a:t>2</a:t>
            </a:r>
            <a:endParaRPr lang="en-US" altLang="en-US" sz="2800" b="1"/>
          </a:p>
        </p:txBody>
      </p:sp>
      <p:sp>
        <p:nvSpPr>
          <p:cNvPr id="70686" name="Text Box 30"/>
          <p:cNvSpPr txBox="1">
            <a:spLocks noChangeArrowheads="1"/>
          </p:cNvSpPr>
          <p:nvPr/>
        </p:nvSpPr>
        <p:spPr bwMode="auto">
          <a:xfrm>
            <a:off x="9264651" y="5805488"/>
            <a:ext cx="384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fa-IR" altLang="en-US" sz="2800" b="1"/>
              <a:t>1</a:t>
            </a:r>
            <a:endParaRPr lang="en-US" altLang="en-US" sz="2800" b="1"/>
          </a:p>
        </p:txBody>
      </p:sp>
      <p:sp>
        <p:nvSpPr>
          <p:cNvPr id="70687" name="Line 31"/>
          <p:cNvSpPr>
            <a:spLocks noChangeShapeType="1"/>
          </p:cNvSpPr>
          <p:nvPr/>
        </p:nvSpPr>
        <p:spPr bwMode="auto">
          <a:xfrm>
            <a:off x="6002214" y="3164830"/>
            <a:ext cx="0" cy="37163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688" name="Line 32"/>
          <p:cNvSpPr>
            <a:spLocks noChangeShapeType="1"/>
          </p:cNvSpPr>
          <p:nvPr/>
        </p:nvSpPr>
        <p:spPr bwMode="auto">
          <a:xfrm>
            <a:off x="3000375" y="4941888"/>
            <a:ext cx="61912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689" name="Text Box 33"/>
          <p:cNvSpPr txBox="1">
            <a:spLocks noChangeArrowheads="1"/>
          </p:cNvSpPr>
          <p:nvPr/>
        </p:nvSpPr>
        <p:spPr bwMode="auto">
          <a:xfrm>
            <a:off x="2190751" y="3305176"/>
            <a:ext cx="612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a:t>داخلی</a:t>
            </a:r>
            <a:endParaRPr lang="en-US" altLang="en-US"/>
          </a:p>
        </p:txBody>
      </p:sp>
      <p:sp>
        <p:nvSpPr>
          <p:cNvPr id="70690" name="Text Box 34"/>
          <p:cNvSpPr txBox="1">
            <a:spLocks noChangeArrowheads="1"/>
          </p:cNvSpPr>
          <p:nvPr/>
        </p:nvSpPr>
        <p:spPr bwMode="auto">
          <a:xfrm>
            <a:off x="9712325" y="4889501"/>
            <a:ext cx="723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a:t>خارجی</a:t>
            </a:r>
            <a:endParaRPr lang="en-US" altLang="en-US"/>
          </a:p>
        </p:txBody>
      </p:sp>
    </p:spTree>
    <p:extLst>
      <p:ext uri="{BB962C8B-B14F-4D97-AF65-F5344CB8AC3E}">
        <p14:creationId xmlns:p14="http://schemas.microsoft.com/office/powerpoint/2010/main" val="79286306"/>
      </p:ext>
    </p:extLst>
  </p:cSld>
  <p:clrMapOvr>
    <a:masterClrMapping/>
  </p:clrMapOvr>
  <p:transition advTm="2000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208214" y="549275"/>
            <a:ext cx="7775575"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spcBef>
                <a:spcPct val="50000"/>
              </a:spcBef>
            </a:pPr>
            <a:r>
              <a:rPr lang="fa-IR" altLang="en-US" sz="2800" dirty="0">
                <a:solidFill>
                  <a:srgbClr val="FF0000"/>
                </a:solidFill>
                <a:latin typeface="Tahoma" panose="020B0604030504040204" pitchFamily="34" charset="0"/>
              </a:rPr>
              <a:t>در ماتريس نه خانه اي چنانچه موقعيت سازمان يا كسب و كار از حيث نمرات عوامل خارجي و داخلي در يكي از خانه هاي </a:t>
            </a:r>
            <a:r>
              <a:rPr lang="en-US" altLang="en-US" sz="2800" dirty="0">
                <a:solidFill>
                  <a:srgbClr val="FF0000"/>
                </a:solidFill>
                <a:latin typeface="Tahoma" panose="020B0604030504040204" pitchFamily="34" charset="0"/>
              </a:rPr>
              <a:t>III,II </a:t>
            </a:r>
            <a:r>
              <a:rPr lang="fa-IR" altLang="en-US" sz="2800" dirty="0">
                <a:solidFill>
                  <a:srgbClr val="FF0000"/>
                </a:solidFill>
                <a:latin typeface="Tahoma" panose="020B0604030504040204" pitchFamily="34" charset="0"/>
              </a:rPr>
              <a:t> و يا </a:t>
            </a:r>
            <a:r>
              <a:rPr lang="en-US" altLang="en-US" sz="2800" dirty="0">
                <a:solidFill>
                  <a:srgbClr val="FF0000"/>
                </a:solidFill>
                <a:latin typeface="Tahoma" panose="020B0604030504040204" pitchFamily="34" charset="0"/>
              </a:rPr>
              <a:t>VI</a:t>
            </a:r>
            <a:r>
              <a:rPr lang="fa-IR" altLang="en-US" sz="2800" dirty="0">
                <a:solidFill>
                  <a:srgbClr val="FF0000"/>
                </a:solidFill>
                <a:latin typeface="Tahoma" panose="020B0604030504040204" pitchFamily="34" charset="0"/>
              </a:rPr>
              <a:t> باشد، اتخاذ استراتژي رشد و توسعه براي آن توضيه مي شود اگر در يكي از خانه هاي </a:t>
            </a:r>
            <a:r>
              <a:rPr lang="en-US" altLang="en-US" sz="2800" dirty="0">
                <a:solidFill>
                  <a:srgbClr val="FF0000"/>
                </a:solidFill>
                <a:latin typeface="Tahoma" panose="020B0604030504040204" pitchFamily="34" charset="0"/>
              </a:rPr>
              <a:t>V,I</a:t>
            </a:r>
            <a:r>
              <a:rPr lang="fa-IR" altLang="en-US" sz="2800" dirty="0">
                <a:solidFill>
                  <a:srgbClr val="FF0000"/>
                </a:solidFill>
                <a:latin typeface="Tahoma" panose="020B0604030504040204" pitchFamily="34" charset="0"/>
              </a:rPr>
              <a:t> يا </a:t>
            </a:r>
            <a:r>
              <a:rPr lang="en-US" altLang="en-US" sz="2800" dirty="0">
                <a:solidFill>
                  <a:srgbClr val="FF0000"/>
                </a:solidFill>
                <a:latin typeface="Tahoma" panose="020B0604030504040204" pitchFamily="34" charset="0"/>
              </a:rPr>
              <a:t>IX</a:t>
            </a:r>
            <a:r>
              <a:rPr lang="fa-IR" altLang="en-US" sz="2800" dirty="0">
                <a:solidFill>
                  <a:srgbClr val="FF0000"/>
                </a:solidFill>
                <a:latin typeface="Tahoma" panose="020B0604030504040204" pitchFamily="34" charset="0"/>
              </a:rPr>
              <a:t> قرارگيرد، استراتژي حفظ و نگهداري يا ثبات توصيه مي شود و اگر در يكي از خانه هاي </a:t>
            </a:r>
            <a:r>
              <a:rPr lang="en-US" altLang="en-US" sz="2800" dirty="0">
                <a:solidFill>
                  <a:srgbClr val="FF0000"/>
                </a:solidFill>
                <a:latin typeface="Tahoma" panose="020B0604030504040204" pitchFamily="34" charset="0"/>
              </a:rPr>
              <a:t>VII,II</a:t>
            </a:r>
            <a:r>
              <a:rPr lang="fa-IR" altLang="en-US" sz="2800" dirty="0">
                <a:solidFill>
                  <a:srgbClr val="FF0000"/>
                </a:solidFill>
                <a:latin typeface="Tahoma" panose="020B0604030504040204" pitchFamily="34" charset="0"/>
              </a:rPr>
              <a:t> يا </a:t>
            </a:r>
            <a:r>
              <a:rPr lang="en-US" altLang="en-US" sz="2800" dirty="0">
                <a:solidFill>
                  <a:srgbClr val="FF0000"/>
                </a:solidFill>
                <a:latin typeface="Tahoma" panose="020B0604030504040204" pitchFamily="34" charset="0"/>
              </a:rPr>
              <a:t>IIX</a:t>
            </a:r>
            <a:r>
              <a:rPr lang="fa-IR" altLang="en-US" sz="2800" dirty="0">
                <a:solidFill>
                  <a:srgbClr val="FF0000"/>
                </a:solidFill>
                <a:latin typeface="Tahoma" panose="020B0604030504040204" pitchFamily="34" charset="0"/>
              </a:rPr>
              <a:t> باشد، استراتژي كاهش، برداشت، واگذاري يا انحلال توصيه مي گردد.</a:t>
            </a:r>
            <a:endParaRPr lang="en-US" altLang="en-US" sz="2800" dirty="0">
              <a:solidFill>
                <a:srgbClr val="FF0000"/>
              </a:solidFill>
              <a:latin typeface="Tahoma" panose="020B0604030504040204" pitchFamily="34" charset="0"/>
            </a:endParaRPr>
          </a:p>
        </p:txBody>
      </p:sp>
    </p:spTree>
    <p:extLst>
      <p:ext uri="{BB962C8B-B14F-4D97-AF65-F5344CB8AC3E}">
        <p14:creationId xmlns:p14="http://schemas.microsoft.com/office/powerpoint/2010/main" val="3034855843"/>
      </p:ext>
    </p:extLst>
  </p:cSld>
  <p:clrMapOvr>
    <a:masterClrMapping/>
  </p:clrMapOvr>
  <p:transition advTm="2000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1524001" y="2365589"/>
            <a:ext cx="1847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bIns="0"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fa-IR" altLang="en-US" sz="2400">
              <a:cs typeface="Nazanin" panose="00000400000000000000" pitchFamily="2" charset="-78"/>
            </a:endParaRPr>
          </a:p>
        </p:txBody>
      </p:sp>
      <p:sp>
        <p:nvSpPr>
          <p:cNvPr id="41990" name="Rectangle 6"/>
          <p:cNvSpPr>
            <a:spLocks noGrp="1" noChangeArrowheads="1"/>
          </p:cNvSpPr>
          <p:nvPr>
            <p:ph type="title" idx="4294967295"/>
          </p:nvPr>
        </p:nvSpPr>
        <p:spPr>
          <a:xfrm>
            <a:off x="3429001" y="277814"/>
            <a:ext cx="5199063" cy="788987"/>
          </a:xfrm>
          <a:noFill/>
        </p:spPr>
        <p:txBody>
          <a:bodyPr/>
          <a:lstStyle/>
          <a:p>
            <a:pPr rtl="1" eaLnBrk="1" hangingPunct="1"/>
            <a:r>
              <a:rPr lang="ar-SA" altLang="en-US" sz="3600" b="1" u="sng">
                <a:solidFill>
                  <a:srgbClr val="000066"/>
                </a:solidFill>
                <a:cs typeface="Nazanin" panose="00000400000000000000" pitchFamily="2" charset="-78"/>
              </a:rPr>
              <a:t>نمودار تجزيه وتحليل </a:t>
            </a:r>
            <a:r>
              <a:rPr lang="en-US" altLang="en-US" sz="3600" b="1" u="sng">
                <a:solidFill>
                  <a:srgbClr val="000066"/>
                </a:solidFill>
                <a:cs typeface="Nazanin" panose="00000400000000000000" pitchFamily="2" charset="-78"/>
              </a:rPr>
              <a:t>SWOT</a:t>
            </a:r>
          </a:p>
        </p:txBody>
      </p:sp>
      <p:grpSp>
        <p:nvGrpSpPr>
          <p:cNvPr id="2" name="Group 14"/>
          <p:cNvGrpSpPr>
            <a:grpSpLocks/>
          </p:cNvGrpSpPr>
          <p:nvPr/>
        </p:nvGrpSpPr>
        <p:grpSpPr bwMode="auto">
          <a:xfrm>
            <a:off x="2133600" y="1665288"/>
            <a:ext cx="8458200" cy="4075114"/>
            <a:chOff x="288" y="1145"/>
            <a:chExt cx="5328" cy="2567"/>
          </a:xfrm>
        </p:grpSpPr>
        <p:sp>
          <p:nvSpPr>
            <p:cNvPr id="38917" name="Line 2"/>
            <p:cNvSpPr>
              <a:spLocks noChangeShapeType="1"/>
            </p:cNvSpPr>
            <p:nvPr/>
          </p:nvSpPr>
          <p:spPr bwMode="auto">
            <a:xfrm>
              <a:off x="1197" y="2256"/>
              <a:ext cx="3267"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8" name="Rectangle 5"/>
            <p:cNvSpPr>
              <a:spLocks noChangeArrowheads="1"/>
            </p:cNvSpPr>
            <p:nvPr/>
          </p:nvSpPr>
          <p:spPr bwMode="auto">
            <a:xfrm>
              <a:off x="1516" y="1145"/>
              <a:ext cx="3921"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bIns="0" anchor="ctr">
              <a:spAutoFit/>
            </a:bodyPr>
            <a:lstStyle>
              <a:lvl1pPr indent="4572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rtl="1" eaLnBrk="1" hangingPunct="1">
                <a:spcBef>
                  <a:spcPct val="0"/>
                </a:spcBef>
                <a:buFontTx/>
                <a:buNone/>
              </a:pPr>
              <a:r>
                <a:rPr lang="ar-SA" altLang="en-US" sz="1400" b="1" dirty="0">
                  <a:cs typeface="Titr" panose="00000700000000000000" pitchFamily="2" charset="-78"/>
                </a:rPr>
                <a:t> </a:t>
              </a:r>
              <a:r>
                <a:rPr lang="ar-SA" altLang="en-US" sz="1400" b="1" dirty="0">
                  <a:solidFill>
                    <a:srgbClr val="FF0000"/>
                  </a:solidFill>
                  <a:cs typeface="Titr" panose="00000700000000000000" pitchFamily="2" charset="-78"/>
                </a:rPr>
                <a:t>فرصتهاي متعدد محيطي</a:t>
              </a:r>
              <a:r>
                <a:rPr lang="ar-SA" altLang="en-US" sz="1400" b="1" dirty="0">
                  <a:cs typeface="Titr" panose="00000700000000000000" pitchFamily="2" charset="-78"/>
                </a:rPr>
                <a:t>                                 </a:t>
              </a:r>
            </a:p>
            <a:p>
              <a:pPr rtl="1" eaLnBrk="1" hangingPunct="1">
                <a:spcBef>
                  <a:spcPct val="0"/>
                </a:spcBef>
                <a:buFontTx/>
                <a:buNone/>
              </a:pPr>
              <a:endParaRPr lang="ar-SA" altLang="en-US" sz="1400" b="1" dirty="0">
                <a:cs typeface="Titr" panose="00000700000000000000" pitchFamily="2" charset="-78"/>
              </a:endParaRPr>
            </a:p>
            <a:p>
              <a:pPr rtl="1" eaLnBrk="1" hangingPunct="1">
                <a:spcBef>
                  <a:spcPct val="0"/>
                </a:spcBef>
                <a:buFontTx/>
                <a:buNone/>
              </a:pPr>
              <a:endParaRPr lang="ar-SA" altLang="en-US" sz="1400" b="1" dirty="0">
                <a:cs typeface="Titr" panose="00000700000000000000" pitchFamily="2" charset="-78"/>
              </a:endParaRPr>
            </a:p>
            <a:p>
              <a:pPr rtl="1" eaLnBrk="1" hangingPunct="1">
                <a:spcBef>
                  <a:spcPct val="0"/>
                </a:spcBef>
                <a:buFontTx/>
                <a:buNone/>
              </a:pPr>
              <a:endParaRPr lang="ar-SA" altLang="en-US" sz="1400" b="1" dirty="0">
                <a:cs typeface="Titr" panose="00000700000000000000" pitchFamily="2" charset="-78"/>
              </a:endParaRPr>
            </a:p>
            <a:p>
              <a:pPr rtl="1" eaLnBrk="1" hangingPunct="1">
                <a:spcBef>
                  <a:spcPct val="0"/>
                </a:spcBef>
                <a:buFontTx/>
                <a:buNone/>
              </a:pPr>
              <a:endParaRPr lang="ar-SA" altLang="en-US" sz="1400" b="1" dirty="0">
                <a:cs typeface="Titr" panose="00000700000000000000" pitchFamily="2" charset="-78"/>
              </a:endParaRPr>
            </a:p>
            <a:p>
              <a:pPr rtl="1">
                <a:spcBef>
                  <a:spcPct val="0"/>
                </a:spcBef>
                <a:buFontTx/>
                <a:buNone/>
              </a:pPr>
              <a:r>
                <a:rPr lang="ar-SA" altLang="en-US" sz="1400" b="1" dirty="0">
                  <a:latin typeface="Arial" panose="020B0604020202020204" pitchFamily="34" charset="0"/>
                </a:rPr>
                <a:t>     استراتژيهاي </a:t>
              </a:r>
              <a:r>
                <a:rPr lang="ar-SA" altLang="en-US" sz="1400" b="1" dirty="0" smtClean="0">
                  <a:latin typeface="Arial" panose="020B0604020202020204" pitchFamily="34" charset="0"/>
                </a:rPr>
                <a:t>تهاجمي</a:t>
              </a:r>
              <a:r>
                <a:rPr lang="en-US" altLang="en-US" sz="1400" b="1" dirty="0" smtClean="0">
                  <a:latin typeface="Arial" panose="020B0604020202020204" pitchFamily="34" charset="0"/>
                </a:rPr>
                <a:t> </a:t>
              </a:r>
              <a:r>
                <a:rPr lang="fa-IR" altLang="en-US" sz="1400" b="1" dirty="0" smtClean="0">
                  <a:latin typeface="Arial" panose="020B0604020202020204" pitchFamily="34" charset="0"/>
                </a:rPr>
                <a:t>یا یکپارچگی</a:t>
              </a:r>
              <a:r>
                <a:rPr lang="ar-SA" altLang="en-US" sz="1400" b="1" dirty="0" smtClean="0">
                  <a:latin typeface="Arial" panose="020B0604020202020204" pitchFamily="34" charset="0"/>
                </a:rPr>
                <a:t>                        </a:t>
              </a:r>
              <a:r>
                <a:rPr lang="en-US" altLang="en-US" sz="1400" b="1" dirty="0" smtClean="0">
                  <a:latin typeface="Arial" panose="020B0604020202020204" pitchFamily="34" charset="0"/>
                </a:rPr>
                <a:t>    </a:t>
              </a:r>
              <a:r>
                <a:rPr lang="ar-SA" altLang="en-US" sz="1400" b="1" dirty="0">
                  <a:latin typeface="Arial" panose="020B0604020202020204" pitchFamily="34" charset="0"/>
                </a:rPr>
                <a:t>استراتژيهاي تغيير </a:t>
              </a:r>
              <a:r>
                <a:rPr lang="ar-SA" altLang="en-US" sz="1400" b="1" dirty="0" smtClean="0">
                  <a:latin typeface="Arial" panose="020B0604020202020204" pitchFamily="34" charset="0"/>
                </a:rPr>
                <a:t>جهت</a:t>
              </a:r>
              <a:r>
                <a:rPr lang="fa-IR" altLang="en-US" sz="1400" b="1" dirty="0" smtClean="0">
                  <a:latin typeface="Arial" panose="020B0604020202020204" pitchFamily="34" charset="0"/>
                </a:rPr>
                <a:t> یا تمرکز</a:t>
              </a:r>
              <a:endParaRPr lang="en-US" altLang="en-US" sz="1400" b="1" dirty="0">
                <a:latin typeface="Arial" panose="020B0604020202020204" pitchFamily="34" charset="0"/>
                <a:cs typeface="Titr" panose="00000700000000000000" pitchFamily="2" charset="-78"/>
              </a:endParaRPr>
            </a:p>
            <a:p>
              <a:pPr rtl="1">
                <a:spcBef>
                  <a:spcPct val="0"/>
                </a:spcBef>
                <a:buFontTx/>
                <a:buNone/>
              </a:pPr>
              <a:r>
                <a:rPr lang="ar-SA" altLang="en-US" sz="1400" b="1" dirty="0">
                  <a:latin typeface="Arial" panose="020B0604020202020204" pitchFamily="34" charset="0"/>
                  <a:cs typeface="Titr" panose="00000700000000000000" pitchFamily="2" charset="-78"/>
                </a:rPr>
                <a:t>						</a:t>
              </a:r>
              <a:endParaRPr lang="en-US" altLang="en-US" sz="1400" b="1" dirty="0">
                <a:latin typeface="Arial" panose="020B0604020202020204" pitchFamily="34" charset="0"/>
                <a:cs typeface="Titr" panose="00000700000000000000" pitchFamily="2" charset="-78"/>
              </a:endParaRPr>
            </a:p>
            <a:p>
              <a:pPr>
                <a:spcBef>
                  <a:spcPct val="0"/>
                </a:spcBef>
                <a:buFontTx/>
                <a:buNone/>
              </a:pPr>
              <a:endParaRPr lang="en-US" altLang="en-US" sz="1400" b="1" dirty="0">
                <a:latin typeface="Arial" panose="020B0604020202020204" pitchFamily="34" charset="0"/>
                <a:cs typeface="Titr" panose="00000700000000000000" pitchFamily="2" charset="-78"/>
              </a:endParaRPr>
            </a:p>
          </p:txBody>
        </p:sp>
        <p:sp>
          <p:nvSpPr>
            <p:cNvPr id="38919" name="Rectangle 7"/>
            <p:cNvSpPr>
              <a:spLocks noChangeArrowheads="1"/>
            </p:cNvSpPr>
            <p:nvPr/>
          </p:nvSpPr>
          <p:spPr bwMode="auto">
            <a:xfrm>
              <a:off x="288" y="1919"/>
              <a:ext cx="5328" cy="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0" anchor="ctr">
              <a:spAutoFit/>
            </a:bodyPr>
            <a:lstStyle>
              <a:lvl1pPr indent="4572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rtl="1" eaLnBrk="1" hangingPunct="1">
                <a:spcBef>
                  <a:spcPct val="0"/>
                </a:spcBef>
                <a:buFontTx/>
                <a:buNone/>
              </a:pPr>
              <a:r>
                <a:rPr lang="ar-SA" altLang="en-US" sz="1400" b="1" dirty="0">
                  <a:latin typeface="Arial" panose="020B0604020202020204" pitchFamily="34" charset="0"/>
                </a:rPr>
                <a:t>        </a:t>
              </a:r>
              <a:r>
                <a:rPr lang="ar-SA" altLang="en-US" sz="1400" b="1" dirty="0">
                  <a:solidFill>
                    <a:srgbClr val="FF0000"/>
                  </a:solidFill>
                  <a:latin typeface="Arial" panose="020B0604020202020204" pitchFamily="34" charset="0"/>
                </a:rPr>
                <a:t>قوتهاي داخلي    	         			                                                                        ضعفهاي داخلي </a:t>
              </a:r>
              <a:endParaRPr lang="en-US" altLang="en-US" sz="1400" b="1" dirty="0">
                <a:solidFill>
                  <a:srgbClr val="FF0000"/>
                </a:solidFill>
                <a:latin typeface="Arial" panose="020B0604020202020204" pitchFamily="34" charset="0"/>
              </a:endParaRPr>
            </a:p>
            <a:p>
              <a:pPr algn="ctr" rtl="1">
                <a:spcBef>
                  <a:spcPct val="0"/>
                </a:spcBef>
                <a:buFontTx/>
                <a:buNone/>
              </a:pPr>
              <a:r>
                <a:rPr lang="ar-SA" altLang="en-US" sz="1400" b="1" dirty="0">
                  <a:solidFill>
                    <a:srgbClr val="FF0000"/>
                  </a:solidFill>
                  <a:latin typeface="Arial" panose="020B0604020202020204" pitchFamily="34" charset="0"/>
                </a:rPr>
                <a:t>اساسي    	   </a:t>
              </a:r>
              <a:r>
                <a:rPr lang="en-US" altLang="en-US" sz="1400" b="1" dirty="0">
                  <a:solidFill>
                    <a:srgbClr val="FF0000"/>
                  </a:solidFill>
                  <a:latin typeface="Arial" panose="020B0604020202020204" pitchFamily="34" charset="0"/>
                </a:rPr>
                <a:t>                                </a:t>
              </a:r>
              <a:r>
                <a:rPr lang="ar-SA" altLang="en-US" sz="1400" b="1" dirty="0">
                  <a:solidFill>
                    <a:srgbClr val="FF0000"/>
                  </a:solidFill>
                  <a:latin typeface="Arial" panose="020B0604020202020204" pitchFamily="34" charset="0"/>
                </a:rPr>
                <a:t>                                                                                                </a:t>
              </a:r>
              <a:r>
                <a:rPr lang="en-US" altLang="en-US" sz="1400" b="1" dirty="0">
                  <a:solidFill>
                    <a:srgbClr val="FF0000"/>
                  </a:solidFill>
                  <a:latin typeface="Arial" panose="020B0604020202020204" pitchFamily="34" charset="0"/>
                </a:rPr>
                <a:t>   </a:t>
              </a:r>
              <a:r>
                <a:rPr lang="ar-SA" altLang="en-US" sz="1400" b="1" dirty="0">
                  <a:solidFill>
                    <a:srgbClr val="FF0000"/>
                  </a:solidFill>
                  <a:latin typeface="Arial" panose="020B0604020202020204" pitchFamily="34" charset="0"/>
                </a:rPr>
                <a:t> با اهميت</a:t>
              </a:r>
              <a:endParaRPr lang="en-US" altLang="en-US" sz="1400" b="1" dirty="0">
                <a:solidFill>
                  <a:srgbClr val="FF0000"/>
                </a:solidFill>
                <a:latin typeface="Arial" panose="020B0604020202020204" pitchFamily="34" charset="0"/>
                <a:cs typeface="Titr" panose="00000700000000000000" pitchFamily="2" charset="-78"/>
              </a:endParaRPr>
            </a:p>
            <a:p>
              <a:pPr algn="ctr" rtl="1">
                <a:spcBef>
                  <a:spcPct val="0"/>
                </a:spcBef>
                <a:buFontTx/>
                <a:buNone/>
              </a:pPr>
              <a:r>
                <a:rPr lang="ar-SA" altLang="en-US" sz="1400" b="1" dirty="0">
                  <a:latin typeface="Arial" panose="020B0604020202020204" pitchFamily="34" charset="0"/>
                  <a:cs typeface="Titr" panose="00000700000000000000" pitchFamily="2" charset="-78"/>
                </a:rPr>
                <a:t>    استراتژيهاي تنوع                                        استراتژيهاي تدافعي </a:t>
              </a:r>
              <a:endParaRPr lang="ar-SA" altLang="en-US" sz="1400" b="1" dirty="0">
                <a:cs typeface="Titr" panose="00000700000000000000" pitchFamily="2" charset="-78"/>
              </a:endParaRPr>
            </a:p>
            <a:p>
              <a:pPr algn="ctr" rtl="1">
                <a:spcBef>
                  <a:spcPct val="0"/>
                </a:spcBef>
                <a:buFontTx/>
                <a:buNone/>
              </a:pPr>
              <a:endParaRPr lang="ar-SA" altLang="en-US" sz="1400" b="1" dirty="0">
                <a:cs typeface="Titr" panose="00000700000000000000" pitchFamily="2" charset="-78"/>
              </a:endParaRPr>
            </a:p>
            <a:p>
              <a:pPr algn="ctr" rtl="1">
                <a:spcBef>
                  <a:spcPct val="0"/>
                </a:spcBef>
                <a:buFontTx/>
                <a:buNone/>
              </a:pPr>
              <a:endParaRPr lang="ar-SA" altLang="en-US" sz="1400" b="1" dirty="0">
                <a:cs typeface="Titr" panose="00000700000000000000" pitchFamily="2" charset="-78"/>
              </a:endParaRPr>
            </a:p>
            <a:p>
              <a:pPr algn="ctr" rtl="1">
                <a:spcBef>
                  <a:spcPct val="0"/>
                </a:spcBef>
                <a:buFontTx/>
                <a:buNone/>
              </a:pPr>
              <a:endParaRPr lang="ar-SA" altLang="en-US" sz="1400" b="1" dirty="0">
                <a:cs typeface="Titr" panose="00000700000000000000" pitchFamily="2" charset="-78"/>
              </a:endParaRPr>
            </a:p>
            <a:p>
              <a:pPr algn="ctr" rtl="1">
                <a:spcBef>
                  <a:spcPct val="0"/>
                </a:spcBef>
                <a:buFontTx/>
                <a:buNone/>
              </a:pPr>
              <a:endParaRPr lang="ar-SA" altLang="en-US" sz="1400" b="1" dirty="0">
                <a:cs typeface="Titr" panose="00000700000000000000" pitchFamily="2" charset="-78"/>
              </a:endParaRPr>
            </a:p>
            <a:p>
              <a:pPr algn="ctr" rtl="1">
                <a:spcBef>
                  <a:spcPct val="0"/>
                </a:spcBef>
                <a:buFontTx/>
                <a:buNone/>
              </a:pPr>
              <a:endParaRPr lang="ar-SA" altLang="en-US" sz="1400" b="1" dirty="0">
                <a:cs typeface="Titr" panose="00000700000000000000" pitchFamily="2" charset="-78"/>
              </a:endParaRPr>
            </a:p>
            <a:p>
              <a:pPr algn="ctr" rtl="1">
                <a:spcBef>
                  <a:spcPct val="0"/>
                </a:spcBef>
                <a:buFontTx/>
                <a:buNone/>
              </a:pPr>
              <a:endParaRPr lang="ar-SA" altLang="en-US" sz="1400" b="1" dirty="0">
                <a:cs typeface="Titr" panose="00000700000000000000" pitchFamily="2" charset="-78"/>
              </a:endParaRPr>
            </a:p>
            <a:p>
              <a:pPr algn="ctr" rtl="1">
                <a:spcBef>
                  <a:spcPct val="0"/>
                </a:spcBef>
                <a:buFontTx/>
                <a:buNone/>
              </a:pPr>
              <a:endParaRPr lang="ar-SA" altLang="en-US" sz="1400" b="1" dirty="0">
                <a:cs typeface="Titr" panose="00000700000000000000" pitchFamily="2" charset="-78"/>
              </a:endParaRPr>
            </a:p>
            <a:p>
              <a:pPr algn="ctr" rtl="1">
                <a:spcBef>
                  <a:spcPct val="0"/>
                </a:spcBef>
                <a:buFontTx/>
                <a:buNone/>
              </a:pPr>
              <a:r>
                <a:rPr lang="ar-SA" altLang="en-US" sz="1400" b="1" dirty="0">
                  <a:solidFill>
                    <a:srgbClr val="FF0000"/>
                  </a:solidFill>
                  <a:cs typeface="Titr" panose="00000700000000000000" pitchFamily="2" charset="-78"/>
                </a:rPr>
                <a:t>تهديدات محيطي عمده</a:t>
              </a:r>
            </a:p>
          </p:txBody>
        </p:sp>
        <p:sp>
          <p:nvSpPr>
            <p:cNvPr id="38920" name="WordArt 8"/>
            <p:cNvSpPr>
              <a:spLocks noChangeArrowheads="1" noChangeShapeType="1" noTextEdit="1"/>
            </p:cNvSpPr>
            <p:nvPr/>
          </p:nvSpPr>
          <p:spPr bwMode="auto">
            <a:xfrm>
              <a:off x="3453" y="1392"/>
              <a:ext cx="192" cy="4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FFFFFF"/>
                      </a:gs>
                      <a:gs pos="50000">
                        <a:srgbClr val="4D4D4D"/>
                      </a:gs>
                      <a:gs pos="100000">
                        <a:srgbClr val="FFFFFF"/>
                      </a:gs>
                    </a:gsLst>
                    <a:lin ang="2700000" scaled="1"/>
                  </a:gradFill>
                  <a:effectLst>
                    <a:outerShdw dist="45791" dir="3378596" algn="ctr" rotWithShape="0">
                      <a:srgbClr val="4D4D4D">
                        <a:alpha val="79999"/>
                      </a:srgbClr>
                    </a:outerShdw>
                  </a:effectLst>
                  <a:latin typeface="Nazanin" panose="00000400000000000000" pitchFamily="2" charset="-78"/>
                </a:rPr>
                <a:t>1</a:t>
              </a:r>
            </a:p>
          </p:txBody>
        </p:sp>
        <p:sp>
          <p:nvSpPr>
            <p:cNvPr id="38921" name="WordArt 9"/>
            <p:cNvSpPr>
              <a:spLocks noChangeArrowheads="1" noChangeShapeType="1" noTextEdit="1"/>
            </p:cNvSpPr>
            <p:nvPr/>
          </p:nvSpPr>
          <p:spPr bwMode="auto">
            <a:xfrm>
              <a:off x="3474" y="2592"/>
              <a:ext cx="192" cy="4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FFFFFF"/>
                      </a:gs>
                      <a:gs pos="50000">
                        <a:srgbClr val="4D4D4D"/>
                      </a:gs>
                      <a:gs pos="100000">
                        <a:srgbClr val="FFFFFF"/>
                      </a:gs>
                    </a:gsLst>
                    <a:lin ang="2700000" scaled="1"/>
                  </a:gradFill>
                  <a:effectLst>
                    <a:outerShdw dist="45791" dir="3378596" algn="ctr" rotWithShape="0">
                      <a:srgbClr val="4D4D4D">
                        <a:alpha val="79999"/>
                      </a:srgbClr>
                    </a:outerShdw>
                  </a:effectLst>
                  <a:latin typeface="Nazanin" panose="00000400000000000000" pitchFamily="2" charset="-78"/>
                </a:rPr>
                <a:t>2</a:t>
              </a:r>
            </a:p>
          </p:txBody>
        </p:sp>
        <p:sp>
          <p:nvSpPr>
            <p:cNvPr id="38922" name="WordArt 10"/>
            <p:cNvSpPr>
              <a:spLocks noChangeArrowheads="1" noChangeShapeType="1" noTextEdit="1"/>
            </p:cNvSpPr>
            <p:nvPr/>
          </p:nvSpPr>
          <p:spPr bwMode="auto">
            <a:xfrm>
              <a:off x="1998" y="1392"/>
              <a:ext cx="192" cy="4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FFFFFF"/>
                      </a:gs>
                      <a:gs pos="50000">
                        <a:srgbClr val="4D4D4D"/>
                      </a:gs>
                      <a:gs pos="100000">
                        <a:srgbClr val="FFFFFF"/>
                      </a:gs>
                    </a:gsLst>
                    <a:lin ang="2700000" scaled="1"/>
                  </a:gradFill>
                  <a:effectLst>
                    <a:outerShdw dist="45791" dir="3378596" algn="ctr" rotWithShape="0">
                      <a:srgbClr val="4D4D4D">
                        <a:alpha val="79999"/>
                      </a:srgbClr>
                    </a:outerShdw>
                  </a:effectLst>
                  <a:latin typeface="Nazanin" panose="00000400000000000000" pitchFamily="2" charset="-78"/>
                </a:rPr>
                <a:t>3</a:t>
              </a:r>
            </a:p>
          </p:txBody>
        </p:sp>
        <p:sp>
          <p:nvSpPr>
            <p:cNvPr id="38923" name="WordArt 11"/>
            <p:cNvSpPr>
              <a:spLocks noChangeArrowheads="1" noChangeShapeType="1" noTextEdit="1"/>
            </p:cNvSpPr>
            <p:nvPr/>
          </p:nvSpPr>
          <p:spPr bwMode="auto">
            <a:xfrm>
              <a:off x="1965" y="2664"/>
              <a:ext cx="192" cy="4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1">
                    <a:gsLst>
                      <a:gs pos="0">
                        <a:srgbClr val="FFFFFF"/>
                      </a:gs>
                      <a:gs pos="50000">
                        <a:srgbClr val="4D4D4D"/>
                      </a:gs>
                      <a:gs pos="100000">
                        <a:srgbClr val="FFFFFF"/>
                      </a:gs>
                    </a:gsLst>
                    <a:lin ang="2700000" scaled="1"/>
                  </a:gradFill>
                  <a:effectLst>
                    <a:outerShdw dist="45791" dir="3378596" algn="ctr" rotWithShape="0">
                      <a:srgbClr val="4D4D4D">
                        <a:alpha val="79999"/>
                      </a:srgbClr>
                    </a:outerShdw>
                  </a:effectLst>
                  <a:latin typeface="Nazanin" panose="00000400000000000000" pitchFamily="2" charset="-78"/>
                </a:rPr>
                <a:t>4</a:t>
              </a:r>
            </a:p>
          </p:txBody>
        </p:sp>
        <p:sp>
          <p:nvSpPr>
            <p:cNvPr id="38924" name="Line 13"/>
            <p:cNvSpPr>
              <a:spLocks noChangeShapeType="1"/>
            </p:cNvSpPr>
            <p:nvPr/>
          </p:nvSpPr>
          <p:spPr bwMode="auto">
            <a:xfrm>
              <a:off x="2832" y="1344"/>
              <a:ext cx="1" cy="2016"/>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19937643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500" fill="hold"/>
                                        <p:tgtEl>
                                          <p:spTgt spid="41990"/>
                                        </p:tgtEl>
                                        <p:attrNameLst>
                                          <p:attrName>ppt_w</p:attrName>
                                        </p:attrNameLst>
                                      </p:cBhvr>
                                      <p:tavLst>
                                        <p:tav tm="0">
                                          <p:val>
                                            <p:fltVal val="0"/>
                                          </p:val>
                                        </p:tav>
                                        <p:tav tm="100000">
                                          <p:val>
                                            <p:strVal val="#ppt_w"/>
                                          </p:val>
                                        </p:tav>
                                      </p:tavLst>
                                    </p:anim>
                                    <p:anim calcmode="lin" valueType="num">
                                      <p:cBhvr>
                                        <p:cTn id="8" dur="500" fill="hold"/>
                                        <p:tgtEl>
                                          <p:spTgt spid="419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ChangeArrowheads="1"/>
          </p:cNvSpPr>
          <p:nvPr/>
        </p:nvSpPr>
        <p:spPr bwMode="auto">
          <a:xfrm>
            <a:off x="8229600" y="2133600"/>
            <a:ext cx="1828800" cy="990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sz="2400">
              <a:solidFill>
                <a:srgbClr val="FFFFFF"/>
              </a:solidFill>
              <a:latin typeface="Times New Roman" panose="02020603050405020304" pitchFamily="18" charset="0"/>
              <a:cs typeface="Koodak" panose="00000700000000000000" pitchFamily="2" charset="-78"/>
            </a:endParaRPr>
          </a:p>
        </p:txBody>
      </p:sp>
      <p:sp>
        <p:nvSpPr>
          <p:cNvPr id="29699" name="Rectangle 1027"/>
          <p:cNvSpPr>
            <a:spLocks noChangeArrowheads="1"/>
          </p:cNvSpPr>
          <p:nvPr/>
        </p:nvSpPr>
        <p:spPr bwMode="auto">
          <a:xfrm>
            <a:off x="64008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فرصتها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29700" name="Rectangle 1028"/>
          <p:cNvSpPr>
            <a:spLocks noChangeArrowheads="1"/>
          </p:cNvSpPr>
          <p:nvPr/>
        </p:nvSpPr>
        <p:spPr bwMode="auto">
          <a:xfrm>
            <a:off x="45720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تهديدها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29701" name="Rectangle 1029"/>
          <p:cNvSpPr>
            <a:spLocks noChangeArrowheads="1"/>
          </p:cNvSpPr>
          <p:nvPr/>
        </p:nvSpPr>
        <p:spPr bwMode="auto">
          <a:xfrm>
            <a:off x="8229600" y="31242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قوت </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29702" name="Rectangle 1030"/>
          <p:cNvSpPr>
            <a:spLocks noChangeArrowheads="1"/>
          </p:cNvSpPr>
          <p:nvPr/>
        </p:nvSpPr>
        <p:spPr bwMode="auto">
          <a:xfrm>
            <a:off x="6400800" y="3124200"/>
            <a:ext cx="1828800" cy="990600"/>
          </a:xfrm>
          <a:prstGeom prst="rect">
            <a:avLst/>
          </a:prstGeom>
          <a:gradFill rotWithShape="0">
            <a:gsLst>
              <a:gs pos="0">
                <a:srgbClr val="CC0000"/>
              </a:gs>
              <a:gs pos="100000">
                <a:srgbClr val="5E0000"/>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SO</a:t>
            </a:r>
          </a:p>
        </p:txBody>
      </p:sp>
      <p:sp>
        <p:nvSpPr>
          <p:cNvPr id="29703" name="Rectangle 1031"/>
          <p:cNvSpPr>
            <a:spLocks noChangeArrowheads="1"/>
          </p:cNvSpPr>
          <p:nvPr/>
        </p:nvSpPr>
        <p:spPr bwMode="auto">
          <a:xfrm>
            <a:off x="4572000" y="31242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ST</a:t>
            </a:r>
          </a:p>
        </p:txBody>
      </p:sp>
      <p:sp>
        <p:nvSpPr>
          <p:cNvPr id="29704" name="Rectangle 1032"/>
          <p:cNvSpPr>
            <a:spLocks noChangeArrowheads="1"/>
          </p:cNvSpPr>
          <p:nvPr/>
        </p:nvSpPr>
        <p:spPr bwMode="auto">
          <a:xfrm>
            <a:off x="8229600" y="41148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ضعف</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29705" name="Rectangle 1033"/>
          <p:cNvSpPr>
            <a:spLocks noChangeArrowheads="1"/>
          </p:cNvSpPr>
          <p:nvPr/>
        </p:nvSpPr>
        <p:spPr bwMode="auto">
          <a:xfrm>
            <a:off x="6400800" y="41148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WO</a:t>
            </a:r>
          </a:p>
        </p:txBody>
      </p:sp>
      <p:sp>
        <p:nvSpPr>
          <p:cNvPr id="29706" name="Rectangle 1034"/>
          <p:cNvSpPr>
            <a:spLocks noChangeArrowheads="1"/>
          </p:cNvSpPr>
          <p:nvPr/>
        </p:nvSpPr>
        <p:spPr bwMode="auto">
          <a:xfrm>
            <a:off x="4572000" y="41148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WT</a:t>
            </a:r>
          </a:p>
        </p:txBody>
      </p:sp>
      <p:sp>
        <p:nvSpPr>
          <p:cNvPr id="29707" name="Line 1035"/>
          <p:cNvSpPr>
            <a:spLocks noChangeShapeType="1"/>
          </p:cNvSpPr>
          <p:nvPr/>
        </p:nvSpPr>
        <p:spPr bwMode="auto">
          <a:xfrm flipH="1">
            <a:off x="8229600" y="2133600"/>
            <a:ext cx="182880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9708" name="Text Box 1036"/>
          <p:cNvSpPr txBox="1">
            <a:spLocks noChangeArrowheads="1"/>
          </p:cNvSpPr>
          <p:nvPr/>
        </p:nvSpPr>
        <p:spPr bwMode="auto">
          <a:xfrm>
            <a:off x="9242425" y="2555875"/>
            <a:ext cx="75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داخلي</a:t>
            </a:r>
            <a:endParaRPr kumimoji="1" lang="en-US" altLang="en-US" sz="2400">
              <a:latin typeface="Times New Roman" panose="02020603050405020304" pitchFamily="18" charset="0"/>
            </a:endParaRPr>
          </a:p>
        </p:txBody>
      </p:sp>
      <p:sp>
        <p:nvSpPr>
          <p:cNvPr id="29709" name="Text Box 1037"/>
          <p:cNvSpPr txBox="1">
            <a:spLocks noChangeArrowheads="1"/>
          </p:cNvSpPr>
          <p:nvPr/>
        </p:nvSpPr>
        <p:spPr bwMode="auto">
          <a:xfrm>
            <a:off x="8269288" y="2286000"/>
            <a:ext cx="86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بيروني</a:t>
            </a:r>
            <a:endParaRPr kumimoji="1" lang="en-US" altLang="en-US" sz="2400">
              <a:latin typeface="Times New Roman" panose="02020603050405020304" pitchFamily="18" charset="0"/>
            </a:endParaRPr>
          </a:p>
        </p:txBody>
      </p:sp>
      <p:sp>
        <p:nvSpPr>
          <p:cNvPr id="276494" name="AutoShape 1038"/>
          <p:cNvSpPr>
            <a:spLocks/>
          </p:cNvSpPr>
          <p:nvPr/>
        </p:nvSpPr>
        <p:spPr bwMode="auto">
          <a:xfrm>
            <a:off x="1828800" y="2133600"/>
            <a:ext cx="2286000" cy="4267200"/>
          </a:xfrm>
          <a:prstGeom prst="borderCallout2">
            <a:avLst>
              <a:gd name="adj1" fmla="val 2681"/>
              <a:gd name="adj2" fmla="val 103333"/>
              <a:gd name="adj3" fmla="val 2681"/>
              <a:gd name="adj4" fmla="val 159722"/>
              <a:gd name="adj5" fmla="val 34042"/>
              <a:gd name="adj6" fmla="val 216528"/>
            </a:avLst>
          </a:prstGeom>
          <a:solidFill>
            <a:srgbClr val="CC0000"/>
          </a:solidFill>
          <a:ln w="76200" cap="sq">
            <a:solidFill>
              <a:srgbClr val="FF4949"/>
            </a:solidFill>
            <a:miter lim="800000"/>
            <a:headEnd type="none" w="sm" len="sm"/>
            <a:tailEnd type="none" w="sm" len="sm"/>
          </a:ln>
        </p:spPr>
        <p:txBody>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rtl="1" eaLnBrk="1" hangingPunct="1"/>
            <a:r>
              <a:rPr kumimoji="1" lang="ar-SA" altLang="en-US" sz="2800">
                <a:solidFill>
                  <a:srgbClr val="FFFF00"/>
                </a:solidFill>
                <a:latin typeface="Times New Roman" panose="02020603050405020304" pitchFamily="18" charset="0"/>
                <a:cs typeface="Koodak" panose="00000700000000000000" pitchFamily="2" charset="-78"/>
              </a:rPr>
              <a:t>سازمان با استفاده از نقاط قوت داخلي مي كوشد از فرصتهاي خارجي بهره گيري نموده و زمينه تحقق رسالت را فراهم سازد</a:t>
            </a:r>
            <a:endParaRPr kumimoji="1" lang="en-US" altLang="en-US" sz="2800">
              <a:solidFill>
                <a:srgbClr val="FFFF00"/>
              </a:solidFill>
              <a:latin typeface="Times New Roman" panose="02020603050405020304" pitchFamily="18" charset="0"/>
              <a:cs typeface="Koodak" panose="00000700000000000000" pitchFamily="2" charset="-78"/>
            </a:endParaRPr>
          </a:p>
        </p:txBody>
      </p:sp>
      <p:sp>
        <p:nvSpPr>
          <p:cNvPr id="29711" name="Rectangle 1039"/>
          <p:cNvSpPr>
            <a:spLocks noGrp="1" noChangeArrowheads="1"/>
          </p:cNvSpPr>
          <p:nvPr>
            <p:ph type="title"/>
          </p:nvPr>
        </p:nvSpPr>
        <p:spPr>
          <a:noFill/>
        </p:spPr>
        <p:txBody>
          <a:bodyPr/>
          <a:lstStyle/>
          <a:p>
            <a:pPr eaLnBrk="1" hangingPunct="1"/>
            <a:r>
              <a:rPr lang="ar-SA" altLang="en-US" dirty="0" smtClean="0">
                <a:cs typeface="Nazanin" panose="00000400000000000000" pitchFamily="2" charset="-78"/>
              </a:rPr>
              <a:t>ماتريس استراتژي </a:t>
            </a:r>
            <a:r>
              <a:rPr lang="en-US" altLang="en-US" dirty="0" smtClean="0">
                <a:cs typeface="Nazanin" panose="00000400000000000000" pitchFamily="2" charset="-78"/>
              </a:rPr>
              <a:t>SWOT</a:t>
            </a:r>
            <a:r>
              <a:rPr lang="fa-IR" altLang="en-US" dirty="0" smtClean="0">
                <a:cs typeface="Nazanin" panose="00000400000000000000" pitchFamily="2" charset="-78"/>
              </a:rPr>
              <a:t>-تهاجمی یا یکپارچگی</a:t>
            </a:r>
            <a:r>
              <a:rPr lang="ar-SA" altLang="en-US" dirty="0" smtClean="0">
                <a:cs typeface="Nazanin" panose="00000400000000000000" pitchFamily="2" charset="-78"/>
              </a:rPr>
              <a:t> </a:t>
            </a:r>
            <a:endParaRPr lang="en-US" altLang="en-US" dirty="0" smtClean="0">
              <a:cs typeface="Nazanin" panose="00000400000000000000" pitchFamily="2" charset="-78"/>
            </a:endParaRPr>
          </a:p>
        </p:txBody>
      </p:sp>
    </p:spTree>
    <p:extLst>
      <p:ext uri="{BB962C8B-B14F-4D97-AF65-F5344CB8AC3E}">
        <p14:creationId xmlns:p14="http://schemas.microsoft.com/office/powerpoint/2010/main" val="185599392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6494"/>
                                        </p:tgtEl>
                                        <p:attrNameLst>
                                          <p:attrName>style.visibility</p:attrName>
                                        </p:attrNameLst>
                                      </p:cBhvr>
                                      <p:to>
                                        <p:strVal val="visible"/>
                                      </p:to>
                                    </p:set>
                                    <p:animEffect transition="in" filter="box(out)">
                                      <p:cBhvr>
                                        <p:cTn id="7" dur="500"/>
                                        <p:tgtEl>
                                          <p:spTgt spid="276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4"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ar-SA" altLang="en-US" smtClean="0"/>
              <a:t>استراتژيهاي يكپارچگي</a:t>
            </a:r>
            <a:endParaRPr lang="en-US" altLang="en-US" smtClean="0"/>
          </a:p>
        </p:txBody>
      </p:sp>
      <p:sp>
        <p:nvSpPr>
          <p:cNvPr id="243715" name="Rectangle 3"/>
          <p:cNvSpPr>
            <a:spLocks noGrp="1" noChangeArrowheads="1"/>
          </p:cNvSpPr>
          <p:nvPr>
            <p:ph type="body" idx="1"/>
          </p:nvPr>
        </p:nvSpPr>
        <p:spPr/>
        <p:txBody>
          <a:bodyPr/>
          <a:lstStyle/>
          <a:p>
            <a:pPr eaLnBrk="1" hangingPunct="1"/>
            <a:r>
              <a:rPr lang="ar-SA" altLang="en-US" smtClean="0"/>
              <a:t>يكپارچگي به </a:t>
            </a:r>
            <a:r>
              <a:rPr lang="fa-IR" altLang="en-US" smtClean="0"/>
              <a:t>عقب</a:t>
            </a:r>
          </a:p>
          <a:p>
            <a:pPr lvl="1" eaLnBrk="1" hangingPunct="1"/>
            <a:r>
              <a:rPr lang="en-US" altLang="en-US" smtClean="0"/>
              <a:t>backward</a:t>
            </a:r>
            <a:endParaRPr lang="ar-SA" altLang="en-US" smtClean="0"/>
          </a:p>
          <a:p>
            <a:pPr eaLnBrk="1" hangingPunct="1"/>
            <a:r>
              <a:rPr lang="ar-SA" altLang="en-US" smtClean="0"/>
              <a:t>يكپارچگي به </a:t>
            </a:r>
            <a:r>
              <a:rPr lang="fa-IR" altLang="en-US" smtClean="0"/>
              <a:t>جلو</a:t>
            </a:r>
          </a:p>
          <a:p>
            <a:pPr lvl="1" eaLnBrk="1" hangingPunct="1"/>
            <a:r>
              <a:rPr lang="en-US" altLang="en-US" smtClean="0"/>
              <a:t>forward</a:t>
            </a:r>
            <a:r>
              <a:rPr lang="ar-SA" altLang="en-US" smtClean="0"/>
              <a:t> </a:t>
            </a:r>
          </a:p>
          <a:p>
            <a:pPr eaLnBrk="1" hangingPunct="1"/>
            <a:r>
              <a:rPr lang="ar-SA" altLang="en-US" smtClean="0"/>
              <a:t>يكپارچگي افقي</a:t>
            </a:r>
            <a:endParaRPr lang="fa-IR" altLang="en-US" smtClean="0"/>
          </a:p>
          <a:p>
            <a:pPr lvl="1" eaLnBrk="1" hangingPunct="1"/>
            <a:r>
              <a:rPr lang="en-US" altLang="en-US" smtClean="0"/>
              <a:t>horizontal</a:t>
            </a:r>
          </a:p>
        </p:txBody>
      </p:sp>
      <p:sp>
        <p:nvSpPr>
          <p:cNvPr id="8196" name="AutoShape 6"/>
          <p:cNvSpPr>
            <a:spLocks noChangeArrowheads="1"/>
          </p:cNvSpPr>
          <p:nvPr/>
        </p:nvSpPr>
        <p:spPr bwMode="auto">
          <a:xfrm>
            <a:off x="4151313" y="4365625"/>
            <a:ext cx="1873250" cy="503238"/>
          </a:xfrm>
          <a:prstGeom prst="roundRect">
            <a:avLst>
              <a:gd name="adj" fmla="val 16667"/>
            </a:avLst>
          </a:prstGeom>
          <a:gradFill rotWithShape="1">
            <a:gsLst>
              <a:gs pos="0">
                <a:srgbClr val="CC3399"/>
              </a:gs>
              <a:gs pos="100000">
                <a:srgbClr val="5E1847"/>
              </a:gs>
            </a:gsLst>
            <a:path path="shape">
              <a:fillToRect l="50000" t="50000" r="50000" b="50000"/>
            </a:path>
          </a:gra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lang="fa-IR" altLang="en-US" b="1">
                <a:solidFill>
                  <a:srgbClr val="FFFF00"/>
                </a:solidFill>
              </a:rPr>
              <a:t>سازمان یا دانشگاه</a:t>
            </a:r>
            <a:endParaRPr lang="en-US" altLang="en-US" b="1">
              <a:solidFill>
                <a:srgbClr val="FFFF00"/>
              </a:solidFill>
            </a:endParaRPr>
          </a:p>
        </p:txBody>
      </p:sp>
      <p:grpSp>
        <p:nvGrpSpPr>
          <p:cNvPr id="2" name="Group 16"/>
          <p:cNvGrpSpPr>
            <a:grpSpLocks/>
          </p:cNvGrpSpPr>
          <p:nvPr/>
        </p:nvGrpSpPr>
        <p:grpSpPr bwMode="auto">
          <a:xfrm>
            <a:off x="1774826" y="2133601"/>
            <a:ext cx="3292475" cy="1781175"/>
            <a:chOff x="158" y="1344"/>
            <a:chExt cx="2074" cy="1122"/>
          </a:xfrm>
        </p:grpSpPr>
        <p:sp>
          <p:nvSpPr>
            <p:cNvPr id="8208" name="Oval 4"/>
            <p:cNvSpPr>
              <a:spLocks noChangeArrowheads="1"/>
            </p:cNvSpPr>
            <p:nvPr/>
          </p:nvSpPr>
          <p:spPr bwMode="auto">
            <a:xfrm>
              <a:off x="158" y="1344"/>
              <a:ext cx="1315" cy="726"/>
            </a:xfrm>
            <a:prstGeom prst="ellipse">
              <a:avLst/>
            </a:prstGeom>
            <a:gradFill rotWithShape="1">
              <a:gsLst>
                <a:gs pos="0">
                  <a:srgbClr val="CC3399"/>
                </a:gs>
                <a:gs pos="100000">
                  <a:srgbClr val="5E1847"/>
                </a:gs>
              </a:gsLst>
              <a:path path="shape">
                <a:fillToRect l="50000" t="50000" r="50000" b="50000"/>
              </a:path>
            </a:gra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lang="fa-IR" altLang="en-US" b="1">
                  <a:solidFill>
                    <a:srgbClr val="FFFF00"/>
                  </a:solidFill>
                </a:rPr>
                <a:t>فراهم آوردندگان </a:t>
              </a:r>
            </a:p>
            <a:p>
              <a:pPr algn="ctr" rtl="1" eaLnBrk="1" hangingPunct="1"/>
              <a:r>
                <a:rPr lang="fa-IR" altLang="en-US" b="1">
                  <a:solidFill>
                    <a:srgbClr val="FFFF00"/>
                  </a:solidFill>
                </a:rPr>
                <a:t>مواد اولیه</a:t>
              </a:r>
              <a:r>
                <a:rPr lang="en-US" altLang="en-US" b="1">
                  <a:solidFill>
                    <a:srgbClr val="FFFF00"/>
                  </a:solidFill>
                </a:rPr>
                <a:t> </a:t>
              </a:r>
              <a:r>
                <a:rPr lang="fa-IR" altLang="en-US" b="1">
                  <a:solidFill>
                    <a:srgbClr val="FFFF00"/>
                  </a:solidFill>
                </a:rPr>
                <a:t>ومورد نیاز</a:t>
              </a:r>
            </a:p>
            <a:p>
              <a:pPr algn="ctr" rtl="1" eaLnBrk="1" hangingPunct="1"/>
              <a:r>
                <a:rPr lang="fa-IR" altLang="en-US" b="1">
                  <a:solidFill>
                    <a:srgbClr val="FFFF00"/>
                  </a:solidFill>
                </a:rPr>
                <a:t>سازمان</a:t>
              </a:r>
              <a:endParaRPr lang="en-US" altLang="en-US" b="1">
                <a:solidFill>
                  <a:srgbClr val="FFFF00"/>
                </a:solidFill>
              </a:endParaRPr>
            </a:p>
          </p:txBody>
        </p:sp>
        <p:sp>
          <p:nvSpPr>
            <p:cNvPr id="8209" name="AutoShape 5"/>
            <p:cNvSpPr>
              <a:spLocks noChangeArrowheads="1"/>
            </p:cNvSpPr>
            <p:nvPr/>
          </p:nvSpPr>
          <p:spPr bwMode="auto">
            <a:xfrm rot="2180812">
              <a:off x="1202" y="2160"/>
              <a:ext cx="615" cy="306"/>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sp>
          <p:nvSpPr>
            <p:cNvPr id="8210" name="Text Box 9"/>
            <p:cNvSpPr txBox="1">
              <a:spLocks noChangeArrowheads="1"/>
            </p:cNvSpPr>
            <p:nvPr/>
          </p:nvSpPr>
          <p:spPr bwMode="auto">
            <a:xfrm rot="2120046">
              <a:off x="1474" y="1980"/>
              <a:ext cx="75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eaLnBrk="1" hangingPunct="1"/>
              <a:r>
                <a:rPr lang="en-US" altLang="en-US"/>
                <a:t>backward</a:t>
              </a:r>
            </a:p>
          </p:txBody>
        </p:sp>
      </p:grpSp>
      <p:grpSp>
        <p:nvGrpSpPr>
          <p:cNvPr id="3" name="Group 17"/>
          <p:cNvGrpSpPr>
            <a:grpSpLocks/>
          </p:cNvGrpSpPr>
          <p:nvPr/>
        </p:nvGrpSpPr>
        <p:grpSpPr bwMode="auto">
          <a:xfrm>
            <a:off x="5808663" y="4595814"/>
            <a:ext cx="2951162" cy="1857375"/>
            <a:chOff x="2699" y="2895"/>
            <a:chExt cx="1859" cy="1170"/>
          </a:xfrm>
        </p:grpSpPr>
        <p:sp>
          <p:nvSpPr>
            <p:cNvPr id="8205" name="AutoShape 7"/>
            <p:cNvSpPr>
              <a:spLocks noChangeArrowheads="1"/>
            </p:cNvSpPr>
            <p:nvPr/>
          </p:nvSpPr>
          <p:spPr bwMode="auto">
            <a:xfrm rot="2180812">
              <a:off x="2699" y="3158"/>
              <a:ext cx="615" cy="306"/>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sp>
          <p:nvSpPr>
            <p:cNvPr id="8206" name="Oval 8"/>
            <p:cNvSpPr>
              <a:spLocks noChangeArrowheads="1"/>
            </p:cNvSpPr>
            <p:nvPr/>
          </p:nvSpPr>
          <p:spPr bwMode="auto">
            <a:xfrm>
              <a:off x="3243" y="3339"/>
              <a:ext cx="1315" cy="726"/>
            </a:xfrm>
            <a:prstGeom prst="ellipse">
              <a:avLst/>
            </a:prstGeom>
            <a:gradFill rotWithShape="1">
              <a:gsLst>
                <a:gs pos="0">
                  <a:srgbClr val="CC3399"/>
                </a:gs>
                <a:gs pos="100000">
                  <a:srgbClr val="5E1847"/>
                </a:gs>
              </a:gsLst>
              <a:path path="shape">
                <a:fillToRect l="50000" t="50000" r="50000" b="50000"/>
              </a:path>
            </a:gra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lang="fa-IR" altLang="en-US" b="1">
                  <a:solidFill>
                    <a:srgbClr val="FFFF00"/>
                  </a:solidFill>
                </a:rPr>
                <a:t>مصرف کنندگان </a:t>
              </a:r>
            </a:p>
            <a:p>
              <a:pPr algn="ctr" eaLnBrk="1" hangingPunct="1"/>
              <a:r>
                <a:rPr lang="fa-IR" altLang="en-US" b="1">
                  <a:solidFill>
                    <a:srgbClr val="FFFF00"/>
                  </a:solidFill>
                </a:rPr>
                <a:t>خدمات یا تولیدات</a:t>
              </a:r>
              <a:endParaRPr lang="en-US" altLang="en-US" b="1">
                <a:solidFill>
                  <a:srgbClr val="FFFF00"/>
                </a:solidFill>
              </a:endParaRPr>
            </a:p>
          </p:txBody>
        </p:sp>
        <p:sp>
          <p:nvSpPr>
            <p:cNvPr id="8207" name="Text Box 10"/>
            <p:cNvSpPr txBox="1">
              <a:spLocks noChangeArrowheads="1"/>
            </p:cNvSpPr>
            <p:nvPr/>
          </p:nvSpPr>
          <p:spPr bwMode="auto">
            <a:xfrm rot="2120046">
              <a:off x="2936" y="2895"/>
              <a:ext cx="63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eaLnBrk="1" hangingPunct="1"/>
              <a:r>
                <a:rPr lang="en-US" altLang="en-US"/>
                <a:t>forward</a:t>
              </a:r>
            </a:p>
          </p:txBody>
        </p:sp>
      </p:grpSp>
      <p:grpSp>
        <p:nvGrpSpPr>
          <p:cNvPr id="4" name="Group 18"/>
          <p:cNvGrpSpPr>
            <a:grpSpLocks/>
          </p:cNvGrpSpPr>
          <p:nvPr/>
        </p:nvGrpSpPr>
        <p:grpSpPr bwMode="auto">
          <a:xfrm>
            <a:off x="1919288" y="3500439"/>
            <a:ext cx="4627562" cy="2574925"/>
            <a:chOff x="249" y="2205"/>
            <a:chExt cx="2915" cy="1622"/>
          </a:xfrm>
        </p:grpSpPr>
        <p:sp>
          <p:nvSpPr>
            <p:cNvPr id="8200" name="AutoShape 11"/>
            <p:cNvSpPr>
              <a:spLocks noChangeArrowheads="1"/>
            </p:cNvSpPr>
            <p:nvPr/>
          </p:nvSpPr>
          <p:spPr bwMode="auto">
            <a:xfrm>
              <a:off x="249" y="3158"/>
              <a:ext cx="1180" cy="317"/>
            </a:xfrm>
            <a:prstGeom prst="roundRect">
              <a:avLst>
                <a:gd name="adj" fmla="val 16667"/>
              </a:avLst>
            </a:prstGeom>
            <a:gradFill rotWithShape="1">
              <a:gsLst>
                <a:gs pos="0">
                  <a:srgbClr val="CC0000"/>
                </a:gs>
                <a:gs pos="100000">
                  <a:srgbClr val="5E0000"/>
                </a:gs>
              </a:gsLst>
              <a:path path="shape">
                <a:fillToRect l="50000" t="50000" r="50000" b="50000"/>
              </a:path>
            </a:gra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lang="fa-IR" altLang="en-US" b="1">
                  <a:solidFill>
                    <a:srgbClr val="FFFF00"/>
                  </a:solidFill>
                </a:rPr>
                <a:t>سازمانهای مشابه </a:t>
              </a:r>
              <a:endParaRPr lang="en-US" altLang="en-US" b="1">
                <a:solidFill>
                  <a:srgbClr val="FFFF00"/>
                </a:solidFill>
              </a:endParaRPr>
            </a:p>
          </p:txBody>
        </p:sp>
        <p:sp>
          <p:nvSpPr>
            <p:cNvPr id="8201" name="AutoShape 12"/>
            <p:cNvSpPr>
              <a:spLocks noChangeArrowheads="1"/>
            </p:cNvSpPr>
            <p:nvPr/>
          </p:nvSpPr>
          <p:spPr bwMode="auto">
            <a:xfrm>
              <a:off x="657" y="2205"/>
              <a:ext cx="306" cy="615"/>
            </a:xfrm>
            <a:prstGeom prst="downArrow">
              <a:avLst>
                <a:gd name="adj1" fmla="val 50000"/>
                <a:gd name="adj2" fmla="val 50245"/>
              </a:avLst>
            </a:prstGeom>
            <a:solidFill>
              <a:srgbClr val="CC0000"/>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sp>
          <p:nvSpPr>
            <p:cNvPr id="8202" name="AutoShape 13"/>
            <p:cNvSpPr>
              <a:spLocks noChangeArrowheads="1"/>
            </p:cNvSpPr>
            <p:nvPr/>
          </p:nvSpPr>
          <p:spPr bwMode="auto">
            <a:xfrm rot="-4527022">
              <a:off x="2172" y="2834"/>
              <a:ext cx="306" cy="1679"/>
            </a:xfrm>
            <a:prstGeom prst="downArrow">
              <a:avLst>
                <a:gd name="adj1" fmla="val 50000"/>
                <a:gd name="adj2" fmla="val 137173"/>
              </a:avLst>
            </a:prstGeom>
            <a:solidFill>
              <a:srgbClr val="CC0000"/>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eaLnBrk="1" hangingPunct="1"/>
              <a:endParaRPr lang="fa-IR" altLang="en-US"/>
            </a:p>
          </p:txBody>
        </p:sp>
        <p:sp>
          <p:nvSpPr>
            <p:cNvPr id="8203" name="Line 14"/>
            <p:cNvSpPr>
              <a:spLocks noChangeShapeType="1"/>
            </p:cNvSpPr>
            <p:nvPr/>
          </p:nvSpPr>
          <p:spPr bwMode="auto">
            <a:xfrm flipV="1">
              <a:off x="1292" y="2886"/>
              <a:ext cx="318" cy="136"/>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04" name="Text Box 15"/>
            <p:cNvSpPr txBox="1">
              <a:spLocks noChangeArrowheads="1"/>
            </p:cNvSpPr>
            <p:nvPr/>
          </p:nvSpPr>
          <p:spPr bwMode="auto">
            <a:xfrm rot="-1696111">
              <a:off x="925" y="2704"/>
              <a:ext cx="7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eaLnBrk="1" hangingPunct="1"/>
              <a:r>
                <a:rPr lang="en-US" altLang="en-US"/>
                <a:t>horizontal</a:t>
              </a:r>
            </a:p>
          </p:txBody>
        </p:sp>
      </p:grpSp>
    </p:spTree>
    <p:extLst>
      <p:ext uri="{BB962C8B-B14F-4D97-AF65-F5344CB8AC3E}">
        <p14:creationId xmlns:p14="http://schemas.microsoft.com/office/powerpoint/2010/main" val="1514795237"/>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diamond(in)">
                                      <p:cBhvr>
                                        <p:cTn id="7" dur="500"/>
                                        <p:tgtEl>
                                          <p:spTgt spid="243715">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43715">
                                            <p:txEl>
                                              <p:pRg st="1" end="1"/>
                                            </p:txEl>
                                          </p:spTgt>
                                        </p:tgtEl>
                                        <p:attrNameLst>
                                          <p:attrName>style.visibility</p:attrName>
                                        </p:attrNameLst>
                                      </p:cBhvr>
                                      <p:to>
                                        <p:strVal val="visible"/>
                                      </p:to>
                                    </p:set>
                                    <p:animEffect transition="in" filter="diamond(in)">
                                      <p:cBhvr>
                                        <p:cTn id="10" dur="500"/>
                                        <p:tgtEl>
                                          <p:spTgt spid="243715">
                                            <p:txEl>
                                              <p:pRg st="1" end="1"/>
                                            </p:txEl>
                                          </p:spTgt>
                                        </p:tgtEl>
                                      </p:cBhvr>
                                    </p:animEffect>
                                  </p:childTnLst>
                                </p:cTn>
                              </p:par>
                            </p:childTnLst>
                          </p:cTn>
                        </p:par>
                        <p:par>
                          <p:cTn id="11" fill="hold" nodeType="afterGroup">
                            <p:stCondLst>
                              <p:cond delay="500"/>
                            </p:stCondLst>
                            <p:childTnLst>
                              <p:par>
                                <p:cTn id="12" presetID="8" presetClass="entr" presetSubtype="16" fill="hold" grpId="0" nodeType="afterEffect">
                                  <p:stCondLst>
                                    <p:cond delay="0"/>
                                  </p:stCondLst>
                                  <p:childTnLst>
                                    <p:set>
                                      <p:cBhvr>
                                        <p:cTn id="13" dur="1" fill="hold">
                                          <p:stCondLst>
                                            <p:cond delay="0"/>
                                          </p:stCondLst>
                                        </p:cTn>
                                        <p:tgtEl>
                                          <p:spTgt spid="243715">
                                            <p:txEl>
                                              <p:pRg st="2" end="2"/>
                                            </p:txEl>
                                          </p:spTgt>
                                        </p:tgtEl>
                                        <p:attrNameLst>
                                          <p:attrName>style.visibility</p:attrName>
                                        </p:attrNameLst>
                                      </p:cBhvr>
                                      <p:to>
                                        <p:strVal val="visible"/>
                                      </p:to>
                                    </p:set>
                                    <p:animEffect transition="in" filter="diamond(in)">
                                      <p:cBhvr>
                                        <p:cTn id="14" dur="500"/>
                                        <p:tgtEl>
                                          <p:spTgt spid="243715">
                                            <p:txEl>
                                              <p:pRg st="2" end="2"/>
                                            </p:txEl>
                                          </p:spTgt>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43715">
                                            <p:txEl>
                                              <p:pRg st="3" end="3"/>
                                            </p:txEl>
                                          </p:spTgt>
                                        </p:tgtEl>
                                        <p:attrNameLst>
                                          <p:attrName>style.visibility</p:attrName>
                                        </p:attrNameLst>
                                      </p:cBhvr>
                                      <p:to>
                                        <p:strVal val="visible"/>
                                      </p:to>
                                    </p:set>
                                    <p:animEffect transition="in" filter="diamond(in)">
                                      <p:cBhvr>
                                        <p:cTn id="17" dur="500"/>
                                        <p:tgtEl>
                                          <p:spTgt spid="243715">
                                            <p:txEl>
                                              <p:pRg st="3" end="3"/>
                                            </p:txEl>
                                          </p:spTgt>
                                        </p:tgtEl>
                                      </p:cBhvr>
                                    </p:animEffect>
                                  </p:childTnLst>
                                </p:cTn>
                              </p:par>
                            </p:childTnLst>
                          </p:cTn>
                        </p:par>
                        <p:par>
                          <p:cTn id="18" fill="hold" nodeType="afterGroup">
                            <p:stCondLst>
                              <p:cond delay="1000"/>
                            </p:stCondLst>
                            <p:childTnLst>
                              <p:par>
                                <p:cTn id="19" presetID="8" presetClass="entr" presetSubtype="16" fill="hold" grpId="0" nodeType="afterEffect">
                                  <p:stCondLst>
                                    <p:cond delay="0"/>
                                  </p:stCondLst>
                                  <p:childTnLst>
                                    <p:set>
                                      <p:cBhvr>
                                        <p:cTn id="20" dur="1" fill="hold">
                                          <p:stCondLst>
                                            <p:cond delay="0"/>
                                          </p:stCondLst>
                                        </p:cTn>
                                        <p:tgtEl>
                                          <p:spTgt spid="243715">
                                            <p:txEl>
                                              <p:pRg st="4" end="4"/>
                                            </p:txEl>
                                          </p:spTgt>
                                        </p:tgtEl>
                                        <p:attrNameLst>
                                          <p:attrName>style.visibility</p:attrName>
                                        </p:attrNameLst>
                                      </p:cBhvr>
                                      <p:to>
                                        <p:strVal val="visible"/>
                                      </p:to>
                                    </p:set>
                                    <p:animEffect transition="in" filter="diamond(in)">
                                      <p:cBhvr>
                                        <p:cTn id="21" dur="500"/>
                                        <p:tgtEl>
                                          <p:spTgt spid="243715">
                                            <p:txEl>
                                              <p:pRg st="4" end="4"/>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43715">
                                            <p:txEl>
                                              <p:pRg st="5" end="5"/>
                                            </p:txEl>
                                          </p:spTgt>
                                        </p:tgtEl>
                                        <p:attrNameLst>
                                          <p:attrName>style.visibility</p:attrName>
                                        </p:attrNameLst>
                                      </p:cBhvr>
                                      <p:to>
                                        <p:strVal val="visible"/>
                                      </p:to>
                                    </p:set>
                                    <p:animEffect transition="in" filter="diamond(in)">
                                      <p:cBhvr>
                                        <p:cTn id="24" dur="500"/>
                                        <p:tgtEl>
                                          <p:spTgt spid="243715">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style.rotation</p:attrName>
                                        </p:attrNameLst>
                                      </p:cBhvr>
                                      <p:tavLst>
                                        <p:tav tm="0">
                                          <p:val>
                                            <p:fltVal val="90"/>
                                          </p:val>
                                        </p:tav>
                                        <p:tav tm="100000">
                                          <p:val>
                                            <p:fltVal val="0"/>
                                          </p:val>
                                        </p:tav>
                                      </p:tavLst>
                                    </p:anim>
                                    <p:animEffect transition="in" filter="fade">
                                      <p:cBhvr>
                                        <p:cTn id="4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ar-SA" altLang="en-US" smtClean="0"/>
              <a:t>استراتژيهاي يكپارچگي</a:t>
            </a:r>
            <a:endParaRPr lang="en-US" altLang="en-US" smtClean="0"/>
          </a:p>
        </p:txBody>
      </p:sp>
      <p:sp>
        <p:nvSpPr>
          <p:cNvPr id="9219" name="Rectangle 3"/>
          <p:cNvSpPr>
            <a:spLocks noGrp="1" noChangeArrowheads="1"/>
          </p:cNvSpPr>
          <p:nvPr>
            <p:ph type="body" idx="1"/>
          </p:nvPr>
        </p:nvSpPr>
        <p:spPr/>
        <p:txBody>
          <a:bodyPr/>
          <a:lstStyle/>
          <a:p>
            <a:pPr eaLnBrk="1" hangingPunct="1"/>
            <a:r>
              <a:rPr lang="ar-SA" altLang="en-US" smtClean="0">
                <a:solidFill>
                  <a:srgbClr val="FF0000"/>
                </a:solidFill>
              </a:rPr>
              <a:t>يكپارچگي به </a:t>
            </a:r>
            <a:r>
              <a:rPr lang="fa-IR" altLang="en-US" smtClean="0">
                <a:solidFill>
                  <a:srgbClr val="FF0000"/>
                </a:solidFill>
              </a:rPr>
              <a:t>عقب</a:t>
            </a:r>
            <a:endParaRPr lang="ar-SA" altLang="en-US" smtClean="0">
              <a:solidFill>
                <a:srgbClr val="FF0000"/>
              </a:solidFill>
            </a:endParaRPr>
          </a:p>
          <a:p>
            <a:pPr eaLnBrk="1" hangingPunct="1"/>
            <a:r>
              <a:rPr lang="ar-SA" altLang="en-US" smtClean="0"/>
              <a:t>يكپارچگي به </a:t>
            </a:r>
            <a:r>
              <a:rPr lang="fa-IR" altLang="en-US" smtClean="0"/>
              <a:t>جلو</a:t>
            </a:r>
            <a:r>
              <a:rPr lang="ar-SA" altLang="en-US" smtClean="0"/>
              <a:t> </a:t>
            </a:r>
          </a:p>
          <a:p>
            <a:pPr eaLnBrk="1" hangingPunct="1"/>
            <a:r>
              <a:rPr lang="ar-SA" altLang="en-US" smtClean="0"/>
              <a:t>يكپارچگي افقي</a:t>
            </a:r>
            <a:endParaRPr lang="en-US" altLang="en-US" smtClean="0"/>
          </a:p>
        </p:txBody>
      </p:sp>
      <p:sp>
        <p:nvSpPr>
          <p:cNvPr id="9220" name="Rectangle 5"/>
          <p:cNvSpPr>
            <a:spLocks noChangeArrowheads="1"/>
          </p:cNvSpPr>
          <p:nvPr/>
        </p:nvSpPr>
        <p:spPr bwMode="auto">
          <a:xfrm>
            <a:off x="1968500" y="20447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بدست آوردن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مالكيت و ياكنترل</a:t>
            </a:r>
          </a:p>
          <a:p>
            <a:pPr algn="ctr" rtl="1" eaLnBrk="1" hangingPunct="1"/>
            <a:r>
              <a:rPr kumimoji="1" lang="ar-SA" altLang="en-US" sz="4400">
                <a:solidFill>
                  <a:srgbClr val="FFFF00"/>
                </a:solidFill>
                <a:latin typeface="Times New Roman" panose="02020603050405020304" pitchFamily="18" charset="0"/>
                <a:cs typeface="Nazanin" panose="00000400000000000000" pitchFamily="2" charset="-78"/>
              </a:rPr>
              <a:t>توليد كنندگان</a:t>
            </a:r>
            <a:r>
              <a:rPr kumimoji="1" lang="fa-IR" altLang="en-US" sz="4400">
                <a:solidFill>
                  <a:srgbClr val="FFFF00"/>
                </a:solidFill>
                <a:latin typeface="Times New Roman" panose="02020603050405020304" pitchFamily="18" charset="0"/>
                <a:cs typeface="Nazanin" panose="00000400000000000000" pitchFamily="2" charset="-78"/>
              </a:rPr>
              <a:t> </a:t>
            </a:r>
          </a:p>
          <a:p>
            <a:pPr algn="ctr" rtl="1" eaLnBrk="1" hangingPunct="1"/>
            <a:r>
              <a:rPr kumimoji="1" lang="fa-IR" altLang="en-US" sz="4400">
                <a:solidFill>
                  <a:srgbClr val="FFFF00"/>
                </a:solidFill>
                <a:latin typeface="Times New Roman" panose="02020603050405020304" pitchFamily="18" charset="0"/>
                <a:cs typeface="Nazanin" panose="00000400000000000000" pitchFamily="2" charset="-78"/>
              </a:rPr>
              <a:t>مواد اوليه -</a:t>
            </a:r>
            <a:r>
              <a:rPr kumimoji="1" lang="ar-SA" altLang="en-US" sz="4400">
                <a:solidFill>
                  <a:srgbClr val="FFFF00"/>
                </a:solidFill>
                <a:latin typeface="Times New Roman" panose="02020603050405020304" pitchFamily="18" charset="0"/>
                <a:cs typeface="Nazanin" panose="00000400000000000000" pitchFamily="2" charset="-78"/>
              </a:rPr>
              <a:t> </a:t>
            </a:r>
          </a:p>
          <a:p>
            <a:pPr algn="ctr" rtl="1" eaLnBrk="1" hangingPunct="1"/>
            <a:r>
              <a:rPr kumimoji="1" lang="ar-SA" altLang="en-US" sz="4400">
                <a:solidFill>
                  <a:srgbClr val="FFFF00"/>
                </a:solidFill>
                <a:latin typeface="Times New Roman" panose="02020603050405020304" pitchFamily="18" charset="0"/>
                <a:cs typeface="Nazanin" panose="00000400000000000000" pitchFamily="2" charset="-78"/>
              </a:rPr>
              <a:t>منابع موردنياز </a:t>
            </a:r>
          </a:p>
          <a:p>
            <a:pPr algn="ctr" rtl="1" eaLnBrk="1" hangingPunct="1"/>
            <a:r>
              <a:rPr kumimoji="1" lang="ar-SA" altLang="en-US" sz="4400">
                <a:solidFill>
                  <a:srgbClr val="FFFF00"/>
                </a:solidFill>
                <a:latin typeface="Times New Roman" panose="02020603050405020304" pitchFamily="18" charset="0"/>
                <a:cs typeface="Nazanin" panose="00000400000000000000" pitchFamily="2" charset="-78"/>
              </a:rPr>
              <a:t>سازمان  و</a:t>
            </a:r>
          </a:p>
          <a:p>
            <a:pPr algn="ctr" rtl="1" eaLnBrk="1" hangingPunct="1"/>
            <a:r>
              <a:rPr kumimoji="1" lang="ar-SA" altLang="en-US" sz="4400">
                <a:solidFill>
                  <a:srgbClr val="FFFF00"/>
                </a:solidFill>
                <a:latin typeface="Times New Roman" panose="02020603050405020304" pitchFamily="18" charset="0"/>
                <a:cs typeface="Nazanin" panose="00000400000000000000" pitchFamily="2" charset="-78"/>
              </a:rPr>
              <a:t>عرضه كنندگان آن</a:t>
            </a:r>
            <a:endParaRPr kumimoji="1" lang="en-US" altLang="en-US" sz="4400">
              <a:solidFill>
                <a:srgbClr val="FFFF00"/>
              </a:solidFill>
              <a:latin typeface="Times New Roman" panose="02020603050405020304" pitchFamily="18" charset="0"/>
              <a:cs typeface="Nazanin" panose="00000400000000000000" pitchFamily="2" charset="-78"/>
            </a:endParaRPr>
          </a:p>
        </p:txBody>
      </p:sp>
      <p:sp>
        <p:nvSpPr>
          <p:cNvPr id="244742" name="AutoShape 6"/>
          <p:cNvSpPr>
            <a:spLocks noChangeArrowheads="1"/>
          </p:cNvSpPr>
          <p:nvPr/>
        </p:nvSpPr>
        <p:spPr bwMode="auto">
          <a:xfrm>
            <a:off x="5735639" y="4292600"/>
            <a:ext cx="4681537" cy="2565400"/>
          </a:xfrm>
          <a:prstGeom prst="roundRect">
            <a:avLst>
              <a:gd name="adj" fmla="val 16667"/>
            </a:avLst>
          </a:prstGeom>
          <a:solidFill>
            <a:srgbClr val="CC0000"/>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rtl="1" eaLnBrk="1" hangingPunct="1"/>
            <a:r>
              <a:rPr lang="fa-IR" altLang="en-US" sz="2400" b="1">
                <a:solidFill>
                  <a:schemeClr val="bg1"/>
                </a:solidFill>
              </a:rPr>
              <a:t>افزایش تسلط نظام سلامت بر عرصه </a:t>
            </a:r>
          </a:p>
          <a:p>
            <a:pPr algn="ctr" rtl="1" eaLnBrk="1" hangingPunct="1"/>
            <a:r>
              <a:rPr lang="fa-IR" altLang="en-US" sz="2400" b="1">
                <a:solidFill>
                  <a:schemeClr val="bg1"/>
                </a:solidFill>
              </a:rPr>
              <a:t>خدمات آموزشی و پژوهشی </a:t>
            </a:r>
          </a:p>
          <a:p>
            <a:pPr algn="ctr" rtl="1" eaLnBrk="1" hangingPunct="1"/>
            <a:r>
              <a:rPr lang="fa-IR" altLang="en-US" sz="2400" b="1">
                <a:solidFill>
                  <a:schemeClr val="bg1"/>
                </a:solidFill>
              </a:rPr>
              <a:t>مثال : ادغام آموزش در نظام سلامت یا</a:t>
            </a:r>
          </a:p>
          <a:p>
            <a:pPr algn="ctr" rtl="1" eaLnBrk="1" hangingPunct="1"/>
            <a:r>
              <a:rPr lang="fa-IR" altLang="en-US" sz="2400" b="1">
                <a:solidFill>
                  <a:schemeClr val="bg1"/>
                </a:solidFill>
              </a:rPr>
              <a:t>طراحی نظام آموزشی مبتنی بر نیازهای </a:t>
            </a:r>
          </a:p>
          <a:p>
            <a:pPr algn="ctr" rtl="1" eaLnBrk="1" hangingPunct="1"/>
            <a:r>
              <a:rPr lang="fa-IR" altLang="en-US" sz="2400" b="1">
                <a:solidFill>
                  <a:schemeClr val="bg1"/>
                </a:solidFill>
              </a:rPr>
              <a:t>نظام سلامت یا در زمینه پژوهشی</a:t>
            </a:r>
          </a:p>
          <a:p>
            <a:pPr algn="ctr" rtl="1" eaLnBrk="1" hangingPunct="1"/>
            <a:r>
              <a:rPr lang="en-US" altLang="en-US" sz="2400" b="1">
                <a:solidFill>
                  <a:schemeClr val="bg1"/>
                </a:solidFill>
              </a:rPr>
              <a:t>Clinical enterprise governance</a:t>
            </a:r>
          </a:p>
        </p:txBody>
      </p:sp>
    </p:spTree>
    <p:extLst>
      <p:ext uri="{BB962C8B-B14F-4D97-AF65-F5344CB8AC3E}">
        <p14:creationId xmlns:p14="http://schemas.microsoft.com/office/powerpoint/2010/main" val="150714924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4742"/>
                                        </p:tgtEl>
                                        <p:attrNameLst>
                                          <p:attrName>style.visibility</p:attrName>
                                        </p:attrNameLst>
                                      </p:cBhvr>
                                      <p:to>
                                        <p:strVal val="visible"/>
                                      </p:to>
                                    </p:set>
                                    <p:anim calcmode="lin" valueType="num">
                                      <p:cBhvr>
                                        <p:cTn id="7" dur="1000" fill="hold"/>
                                        <p:tgtEl>
                                          <p:spTgt spid="244742"/>
                                        </p:tgtEl>
                                        <p:attrNameLst>
                                          <p:attrName>ppt_w</p:attrName>
                                        </p:attrNameLst>
                                      </p:cBhvr>
                                      <p:tavLst>
                                        <p:tav tm="0">
                                          <p:val>
                                            <p:strVal val="#ppt_w*0.70"/>
                                          </p:val>
                                        </p:tav>
                                        <p:tav tm="100000">
                                          <p:val>
                                            <p:strVal val="#ppt_w"/>
                                          </p:val>
                                        </p:tav>
                                      </p:tavLst>
                                    </p:anim>
                                    <p:anim calcmode="lin" valueType="num">
                                      <p:cBhvr>
                                        <p:cTn id="8" dur="1000" fill="hold"/>
                                        <p:tgtEl>
                                          <p:spTgt spid="244742"/>
                                        </p:tgtEl>
                                        <p:attrNameLst>
                                          <p:attrName>ppt_h</p:attrName>
                                        </p:attrNameLst>
                                      </p:cBhvr>
                                      <p:tavLst>
                                        <p:tav tm="0">
                                          <p:val>
                                            <p:strVal val="#ppt_h"/>
                                          </p:val>
                                        </p:tav>
                                        <p:tav tm="100000">
                                          <p:val>
                                            <p:strVal val="#ppt_h"/>
                                          </p:val>
                                        </p:tav>
                                      </p:tavLst>
                                    </p:anim>
                                    <p:animEffect transition="in" filter="fade">
                                      <p:cBhvr>
                                        <p:cTn id="9" dur="1000"/>
                                        <p:tgtEl>
                                          <p:spTgt spid="244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D4A1BE22-4C95-4B3E-82E8-861D7B341C40}" type="slidenum">
              <a:rPr lang="ar-SA" altLang="en-US">
                <a:solidFill>
                  <a:srgbClr val="000000"/>
                </a:solidFill>
                <a:cs typeface="Arial" panose="020B0604020202020204" pitchFamily="34" charset="0"/>
              </a:rPr>
              <a:pPr eaLnBrk="1" hangingPunct="1"/>
              <a:t>11</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1AE272B9-9F00-416B-B0BF-888D80908A1C}" type="slidenum">
              <a:rPr lang="ar-SA" altLang="en-US" sz="1000" b="1">
                <a:solidFill>
                  <a:srgbClr val="000000"/>
                </a:solidFill>
                <a:cs typeface="Arial" panose="020B0604020202020204" pitchFamily="34" charset="0"/>
              </a:rPr>
              <a:pPr algn="r" eaLnBrk="1" fontAlgn="base" hangingPunct="1">
                <a:spcBef>
                  <a:spcPct val="0"/>
                </a:spcBef>
                <a:spcAft>
                  <a:spcPct val="0"/>
                </a:spcAft>
              </a:pPr>
              <a:t>11</a:t>
            </a:fld>
            <a:endParaRPr lang="en-US" altLang="en-US" sz="1000" b="1">
              <a:solidFill>
                <a:srgbClr val="000000"/>
              </a:solidFill>
              <a:cs typeface="Arial" panose="020B0604020202020204" pitchFamily="34" charset="0"/>
            </a:endParaRPr>
          </a:p>
        </p:txBody>
      </p:sp>
      <p:sp>
        <p:nvSpPr>
          <p:cNvPr id="33794" name="Rectangle 2"/>
          <p:cNvSpPr>
            <a:spLocks noGrp="1" noChangeArrowheads="1"/>
          </p:cNvSpPr>
          <p:nvPr>
            <p:ph type="body" idx="4294967295"/>
          </p:nvPr>
        </p:nvSpPr>
        <p:spPr>
          <a:xfrm>
            <a:off x="2208214" y="1916114"/>
            <a:ext cx="8137525" cy="3095625"/>
          </a:xfrm>
        </p:spPr>
        <p:txBody>
          <a:bodyPr/>
          <a:lstStyle/>
          <a:p>
            <a:pPr eaLnBrk="1" hangingPunct="1">
              <a:buFontTx/>
              <a:buNone/>
              <a:defRPr/>
            </a:pPr>
            <a:r>
              <a:rPr lang="fa-IR" sz="4000" b="0">
                <a:solidFill>
                  <a:srgbClr val="00CC00"/>
                </a:solidFill>
                <a:effectLst>
                  <a:outerShdw blurRad="38100" dist="38100" dir="2700000" algn="tl">
                    <a:srgbClr val="C0C0C0"/>
                  </a:outerShdw>
                </a:effectLst>
                <a:cs typeface="B Mitra" pitchFamily="2" charset="-78"/>
              </a:rPr>
              <a:t>۲- قابل اتکاء و قابل اعتماد بودن</a:t>
            </a:r>
            <a:r>
              <a:rPr lang="fa-IR" sz="4000" b="0">
                <a:solidFill>
                  <a:srgbClr val="00CC00"/>
                </a:solidFill>
                <a:cs typeface="B Mitra" pitchFamily="2" charset="-78"/>
              </a:rPr>
              <a:t> </a:t>
            </a:r>
          </a:p>
          <a:p>
            <a:pPr algn="l" eaLnBrk="1" hangingPunct="1">
              <a:buFontTx/>
              <a:buNone/>
              <a:defRPr/>
            </a:pPr>
            <a:r>
              <a:rPr lang="en-US" sz="3600" b="0">
                <a:solidFill>
                  <a:srgbClr val="FF0000"/>
                </a:solidFill>
                <a:effectLst>
                  <a:outerShdw blurRad="38100" dist="38100" dir="2700000" algn="tl">
                    <a:srgbClr val="C0C0C0"/>
                  </a:outerShdw>
                </a:effectLst>
                <a:cs typeface="B Mitra" pitchFamily="2" charset="-78"/>
              </a:rPr>
              <a:t>R</a:t>
            </a:r>
            <a:r>
              <a:rPr lang="en-US" sz="3600" b="0">
                <a:solidFill>
                  <a:srgbClr val="00CC00"/>
                </a:solidFill>
                <a:effectLst>
                  <a:outerShdw blurRad="38100" dist="38100" dir="2700000" algn="tl">
                    <a:srgbClr val="C0C0C0"/>
                  </a:outerShdw>
                </a:effectLst>
                <a:cs typeface="B Mitra" pitchFamily="2" charset="-78"/>
              </a:rPr>
              <a:t>ELIABILITY</a:t>
            </a:r>
            <a:endParaRPr lang="fa-IR" sz="3600" b="0">
              <a:solidFill>
                <a:srgbClr val="00CC00"/>
              </a:solidFill>
              <a:effectLst>
                <a:outerShdw blurRad="38100" dist="38100" dir="2700000" algn="tl">
                  <a:srgbClr val="C0C0C0"/>
                </a:outerShdw>
              </a:effectLst>
              <a:cs typeface="B Mitra" pitchFamily="2" charset="-78"/>
            </a:endParaRPr>
          </a:p>
          <a:p>
            <a:pPr algn="just" rtl="0" eaLnBrk="1" hangingPunct="1">
              <a:buFontTx/>
              <a:buNone/>
              <a:defRPr/>
            </a:pPr>
            <a:endParaRPr lang="en-US" b="0" smtClean="0">
              <a:solidFill>
                <a:srgbClr val="FFFF00"/>
              </a:solidFill>
              <a:effectLst>
                <a:outerShdw blurRad="38100" dist="38100" dir="2700000" algn="tl">
                  <a:srgbClr val="C0C0C0"/>
                </a:outerShdw>
              </a:effectLst>
              <a:cs typeface="B Mitra" pitchFamily="2" charset="-78"/>
            </a:endParaRPr>
          </a:p>
          <a:p>
            <a:pPr algn="just" eaLnBrk="1" hangingPunct="1">
              <a:buClr>
                <a:srgbClr val="FFFF00"/>
              </a:buClr>
              <a:buFont typeface="Wingdings" pitchFamily="2" charset="2"/>
              <a:buChar char="ü"/>
              <a:defRPr/>
            </a:pPr>
            <a:r>
              <a:rPr lang="fa-IR" b="0" smtClean="0">
                <a:effectLst>
                  <a:outerShdw blurRad="38100" dist="38100" dir="2700000" algn="tl">
                    <a:srgbClr val="C0C0C0"/>
                  </a:outerShdw>
                </a:effectLst>
                <a:cs typeface="B Mitra" pitchFamily="2" charset="-78"/>
              </a:rPr>
              <a:t>همواره قول و</a:t>
            </a:r>
            <a:r>
              <a:rPr lang="en-US" b="0" smtClean="0">
                <a:effectLst>
                  <a:outerShdw blurRad="38100" dist="38100" dir="2700000" algn="tl">
                    <a:srgbClr val="C0C0C0"/>
                  </a:outerShdw>
                </a:effectLst>
                <a:cs typeface="B Mitra" pitchFamily="2" charset="-78"/>
              </a:rPr>
              <a:t> </a:t>
            </a:r>
            <a:r>
              <a:rPr lang="fa-IR" b="0" smtClean="0">
                <a:effectLst>
                  <a:outerShdw blurRad="38100" dist="38100" dir="2700000" algn="tl">
                    <a:srgbClr val="C0C0C0"/>
                  </a:outerShdw>
                </a:effectLst>
                <a:cs typeface="B Mitra" pitchFamily="2" charset="-78"/>
              </a:rPr>
              <a:t>قرارها و وعده ها و</a:t>
            </a:r>
            <a:r>
              <a:rPr lang="en-US" b="0" smtClean="0">
                <a:effectLst>
                  <a:outerShdw blurRad="38100" dist="38100" dir="2700000" algn="tl">
                    <a:srgbClr val="C0C0C0"/>
                  </a:outerShdw>
                </a:effectLst>
                <a:cs typeface="B Mitra" pitchFamily="2" charset="-78"/>
              </a:rPr>
              <a:t> </a:t>
            </a:r>
            <a:r>
              <a:rPr lang="fa-IR" b="0" smtClean="0">
                <a:effectLst>
                  <a:outerShdw blurRad="38100" dist="38100" dir="2700000" algn="tl">
                    <a:srgbClr val="C0C0C0"/>
                  </a:outerShdw>
                </a:effectLst>
                <a:cs typeface="B Mitra" pitchFamily="2" charset="-78"/>
              </a:rPr>
              <a:t>تعهدات را به موقع انجام دهید تا قابل اعتماد و اتکاء باشید.</a:t>
            </a:r>
            <a:endParaRPr lang="en-US" b="0" smtClean="0">
              <a:effectLst>
                <a:outerShdw blurRad="38100" dist="38100" dir="2700000" algn="tl">
                  <a:srgbClr val="C0C0C0"/>
                </a:outerShdw>
              </a:effectLst>
              <a:cs typeface="B Mitra" pitchFamily="2" charset="-78"/>
            </a:endParaRPr>
          </a:p>
        </p:txBody>
      </p:sp>
      <p:sp>
        <p:nvSpPr>
          <p:cNvPr id="32770" name="Rectangle 2"/>
          <p:cNvSpPr>
            <a:spLocks noRot="1" noChangeArrowheads="1"/>
          </p:cNvSpPr>
          <p:nvPr/>
        </p:nvSpPr>
        <p:spPr bwMode="auto">
          <a:xfrm>
            <a:off x="1703389" y="1"/>
            <a:ext cx="8785225" cy="1368425"/>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مدل </a:t>
            </a:r>
            <a:r>
              <a:rPr lang="en-US" sz="4000">
                <a:solidFill>
                  <a:srgbClr val="000000"/>
                </a:solidFill>
                <a:effectLst>
                  <a:outerShdw blurRad="38100" dist="38100" dir="2700000" algn="tl">
                    <a:srgbClr val="C0C0C0"/>
                  </a:outerShdw>
                </a:effectLst>
                <a:latin typeface="Georgia" pitchFamily="18" charset="0"/>
                <a:cs typeface="B Mitra" panose="00000400000000000000" pitchFamily="2" charset="-78"/>
              </a:rPr>
              <a:t>P</a:t>
            </a:r>
            <a:r>
              <a:rPr lang="en-US" sz="4000">
                <a:solidFill>
                  <a:srgbClr val="FF0000"/>
                </a:solidFill>
                <a:effectLst>
                  <a:outerShdw blurRad="38100" dist="38100" dir="2700000" algn="tl">
                    <a:srgbClr val="C0C0C0"/>
                  </a:outerShdw>
                </a:effectLst>
                <a:latin typeface="Georgia" pitchFamily="18" charset="0"/>
                <a:cs typeface="B Mitra" panose="00000400000000000000" pitchFamily="2" charset="-78"/>
              </a:rPr>
              <a:t>R</a:t>
            </a:r>
            <a:r>
              <a:rPr lang="en-US" sz="4000">
                <a:solidFill>
                  <a:srgbClr val="000000"/>
                </a:solidFill>
                <a:effectLst>
                  <a:outerShdw blurRad="38100" dist="38100" dir="2700000" algn="tl">
                    <a:srgbClr val="C0C0C0"/>
                  </a:outerShdw>
                </a:effectLst>
                <a:latin typeface="Georgia" pitchFamily="18" charset="0"/>
                <a:cs typeface="B Mitra" panose="00000400000000000000" pitchFamily="2" charset="-78"/>
              </a:rPr>
              <a:t>OMPT</a:t>
            </a: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 برای مزیت خدمت</a:t>
            </a:r>
            <a:r>
              <a:rPr lang="fa-IR" sz="3200">
                <a:solidFill>
                  <a:srgbClr val="FF6600"/>
                </a:solidFill>
                <a:effectLst>
                  <a:outerShdw blurRad="38100" dist="38100" dir="2700000" algn="tl">
                    <a:srgbClr val="C0C0C0"/>
                  </a:outerShdw>
                </a:effectLst>
                <a:latin typeface="Impact" pitchFamily="34" charset="0"/>
                <a:cs typeface="B Mitra" panose="00000400000000000000" pitchFamily="2" charset="-78"/>
              </a:rPr>
              <a:t> </a:t>
            </a:r>
            <a:endParaRPr lang="en-US" sz="3200">
              <a:solidFill>
                <a:srgbClr val="FF66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8087560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3794">
                                            <p:txEl>
                                              <p:pRg st="0" end="0"/>
                                            </p:txEl>
                                          </p:spTgt>
                                        </p:tgtEl>
                                        <p:attrNameLst>
                                          <p:attrName>style.visibility</p:attrName>
                                        </p:attrNameLst>
                                      </p:cBhvr>
                                      <p:to>
                                        <p:strVal val="visible"/>
                                      </p:to>
                                    </p:set>
                                    <p:animEffect transition="in" filter="fade">
                                      <p:cBhvr>
                                        <p:cTn id="11" dur="500"/>
                                        <p:tgtEl>
                                          <p:spTgt spid="33794">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794">
                                            <p:txEl>
                                              <p:pRg st="1" end="1"/>
                                            </p:txEl>
                                          </p:spTgt>
                                        </p:tgtEl>
                                        <p:attrNameLst>
                                          <p:attrName>style.visibility</p:attrName>
                                        </p:attrNameLst>
                                      </p:cBhvr>
                                      <p:to>
                                        <p:strVal val="visible"/>
                                      </p:to>
                                    </p:set>
                                    <p:animEffect transition="in" filter="fade">
                                      <p:cBhvr>
                                        <p:cTn id="15" dur="500"/>
                                        <p:tgtEl>
                                          <p:spTgt spid="33794">
                                            <p:txEl>
                                              <p:pRg st="1" end="1"/>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animEffect transition="in" filter="fade">
                                      <p:cBhvr>
                                        <p:cTn id="19" dur="500"/>
                                        <p:tgtEl>
                                          <p:spTgt spid="337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ar-SA" altLang="en-US" smtClean="0"/>
              <a:t>استراتژيهاي يكپارچگي</a:t>
            </a:r>
            <a:endParaRPr lang="en-US" altLang="en-US" smtClean="0"/>
          </a:p>
        </p:txBody>
      </p:sp>
      <p:sp>
        <p:nvSpPr>
          <p:cNvPr id="10243" name="Rectangle 3"/>
          <p:cNvSpPr>
            <a:spLocks noGrp="1" noChangeArrowheads="1"/>
          </p:cNvSpPr>
          <p:nvPr>
            <p:ph type="body" idx="1"/>
          </p:nvPr>
        </p:nvSpPr>
        <p:spPr/>
        <p:txBody>
          <a:bodyPr/>
          <a:lstStyle/>
          <a:p>
            <a:pPr eaLnBrk="1" hangingPunct="1"/>
            <a:r>
              <a:rPr lang="ar-SA" altLang="en-US" smtClean="0"/>
              <a:t>يكپارچگي به </a:t>
            </a:r>
            <a:r>
              <a:rPr lang="fa-IR" altLang="en-US" smtClean="0"/>
              <a:t>عقب</a:t>
            </a:r>
            <a:endParaRPr lang="ar-SA" altLang="en-US" smtClean="0"/>
          </a:p>
          <a:p>
            <a:pPr eaLnBrk="1" hangingPunct="1"/>
            <a:r>
              <a:rPr lang="ar-SA" altLang="en-US" smtClean="0">
                <a:solidFill>
                  <a:srgbClr val="FF0000"/>
                </a:solidFill>
              </a:rPr>
              <a:t>يكپارچگي </a:t>
            </a:r>
            <a:r>
              <a:rPr lang="fa-IR" altLang="en-US" smtClean="0">
                <a:solidFill>
                  <a:srgbClr val="FF0000"/>
                </a:solidFill>
              </a:rPr>
              <a:t>به جلو</a:t>
            </a:r>
            <a:endParaRPr lang="ar-SA" altLang="en-US" smtClean="0"/>
          </a:p>
          <a:p>
            <a:pPr eaLnBrk="1" hangingPunct="1"/>
            <a:r>
              <a:rPr lang="ar-SA" altLang="en-US" smtClean="0"/>
              <a:t>يكپارچگي افقي</a:t>
            </a:r>
            <a:endParaRPr lang="en-US" altLang="en-US" smtClean="0"/>
          </a:p>
        </p:txBody>
      </p:sp>
      <p:sp>
        <p:nvSpPr>
          <p:cNvPr id="10244" name="Rectangle 5"/>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بدست آوردن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مالكيت و</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يا افزايش كنترل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مراكز </a:t>
            </a:r>
            <a:endParaRPr kumimoji="1" lang="fa-IR" altLang="en-US" sz="4400">
              <a:solidFill>
                <a:srgbClr val="FFFF00"/>
              </a:solidFill>
              <a:latin typeface="Times New Roman" panose="02020603050405020304" pitchFamily="18" charset="0"/>
              <a:cs typeface="Nazanin" panose="00000400000000000000" pitchFamily="2" charset="-78"/>
            </a:endParaRP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عرضه خدمات</a:t>
            </a:r>
            <a:endParaRPr kumimoji="1" lang="fa-IR" altLang="en-US" sz="4400">
              <a:solidFill>
                <a:srgbClr val="FFFF00"/>
              </a:solidFill>
              <a:latin typeface="Times New Roman" panose="02020603050405020304" pitchFamily="18" charset="0"/>
              <a:cs typeface="Nazanin" panose="00000400000000000000" pitchFamily="2" charset="-78"/>
            </a:endParaRPr>
          </a:p>
          <a:p>
            <a:pPr algn="ctr" eaLnBrk="1" hangingPunct="1"/>
            <a:r>
              <a:rPr kumimoji="1" lang="fa-IR" altLang="en-US" sz="4400">
                <a:solidFill>
                  <a:srgbClr val="FFFF00"/>
                </a:solidFill>
                <a:latin typeface="Times New Roman" panose="02020603050405020304" pitchFamily="18" charset="0"/>
                <a:cs typeface="Nazanin" panose="00000400000000000000" pitchFamily="2" charset="-78"/>
              </a:rPr>
              <a:t>سلامت</a:t>
            </a:r>
            <a:endParaRPr kumimoji="1" lang="en-US" altLang="en-US" sz="4400">
              <a:solidFill>
                <a:srgbClr val="FFFF00"/>
              </a:solidFill>
              <a:latin typeface="Times New Roman" panose="02020603050405020304" pitchFamily="18" charset="0"/>
              <a:cs typeface="Nazanin" panose="00000400000000000000" pitchFamily="2" charset="-78"/>
            </a:endParaRPr>
          </a:p>
        </p:txBody>
      </p:sp>
      <p:sp>
        <p:nvSpPr>
          <p:cNvPr id="245766" name="AutoShape 6"/>
          <p:cNvSpPr>
            <a:spLocks noChangeArrowheads="1"/>
          </p:cNvSpPr>
          <p:nvPr/>
        </p:nvSpPr>
        <p:spPr bwMode="auto">
          <a:xfrm>
            <a:off x="5519738" y="4292600"/>
            <a:ext cx="5148262" cy="2565400"/>
          </a:xfrm>
          <a:prstGeom prst="roundRect">
            <a:avLst>
              <a:gd name="adj" fmla="val 16667"/>
            </a:avLst>
          </a:prstGeom>
          <a:solidFill>
            <a:srgbClr val="CC0000"/>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rtl="1" eaLnBrk="1" hangingPunct="1"/>
            <a:r>
              <a:rPr lang="fa-IR" altLang="en-US" sz="2400" b="1">
                <a:solidFill>
                  <a:schemeClr val="bg1"/>
                </a:solidFill>
              </a:rPr>
              <a:t>افزایش تسلط نظام آموزشی بر عرصه </a:t>
            </a:r>
          </a:p>
          <a:p>
            <a:pPr algn="ctr" rtl="1" eaLnBrk="1" hangingPunct="1"/>
            <a:r>
              <a:rPr lang="fa-IR" altLang="en-US" sz="2400" b="1">
                <a:solidFill>
                  <a:schemeClr val="bg1"/>
                </a:solidFill>
              </a:rPr>
              <a:t>خدمات بهداشتی درمانی  </a:t>
            </a:r>
          </a:p>
          <a:p>
            <a:pPr algn="ctr" rtl="1" eaLnBrk="1" hangingPunct="1"/>
            <a:r>
              <a:rPr lang="fa-IR" altLang="en-US" sz="2400" b="1">
                <a:solidFill>
                  <a:schemeClr val="bg1"/>
                </a:solidFill>
              </a:rPr>
              <a:t>مثال : ادغام ساختار بهداشت و درمان در آموزشی</a:t>
            </a:r>
          </a:p>
          <a:p>
            <a:pPr algn="ctr" rtl="1" eaLnBrk="1" hangingPunct="1"/>
            <a:r>
              <a:rPr lang="fa-IR" altLang="en-US" sz="2400" b="1">
                <a:solidFill>
                  <a:schemeClr val="bg1"/>
                </a:solidFill>
              </a:rPr>
              <a:t> یا از طریق طراحی و استقرار راهکارهای بالینی</a:t>
            </a:r>
          </a:p>
          <a:p>
            <a:pPr algn="ctr" rtl="1" eaLnBrk="1" hangingPunct="1"/>
            <a:r>
              <a:rPr lang="fa-IR" altLang="en-US" sz="2400" b="1">
                <a:solidFill>
                  <a:schemeClr val="bg1"/>
                </a:solidFill>
              </a:rPr>
              <a:t>و پروتکلهای ملی و یا محلی توسط نظام آموزشی</a:t>
            </a:r>
          </a:p>
          <a:p>
            <a:pPr algn="ctr" rtl="1" eaLnBrk="1" hangingPunct="1"/>
            <a:r>
              <a:rPr lang="fa-IR" altLang="en-US" sz="2400" b="1">
                <a:solidFill>
                  <a:schemeClr val="bg1"/>
                </a:solidFill>
              </a:rPr>
              <a:t>ََ</a:t>
            </a:r>
            <a:r>
              <a:rPr lang="en-US" altLang="en-US" sz="2400" b="1">
                <a:solidFill>
                  <a:schemeClr val="bg1"/>
                </a:solidFill>
              </a:rPr>
              <a:t>Academic enterprise governance</a:t>
            </a:r>
          </a:p>
        </p:txBody>
      </p:sp>
    </p:spTree>
    <p:extLst>
      <p:ext uri="{BB962C8B-B14F-4D97-AF65-F5344CB8AC3E}">
        <p14:creationId xmlns:p14="http://schemas.microsoft.com/office/powerpoint/2010/main" val="234288347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766"/>
                                        </p:tgtEl>
                                        <p:attrNameLst>
                                          <p:attrName>style.visibility</p:attrName>
                                        </p:attrNameLst>
                                      </p:cBhvr>
                                      <p:to>
                                        <p:strVal val="visible"/>
                                      </p:to>
                                    </p:set>
                                    <p:anim calcmode="lin" valueType="num">
                                      <p:cBhvr>
                                        <p:cTn id="7" dur="1000" fill="hold"/>
                                        <p:tgtEl>
                                          <p:spTgt spid="245766"/>
                                        </p:tgtEl>
                                        <p:attrNameLst>
                                          <p:attrName>ppt_w</p:attrName>
                                        </p:attrNameLst>
                                      </p:cBhvr>
                                      <p:tavLst>
                                        <p:tav tm="0">
                                          <p:val>
                                            <p:strVal val="#ppt_w*0.70"/>
                                          </p:val>
                                        </p:tav>
                                        <p:tav tm="100000">
                                          <p:val>
                                            <p:strVal val="#ppt_w"/>
                                          </p:val>
                                        </p:tav>
                                      </p:tavLst>
                                    </p:anim>
                                    <p:anim calcmode="lin" valueType="num">
                                      <p:cBhvr>
                                        <p:cTn id="8" dur="1000" fill="hold"/>
                                        <p:tgtEl>
                                          <p:spTgt spid="245766"/>
                                        </p:tgtEl>
                                        <p:attrNameLst>
                                          <p:attrName>ppt_h</p:attrName>
                                        </p:attrNameLst>
                                      </p:cBhvr>
                                      <p:tavLst>
                                        <p:tav tm="0">
                                          <p:val>
                                            <p:strVal val="#ppt_h"/>
                                          </p:val>
                                        </p:tav>
                                        <p:tav tm="100000">
                                          <p:val>
                                            <p:strVal val="#ppt_h"/>
                                          </p:val>
                                        </p:tav>
                                      </p:tavLst>
                                    </p:anim>
                                    <p:animEffect transition="in" filter="fade">
                                      <p:cBhvr>
                                        <p:cTn id="9" dur="1000"/>
                                        <p:tgtEl>
                                          <p:spTgt spid="245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6"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ar-SA" altLang="en-US" smtClean="0"/>
              <a:t>استراتژيهاي يكپارچگي</a:t>
            </a:r>
            <a:endParaRPr lang="en-US" altLang="en-US" smtClean="0"/>
          </a:p>
        </p:txBody>
      </p:sp>
      <p:sp>
        <p:nvSpPr>
          <p:cNvPr id="11267" name="Rectangle 3"/>
          <p:cNvSpPr>
            <a:spLocks noGrp="1" noChangeArrowheads="1"/>
          </p:cNvSpPr>
          <p:nvPr>
            <p:ph type="body" idx="1"/>
          </p:nvPr>
        </p:nvSpPr>
        <p:spPr/>
        <p:txBody>
          <a:bodyPr/>
          <a:lstStyle/>
          <a:p>
            <a:pPr eaLnBrk="1" hangingPunct="1"/>
            <a:r>
              <a:rPr lang="ar-SA" altLang="en-US" smtClean="0"/>
              <a:t>يكپارچگي به </a:t>
            </a:r>
            <a:r>
              <a:rPr lang="fa-IR" altLang="en-US" smtClean="0"/>
              <a:t>عقب</a:t>
            </a:r>
            <a:endParaRPr lang="ar-SA" altLang="en-US" smtClean="0"/>
          </a:p>
          <a:p>
            <a:pPr eaLnBrk="1" hangingPunct="1"/>
            <a:r>
              <a:rPr lang="ar-SA" altLang="en-US" smtClean="0"/>
              <a:t>يكپارچگي </a:t>
            </a:r>
            <a:r>
              <a:rPr lang="fa-IR" altLang="en-US" smtClean="0"/>
              <a:t>به جلو</a:t>
            </a:r>
            <a:r>
              <a:rPr lang="ar-SA" altLang="en-US" smtClean="0"/>
              <a:t> </a:t>
            </a:r>
          </a:p>
          <a:p>
            <a:pPr eaLnBrk="1" hangingPunct="1"/>
            <a:r>
              <a:rPr lang="ar-SA" altLang="en-US" smtClean="0">
                <a:solidFill>
                  <a:srgbClr val="FF0000"/>
                </a:solidFill>
              </a:rPr>
              <a:t>يكپارچگي افقي</a:t>
            </a:r>
            <a:endParaRPr lang="en-US" altLang="en-US" smtClean="0">
              <a:solidFill>
                <a:srgbClr val="FF0000"/>
              </a:solidFill>
            </a:endParaRPr>
          </a:p>
        </p:txBody>
      </p:sp>
      <p:sp>
        <p:nvSpPr>
          <p:cNvPr id="11268"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بدست آوردن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مالكيت  ويا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افزايش كنترل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بر موسسات و</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شركتهاي رقيب ويا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با وظايف مشابه</a:t>
            </a:r>
            <a:endParaRPr kumimoji="1" lang="en-US" altLang="en-US" sz="4400">
              <a:solidFill>
                <a:srgbClr val="FFFF00"/>
              </a:solidFill>
              <a:latin typeface="Times New Roman" panose="02020603050405020304" pitchFamily="18" charset="0"/>
              <a:cs typeface="Nazanin" panose="00000400000000000000" pitchFamily="2" charset="-78"/>
            </a:endParaRPr>
          </a:p>
        </p:txBody>
      </p:sp>
      <p:sp>
        <p:nvSpPr>
          <p:cNvPr id="246789" name="AutoShape 5"/>
          <p:cNvSpPr>
            <a:spLocks noChangeArrowheads="1"/>
          </p:cNvSpPr>
          <p:nvPr/>
        </p:nvSpPr>
        <p:spPr bwMode="auto">
          <a:xfrm>
            <a:off x="5735639" y="4149726"/>
            <a:ext cx="4681537" cy="2708275"/>
          </a:xfrm>
          <a:prstGeom prst="roundRect">
            <a:avLst>
              <a:gd name="adj" fmla="val 16667"/>
            </a:avLst>
          </a:prstGeom>
          <a:solidFill>
            <a:srgbClr val="CC0000"/>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rtl="1" eaLnBrk="1" hangingPunct="1"/>
            <a:r>
              <a:rPr lang="fa-IR" altLang="en-US" sz="2400" b="1">
                <a:solidFill>
                  <a:schemeClr val="bg1"/>
                </a:solidFill>
              </a:rPr>
              <a:t>افزایش تسلط دانشگاه بر عرضه </a:t>
            </a:r>
          </a:p>
          <a:p>
            <a:pPr algn="ctr" rtl="1" eaLnBrk="1" hangingPunct="1"/>
            <a:r>
              <a:rPr lang="fa-IR" altLang="en-US" sz="2400" b="1">
                <a:solidFill>
                  <a:schemeClr val="bg1"/>
                </a:solidFill>
              </a:rPr>
              <a:t>خدمات آموزشی و پژوهشی و یا </a:t>
            </a:r>
          </a:p>
          <a:p>
            <a:pPr algn="ctr" rtl="1" eaLnBrk="1" hangingPunct="1"/>
            <a:r>
              <a:rPr lang="fa-IR" altLang="en-US" sz="2400" b="1">
                <a:solidFill>
                  <a:schemeClr val="bg1"/>
                </a:solidFill>
              </a:rPr>
              <a:t>بهداشتی درمانی  توسط سایر موسسات </a:t>
            </a:r>
          </a:p>
          <a:p>
            <a:pPr algn="ctr" rtl="1" eaLnBrk="1" hangingPunct="1"/>
            <a:r>
              <a:rPr lang="fa-IR" altLang="en-US" sz="2400" b="1">
                <a:solidFill>
                  <a:schemeClr val="bg1"/>
                </a:solidFill>
              </a:rPr>
              <a:t>مثل تعیین استاندارد ها و اعمال حاکمیت و</a:t>
            </a:r>
          </a:p>
          <a:p>
            <a:pPr algn="ctr" rtl="1" eaLnBrk="1" hangingPunct="1"/>
            <a:r>
              <a:rPr lang="fa-IR" altLang="en-US" sz="2400" b="1">
                <a:solidFill>
                  <a:schemeClr val="bg1"/>
                </a:solidFill>
              </a:rPr>
              <a:t>رهبری جهت اجراء </a:t>
            </a:r>
          </a:p>
          <a:p>
            <a:pPr algn="ctr" rtl="1" eaLnBrk="1" hangingPunct="1"/>
            <a:r>
              <a:rPr lang="en-US" altLang="en-US" sz="2400" b="1">
                <a:solidFill>
                  <a:schemeClr val="bg1"/>
                </a:solidFill>
              </a:rPr>
              <a:t>Stewardship</a:t>
            </a:r>
          </a:p>
          <a:p>
            <a:pPr algn="ctr" rtl="1" eaLnBrk="1" hangingPunct="1"/>
            <a:r>
              <a:rPr lang="en-US" altLang="en-US" sz="2400" b="1">
                <a:solidFill>
                  <a:schemeClr val="bg1"/>
                </a:solidFill>
              </a:rPr>
              <a:t>(governance and leadership)</a:t>
            </a:r>
          </a:p>
        </p:txBody>
      </p:sp>
    </p:spTree>
    <p:extLst>
      <p:ext uri="{BB962C8B-B14F-4D97-AF65-F5344CB8AC3E}">
        <p14:creationId xmlns:p14="http://schemas.microsoft.com/office/powerpoint/2010/main" val="410558140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6789"/>
                                        </p:tgtEl>
                                        <p:attrNameLst>
                                          <p:attrName>style.visibility</p:attrName>
                                        </p:attrNameLst>
                                      </p:cBhvr>
                                      <p:to>
                                        <p:strVal val="visible"/>
                                      </p:to>
                                    </p:set>
                                    <p:anim calcmode="lin" valueType="num">
                                      <p:cBhvr>
                                        <p:cTn id="7" dur="1000" fill="hold"/>
                                        <p:tgtEl>
                                          <p:spTgt spid="246789"/>
                                        </p:tgtEl>
                                        <p:attrNameLst>
                                          <p:attrName>ppt_w</p:attrName>
                                        </p:attrNameLst>
                                      </p:cBhvr>
                                      <p:tavLst>
                                        <p:tav tm="0">
                                          <p:val>
                                            <p:strVal val="#ppt_w*0.70"/>
                                          </p:val>
                                        </p:tav>
                                        <p:tav tm="100000">
                                          <p:val>
                                            <p:strVal val="#ppt_w"/>
                                          </p:val>
                                        </p:tav>
                                      </p:tavLst>
                                    </p:anim>
                                    <p:anim calcmode="lin" valueType="num">
                                      <p:cBhvr>
                                        <p:cTn id="8" dur="1000" fill="hold"/>
                                        <p:tgtEl>
                                          <p:spTgt spid="246789"/>
                                        </p:tgtEl>
                                        <p:attrNameLst>
                                          <p:attrName>ppt_h</p:attrName>
                                        </p:attrNameLst>
                                      </p:cBhvr>
                                      <p:tavLst>
                                        <p:tav tm="0">
                                          <p:val>
                                            <p:strVal val="#ppt_h"/>
                                          </p:val>
                                        </p:tav>
                                        <p:tav tm="100000">
                                          <p:val>
                                            <p:strVal val="#ppt_h"/>
                                          </p:val>
                                        </p:tav>
                                      </p:tavLst>
                                    </p:anim>
                                    <p:animEffect transition="in" filter="fade">
                                      <p:cBhvr>
                                        <p:cTn id="9" dur="1000"/>
                                        <p:tgtEl>
                                          <p:spTgt spid="246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9"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r>
              <a:rPr lang="ar-SA" altLang="en-US" smtClean="0"/>
              <a:t>استراتژيهاي يكپارچگي</a:t>
            </a:r>
            <a:r>
              <a:rPr lang="fa-IR" altLang="en-US" smtClean="0"/>
              <a:t> عمدتا</a:t>
            </a:r>
            <a:r>
              <a:rPr lang="ar-SA" altLang="en-US" smtClean="0"/>
              <a:t> از نوع </a:t>
            </a:r>
            <a:br>
              <a:rPr lang="ar-SA" altLang="en-US" smtClean="0"/>
            </a:br>
            <a:r>
              <a:rPr lang="ar-SA" altLang="en-US" smtClean="0"/>
              <a:t>استراتژيهاي توسعه و نفوذ است </a:t>
            </a:r>
            <a:endParaRPr lang="en-US" altLang="en-US" smtClean="0"/>
          </a:p>
        </p:txBody>
      </p:sp>
    </p:spTree>
    <p:extLst>
      <p:ext uri="{BB962C8B-B14F-4D97-AF65-F5344CB8AC3E}">
        <p14:creationId xmlns:p14="http://schemas.microsoft.com/office/powerpoint/2010/main" val="3519775639"/>
      </p:ext>
    </p:extLst>
  </p:cSld>
  <p:clrMapOvr>
    <a:masterClrMapping/>
  </p:clrMapOvr>
  <p:transition spd="slow">
    <p:wheel spokes="8"/>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229600" y="2133600"/>
            <a:ext cx="1828800" cy="990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sz="2400">
              <a:solidFill>
                <a:srgbClr val="FFFFFF"/>
              </a:solidFill>
              <a:latin typeface="Times New Roman" panose="02020603050405020304" pitchFamily="18" charset="0"/>
              <a:cs typeface="Koodak" panose="00000700000000000000" pitchFamily="2" charset="-78"/>
            </a:endParaRPr>
          </a:p>
        </p:txBody>
      </p:sp>
      <p:sp>
        <p:nvSpPr>
          <p:cNvPr id="32771" name="Rectangle 3"/>
          <p:cNvSpPr>
            <a:spLocks noChangeArrowheads="1"/>
          </p:cNvSpPr>
          <p:nvPr/>
        </p:nvSpPr>
        <p:spPr bwMode="auto">
          <a:xfrm>
            <a:off x="64008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فرصتها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2772" name="Rectangle 4"/>
          <p:cNvSpPr>
            <a:spLocks noChangeArrowheads="1"/>
          </p:cNvSpPr>
          <p:nvPr/>
        </p:nvSpPr>
        <p:spPr bwMode="auto">
          <a:xfrm>
            <a:off x="45720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تهديدها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2773" name="Rectangle 5"/>
          <p:cNvSpPr>
            <a:spLocks noChangeArrowheads="1"/>
          </p:cNvSpPr>
          <p:nvPr/>
        </p:nvSpPr>
        <p:spPr bwMode="auto">
          <a:xfrm>
            <a:off x="8229600" y="31242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قوت </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2774" name="Rectangle 6"/>
          <p:cNvSpPr>
            <a:spLocks noChangeArrowheads="1"/>
          </p:cNvSpPr>
          <p:nvPr/>
        </p:nvSpPr>
        <p:spPr bwMode="auto">
          <a:xfrm>
            <a:off x="6400800" y="31242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SO</a:t>
            </a:r>
          </a:p>
        </p:txBody>
      </p:sp>
      <p:sp>
        <p:nvSpPr>
          <p:cNvPr id="32775" name="Rectangle 7"/>
          <p:cNvSpPr>
            <a:spLocks noChangeArrowheads="1"/>
          </p:cNvSpPr>
          <p:nvPr/>
        </p:nvSpPr>
        <p:spPr bwMode="auto">
          <a:xfrm>
            <a:off x="4572000" y="3124200"/>
            <a:ext cx="1828800" cy="990600"/>
          </a:xfrm>
          <a:prstGeom prst="rect">
            <a:avLst/>
          </a:prstGeom>
          <a:gradFill rotWithShape="0">
            <a:gsLst>
              <a:gs pos="0">
                <a:srgbClr val="CC0000"/>
              </a:gs>
              <a:gs pos="100000">
                <a:srgbClr val="5E0000"/>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ST</a:t>
            </a:r>
          </a:p>
        </p:txBody>
      </p:sp>
      <p:sp>
        <p:nvSpPr>
          <p:cNvPr id="32776" name="Rectangle 8"/>
          <p:cNvSpPr>
            <a:spLocks noChangeArrowheads="1"/>
          </p:cNvSpPr>
          <p:nvPr/>
        </p:nvSpPr>
        <p:spPr bwMode="auto">
          <a:xfrm>
            <a:off x="8229600" y="41148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ضعف</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2777" name="Rectangle 9"/>
          <p:cNvSpPr>
            <a:spLocks noChangeArrowheads="1"/>
          </p:cNvSpPr>
          <p:nvPr/>
        </p:nvSpPr>
        <p:spPr bwMode="auto">
          <a:xfrm>
            <a:off x="6400800" y="41148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WO</a:t>
            </a:r>
          </a:p>
        </p:txBody>
      </p:sp>
      <p:sp>
        <p:nvSpPr>
          <p:cNvPr id="32778" name="Rectangle 10"/>
          <p:cNvSpPr>
            <a:spLocks noChangeArrowheads="1"/>
          </p:cNvSpPr>
          <p:nvPr/>
        </p:nvSpPr>
        <p:spPr bwMode="auto">
          <a:xfrm>
            <a:off x="4572000" y="41148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WT</a:t>
            </a:r>
          </a:p>
        </p:txBody>
      </p:sp>
      <p:sp>
        <p:nvSpPr>
          <p:cNvPr id="32779" name="Line 11"/>
          <p:cNvSpPr>
            <a:spLocks noChangeShapeType="1"/>
          </p:cNvSpPr>
          <p:nvPr/>
        </p:nvSpPr>
        <p:spPr bwMode="auto">
          <a:xfrm flipH="1">
            <a:off x="8229600" y="2133600"/>
            <a:ext cx="182880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2780" name="Text Box 12"/>
          <p:cNvSpPr txBox="1">
            <a:spLocks noChangeArrowheads="1"/>
          </p:cNvSpPr>
          <p:nvPr/>
        </p:nvSpPr>
        <p:spPr bwMode="auto">
          <a:xfrm>
            <a:off x="9242425" y="2555875"/>
            <a:ext cx="75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داخلي</a:t>
            </a:r>
            <a:endParaRPr kumimoji="1" lang="en-US" altLang="en-US" sz="2400">
              <a:latin typeface="Times New Roman" panose="02020603050405020304" pitchFamily="18" charset="0"/>
            </a:endParaRPr>
          </a:p>
        </p:txBody>
      </p:sp>
      <p:sp>
        <p:nvSpPr>
          <p:cNvPr id="32781" name="Text Box 13"/>
          <p:cNvSpPr txBox="1">
            <a:spLocks noChangeArrowheads="1"/>
          </p:cNvSpPr>
          <p:nvPr/>
        </p:nvSpPr>
        <p:spPr bwMode="auto">
          <a:xfrm>
            <a:off x="8269288" y="2286000"/>
            <a:ext cx="86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بيروني</a:t>
            </a:r>
            <a:endParaRPr kumimoji="1" lang="en-US" altLang="en-US" sz="2400">
              <a:latin typeface="Times New Roman" panose="02020603050405020304" pitchFamily="18" charset="0"/>
            </a:endParaRPr>
          </a:p>
        </p:txBody>
      </p:sp>
      <p:sp>
        <p:nvSpPr>
          <p:cNvPr id="32782" name="AutoShape 14"/>
          <p:cNvSpPr>
            <a:spLocks/>
          </p:cNvSpPr>
          <p:nvPr/>
        </p:nvSpPr>
        <p:spPr bwMode="auto">
          <a:xfrm>
            <a:off x="1828800" y="2133600"/>
            <a:ext cx="2286000" cy="4267200"/>
          </a:xfrm>
          <a:prstGeom prst="borderCallout2">
            <a:avLst>
              <a:gd name="adj1" fmla="val 2681"/>
              <a:gd name="adj2" fmla="val 103333"/>
              <a:gd name="adj3" fmla="val 2681"/>
              <a:gd name="adj4" fmla="val 127083"/>
              <a:gd name="adj5" fmla="val 27644"/>
              <a:gd name="adj6" fmla="val 150972"/>
            </a:avLst>
          </a:prstGeom>
          <a:solidFill>
            <a:srgbClr val="CC0000"/>
          </a:solidFill>
          <a:ln w="76200" cap="sq">
            <a:solidFill>
              <a:srgbClr val="FF4949"/>
            </a:solidFill>
            <a:miter lim="800000"/>
            <a:headEnd type="none" w="sm" len="sm"/>
            <a:tailEnd type="none" w="sm" len="sm"/>
          </a:ln>
        </p:spPr>
        <p:txBody>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3200">
                <a:solidFill>
                  <a:srgbClr val="FFFF00"/>
                </a:solidFill>
                <a:latin typeface="Times New Roman" panose="02020603050405020304" pitchFamily="18" charset="0"/>
                <a:cs typeface="Koodak" panose="00000700000000000000" pitchFamily="2" charset="-78"/>
              </a:rPr>
              <a:t>سازمان با بهره برداري از نقاط قوت خود سعي مي كند كه تهديدها را ازبين ببرد</a:t>
            </a:r>
            <a:endParaRPr kumimoji="1" lang="en-US" altLang="en-US" sz="3200">
              <a:solidFill>
                <a:srgbClr val="FFFF00"/>
              </a:solidFill>
              <a:latin typeface="Times New Roman" panose="02020603050405020304" pitchFamily="18" charset="0"/>
              <a:cs typeface="Koodak" panose="00000700000000000000" pitchFamily="2" charset="-78"/>
            </a:endParaRPr>
          </a:p>
        </p:txBody>
      </p:sp>
      <p:sp>
        <p:nvSpPr>
          <p:cNvPr id="32783" name="Rectangle 15"/>
          <p:cNvSpPr>
            <a:spLocks noGrp="1" noChangeArrowheads="1"/>
          </p:cNvSpPr>
          <p:nvPr>
            <p:ph type="title"/>
          </p:nvPr>
        </p:nvSpPr>
        <p:spPr>
          <a:noFill/>
        </p:spPr>
        <p:txBody>
          <a:bodyPr/>
          <a:lstStyle/>
          <a:p>
            <a:pPr eaLnBrk="1" hangingPunct="1"/>
            <a:r>
              <a:rPr lang="ar-SA" altLang="en-US" dirty="0" smtClean="0">
                <a:cs typeface="Nazanin" panose="00000400000000000000" pitchFamily="2" charset="-78"/>
              </a:rPr>
              <a:t>ماتريس استراتژي </a:t>
            </a:r>
            <a:r>
              <a:rPr lang="en-US" altLang="en-US" dirty="0" smtClean="0">
                <a:cs typeface="Nazanin" panose="00000400000000000000" pitchFamily="2" charset="-78"/>
              </a:rPr>
              <a:t>SWOT</a:t>
            </a:r>
            <a:r>
              <a:rPr lang="ar-SA" altLang="en-US" dirty="0" smtClean="0">
                <a:cs typeface="Nazanin" panose="00000400000000000000" pitchFamily="2" charset="-78"/>
              </a:rPr>
              <a:t> </a:t>
            </a:r>
            <a:r>
              <a:rPr lang="fa-IR" altLang="en-US" dirty="0" smtClean="0">
                <a:cs typeface="Nazanin" panose="00000400000000000000" pitchFamily="2" charset="-78"/>
              </a:rPr>
              <a:t>تمرکزیا تغییرجهت</a:t>
            </a:r>
            <a:endParaRPr lang="en-US" altLang="en-US" dirty="0" smtClean="0">
              <a:cs typeface="Nazanin" panose="00000400000000000000" pitchFamily="2" charset="-78"/>
            </a:endParaRPr>
          </a:p>
        </p:txBody>
      </p:sp>
    </p:spTree>
    <p:extLst>
      <p:ext uri="{BB962C8B-B14F-4D97-AF65-F5344CB8AC3E}">
        <p14:creationId xmlns:p14="http://schemas.microsoft.com/office/powerpoint/2010/main" val="589526601"/>
      </p:ext>
    </p:extLst>
  </p:cSld>
  <p:clrMapOvr>
    <a:masterClrMapping/>
  </p:clrMapOvr>
  <p:transition spd="slow">
    <p:wheel spokes="8"/>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8229600" y="2133600"/>
            <a:ext cx="1828800" cy="990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sz="2400">
              <a:solidFill>
                <a:srgbClr val="FFFFFF"/>
              </a:solidFill>
              <a:latin typeface="Times New Roman" panose="02020603050405020304" pitchFamily="18" charset="0"/>
              <a:cs typeface="Koodak" panose="00000700000000000000" pitchFamily="2" charset="-78"/>
            </a:endParaRPr>
          </a:p>
        </p:txBody>
      </p:sp>
      <p:sp>
        <p:nvSpPr>
          <p:cNvPr id="33795" name="Rectangle 3"/>
          <p:cNvSpPr>
            <a:spLocks noChangeArrowheads="1"/>
          </p:cNvSpPr>
          <p:nvPr/>
        </p:nvSpPr>
        <p:spPr bwMode="auto">
          <a:xfrm>
            <a:off x="64008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فرصتها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3796" name="Rectangle 4"/>
          <p:cNvSpPr>
            <a:spLocks noChangeArrowheads="1"/>
          </p:cNvSpPr>
          <p:nvPr/>
        </p:nvSpPr>
        <p:spPr bwMode="auto">
          <a:xfrm>
            <a:off x="45720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تهديدها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3797" name="Rectangle 5"/>
          <p:cNvSpPr>
            <a:spLocks noChangeArrowheads="1"/>
          </p:cNvSpPr>
          <p:nvPr/>
        </p:nvSpPr>
        <p:spPr bwMode="auto">
          <a:xfrm>
            <a:off x="8229600" y="31242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قوت </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3798" name="Rectangle 6"/>
          <p:cNvSpPr>
            <a:spLocks noChangeArrowheads="1"/>
          </p:cNvSpPr>
          <p:nvPr/>
        </p:nvSpPr>
        <p:spPr bwMode="auto">
          <a:xfrm>
            <a:off x="6400800" y="31242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SO</a:t>
            </a:r>
          </a:p>
        </p:txBody>
      </p:sp>
      <p:sp>
        <p:nvSpPr>
          <p:cNvPr id="33799" name="Rectangle 7"/>
          <p:cNvSpPr>
            <a:spLocks noChangeArrowheads="1"/>
          </p:cNvSpPr>
          <p:nvPr/>
        </p:nvSpPr>
        <p:spPr bwMode="auto">
          <a:xfrm>
            <a:off x="4572000" y="3124200"/>
            <a:ext cx="1828800" cy="990600"/>
          </a:xfrm>
          <a:prstGeom prst="rect">
            <a:avLst/>
          </a:prstGeom>
          <a:gradFill rotWithShape="0">
            <a:gsLst>
              <a:gs pos="0">
                <a:srgbClr val="CC0000"/>
              </a:gs>
              <a:gs pos="100000">
                <a:srgbClr val="5E0000"/>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ST</a:t>
            </a:r>
          </a:p>
        </p:txBody>
      </p:sp>
      <p:sp>
        <p:nvSpPr>
          <p:cNvPr id="33800" name="Rectangle 8"/>
          <p:cNvSpPr>
            <a:spLocks noChangeArrowheads="1"/>
          </p:cNvSpPr>
          <p:nvPr/>
        </p:nvSpPr>
        <p:spPr bwMode="auto">
          <a:xfrm>
            <a:off x="8229600" y="41148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ضعف</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3801" name="Rectangle 9"/>
          <p:cNvSpPr>
            <a:spLocks noChangeArrowheads="1"/>
          </p:cNvSpPr>
          <p:nvPr/>
        </p:nvSpPr>
        <p:spPr bwMode="auto">
          <a:xfrm>
            <a:off x="6400800" y="41148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WO</a:t>
            </a:r>
          </a:p>
        </p:txBody>
      </p:sp>
      <p:sp>
        <p:nvSpPr>
          <p:cNvPr id="33802" name="Rectangle 10"/>
          <p:cNvSpPr>
            <a:spLocks noChangeArrowheads="1"/>
          </p:cNvSpPr>
          <p:nvPr/>
        </p:nvSpPr>
        <p:spPr bwMode="auto">
          <a:xfrm>
            <a:off x="4572000" y="41148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WT</a:t>
            </a:r>
          </a:p>
        </p:txBody>
      </p:sp>
      <p:sp>
        <p:nvSpPr>
          <p:cNvPr id="33803" name="Line 11"/>
          <p:cNvSpPr>
            <a:spLocks noChangeShapeType="1"/>
          </p:cNvSpPr>
          <p:nvPr/>
        </p:nvSpPr>
        <p:spPr bwMode="auto">
          <a:xfrm flipH="1">
            <a:off x="8229600" y="2133600"/>
            <a:ext cx="182880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3804" name="Text Box 12"/>
          <p:cNvSpPr txBox="1">
            <a:spLocks noChangeArrowheads="1"/>
          </p:cNvSpPr>
          <p:nvPr/>
        </p:nvSpPr>
        <p:spPr bwMode="auto">
          <a:xfrm>
            <a:off x="9242425" y="2555875"/>
            <a:ext cx="75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داخلي</a:t>
            </a:r>
            <a:endParaRPr kumimoji="1" lang="en-US" altLang="en-US" sz="2400">
              <a:latin typeface="Times New Roman" panose="02020603050405020304" pitchFamily="18" charset="0"/>
            </a:endParaRPr>
          </a:p>
        </p:txBody>
      </p:sp>
      <p:sp>
        <p:nvSpPr>
          <p:cNvPr id="33805" name="Text Box 13"/>
          <p:cNvSpPr txBox="1">
            <a:spLocks noChangeArrowheads="1"/>
          </p:cNvSpPr>
          <p:nvPr/>
        </p:nvSpPr>
        <p:spPr bwMode="auto">
          <a:xfrm>
            <a:off x="8269288" y="2286000"/>
            <a:ext cx="86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بيروني</a:t>
            </a:r>
            <a:endParaRPr kumimoji="1" lang="en-US" altLang="en-US" sz="2400">
              <a:latin typeface="Times New Roman" panose="02020603050405020304" pitchFamily="18" charset="0"/>
            </a:endParaRPr>
          </a:p>
        </p:txBody>
      </p:sp>
      <p:sp>
        <p:nvSpPr>
          <p:cNvPr id="33806" name="AutoShape 14"/>
          <p:cNvSpPr>
            <a:spLocks/>
          </p:cNvSpPr>
          <p:nvPr/>
        </p:nvSpPr>
        <p:spPr bwMode="auto">
          <a:xfrm>
            <a:off x="1828800" y="2133600"/>
            <a:ext cx="2286000" cy="4267200"/>
          </a:xfrm>
          <a:prstGeom prst="borderCallout2">
            <a:avLst>
              <a:gd name="adj1" fmla="val 2681"/>
              <a:gd name="adj2" fmla="val 103333"/>
              <a:gd name="adj3" fmla="val 2681"/>
              <a:gd name="adj4" fmla="val 127083"/>
              <a:gd name="adj5" fmla="val 27644"/>
              <a:gd name="adj6" fmla="val 150972"/>
            </a:avLst>
          </a:prstGeom>
          <a:solidFill>
            <a:srgbClr val="CC0000"/>
          </a:solidFill>
          <a:ln w="76200" cap="sq">
            <a:solidFill>
              <a:srgbClr val="FF4949"/>
            </a:solidFill>
            <a:miter lim="800000"/>
            <a:headEnd type="none" w="sm" len="sm"/>
            <a:tailEnd type="none" w="sm" len="sm"/>
          </a:ln>
        </p:spPr>
        <p:txBody>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3200">
                <a:solidFill>
                  <a:srgbClr val="FFFF00"/>
                </a:solidFill>
                <a:latin typeface="Times New Roman" panose="02020603050405020304" pitchFamily="18" charset="0"/>
                <a:cs typeface="Koodak" panose="00000700000000000000" pitchFamily="2" charset="-78"/>
              </a:rPr>
              <a:t>سازمان با بهره برداري از نقاط قوت خود سعي مي كند تهديدها  را كنترل نموده و اثر آنها را خنثي نمايد</a:t>
            </a:r>
            <a:endParaRPr kumimoji="1" lang="en-US" altLang="en-US" sz="3200">
              <a:solidFill>
                <a:srgbClr val="FFFF00"/>
              </a:solidFill>
              <a:latin typeface="Times New Roman" panose="02020603050405020304" pitchFamily="18" charset="0"/>
              <a:cs typeface="Koodak" panose="00000700000000000000" pitchFamily="2" charset="-78"/>
            </a:endParaRPr>
          </a:p>
        </p:txBody>
      </p:sp>
      <p:sp>
        <p:nvSpPr>
          <p:cNvPr id="33807" name="Rectangle 15"/>
          <p:cNvSpPr>
            <a:spLocks noGrp="1" noChangeArrowheads="1"/>
          </p:cNvSpPr>
          <p:nvPr>
            <p:ph type="title"/>
          </p:nvPr>
        </p:nvSpPr>
        <p:spPr>
          <a:noFill/>
        </p:spPr>
        <p:txBody>
          <a:bodyPr/>
          <a:lstStyle/>
          <a:p>
            <a:pPr eaLnBrk="1" hangingPunct="1"/>
            <a:r>
              <a:rPr lang="ar-SA" altLang="en-US" smtClean="0">
                <a:cs typeface="Nazanin" panose="00000400000000000000" pitchFamily="2" charset="-78"/>
              </a:rPr>
              <a:t>ماتريس استراتژي </a:t>
            </a:r>
            <a:r>
              <a:rPr lang="en-US" altLang="en-US" smtClean="0">
                <a:cs typeface="Nazanin" panose="00000400000000000000" pitchFamily="2" charset="-78"/>
              </a:rPr>
              <a:t>SWOT</a:t>
            </a:r>
            <a:r>
              <a:rPr lang="ar-SA" altLang="en-US" smtClean="0">
                <a:cs typeface="Nazanin" panose="00000400000000000000" pitchFamily="2" charset="-78"/>
              </a:rPr>
              <a:t> </a:t>
            </a:r>
            <a:endParaRPr lang="en-US" altLang="en-US" smtClean="0">
              <a:cs typeface="Nazanin" panose="00000400000000000000" pitchFamily="2" charset="-78"/>
            </a:endParaRPr>
          </a:p>
        </p:txBody>
      </p:sp>
    </p:spTree>
    <p:extLst>
      <p:ext uri="{BB962C8B-B14F-4D97-AF65-F5344CB8AC3E}">
        <p14:creationId xmlns:p14="http://schemas.microsoft.com/office/powerpoint/2010/main" val="3200335961"/>
      </p:ext>
    </p:extLst>
  </p:cSld>
  <p:clrMapOvr>
    <a:masterClrMapping/>
  </p:clrMapOvr>
  <p:transition spd="slow">
    <p:wheel spokes="8"/>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229600" y="2133600"/>
            <a:ext cx="1828800" cy="990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sz="2400">
              <a:solidFill>
                <a:srgbClr val="FFFFFF"/>
              </a:solidFill>
              <a:latin typeface="Times New Roman" panose="02020603050405020304" pitchFamily="18" charset="0"/>
              <a:cs typeface="Koodak" panose="00000700000000000000" pitchFamily="2" charset="-78"/>
            </a:endParaRPr>
          </a:p>
        </p:txBody>
      </p:sp>
      <p:sp>
        <p:nvSpPr>
          <p:cNvPr id="34819" name="Rectangle 3"/>
          <p:cNvSpPr>
            <a:spLocks noChangeArrowheads="1"/>
          </p:cNvSpPr>
          <p:nvPr/>
        </p:nvSpPr>
        <p:spPr bwMode="auto">
          <a:xfrm>
            <a:off x="64008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فرصتها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4820" name="Rectangle 4"/>
          <p:cNvSpPr>
            <a:spLocks noChangeArrowheads="1"/>
          </p:cNvSpPr>
          <p:nvPr/>
        </p:nvSpPr>
        <p:spPr bwMode="auto">
          <a:xfrm>
            <a:off x="45720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تهديدها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4821" name="Rectangle 5"/>
          <p:cNvSpPr>
            <a:spLocks noChangeArrowheads="1"/>
          </p:cNvSpPr>
          <p:nvPr/>
        </p:nvSpPr>
        <p:spPr bwMode="auto">
          <a:xfrm>
            <a:off x="8229600" y="31242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قوت </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4822" name="Rectangle 6"/>
          <p:cNvSpPr>
            <a:spLocks noChangeArrowheads="1"/>
          </p:cNvSpPr>
          <p:nvPr/>
        </p:nvSpPr>
        <p:spPr bwMode="auto">
          <a:xfrm>
            <a:off x="6400800" y="31242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SO</a:t>
            </a:r>
          </a:p>
        </p:txBody>
      </p:sp>
      <p:sp>
        <p:nvSpPr>
          <p:cNvPr id="34823" name="Rectangle 7"/>
          <p:cNvSpPr>
            <a:spLocks noChangeArrowheads="1"/>
          </p:cNvSpPr>
          <p:nvPr/>
        </p:nvSpPr>
        <p:spPr bwMode="auto">
          <a:xfrm>
            <a:off x="4572000" y="3124200"/>
            <a:ext cx="1828800" cy="990600"/>
          </a:xfrm>
          <a:prstGeom prst="rect">
            <a:avLst/>
          </a:prstGeom>
          <a:gradFill rotWithShape="0">
            <a:gsLst>
              <a:gs pos="0">
                <a:srgbClr val="CC0000"/>
              </a:gs>
              <a:gs pos="100000">
                <a:srgbClr val="5E0000"/>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ST</a:t>
            </a:r>
          </a:p>
        </p:txBody>
      </p:sp>
      <p:sp>
        <p:nvSpPr>
          <p:cNvPr id="34824" name="Rectangle 8"/>
          <p:cNvSpPr>
            <a:spLocks noChangeArrowheads="1"/>
          </p:cNvSpPr>
          <p:nvPr/>
        </p:nvSpPr>
        <p:spPr bwMode="auto">
          <a:xfrm>
            <a:off x="8229600" y="41148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ضعف</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4825" name="Rectangle 9"/>
          <p:cNvSpPr>
            <a:spLocks noChangeArrowheads="1"/>
          </p:cNvSpPr>
          <p:nvPr/>
        </p:nvSpPr>
        <p:spPr bwMode="auto">
          <a:xfrm>
            <a:off x="6400800" y="41148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WO</a:t>
            </a:r>
          </a:p>
        </p:txBody>
      </p:sp>
      <p:sp>
        <p:nvSpPr>
          <p:cNvPr id="34826" name="Rectangle 10"/>
          <p:cNvSpPr>
            <a:spLocks noChangeArrowheads="1"/>
          </p:cNvSpPr>
          <p:nvPr/>
        </p:nvSpPr>
        <p:spPr bwMode="auto">
          <a:xfrm>
            <a:off x="4572000" y="41148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WT</a:t>
            </a:r>
          </a:p>
        </p:txBody>
      </p:sp>
      <p:sp>
        <p:nvSpPr>
          <p:cNvPr id="34827" name="Line 11"/>
          <p:cNvSpPr>
            <a:spLocks noChangeShapeType="1"/>
          </p:cNvSpPr>
          <p:nvPr/>
        </p:nvSpPr>
        <p:spPr bwMode="auto">
          <a:xfrm flipH="1">
            <a:off x="8229600" y="2133600"/>
            <a:ext cx="182880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4828" name="Text Box 12"/>
          <p:cNvSpPr txBox="1">
            <a:spLocks noChangeArrowheads="1"/>
          </p:cNvSpPr>
          <p:nvPr/>
        </p:nvSpPr>
        <p:spPr bwMode="auto">
          <a:xfrm>
            <a:off x="9242425" y="2555875"/>
            <a:ext cx="75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داخلي</a:t>
            </a:r>
            <a:endParaRPr kumimoji="1" lang="en-US" altLang="en-US" sz="2400">
              <a:latin typeface="Times New Roman" panose="02020603050405020304" pitchFamily="18" charset="0"/>
            </a:endParaRPr>
          </a:p>
        </p:txBody>
      </p:sp>
      <p:sp>
        <p:nvSpPr>
          <p:cNvPr id="34829" name="Text Box 13"/>
          <p:cNvSpPr txBox="1">
            <a:spLocks noChangeArrowheads="1"/>
          </p:cNvSpPr>
          <p:nvPr/>
        </p:nvSpPr>
        <p:spPr bwMode="auto">
          <a:xfrm>
            <a:off x="8269288" y="2286000"/>
            <a:ext cx="86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بيروني</a:t>
            </a:r>
            <a:endParaRPr kumimoji="1" lang="en-US" altLang="en-US" sz="2400">
              <a:latin typeface="Times New Roman" panose="02020603050405020304" pitchFamily="18" charset="0"/>
            </a:endParaRPr>
          </a:p>
        </p:txBody>
      </p:sp>
      <p:sp>
        <p:nvSpPr>
          <p:cNvPr id="34830" name="AutoShape 14"/>
          <p:cNvSpPr>
            <a:spLocks/>
          </p:cNvSpPr>
          <p:nvPr/>
        </p:nvSpPr>
        <p:spPr bwMode="auto">
          <a:xfrm>
            <a:off x="1828800" y="2133600"/>
            <a:ext cx="2286000" cy="4267200"/>
          </a:xfrm>
          <a:prstGeom prst="borderCallout2">
            <a:avLst>
              <a:gd name="adj1" fmla="val 2681"/>
              <a:gd name="adj2" fmla="val 103333"/>
              <a:gd name="adj3" fmla="val 2681"/>
              <a:gd name="adj4" fmla="val 127083"/>
              <a:gd name="adj5" fmla="val 27644"/>
              <a:gd name="adj6" fmla="val 150972"/>
            </a:avLst>
          </a:prstGeom>
          <a:solidFill>
            <a:srgbClr val="CC0000"/>
          </a:solidFill>
          <a:ln w="76200" cap="sq">
            <a:solidFill>
              <a:srgbClr val="FF4949"/>
            </a:solidFill>
            <a:miter lim="800000"/>
            <a:headEnd type="none" w="sm" len="sm"/>
            <a:tailEnd type="none" w="sm" len="sm"/>
          </a:ln>
        </p:spPr>
        <p:txBody>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3200">
                <a:solidFill>
                  <a:srgbClr val="FFFF00"/>
                </a:solidFill>
                <a:latin typeface="Times New Roman" panose="02020603050405020304" pitchFamily="18" charset="0"/>
                <a:cs typeface="Koodak" panose="00000700000000000000" pitchFamily="2" charset="-78"/>
              </a:rPr>
              <a:t>سازمان با بهره برداري از نقاط قوت خود سعي مي كند كه تهديدها را به فرصتها تبديل كند </a:t>
            </a:r>
            <a:endParaRPr kumimoji="1" lang="en-US" altLang="en-US" sz="3200">
              <a:solidFill>
                <a:srgbClr val="FFFF00"/>
              </a:solidFill>
              <a:latin typeface="Times New Roman" panose="02020603050405020304" pitchFamily="18" charset="0"/>
              <a:cs typeface="Koodak" panose="00000700000000000000" pitchFamily="2" charset="-78"/>
            </a:endParaRPr>
          </a:p>
        </p:txBody>
      </p:sp>
      <p:sp>
        <p:nvSpPr>
          <p:cNvPr id="34831" name="Rectangle 15"/>
          <p:cNvSpPr>
            <a:spLocks noGrp="1" noChangeArrowheads="1"/>
          </p:cNvSpPr>
          <p:nvPr>
            <p:ph type="title"/>
          </p:nvPr>
        </p:nvSpPr>
        <p:spPr>
          <a:noFill/>
        </p:spPr>
        <p:txBody>
          <a:bodyPr/>
          <a:lstStyle/>
          <a:p>
            <a:pPr eaLnBrk="1" hangingPunct="1"/>
            <a:r>
              <a:rPr lang="ar-SA" altLang="en-US" smtClean="0">
                <a:cs typeface="Nazanin" panose="00000400000000000000" pitchFamily="2" charset="-78"/>
              </a:rPr>
              <a:t>ماتريس استراتژي </a:t>
            </a:r>
            <a:r>
              <a:rPr lang="en-US" altLang="en-US" smtClean="0">
                <a:cs typeface="Nazanin" panose="00000400000000000000" pitchFamily="2" charset="-78"/>
              </a:rPr>
              <a:t>SWOT</a:t>
            </a:r>
            <a:r>
              <a:rPr lang="ar-SA" altLang="en-US" smtClean="0">
                <a:cs typeface="Nazanin" panose="00000400000000000000" pitchFamily="2" charset="-78"/>
              </a:rPr>
              <a:t> </a:t>
            </a:r>
            <a:endParaRPr lang="en-US" altLang="en-US" smtClean="0">
              <a:cs typeface="Nazanin" panose="00000400000000000000" pitchFamily="2" charset="-78"/>
            </a:endParaRPr>
          </a:p>
        </p:txBody>
      </p:sp>
    </p:spTree>
    <p:extLst>
      <p:ext uri="{BB962C8B-B14F-4D97-AF65-F5344CB8AC3E}">
        <p14:creationId xmlns:p14="http://schemas.microsoft.com/office/powerpoint/2010/main" val="2045127619"/>
      </p:ext>
    </p:extLst>
  </p:cSld>
  <p:clrMapOvr>
    <a:masterClrMapping/>
  </p:clrMapOvr>
  <p:transition spd="slow">
    <p:wheel spokes="8"/>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ar-SA" altLang="en-US" smtClean="0"/>
              <a:t>استراتژيهاي تمركز</a:t>
            </a:r>
            <a:endParaRPr lang="en-US" altLang="en-US" smtClean="0"/>
          </a:p>
        </p:txBody>
      </p:sp>
      <p:sp>
        <p:nvSpPr>
          <p:cNvPr id="13315" name="Rectangle 3"/>
          <p:cNvSpPr>
            <a:spLocks noGrp="1" noChangeArrowheads="1"/>
          </p:cNvSpPr>
          <p:nvPr>
            <p:ph type="body" idx="1"/>
          </p:nvPr>
        </p:nvSpPr>
        <p:spPr/>
        <p:txBody>
          <a:bodyPr/>
          <a:lstStyle/>
          <a:p>
            <a:pPr eaLnBrk="1" hangingPunct="1"/>
            <a:r>
              <a:rPr lang="ar-SA" altLang="en-US" smtClean="0"/>
              <a:t>رسوخ در بازار</a:t>
            </a:r>
          </a:p>
          <a:p>
            <a:pPr eaLnBrk="1" hangingPunct="1"/>
            <a:r>
              <a:rPr lang="ar-SA" altLang="en-US" smtClean="0"/>
              <a:t>توسعه بازار</a:t>
            </a:r>
          </a:p>
          <a:p>
            <a:pPr eaLnBrk="1" hangingPunct="1"/>
            <a:r>
              <a:rPr lang="ar-SA" altLang="en-US" smtClean="0"/>
              <a:t>توسعه محصول</a:t>
            </a:r>
            <a:endParaRPr lang="en-US" altLang="en-US" smtClean="0"/>
          </a:p>
        </p:txBody>
      </p:sp>
    </p:spTree>
    <p:extLst>
      <p:ext uri="{BB962C8B-B14F-4D97-AF65-F5344CB8AC3E}">
        <p14:creationId xmlns:p14="http://schemas.microsoft.com/office/powerpoint/2010/main" val="4039896063"/>
      </p:ext>
    </p:extLst>
  </p:cSld>
  <p:clrMapOvr>
    <a:masterClrMapping/>
  </p:clrMapOvr>
  <p:transition spd="slow">
    <p:wheel spokes="8"/>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ar-SA" altLang="en-US" smtClean="0"/>
              <a:t>استراتژيهاي تمركز</a:t>
            </a:r>
            <a:endParaRPr lang="en-US" altLang="en-US" smtClean="0"/>
          </a:p>
        </p:txBody>
      </p:sp>
      <p:sp>
        <p:nvSpPr>
          <p:cNvPr id="14339" name="Rectangle 3"/>
          <p:cNvSpPr>
            <a:spLocks noGrp="1" noChangeArrowheads="1"/>
          </p:cNvSpPr>
          <p:nvPr>
            <p:ph type="body" idx="1"/>
          </p:nvPr>
        </p:nvSpPr>
        <p:spPr/>
        <p:txBody>
          <a:bodyPr/>
          <a:lstStyle/>
          <a:p>
            <a:pPr eaLnBrk="1" hangingPunct="1"/>
            <a:r>
              <a:rPr lang="ar-SA" altLang="en-US" smtClean="0">
                <a:solidFill>
                  <a:srgbClr val="FF0000"/>
                </a:solidFill>
              </a:rPr>
              <a:t>رسوخ در بازار</a:t>
            </a:r>
          </a:p>
          <a:p>
            <a:pPr eaLnBrk="1" hangingPunct="1"/>
            <a:r>
              <a:rPr lang="ar-SA" altLang="en-US" smtClean="0"/>
              <a:t>توسعه بازار</a:t>
            </a:r>
          </a:p>
          <a:p>
            <a:pPr eaLnBrk="1" hangingPunct="1"/>
            <a:r>
              <a:rPr lang="ar-SA" altLang="en-US" smtClean="0"/>
              <a:t>توسعه محصول</a:t>
            </a:r>
            <a:endParaRPr lang="en-US" altLang="en-US" smtClean="0"/>
          </a:p>
        </p:txBody>
      </p:sp>
      <p:sp>
        <p:nvSpPr>
          <p:cNvPr id="14340"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بالابردن سهم </a:t>
            </a:r>
          </a:p>
          <a:p>
            <a:pPr algn="ctr" eaLnBrk="1" hangingPunct="1"/>
            <a:r>
              <a:rPr kumimoji="1" lang="fa-IR" altLang="en-US" sz="4400">
                <a:solidFill>
                  <a:srgbClr val="FFFF00"/>
                </a:solidFill>
                <a:latin typeface="Times New Roman" panose="02020603050405020304" pitchFamily="18" charset="0"/>
                <a:cs typeface="Nazanin" panose="00000400000000000000" pitchFamily="2" charset="-78"/>
              </a:rPr>
              <a:t>موسسه در</a:t>
            </a:r>
            <a:r>
              <a:rPr kumimoji="1" lang="ar-SA" altLang="en-US" sz="4400">
                <a:solidFill>
                  <a:srgbClr val="FFFF00"/>
                </a:solidFill>
                <a:latin typeface="Times New Roman" panose="02020603050405020304" pitchFamily="18" charset="0"/>
                <a:cs typeface="Nazanin" panose="00000400000000000000" pitchFamily="2" charset="-78"/>
              </a:rPr>
              <a:t> عرضه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توليدات ويا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خدمات</a:t>
            </a:r>
            <a:r>
              <a:rPr kumimoji="1" lang="fa-IR" altLang="en-US" sz="4400">
                <a:solidFill>
                  <a:srgbClr val="FFFF00"/>
                </a:solidFill>
                <a:latin typeface="Times New Roman" panose="02020603050405020304" pitchFamily="18" charset="0"/>
                <a:cs typeface="Nazanin" panose="00000400000000000000" pitchFamily="2" charset="-78"/>
              </a:rPr>
              <a:t> ازطريق</a:t>
            </a:r>
            <a:endParaRPr kumimoji="1" lang="ar-SA" altLang="en-US" sz="4400">
              <a:solidFill>
                <a:srgbClr val="FFFF00"/>
              </a:solidFill>
              <a:latin typeface="Times New Roman" panose="02020603050405020304" pitchFamily="18" charset="0"/>
              <a:cs typeface="Nazanin" panose="00000400000000000000" pitchFamily="2" charset="-78"/>
            </a:endParaRP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بازاريابي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بويژه بازار يابي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اجتماعي</a:t>
            </a:r>
            <a:endParaRPr kumimoji="1" lang="en-US" altLang="en-US" sz="4400">
              <a:solidFill>
                <a:srgbClr val="FFFF00"/>
              </a:solidFill>
              <a:latin typeface="Times New Roman" panose="02020603050405020304" pitchFamily="18" charset="0"/>
              <a:cs typeface="Nazanin" panose="00000400000000000000" pitchFamily="2" charset="-78"/>
            </a:endParaRPr>
          </a:p>
        </p:txBody>
      </p:sp>
      <p:sp>
        <p:nvSpPr>
          <p:cNvPr id="248837" name="AutoShape 5"/>
          <p:cNvSpPr>
            <a:spLocks noChangeArrowheads="1"/>
          </p:cNvSpPr>
          <p:nvPr/>
        </p:nvSpPr>
        <p:spPr bwMode="auto">
          <a:xfrm>
            <a:off x="5735638" y="4292600"/>
            <a:ext cx="4392612" cy="2089150"/>
          </a:xfrm>
          <a:prstGeom prst="roundRect">
            <a:avLst>
              <a:gd name="adj" fmla="val 16667"/>
            </a:avLst>
          </a:prstGeom>
          <a:solidFill>
            <a:srgbClr val="CC0000"/>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lang="fa-IR" altLang="en-US" sz="2400" b="1">
                <a:solidFill>
                  <a:schemeClr val="bg1"/>
                </a:solidFill>
              </a:rPr>
              <a:t>بازاریابی جهت افزایش جذب مردم </a:t>
            </a:r>
          </a:p>
          <a:p>
            <a:pPr algn="ctr" eaLnBrk="1" hangingPunct="1"/>
            <a:r>
              <a:rPr lang="fa-IR" altLang="en-US" sz="2400" b="1">
                <a:solidFill>
                  <a:schemeClr val="bg1"/>
                </a:solidFill>
              </a:rPr>
              <a:t>جهت استفاده از خدمات بهداشتی درمانی</a:t>
            </a:r>
          </a:p>
          <a:p>
            <a:pPr algn="ctr" eaLnBrk="1" hangingPunct="1"/>
            <a:r>
              <a:rPr lang="fa-IR" altLang="en-US" sz="2400" b="1">
                <a:solidFill>
                  <a:schemeClr val="bg1"/>
                </a:solidFill>
              </a:rPr>
              <a:t>و بالابردن ضریب استفاده از امکانات </a:t>
            </a:r>
          </a:p>
          <a:p>
            <a:pPr algn="ctr" eaLnBrk="1" hangingPunct="1"/>
            <a:r>
              <a:rPr lang="fa-IR" altLang="en-US" sz="2400" b="1">
                <a:solidFill>
                  <a:schemeClr val="bg1"/>
                </a:solidFill>
              </a:rPr>
              <a:t>مثل ضریب اشغال تخت </a:t>
            </a:r>
            <a:endParaRPr lang="en-US" altLang="en-US" sz="2400" b="1">
              <a:solidFill>
                <a:schemeClr val="bg1"/>
              </a:solidFill>
            </a:endParaRPr>
          </a:p>
        </p:txBody>
      </p:sp>
    </p:spTree>
    <p:extLst>
      <p:ext uri="{BB962C8B-B14F-4D97-AF65-F5344CB8AC3E}">
        <p14:creationId xmlns:p14="http://schemas.microsoft.com/office/powerpoint/2010/main" val="344274837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8837"/>
                                        </p:tgtEl>
                                        <p:attrNameLst>
                                          <p:attrName>style.visibility</p:attrName>
                                        </p:attrNameLst>
                                      </p:cBhvr>
                                      <p:to>
                                        <p:strVal val="visible"/>
                                      </p:to>
                                    </p:set>
                                    <p:anim calcmode="lin" valueType="num">
                                      <p:cBhvr>
                                        <p:cTn id="7" dur="1000" fill="hold"/>
                                        <p:tgtEl>
                                          <p:spTgt spid="248837"/>
                                        </p:tgtEl>
                                        <p:attrNameLst>
                                          <p:attrName>ppt_w</p:attrName>
                                        </p:attrNameLst>
                                      </p:cBhvr>
                                      <p:tavLst>
                                        <p:tav tm="0">
                                          <p:val>
                                            <p:strVal val="#ppt_w*0.70"/>
                                          </p:val>
                                        </p:tav>
                                        <p:tav tm="100000">
                                          <p:val>
                                            <p:strVal val="#ppt_w"/>
                                          </p:val>
                                        </p:tav>
                                      </p:tavLst>
                                    </p:anim>
                                    <p:anim calcmode="lin" valueType="num">
                                      <p:cBhvr>
                                        <p:cTn id="8" dur="1000" fill="hold"/>
                                        <p:tgtEl>
                                          <p:spTgt spid="248837"/>
                                        </p:tgtEl>
                                        <p:attrNameLst>
                                          <p:attrName>ppt_h</p:attrName>
                                        </p:attrNameLst>
                                      </p:cBhvr>
                                      <p:tavLst>
                                        <p:tav tm="0">
                                          <p:val>
                                            <p:strVal val="#ppt_h"/>
                                          </p:val>
                                        </p:tav>
                                        <p:tav tm="100000">
                                          <p:val>
                                            <p:strVal val="#ppt_h"/>
                                          </p:val>
                                        </p:tav>
                                      </p:tavLst>
                                    </p:anim>
                                    <p:animEffect transition="in" filter="fade">
                                      <p:cBhvr>
                                        <p:cTn id="9" dur="1000"/>
                                        <p:tgtEl>
                                          <p:spTgt spid="248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7"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ar-SA" altLang="en-US" smtClean="0"/>
              <a:t>استراتژيهاي تمركز</a:t>
            </a:r>
            <a:endParaRPr lang="en-US" altLang="en-US" smtClean="0"/>
          </a:p>
        </p:txBody>
      </p:sp>
      <p:sp>
        <p:nvSpPr>
          <p:cNvPr id="15363" name="Rectangle 3"/>
          <p:cNvSpPr>
            <a:spLocks noGrp="1" noChangeArrowheads="1"/>
          </p:cNvSpPr>
          <p:nvPr>
            <p:ph type="body" idx="1"/>
          </p:nvPr>
        </p:nvSpPr>
        <p:spPr/>
        <p:txBody>
          <a:bodyPr/>
          <a:lstStyle/>
          <a:p>
            <a:pPr eaLnBrk="1" hangingPunct="1"/>
            <a:r>
              <a:rPr lang="ar-SA" altLang="en-US" smtClean="0"/>
              <a:t>رسوخ در بازار</a:t>
            </a:r>
          </a:p>
          <a:p>
            <a:pPr eaLnBrk="1" hangingPunct="1"/>
            <a:r>
              <a:rPr lang="ar-SA" altLang="en-US" smtClean="0">
                <a:solidFill>
                  <a:srgbClr val="FF0000"/>
                </a:solidFill>
              </a:rPr>
              <a:t>توسعه بازار</a:t>
            </a:r>
          </a:p>
          <a:p>
            <a:pPr eaLnBrk="1" hangingPunct="1"/>
            <a:r>
              <a:rPr lang="ar-SA" altLang="en-US" smtClean="0"/>
              <a:t>توسعه محصول</a:t>
            </a:r>
            <a:endParaRPr lang="en-US" altLang="en-US" smtClean="0"/>
          </a:p>
        </p:txBody>
      </p:sp>
      <p:sp>
        <p:nvSpPr>
          <p:cNvPr id="15364"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fa-IR" altLang="en-US" sz="4400">
                <a:solidFill>
                  <a:srgbClr val="FFFF00"/>
                </a:solidFill>
                <a:latin typeface="Times New Roman" panose="02020603050405020304" pitchFamily="18" charset="0"/>
                <a:cs typeface="Nazanin" panose="00000400000000000000" pitchFamily="2" charset="-78"/>
              </a:rPr>
              <a:t>ارائه 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عرضه خدمات و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محصولات به</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مناطق جغرافيائي</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جديد</a:t>
            </a:r>
            <a:endParaRPr kumimoji="1" lang="en-US" altLang="en-US" sz="4400">
              <a:solidFill>
                <a:srgbClr val="FFFF00"/>
              </a:solidFill>
              <a:latin typeface="Times New Roman" panose="02020603050405020304" pitchFamily="18" charset="0"/>
              <a:cs typeface="Nazanin" panose="00000400000000000000" pitchFamily="2" charset="-78"/>
            </a:endParaRPr>
          </a:p>
        </p:txBody>
      </p:sp>
      <p:sp>
        <p:nvSpPr>
          <p:cNvPr id="249861" name="AutoShape 5"/>
          <p:cNvSpPr>
            <a:spLocks noChangeArrowheads="1"/>
          </p:cNvSpPr>
          <p:nvPr/>
        </p:nvSpPr>
        <p:spPr bwMode="auto">
          <a:xfrm>
            <a:off x="5735638" y="4292600"/>
            <a:ext cx="4392612" cy="2089150"/>
          </a:xfrm>
          <a:prstGeom prst="roundRect">
            <a:avLst>
              <a:gd name="adj" fmla="val 16667"/>
            </a:avLst>
          </a:prstGeom>
          <a:solidFill>
            <a:srgbClr val="CC0000"/>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rtl="1" eaLnBrk="1" hangingPunct="1"/>
            <a:r>
              <a:rPr lang="fa-IR" altLang="en-US" sz="2400" b="1">
                <a:solidFill>
                  <a:schemeClr val="bg1"/>
                </a:solidFill>
              </a:rPr>
              <a:t>توسعه ارائه خدمات یا محصولات </a:t>
            </a:r>
          </a:p>
          <a:p>
            <a:pPr algn="ctr" rtl="1" eaLnBrk="1" hangingPunct="1"/>
            <a:r>
              <a:rPr lang="fa-IR" altLang="en-US" sz="2400" b="1">
                <a:solidFill>
                  <a:schemeClr val="bg1"/>
                </a:solidFill>
              </a:rPr>
              <a:t>و افزایش جذب مردم از سایر استانها </a:t>
            </a:r>
          </a:p>
          <a:p>
            <a:pPr algn="ctr" rtl="1" eaLnBrk="1" hangingPunct="1"/>
            <a:r>
              <a:rPr lang="fa-IR" altLang="en-US" sz="2400" b="1">
                <a:solidFill>
                  <a:schemeClr val="bg1"/>
                </a:solidFill>
              </a:rPr>
              <a:t>یا مناطق کشور یا منطقه </a:t>
            </a:r>
            <a:r>
              <a:rPr lang="en-US" altLang="en-US" sz="2400" b="1">
                <a:solidFill>
                  <a:schemeClr val="bg1"/>
                </a:solidFill>
              </a:rPr>
              <a:t>EMRO</a:t>
            </a:r>
            <a:r>
              <a:rPr lang="fa-IR" altLang="en-US" sz="2400" b="1">
                <a:solidFill>
                  <a:schemeClr val="bg1"/>
                </a:solidFill>
              </a:rPr>
              <a:t> </a:t>
            </a:r>
          </a:p>
          <a:p>
            <a:pPr algn="ctr" rtl="1" eaLnBrk="1" hangingPunct="1"/>
            <a:r>
              <a:rPr lang="fa-IR" altLang="en-US" sz="2400" b="1">
                <a:solidFill>
                  <a:schemeClr val="bg1"/>
                </a:solidFill>
              </a:rPr>
              <a:t>جهت بالابردن کاربردی خدمات </a:t>
            </a:r>
            <a:endParaRPr lang="en-US" altLang="en-US" sz="2400" b="1">
              <a:solidFill>
                <a:schemeClr val="bg1"/>
              </a:solidFill>
            </a:endParaRPr>
          </a:p>
        </p:txBody>
      </p:sp>
    </p:spTree>
    <p:extLst>
      <p:ext uri="{BB962C8B-B14F-4D97-AF65-F5344CB8AC3E}">
        <p14:creationId xmlns:p14="http://schemas.microsoft.com/office/powerpoint/2010/main" val="326043740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9861"/>
                                        </p:tgtEl>
                                        <p:attrNameLst>
                                          <p:attrName>style.visibility</p:attrName>
                                        </p:attrNameLst>
                                      </p:cBhvr>
                                      <p:to>
                                        <p:strVal val="visible"/>
                                      </p:to>
                                    </p:set>
                                    <p:anim calcmode="lin" valueType="num">
                                      <p:cBhvr>
                                        <p:cTn id="7" dur="1000" fill="hold"/>
                                        <p:tgtEl>
                                          <p:spTgt spid="249861"/>
                                        </p:tgtEl>
                                        <p:attrNameLst>
                                          <p:attrName>ppt_w</p:attrName>
                                        </p:attrNameLst>
                                      </p:cBhvr>
                                      <p:tavLst>
                                        <p:tav tm="0">
                                          <p:val>
                                            <p:strVal val="#ppt_w*0.70"/>
                                          </p:val>
                                        </p:tav>
                                        <p:tav tm="100000">
                                          <p:val>
                                            <p:strVal val="#ppt_w"/>
                                          </p:val>
                                        </p:tav>
                                      </p:tavLst>
                                    </p:anim>
                                    <p:anim calcmode="lin" valueType="num">
                                      <p:cBhvr>
                                        <p:cTn id="8" dur="1000" fill="hold"/>
                                        <p:tgtEl>
                                          <p:spTgt spid="249861"/>
                                        </p:tgtEl>
                                        <p:attrNameLst>
                                          <p:attrName>ppt_h</p:attrName>
                                        </p:attrNameLst>
                                      </p:cBhvr>
                                      <p:tavLst>
                                        <p:tav tm="0">
                                          <p:val>
                                            <p:strVal val="#ppt_h"/>
                                          </p:val>
                                        </p:tav>
                                        <p:tav tm="100000">
                                          <p:val>
                                            <p:strVal val="#ppt_h"/>
                                          </p:val>
                                        </p:tav>
                                      </p:tavLst>
                                    </p:anim>
                                    <p:animEffect transition="in" filter="fade">
                                      <p:cBhvr>
                                        <p:cTn id="9" dur="1000"/>
                                        <p:tgtEl>
                                          <p:spTgt spid="249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1"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ar-SA" altLang="en-US" smtClean="0"/>
              <a:t>استراتژيهاي تمركز</a:t>
            </a:r>
            <a:endParaRPr lang="en-US" altLang="en-US" smtClean="0"/>
          </a:p>
        </p:txBody>
      </p:sp>
      <p:sp>
        <p:nvSpPr>
          <p:cNvPr id="16387" name="Rectangle 3"/>
          <p:cNvSpPr>
            <a:spLocks noGrp="1" noChangeArrowheads="1"/>
          </p:cNvSpPr>
          <p:nvPr>
            <p:ph type="body" idx="1"/>
          </p:nvPr>
        </p:nvSpPr>
        <p:spPr/>
        <p:txBody>
          <a:bodyPr/>
          <a:lstStyle/>
          <a:p>
            <a:pPr eaLnBrk="1" hangingPunct="1"/>
            <a:r>
              <a:rPr lang="ar-SA" altLang="en-US" smtClean="0"/>
              <a:t>رسوخ در بازار</a:t>
            </a:r>
          </a:p>
          <a:p>
            <a:pPr eaLnBrk="1" hangingPunct="1"/>
            <a:r>
              <a:rPr lang="ar-SA" altLang="en-US" smtClean="0"/>
              <a:t>توسعه بازار</a:t>
            </a:r>
          </a:p>
          <a:p>
            <a:pPr eaLnBrk="1" hangingPunct="1"/>
            <a:r>
              <a:rPr lang="ar-SA" altLang="en-US" smtClean="0">
                <a:solidFill>
                  <a:srgbClr val="FF0000"/>
                </a:solidFill>
              </a:rPr>
              <a:t>توسعه محصول</a:t>
            </a:r>
            <a:endParaRPr lang="en-US" altLang="en-US" smtClean="0">
              <a:solidFill>
                <a:srgbClr val="FF0000"/>
              </a:solidFill>
            </a:endParaRPr>
          </a:p>
        </p:txBody>
      </p:sp>
      <p:sp>
        <p:nvSpPr>
          <p:cNvPr id="16388"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بهبود كيفي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خدمات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محصولات</a:t>
            </a:r>
            <a:endParaRPr kumimoji="1" lang="en-US" altLang="en-US" sz="4400">
              <a:solidFill>
                <a:srgbClr val="FFFF00"/>
              </a:solidFill>
              <a:latin typeface="Times New Roman" panose="02020603050405020304" pitchFamily="18" charset="0"/>
              <a:cs typeface="Nazanin" panose="00000400000000000000" pitchFamily="2" charset="-78"/>
            </a:endParaRPr>
          </a:p>
        </p:txBody>
      </p:sp>
      <p:sp>
        <p:nvSpPr>
          <p:cNvPr id="250885" name="AutoShape 5"/>
          <p:cNvSpPr>
            <a:spLocks noChangeArrowheads="1"/>
          </p:cNvSpPr>
          <p:nvPr/>
        </p:nvSpPr>
        <p:spPr bwMode="auto">
          <a:xfrm>
            <a:off x="5735638" y="4292600"/>
            <a:ext cx="4392612" cy="2089150"/>
          </a:xfrm>
          <a:prstGeom prst="roundRect">
            <a:avLst>
              <a:gd name="adj" fmla="val 16667"/>
            </a:avLst>
          </a:prstGeom>
          <a:solidFill>
            <a:srgbClr val="CC0000"/>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lang="fa-IR" altLang="en-US" sz="2400" b="1">
                <a:solidFill>
                  <a:schemeClr val="bg1"/>
                </a:solidFill>
              </a:rPr>
              <a:t>بهبود فرآیندهای سازمانی و یا خدمات </a:t>
            </a:r>
          </a:p>
          <a:p>
            <a:pPr algn="ctr" eaLnBrk="1" hangingPunct="1"/>
            <a:r>
              <a:rPr lang="fa-IR" altLang="en-US" sz="2400" b="1">
                <a:solidFill>
                  <a:schemeClr val="bg1"/>
                </a:solidFill>
              </a:rPr>
              <a:t>بهداشتی درمانی و یا آموزشی پژوهشی </a:t>
            </a:r>
          </a:p>
          <a:p>
            <a:pPr algn="ctr" eaLnBrk="1" hangingPunct="1"/>
            <a:r>
              <a:rPr lang="fa-IR" altLang="en-US" sz="2400" b="1">
                <a:solidFill>
                  <a:schemeClr val="bg1"/>
                </a:solidFill>
              </a:rPr>
              <a:t>جهت جلب مشتریان و یا توسعه بازار</a:t>
            </a:r>
            <a:endParaRPr lang="en-US" altLang="en-US" sz="2400" b="1">
              <a:solidFill>
                <a:schemeClr val="bg1"/>
              </a:solidFill>
            </a:endParaRPr>
          </a:p>
        </p:txBody>
      </p:sp>
    </p:spTree>
    <p:extLst>
      <p:ext uri="{BB962C8B-B14F-4D97-AF65-F5344CB8AC3E}">
        <p14:creationId xmlns:p14="http://schemas.microsoft.com/office/powerpoint/2010/main" val="394641459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0885"/>
                                        </p:tgtEl>
                                        <p:attrNameLst>
                                          <p:attrName>style.visibility</p:attrName>
                                        </p:attrNameLst>
                                      </p:cBhvr>
                                      <p:to>
                                        <p:strVal val="visible"/>
                                      </p:to>
                                    </p:set>
                                    <p:anim calcmode="lin" valueType="num">
                                      <p:cBhvr>
                                        <p:cTn id="7" dur="1000" fill="hold"/>
                                        <p:tgtEl>
                                          <p:spTgt spid="250885"/>
                                        </p:tgtEl>
                                        <p:attrNameLst>
                                          <p:attrName>ppt_w</p:attrName>
                                        </p:attrNameLst>
                                      </p:cBhvr>
                                      <p:tavLst>
                                        <p:tav tm="0">
                                          <p:val>
                                            <p:strVal val="#ppt_w*0.70"/>
                                          </p:val>
                                        </p:tav>
                                        <p:tav tm="100000">
                                          <p:val>
                                            <p:strVal val="#ppt_w"/>
                                          </p:val>
                                        </p:tav>
                                      </p:tavLst>
                                    </p:anim>
                                    <p:anim calcmode="lin" valueType="num">
                                      <p:cBhvr>
                                        <p:cTn id="8" dur="1000" fill="hold"/>
                                        <p:tgtEl>
                                          <p:spTgt spid="250885"/>
                                        </p:tgtEl>
                                        <p:attrNameLst>
                                          <p:attrName>ppt_h</p:attrName>
                                        </p:attrNameLst>
                                      </p:cBhvr>
                                      <p:tavLst>
                                        <p:tav tm="0">
                                          <p:val>
                                            <p:strVal val="#ppt_h"/>
                                          </p:val>
                                        </p:tav>
                                        <p:tav tm="100000">
                                          <p:val>
                                            <p:strVal val="#ppt_h"/>
                                          </p:val>
                                        </p:tav>
                                      </p:tavLst>
                                    </p:anim>
                                    <p:animEffect transition="in" filter="fade">
                                      <p:cBhvr>
                                        <p:cTn id="9" dur="1000"/>
                                        <p:tgtEl>
                                          <p:spTgt spid="250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3BBB5922-0A47-4755-8026-F71DCF6C2D65}" type="slidenum">
              <a:rPr lang="ar-SA" altLang="en-US">
                <a:solidFill>
                  <a:srgbClr val="000000"/>
                </a:solidFill>
                <a:cs typeface="Arial" panose="020B0604020202020204" pitchFamily="34" charset="0"/>
              </a:rPr>
              <a:pPr eaLnBrk="1" hangingPunct="1"/>
              <a:t>12</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BB2DB565-6D0F-4050-A762-3CA50AE473C1}" type="slidenum">
              <a:rPr lang="ar-SA" altLang="en-US" sz="1000" b="1">
                <a:solidFill>
                  <a:srgbClr val="000000"/>
                </a:solidFill>
                <a:cs typeface="Arial" panose="020B0604020202020204" pitchFamily="34" charset="0"/>
              </a:rPr>
              <a:pPr algn="r" eaLnBrk="1" fontAlgn="base" hangingPunct="1">
                <a:spcBef>
                  <a:spcPct val="0"/>
                </a:spcBef>
                <a:spcAft>
                  <a:spcPct val="0"/>
                </a:spcAft>
              </a:pPr>
              <a:t>12</a:t>
            </a:fld>
            <a:endParaRPr lang="en-US" altLang="en-US" sz="1000" b="1">
              <a:solidFill>
                <a:srgbClr val="000000"/>
              </a:solidFill>
              <a:cs typeface="Arial" panose="020B0604020202020204" pitchFamily="34" charset="0"/>
            </a:endParaRPr>
          </a:p>
        </p:txBody>
      </p:sp>
      <p:sp>
        <p:nvSpPr>
          <p:cNvPr id="34818" name="Rectangle 2"/>
          <p:cNvSpPr>
            <a:spLocks noGrp="1" noChangeArrowheads="1"/>
          </p:cNvSpPr>
          <p:nvPr>
            <p:ph type="body" idx="4294967295"/>
          </p:nvPr>
        </p:nvSpPr>
        <p:spPr>
          <a:xfrm>
            <a:off x="1774825" y="2133600"/>
            <a:ext cx="8642350" cy="4103688"/>
          </a:xfrm>
        </p:spPr>
        <p:txBody>
          <a:bodyPr/>
          <a:lstStyle/>
          <a:p>
            <a:pPr eaLnBrk="1" hangingPunct="1">
              <a:buFontTx/>
              <a:buNone/>
              <a:defRPr/>
            </a:pPr>
            <a:r>
              <a:rPr lang="fa-IR" sz="4000" b="0">
                <a:solidFill>
                  <a:srgbClr val="33CC33"/>
                </a:solidFill>
                <a:effectLst>
                  <a:outerShdw blurRad="38100" dist="38100" dir="2700000" algn="tl">
                    <a:srgbClr val="C0C0C0"/>
                  </a:outerShdw>
                </a:effectLst>
                <a:cs typeface="B Mitra" pitchFamily="2" charset="-78"/>
              </a:rPr>
              <a:t>۳- سازماندهی برای مشتریان </a:t>
            </a:r>
          </a:p>
          <a:p>
            <a:pPr algn="l" rtl="0" eaLnBrk="1" hangingPunct="1">
              <a:buFontTx/>
              <a:buNone/>
              <a:defRPr/>
            </a:pPr>
            <a:r>
              <a:rPr lang="en-US" sz="3600" b="0">
                <a:solidFill>
                  <a:srgbClr val="FF0000"/>
                </a:solidFill>
                <a:effectLst>
                  <a:outerShdw blurRad="38100" dist="38100" dir="2700000" algn="tl">
                    <a:srgbClr val="C0C0C0"/>
                  </a:outerShdw>
                </a:effectLst>
                <a:cs typeface="B Mitra" pitchFamily="2" charset="-78"/>
              </a:rPr>
              <a:t>O</a:t>
            </a:r>
            <a:r>
              <a:rPr lang="en-US" sz="3600" b="0">
                <a:solidFill>
                  <a:srgbClr val="33CC33"/>
                </a:solidFill>
                <a:effectLst>
                  <a:outerShdw blurRad="38100" dist="38100" dir="2700000" algn="tl">
                    <a:srgbClr val="C0C0C0"/>
                  </a:outerShdw>
                </a:effectLst>
                <a:cs typeface="B Mitra" pitchFamily="2" charset="-78"/>
              </a:rPr>
              <a:t>RGANIZING FOR CUSTOMERS</a:t>
            </a:r>
          </a:p>
          <a:p>
            <a:pPr eaLnBrk="1" hangingPunct="1">
              <a:buFontTx/>
              <a:buNone/>
              <a:defRPr/>
            </a:pPr>
            <a:endParaRPr lang="fa-IR" sz="3600" b="0">
              <a:solidFill>
                <a:srgbClr val="33CC33"/>
              </a:solidFill>
              <a:effectLst>
                <a:outerShdw blurRad="38100" dist="38100" dir="2700000" algn="tl">
                  <a:srgbClr val="C0C0C0"/>
                </a:outerShdw>
              </a:effectLst>
              <a:cs typeface="B Mitra" pitchFamily="2" charset="-78"/>
            </a:endParaRPr>
          </a:p>
          <a:p>
            <a:pPr algn="just" eaLnBrk="1" hangingPunct="1">
              <a:buClr>
                <a:srgbClr val="FFFF00"/>
              </a:buClr>
              <a:buFont typeface="Wingdings" pitchFamily="2" charset="2"/>
              <a:buChar char="ü"/>
              <a:defRPr/>
            </a:pPr>
            <a:r>
              <a:rPr lang="fa-IR" sz="4000" b="0">
                <a:effectLst>
                  <a:outerShdw blurRad="38100" dist="38100" dir="2700000" algn="tl">
                    <a:srgbClr val="C0C0C0"/>
                  </a:outerShdw>
                </a:effectLst>
                <a:cs typeface="B Mitra" pitchFamily="2" charset="-78"/>
              </a:rPr>
              <a:t>ساختارها را براساس مشتریان سازماندهی کنید.</a:t>
            </a:r>
          </a:p>
        </p:txBody>
      </p:sp>
      <p:sp>
        <p:nvSpPr>
          <p:cNvPr id="32770" name="Rectangle 2"/>
          <p:cNvSpPr>
            <a:spLocks noRot="1" noChangeArrowheads="1"/>
          </p:cNvSpPr>
          <p:nvPr/>
        </p:nvSpPr>
        <p:spPr bwMode="auto">
          <a:xfrm>
            <a:off x="1703389" y="1"/>
            <a:ext cx="8785225" cy="1368425"/>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مدل </a:t>
            </a:r>
            <a:r>
              <a:rPr lang="en-US" sz="4000">
                <a:solidFill>
                  <a:srgbClr val="000000"/>
                </a:solidFill>
                <a:effectLst>
                  <a:outerShdw blurRad="38100" dist="38100" dir="2700000" algn="tl">
                    <a:srgbClr val="C0C0C0"/>
                  </a:outerShdw>
                </a:effectLst>
                <a:latin typeface="Georgia" pitchFamily="18" charset="0"/>
                <a:cs typeface="B Mitra" panose="00000400000000000000" pitchFamily="2" charset="-78"/>
              </a:rPr>
              <a:t>PR</a:t>
            </a:r>
            <a:r>
              <a:rPr lang="en-US" sz="4000">
                <a:solidFill>
                  <a:srgbClr val="FF0000"/>
                </a:solidFill>
                <a:effectLst>
                  <a:outerShdw blurRad="38100" dist="38100" dir="2700000" algn="tl">
                    <a:srgbClr val="C0C0C0"/>
                  </a:outerShdw>
                </a:effectLst>
                <a:latin typeface="Georgia" pitchFamily="18" charset="0"/>
                <a:cs typeface="B Mitra" panose="00000400000000000000" pitchFamily="2" charset="-78"/>
              </a:rPr>
              <a:t>O</a:t>
            </a:r>
            <a:r>
              <a:rPr lang="en-US" sz="4000">
                <a:solidFill>
                  <a:srgbClr val="000000"/>
                </a:solidFill>
                <a:effectLst>
                  <a:outerShdw blurRad="38100" dist="38100" dir="2700000" algn="tl">
                    <a:srgbClr val="C0C0C0"/>
                  </a:outerShdw>
                </a:effectLst>
                <a:latin typeface="Georgia" pitchFamily="18" charset="0"/>
                <a:cs typeface="B Mitra" panose="00000400000000000000" pitchFamily="2" charset="-78"/>
              </a:rPr>
              <a:t>MPT</a:t>
            </a: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 برای مزیت خدمت</a:t>
            </a:r>
            <a:r>
              <a:rPr lang="fa-IR" sz="4800">
                <a:solidFill>
                  <a:srgbClr val="FF6600"/>
                </a:solidFill>
                <a:effectLst>
                  <a:outerShdw blurRad="38100" dist="38100" dir="2700000" algn="tl">
                    <a:srgbClr val="C0C0C0"/>
                  </a:outerShdw>
                </a:effectLst>
                <a:latin typeface="Impact" pitchFamily="34" charset="0"/>
                <a:cs typeface="B Mitra" panose="00000400000000000000" pitchFamily="2" charset="-78"/>
              </a:rPr>
              <a:t> </a:t>
            </a:r>
            <a:endParaRPr lang="en-US" sz="4800">
              <a:solidFill>
                <a:srgbClr val="FF66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418952899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4818">
                                            <p:txEl>
                                              <p:pRg st="0" end="0"/>
                                            </p:txEl>
                                          </p:spTgt>
                                        </p:tgtEl>
                                        <p:attrNameLst>
                                          <p:attrName>style.visibility</p:attrName>
                                        </p:attrNameLst>
                                      </p:cBhvr>
                                      <p:to>
                                        <p:strVal val="visible"/>
                                      </p:to>
                                    </p:set>
                                    <p:animEffect transition="in" filter="fade">
                                      <p:cBhvr>
                                        <p:cTn id="11" dur="500"/>
                                        <p:tgtEl>
                                          <p:spTgt spid="34818">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4818">
                                            <p:txEl>
                                              <p:pRg st="1" end="1"/>
                                            </p:txEl>
                                          </p:spTgt>
                                        </p:tgtEl>
                                        <p:attrNameLst>
                                          <p:attrName>style.visibility</p:attrName>
                                        </p:attrNameLst>
                                      </p:cBhvr>
                                      <p:to>
                                        <p:strVal val="visible"/>
                                      </p:to>
                                    </p:set>
                                    <p:animEffect transition="in" filter="fade">
                                      <p:cBhvr>
                                        <p:cTn id="14" dur="500"/>
                                        <p:tgtEl>
                                          <p:spTgt spid="34818">
                                            <p:txEl>
                                              <p:pRg st="1" end="1"/>
                                            </p:txEl>
                                          </p:spTgt>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4818">
                                            <p:txEl>
                                              <p:pRg st="3" end="3"/>
                                            </p:txEl>
                                          </p:spTgt>
                                        </p:tgtEl>
                                        <p:attrNameLst>
                                          <p:attrName>style.visibility</p:attrName>
                                        </p:attrNameLst>
                                      </p:cBhvr>
                                      <p:to>
                                        <p:strVal val="visible"/>
                                      </p:to>
                                    </p:set>
                                    <p:animEffect transition="in" filter="fade">
                                      <p:cBhvr>
                                        <p:cTn id="18" dur="5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229600" y="2133600"/>
            <a:ext cx="1828800" cy="990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sz="2400">
              <a:solidFill>
                <a:srgbClr val="FFFFFF"/>
              </a:solidFill>
              <a:latin typeface="Times New Roman" panose="02020603050405020304" pitchFamily="18" charset="0"/>
              <a:cs typeface="Koodak" panose="00000700000000000000" pitchFamily="2" charset="-78"/>
            </a:endParaRPr>
          </a:p>
        </p:txBody>
      </p:sp>
      <p:sp>
        <p:nvSpPr>
          <p:cNvPr id="30723" name="Rectangle 3"/>
          <p:cNvSpPr>
            <a:spLocks noChangeArrowheads="1"/>
          </p:cNvSpPr>
          <p:nvPr/>
        </p:nvSpPr>
        <p:spPr bwMode="auto">
          <a:xfrm>
            <a:off x="64008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فرصتها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0724" name="Rectangle 4"/>
          <p:cNvSpPr>
            <a:spLocks noChangeArrowheads="1"/>
          </p:cNvSpPr>
          <p:nvPr/>
        </p:nvSpPr>
        <p:spPr bwMode="auto">
          <a:xfrm>
            <a:off x="45720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تهديدها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0725" name="Rectangle 5"/>
          <p:cNvSpPr>
            <a:spLocks noChangeArrowheads="1"/>
          </p:cNvSpPr>
          <p:nvPr/>
        </p:nvSpPr>
        <p:spPr bwMode="auto">
          <a:xfrm>
            <a:off x="8229600" y="31242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قوت </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0726" name="Rectangle 6"/>
          <p:cNvSpPr>
            <a:spLocks noChangeArrowheads="1"/>
          </p:cNvSpPr>
          <p:nvPr/>
        </p:nvSpPr>
        <p:spPr bwMode="auto">
          <a:xfrm>
            <a:off x="6400800" y="31242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SO</a:t>
            </a:r>
          </a:p>
        </p:txBody>
      </p:sp>
      <p:sp>
        <p:nvSpPr>
          <p:cNvPr id="30727" name="Rectangle 7"/>
          <p:cNvSpPr>
            <a:spLocks noChangeArrowheads="1"/>
          </p:cNvSpPr>
          <p:nvPr/>
        </p:nvSpPr>
        <p:spPr bwMode="auto">
          <a:xfrm>
            <a:off x="4572000" y="31242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ST</a:t>
            </a:r>
          </a:p>
        </p:txBody>
      </p:sp>
      <p:sp>
        <p:nvSpPr>
          <p:cNvPr id="30728" name="Rectangle 8"/>
          <p:cNvSpPr>
            <a:spLocks noChangeArrowheads="1"/>
          </p:cNvSpPr>
          <p:nvPr/>
        </p:nvSpPr>
        <p:spPr bwMode="auto">
          <a:xfrm>
            <a:off x="8229600" y="41148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ضعف</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0729" name="Rectangle 9"/>
          <p:cNvSpPr>
            <a:spLocks noChangeArrowheads="1"/>
          </p:cNvSpPr>
          <p:nvPr/>
        </p:nvSpPr>
        <p:spPr bwMode="auto">
          <a:xfrm>
            <a:off x="6400800" y="4114800"/>
            <a:ext cx="1828800" cy="990600"/>
          </a:xfrm>
          <a:prstGeom prst="rect">
            <a:avLst/>
          </a:prstGeom>
          <a:gradFill rotWithShape="0">
            <a:gsLst>
              <a:gs pos="0">
                <a:srgbClr val="CC0000"/>
              </a:gs>
              <a:gs pos="100000">
                <a:srgbClr val="5E0000"/>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WO</a:t>
            </a:r>
          </a:p>
        </p:txBody>
      </p:sp>
      <p:sp>
        <p:nvSpPr>
          <p:cNvPr id="30730" name="Rectangle 10"/>
          <p:cNvSpPr>
            <a:spLocks noChangeArrowheads="1"/>
          </p:cNvSpPr>
          <p:nvPr/>
        </p:nvSpPr>
        <p:spPr bwMode="auto">
          <a:xfrm>
            <a:off x="4572000" y="41148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WT</a:t>
            </a:r>
          </a:p>
        </p:txBody>
      </p:sp>
      <p:sp>
        <p:nvSpPr>
          <p:cNvPr id="30731" name="Line 11"/>
          <p:cNvSpPr>
            <a:spLocks noChangeShapeType="1"/>
          </p:cNvSpPr>
          <p:nvPr/>
        </p:nvSpPr>
        <p:spPr bwMode="auto">
          <a:xfrm flipH="1">
            <a:off x="8229600" y="2133600"/>
            <a:ext cx="182880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0732" name="Text Box 12"/>
          <p:cNvSpPr txBox="1">
            <a:spLocks noChangeArrowheads="1"/>
          </p:cNvSpPr>
          <p:nvPr/>
        </p:nvSpPr>
        <p:spPr bwMode="auto">
          <a:xfrm>
            <a:off x="9242425" y="2555875"/>
            <a:ext cx="75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داخلي</a:t>
            </a:r>
            <a:endParaRPr kumimoji="1" lang="en-US" altLang="en-US" sz="2400">
              <a:latin typeface="Times New Roman" panose="02020603050405020304" pitchFamily="18" charset="0"/>
            </a:endParaRPr>
          </a:p>
        </p:txBody>
      </p:sp>
      <p:sp>
        <p:nvSpPr>
          <p:cNvPr id="30733" name="Text Box 13"/>
          <p:cNvSpPr txBox="1">
            <a:spLocks noChangeArrowheads="1"/>
          </p:cNvSpPr>
          <p:nvPr/>
        </p:nvSpPr>
        <p:spPr bwMode="auto">
          <a:xfrm>
            <a:off x="8269288" y="2286000"/>
            <a:ext cx="86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بيروني</a:t>
            </a:r>
            <a:endParaRPr kumimoji="1" lang="en-US" altLang="en-US" sz="2400">
              <a:latin typeface="Times New Roman" panose="02020603050405020304" pitchFamily="18" charset="0"/>
            </a:endParaRPr>
          </a:p>
        </p:txBody>
      </p:sp>
      <p:sp>
        <p:nvSpPr>
          <p:cNvPr id="30734" name="AutoShape 14"/>
          <p:cNvSpPr>
            <a:spLocks/>
          </p:cNvSpPr>
          <p:nvPr/>
        </p:nvSpPr>
        <p:spPr bwMode="auto">
          <a:xfrm>
            <a:off x="1828800" y="2133600"/>
            <a:ext cx="2286000" cy="4267200"/>
          </a:xfrm>
          <a:prstGeom prst="borderCallout2">
            <a:avLst>
              <a:gd name="adj1" fmla="val 2681"/>
              <a:gd name="adj2" fmla="val 103333"/>
              <a:gd name="adj3" fmla="val 2681"/>
              <a:gd name="adj4" fmla="val 158889"/>
              <a:gd name="adj5" fmla="val 55917"/>
              <a:gd name="adj6" fmla="val 214861"/>
            </a:avLst>
          </a:prstGeom>
          <a:solidFill>
            <a:srgbClr val="CC0000"/>
          </a:solidFill>
          <a:ln w="76200" cap="sq">
            <a:solidFill>
              <a:srgbClr val="FF4949"/>
            </a:solidFill>
            <a:miter lim="800000"/>
            <a:headEnd type="none" w="sm" len="sm"/>
            <a:tailEnd type="none" w="sm" len="sm"/>
          </a:ln>
        </p:spPr>
        <p:txBody>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rtl="1" eaLnBrk="1" hangingPunct="1"/>
            <a:r>
              <a:rPr kumimoji="1" lang="ar-SA" altLang="en-US" sz="3000">
                <a:solidFill>
                  <a:srgbClr val="FFFF00"/>
                </a:solidFill>
                <a:latin typeface="Times New Roman" panose="02020603050405020304" pitchFamily="18" charset="0"/>
                <a:cs typeface="Koodak" panose="00000700000000000000" pitchFamily="2" charset="-78"/>
              </a:rPr>
              <a:t>سازمان با بهره برداري از فرصتهاي موجود كه در راستاي اهداف سازمان هستند نقاط ضعف خود را بهبود بخشد </a:t>
            </a:r>
            <a:endParaRPr kumimoji="1" lang="en-US" altLang="en-US" sz="3000">
              <a:solidFill>
                <a:srgbClr val="FFFF00"/>
              </a:solidFill>
              <a:latin typeface="Times New Roman" panose="02020603050405020304" pitchFamily="18" charset="0"/>
              <a:cs typeface="Koodak" panose="00000700000000000000" pitchFamily="2" charset="-78"/>
            </a:endParaRPr>
          </a:p>
        </p:txBody>
      </p:sp>
      <p:sp>
        <p:nvSpPr>
          <p:cNvPr id="30735" name="Rectangle 15"/>
          <p:cNvSpPr>
            <a:spLocks noGrp="1" noChangeArrowheads="1"/>
          </p:cNvSpPr>
          <p:nvPr>
            <p:ph type="title"/>
          </p:nvPr>
        </p:nvSpPr>
        <p:spPr>
          <a:noFill/>
        </p:spPr>
        <p:txBody>
          <a:bodyPr/>
          <a:lstStyle/>
          <a:p>
            <a:pPr eaLnBrk="1" hangingPunct="1"/>
            <a:r>
              <a:rPr lang="ar-SA" altLang="en-US" dirty="0" smtClean="0">
                <a:cs typeface="Nazanin" panose="00000400000000000000" pitchFamily="2" charset="-78"/>
              </a:rPr>
              <a:t>ماتريس استراتژي </a:t>
            </a:r>
            <a:r>
              <a:rPr lang="en-US" altLang="en-US" dirty="0" smtClean="0">
                <a:cs typeface="Nazanin" panose="00000400000000000000" pitchFamily="2" charset="-78"/>
              </a:rPr>
              <a:t>SWOT</a:t>
            </a:r>
            <a:r>
              <a:rPr lang="fa-IR" altLang="en-US" dirty="0" smtClean="0">
                <a:cs typeface="Nazanin" panose="00000400000000000000" pitchFamily="2" charset="-78"/>
              </a:rPr>
              <a:t>-تنوع</a:t>
            </a:r>
            <a:r>
              <a:rPr lang="ar-SA" altLang="en-US" dirty="0" smtClean="0">
                <a:cs typeface="Nazanin" panose="00000400000000000000" pitchFamily="2" charset="-78"/>
              </a:rPr>
              <a:t> </a:t>
            </a:r>
            <a:endParaRPr lang="en-US" altLang="en-US" dirty="0" smtClean="0">
              <a:cs typeface="Nazanin" panose="00000400000000000000" pitchFamily="2" charset="-78"/>
            </a:endParaRPr>
          </a:p>
        </p:txBody>
      </p:sp>
    </p:spTree>
    <p:extLst>
      <p:ext uri="{BB962C8B-B14F-4D97-AF65-F5344CB8AC3E}">
        <p14:creationId xmlns:p14="http://schemas.microsoft.com/office/powerpoint/2010/main" val="1128766677"/>
      </p:ext>
    </p:extLst>
  </p:cSld>
  <p:clrMapOvr>
    <a:masterClrMapping/>
  </p:clrMapOvr>
  <p:transition spd="slow">
    <p:wheel spokes="8"/>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8229600" y="2133600"/>
            <a:ext cx="1828800" cy="990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sz="2400">
              <a:solidFill>
                <a:srgbClr val="FFFFFF"/>
              </a:solidFill>
              <a:latin typeface="Times New Roman" panose="02020603050405020304" pitchFamily="18" charset="0"/>
              <a:cs typeface="Koodak" panose="00000700000000000000" pitchFamily="2" charset="-78"/>
            </a:endParaRPr>
          </a:p>
        </p:txBody>
      </p:sp>
      <p:sp>
        <p:nvSpPr>
          <p:cNvPr id="31747" name="Rectangle 3"/>
          <p:cNvSpPr>
            <a:spLocks noChangeArrowheads="1"/>
          </p:cNvSpPr>
          <p:nvPr/>
        </p:nvSpPr>
        <p:spPr bwMode="auto">
          <a:xfrm>
            <a:off x="64008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فرصتها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1748" name="Rectangle 4"/>
          <p:cNvSpPr>
            <a:spLocks noChangeArrowheads="1"/>
          </p:cNvSpPr>
          <p:nvPr/>
        </p:nvSpPr>
        <p:spPr bwMode="auto">
          <a:xfrm>
            <a:off x="45720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تهديدها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1749" name="Rectangle 5"/>
          <p:cNvSpPr>
            <a:spLocks noChangeArrowheads="1"/>
          </p:cNvSpPr>
          <p:nvPr/>
        </p:nvSpPr>
        <p:spPr bwMode="auto">
          <a:xfrm>
            <a:off x="8229600" y="31242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قوت </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1750" name="Rectangle 6"/>
          <p:cNvSpPr>
            <a:spLocks noChangeArrowheads="1"/>
          </p:cNvSpPr>
          <p:nvPr/>
        </p:nvSpPr>
        <p:spPr bwMode="auto">
          <a:xfrm>
            <a:off x="6400800" y="31242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SO</a:t>
            </a:r>
          </a:p>
        </p:txBody>
      </p:sp>
      <p:sp>
        <p:nvSpPr>
          <p:cNvPr id="31751" name="Rectangle 7"/>
          <p:cNvSpPr>
            <a:spLocks noChangeArrowheads="1"/>
          </p:cNvSpPr>
          <p:nvPr/>
        </p:nvSpPr>
        <p:spPr bwMode="auto">
          <a:xfrm>
            <a:off x="4572000" y="31242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ST</a:t>
            </a:r>
          </a:p>
        </p:txBody>
      </p:sp>
      <p:sp>
        <p:nvSpPr>
          <p:cNvPr id="31752" name="Rectangle 8"/>
          <p:cNvSpPr>
            <a:spLocks noChangeArrowheads="1"/>
          </p:cNvSpPr>
          <p:nvPr/>
        </p:nvSpPr>
        <p:spPr bwMode="auto">
          <a:xfrm>
            <a:off x="8229600" y="41148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ضعف</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1753" name="Rectangle 9"/>
          <p:cNvSpPr>
            <a:spLocks noChangeArrowheads="1"/>
          </p:cNvSpPr>
          <p:nvPr/>
        </p:nvSpPr>
        <p:spPr bwMode="auto">
          <a:xfrm>
            <a:off x="6400800" y="4114800"/>
            <a:ext cx="1828800" cy="990600"/>
          </a:xfrm>
          <a:prstGeom prst="rect">
            <a:avLst/>
          </a:prstGeom>
          <a:gradFill rotWithShape="0">
            <a:gsLst>
              <a:gs pos="0">
                <a:srgbClr val="CC0000"/>
              </a:gs>
              <a:gs pos="100000">
                <a:srgbClr val="5E0000"/>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WO</a:t>
            </a:r>
          </a:p>
        </p:txBody>
      </p:sp>
      <p:sp>
        <p:nvSpPr>
          <p:cNvPr id="31754" name="Rectangle 10"/>
          <p:cNvSpPr>
            <a:spLocks noChangeArrowheads="1"/>
          </p:cNvSpPr>
          <p:nvPr/>
        </p:nvSpPr>
        <p:spPr bwMode="auto">
          <a:xfrm>
            <a:off x="4572000" y="41148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WT</a:t>
            </a:r>
          </a:p>
        </p:txBody>
      </p:sp>
      <p:sp>
        <p:nvSpPr>
          <p:cNvPr id="31755" name="Line 11"/>
          <p:cNvSpPr>
            <a:spLocks noChangeShapeType="1"/>
          </p:cNvSpPr>
          <p:nvPr/>
        </p:nvSpPr>
        <p:spPr bwMode="auto">
          <a:xfrm flipH="1">
            <a:off x="8229600" y="2133600"/>
            <a:ext cx="182880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756" name="Text Box 12"/>
          <p:cNvSpPr txBox="1">
            <a:spLocks noChangeArrowheads="1"/>
          </p:cNvSpPr>
          <p:nvPr/>
        </p:nvSpPr>
        <p:spPr bwMode="auto">
          <a:xfrm>
            <a:off x="9242425" y="2555875"/>
            <a:ext cx="75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داخلي</a:t>
            </a:r>
            <a:endParaRPr kumimoji="1" lang="en-US" altLang="en-US" sz="2400">
              <a:latin typeface="Times New Roman" panose="02020603050405020304" pitchFamily="18" charset="0"/>
            </a:endParaRPr>
          </a:p>
        </p:txBody>
      </p:sp>
      <p:sp>
        <p:nvSpPr>
          <p:cNvPr id="31757" name="Text Box 13"/>
          <p:cNvSpPr txBox="1">
            <a:spLocks noChangeArrowheads="1"/>
          </p:cNvSpPr>
          <p:nvPr/>
        </p:nvSpPr>
        <p:spPr bwMode="auto">
          <a:xfrm>
            <a:off x="8269288" y="2286000"/>
            <a:ext cx="86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بيروني</a:t>
            </a:r>
            <a:endParaRPr kumimoji="1" lang="en-US" altLang="en-US" sz="2400">
              <a:latin typeface="Times New Roman" panose="02020603050405020304" pitchFamily="18" charset="0"/>
            </a:endParaRPr>
          </a:p>
        </p:txBody>
      </p:sp>
      <p:sp>
        <p:nvSpPr>
          <p:cNvPr id="31758" name="AutoShape 14"/>
          <p:cNvSpPr>
            <a:spLocks/>
          </p:cNvSpPr>
          <p:nvPr/>
        </p:nvSpPr>
        <p:spPr bwMode="auto">
          <a:xfrm>
            <a:off x="1828800" y="2133600"/>
            <a:ext cx="2286000" cy="4267200"/>
          </a:xfrm>
          <a:prstGeom prst="borderCallout2">
            <a:avLst>
              <a:gd name="adj1" fmla="val 2681"/>
              <a:gd name="adj2" fmla="val 103333"/>
              <a:gd name="adj3" fmla="val 2681"/>
              <a:gd name="adj4" fmla="val 158889"/>
              <a:gd name="adj5" fmla="val 55917"/>
              <a:gd name="adj6" fmla="val 214861"/>
            </a:avLst>
          </a:prstGeom>
          <a:solidFill>
            <a:srgbClr val="CC0000"/>
          </a:solidFill>
          <a:ln w="76200" cap="sq">
            <a:solidFill>
              <a:srgbClr val="FF4949"/>
            </a:solidFill>
            <a:miter lim="800000"/>
            <a:headEnd type="none" w="sm" len="sm"/>
            <a:tailEnd type="none" w="sm" len="sm"/>
          </a:ln>
        </p:spPr>
        <p:txBody>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rtl="1" eaLnBrk="1" hangingPunct="1"/>
            <a:r>
              <a:rPr kumimoji="1" lang="ar-SA" altLang="en-US" sz="3000">
                <a:solidFill>
                  <a:srgbClr val="FFFF00"/>
                </a:solidFill>
                <a:latin typeface="Times New Roman" panose="02020603050405020304" pitchFamily="18" charset="0"/>
                <a:cs typeface="Koodak" panose="00000700000000000000" pitchFamily="2" charset="-78"/>
              </a:rPr>
              <a:t>سازمان از راهبردهاي توانمند سازي دروني براي بهره برداري از فرصتهاي بيروني استفاده مي كند</a:t>
            </a:r>
            <a:endParaRPr kumimoji="1" lang="en-US" altLang="en-US" sz="3000">
              <a:solidFill>
                <a:srgbClr val="FFFF00"/>
              </a:solidFill>
              <a:latin typeface="Times New Roman" panose="02020603050405020304" pitchFamily="18" charset="0"/>
              <a:cs typeface="Koodak" panose="00000700000000000000" pitchFamily="2" charset="-78"/>
            </a:endParaRPr>
          </a:p>
        </p:txBody>
      </p:sp>
      <p:sp>
        <p:nvSpPr>
          <p:cNvPr id="31759" name="Rectangle 15"/>
          <p:cNvSpPr>
            <a:spLocks noGrp="1" noChangeArrowheads="1"/>
          </p:cNvSpPr>
          <p:nvPr>
            <p:ph type="title"/>
          </p:nvPr>
        </p:nvSpPr>
        <p:spPr>
          <a:noFill/>
        </p:spPr>
        <p:txBody>
          <a:bodyPr/>
          <a:lstStyle/>
          <a:p>
            <a:pPr eaLnBrk="1" hangingPunct="1"/>
            <a:r>
              <a:rPr lang="ar-SA" altLang="en-US" smtClean="0">
                <a:cs typeface="Nazanin" panose="00000400000000000000" pitchFamily="2" charset="-78"/>
              </a:rPr>
              <a:t>ماتريس استراتژي </a:t>
            </a:r>
            <a:r>
              <a:rPr lang="en-US" altLang="en-US" smtClean="0">
                <a:cs typeface="Nazanin" panose="00000400000000000000" pitchFamily="2" charset="-78"/>
              </a:rPr>
              <a:t>SWOT</a:t>
            </a:r>
            <a:r>
              <a:rPr lang="ar-SA" altLang="en-US" smtClean="0">
                <a:cs typeface="Nazanin" panose="00000400000000000000" pitchFamily="2" charset="-78"/>
              </a:rPr>
              <a:t> </a:t>
            </a:r>
            <a:endParaRPr lang="en-US" altLang="en-US" smtClean="0">
              <a:cs typeface="Nazanin" panose="00000400000000000000" pitchFamily="2" charset="-78"/>
            </a:endParaRPr>
          </a:p>
        </p:txBody>
      </p:sp>
    </p:spTree>
    <p:extLst>
      <p:ext uri="{BB962C8B-B14F-4D97-AF65-F5344CB8AC3E}">
        <p14:creationId xmlns:p14="http://schemas.microsoft.com/office/powerpoint/2010/main" val="1902107448"/>
      </p:ext>
    </p:extLst>
  </p:cSld>
  <p:clrMapOvr>
    <a:masterClrMapping/>
  </p:clrMapOvr>
  <p:transition spd="slow">
    <p:wheel spokes="8"/>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ar-SA" altLang="en-US" smtClean="0"/>
              <a:t>استراتژيهاي تنوع</a:t>
            </a:r>
            <a:endParaRPr lang="en-US" altLang="en-US" smtClean="0"/>
          </a:p>
        </p:txBody>
      </p:sp>
      <p:sp>
        <p:nvSpPr>
          <p:cNvPr id="17411" name="Rectangle 3"/>
          <p:cNvSpPr>
            <a:spLocks noGrp="1" noChangeArrowheads="1"/>
          </p:cNvSpPr>
          <p:nvPr>
            <p:ph type="body" idx="1"/>
          </p:nvPr>
        </p:nvSpPr>
        <p:spPr/>
        <p:txBody>
          <a:bodyPr/>
          <a:lstStyle/>
          <a:p>
            <a:pPr eaLnBrk="1" hangingPunct="1"/>
            <a:r>
              <a:rPr lang="ar-SA" altLang="en-US" smtClean="0"/>
              <a:t>تنوع همگون</a:t>
            </a:r>
          </a:p>
          <a:p>
            <a:pPr eaLnBrk="1" hangingPunct="1"/>
            <a:r>
              <a:rPr lang="ar-SA" altLang="en-US" smtClean="0"/>
              <a:t>تنوع افقي</a:t>
            </a:r>
          </a:p>
          <a:p>
            <a:pPr eaLnBrk="1" hangingPunct="1"/>
            <a:r>
              <a:rPr lang="ar-SA" altLang="en-US" smtClean="0"/>
              <a:t>تنوع ناهمگون</a:t>
            </a:r>
            <a:endParaRPr lang="en-US" altLang="en-US" smtClean="0"/>
          </a:p>
        </p:txBody>
      </p:sp>
    </p:spTree>
    <p:extLst>
      <p:ext uri="{BB962C8B-B14F-4D97-AF65-F5344CB8AC3E}">
        <p14:creationId xmlns:p14="http://schemas.microsoft.com/office/powerpoint/2010/main" val="1749582794"/>
      </p:ext>
    </p:extLst>
  </p:cSld>
  <p:clrMapOvr>
    <a:masterClrMapping/>
  </p:clrMapOvr>
  <p:transition spd="slow">
    <p:wheel spokes="8"/>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ar-SA" altLang="en-US" smtClean="0"/>
              <a:t>استراتژيهاي تنوع</a:t>
            </a:r>
            <a:endParaRPr lang="en-US" altLang="en-US" smtClean="0"/>
          </a:p>
        </p:txBody>
      </p:sp>
      <p:sp>
        <p:nvSpPr>
          <p:cNvPr id="18435" name="Rectangle 3"/>
          <p:cNvSpPr>
            <a:spLocks noGrp="1" noChangeArrowheads="1"/>
          </p:cNvSpPr>
          <p:nvPr>
            <p:ph type="body" idx="1"/>
          </p:nvPr>
        </p:nvSpPr>
        <p:spPr/>
        <p:txBody>
          <a:bodyPr/>
          <a:lstStyle/>
          <a:p>
            <a:pPr eaLnBrk="1" hangingPunct="1"/>
            <a:r>
              <a:rPr lang="ar-SA" altLang="en-US" smtClean="0">
                <a:solidFill>
                  <a:srgbClr val="FF0000"/>
                </a:solidFill>
              </a:rPr>
              <a:t>تنوع همگون</a:t>
            </a:r>
          </a:p>
          <a:p>
            <a:pPr eaLnBrk="1" hangingPunct="1"/>
            <a:r>
              <a:rPr lang="ar-SA" altLang="en-US" smtClean="0"/>
              <a:t>تنوع افقي</a:t>
            </a:r>
          </a:p>
          <a:p>
            <a:pPr eaLnBrk="1" hangingPunct="1"/>
            <a:r>
              <a:rPr lang="ar-SA" altLang="en-US" smtClean="0"/>
              <a:t>تنوع ناهمگون</a:t>
            </a:r>
            <a:endParaRPr lang="en-US" altLang="en-US" smtClean="0"/>
          </a:p>
        </p:txBody>
      </p:sp>
      <p:sp>
        <p:nvSpPr>
          <p:cNvPr id="18436"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افزودن تنوع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خدمات 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محصولات ولي</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مرتبط با خدمات و</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محصولات قبلي</a:t>
            </a:r>
            <a:endParaRPr kumimoji="1" lang="fa-IR" altLang="en-US" sz="4400">
              <a:solidFill>
                <a:srgbClr val="FFFF00"/>
              </a:solidFill>
              <a:latin typeface="Times New Roman" panose="02020603050405020304" pitchFamily="18" charset="0"/>
              <a:cs typeface="Nazanin" panose="00000400000000000000" pitchFamily="2" charset="-78"/>
            </a:endParaRP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 </a:t>
            </a:r>
            <a:r>
              <a:rPr kumimoji="1" lang="fa-IR" altLang="en-US" sz="4400">
                <a:solidFill>
                  <a:srgbClr val="FFFF00"/>
                </a:solidFill>
                <a:latin typeface="Times New Roman" panose="02020603050405020304" pitchFamily="18" charset="0"/>
                <a:cs typeface="Nazanin" panose="00000400000000000000" pitchFamily="2" charset="-78"/>
              </a:rPr>
              <a:t>برای مشتريان قبلی</a:t>
            </a:r>
            <a:endParaRPr kumimoji="1" lang="en-US" altLang="en-US" sz="4400">
              <a:solidFill>
                <a:srgbClr val="FFFF00"/>
              </a:solidFill>
              <a:latin typeface="Times New Roman" panose="02020603050405020304" pitchFamily="18" charset="0"/>
              <a:cs typeface="Nazanin" panose="00000400000000000000" pitchFamily="2" charset="-78"/>
            </a:endParaRPr>
          </a:p>
        </p:txBody>
      </p:sp>
      <p:sp>
        <p:nvSpPr>
          <p:cNvPr id="252933" name="AutoShape 5"/>
          <p:cNvSpPr>
            <a:spLocks noChangeArrowheads="1"/>
          </p:cNvSpPr>
          <p:nvPr/>
        </p:nvSpPr>
        <p:spPr bwMode="auto">
          <a:xfrm>
            <a:off x="5735638" y="4292600"/>
            <a:ext cx="4392612" cy="2089150"/>
          </a:xfrm>
          <a:prstGeom prst="roundRect">
            <a:avLst>
              <a:gd name="adj" fmla="val 16667"/>
            </a:avLst>
          </a:prstGeom>
          <a:solidFill>
            <a:srgbClr val="CC0000"/>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rtl="1" eaLnBrk="1" hangingPunct="1"/>
            <a:r>
              <a:rPr lang="fa-IR" altLang="en-US" sz="2400" b="1">
                <a:solidFill>
                  <a:schemeClr val="bg1"/>
                </a:solidFill>
              </a:rPr>
              <a:t>توسعه بخشهای جدید ویا خدمات جدید </a:t>
            </a:r>
          </a:p>
          <a:p>
            <a:pPr algn="ctr" rtl="1" eaLnBrk="1" hangingPunct="1"/>
            <a:r>
              <a:rPr lang="fa-IR" altLang="en-US" sz="2400" b="1">
                <a:solidFill>
                  <a:schemeClr val="bg1"/>
                </a:solidFill>
              </a:rPr>
              <a:t>بهداشتی درمانی و یا برقراری رشته ها</a:t>
            </a:r>
          </a:p>
          <a:p>
            <a:pPr algn="ctr" rtl="1" eaLnBrk="1" hangingPunct="1"/>
            <a:r>
              <a:rPr lang="fa-IR" altLang="en-US" sz="2400" b="1">
                <a:solidFill>
                  <a:schemeClr val="bg1"/>
                </a:solidFill>
              </a:rPr>
              <a:t>و مقاطع جدید و یا عرصه جدید پژوهشی</a:t>
            </a:r>
            <a:endParaRPr lang="en-US" altLang="en-US" sz="2400" b="1">
              <a:solidFill>
                <a:schemeClr val="bg1"/>
              </a:solidFill>
            </a:endParaRPr>
          </a:p>
        </p:txBody>
      </p:sp>
    </p:spTree>
    <p:extLst>
      <p:ext uri="{BB962C8B-B14F-4D97-AF65-F5344CB8AC3E}">
        <p14:creationId xmlns:p14="http://schemas.microsoft.com/office/powerpoint/2010/main" val="158947902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2933"/>
                                        </p:tgtEl>
                                        <p:attrNameLst>
                                          <p:attrName>style.visibility</p:attrName>
                                        </p:attrNameLst>
                                      </p:cBhvr>
                                      <p:to>
                                        <p:strVal val="visible"/>
                                      </p:to>
                                    </p:set>
                                    <p:anim calcmode="lin" valueType="num">
                                      <p:cBhvr>
                                        <p:cTn id="7" dur="1000" fill="hold"/>
                                        <p:tgtEl>
                                          <p:spTgt spid="252933"/>
                                        </p:tgtEl>
                                        <p:attrNameLst>
                                          <p:attrName>ppt_w</p:attrName>
                                        </p:attrNameLst>
                                      </p:cBhvr>
                                      <p:tavLst>
                                        <p:tav tm="0">
                                          <p:val>
                                            <p:strVal val="#ppt_w*0.70"/>
                                          </p:val>
                                        </p:tav>
                                        <p:tav tm="100000">
                                          <p:val>
                                            <p:strVal val="#ppt_w"/>
                                          </p:val>
                                        </p:tav>
                                      </p:tavLst>
                                    </p:anim>
                                    <p:anim calcmode="lin" valueType="num">
                                      <p:cBhvr>
                                        <p:cTn id="8" dur="1000" fill="hold"/>
                                        <p:tgtEl>
                                          <p:spTgt spid="252933"/>
                                        </p:tgtEl>
                                        <p:attrNameLst>
                                          <p:attrName>ppt_h</p:attrName>
                                        </p:attrNameLst>
                                      </p:cBhvr>
                                      <p:tavLst>
                                        <p:tav tm="0">
                                          <p:val>
                                            <p:strVal val="#ppt_h"/>
                                          </p:val>
                                        </p:tav>
                                        <p:tav tm="100000">
                                          <p:val>
                                            <p:strVal val="#ppt_h"/>
                                          </p:val>
                                        </p:tav>
                                      </p:tavLst>
                                    </p:anim>
                                    <p:animEffect transition="in" filter="fade">
                                      <p:cBhvr>
                                        <p:cTn id="9" dur="1000"/>
                                        <p:tgtEl>
                                          <p:spTgt spid="25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ar-SA" altLang="en-US" smtClean="0"/>
              <a:t>استراتژيهاي تنوع</a:t>
            </a:r>
            <a:endParaRPr lang="en-US" altLang="en-US" smtClean="0"/>
          </a:p>
        </p:txBody>
      </p:sp>
      <p:sp>
        <p:nvSpPr>
          <p:cNvPr id="19459" name="Rectangle 3"/>
          <p:cNvSpPr>
            <a:spLocks noGrp="1" noChangeArrowheads="1"/>
          </p:cNvSpPr>
          <p:nvPr>
            <p:ph type="body" idx="1"/>
          </p:nvPr>
        </p:nvSpPr>
        <p:spPr/>
        <p:txBody>
          <a:bodyPr/>
          <a:lstStyle/>
          <a:p>
            <a:pPr eaLnBrk="1" hangingPunct="1"/>
            <a:r>
              <a:rPr lang="ar-SA" altLang="en-US" smtClean="0"/>
              <a:t>تنوع همگون</a:t>
            </a:r>
          </a:p>
          <a:p>
            <a:pPr eaLnBrk="1" hangingPunct="1"/>
            <a:r>
              <a:rPr lang="ar-SA" altLang="en-US" smtClean="0">
                <a:solidFill>
                  <a:srgbClr val="FF0000"/>
                </a:solidFill>
              </a:rPr>
              <a:t>تنوع افقي</a:t>
            </a:r>
          </a:p>
          <a:p>
            <a:pPr eaLnBrk="1" hangingPunct="1"/>
            <a:r>
              <a:rPr lang="ar-SA" altLang="en-US" smtClean="0"/>
              <a:t>تنوع ناهمگون</a:t>
            </a:r>
            <a:endParaRPr lang="en-US" altLang="en-US" smtClean="0"/>
          </a:p>
        </p:txBody>
      </p:sp>
      <p:sp>
        <p:nvSpPr>
          <p:cNvPr id="19460"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افزودن خدمات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ويا محصولات جديد</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ولي غير مرتبط با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وظايف موجود براي</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مشتريان و مصرف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كنندگان فعلي</a:t>
            </a:r>
            <a:endParaRPr kumimoji="1" lang="en-US" altLang="en-US" sz="4400">
              <a:solidFill>
                <a:srgbClr val="FFFF00"/>
              </a:solidFill>
              <a:latin typeface="Times New Roman" panose="02020603050405020304" pitchFamily="18" charset="0"/>
              <a:cs typeface="Nazanin" panose="00000400000000000000" pitchFamily="2" charset="-78"/>
            </a:endParaRPr>
          </a:p>
        </p:txBody>
      </p:sp>
      <p:sp>
        <p:nvSpPr>
          <p:cNvPr id="253957" name="AutoShape 5"/>
          <p:cNvSpPr>
            <a:spLocks noChangeArrowheads="1"/>
          </p:cNvSpPr>
          <p:nvPr/>
        </p:nvSpPr>
        <p:spPr bwMode="auto">
          <a:xfrm>
            <a:off x="5735638" y="4292600"/>
            <a:ext cx="4392612" cy="2089150"/>
          </a:xfrm>
          <a:prstGeom prst="roundRect">
            <a:avLst>
              <a:gd name="adj" fmla="val 16667"/>
            </a:avLst>
          </a:prstGeom>
          <a:solidFill>
            <a:srgbClr val="CC0000"/>
          </a:solidFill>
          <a:ln w="9525">
            <a:solidFill>
              <a:schemeClr val="tx1"/>
            </a:solidFill>
            <a:miter lim="800000"/>
            <a:headEnd/>
            <a:tailEnd/>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rtl="1" eaLnBrk="1" hangingPunct="1"/>
            <a:r>
              <a:rPr lang="fa-IR" altLang="en-US" sz="2400" b="1">
                <a:solidFill>
                  <a:schemeClr val="bg1"/>
                </a:solidFill>
              </a:rPr>
              <a:t>ایجاد مهد کودک و یا نگهداری کودکان</a:t>
            </a:r>
          </a:p>
          <a:p>
            <a:pPr algn="ctr" rtl="1" eaLnBrk="1" hangingPunct="1"/>
            <a:r>
              <a:rPr lang="fa-IR" altLang="en-US" sz="2400" b="1">
                <a:solidFill>
                  <a:schemeClr val="bg1"/>
                </a:solidFill>
              </a:rPr>
              <a:t>یا تامین خدمات حمایتی از بیماران سایر</a:t>
            </a:r>
          </a:p>
          <a:p>
            <a:pPr algn="ctr" rtl="1" eaLnBrk="1" hangingPunct="1"/>
            <a:r>
              <a:rPr lang="fa-IR" altLang="en-US" sz="2400" b="1">
                <a:solidFill>
                  <a:schemeClr val="bg1"/>
                </a:solidFill>
              </a:rPr>
              <a:t>مناطق و یا سایر آموزش ها مثل کامپیوتر </a:t>
            </a:r>
          </a:p>
          <a:p>
            <a:pPr algn="ctr" rtl="1" eaLnBrk="1" hangingPunct="1"/>
            <a:r>
              <a:rPr lang="fa-IR" altLang="en-US" sz="2400" b="1">
                <a:solidFill>
                  <a:schemeClr val="bg1"/>
                </a:solidFill>
              </a:rPr>
              <a:t>و پژوهش در عرصه های اجتماعی </a:t>
            </a:r>
            <a:endParaRPr lang="en-US" altLang="en-US" sz="2400" b="1">
              <a:solidFill>
                <a:schemeClr val="bg1"/>
              </a:solidFill>
            </a:endParaRPr>
          </a:p>
        </p:txBody>
      </p:sp>
    </p:spTree>
    <p:extLst>
      <p:ext uri="{BB962C8B-B14F-4D97-AF65-F5344CB8AC3E}">
        <p14:creationId xmlns:p14="http://schemas.microsoft.com/office/powerpoint/2010/main" val="214917982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3957"/>
                                        </p:tgtEl>
                                        <p:attrNameLst>
                                          <p:attrName>style.visibility</p:attrName>
                                        </p:attrNameLst>
                                      </p:cBhvr>
                                      <p:to>
                                        <p:strVal val="visible"/>
                                      </p:to>
                                    </p:set>
                                    <p:anim calcmode="lin" valueType="num">
                                      <p:cBhvr>
                                        <p:cTn id="7" dur="1000" fill="hold"/>
                                        <p:tgtEl>
                                          <p:spTgt spid="253957"/>
                                        </p:tgtEl>
                                        <p:attrNameLst>
                                          <p:attrName>ppt_w</p:attrName>
                                        </p:attrNameLst>
                                      </p:cBhvr>
                                      <p:tavLst>
                                        <p:tav tm="0">
                                          <p:val>
                                            <p:strVal val="#ppt_w*0.70"/>
                                          </p:val>
                                        </p:tav>
                                        <p:tav tm="100000">
                                          <p:val>
                                            <p:strVal val="#ppt_w"/>
                                          </p:val>
                                        </p:tav>
                                      </p:tavLst>
                                    </p:anim>
                                    <p:anim calcmode="lin" valueType="num">
                                      <p:cBhvr>
                                        <p:cTn id="8" dur="1000" fill="hold"/>
                                        <p:tgtEl>
                                          <p:spTgt spid="253957"/>
                                        </p:tgtEl>
                                        <p:attrNameLst>
                                          <p:attrName>ppt_h</p:attrName>
                                        </p:attrNameLst>
                                      </p:cBhvr>
                                      <p:tavLst>
                                        <p:tav tm="0">
                                          <p:val>
                                            <p:strVal val="#ppt_h"/>
                                          </p:val>
                                        </p:tav>
                                        <p:tav tm="100000">
                                          <p:val>
                                            <p:strVal val="#ppt_h"/>
                                          </p:val>
                                        </p:tav>
                                      </p:tavLst>
                                    </p:anim>
                                    <p:animEffect transition="in" filter="fade">
                                      <p:cBhvr>
                                        <p:cTn id="9" dur="1000"/>
                                        <p:tgtEl>
                                          <p:spTgt spid="253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7"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ar-SA" altLang="en-US" smtClean="0"/>
              <a:t>استراتژيهاي تنوع</a:t>
            </a:r>
            <a:endParaRPr lang="en-US" altLang="en-US" smtClean="0"/>
          </a:p>
        </p:txBody>
      </p:sp>
      <p:sp>
        <p:nvSpPr>
          <p:cNvPr id="20483" name="Rectangle 3"/>
          <p:cNvSpPr>
            <a:spLocks noGrp="1" noChangeArrowheads="1"/>
          </p:cNvSpPr>
          <p:nvPr>
            <p:ph type="body" idx="1"/>
          </p:nvPr>
        </p:nvSpPr>
        <p:spPr/>
        <p:txBody>
          <a:bodyPr/>
          <a:lstStyle/>
          <a:p>
            <a:pPr eaLnBrk="1" hangingPunct="1"/>
            <a:r>
              <a:rPr lang="ar-SA" altLang="en-US" smtClean="0"/>
              <a:t>تنوع همگون</a:t>
            </a:r>
          </a:p>
          <a:p>
            <a:pPr eaLnBrk="1" hangingPunct="1"/>
            <a:r>
              <a:rPr lang="ar-SA" altLang="en-US" smtClean="0"/>
              <a:t>تنوع افقي</a:t>
            </a:r>
          </a:p>
          <a:p>
            <a:pPr eaLnBrk="1" hangingPunct="1"/>
            <a:r>
              <a:rPr lang="ar-SA" altLang="en-US" smtClean="0">
                <a:solidFill>
                  <a:srgbClr val="FF0000"/>
                </a:solidFill>
              </a:rPr>
              <a:t>تنوع ناهمگون</a:t>
            </a:r>
            <a:endParaRPr lang="en-US" altLang="en-US" smtClean="0">
              <a:solidFill>
                <a:srgbClr val="FF0000"/>
              </a:solidFill>
            </a:endParaRPr>
          </a:p>
        </p:txBody>
      </p:sp>
      <p:sp>
        <p:nvSpPr>
          <p:cNvPr id="20484"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افزودن خدمات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ويا محصولات جديد</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ولي غير مرتبط با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وظايف موجود براي</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مشتريان و مصرف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 كنندگان فعلي ويا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جديد</a:t>
            </a:r>
            <a:endParaRPr kumimoji="1" lang="en-US" altLang="en-US" sz="4400">
              <a:solidFill>
                <a:srgbClr val="FFFF00"/>
              </a:solidFill>
              <a:latin typeface="Times New Roman" panose="02020603050405020304" pitchFamily="18" charset="0"/>
              <a:cs typeface="Nazanin" panose="00000400000000000000" pitchFamily="2" charset="-78"/>
            </a:endParaRPr>
          </a:p>
        </p:txBody>
      </p:sp>
    </p:spTree>
    <p:extLst>
      <p:ext uri="{BB962C8B-B14F-4D97-AF65-F5344CB8AC3E}">
        <p14:creationId xmlns:p14="http://schemas.microsoft.com/office/powerpoint/2010/main" val="1283981566"/>
      </p:ext>
    </p:extLst>
  </p:cSld>
  <p:clrMapOvr>
    <a:masterClrMapping/>
  </p:clrMapOvr>
  <p:transition spd="slow">
    <p:wheel spokes="8"/>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8229600" y="2133600"/>
            <a:ext cx="1828800" cy="990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endParaRPr kumimoji="1" lang="fa-IR" altLang="en-US" sz="2400">
              <a:solidFill>
                <a:srgbClr val="FFFFFF"/>
              </a:solidFill>
              <a:latin typeface="Times New Roman" panose="02020603050405020304" pitchFamily="18" charset="0"/>
              <a:cs typeface="Koodak" panose="00000700000000000000" pitchFamily="2" charset="-78"/>
            </a:endParaRPr>
          </a:p>
        </p:txBody>
      </p:sp>
      <p:sp>
        <p:nvSpPr>
          <p:cNvPr id="35843" name="Rectangle 3"/>
          <p:cNvSpPr>
            <a:spLocks noChangeArrowheads="1"/>
          </p:cNvSpPr>
          <p:nvPr/>
        </p:nvSpPr>
        <p:spPr bwMode="auto">
          <a:xfrm>
            <a:off x="64008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فرصتها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5844" name="Rectangle 4"/>
          <p:cNvSpPr>
            <a:spLocks noChangeArrowheads="1"/>
          </p:cNvSpPr>
          <p:nvPr/>
        </p:nvSpPr>
        <p:spPr bwMode="auto">
          <a:xfrm>
            <a:off x="4572000" y="21336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تهديدها</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5845" name="Rectangle 5"/>
          <p:cNvSpPr>
            <a:spLocks noChangeArrowheads="1"/>
          </p:cNvSpPr>
          <p:nvPr/>
        </p:nvSpPr>
        <p:spPr bwMode="auto">
          <a:xfrm>
            <a:off x="8229600" y="31242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قوت </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5846" name="Rectangle 6"/>
          <p:cNvSpPr>
            <a:spLocks noChangeArrowheads="1"/>
          </p:cNvSpPr>
          <p:nvPr/>
        </p:nvSpPr>
        <p:spPr bwMode="auto">
          <a:xfrm>
            <a:off x="6400800" y="31242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SO</a:t>
            </a:r>
          </a:p>
        </p:txBody>
      </p:sp>
      <p:sp>
        <p:nvSpPr>
          <p:cNvPr id="35847" name="Rectangle 7"/>
          <p:cNvSpPr>
            <a:spLocks noChangeArrowheads="1"/>
          </p:cNvSpPr>
          <p:nvPr/>
        </p:nvSpPr>
        <p:spPr bwMode="auto">
          <a:xfrm>
            <a:off x="4572000" y="31242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ST</a:t>
            </a:r>
          </a:p>
        </p:txBody>
      </p:sp>
      <p:sp>
        <p:nvSpPr>
          <p:cNvPr id="35848" name="Rectangle 8"/>
          <p:cNvSpPr>
            <a:spLocks noChangeArrowheads="1"/>
          </p:cNvSpPr>
          <p:nvPr/>
        </p:nvSpPr>
        <p:spPr bwMode="auto">
          <a:xfrm>
            <a:off x="8229600" y="4114800"/>
            <a:ext cx="1828800" cy="990600"/>
          </a:xfrm>
          <a:prstGeom prst="rect">
            <a:avLst/>
          </a:prstGeom>
          <a:gradFill rotWithShape="0">
            <a:gsLst>
              <a:gs pos="0">
                <a:srgbClr val="000066"/>
              </a:gs>
              <a:gs pos="100000">
                <a:srgbClr val="00002F"/>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2400">
                <a:solidFill>
                  <a:srgbClr val="FFFFFF"/>
                </a:solidFill>
                <a:latin typeface="Times New Roman" panose="02020603050405020304" pitchFamily="18" charset="0"/>
                <a:cs typeface="Koodak" panose="00000700000000000000" pitchFamily="2" charset="-78"/>
              </a:rPr>
              <a:t>نقاط ضعف</a:t>
            </a:r>
            <a:endParaRPr kumimoji="1" lang="en-US" altLang="en-US" sz="2400">
              <a:solidFill>
                <a:srgbClr val="FFFFFF"/>
              </a:solidFill>
              <a:latin typeface="Times New Roman" panose="02020603050405020304" pitchFamily="18" charset="0"/>
              <a:cs typeface="Koodak" panose="00000700000000000000" pitchFamily="2" charset="-78"/>
            </a:endParaRPr>
          </a:p>
        </p:txBody>
      </p:sp>
      <p:sp>
        <p:nvSpPr>
          <p:cNvPr id="35849" name="Rectangle 9"/>
          <p:cNvSpPr>
            <a:spLocks noChangeArrowheads="1"/>
          </p:cNvSpPr>
          <p:nvPr/>
        </p:nvSpPr>
        <p:spPr bwMode="auto">
          <a:xfrm>
            <a:off x="6400800" y="4114800"/>
            <a:ext cx="1828800" cy="990600"/>
          </a:xfrm>
          <a:prstGeom prst="rect">
            <a:avLst/>
          </a:prstGeom>
          <a:solidFill>
            <a:srgbClr val="000066"/>
          </a:soli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WO</a:t>
            </a:r>
          </a:p>
        </p:txBody>
      </p:sp>
      <p:sp>
        <p:nvSpPr>
          <p:cNvPr id="35850" name="Rectangle 10"/>
          <p:cNvSpPr>
            <a:spLocks noChangeArrowheads="1"/>
          </p:cNvSpPr>
          <p:nvPr/>
        </p:nvSpPr>
        <p:spPr bwMode="auto">
          <a:xfrm>
            <a:off x="4572000" y="4114800"/>
            <a:ext cx="1828800" cy="990600"/>
          </a:xfrm>
          <a:prstGeom prst="rect">
            <a:avLst/>
          </a:prstGeom>
          <a:gradFill rotWithShape="0">
            <a:gsLst>
              <a:gs pos="0">
                <a:srgbClr val="CC0000"/>
              </a:gs>
              <a:gs pos="100000">
                <a:srgbClr val="5E0000"/>
              </a:gs>
            </a:gsLst>
            <a:path path="shape">
              <a:fillToRect l="50000" t="50000" r="50000" b="50000"/>
            </a:path>
          </a:gradFill>
          <a:ln w="12700" cap="sq">
            <a:solidFill>
              <a:schemeClr val="tx1"/>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en-US" altLang="en-US" sz="4000" b="1">
                <a:solidFill>
                  <a:srgbClr val="FFFFFF"/>
                </a:solidFill>
                <a:latin typeface="Times New Roman" panose="02020603050405020304" pitchFamily="18" charset="0"/>
                <a:cs typeface="Koodak" panose="00000700000000000000" pitchFamily="2" charset="-78"/>
              </a:rPr>
              <a:t>WT</a:t>
            </a:r>
          </a:p>
        </p:txBody>
      </p:sp>
      <p:sp>
        <p:nvSpPr>
          <p:cNvPr id="35851" name="Line 11"/>
          <p:cNvSpPr>
            <a:spLocks noChangeShapeType="1"/>
          </p:cNvSpPr>
          <p:nvPr/>
        </p:nvSpPr>
        <p:spPr bwMode="auto">
          <a:xfrm flipH="1">
            <a:off x="8229600" y="2133600"/>
            <a:ext cx="182880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5852" name="Text Box 12"/>
          <p:cNvSpPr txBox="1">
            <a:spLocks noChangeArrowheads="1"/>
          </p:cNvSpPr>
          <p:nvPr/>
        </p:nvSpPr>
        <p:spPr bwMode="auto">
          <a:xfrm>
            <a:off x="9242425" y="2555875"/>
            <a:ext cx="75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داخلي</a:t>
            </a:r>
            <a:endParaRPr kumimoji="1" lang="en-US" altLang="en-US" sz="2400">
              <a:latin typeface="Times New Roman" panose="02020603050405020304" pitchFamily="18" charset="0"/>
            </a:endParaRPr>
          </a:p>
        </p:txBody>
      </p:sp>
      <p:sp>
        <p:nvSpPr>
          <p:cNvPr id="35853" name="Text Box 13"/>
          <p:cNvSpPr txBox="1">
            <a:spLocks noChangeArrowheads="1"/>
          </p:cNvSpPr>
          <p:nvPr/>
        </p:nvSpPr>
        <p:spPr bwMode="auto">
          <a:xfrm>
            <a:off x="8269288" y="2286000"/>
            <a:ext cx="86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r" rtl="1" eaLnBrk="1" hangingPunct="1"/>
            <a:r>
              <a:rPr kumimoji="1" lang="ar-SA" altLang="en-US" sz="2400">
                <a:latin typeface="Times New Roman" panose="02020603050405020304" pitchFamily="18" charset="0"/>
              </a:rPr>
              <a:t>بيروني</a:t>
            </a:r>
            <a:endParaRPr kumimoji="1" lang="en-US" altLang="en-US" sz="2400">
              <a:latin typeface="Times New Roman" panose="02020603050405020304" pitchFamily="18" charset="0"/>
            </a:endParaRPr>
          </a:p>
        </p:txBody>
      </p:sp>
      <p:sp>
        <p:nvSpPr>
          <p:cNvPr id="35854" name="AutoShape 14"/>
          <p:cNvSpPr>
            <a:spLocks/>
          </p:cNvSpPr>
          <p:nvPr/>
        </p:nvSpPr>
        <p:spPr bwMode="auto">
          <a:xfrm>
            <a:off x="1828800" y="2133600"/>
            <a:ext cx="2286000" cy="4267200"/>
          </a:xfrm>
          <a:prstGeom prst="borderCallout2">
            <a:avLst>
              <a:gd name="adj1" fmla="val 2681"/>
              <a:gd name="adj2" fmla="val 103333"/>
              <a:gd name="adj3" fmla="val 2681"/>
              <a:gd name="adj4" fmla="val 125833"/>
              <a:gd name="adj5" fmla="val 50931"/>
              <a:gd name="adj6" fmla="val 148472"/>
            </a:avLst>
          </a:prstGeom>
          <a:solidFill>
            <a:srgbClr val="CC0000"/>
          </a:solidFill>
          <a:ln w="76200" cap="sq">
            <a:solidFill>
              <a:srgbClr val="FF4949"/>
            </a:solidFill>
            <a:miter lim="800000"/>
            <a:headEnd type="none" w="sm" len="sm"/>
            <a:tailEnd type="none" w="sm" len="sm"/>
          </a:ln>
        </p:spPr>
        <p:txBody>
          <a:bodyP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rtl="1" eaLnBrk="1" hangingPunct="1"/>
            <a:r>
              <a:rPr kumimoji="1" lang="ar-SA" altLang="en-US" sz="3000">
                <a:solidFill>
                  <a:srgbClr val="FFFF00"/>
                </a:solidFill>
                <a:latin typeface="Times New Roman" panose="02020603050405020304" pitchFamily="18" charset="0"/>
                <a:cs typeface="Koodak" panose="00000700000000000000" pitchFamily="2" charset="-78"/>
              </a:rPr>
              <a:t>سازمان بايستي نسبت به توانمندسازي خود اقدام نموده و هم چنين از تهديدات محيط خارجي پرهيز نمايد </a:t>
            </a:r>
            <a:endParaRPr kumimoji="1" lang="en-US" altLang="en-US" sz="3000">
              <a:solidFill>
                <a:srgbClr val="FFFF00"/>
              </a:solidFill>
              <a:latin typeface="Times New Roman" panose="02020603050405020304" pitchFamily="18" charset="0"/>
              <a:cs typeface="Koodak" panose="00000700000000000000" pitchFamily="2" charset="-78"/>
            </a:endParaRPr>
          </a:p>
        </p:txBody>
      </p:sp>
      <p:sp>
        <p:nvSpPr>
          <p:cNvPr id="35855" name="Rectangle 15"/>
          <p:cNvSpPr>
            <a:spLocks noGrp="1" noChangeArrowheads="1"/>
          </p:cNvSpPr>
          <p:nvPr>
            <p:ph type="title"/>
          </p:nvPr>
        </p:nvSpPr>
        <p:spPr>
          <a:noFill/>
        </p:spPr>
        <p:txBody>
          <a:bodyPr/>
          <a:lstStyle/>
          <a:p>
            <a:pPr eaLnBrk="1" hangingPunct="1"/>
            <a:r>
              <a:rPr lang="ar-SA" altLang="en-US" smtClean="0">
                <a:cs typeface="Nazanin" panose="00000400000000000000" pitchFamily="2" charset="-78"/>
              </a:rPr>
              <a:t>ماتريس استراتژي </a:t>
            </a:r>
            <a:r>
              <a:rPr lang="en-US" altLang="en-US" smtClean="0">
                <a:cs typeface="Nazanin" panose="00000400000000000000" pitchFamily="2" charset="-78"/>
              </a:rPr>
              <a:t>SWOT</a:t>
            </a:r>
            <a:r>
              <a:rPr lang="ar-SA" altLang="en-US" smtClean="0">
                <a:cs typeface="Nazanin" panose="00000400000000000000" pitchFamily="2" charset="-78"/>
              </a:rPr>
              <a:t> </a:t>
            </a:r>
            <a:endParaRPr lang="en-US" altLang="en-US" smtClean="0">
              <a:cs typeface="Nazanin" panose="00000400000000000000" pitchFamily="2" charset="-78"/>
            </a:endParaRPr>
          </a:p>
        </p:txBody>
      </p:sp>
    </p:spTree>
    <p:extLst>
      <p:ext uri="{BB962C8B-B14F-4D97-AF65-F5344CB8AC3E}">
        <p14:creationId xmlns:p14="http://schemas.microsoft.com/office/powerpoint/2010/main" val="492144294"/>
      </p:ext>
    </p:extLst>
  </p:cSld>
  <p:clrMapOvr>
    <a:masterClrMapping/>
  </p:clrMapOvr>
  <p:transition spd="slow">
    <p:wheel spokes="8"/>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ar-SA" altLang="en-US" smtClean="0"/>
              <a:t>استر</a:t>
            </a:r>
            <a:r>
              <a:rPr lang="fa-IR" altLang="en-US" smtClean="0"/>
              <a:t>ا</a:t>
            </a:r>
            <a:r>
              <a:rPr lang="ar-SA" altLang="en-US" smtClean="0"/>
              <a:t>تژيهاي تدافعي </a:t>
            </a:r>
            <a:endParaRPr lang="en-US" altLang="en-US" smtClean="0"/>
          </a:p>
        </p:txBody>
      </p:sp>
      <p:sp>
        <p:nvSpPr>
          <p:cNvPr id="21507" name="Rectangle 3"/>
          <p:cNvSpPr>
            <a:spLocks noGrp="1" noChangeArrowheads="1"/>
          </p:cNvSpPr>
          <p:nvPr>
            <p:ph type="body" idx="1"/>
          </p:nvPr>
        </p:nvSpPr>
        <p:spPr/>
        <p:txBody>
          <a:bodyPr/>
          <a:lstStyle/>
          <a:p>
            <a:pPr eaLnBrk="1" hangingPunct="1"/>
            <a:r>
              <a:rPr lang="ar-SA" altLang="en-US" smtClean="0"/>
              <a:t>مشاركت و تشكيل كنسرسيوم ها</a:t>
            </a:r>
          </a:p>
          <a:p>
            <a:pPr eaLnBrk="1" hangingPunct="1"/>
            <a:r>
              <a:rPr lang="ar-SA" altLang="en-US" smtClean="0"/>
              <a:t>كاهش</a:t>
            </a:r>
          </a:p>
          <a:p>
            <a:pPr eaLnBrk="1" hangingPunct="1"/>
            <a:r>
              <a:rPr lang="ar-SA" altLang="en-US" smtClean="0"/>
              <a:t>واگذاري</a:t>
            </a:r>
          </a:p>
          <a:p>
            <a:pPr eaLnBrk="1" hangingPunct="1"/>
            <a:r>
              <a:rPr lang="ar-SA" altLang="en-US" smtClean="0"/>
              <a:t>انحلال</a:t>
            </a:r>
          </a:p>
          <a:p>
            <a:pPr eaLnBrk="1" hangingPunct="1"/>
            <a:r>
              <a:rPr lang="ar-SA" altLang="en-US" smtClean="0"/>
              <a:t>استراتژي تركيبي </a:t>
            </a:r>
            <a:endParaRPr lang="en-US" altLang="en-US" smtClean="0"/>
          </a:p>
        </p:txBody>
      </p:sp>
    </p:spTree>
    <p:extLst>
      <p:ext uri="{BB962C8B-B14F-4D97-AF65-F5344CB8AC3E}">
        <p14:creationId xmlns:p14="http://schemas.microsoft.com/office/powerpoint/2010/main" val="4201370374"/>
      </p:ext>
    </p:extLst>
  </p:cSld>
  <p:clrMapOvr>
    <a:masterClrMapping/>
  </p:clrMapOvr>
  <p:transition spd="slow">
    <p:wheel spokes="8"/>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ar-SA" altLang="en-US" smtClean="0"/>
              <a:t>استر</a:t>
            </a:r>
            <a:r>
              <a:rPr lang="fa-IR" altLang="en-US" smtClean="0"/>
              <a:t>ا</a:t>
            </a:r>
            <a:r>
              <a:rPr lang="ar-SA" altLang="en-US" smtClean="0"/>
              <a:t>تژيهاي تدافعي </a:t>
            </a:r>
            <a:endParaRPr lang="en-US" altLang="en-US" smtClean="0"/>
          </a:p>
        </p:txBody>
      </p:sp>
      <p:sp>
        <p:nvSpPr>
          <p:cNvPr id="22531" name="Rectangle 3"/>
          <p:cNvSpPr>
            <a:spLocks noGrp="1" noChangeArrowheads="1"/>
          </p:cNvSpPr>
          <p:nvPr>
            <p:ph type="body" idx="1"/>
          </p:nvPr>
        </p:nvSpPr>
        <p:spPr/>
        <p:txBody>
          <a:bodyPr/>
          <a:lstStyle/>
          <a:p>
            <a:pPr eaLnBrk="1" hangingPunct="1"/>
            <a:r>
              <a:rPr lang="ar-SA" altLang="en-US" dirty="0" smtClean="0">
                <a:solidFill>
                  <a:srgbClr val="FF0000"/>
                </a:solidFill>
              </a:rPr>
              <a:t>مشاركت و تشكيل كنسرسيوم ها</a:t>
            </a:r>
          </a:p>
          <a:p>
            <a:pPr eaLnBrk="1" hangingPunct="1"/>
            <a:r>
              <a:rPr lang="ar-SA" altLang="en-US" dirty="0" smtClean="0"/>
              <a:t>كاهش</a:t>
            </a:r>
          </a:p>
          <a:p>
            <a:pPr eaLnBrk="1" hangingPunct="1"/>
            <a:r>
              <a:rPr lang="ar-SA" altLang="en-US" dirty="0" smtClean="0"/>
              <a:t>واگذاري</a:t>
            </a:r>
          </a:p>
          <a:p>
            <a:pPr eaLnBrk="1" hangingPunct="1"/>
            <a:r>
              <a:rPr lang="ar-SA" altLang="en-US" dirty="0" smtClean="0"/>
              <a:t>انحلال</a:t>
            </a:r>
          </a:p>
          <a:p>
            <a:pPr eaLnBrk="1" hangingPunct="1"/>
            <a:r>
              <a:rPr lang="ar-SA" altLang="en-US" dirty="0" smtClean="0"/>
              <a:t>استراتژي تركيبي </a:t>
            </a:r>
            <a:endParaRPr lang="en-US" altLang="en-US" dirty="0" smtClean="0"/>
          </a:p>
        </p:txBody>
      </p:sp>
      <p:sp>
        <p:nvSpPr>
          <p:cNvPr id="22532"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تشكيل تركيبي از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چند شركت و يا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موسسه مشابه و 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هم جهت براي</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نيل به اهداف</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 مشترك</a:t>
            </a:r>
            <a:endParaRPr kumimoji="1" lang="en-US" altLang="en-US" sz="4400">
              <a:solidFill>
                <a:srgbClr val="FFFF00"/>
              </a:solidFill>
              <a:latin typeface="Times New Roman" panose="02020603050405020304" pitchFamily="18" charset="0"/>
              <a:cs typeface="Nazanin" panose="00000400000000000000" pitchFamily="2" charset="-78"/>
            </a:endParaRPr>
          </a:p>
        </p:txBody>
      </p:sp>
    </p:spTree>
    <p:extLst>
      <p:ext uri="{BB962C8B-B14F-4D97-AF65-F5344CB8AC3E}">
        <p14:creationId xmlns:p14="http://schemas.microsoft.com/office/powerpoint/2010/main" val="3987467799"/>
      </p:ext>
    </p:extLst>
  </p:cSld>
  <p:clrMapOvr>
    <a:masterClrMapping/>
  </p:clrMapOvr>
  <p:transition spd="slow">
    <p:wheel spokes="8"/>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ar-SA" altLang="en-US" smtClean="0"/>
              <a:t>استر</a:t>
            </a:r>
            <a:r>
              <a:rPr lang="fa-IR" altLang="en-US" smtClean="0"/>
              <a:t>ا</a:t>
            </a:r>
            <a:r>
              <a:rPr lang="ar-SA" altLang="en-US" smtClean="0"/>
              <a:t>تژيهاي تدافعي </a:t>
            </a:r>
            <a:endParaRPr lang="en-US" altLang="en-US" smtClean="0"/>
          </a:p>
        </p:txBody>
      </p:sp>
      <p:sp>
        <p:nvSpPr>
          <p:cNvPr id="23555" name="Rectangle 3"/>
          <p:cNvSpPr>
            <a:spLocks noGrp="1" noChangeArrowheads="1"/>
          </p:cNvSpPr>
          <p:nvPr>
            <p:ph type="body" idx="1"/>
          </p:nvPr>
        </p:nvSpPr>
        <p:spPr/>
        <p:txBody>
          <a:bodyPr/>
          <a:lstStyle/>
          <a:p>
            <a:pPr eaLnBrk="1" hangingPunct="1"/>
            <a:r>
              <a:rPr lang="ar-SA" altLang="en-US" smtClean="0"/>
              <a:t>مشاركت و تشكيل كنسرسيوم ها</a:t>
            </a:r>
          </a:p>
          <a:p>
            <a:pPr eaLnBrk="1" hangingPunct="1"/>
            <a:r>
              <a:rPr lang="ar-SA" altLang="en-US" smtClean="0">
                <a:solidFill>
                  <a:srgbClr val="FF0000"/>
                </a:solidFill>
              </a:rPr>
              <a:t>كاهش</a:t>
            </a:r>
          </a:p>
          <a:p>
            <a:pPr eaLnBrk="1" hangingPunct="1"/>
            <a:r>
              <a:rPr lang="ar-SA" altLang="en-US" smtClean="0"/>
              <a:t>واگذاري</a:t>
            </a:r>
          </a:p>
          <a:p>
            <a:pPr eaLnBrk="1" hangingPunct="1"/>
            <a:r>
              <a:rPr lang="ar-SA" altLang="en-US" smtClean="0"/>
              <a:t>انحلال</a:t>
            </a:r>
          </a:p>
          <a:p>
            <a:pPr eaLnBrk="1" hangingPunct="1"/>
            <a:r>
              <a:rPr lang="ar-SA" altLang="en-US" smtClean="0"/>
              <a:t>استراتژي تركيبي </a:t>
            </a:r>
            <a:endParaRPr lang="en-US" altLang="en-US" smtClean="0"/>
          </a:p>
        </p:txBody>
      </p:sp>
      <p:sp>
        <p:nvSpPr>
          <p:cNvPr id="23556"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گروه بندي جديد</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كاري و</a:t>
            </a:r>
            <a:endParaRPr kumimoji="1" lang="fa-IR" altLang="en-US" sz="4400">
              <a:solidFill>
                <a:srgbClr val="FFFF00"/>
              </a:solidFill>
              <a:latin typeface="Times New Roman" panose="02020603050405020304" pitchFamily="18" charset="0"/>
              <a:cs typeface="Nazanin" panose="00000400000000000000" pitchFamily="2" charset="-78"/>
            </a:endParaRP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 يا هزينه اي</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براي كاستن سير</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نزولي شركت 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موسسه</a:t>
            </a:r>
            <a:endParaRPr kumimoji="1" lang="en-US" altLang="en-US" sz="4400">
              <a:solidFill>
                <a:srgbClr val="FFFF00"/>
              </a:solidFill>
              <a:latin typeface="Times New Roman" panose="02020603050405020304" pitchFamily="18" charset="0"/>
              <a:cs typeface="Nazanin" panose="00000400000000000000" pitchFamily="2" charset="-78"/>
            </a:endParaRPr>
          </a:p>
        </p:txBody>
      </p:sp>
    </p:spTree>
    <p:extLst>
      <p:ext uri="{BB962C8B-B14F-4D97-AF65-F5344CB8AC3E}">
        <p14:creationId xmlns:p14="http://schemas.microsoft.com/office/powerpoint/2010/main" val="2253333779"/>
      </p:ext>
    </p:extLst>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49A61BCC-7F97-4251-82DC-41F89F1EA023}" type="slidenum">
              <a:rPr lang="ar-SA" altLang="en-US">
                <a:solidFill>
                  <a:srgbClr val="000000"/>
                </a:solidFill>
                <a:cs typeface="Arial" panose="020B0604020202020204" pitchFamily="34" charset="0"/>
              </a:rPr>
              <a:pPr eaLnBrk="1" hangingPunct="1"/>
              <a:t>13</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4D05B8ED-D31E-46C2-82AC-B0AA9CBC9895}" type="slidenum">
              <a:rPr lang="ar-SA" altLang="en-US" sz="1000" b="1">
                <a:solidFill>
                  <a:srgbClr val="000000"/>
                </a:solidFill>
                <a:cs typeface="Arial" panose="020B0604020202020204" pitchFamily="34" charset="0"/>
              </a:rPr>
              <a:pPr algn="r" eaLnBrk="1" fontAlgn="base" hangingPunct="1">
                <a:spcBef>
                  <a:spcPct val="0"/>
                </a:spcBef>
                <a:spcAft>
                  <a:spcPct val="0"/>
                </a:spcAft>
              </a:pPr>
              <a:t>13</a:t>
            </a:fld>
            <a:endParaRPr lang="en-US" altLang="en-US" sz="1000" b="1">
              <a:solidFill>
                <a:srgbClr val="000000"/>
              </a:solidFill>
              <a:cs typeface="Arial" panose="020B0604020202020204" pitchFamily="34" charset="0"/>
            </a:endParaRPr>
          </a:p>
        </p:txBody>
      </p:sp>
      <p:sp>
        <p:nvSpPr>
          <p:cNvPr id="35842" name="Rectangle 2"/>
          <p:cNvSpPr>
            <a:spLocks noGrp="1" noChangeArrowheads="1"/>
          </p:cNvSpPr>
          <p:nvPr>
            <p:ph type="body" idx="4294967295"/>
          </p:nvPr>
        </p:nvSpPr>
        <p:spPr>
          <a:xfrm>
            <a:off x="1703389" y="1268413"/>
            <a:ext cx="8569325" cy="5256212"/>
          </a:xfrm>
        </p:spPr>
        <p:txBody>
          <a:bodyPr/>
          <a:lstStyle/>
          <a:p>
            <a:pPr eaLnBrk="1" hangingPunct="1">
              <a:buFontTx/>
              <a:buNone/>
              <a:defRPr/>
            </a:pPr>
            <a:r>
              <a:rPr lang="fa-IR" sz="4000" b="0">
                <a:solidFill>
                  <a:srgbClr val="00CC00"/>
                </a:solidFill>
                <a:effectLst>
                  <a:outerShdw blurRad="38100" dist="38100" dir="2700000" algn="tl">
                    <a:srgbClr val="C0C0C0"/>
                  </a:outerShdw>
                </a:effectLst>
                <a:cs typeface="B Mitra" pitchFamily="2" charset="-78"/>
              </a:rPr>
              <a:t>۴- اندازه گیری رضایت مشتریان</a:t>
            </a:r>
            <a:r>
              <a:rPr lang="fa-IR" sz="3600">
                <a:solidFill>
                  <a:srgbClr val="00CC00"/>
                </a:solidFill>
                <a:effectLst>
                  <a:outerShdw blurRad="38100" dist="38100" dir="2700000" algn="tl">
                    <a:srgbClr val="C0C0C0"/>
                  </a:outerShdw>
                </a:effectLst>
                <a:cs typeface="B Mitra" pitchFamily="2" charset="-78"/>
              </a:rPr>
              <a:t> </a:t>
            </a:r>
          </a:p>
          <a:p>
            <a:pPr algn="l" rtl="0" eaLnBrk="1" hangingPunct="1">
              <a:buFontTx/>
              <a:buNone/>
              <a:defRPr/>
            </a:pPr>
            <a:r>
              <a:rPr lang="en-US" b="0" smtClean="0">
                <a:solidFill>
                  <a:srgbClr val="FF0000"/>
                </a:solidFill>
                <a:effectLst>
                  <a:outerShdw blurRad="38100" dist="38100" dir="2700000" algn="tl">
                    <a:srgbClr val="C0C0C0"/>
                  </a:outerShdw>
                </a:effectLst>
                <a:cs typeface="B Mitra" pitchFamily="2" charset="-78"/>
              </a:rPr>
              <a:t>M</a:t>
            </a:r>
            <a:r>
              <a:rPr lang="en-US" b="0" smtClean="0">
                <a:solidFill>
                  <a:srgbClr val="00CC00"/>
                </a:solidFill>
                <a:effectLst>
                  <a:outerShdw blurRad="38100" dist="38100" dir="2700000" algn="tl">
                    <a:srgbClr val="C0C0C0"/>
                  </a:outerShdw>
                </a:effectLst>
                <a:cs typeface="B Mitra" pitchFamily="2" charset="-78"/>
              </a:rPr>
              <a:t>EASURING CUSTOMER’S SATISFACTION</a:t>
            </a:r>
            <a:endParaRPr lang="fa-IR" b="0" smtClean="0">
              <a:solidFill>
                <a:srgbClr val="00CC00"/>
              </a:solidFill>
              <a:effectLst>
                <a:outerShdw blurRad="38100" dist="38100" dir="2700000" algn="tl">
                  <a:srgbClr val="C0C0C0"/>
                </a:outerShdw>
              </a:effectLst>
              <a:cs typeface="B Mitra" pitchFamily="2" charset="-78"/>
            </a:endParaRPr>
          </a:p>
          <a:p>
            <a:pPr eaLnBrk="1" hangingPunct="1">
              <a:buClr>
                <a:srgbClr val="FFFF00"/>
              </a:buClr>
              <a:buFont typeface="Wingdings" pitchFamily="2" charset="2"/>
              <a:buChar char="ü"/>
              <a:defRPr/>
            </a:pPr>
            <a:r>
              <a:rPr lang="fa-IR" sz="3600" b="0">
                <a:effectLst>
                  <a:outerShdw blurRad="38100" dist="38100" dir="2700000" algn="tl">
                    <a:srgbClr val="C0C0C0"/>
                  </a:outerShdw>
                </a:effectLst>
                <a:cs typeface="B Mitra" pitchFamily="2" charset="-78"/>
              </a:rPr>
              <a:t>شاخص رضایت مشتری</a:t>
            </a:r>
          </a:p>
          <a:p>
            <a:pPr eaLnBrk="1" hangingPunct="1">
              <a:buClr>
                <a:srgbClr val="FFFF00"/>
              </a:buClr>
              <a:buFont typeface="Wingdings" pitchFamily="2" charset="2"/>
              <a:buChar char="ü"/>
              <a:defRPr/>
            </a:pPr>
            <a:r>
              <a:rPr lang="fa-IR" sz="3600" b="0">
                <a:effectLst>
                  <a:outerShdw blurRad="38100" dist="38100" dir="2700000" algn="tl">
                    <a:srgbClr val="C0C0C0"/>
                  </a:outerShdw>
                </a:effectLst>
                <a:cs typeface="B Mitra" pitchFamily="2" charset="-78"/>
              </a:rPr>
              <a:t>ایجاد مراکز نظر سنجی وارتباط با بازار</a:t>
            </a:r>
          </a:p>
          <a:p>
            <a:pPr eaLnBrk="1" hangingPunct="1">
              <a:buClr>
                <a:srgbClr val="FFFF00"/>
              </a:buClr>
              <a:buFont typeface="Wingdings" pitchFamily="2" charset="2"/>
              <a:buChar char="ü"/>
              <a:defRPr/>
            </a:pPr>
            <a:r>
              <a:rPr lang="fa-IR" sz="3600" b="0">
                <a:effectLst>
                  <a:outerShdw blurRad="38100" dist="38100" dir="2700000" algn="tl">
                    <a:srgbClr val="C0C0C0"/>
                  </a:outerShdw>
                </a:effectLst>
                <a:cs typeface="B Mitra" pitchFamily="2" charset="-78"/>
              </a:rPr>
              <a:t>شناسائی مشتریان ناراضی (شاکی وساکت)</a:t>
            </a:r>
          </a:p>
          <a:p>
            <a:pPr eaLnBrk="1" hangingPunct="1">
              <a:buClr>
                <a:srgbClr val="FFFF00"/>
              </a:buClr>
              <a:buFont typeface="Wingdings" pitchFamily="2" charset="2"/>
              <a:buChar char="ü"/>
              <a:defRPr/>
            </a:pPr>
            <a:r>
              <a:rPr lang="fa-IR" sz="3600" b="0">
                <a:effectLst>
                  <a:outerShdw blurRad="38100" dist="38100" dir="2700000" algn="tl">
                    <a:srgbClr val="C0C0C0"/>
                  </a:outerShdw>
                </a:effectLst>
                <a:cs typeface="B Mitra" pitchFamily="2" charset="-78"/>
              </a:rPr>
              <a:t>مدیریت بازخورد </a:t>
            </a:r>
          </a:p>
          <a:p>
            <a:pPr eaLnBrk="1" hangingPunct="1">
              <a:buClr>
                <a:srgbClr val="FFFF00"/>
              </a:buClr>
              <a:buFont typeface="Wingdings" pitchFamily="2" charset="2"/>
              <a:buChar char="ü"/>
              <a:defRPr/>
            </a:pPr>
            <a:endParaRPr lang="fa-IR" sz="3600" b="0">
              <a:effectLst>
                <a:outerShdw blurRad="38100" dist="38100" dir="2700000" algn="tl">
                  <a:srgbClr val="C0C0C0"/>
                </a:outerShdw>
              </a:effectLst>
              <a:cs typeface="B Mitra" pitchFamily="2" charset="-78"/>
            </a:endParaRPr>
          </a:p>
          <a:p>
            <a:pPr eaLnBrk="1" hangingPunct="1">
              <a:buClr>
                <a:srgbClr val="FFFF00"/>
              </a:buClr>
              <a:buFont typeface="Wingdings" pitchFamily="2" charset="2"/>
              <a:buChar char="ü"/>
              <a:defRPr/>
            </a:pPr>
            <a:endParaRPr lang="fa-IR" sz="3600" b="0">
              <a:effectLst>
                <a:outerShdw blurRad="38100" dist="38100" dir="2700000" algn="tl">
                  <a:srgbClr val="C0C0C0"/>
                </a:outerShdw>
              </a:effectLst>
              <a:cs typeface="B Mitra" pitchFamily="2" charset="-78"/>
            </a:endParaRPr>
          </a:p>
        </p:txBody>
      </p:sp>
      <p:sp>
        <p:nvSpPr>
          <p:cNvPr id="32770" name="Rectangle 2"/>
          <p:cNvSpPr>
            <a:spLocks noRot="1" noChangeArrowheads="1"/>
          </p:cNvSpPr>
          <p:nvPr/>
        </p:nvSpPr>
        <p:spPr bwMode="auto">
          <a:xfrm>
            <a:off x="1703389" y="1"/>
            <a:ext cx="8785225" cy="1368425"/>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مدل </a:t>
            </a:r>
            <a:r>
              <a:rPr lang="en-US" sz="4000">
                <a:solidFill>
                  <a:srgbClr val="000000"/>
                </a:solidFill>
                <a:effectLst>
                  <a:outerShdw blurRad="38100" dist="38100" dir="2700000" algn="tl">
                    <a:srgbClr val="C0C0C0"/>
                  </a:outerShdw>
                </a:effectLst>
                <a:latin typeface="Georgia" pitchFamily="18" charset="0"/>
                <a:cs typeface="B Mitra" panose="00000400000000000000" pitchFamily="2" charset="-78"/>
              </a:rPr>
              <a:t>PRO</a:t>
            </a:r>
            <a:r>
              <a:rPr lang="en-US" sz="4000">
                <a:solidFill>
                  <a:srgbClr val="FF0000"/>
                </a:solidFill>
                <a:effectLst>
                  <a:outerShdw blurRad="38100" dist="38100" dir="2700000" algn="tl">
                    <a:srgbClr val="C0C0C0"/>
                  </a:outerShdw>
                </a:effectLst>
                <a:latin typeface="Georgia" pitchFamily="18" charset="0"/>
                <a:cs typeface="B Mitra" panose="00000400000000000000" pitchFamily="2" charset="-78"/>
              </a:rPr>
              <a:t>M</a:t>
            </a:r>
            <a:r>
              <a:rPr lang="en-US" sz="4000">
                <a:solidFill>
                  <a:srgbClr val="000000"/>
                </a:solidFill>
                <a:effectLst>
                  <a:outerShdw blurRad="38100" dist="38100" dir="2700000" algn="tl">
                    <a:srgbClr val="C0C0C0"/>
                  </a:outerShdw>
                </a:effectLst>
                <a:latin typeface="Georgia" pitchFamily="18" charset="0"/>
                <a:cs typeface="B Mitra" panose="00000400000000000000" pitchFamily="2" charset="-78"/>
              </a:rPr>
              <a:t>PT</a:t>
            </a: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 برای مزیت خدمت</a:t>
            </a:r>
            <a:r>
              <a:rPr lang="fa-IR" sz="4800">
                <a:solidFill>
                  <a:srgbClr val="FF6600"/>
                </a:solidFill>
                <a:effectLst>
                  <a:outerShdw blurRad="38100" dist="38100" dir="2700000" algn="tl">
                    <a:srgbClr val="C0C0C0"/>
                  </a:outerShdw>
                </a:effectLst>
                <a:latin typeface="Impact" pitchFamily="34" charset="0"/>
                <a:cs typeface="B Mitra" panose="00000400000000000000" pitchFamily="2" charset="-78"/>
              </a:rPr>
              <a:t> </a:t>
            </a:r>
            <a:endParaRPr lang="en-US" sz="4800">
              <a:solidFill>
                <a:srgbClr val="FF66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298482511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5842">
                                            <p:txEl>
                                              <p:pRg st="0" end="0"/>
                                            </p:txEl>
                                          </p:spTgt>
                                        </p:tgtEl>
                                        <p:attrNameLst>
                                          <p:attrName>style.visibility</p:attrName>
                                        </p:attrNameLst>
                                      </p:cBhvr>
                                      <p:to>
                                        <p:strVal val="visible"/>
                                      </p:to>
                                    </p:set>
                                    <p:animEffect transition="in" filter="fade">
                                      <p:cBhvr>
                                        <p:cTn id="11" dur="500"/>
                                        <p:tgtEl>
                                          <p:spTgt spid="35842">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842">
                                            <p:txEl>
                                              <p:pRg st="1" end="1"/>
                                            </p:txEl>
                                          </p:spTgt>
                                        </p:tgtEl>
                                        <p:attrNameLst>
                                          <p:attrName>style.visibility</p:attrName>
                                        </p:attrNameLst>
                                      </p:cBhvr>
                                      <p:to>
                                        <p:strVal val="visible"/>
                                      </p:to>
                                    </p:set>
                                    <p:animEffect transition="in" filter="fade">
                                      <p:cBhvr>
                                        <p:cTn id="15" dur="500"/>
                                        <p:tgtEl>
                                          <p:spTgt spid="35842">
                                            <p:txEl>
                                              <p:pRg st="1" end="1"/>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842">
                                            <p:txEl>
                                              <p:pRg st="2" end="2"/>
                                            </p:txEl>
                                          </p:spTgt>
                                        </p:tgtEl>
                                        <p:attrNameLst>
                                          <p:attrName>style.visibility</p:attrName>
                                        </p:attrNameLst>
                                      </p:cBhvr>
                                      <p:to>
                                        <p:strVal val="visible"/>
                                      </p:to>
                                    </p:set>
                                    <p:animEffect transition="in" filter="fade">
                                      <p:cBhvr>
                                        <p:cTn id="19" dur="500"/>
                                        <p:tgtEl>
                                          <p:spTgt spid="35842">
                                            <p:txEl>
                                              <p:pRg st="2" end="2"/>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842">
                                            <p:txEl>
                                              <p:pRg st="3" end="3"/>
                                            </p:txEl>
                                          </p:spTgt>
                                        </p:tgtEl>
                                        <p:attrNameLst>
                                          <p:attrName>style.visibility</p:attrName>
                                        </p:attrNameLst>
                                      </p:cBhvr>
                                      <p:to>
                                        <p:strVal val="visible"/>
                                      </p:to>
                                    </p:set>
                                    <p:animEffect transition="in" filter="fade">
                                      <p:cBhvr>
                                        <p:cTn id="23" dur="500"/>
                                        <p:tgtEl>
                                          <p:spTgt spid="35842">
                                            <p:txEl>
                                              <p:pRg st="3" end="3"/>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fade">
                                      <p:cBhvr>
                                        <p:cTn id="27" dur="500"/>
                                        <p:tgtEl>
                                          <p:spTgt spid="35842">
                                            <p:txEl>
                                              <p:pRg st="4" end="4"/>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35842">
                                            <p:txEl>
                                              <p:pRg st="5" end="5"/>
                                            </p:txEl>
                                          </p:spTgt>
                                        </p:tgtEl>
                                        <p:attrNameLst>
                                          <p:attrName>style.visibility</p:attrName>
                                        </p:attrNameLst>
                                      </p:cBhvr>
                                      <p:to>
                                        <p:strVal val="visible"/>
                                      </p:to>
                                    </p:set>
                                    <p:animEffect transition="in" filter="fade">
                                      <p:cBhvr>
                                        <p:cTn id="31" dur="500"/>
                                        <p:tgtEl>
                                          <p:spTgt spid="358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ar-SA" altLang="en-US" smtClean="0"/>
              <a:t>استر</a:t>
            </a:r>
            <a:r>
              <a:rPr lang="fa-IR" altLang="en-US" smtClean="0"/>
              <a:t>ا</a:t>
            </a:r>
            <a:r>
              <a:rPr lang="ar-SA" altLang="en-US" smtClean="0"/>
              <a:t>تژيهاي تدافعي </a:t>
            </a:r>
            <a:endParaRPr lang="en-US" altLang="en-US" smtClean="0"/>
          </a:p>
        </p:txBody>
      </p:sp>
      <p:sp>
        <p:nvSpPr>
          <p:cNvPr id="24579" name="Rectangle 3"/>
          <p:cNvSpPr>
            <a:spLocks noGrp="1" noChangeArrowheads="1"/>
          </p:cNvSpPr>
          <p:nvPr>
            <p:ph type="body" idx="1"/>
          </p:nvPr>
        </p:nvSpPr>
        <p:spPr/>
        <p:txBody>
          <a:bodyPr/>
          <a:lstStyle/>
          <a:p>
            <a:pPr eaLnBrk="1" hangingPunct="1"/>
            <a:r>
              <a:rPr lang="ar-SA" altLang="en-US" smtClean="0"/>
              <a:t>مشاركت و تشكيل كنسرسيوم ها</a:t>
            </a:r>
          </a:p>
          <a:p>
            <a:pPr eaLnBrk="1" hangingPunct="1"/>
            <a:r>
              <a:rPr lang="ar-SA" altLang="en-US" smtClean="0"/>
              <a:t>كاهش</a:t>
            </a:r>
          </a:p>
          <a:p>
            <a:pPr eaLnBrk="1" hangingPunct="1"/>
            <a:r>
              <a:rPr lang="ar-SA" altLang="en-US" smtClean="0">
                <a:solidFill>
                  <a:srgbClr val="FF0000"/>
                </a:solidFill>
              </a:rPr>
              <a:t>واگذاري</a:t>
            </a:r>
          </a:p>
          <a:p>
            <a:pPr eaLnBrk="1" hangingPunct="1"/>
            <a:r>
              <a:rPr lang="ar-SA" altLang="en-US" smtClean="0"/>
              <a:t>انحلال</a:t>
            </a:r>
          </a:p>
          <a:p>
            <a:pPr eaLnBrk="1" hangingPunct="1"/>
            <a:r>
              <a:rPr lang="ar-SA" altLang="en-US" smtClean="0"/>
              <a:t>استراتژي تركيبي </a:t>
            </a:r>
            <a:endParaRPr lang="en-US" altLang="en-US" smtClean="0"/>
          </a:p>
        </p:txBody>
      </p:sp>
      <p:sp>
        <p:nvSpPr>
          <p:cNvPr id="24580"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فروش يك واحد 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يك بخشي از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سازمان به يك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موسسه ويا سازمان</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ديگر</a:t>
            </a:r>
            <a:endParaRPr kumimoji="1" lang="en-US" altLang="en-US" sz="4400">
              <a:solidFill>
                <a:srgbClr val="FFFF00"/>
              </a:solidFill>
              <a:latin typeface="Times New Roman" panose="02020603050405020304" pitchFamily="18" charset="0"/>
              <a:cs typeface="Nazanin" panose="00000400000000000000" pitchFamily="2" charset="-78"/>
            </a:endParaRPr>
          </a:p>
        </p:txBody>
      </p:sp>
    </p:spTree>
    <p:extLst>
      <p:ext uri="{BB962C8B-B14F-4D97-AF65-F5344CB8AC3E}">
        <p14:creationId xmlns:p14="http://schemas.microsoft.com/office/powerpoint/2010/main" val="945955147"/>
      </p:ext>
    </p:extLst>
  </p:cSld>
  <p:clrMapOvr>
    <a:masterClrMapping/>
  </p:clrMapOvr>
  <p:transition spd="slow">
    <p:wheel spokes="8"/>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ar-SA" altLang="en-US" smtClean="0"/>
              <a:t>استر</a:t>
            </a:r>
            <a:r>
              <a:rPr lang="fa-IR" altLang="en-US" smtClean="0"/>
              <a:t>ا</a:t>
            </a:r>
            <a:r>
              <a:rPr lang="ar-SA" altLang="en-US" smtClean="0"/>
              <a:t>تژيهاي تدافعي </a:t>
            </a:r>
            <a:endParaRPr lang="en-US" altLang="en-US" smtClean="0"/>
          </a:p>
        </p:txBody>
      </p:sp>
      <p:sp>
        <p:nvSpPr>
          <p:cNvPr id="25603" name="Rectangle 3"/>
          <p:cNvSpPr>
            <a:spLocks noGrp="1" noChangeArrowheads="1"/>
          </p:cNvSpPr>
          <p:nvPr>
            <p:ph type="body" idx="1"/>
          </p:nvPr>
        </p:nvSpPr>
        <p:spPr/>
        <p:txBody>
          <a:bodyPr/>
          <a:lstStyle/>
          <a:p>
            <a:pPr eaLnBrk="1" hangingPunct="1"/>
            <a:r>
              <a:rPr lang="ar-SA" altLang="en-US" smtClean="0"/>
              <a:t>مشاركت و تشكيل كنسرسيوم ها</a:t>
            </a:r>
          </a:p>
          <a:p>
            <a:pPr eaLnBrk="1" hangingPunct="1"/>
            <a:r>
              <a:rPr lang="ar-SA" altLang="en-US" smtClean="0"/>
              <a:t>كاهش</a:t>
            </a:r>
          </a:p>
          <a:p>
            <a:pPr eaLnBrk="1" hangingPunct="1"/>
            <a:r>
              <a:rPr lang="ar-SA" altLang="en-US" smtClean="0"/>
              <a:t>واگذاري</a:t>
            </a:r>
          </a:p>
          <a:p>
            <a:pPr eaLnBrk="1" hangingPunct="1"/>
            <a:r>
              <a:rPr lang="ar-SA" altLang="en-US" smtClean="0">
                <a:solidFill>
                  <a:srgbClr val="FF0000"/>
                </a:solidFill>
              </a:rPr>
              <a:t>انحلال</a:t>
            </a:r>
          </a:p>
          <a:p>
            <a:pPr eaLnBrk="1" hangingPunct="1"/>
            <a:r>
              <a:rPr lang="ar-SA" altLang="en-US" smtClean="0"/>
              <a:t>استراتژي تركيبي </a:t>
            </a:r>
            <a:endParaRPr lang="en-US" altLang="en-US" smtClean="0"/>
          </a:p>
        </p:txBody>
      </p:sp>
      <p:sp>
        <p:nvSpPr>
          <p:cNvPr id="25604"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فروش كامل دارائيها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و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ازبين رفتن كامل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شركت 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موسسه</a:t>
            </a:r>
            <a:endParaRPr kumimoji="1" lang="en-US" altLang="en-US" sz="4400">
              <a:solidFill>
                <a:srgbClr val="FFFF00"/>
              </a:solidFill>
              <a:latin typeface="Times New Roman" panose="02020603050405020304" pitchFamily="18" charset="0"/>
              <a:cs typeface="Nazanin" panose="00000400000000000000" pitchFamily="2" charset="-78"/>
            </a:endParaRPr>
          </a:p>
        </p:txBody>
      </p:sp>
    </p:spTree>
    <p:extLst>
      <p:ext uri="{BB962C8B-B14F-4D97-AF65-F5344CB8AC3E}">
        <p14:creationId xmlns:p14="http://schemas.microsoft.com/office/powerpoint/2010/main" val="2284067377"/>
      </p:ext>
    </p:extLst>
  </p:cSld>
  <p:clrMapOvr>
    <a:masterClrMapping/>
  </p:clrMapOvr>
  <p:transition spd="slow">
    <p:wheel spokes="8"/>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ar-SA" altLang="en-US" smtClean="0"/>
              <a:t>استر</a:t>
            </a:r>
            <a:r>
              <a:rPr lang="fa-IR" altLang="en-US" smtClean="0"/>
              <a:t>ا</a:t>
            </a:r>
            <a:r>
              <a:rPr lang="ar-SA" altLang="en-US" smtClean="0"/>
              <a:t>تژيهاي تدافعي </a:t>
            </a:r>
            <a:endParaRPr lang="en-US" altLang="en-US" smtClean="0"/>
          </a:p>
        </p:txBody>
      </p:sp>
      <p:sp>
        <p:nvSpPr>
          <p:cNvPr id="26627" name="Rectangle 3"/>
          <p:cNvSpPr>
            <a:spLocks noGrp="1" noChangeArrowheads="1"/>
          </p:cNvSpPr>
          <p:nvPr>
            <p:ph type="body" idx="1"/>
          </p:nvPr>
        </p:nvSpPr>
        <p:spPr/>
        <p:txBody>
          <a:bodyPr/>
          <a:lstStyle/>
          <a:p>
            <a:pPr eaLnBrk="1" hangingPunct="1"/>
            <a:r>
              <a:rPr lang="ar-SA" altLang="en-US" smtClean="0"/>
              <a:t>مشاركت و تشكيل كنسرسيوم ها</a:t>
            </a:r>
          </a:p>
          <a:p>
            <a:pPr eaLnBrk="1" hangingPunct="1"/>
            <a:r>
              <a:rPr lang="ar-SA" altLang="en-US" smtClean="0"/>
              <a:t>كاهش</a:t>
            </a:r>
          </a:p>
          <a:p>
            <a:pPr eaLnBrk="1" hangingPunct="1"/>
            <a:r>
              <a:rPr lang="ar-SA" altLang="en-US" smtClean="0"/>
              <a:t>واگذاري</a:t>
            </a:r>
          </a:p>
          <a:p>
            <a:pPr eaLnBrk="1" hangingPunct="1"/>
            <a:r>
              <a:rPr lang="ar-SA" altLang="en-US" smtClean="0"/>
              <a:t>انحلال</a:t>
            </a:r>
          </a:p>
          <a:p>
            <a:pPr eaLnBrk="1" hangingPunct="1"/>
            <a:r>
              <a:rPr lang="ar-SA" altLang="en-US" smtClean="0">
                <a:solidFill>
                  <a:srgbClr val="FF0000"/>
                </a:solidFill>
              </a:rPr>
              <a:t>استراتژي تركيبي</a:t>
            </a:r>
            <a:r>
              <a:rPr lang="ar-SA" altLang="en-US" smtClean="0"/>
              <a:t> </a:t>
            </a:r>
            <a:endParaRPr lang="en-US" altLang="en-US" smtClean="0"/>
          </a:p>
        </p:txBody>
      </p:sp>
      <p:sp>
        <p:nvSpPr>
          <p:cNvPr id="26628" name="Rectangle 4"/>
          <p:cNvSpPr>
            <a:spLocks noChangeArrowheads="1"/>
          </p:cNvSpPr>
          <p:nvPr/>
        </p:nvSpPr>
        <p:spPr bwMode="auto">
          <a:xfrm>
            <a:off x="1752600" y="1828800"/>
            <a:ext cx="3581400" cy="4800600"/>
          </a:xfrm>
          <a:prstGeom prst="rect">
            <a:avLst/>
          </a:prstGeom>
          <a:solidFill>
            <a:srgbClr val="660066"/>
          </a:solidFill>
          <a:ln w="57150" cap="sq">
            <a:solidFill>
              <a:srgbClr val="FF4949"/>
            </a:solidFill>
            <a:miter lim="800000"/>
            <a:headEnd type="none" w="sm" len="sm"/>
            <a:tailEnd type="none" w="sm" len="sm"/>
          </a:ln>
        </p:spPr>
        <p:txBody>
          <a:bodyPr wrap="none" anchor="ctr"/>
          <a:lstStyle>
            <a:lvl1pPr eaLnBrk="0" hangingPunct="0">
              <a:defRPr sz="1900">
                <a:solidFill>
                  <a:schemeClr val="tx1"/>
                </a:solidFill>
                <a:latin typeface="Tahoma" panose="020B0604030504040204" pitchFamily="34" charset="0"/>
                <a:cs typeface="Times New Roman" panose="02020603050405020304" pitchFamily="18" charset="0"/>
              </a:defRPr>
            </a:lvl1pPr>
            <a:lvl2pPr marL="742950" indent="-285750" eaLnBrk="0" hangingPunct="0">
              <a:defRPr sz="1900">
                <a:solidFill>
                  <a:schemeClr val="tx1"/>
                </a:solidFill>
                <a:latin typeface="Tahoma" panose="020B0604030504040204" pitchFamily="34" charset="0"/>
                <a:cs typeface="Times New Roman" panose="02020603050405020304" pitchFamily="18" charset="0"/>
              </a:defRPr>
            </a:lvl2pPr>
            <a:lvl3pPr marL="1143000" indent="-228600" eaLnBrk="0" hangingPunct="0">
              <a:defRPr sz="1900">
                <a:solidFill>
                  <a:schemeClr val="tx1"/>
                </a:solidFill>
                <a:latin typeface="Tahoma" panose="020B0604030504040204" pitchFamily="34" charset="0"/>
                <a:cs typeface="Times New Roman" panose="02020603050405020304" pitchFamily="18" charset="0"/>
              </a:defRPr>
            </a:lvl3pPr>
            <a:lvl4pPr marL="1600200" indent="-228600" eaLnBrk="0" hangingPunct="0">
              <a:defRPr sz="1900">
                <a:solidFill>
                  <a:schemeClr val="tx1"/>
                </a:solidFill>
                <a:latin typeface="Tahoma" panose="020B0604030504040204" pitchFamily="34" charset="0"/>
                <a:cs typeface="Times New Roman" panose="02020603050405020304" pitchFamily="18" charset="0"/>
              </a:defRPr>
            </a:lvl4pPr>
            <a:lvl5pPr marL="2057400" indent="-228600" eaLnBrk="0" hangingPunct="0">
              <a:defRPr sz="19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900">
                <a:solidFill>
                  <a:schemeClr val="tx1"/>
                </a:solidFill>
                <a:latin typeface="Tahoma" panose="020B0604030504040204" pitchFamily="34" charset="0"/>
                <a:cs typeface="Times New Roman" panose="02020603050405020304" pitchFamily="18" charset="0"/>
              </a:defRPr>
            </a:lvl9pPr>
          </a:lstStyle>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انحلال بعضي از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واحدها و تركيب آنها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يا</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تركيب چند وظيفه </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خدمتي و يا توليدي</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در واحدهاي جديد</a:t>
            </a:r>
          </a:p>
          <a:p>
            <a:pPr algn="ctr" eaLnBrk="1" hangingPunct="1"/>
            <a:r>
              <a:rPr kumimoji="1" lang="ar-SA" altLang="en-US" sz="4400">
                <a:solidFill>
                  <a:srgbClr val="FFFF00"/>
                </a:solidFill>
                <a:latin typeface="Times New Roman" panose="02020603050405020304" pitchFamily="18" charset="0"/>
                <a:cs typeface="Nazanin" panose="00000400000000000000" pitchFamily="2" charset="-78"/>
              </a:rPr>
              <a:t>(اصلاح ساختار)</a:t>
            </a:r>
            <a:endParaRPr kumimoji="1" lang="en-US" altLang="en-US" sz="4400">
              <a:solidFill>
                <a:srgbClr val="FFFF00"/>
              </a:solidFill>
              <a:latin typeface="Times New Roman" panose="02020603050405020304" pitchFamily="18" charset="0"/>
              <a:cs typeface="Nazanin" panose="00000400000000000000" pitchFamily="2" charset="-78"/>
            </a:endParaRPr>
          </a:p>
        </p:txBody>
      </p:sp>
    </p:spTree>
    <p:extLst>
      <p:ext uri="{BB962C8B-B14F-4D97-AF65-F5344CB8AC3E}">
        <p14:creationId xmlns:p14="http://schemas.microsoft.com/office/powerpoint/2010/main" val="3526099242"/>
      </p:ext>
    </p:extLst>
  </p:cSld>
  <p:clrMapOvr>
    <a:masterClrMapping/>
  </p:clrMapOvr>
  <p:transition spd="slow">
    <p:wheel spokes="8"/>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Slide Number Placeholder 2"/>
          <p:cNvSpPr>
            <a:spLocks noGrp="1"/>
          </p:cNvSpPr>
          <p:nvPr>
            <p:ph type="sldNum" sz="quarter" idx="12"/>
          </p:nvPr>
        </p:nvSpPr>
        <p:spPr/>
        <p:txBody>
          <a:bodyPr/>
          <a:lstStyle/>
          <a:p>
            <a:fld id="{EF2CA370-274C-4A08-8A4D-A97D825943AC}" type="slidenum">
              <a:rPr lang="en-US" smtClean="0"/>
              <a:t>133</a:t>
            </a:fld>
            <a:endParaRPr lang="en-US"/>
          </a:p>
        </p:txBody>
      </p:sp>
      <p:sp>
        <p:nvSpPr>
          <p:cNvPr id="4" name="WordArt 4"/>
          <p:cNvSpPr>
            <a:spLocks noChangeArrowheads="1" noChangeShapeType="1" noTextEdit="1"/>
          </p:cNvSpPr>
          <p:nvPr/>
        </p:nvSpPr>
        <p:spPr bwMode="auto">
          <a:xfrm>
            <a:off x="3792538" y="2362201"/>
            <a:ext cx="4608512" cy="2938463"/>
          </a:xfrm>
          <a:prstGeom prst="rect">
            <a:avLst/>
          </a:prstGeom>
        </p:spPr>
        <p:txBody>
          <a:bodyPr wrap="none" fromWordArt="1">
            <a:prstTxWarp prst="textPlain">
              <a:avLst>
                <a:gd name="adj" fmla="val 44884"/>
              </a:avLst>
            </a:prstTxWarp>
            <a:scene3d>
              <a:camera prst="legacyPerspectiveFront">
                <a:rot lat="1500000" lon="20099996" rev="0"/>
              </a:camera>
              <a:lightRig rig="legacyFlat4" dir="t"/>
            </a:scene3d>
            <a:sp3d extrusionH="430200" prstMaterial="legacyMatte">
              <a:extrusionClr>
                <a:srgbClr val="003300"/>
              </a:extrusionClr>
              <a:contourClr>
                <a:srgbClr val="003300"/>
              </a:contourClr>
            </a:sp3d>
          </a:bodyPr>
          <a:lstStyle/>
          <a:p>
            <a:pPr algn="ctr" rtl="1"/>
            <a:r>
              <a:rPr lang="fa-IR" sz="3600" kern="10" spc="-180" dirty="0">
                <a:ln w="9525">
                  <a:round/>
                  <a:headEnd/>
                  <a:tailEnd/>
                </a:ln>
                <a:solidFill>
                  <a:srgbClr val="003300"/>
                </a:solidFill>
                <a:cs typeface="B Titr" panose="00000700000000000000" pitchFamily="2" charset="-78"/>
              </a:rPr>
              <a:t>پايان</a:t>
            </a:r>
          </a:p>
        </p:txBody>
      </p:sp>
    </p:spTree>
    <p:extLst>
      <p:ext uri="{BB962C8B-B14F-4D97-AF65-F5344CB8AC3E}">
        <p14:creationId xmlns:p14="http://schemas.microsoft.com/office/powerpoint/2010/main" val="3966819784"/>
      </p:ext>
    </p:extLst>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B57465CC-B98B-476A-AEF3-5FBCEFCC8788}" type="slidenum">
              <a:rPr lang="ar-SA" altLang="en-US">
                <a:solidFill>
                  <a:srgbClr val="000000"/>
                </a:solidFill>
                <a:cs typeface="Arial" panose="020B0604020202020204" pitchFamily="34" charset="0"/>
              </a:rPr>
              <a:pPr eaLnBrk="1" hangingPunct="1"/>
              <a:t>14</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37237916-906C-492E-A803-4805D1A16444}" type="slidenum">
              <a:rPr lang="ar-SA" altLang="en-US" sz="1000" b="1">
                <a:solidFill>
                  <a:srgbClr val="000000"/>
                </a:solidFill>
                <a:cs typeface="Arial" panose="020B0604020202020204" pitchFamily="34" charset="0"/>
              </a:rPr>
              <a:pPr algn="r" eaLnBrk="1" fontAlgn="base" hangingPunct="1">
                <a:spcBef>
                  <a:spcPct val="0"/>
                </a:spcBef>
                <a:spcAft>
                  <a:spcPct val="0"/>
                </a:spcAft>
              </a:pPr>
              <a:t>14</a:t>
            </a:fld>
            <a:endParaRPr lang="en-US" altLang="en-US" sz="1000" b="1">
              <a:solidFill>
                <a:srgbClr val="000000"/>
              </a:solidFill>
              <a:cs typeface="Arial" panose="020B0604020202020204" pitchFamily="34" charset="0"/>
            </a:endParaRPr>
          </a:p>
        </p:txBody>
      </p:sp>
      <p:sp>
        <p:nvSpPr>
          <p:cNvPr id="36866" name="Rectangle 2"/>
          <p:cNvSpPr>
            <a:spLocks noGrp="1" noChangeArrowheads="1"/>
          </p:cNvSpPr>
          <p:nvPr>
            <p:ph type="body" idx="4294967295"/>
          </p:nvPr>
        </p:nvSpPr>
        <p:spPr>
          <a:xfrm>
            <a:off x="1703389" y="1484314"/>
            <a:ext cx="8713787" cy="5113337"/>
          </a:xfrm>
        </p:spPr>
        <p:txBody>
          <a:bodyPr/>
          <a:lstStyle/>
          <a:p>
            <a:pPr algn="just" eaLnBrk="1" hangingPunct="1">
              <a:buFontTx/>
              <a:buNone/>
              <a:defRPr/>
            </a:pPr>
            <a:r>
              <a:rPr lang="fa-IR" sz="4000" b="0">
                <a:solidFill>
                  <a:srgbClr val="00CC00"/>
                </a:solidFill>
                <a:effectLst>
                  <a:outerShdw blurRad="38100" dist="38100" dir="2700000" algn="tl">
                    <a:srgbClr val="C0C0C0"/>
                  </a:outerShdw>
                </a:effectLst>
                <a:cs typeface="B Mitra" pitchFamily="2" charset="-78"/>
              </a:rPr>
              <a:t>۵- آموزش کارکنان </a:t>
            </a:r>
          </a:p>
          <a:p>
            <a:pPr algn="just" rtl="0" eaLnBrk="1" hangingPunct="1">
              <a:buFontTx/>
              <a:buNone/>
              <a:defRPr/>
            </a:pPr>
            <a:r>
              <a:rPr lang="en-US" sz="3600" b="0">
                <a:solidFill>
                  <a:srgbClr val="FF0000"/>
                </a:solidFill>
                <a:effectLst>
                  <a:outerShdw blurRad="38100" dist="38100" dir="2700000" algn="tl">
                    <a:srgbClr val="C0C0C0"/>
                  </a:outerShdw>
                </a:effectLst>
                <a:cs typeface="B Mitra" pitchFamily="2" charset="-78"/>
              </a:rPr>
              <a:t>P</a:t>
            </a:r>
            <a:r>
              <a:rPr lang="en-US" sz="3600" b="0">
                <a:solidFill>
                  <a:srgbClr val="00CC00"/>
                </a:solidFill>
                <a:effectLst>
                  <a:outerShdw blurRad="38100" dist="38100" dir="2700000" algn="tl">
                    <a:srgbClr val="C0C0C0"/>
                  </a:outerShdw>
                </a:effectLst>
                <a:cs typeface="B Mitra" pitchFamily="2" charset="-78"/>
              </a:rPr>
              <a:t>ERSONNEL TRAINING</a:t>
            </a:r>
          </a:p>
          <a:p>
            <a:pPr algn="just" eaLnBrk="1" hangingPunct="1">
              <a:buFontTx/>
              <a:buNone/>
              <a:defRPr/>
            </a:pPr>
            <a:endParaRPr lang="en-US" sz="3600" b="0">
              <a:solidFill>
                <a:srgbClr val="FFFF00"/>
              </a:solidFill>
              <a:effectLst>
                <a:outerShdw blurRad="38100" dist="38100" dir="2700000" algn="tl">
                  <a:srgbClr val="C0C0C0"/>
                </a:outerShdw>
              </a:effectLst>
              <a:cs typeface="B Mitra" pitchFamily="2" charset="-78"/>
            </a:endParaRPr>
          </a:p>
          <a:p>
            <a:pPr algn="just" eaLnBrk="1" hangingPunct="1">
              <a:buClr>
                <a:srgbClr val="FFFF00"/>
              </a:buClr>
              <a:buFont typeface="Wingdings" pitchFamily="2" charset="2"/>
              <a:buChar char="ü"/>
              <a:defRPr/>
            </a:pPr>
            <a:r>
              <a:rPr lang="fa-IR" b="0" smtClean="0">
                <a:effectLst>
                  <a:outerShdw blurRad="38100" dist="38100" dir="2700000" algn="tl">
                    <a:srgbClr val="C0C0C0"/>
                  </a:outerShdw>
                </a:effectLst>
                <a:cs typeface="B Mitra" pitchFamily="2" charset="-78"/>
              </a:rPr>
              <a:t>برای آموزش و تعلیم به عنوان کلید تحول در مهارتها سرمایه گذاری کنید.</a:t>
            </a:r>
          </a:p>
          <a:p>
            <a:pPr algn="just" eaLnBrk="1" hangingPunct="1">
              <a:buClr>
                <a:srgbClr val="FFFF00"/>
              </a:buClr>
              <a:buFontTx/>
              <a:buNone/>
              <a:defRPr/>
            </a:pPr>
            <a:endParaRPr lang="fa-IR" b="0" smtClean="0">
              <a:effectLst>
                <a:outerShdw blurRad="38100" dist="38100" dir="2700000" algn="tl">
                  <a:srgbClr val="C0C0C0"/>
                </a:outerShdw>
              </a:effectLst>
              <a:cs typeface="B Mitra" pitchFamily="2" charset="-78"/>
            </a:endParaRPr>
          </a:p>
          <a:p>
            <a:pPr algn="just" eaLnBrk="1" hangingPunct="1">
              <a:buClr>
                <a:srgbClr val="FFFF00"/>
              </a:buClr>
              <a:buFont typeface="Wingdings" pitchFamily="2" charset="2"/>
              <a:buChar char="ü"/>
              <a:defRPr/>
            </a:pPr>
            <a:r>
              <a:rPr lang="fa-IR" b="0" smtClean="0">
                <a:effectLst>
                  <a:outerShdw blurRad="38100" dist="38100" dir="2700000" algn="tl">
                    <a:srgbClr val="C0C0C0"/>
                  </a:outerShdw>
                </a:effectLst>
                <a:cs typeface="B Mitra" pitchFamily="2" charset="-78"/>
              </a:rPr>
              <a:t>دقت در انتخاب آموزش دهندگان، محتوای آموزشی و آموزش گیرندگان. </a:t>
            </a:r>
          </a:p>
          <a:p>
            <a:pPr algn="just" eaLnBrk="1" hangingPunct="1">
              <a:buClr>
                <a:srgbClr val="FFFF00"/>
              </a:buClr>
              <a:buFontTx/>
              <a:buNone/>
              <a:defRPr/>
            </a:pPr>
            <a:endParaRPr lang="fa-IR" b="0" smtClean="0">
              <a:effectLst>
                <a:outerShdw blurRad="38100" dist="38100" dir="2700000" algn="tl">
                  <a:srgbClr val="C0C0C0"/>
                </a:outerShdw>
              </a:effectLst>
              <a:cs typeface="B Mitra" pitchFamily="2" charset="-78"/>
            </a:endParaRPr>
          </a:p>
          <a:p>
            <a:pPr algn="just" eaLnBrk="1" hangingPunct="1">
              <a:buClr>
                <a:srgbClr val="FFFF00"/>
              </a:buClr>
              <a:buFont typeface="Wingdings" pitchFamily="2" charset="2"/>
              <a:buChar char="ü"/>
              <a:defRPr/>
            </a:pPr>
            <a:r>
              <a:rPr lang="fa-IR" b="0" smtClean="0">
                <a:effectLst>
                  <a:outerShdw blurRad="38100" dist="38100" dir="2700000" algn="tl">
                    <a:srgbClr val="C0C0C0"/>
                  </a:outerShdw>
                </a:effectLst>
                <a:cs typeface="B Mitra" pitchFamily="2" charset="-78"/>
              </a:rPr>
              <a:t>انواع آموزش های در جریان خدمت.</a:t>
            </a:r>
          </a:p>
        </p:txBody>
      </p:sp>
      <p:sp>
        <p:nvSpPr>
          <p:cNvPr id="32770" name="Rectangle 2"/>
          <p:cNvSpPr>
            <a:spLocks noRot="1" noChangeArrowheads="1"/>
          </p:cNvSpPr>
          <p:nvPr/>
        </p:nvSpPr>
        <p:spPr bwMode="auto">
          <a:xfrm>
            <a:off x="1703389" y="1"/>
            <a:ext cx="8785225" cy="1368425"/>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مدل </a:t>
            </a:r>
            <a:r>
              <a:rPr lang="en-US" sz="4000">
                <a:solidFill>
                  <a:srgbClr val="000000"/>
                </a:solidFill>
                <a:effectLst>
                  <a:outerShdw blurRad="38100" dist="38100" dir="2700000" algn="tl">
                    <a:srgbClr val="C0C0C0"/>
                  </a:outerShdw>
                </a:effectLst>
                <a:latin typeface="Georgia" pitchFamily="18" charset="0"/>
                <a:cs typeface="B Mitra" panose="00000400000000000000" pitchFamily="2" charset="-78"/>
              </a:rPr>
              <a:t>PROM</a:t>
            </a:r>
            <a:r>
              <a:rPr lang="en-US" sz="4000">
                <a:solidFill>
                  <a:srgbClr val="FF0000"/>
                </a:solidFill>
                <a:effectLst>
                  <a:outerShdw blurRad="38100" dist="38100" dir="2700000" algn="tl">
                    <a:srgbClr val="C0C0C0"/>
                  </a:outerShdw>
                </a:effectLst>
                <a:latin typeface="Georgia" pitchFamily="18" charset="0"/>
                <a:cs typeface="B Mitra" panose="00000400000000000000" pitchFamily="2" charset="-78"/>
              </a:rPr>
              <a:t>P</a:t>
            </a:r>
            <a:r>
              <a:rPr lang="en-US" sz="4000">
                <a:solidFill>
                  <a:srgbClr val="000000"/>
                </a:solidFill>
                <a:effectLst>
                  <a:outerShdw blurRad="38100" dist="38100" dir="2700000" algn="tl">
                    <a:srgbClr val="C0C0C0"/>
                  </a:outerShdw>
                </a:effectLst>
                <a:latin typeface="Georgia" pitchFamily="18" charset="0"/>
                <a:cs typeface="B Mitra" panose="00000400000000000000" pitchFamily="2" charset="-78"/>
              </a:rPr>
              <a:t>T</a:t>
            </a: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 برای مزیت خدمت</a:t>
            </a:r>
            <a:r>
              <a:rPr lang="fa-IR" sz="4800">
                <a:solidFill>
                  <a:srgbClr val="FF6600"/>
                </a:solidFill>
                <a:effectLst>
                  <a:outerShdw blurRad="38100" dist="38100" dir="2700000" algn="tl">
                    <a:srgbClr val="C0C0C0"/>
                  </a:outerShdw>
                </a:effectLst>
                <a:latin typeface="Impact" pitchFamily="34" charset="0"/>
                <a:cs typeface="B Mitra" panose="00000400000000000000" pitchFamily="2" charset="-78"/>
              </a:rPr>
              <a:t> </a:t>
            </a:r>
            <a:endParaRPr lang="en-US" sz="4800">
              <a:solidFill>
                <a:srgbClr val="FF66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210863468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6866">
                                            <p:txEl>
                                              <p:pRg st="0" end="0"/>
                                            </p:txEl>
                                          </p:spTgt>
                                        </p:tgtEl>
                                        <p:attrNameLst>
                                          <p:attrName>style.visibility</p:attrName>
                                        </p:attrNameLst>
                                      </p:cBhvr>
                                      <p:to>
                                        <p:strVal val="visible"/>
                                      </p:to>
                                    </p:set>
                                    <p:animEffect transition="in" filter="fade">
                                      <p:cBhvr>
                                        <p:cTn id="11" dur="500"/>
                                        <p:tgtEl>
                                          <p:spTgt spid="36866">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866">
                                            <p:txEl>
                                              <p:pRg st="1" end="1"/>
                                            </p:txEl>
                                          </p:spTgt>
                                        </p:tgtEl>
                                        <p:attrNameLst>
                                          <p:attrName>style.visibility</p:attrName>
                                        </p:attrNameLst>
                                      </p:cBhvr>
                                      <p:to>
                                        <p:strVal val="visible"/>
                                      </p:to>
                                    </p:set>
                                    <p:animEffect transition="in" filter="fade">
                                      <p:cBhvr>
                                        <p:cTn id="15" dur="500"/>
                                        <p:tgtEl>
                                          <p:spTgt spid="36866">
                                            <p:txEl>
                                              <p:pRg st="1" end="1"/>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animEffect transition="in" filter="fade">
                                      <p:cBhvr>
                                        <p:cTn id="19" dur="500"/>
                                        <p:tgtEl>
                                          <p:spTgt spid="36866">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866">
                                            <p:txEl>
                                              <p:pRg st="5" end="5"/>
                                            </p:txEl>
                                          </p:spTgt>
                                        </p:tgtEl>
                                        <p:attrNameLst>
                                          <p:attrName>style.visibility</p:attrName>
                                        </p:attrNameLst>
                                      </p:cBhvr>
                                      <p:to>
                                        <p:strVal val="visible"/>
                                      </p:to>
                                    </p:set>
                                    <p:animEffect transition="in" filter="fade">
                                      <p:cBhvr>
                                        <p:cTn id="23" dur="500"/>
                                        <p:tgtEl>
                                          <p:spTgt spid="36866">
                                            <p:txEl>
                                              <p:pRg st="5" end="5"/>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36866">
                                            <p:txEl>
                                              <p:pRg st="7" end="7"/>
                                            </p:txEl>
                                          </p:spTgt>
                                        </p:tgtEl>
                                        <p:attrNameLst>
                                          <p:attrName>style.visibility</p:attrName>
                                        </p:attrNameLst>
                                      </p:cBhvr>
                                      <p:to>
                                        <p:strVal val="visible"/>
                                      </p:to>
                                    </p:set>
                                    <p:animEffect transition="in" filter="fade">
                                      <p:cBhvr>
                                        <p:cTn id="27" dur="500"/>
                                        <p:tgtEl>
                                          <p:spTgt spid="368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D6DEEE71-944E-4561-90CE-07DC8C806C0F}" type="slidenum">
              <a:rPr lang="ar-SA" altLang="en-US">
                <a:solidFill>
                  <a:srgbClr val="000000"/>
                </a:solidFill>
                <a:cs typeface="Arial" panose="020B0604020202020204" pitchFamily="34" charset="0"/>
              </a:rPr>
              <a:pPr eaLnBrk="1" hangingPunct="1"/>
              <a:t>15</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25797169-1BD0-4753-9022-68FF9D9F207A}" type="slidenum">
              <a:rPr lang="ar-SA" altLang="en-US" sz="1000" b="1">
                <a:solidFill>
                  <a:srgbClr val="000000"/>
                </a:solidFill>
                <a:cs typeface="Arial" panose="020B0604020202020204" pitchFamily="34" charset="0"/>
              </a:rPr>
              <a:pPr algn="r" eaLnBrk="1" fontAlgn="base" hangingPunct="1">
                <a:spcBef>
                  <a:spcPct val="0"/>
                </a:spcBef>
                <a:spcAft>
                  <a:spcPct val="0"/>
                </a:spcAft>
              </a:pPr>
              <a:t>15</a:t>
            </a:fld>
            <a:endParaRPr lang="en-US" altLang="en-US" sz="1000" b="1">
              <a:solidFill>
                <a:srgbClr val="000000"/>
              </a:solidFill>
              <a:cs typeface="Arial" panose="020B0604020202020204" pitchFamily="34" charset="0"/>
            </a:endParaRPr>
          </a:p>
        </p:txBody>
      </p:sp>
      <p:sp>
        <p:nvSpPr>
          <p:cNvPr id="89091" name="Rectangle 3"/>
          <p:cNvSpPr>
            <a:spLocks noGrp="1" noChangeArrowheads="1"/>
          </p:cNvSpPr>
          <p:nvPr>
            <p:ph type="body" idx="4294967295"/>
          </p:nvPr>
        </p:nvSpPr>
        <p:spPr>
          <a:xfrm>
            <a:off x="1981201" y="1989138"/>
            <a:ext cx="8435975" cy="4608512"/>
          </a:xfrm>
        </p:spPr>
        <p:txBody>
          <a:bodyPr/>
          <a:lstStyle/>
          <a:p>
            <a:pPr algn="just" eaLnBrk="1" hangingPunct="1">
              <a:lnSpc>
                <a:spcPct val="90000"/>
              </a:lnSpc>
              <a:buFontTx/>
              <a:buNone/>
              <a:defRPr/>
            </a:pPr>
            <a:r>
              <a:rPr lang="fa-IR" sz="4000" b="0">
                <a:solidFill>
                  <a:srgbClr val="00CC00"/>
                </a:solidFill>
                <a:effectLst>
                  <a:outerShdw blurRad="38100" dist="38100" dir="2700000" algn="tl">
                    <a:srgbClr val="C0C0C0"/>
                  </a:outerShdw>
                </a:effectLst>
                <a:cs typeface="B Mitra" pitchFamily="2" charset="-78"/>
              </a:rPr>
              <a:t>۶- تکنولوژی گرایی</a:t>
            </a:r>
          </a:p>
          <a:p>
            <a:pPr algn="just" rtl="0" eaLnBrk="1" hangingPunct="1">
              <a:lnSpc>
                <a:spcPct val="90000"/>
              </a:lnSpc>
              <a:buFontTx/>
              <a:buNone/>
              <a:defRPr/>
            </a:pPr>
            <a:r>
              <a:rPr lang="en-US" sz="3600" b="0">
                <a:solidFill>
                  <a:srgbClr val="FF0000"/>
                </a:solidFill>
                <a:effectLst>
                  <a:outerShdw blurRad="38100" dist="38100" dir="2700000" algn="tl">
                    <a:srgbClr val="C0C0C0"/>
                  </a:outerShdw>
                </a:effectLst>
                <a:cs typeface="B Mitra" pitchFamily="2" charset="-78"/>
              </a:rPr>
              <a:t>T</a:t>
            </a:r>
            <a:r>
              <a:rPr lang="en-US" sz="3600" b="0">
                <a:solidFill>
                  <a:srgbClr val="00CC00"/>
                </a:solidFill>
                <a:effectLst>
                  <a:outerShdw blurRad="38100" dist="38100" dir="2700000" algn="tl">
                    <a:srgbClr val="C0C0C0"/>
                  </a:outerShdw>
                </a:effectLst>
                <a:cs typeface="B Mitra" pitchFamily="2" charset="-78"/>
              </a:rPr>
              <a:t>ECHNOLOGY FOCUSING</a:t>
            </a:r>
          </a:p>
          <a:p>
            <a:pPr algn="just" rtl="0" eaLnBrk="1" hangingPunct="1">
              <a:lnSpc>
                <a:spcPct val="90000"/>
              </a:lnSpc>
              <a:buFontTx/>
              <a:buNone/>
              <a:defRPr/>
            </a:pPr>
            <a:endParaRPr lang="en-US" sz="3600" b="0">
              <a:solidFill>
                <a:srgbClr val="FFFF00"/>
              </a:solidFill>
              <a:effectLst>
                <a:outerShdw blurRad="38100" dist="38100" dir="2700000" algn="tl">
                  <a:srgbClr val="C0C0C0"/>
                </a:outerShdw>
              </a:effectLst>
              <a:cs typeface="B Mitra" pitchFamily="2" charset="-78"/>
            </a:endParaRPr>
          </a:p>
          <a:p>
            <a:pPr algn="just" eaLnBrk="1" hangingPunct="1">
              <a:lnSpc>
                <a:spcPct val="90000"/>
              </a:lnSpc>
              <a:buClr>
                <a:srgbClr val="FFFF00"/>
              </a:buClr>
              <a:buFont typeface="Wingdings" pitchFamily="2" charset="2"/>
              <a:buChar char="ü"/>
              <a:defRPr/>
            </a:pPr>
            <a:r>
              <a:rPr lang="fa-IR" b="0" smtClean="0">
                <a:effectLst>
                  <a:outerShdw blurRad="38100" dist="38100" dir="2700000" algn="tl">
                    <a:srgbClr val="C0C0C0"/>
                  </a:outerShdw>
                </a:effectLst>
                <a:cs typeface="B Mitra" pitchFamily="2" charset="-78"/>
              </a:rPr>
              <a:t>تاکید بر استفاده از تکنولوژی های نوین</a:t>
            </a:r>
          </a:p>
          <a:p>
            <a:pPr algn="just" eaLnBrk="1" hangingPunct="1">
              <a:lnSpc>
                <a:spcPct val="90000"/>
              </a:lnSpc>
              <a:buClr>
                <a:srgbClr val="FFFF00"/>
              </a:buClr>
              <a:buFont typeface="Wingdings" pitchFamily="2" charset="2"/>
              <a:buChar char="ü"/>
              <a:defRPr/>
            </a:pPr>
            <a:endParaRPr lang="fa-IR" b="0" smtClean="0">
              <a:effectLst>
                <a:outerShdw blurRad="38100" dist="38100" dir="2700000" algn="tl">
                  <a:srgbClr val="C0C0C0"/>
                </a:outerShdw>
              </a:effectLst>
              <a:cs typeface="B Mitra" pitchFamily="2" charset="-78"/>
            </a:endParaRPr>
          </a:p>
          <a:p>
            <a:pPr algn="just" eaLnBrk="1" hangingPunct="1">
              <a:lnSpc>
                <a:spcPct val="90000"/>
              </a:lnSpc>
              <a:buClr>
                <a:srgbClr val="FFFF00"/>
              </a:buClr>
              <a:buFont typeface="Wingdings" pitchFamily="2" charset="2"/>
              <a:buChar char="ü"/>
              <a:defRPr/>
            </a:pPr>
            <a:r>
              <a:rPr lang="fa-IR" b="0" smtClean="0">
                <a:effectLst>
                  <a:outerShdw blurRad="38100" dist="38100" dir="2700000" algn="tl">
                    <a:srgbClr val="C0C0C0"/>
                  </a:outerShdw>
                </a:effectLst>
                <a:cs typeface="B Mitra" pitchFamily="2" charset="-78"/>
              </a:rPr>
              <a:t> استفاده درست از تکنولوژی </a:t>
            </a:r>
          </a:p>
          <a:p>
            <a:pPr algn="just" eaLnBrk="1" hangingPunct="1">
              <a:lnSpc>
                <a:spcPct val="90000"/>
              </a:lnSpc>
              <a:buClr>
                <a:srgbClr val="FFFF00"/>
              </a:buClr>
              <a:buFontTx/>
              <a:buNone/>
              <a:defRPr/>
            </a:pPr>
            <a:endParaRPr lang="fa-IR" b="0" smtClean="0">
              <a:effectLst>
                <a:outerShdw blurRad="38100" dist="38100" dir="2700000" algn="tl">
                  <a:srgbClr val="C0C0C0"/>
                </a:outerShdw>
              </a:effectLst>
              <a:cs typeface="B Mitra" pitchFamily="2" charset="-78"/>
            </a:endParaRPr>
          </a:p>
          <a:p>
            <a:pPr algn="just" eaLnBrk="1" hangingPunct="1">
              <a:lnSpc>
                <a:spcPct val="90000"/>
              </a:lnSpc>
              <a:buClr>
                <a:srgbClr val="FFFF00"/>
              </a:buClr>
              <a:buFont typeface="Wingdings" pitchFamily="2" charset="2"/>
              <a:buChar char="ü"/>
              <a:defRPr/>
            </a:pPr>
            <a:r>
              <a:rPr lang="fa-IR" b="0" smtClean="0">
                <a:effectLst>
                  <a:outerShdw blurRad="38100" dist="38100" dir="2700000" algn="tl">
                    <a:srgbClr val="C0C0C0"/>
                  </a:outerShdw>
                </a:effectLst>
                <a:cs typeface="B Mitra" pitchFamily="2" charset="-78"/>
              </a:rPr>
              <a:t>استفاده از تکنولوژی برای دستیابی مزیت رقابتی</a:t>
            </a:r>
          </a:p>
          <a:p>
            <a:pPr algn="just" eaLnBrk="1" hangingPunct="1">
              <a:lnSpc>
                <a:spcPct val="90000"/>
              </a:lnSpc>
              <a:buClr>
                <a:srgbClr val="FFFF00"/>
              </a:buClr>
              <a:buFontTx/>
              <a:buNone/>
              <a:defRPr/>
            </a:pPr>
            <a:endParaRPr lang="fa-IR" b="0" smtClean="0">
              <a:effectLst>
                <a:outerShdw blurRad="38100" dist="38100" dir="2700000" algn="tl">
                  <a:srgbClr val="C0C0C0"/>
                </a:outerShdw>
              </a:effectLst>
              <a:cs typeface="B Mitra" pitchFamily="2" charset="-78"/>
            </a:endParaRPr>
          </a:p>
        </p:txBody>
      </p:sp>
      <p:sp>
        <p:nvSpPr>
          <p:cNvPr id="32770" name="Rectangle 2"/>
          <p:cNvSpPr>
            <a:spLocks noRot="1" noChangeArrowheads="1"/>
          </p:cNvSpPr>
          <p:nvPr/>
        </p:nvSpPr>
        <p:spPr bwMode="auto">
          <a:xfrm>
            <a:off x="1703389" y="1"/>
            <a:ext cx="8785225" cy="1368425"/>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مدل </a:t>
            </a:r>
            <a:r>
              <a:rPr lang="en-US" sz="4000">
                <a:solidFill>
                  <a:srgbClr val="000000"/>
                </a:solidFill>
                <a:latin typeface="Georgia" pitchFamily="18" charset="0"/>
                <a:cs typeface="B Mitra" panose="00000400000000000000" pitchFamily="2" charset="-78"/>
              </a:rPr>
              <a:t>PROMP</a:t>
            </a:r>
            <a:r>
              <a:rPr lang="en-US" sz="4000">
                <a:solidFill>
                  <a:srgbClr val="FF0000"/>
                </a:solidFill>
                <a:latin typeface="Georgia" pitchFamily="18" charset="0"/>
                <a:cs typeface="B Mitra" panose="00000400000000000000" pitchFamily="2" charset="-78"/>
              </a:rPr>
              <a:t>T</a:t>
            </a: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 برای مزیت خدمت</a:t>
            </a:r>
            <a:r>
              <a:rPr lang="fa-IR" sz="4800">
                <a:solidFill>
                  <a:srgbClr val="FF6600"/>
                </a:solidFill>
                <a:effectLst>
                  <a:outerShdw blurRad="38100" dist="38100" dir="2700000" algn="tl">
                    <a:srgbClr val="C0C0C0"/>
                  </a:outerShdw>
                </a:effectLst>
                <a:latin typeface="Impact" pitchFamily="34" charset="0"/>
                <a:cs typeface="B Mitra" panose="00000400000000000000" pitchFamily="2" charset="-78"/>
              </a:rPr>
              <a:t> </a:t>
            </a:r>
            <a:endParaRPr lang="en-US" sz="4800">
              <a:solidFill>
                <a:srgbClr val="FF66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293827719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9091">
                                            <p:txEl>
                                              <p:pRg st="0" end="0"/>
                                            </p:txEl>
                                          </p:spTgt>
                                        </p:tgtEl>
                                        <p:attrNameLst>
                                          <p:attrName>style.visibility</p:attrName>
                                        </p:attrNameLst>
                                      </p:cBhvr>
                                      <p:to>
                                        <p:strVal val="visible"/>
                                      </p:to>
                                    </p:set>
                                    <p:animEffect transition="in" filter="fade">
                                      <p:cBhvr>
                                        <p:cTn id="11" dur="500"/>
                                        <p:tgtEl>
                                          <p:spTgt spid="89091">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animEffect transition="in" filter="fade">
                                      <p:cBhvr>
                                        <p:cTn id="15" dur="500"/>
                                        <p:tgtEl>
                                          <p:spTgt spid="89091">
                                            <p:txEl>
                                              <p:pRg st="1" end="1"/>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animEffect transition="in" filter="fade">
                                      <p:cBhvr>
                                        <p:cTn id="19" dur="500"/>
                                        <p:tgtEl>
                                          <p:spTgt spid="89091">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89091">
                                            <p:txEl>
                                              <p:pRg st="5" end="5"/>
                                            </p:txEl>
                                          </p:spTgt>
                                        </p:tgtEl>
                                        <p:attrNameLst>
                                          <p:attrName>style.visibility</p:attrName>
                                        </p:attrNameLst>
                                      </p:cBhvr>
                                      <p:to>
                                        <p:strVal val="visible"/>
                                      </p:to>
                                    </p:set>
                                    <p:animEffect transition="in" filter="fade">
                                      <p:cBhvr>
                                        <p:cTn id="23" dur="500"/>
                                        <p:tgtEl>
                                          <p:spTgt spid="89091">
                                            <p:txEl>
                                              <p:pRg st="5" end="5"/>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89091">
                                            <p:txEl>
                                              <p:pRg st="7" end="7"/>
                                            </p:txEl>
                                          </p:spTgt>
                                        </p:tgtEl>
                                        <p:attrNameLst>
                                          <p:attrName>style.visibility</p:attrName>
                                        </p:attrNameLst>
                                      </p:cBhvr>
                                      <p:to>
                                        <p:strVal val="visible"/>
                                      </p:to>
                                    </p:set>
                                    <p:animEffect transition="in" filter="fade">
                                      <p:cBhvr>
                                        <p:cTn id="27" dur="500"/>
                                        <p:tgtEl>
                                          <p:spTgt spid="89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C5C418DB-230D-4637-B95F-FD9855A42531}" type="slidenum">
              <a:rPr lang="ar-SA" altLang="en-US">
                <a:solidFill>
                  <a:srgbClr val="000000"/>
                </a:solidFill>
                <a:cs typeface="Arial" panose="020B0604020202020204" pitchFamily="34" charset="0"/>
              </a:rPr>
              <a:pPr eaLnBrk="1" hangingPunct="1"/>
              <a:t>16</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73434A6C-3E18-49E9-920D-5879148147B3}" type="slidenum">
              <a:rPr lang="ar-SA" altLang="en-US" sz="1000" b="1">
                <a:solidFill>
                  <a:srgbClr val="000000"/>
                </a:solidFill>
                <a:cs typeface="Arial" panose="020B0604020202020204" pitchFamily="34" charset="0"/>
              </a:rPr>
              <a:pPr algn="r" eaLnBrk="1" fontAlgn="base" hangingPunct="1">
                <a:spcBef>
                  <a:spcPct val="0"/>
                </a:spcBef>
                <a:spcAft>
                  <a:spcPct val="0"/>
                </a:spcAft>
              </a:pPr>
              <a:t>16</a:t>
            </a:fld>
            <a:endParaRPr lang="en-US" altLang="en-US" sz="1000" b="1">
              <a:solidFill>
                <a:srgbClr val="000000"/>
              </a:solidFill>
              <a:cs typeface="Arial" panose="020B0604020202020204" pitchFamily="34" charset="0"/>
            </a:endParaRPr>
          </a:p>
        </p:txBody>
      </p:sp>
      <p:sp>
        <p:nvSpPr>
          <p:cNvPr id="37890" name="Rectangle 2"/>
          <p:cNvSpPr>
            <a:spLocks noGrp="1" noRot="1" noChangeArrowheads="1"/>
          </p:cNvSpPr>
          <p:nvPr>
            <p:ph type="title" idx="4294967295"/>
          </p:nvPr>
        </p:nvSpPr>
        <p:spPr>
          <a:xfrm>
            <a:off x="1992313" y="260350"/>
            <a:ext cx="8229600" cy="1143000"/>
          </a:xfrm>
        </p:spPr>
        <p:txBody>
          <a:bodyPr/>
          <a:lstStyle/>
          <a:p>
            <a:pPr eaLnBrk="1" hangingPunct="1">
              <a:defRPr/>
            </a:pPr>
            <a:r>
              <a:rPr lang="fa-IR" sz="5400">
                <a:solidFill>
                  <a:schemeClr val="tx1"/>
                </a:solidFill>
                <a:effectLst>
                  <a:outerShdw blurRad="38100" dist="38100" dir="2700000" algn="tl">
                    <a:srgbClr val="C0C0C0"/>
                  </a:outerShdw>
                </a:effectLst>
                <a:cs typeface="B Mitra" pitchFamily="2" charset="-78"/>
              </a:rPr>
              <a:t>مزیت خدمت و خدمت برتر</a:t>
            </a:r>
            <a:endParaRPr lang="en-US" sz="5400">
              <a:solidFill>
                <a:schemeClr val="tx1"/>
              </a:solidFill>
              <a:effectLst>
                <a:outerShdw blurRad="38100" dist="38100" dir="2700000" algn="tl">
                  <a:srgbClr val="C0C0C0"/>
                </a:outerShdw>
              </a:effectLst>
              <a:cs typeface="B Mitra" pitchFamily="2" charset="-78"/>
            </a:endParaRPr>
          </a:p>
        </p:txBody>
      </p:sp>
      <p:sp>
        <p:nvSpPr>
          <p:cNvPr id="37891" name="Rectangle 3"/>
          <p:cNvSpPr>
            <a:spLocks noGrp="1" noChangeArrowheads="1"/>
          </p:cNvSpPr>
          <p:nvPr>
            <p:ph type="body" idx="4294967295"/>
          </p:nvPr>
        </p:nvSpPr>
        <p:spPr>
          <a:xfrm>
            <a:off x="1703389" y="1744664"/>
            <a:ext cx="8785225" cy="5113337"/>
          </a:xfrm>
        </p:spPr>
        <p:txBody>
          <a:bodyPr/>
          <a:lstStyle/>
          <a:p>
            <a:pPr algn="just" eaLnBrk="1" hangingPunct="1">
              <a:buFontTx/>
              <a:buNone/>
              <a:defRPr/>
            </a:pPr>
            <a:r>
              <a:rPr lang="fa-IR" b="0" smtClean="0">
                <a:effectLst>
                  <a:outerShdw blurRad="38100" dist="38100" dir="2700000" algn="tl">
                    <a:srgbClr val="C0C0C0"/>
                  </a:outerShdw>
                </a:effectLst>
                <a:cs typeface="B Mitra" pitchFamily="2" charset="-78"/>
              </a:rPr>
              <a:t>مدیران سازمانهای گوناگون و به ویژه سازمانهای خدماتی برای دستیابی به خدمت برتر و متمایز نیازمند سه گام کلی هستند که عبارتند از:</a:t>
            </a:r>
          </a:p>
          <a:p>
            <a:pPr algn="just" eaLnBrk="1" hangingPunct="1">
              <a:buFontTx/>
              <a:buNone/>
              <a:defRPr/>
            </a:pPr>
            <a:endParaRPr lang="fa-IR" sz="2800">
              <a:effectLst>
                <a:outerShdw blurRad="38100" dist="38100" dir="2700000" algn="tl">
                  <a:srgbClr val="C0C0C0"/>
                </a:outerShdw>
              </a:effectLst>
              <a:cs typeface="B Mitra" pitchFamily="2" charset="-78"/>
            </a:endParaRPr>
          </a:p>
          <a:p>
            <a:pPr algn="just" eaLnBrk="1" hangingPunct="1">
              <a:buFontTx/>
              <a:buNone/>
              <a:defRPr/>
            </a:pPr>
            <a:r>
              <a:rPr lang="fa-IR" sz="2800">
                <a:effectLst>
                  <a:outerShdw blurRad="38100" dist="38100" dir="2700000" algn="tl">
                    <a:srgbClr val="C0C0C0"/>
                  </a:outerShdw>
                </a:effectLst>
                <a:cs typeface="B Mitra" pitchFamily="2" charset="-78"/>
              </a:rPr>
              <a:t>   </a:t>
            </a:r>
            <a:r>
              <a:rPr lang="fa-IR" b="0" smtClean="0">
                <a:solidFill>
                  <a:srgbClr val="00CC00"/>
                </a:solidFill>
                <a:effectLst>
                  <a:outerShdw blurRad="38100" dist="38100" dir="2700000" algn="tl">
                    <a:srgbClr val="C0C0C0"/>
                  </a:outerShdw>
                </a:effectLst>
                <a:cs typeface="B Mitra" pitchFamily="2" charset="-78"/>
              </a:rPr>
              <a:t>۱- تشخیص جایگاه خدمات بنگاه، براساس انتظارات و درک مشتریان.</a:t>
            </a:r>
          </a:p>
          <a:p>
            <a:pPr algn="just" eaLnBrk="1" hangingPunct="1">
              <a:buFontTx/>
              <a:buNone/>
              <a:defRPr/>
            </a:pPr>
            <a:r>
              <a:rPr lang="fa-IR" b="0" smtClean="0">
                <a:effectLst>
                  <a:outerShdw blurRad="38100" dist="38100" dir="2700000" algn="tl">
                    <a:srgbClr val="C0C0C0"/>
                  </a:outerShdw>
                </a:effectLst>
                <a:cs typeface="B Mitra" pitchFamily="2" charset="-78"/>
              </a:rPr>
              <a:t>   </a:t>
            </a:r>
            <a:r>
              <a:rPr lang="fa-IR" b="0" smtClean="0">
                <a:solidFill>
                  <a:srgbClr val="FF0000"/>
                </a:solidFill>
                <a:effectLst>
                  <a:outerShdw blurRad="38100" dist="38100" dir="2700000" algn="tl">
                    <a:srgbClr val="C0C0C0"/>
                  </a:outerShdw>
                </a:effectLst>
                <a:cs typeface="B Mitra" pitchFamily="2" charset="-78"/>
              </a:rPr>
              <a:t>۲- مشخص کردن افق خدمت بنگاه.</a:t>
            </a:r>
          </a:p>
          <a:p>
            <a:pPr algn="just" eaLnBrk="1" hangingPunct="1">
              <a:buFontTx/>
              <a:buNone/>
              <a:defRPr/>
            </a:pPr>
            <a:r>
              <a:rPr lang="fa-IR" b="0" smtClean="0">
                <a:effectLst>
                  <a:outerShdw blurRad="38100" dist="38100" dir="2700000" algn="tl">
                    <a:srgbClr val="C0C0C0"/>
                  </a:outerShdw>
                </a:effectLst>
                <a:cs typeface="B Mitra" pitchFamily="2" charset="-78"/>
              </a:rPr>
              <a:t>   </a:t>
            </a:r>
            <a:r>
              <a:rPr lang="fa-IR" b="0" smtClean="0">
                <a:solidFill>
                  <a:srgbClr val="0033CC"/>
                </a:solidFill>
                <a:effectLst>
                  <a:outerShdw blurRad="38100" dist="38100" dir="2700000" algn="tl">
                    <a:srgbClr val="C0C0C0"/>
                  </a:outerShdw>
                </a:effectLst>
                <a:cs typeface="B Mitra" pitchFamily="2" charset="-78"/>
              </a:rPr>
              <a:t>۳- تنظیم برنامه های اجرائی برای رسیدن از وضع موجود به وضع مطلوب.</a:t>
            </a:r>
            <a:endParaRPr lang="en-US" b="0" smtClean="0">
              <a:solidFill>
                <a:srgbClr val="0033CC"/>
              </a:solidFill>
              <a:effectLst>
                <a:outerShdw blurRad="38100" dist="38100" dir="2700000" algn="tl">
                  <a:srgbClr val="C0C0C0"/>
                </a:outerShdw>
              </a:effectLst>
              <a:cs typeface="B Mitra" pitchFamily="2" charset="-78"/>
            </a:endParaRPr>
          </a:p>
        </p:txBody>
      </p:sp>
    </p:spTree>
    <p:extLst>
      <p:ext uri="{BB962C8B-B14F-4D97-AF65-F5344CB8AC3E}">
        <p14:creationId xmlns:p14="http://schemas.microsoft.com/office/powerpoint/2010/main" val="427660291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ppt_x</p:attrName>
                                        </p:attrNameLst>
                                      </p:cBhvr>
                                      <p:tavLst>
                                        <p:tav tm="0">
                                          <p:val>
                                            <p:strVal val="#ppt_x-.2"/>
                                          </p:val>
                                        </p:tav>
                                        <p:tav tm="100000">
                                          <p:val>
                                            <p:strVal val="#ppt_x"/>
                                          </p:val>
                                        </p:tav>
                                      </p:tavLst>
                                    </p:anim>
                                    <p:anim calcmode="lin" valueType="num">
                                      <p:cBhvr>
                                        <p:cTn id="8" dur="1000" fill="hold"/>
                                        <p:tgtEl>
                                          <p:spTgt spid="378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890"/>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Effect transition="in" filter="fade">
                                      <p:cBhvr>
                                        <p:cTn id="13" dur="500"/>
                                        <p:tgtEl>
                                          <p:spTgt spid="37891">
                                            <p:txEl>
                                              <p:pRg st="0" end="0"/>
                                            </p:txEl>
                                          </p:spTgt>
                                        </p:tgtEl>
                                      </p:cBhvr>
                                    </p:animEffect>
                                    <p:anim calcmode="lin" valueType="num">
                                      <p:cBhvr>
                                        <p:cTn id="14"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7891">
                                            <p:txEl>
                                              <p:pRg st="0" end="0"/>
                                            </p:txEl>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Effect transition="in" filter="fade">
                                      <p:cBhvr>
                                        <p:cTn id="19" dur="500"/>
                                        <p:tgtEl>
                                          <p:spTgt spid="37891">
                                            <p:txEl>
                                              <p:pRg st="2" end="2"/>
                                            </p:txEl>
                                          </p:spTgt>
                                        </p:tgtEl>
                                      </p:cBhvr>
                                    </p:animEffect>
                                    <p:anim calcmode="lin" valueType="num">
                                      <p:cBhvr>
                                        <p:cTn id="20"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7891">
                                            <p:txEl>
                                              <p:pRg st="2" end="2"/>
                                            </p:txEl>
                                          </p:spTgt>
                                        </p:tgtEl>
                                        <p:attrNameLst>
                                          <p:attrName>ppt_y</p:attrName>
                                        </p:attrNameLst>
                                      </p:cBhvr>
                                      <p:tavLst>
                                        <p:tav tm="0">
                                          <p:val>
                                            <p:strVal val="#ppt_y+.05"/>
                                          </p:val>
                                        </p:tav>
                                        <p:tav tm="100000">
                                          <p:val>
                                            <p:strVal val="#ppt_y"/>
                                          </p:val>
                                        </p:tav>
                                      </p:tavLst>
                                    </p:anim>
                                  </p:childTnLst>
                                </p:cTn>
                              </p:par>
                            </p:childTnLst>
                          </p:cTn>
                        </p:par>
                        <p:par>
                          <p:cTn id="22" fill="hold" nodeType="afterGroup">
                            <p:stCondLst>
                              <p:cond delay="2000"/>
                            </p:stCondLst>
                            <p:childTnLst>
                              <p:par>
                                <p:cTn id="23" presetID="44" presetClass="entr" presetSubtype="0" fill="hold" grpId="0" nodeType="after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Effect transition="in" filter="fade">
                                      <p:cBhvr>
                                        <p:cTn id="25" dur="500"/>
                                        <p:tgtEl>
                                          <p:spTgt spid="37891">
                                            <p:txEl>
                                              <p:pRg st="3" end="3"/>
                                            </p:txEl>
                                          </p:spTgt>
                                        </p:tgtEl>
                                      </p:cBhvr>
                                    </p:animEffect>
                                    <p:anim calcmode="lin" valueType="num">
                                      <p:cBhvr>
                                        <p:cTn id="26"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7891">
                                            <p:txEl>
                                              <p:pRg st="3" end="3"/>
                                            </p:txEl>
                                          </p:spTgt>
                                        </p:tgtEl>
                                        <p:attrNameLst>
                                          <p:attrName>ppt_y</p:attrName>
                                        </p:attrNameLst>
                                      </p:cBhvr>
                                      <p:tavLst>
                                        <p:tav tm="0">
                                          <p:val>
                                            <p:strVal val="#ppt_y+.05"/>
                                          </p:val>
                                        </p:tav>
                                        <p:tav tm="100000">
                                          <p:val>
                                            <p:strVal val="#ppt_y"/>
                                          </p:val>
                                        </p:tav>
                                      </p:tavLst>
                                    </p:anim>
                                  </p:childTnLst>
                                </p:cTn>
                              </p:par>
                            </p:childTnLst>
                          </p:cTn>
                        </p:par>
                        <p:par>
                          <p:cTn id="28" fill="hold" nodeType="afterGroup">
                            <p:stCondLst>
                              <p:cond delay="2500"/>
                            </p:stCondLst>
                            <p:childTnLst>
                              <p:par>
                                <p:cTn id="29" presetID="44" presetClass="entr" presetSubtype="0" fill="hold" grpId="0" nodeType="after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Effect transition="in" filter="fade">
                                      <p:cBhvr>
                                        <p:cTn id="31" dur="500"/>
                                        <p:tgtEl>
                                          <p:spTgt spid="37891">
                                            <p:txEl>
                                              <p:pRg st="4" end="4"/>
                                            </p:txEl>
                                          </p:spTgt>
                                        </p:tgtEl>
                                      </p:cBhvr>
                                    </p:animEffect>
                                    <p:anim calcmode="lin" valueType="num">
                                      <p:cBhvr>
                                        <p:cTn id="32"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789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6B5A63C7-D1FB-4AFD-AF3E-030A5F0BFB76}" type="slidenum">
              <a:rPr lang="ar-SA" altLang="en-US">
                <a:solidFill>
                  <a:srgbClr val="000000"/>
                </a:solidFill>
                <a:cs typeface="Arial" panose="020B0604020202020204" pitchFamily="34" charset="0"/>
              </a:rPr>
              <a:pPr eaLnBrk="1" hangingPunct="1"/>
              <a:t>17</a:t>
            </a:fld>
            <a:endParaRPr lang="en-US" altLang="en-US">
              <a:solidFill>
                <a:srgbClr val="000000"/>
              </a:solidFill>
              <a:cs typeface="Arial" panose="020B0604020202020204" pitchFamily="34" charset="0"/>
            </a:endParaRPr>
          </a:p>
        </p:txBody>
      </p:sp>
      <p:sp>
        <p:nvSpPr>
          <p:cNvPr id="23"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BCE0BA61-A141-45B0-8DC5-81CCB5D1AE5C}" type="slidenum">
              <a:rPr lang="ar-SA" altLang="en-US" sz="1000" b="1">
                <a:solidFill>
                  <a:srgbClr val="000000"/>
                </a:solidFill>
                <a:cs typeface="Arial" panose="020B0604020202020204" pitchFamily="34" charset="0"/>
              </a:rPr>
              <a:pPr algn="r" eaLnBrk="1" fontAlgn="base" hangingPunct="1">
                <a:spcBef>
                  <a:spcPct val="0"/>
                </a:spcBef>
                <a:spcAft>
                  <a:spcPct val="0"/>
                </a:spcAft>
              </a:pPr>
              <a:t>17</a:t>
            </a:fld>
            <a:endParaRPr lang="en-US" altLang="en-US" sz="1000" b="1">
              <a:solidFill>
                <a:srgbClr val="000000"/>
              </a:solidFill>
              <a:cs typeface="Arial" panose="020B0604020202020204" pitchFamily="34" charset="0"/>
            </a:endParaRPr>
          </a:p>
        </p:txBody>
      </p:sp>
      <p:sp>
        <p:nvSpPr>
          <p:cNvPr id="38914" name="Oval 2"/>
          <p:cNvSpPr>
            <a:spLocks noChangeArrowheads="1"/>
          </p:cNvSpPr>
          <p:nvPr/>
        </p:nvSpPr>
        <p:spPr bwMode="auto">
          <a:xfrm>
            <a:off x="5087938" y="765176"/>
            <a:ext cx="2087562" cy="1871663"/>
          </a:xfrm>
          <a:prstGeom prst="ellipse">
            <a:avLst/>
          </a:prstGeom>
          <a:gradFill rotWithShape="1">
            <a:gsLst>
              <a:gs pos="0">
                <a:srgbClr val="FFFFFF"/>
              </a:gs>
              <a:gs pos="100000">
                <a:srgbClr val="33CC33"/>
              </a:gs>
            </a:gsLst>
            <a:path path="shape">
              <a:fillToRect l="50000" t="50000" r="50000" b="50000"/>
            </a:path>
          </a:gra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ctr" eaLnBrk="1" fontAlgn="base" hangingPunct="1">
              <a:spcBef>
                <a:spcPct val="0"/>
              </a:spcBef>
              <a:spcAft>
                <a:spcPct val="0"/>
              </a:spcAft>
            </a:pPr>
            <a:r>
              <a:rPr lang="fa-IR" altLang="en-US" sz="4000">
                <a:solidFill>
                  <a:srgbClr val="0033CC"/>
                </a:solidFill>
              </a:rPr>
              <a:t>ارزشهای </a:t>
            </a:r>
          </a:p>
          <a:p>
            <a:pPr algn="ctr" eaLnBrk="1" fontAlgn="base" hangingPunct="1">
              <a:spcBef>
                <a:spcPct val="0"/>
              </a:spcBef>
              <a:spcAft>
                <a:spcPct val="0"/>
              </a:spcAft>
            </a:pPr>
            <a:r>
              <a:rPr lang="fa-IR" altLang="en-US" sz="4000">
                <a:solidFill>
                  <a:srgbClr val="0033CC"/>
                </a:solidFill>
              </a:rPr>
              <a:t>مشترک</a:t>
            </a:r>
            <a:endParaRPr lang="en-US" altLang="en-US" sz="4000">
              <a:solidFill>
                <a:srgbClr val="0033CC"/>
              </a:solidFill>
            </a:endParaRPr>
          </a:p>
        </p:txBody>
      </p:sp>
      <p:sp>
        <p:nvSpPr>
          <p:cNvPr id="38915" name="Oval 3"/>
          <p:cNvSpPr>
            <a:spLocks noChangeArrowheads="1"/>
          </p:cNvSpPr>
          <p:nvPr/>
        </p:nvSpPr>
        <p:spPr bwMode="auto">
          <a:xfrm>
            <a:off x="5303838" y="4940301"/>
            <a:ext cx="2087562" cy="1871663"/>
          </a:xfrm>
          <a:prstGeom prst="ellipse">
            <a:avLst/>
          </a:prstGeom>
          <a:gradFill rotWithShape="1">
            <a:gsLst>
              <a:gs pos="0">
                <a:schemeClr val="bg1"/>
              </a:gs>
              <a:gs pos="100000">
                <a:schemeClr val="hlink"/>
              </a:gs>
            </a:gsLst>
            <a:path path="shape">
              <a:fillToRect l="50000" t="50000" r="50000" b="50000"/>
            </a:path>
          </a:gra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ctr" eaLnBrk="1" fontAlgn="base" hangingPunct="1">
              <a:spcBef>
                <a:spcPct val="0"/>
              </a:spcBef>
              <a:spcAft>
                <a:spcPct val="0"/>
              </a:spcAft>
            </a:pPr>
            <a:r>
              <a:rPr lang="fa-IR" altLang="en-US" sz="4000">
                <a:solidFill>
                  <a:srgbClr val="0033CC"/>
                </a:solidFill>
              </a:rPr>
              <a:t>کارکنان و</a:t>
            </a:r>
          </a:p>
          <a:p>
            <a:pPr algn="ctr" eaLnBrk="1" fontAlgn="base" hangingPunct="1">
              <a:spcBef>
                <a:spcPct val="0"/>
              </a:spcBef>
              <a:spcAft>
                <a:spcPct val="0"/>
              </a:spcAft>
            </a:pPr>
            <a:r>
              <a:rPr lang="fa-IR" altLang="en-US" sz="4000">
                <a:solidFill>
                  <a:srgbClr val="0033CC"/>
                </a:solidFill>
              </a:rPr>
              <a:t>مهارتها</a:t>
            </a:r>
            <a:endParaRPr lang="en-US" altLang="en-US" sz="4000">
              <a:solidFill>
                <a:srgbClr val="0033CC"/>
              </a:solidFill>
            </a:endParaRPr>
          </a:p>
        </p:txBody>
      </p:sp>
      <p:sp>
        <p:nvSpPr>
          <p:cNvPr id="38916" name="Oval 4"/>
          <p:cNvSpPr>
            <a:spLocks noChangeArrowheads="1"/>
          </p:cNvSpPr>
          <p:nvPr/>
        </p:nvSpPr>
        <p:spPr bwMode="auto">
          <a:xfrm>
            <a:off x="2855913" y="3860801"/>
            <a:ext cx="2087562" cy="1871663"/>
          </a:xfrm>
          <a:prstGeom prst="ellipse">
            <a:avLst/>
          </a:prstGeom>
          <a:gradFill rotWithShape="1">
            <a:gsLst>
              <a:gs pos="0">
                <a:srgbClr val="FF00FF"/>
              </a:gs>
              <a:gs pos="100000">
                <a:srgbClr val="6666FF"/>
              </a:gs>
            </a:gsLst>
            <a:path path="shape">
              <a:fillToRect l="50000" t="50000" r="50000" b="50000"/>
            </a:path>
          </a:gra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ctr" eaLnBrk="1" fontAlgn="base" hangingPunct="1">
              <a:spcBef>
                <a:spcPct val="0"/>
              </a:spcBef>
              <a:spcAft>
                <a:spcPct val="0"/>
              </a:spcAft>
            </a:pPr>
            <a:r>
              <a:rPr lang="fa-IR" altLang="en-US" sz="4000">
                <a:solidFill>
                  <a:srgbClr val="0033CC"/>
                </a:solidFill>
              </a:rPr>
              <a:t>سیستم ها</a:t>
            </a:r>
            <a:endParaRPr lang="en-US" altLang="en-US" sz="4000">
              <a:solidFill>
                <a:srgbClr val="0033CC"/>
              </a:solidFill>
            </a:endParaRPr>
          </a:p>
        </p:txBody>
      </p:sp>
      <p:sp>
        <p:nvSpPr>
          <p:cNvPr id="38917" name="Oval 5"/>
          <p:cNvSpPr>
            <a:spLocks noChangeArrowheads="1"/>
          </p:cNvSpPr>
          <p:nvPr/>
        </p:nvSpPr>
        <p:spPr bwMode="auto">
          <a:xfrm>
            <a:off x="7607301" y="3644901"/>
            <a:ext cx="2087563" cy="1871663"/>
          </a:xfrm>
          <a:prstGeom prst="ellipse">
            <a:avLst/>
          </a:prstGeom>
          <a:gradFill rotWithShape="1">
            <a:gsLst>
              <a:gs pos="0">
                <a:srgbClr val="FF9900"/>
              </a:gs>
              <a:gs pos="100000">
                <a:srgbClr val="00FFCC"/>
              </a:gs>
            </a:gsLst>
            <a:path path="shape">
              <a:fillToRect l="50000" t="50000" r="50000" b="50000"/>
            </a:path>
          </a:gra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ctr" eaLnBrk="1" fontAlgn="base" hangingPunct="1">
              <a:spcBef>
                <a:spcPct val="0"/>
              </a:spcBef>
              <a:spcAft>
                <a:spcPct val="0"/>
              </a:spcAft>
            </a:pPr>
            <a:r>
              <a:rPr lang="fa-IR" altLang="en-US" sz="4000">
                <a:solidFill>
                  <a:srgbClr val="0033CC"/>
                </a:solidFill>
              </a:rPr>
              <a:t>ساختار</a:t>
            </a:r>
            <a:endParaRPr lang="en-US" altLang="en-US" sz="4000">
              <a:solidFill>
                <a:srgbClr val="0033CC"/>
              </a:solidFill>
            </a:endParaRPr>
          </a:p>
        </p:txBody>
      </p:sp>
      <p:sp>
        <p:nvSpPr>
          <p:cNvPr id="38918" name="Oval 6"/>
          <p:cNvSpPr>
            <a:spLocks noChangeArrowheads="1"/>
          </p:cNvSpPr>
          <p:nvPr/>
        </p:nvSpPr>
        <p:spPr bwMode="auto">
          <a:xfrm>
            <a:off x="7464426" y="1412876"/>
            <a:ext cx="2087563" cy="1871663"/>
          </a:xfrm>
          <a:prstGeom prst="ellipse">
            <a:avLst/>
          </a:prstGeom>
          <a:gradFill rotWithShape="1">
            <a:gsLst>
              <a:gs pos="0">
                <a:srgbClr val="FFFF99"/>
              </a:gs>
              <a:gs pos="100000">
                <a:srgbClr val="FF00FF"/>
              </a:gs>
            </a:gsLst>
            <a:path path="shape">
              <a:fillToRect l="50000" t="50000" r="50000" b="50000"/>
            </a:path>
          </a:gra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ctr" eaLnBrk="1" fontAlgn="base" hangingPunct="1">
              <a:spcBef>
                <a:spcPct val="0"/>
              </a:spcBef>
              <a:spcAft>
                <a:spcPct val="0"/>
              </a:spcAft>
            </a:pPr>
            <a:r>
              <a:rPr lang="fa-IR" altLang="en-US" sz="4000">
                <a:solidFill>
                  <a:srgbClr val="0033CC"/>
                </a:solidFill>
              </a:rPr>
              <a:t>سبک</a:t>
            </a:r>
            <a:endParaRPr lang="en-US" altLang="en-US" sz="4000">
              <a:solidFill>
                <a:srgbClr val="0033CC"/>
              </a:solidFill>
            </a:endParaRPr>
          </a:p>
        </p:txBody>
      </p:sp>
      <p:sp>
        <p:nvSpPr>
          <p:cNvPr id="38919" name="Oval 7"/>
          <p:cNvSpPr>
            <a:spLocks noChangeArrowheads="1"/>
          </p:cNvSpPr>
          <p:nvPr/>
        </p:nvSpPr>
        <p:spPr bwMode="auto">
          <a:xfrm>
            <a:off x="2711451" y="1557338"/>
            <a:ext cx="2087563" cy="1871662"/>
          </a:xfrm>
          <a:prstGeom prst="ellipse">
            <a:avLst/>
          </a:prstGeom>
          <a:gradFill rotWithShape="1">
            <a:gsLst>
              <a:gs pos="0">
                <a:srgbClr val="FFFF99"/>
              </a:gs>
              <a:gs pos="100000">
                <a:srgbClr val="FF6600"/>
              </a:gs>
            </a:gsLst>
            <a:path path="shape">
              <a:fillToRect l="50000" t="50000" r="50000" b="50000"/>
            </a:path>
          </a:gra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ctr" eaLnBrk="1" fontAlgn="base" hangingPunct="1">
              <a:spcBef>
                <a:spcPct val="0"/>
              </a:spcBef>
              <a:spcAft>
                <a:spcPct val="0"/>
              </a:spcAft>
            </a:pPr>
            <a:r>
              <a:rPr lang="fa-IR" altLang="en-US" sz="4000">
                <a:solidFill>
                  <a:srgbClr val="0033CC"/>
                </a:solidFill>
              </a:rPr>
              <a:t>استراتژی</a:t>
            </a:r>
            <a:endParaRPr lang="en-US" altLang="en-US" sz="4000">
              <a:solidFill>
                <a:srgbClr val="0033CC"/>
              </a:solidFill>
            </a:endParaRPr>
          </a:p>
        </p:txBody>
      </p:sp>
      <p:sp>
        <p:nvSpPr>
          <p:cNvPr id="38920" name="Line 8"/>
          <p:cNvSpPr>
            <a:spLocks noChangeShapeType="1"/>
          </p:cNvSpPr>
          <p:nvPr/>
        </p:nvSpPr>
        <p:spPr bwMode="auto">
          <a:xfrm flipV="1">
            <a:off x="4656138" y="1916113"/>
            <a:ext cx="431800" cy="144462"/>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21" name="Line 9"/>
          <p:cNvSpPr>
            <a:spLocks noChangeShapeType="1"/>
          </p:cNvSpPr>
          <p:nvPr/>
        </p:nvSpPr>
        <p:spPr bwMode="auto">
          <a:xfrm>
            <a:off x="3790950" y="3429000"/>
            <a:ext cx="0" cy="4318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22" name="Line 10"/>
          <p:cNvSpPr>
            <a:spLocks noChangeShapeType="1"/>
          </p:cNvSpPr>
          <p:nvPr/>
        </p:nvSpPr>
        <p:spPr bwMode="auto">
          <a:xfrm>
            <a:off x="7175500" y="1773239"/>
            <a:ext cx="431800" cy="14287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23" name="Line 11"/>
          <p:cNvSpPr>
            <a:spLocks noChangeShapeType="1"/>
          </p:cNvSpPr>
          <p:nvPr/>
        </p:nvSpPr>
        <p:spPr bwMode="auto">
          <a:xfrm>
            <a:off x="8543925" y="3284538"/>
            <a:ext cx="0" cy="360362"/>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24" name="Line 12"/>
          <p:cNvSpPr>
            <a:spLocks noChangeShapeType="1"/>
          </p:cNvSpPr>
          <p:nvPr/>
        </p:nvSpPr>
        <p:spPr bwMode="auto">
          <a:xfrm>
            <a:off x="4583114" y="5445126"/>
            <a:ext cx="720725" cy="360363"/>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25" name="Line 13"/>
          <p:cNvSpPr>
            <a:spLocks noChangeShapeType="1"/>
          </p:cNvSpPr>
          <p:nvPr/>
        </p:nvSpPr>
        <p:spPr bwMode="auto">
          <a:xfrm flipH="1">
            <a:off x="7391401" y="5300663"/>
            <a:ext cx="576263" cy="360362"/>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26" name="Line 14"/>
          <p:cNvSpPr>
            <a:spLocks noChangeShapeType="1"/>
          </p:cNvSpPr>
          <p:nvPr/>
        </p:nvSpPr>
        <p:spPr bwMode="auto">
          <a:xfrm flipV="1">
            <a:off x="4511675" y="2492376"/>
            <a:ext cx="1079500" cy="158432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27" name="Line 15"/>
          <p:cNvSpPr>
            <a:spLocks noChangeShapeType="1"/>
          </p:cNvSpPr>
          <p:nvPr/>
        </p:nvSpPr>
        <p:spPr bwMode="auto">
          <a:xfrm>
            <a:off x="6672264" y="2492375"/>
            <a:ext cx="1150937" cy="1512888"/>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28" name="Line 16"/>
          <p:cNvSpPr>
            <a:spLocks noChangeShapeType="1"/>
          </p:cNvSpPr>
          <p:nvPr/>
        </p:nvSpPr>
        <p:spPr bwMode="auto">
          <a:xfrm>
            <a:off x="4583114" y="3068639"/>
            <a:ext cx="1296987" cy="1944687"/>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29" name="Line 17"/>
          <p:cNvSpPr>
            <a:spLocks noChangeShapeType="1"/>
          </p:cNvSpPr>
          <p:nvPr/>
        </p:nvSpPr>
        <p:spPr bwMode="auto">
          <a:xfrm>
            <a:off x="6311901" y="2636838"/>
            <a:ext cx="73025" cy="2303462"/>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30" name="Line 18"/>
          <p:cNvSpPr>
            <a:spLocks noChangeShapeType="1"/>
          </p:cNvSpPr>
          <p:nvPr/>
        </p:nvSpPr>
        <p:spPr bwMode="auto">
          <a:xfrm flipV="1">
            <a:off x="4799013" y="2924175"/>
            <a:ext cx="2881312" cy="1512888"/>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31" name="Line 19"/>
          <p:cNvSpPr>
            <a:spLocks noChangeShapeType="1"/>
          </p:cNvSpPr>
          <p:nvPr/>
        </p:nvSpPr>
        <p:spPr bwMode="auto">
          <a:xfrm flipH="1" flipV="1">
            <a:off x="4727575" y="2852738"/>
            <a:ext cx="2952750" cy="1439862"/>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34" name="Line 22"/>
          <p:cNvSpPr>
            <a:spLocks noChangeShapeType="1"/>
          </p:cNvSpPr>
          <p:nvPr/>
        </p:nvSpPr>
        <p:spPr bwMode="auto">
          <a:xfrm flipV="1">
            <a:off x="6672264" y="3068639"/>
            <a:ext cx="1222375" cy="1944687"/>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38935" name="Text Box 23"/>
          <p:cNvSpPr txBox="1">
            <a:spLocks noChangeArrowheads="1"/>
          </p:cNvSpPr>
          <p:nvPr/>
        </p:nvSpPr>
        <p:spPr bwMode="auto">
          <a:xfrm>
            <a:off x="1919288" y="1"/>
            <a:ext cx="734536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rtl="1" eaLnBrk="1" fontAlgn="base" hangingPunct="1">
              <a:spcBef>
                <a:spcPct val="0"/>
              </a:spcBef>
              <a:spcAft>
                <a:spcPct val="0"/>
              </a:spcAft>
            </a:pPr>
            <a:r>
              <a:rPr lang="fa-IR" altLang="en-US" sz="4800">
                <a:solidFill>
                  <a:srgbClr val="000000"/>
                </a:solidFill>
                <a:latin typeface="Garamond" panose="02020404030301010803" pitchFamily="18" charset="0"/>
              </a:rPr>
              <a:t>الزامات یک سازمان خدماتی پویا</a:t>
            </a:r>
            <a:endParaRPr lang="en-US" altLang="en-US" sz="4800">
              <a:solidFill>
                <a:srgbClr val="000000"/>
              </a:solidFill>
              <a:latin typeface="Garamond" panose="02020404030301010803" pitchFamily="18" charset="0"/>
            </a:endParaRPr>
          </a:p>
        </p:txBody>
      </p:sp>
    </p:spTree>
    <p:extLst>
      <p:ext uri="{BB962C8B-B14F-4D97-AF65-F5344CB8AC3E}">
        <p14:creationId xmlns:p14="http://schemas.microsoft.com/office/powerpoint/2010/main" val="389425398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8935"/>
                                        </p:tgtEl>
                                        <p:attrNameLst>
                                          <p:attrName>style.visibility</p:attrName>
                                        </p:attrNameLst>
                                      </p:cBhvr>
                                      <p:to>
                                        <p:strVal val="visible"/>
                                      </p:to>
                                    </p:set>
                                    <p:anim calcmode="lin" valueType="num">
                                      <p:cBhvr>
                                        <p:cTn id="7" dur="1000" fill="hold"/>
                                        <p:tgtEl>
                                          <p:spTgt spid="38935"/>
                                        </p:tgtEl>
                                        <p:attrNameLst>
                                          <p:attrName>ppt_w</p:attrName>
                                        </p:attrNameLst>
                                      </p:cBhvr>
                                      <p:tavLst>
                                        <p:tav tm="0">
                                          <p:val>
                                            <p:strVal val="#ppt_w*0.70"/>
                                          </p:val>
                                        </p:tav>
                                        <p:tav tm="100000">
                                          <p:val>
                                            <p:strVal val="#ppt_w"/>
                                          </p:val>
                                        </p:tav>
                                      </p:tavLst>
                                    </p:anim>
                                    <p:anim calcmode="lin" valueType="num">
                                      <p:cBhvr>
                                        <p:cTn id="8" dur="1000" fill="hold"/>
                                        <p:tgtEl>
                                          <p:spTgt spid="38935"/>
                                        </p:tgtEl>
                                        <p:attrNameLst>
                                          <p:attrName>ppt_h</p:attrName>
                                        </p:attrNameLst>
                                      </p:cBhvr>
                                      <p:tavLst>
                                        <p:tav tm="0">
                                          <p:val>
                                            <p:strVal val="#ppt_h"/>
                                          </p:val>
                                        </p:tav>
                                        <p:tav tm="100000">
                                          <p:val>
                                            <p:strVal val="#ppt_h"/>
                                          </p:val>
                                        </p:tav>
                                      </p:tavLst>
                                    </p:anim>
                                    <p:animEffect transition="in" filter="fade">
                                      <p:cBhvr>
                                        <p:cTn id="9" dur="1000"/>
                                        <p:tgtEl>
                                          <p:spTgt spid="38935"/>
                                        </p:tgtEl>
                                      </p:cBhvr>
                                    </p:animEffect>
                                  </p:childTnLst>
                                </p:cTn>
                              </p:par>
                            </p:childTnLst>
                          </p:cTn>
                        </p:par>
                        <p:par>
                          <p:cTn id="10" fill="hold" nodeType="afterGroup">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38914"/>
                                        </p:tgtEl>
                                        <p:attrNameLst>
                                          <p:attrName>style.visibility</p:attrName>
                                        </p:attrNameLst>
                                      </p:cBhvr>
                                      <p:to>
                                        <p:strVal val="visible"/>
                                      </p:to>
                                    </p:set>
                                    <p:animEffect transition="in" filter="diamond(in)">
                                      <p:cBhvr>
                                        <p:cTn id="13" dur="2000"/>
                                        <p:tgtEl>
                                          <p:spTgt spid="3891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8916"/>
                                        </p:tgtEl>
                                        <p:attrNameLst>
                                          <p:attrName>style.visibility</p:attrName>
                                        </p:attrNameLst>
                                      </p:cBhvr>
                                      <p:to>
                                        <p:strVal val="visible"/>
                                      </p:to>
                                    </p:set>
                                    <p:animEffect transition="in" filter="diamond(in)">
                                      <p:cBhvr>
                                        <p:cTn id="16" dur="2000"/>
                                        <p:tgtEl>
                                          <p:spTgt spid="38916"/>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8915"/>
                                        </p:tgtEl>
                                        <p:attrNameLst>
                                          <p:attrName>style.visibility</p:attrName>
                                        </p:attrNameLst>
                                      </p:cBhvr>
                                      <p:to>
                                        <p:strVal val="visible"/>
                                      </p:to>
                                    </p:set>
                                    <p:animEffect transition="in" filter="diamond(in)">
                                      <p:cBhvr>
                                        <p:cTn id="19" dur="2000"/>
                                        <p:tgtEl>
                                          <p:spTgt spid="3891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8924"/>
                                        </p:tgtEl>
                                        <p:attrNameLst>
                                          <p:attrName>style.visibility</p:attrName>
                                        </p:attrNameLst>
                                      </p:cBhvr>
                                      <p:to>
                                        <p:strVal val="visible"/>
                                      </p:to>
                                    </p:set>
                                    <p:animEffect transition="in" filter="diamond(in)">
                                      <p:cBhvr>
                                        <p:cTn id="22" dur="2000"/>
                                        <p:tgtEl>
                                          <p:spTgt spid="3892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8921"/>
                                        </p:tgtEl>
                                        <p:attrNameLst>
                                          <p:attrName>style.visibility</p:attrName>
                                        </p:attrNameLst>
                                      </p:cBhvr>
                                      <p:to>
                                        <p:strVal val="visible"/>
                                      </p:to>
                                    </p:set>
                                    <p:animEffect transition="in" filter="diamond(in)">
                                      <p:cBhvr>
                                        <p:cTn id="25" dur="2000"/>
                                        <p:tgtEl>
                                          <p:spTgt spid="3892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8925"/>
                                        </p:tgtEl>
                                        <p:attrNameLst>
                                          <p:attrName>style.visibility</p:attrName>
                                        </p:attrNameLst>
                                      </p:cBhvr>
                                      <p:to>
                                        <p:strVal val="visible"/>
                                      </p:to>
                                    </p:set>
                                    <p:animEffect transition="in" filter="diamond(in)">
                                      <p:cBhvr>
                                        <p:cTn id="28" dur="2000"/>
                                        <p:tgtEl>
                                          <p:spTgt spid="38925"/>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8923"/>
                                        </p:tgtEl>
                                        <p:attrNameLst>
                                          <p:attrName>style.visibility</p:attrName>
                                        </p:attrNameLst>
                                      </p:cBhvr>
                                      <p:to>
                                        <p:strVal val="visible"/>
                                      </p:to>
                                    </p:set>
                                    <p:animEffect transition="in" filter="diamond(in)">
                                      <p:cBhvr>
                                        <p:cTn id="31" dur="2000"/>
                                        <p:tgtEl>
                                          <p:spTgt spid="38923"/>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8922"/>
                                        </p:tgtEl>
                                        <p:attrNameLst>
                                          <p:attrName>style.visibility</p:attrName>
                                        </p:attrNameLst>
                                      </p:cBhvr>
                                      <p:to>
                                        <p:strVal val="visible"/>
                                      </p:to>
                                    </p:set>
                                    <p:animEffect transition="in" filter="diamond(in)">
                                      <p:cBhvr>
                                        <p:cTn id="34" dur="2000"/>
                                        <p:tgtEl>
                                          <p:spTgt spid="38922"/>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38920"/>
                                        </p:tgtEl>
                                        <p:attrNameLst>
                                          <p:attrName>style.visibility</p:attrName>
                                        </p:attrNameLst>
                                      </p:cBhvr>
                                      <p:to>
                                        <p:strVal val="visible"/>
                                      </p:to>
                                    </p:set>
                                    <p:animEffect transition="in" filter="diamond(in)">
                                      <p:cBhvr>
                                        <p:cTn id="37" dur="2000"/>
                                        <p:tgtEl>
                                          <p:spTgt spid="38920"/>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38919"/>
                                        </p:tgtEl>
                                        <p:attrNameLst>
                                          <p:attrName>style.visibility</p:attrName>
                                        </p:attrNameLst>
                                      </p:cBhvr>
                                      <p:to>
                                        <p:strVal val="visible"/>
                                      </p:to>
                                    </p:set>
                                    <p:animEffect transition="in" filter="diamond(in)">
                                      <p:cBhvr>
                                        <p:cTn id="40" dur="2000"/>
                                        <p:tgtEl>
                                          <p:spTgt spid="38919"/>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38931"/>
                                        </p:tgtEl>
                                        <p:attrNameLst>
                                          <p:attrName>style.visibility</p:attrName>
                                        </p:attrNameLst>
                                      </p:cBhvr>
                                      <p:to>
                                        <p:strVal val="visible"/>
                                      </p:to>
                                    </p:set>
                                    <p:animEffect transition="in" filter="diamond(in)">
                                      <p:cBhvr>
                                        <p:cTn id="43" dur="2000"/>
                                        <p:tgtEl>
                                          <p:spTgt spid="38931"/>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38929"/>
                                        </p:tgtEl>
                                        <p:attrNameLst>
                                          <p:attrName>style.visibility</p:attrName>
                                        </p:attrNameLst>
                                      </p:cBhvr>
                                      <p:to>
                                        <p:strVal val="visible"/>
                                      </p:to>
                                    </p:set>
                                    <p:animEffect transition="in" filter="diamond(in)">
                                      <p:cBhvr>
                                        <p:cTn id="46" dur="2000"/>
                                        <p:tgtEl>
                                          <p:spTgt spid="38929"/>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38927"/>
                                        </p:tgtEl>
                                        <p:attrNameLst>
                                          <p:attrName>style.visibility</p:attrName>
                                        </p:attrNameLst>
                                      </p:cBhvr>
                                      <p:to>
                                        <p:strVal val="visible"/>
                                      </p:to>
                                    </p:set>
                                    <p:animEffect transition="in" filter="diamond(in)">
                                      <p:cBhvr>
                                        <p:cTn id="49" dur="2000"/>
                                        <p:tgtEl>
                                          <p:spTgt spid="38927"/>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38930"/>
                                        </p:tgtEl>
                                        <p:attrNameLst>
                                          <p:attrName>style.visibility</p:attrName>
                                        </p:attrNameLst>
                                      </p:cBhvr>
                                      <p:to>
                                        <p:strVal val="visible"/>
                                      </p:to>
                                    </p:set>
                                    <p:animEffect transition="in" filter="diamond(in)">
                                      <p:cBhvr>
                                        <p:cTn id="52" dur="2000"/>
                                        <p:tgtEl>
                                          <p:spTgt spid="38930"/>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38928"/>
                                        </p:tgtEl>
                                        <p:attrNameLst>
                                          <p:attrName>style.visibility</p:attrName>
                                        </p:attrNameLst>
                                      </p:cBhvr>
                                      <p:to>
                                        <p:strVal val="visible"/>
                                      </p:to>
                                    </p:set>
                                    <p:animEffect transition="in" filter="diamond(in)">
                                      <p:cBhvr>
                                        <p:cTn id="55" dur="2000"/>
                                        <p:tgtEl>
                                          <p:spTgt spid="38928"/>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38926"/>
                                        </p:tgtEl>
                                        <p:attrNameLst>
                                          <p:attrName>style.visibility</p:attrName>
                                        </p:attrNameLst>
                                      </p:cBhvr>
                                      <p:to>
                                        <p:strVal val="visible"/>
                                      </p:to>
                                    </p:set>
                                    <p:animEffect transition="in" filter="diamond(in)">
                                      <p:cBhvr>
                                        <p:cTn id="58" dur="2000"/>
                                        <p:tgtEl>
                                          <p:spTgt spid="38926"/>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38918"/>
                                        </p:tgtEl>
                                        <p:attrNameLst>
                                          <p:attrName>style.visibility</p:attrName>
                                        </p:attrNameLst>
                                      </p:cBhvr>
                                      <p:to>
                                        <p:strVal val="visible"/>
                                      </p:to>
                                    </p:set>
                                    <p:animEffect transition="in" filter="diamond(in)">
                                      <p:cBhvr>
                                        <p:cTn id="61" dur="2000"/>
                                        <p:tgtEl>
                                          <p:spTgt spid="38918"/>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38917"/>
                                        </p:tgtEl>
                                        <p:attrNameLst>
                                          <p:attrName>style.visibility</p:attrName>
                                        </p:attrNameLst>
                                      </p:cBhvr>
                                      <p:to>
                                        <p:strVal val="visible"/>
                                      </p:to>
                                    </p:set>
                                    <p:animEffect transition="in" filter="diamond(in)">
                                      <p:cBhvr>
                                        <p:cTn id="64" dur="2000"/>
                                        <p:tgtEl>
                                          <p:spTgt spid="38917"/>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38934"/>
                                        </p:tgtEl>
                                        <p:attrNameLst>
                                          <p:attrName>style.visibility</p:attrName>
                                        </p:attrNameLst>
                                      </p:cBhvr>
                                      <p:to>
                                        <p:strVal val="visible"/>
                                      </p:to>
                                    </p:set>
                                    <p:animEffect transition="in" filter="diamond(in)">
                                      <p:cBhvr>
                                        <p:cTn id="67" dur="2000"/>
                                        <p:tgtEl>
                                          <p:spTgt spid="38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P spid="38916" grpId="0" animBg="1"/>
      <p:bldP spid="38917" grpId="0" animBg="1"/>
      <p:bldP spid="38918" grpId="0" animBg="1"/>
      <p:bldP spid="38919" grpId="0" animBg="1"/>
      <p:bldP spid="38920" grpId="0" animBg="1"/>
      <p:bldP spid="38921" grpId="0" animBg="1"/>
      <p:bldP spid="38922" grpId="0" animBg="1"/>
      <p:bldP spid="38923" grpId="0" animBg="1"/>
      <p:bldP spid="38924" grpId="0" animBg="1"/>
      <p:bldP spid="38925" grpId="0" animBg="1"/>
      <p:bldP spid="38926" grpId="0" animBg="1"/>
      <p:bldP spid="38927" grpId="0" animBg="1"/>
      <p:bldP spid="38928" grpId="0" animBg="1"/>
      <p:bldP spid="38929" grpId="0" animBg="1"/>
      <p:bldP spid="38930" grpId="0" animBg="1"/>
      <p:bldP spid="38931" grpId="0" animBg="1"/>
      <p:bldP spid="38934" grpId="0" animBg="1"/>
      <p:bldP spid="3893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79AF725B-D797-4326-81F9-B3A8E4EF9A76}" type="slidenum">
              <a:rPr lang="ar-SA" altLang="en-US">
                <a:solidFill>
                  <a:srgbClr val="000000"/>
                </a:solidFill>
                <a:cs typeface="Arial" panose="020B0604020202020204" pitchFamily="34" charset="0"/>
              </a:rPr>
              <a:pPr eaLnBrk="1" hangingPunct="1"/>
              <a:t>18</a:t>
            </a:fld>
            <a:endParaRPr lang="en-US" altLang="en-US">
              <a:solidFill>
                <a:srgbClr val="000000"/>
              </a:solidFill>
              <a:cs typeface="Arial" panose="020B0604020202020204" pitchFamily="34" charset="0"/>
            </a:endParaRPr>
          </a:p>
        </p:txBody>
      </p:sp>
      <p:sp>
        <p:nvSpPr>
          <p:cNvPr id="5" name="Slide Number Placeholder 5"/>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BB92C123-3E9B-4035-83B5-7A81623276CC}" type="slidenum">
              <a:rPr lang="ar-SA" altLang="en-US" sz="1000" b="1">
                <a:solidFill>
                  <a:srgbClr val="000000"/>
                </a:solidFill>
                <a:cs typeface="Arial" panose="020B0604020202020204" pitchFamily="34" charset="0"/>
              </a:rPr>
              <a:pPr algn="r" eaLnBrk="1" fontAlgn="base" hangingPunct="1">
                <a:spcBef>
                  <a:spcPct val="0"/>
                </a:spcBef>
                <a:spcAft>
                  <a:spcPct val="0"/>
                </a:spcAft>
              </a:pPr>
              <a:t>18</a:t>
            </a:fld>
            <a:endParaRPr lang="en-US" altLang="en-US" sz="1000" b="1">
              <a:solidFill>
                <a:srgbClr val="000000"/>
              </a:solidFill>
              <a:cs typeface="Arial" panose="020B0604020202020204" pitchFamily="34" charset="0"/>
            </a:endParaRPr>
          </a:p>
        </p:txBody>
      </p:sp>
      <p:sp>
        <p:nvSpPr>
          <p:cNvPr id="111618" name="Rectangle 2"/>
          <p:cNvSpPr>
            <a:spLocks noGrp="1" noChangeArrowheads="1"/>
          </p:cNvSpPr>
          <p:nvPr>
            <p:ph type="title"/>
          </p:nvPr>
        </p:nvSpPr>
        <p:spPr>
          <a:xfrm>
            <a:off x="3863976" y="188913"/>
            <a:ext cx="5832475" cy="762000"/>
          </a:xfrm>
        </p:spPr>
        <p:txBody>
          <a:bodyPr/>
          <a:lstStyle/>
          <a:p>
            <a:pPr eaLnBrk="1" hangingPunct="1">
              <a:defRPr/>
            </a:pPr>
            <a:r>
              <a:rPr lang="fa-IR" sz="5400">
                <a:solidFill>
                  <a:schemeClr val="tx1"/>
                </a:solidFill>
                <a:effectLst>
                  <a:outerShdw blurRad="38100" dist="38100" dir="2700000" algn="tl">
                    <a:srgbClr val="C0C0C0"/>
                  </a:outerShdw>
                </a:effectLst>
                <a:cs typeface="B Mitra" pitchFamily="2" charset="-78"/>
              </a:rPr>
              <a:t>عوامل مهم ممیزی خدمات</a:t>
            </a:r>
            <a:endParaRPr lang="en-US" sz="5400">
              <a:solidFill>
                <a:schemeClr val="tx1"/>
              </a:solidFill>
              <a:effectLst>
                <a:outerShdw blurRad="38100" dist="38100" dir="2700000" algn="tl">
                  <a:srgbClr val="C0C0C0"/>
                </a:outerShdw>
              </a:effectLst>
              <a:cs typeface="B Mitra" pitchFamily="2" charset="-78"/>
            </a:endParaRPr>
          </a:p>
        </p:txBody>
      </p:sp>
      <p:sp>
        <p:nvSpPr>
          <p:cNvPr id="111619" name="Rectangle 3"/>
          <p:cNvSpPr>
            <a:spLocks noGrp="1" noChangeArrowheads="1"/>
          </p:cNvSpPr>
          <p:nvPr>
            <p:ph type="body" idx="1"/>
          </p:nvPr>
        </p:nvSpPr>
        <p:spPr>
          <a:xfrm>
            <a:off x="2351088" y="1773239"/>
            <a:ext cx="7772400" cy="4103687"/>
          </a:xfrm>
        </p:spPr>
        <p:txBody>
          <a:bodyPr/>
          <a:lstStyle/>
          <a:p>
            <a:pPr eaLnBrk="1" hangingPunct="1">
              <a:buFontTx/>
              <a:buNone/>
              <a:defRPr/>
            </a:pPr>
            <a:r>
              <a:rPr lang="fa-IR" sz="4000" b="0">
                <a:solidFill>
                  <a:srgbClr val="996600"/>
                </a:solidFill>
                <a:effectLst>
                  <a:outerShdw blurRad="38100" dist="38100" dir="2700000" algn="tl">
                    <a:srgbClr val="C0C0C0"/>
                  </a:outerShdw>
                </a:effectLst>
                <a:cs typeface="B Mitra" pitchFamily="2" charset="-78"/>
              </a:rPr>
              <a:t>1- عوامل محسوس                </a:t>
            </a:r>
            <a:r>
              <a:rPr lang="en-US" sz="4000" b="0">
                <a:solidFill>
                  <a:srgbClr val="996600"/>
                </a:solidFill>
                <a:effectLst>
                  <a:outerShdw blurRad="38100" dist="38100" dir="2700000" algn="tl">
                    <a:srgbClr val="C0C0C0"/>
                  </a:outerShdw>
                </a:effectLst>
                <a:cs typeface="B Mitra" pitchFamily="2" charset="-78"/>
              </a:rPr>
              <a:t>TANGIBLES</a:t>
            </a:r>
          </a:p>
          <a:p>
            <a:pPr eaLnBrk="1" hangingPunct="1">
              <a:buFontTx/>
              <a:buNone/>
              <a:defRPr/>
            </a:pPr>
            <a:r>
              <a:rPr lang="fa-IR" sz="4000" b="0">
                <a:solidFill>
                  <a:srgbClr val="FF0000"/>
                </a:solidFill>
                <a:effectLst>
                  <a:outerShdw blurRad="38100" dist="38100" dir="2700000" algn="tl">
                    <a:srgbClr val="C0C0C0"/>
                  </a:outerShdw>
                </a:effectLst>
                <a:cs typeface="B Mitra" pitchFamily="2" charset="-78"/>
              </a:rPr>
              <a:t>2- قابل اتکاء بودن               </a:t>
            </a:r>
            <a:r>
              <a:rPr lang="en-US" sz="4000" b="0">
                <a:solidFill>
                  <a:srgbClr val="FF0000"/>
                </a:solidFill>
                <a:effectLst>
                  <a:outerShdw blurRad="38100" dist="38100" dir="2700000" algn="tl">
                    <a:srgbClr val="C0C0C0"/>
                  </a:outerShdw>
                </a:effectLst>
                <a:cs typeface="B Mitra" pitchFamily="2" charset="-78"/>
              </a:rPr>
              <a:t>RELIABILITY</a:t>
            </a:r>
          </a:p>
          <a:p>
            <a:pPr eaLnBrk="1" hangingPunct="1">
              <a:buFontTx/>
              <a:buNone/>
              <a:defRPr/>
            </a:pPr>
            <a:r>
              <a:rPr lang="fa-IR" sz="4000" b="0">
                <a:solidFill>
                  <a:srgbClr val="0033CC"/>
                </a:solidFill>
                <a:effectLst>
                  <a:outerShdw blurRad="38100" dist="38100" dir="2700000" algn="tl">
                    <a:srgbClr val="C0C0C0"/>
                  </a:outerShdw>
                </a:effectLst>
                <a:cs typeface="B Mitra" pitchFamily="2" charset="-78"/>
              </a:rPr>
              <a:t>3- واکنش پذیری  </a:t>
            </a:r>
            <a:r>
              <a:rPr lang="en-US" sz="4000" b="0">
                <a:solidFill>
                  <a:srgbClr val="0033CC"/>
                </a:solidFill>
                <a:effectLst>
                  <a:outerShdw blurRad="38100" dist="38100" dir="2700000" algn="tl">
                    <a:srgbClr val="C0C0C0"/>
                  </a:outerShdw>
                </a:effectLst>
                <a:cs typeface="B Mitra" pitchFamily="2" charset="-78"/>
              </a:rPr>
              <a:t>RESPONSIVENESS</a:t>
            </a:r>
          </a:p>
          <a:p>
            <a:pPr eaLnBrk="1" hangingPunct="1">
              <a:buFontTx/>
              <a:buNone/>
              <a:defRPr/>
            </a:pPr>
            <a:r>
              <a:rPr lang="fa-IR" sz="4000" b="0">
                <a:solidFill>
                  <a:srgbClr val="33CC33"/>
                </a:solidFill>
                <a:effectLst>
                  <a:outerShdw blurRad="38100" dist="38100" dir="2700000" algn="tl">
                    <a:srgbClr val="C0C0C0"/>
                  </a:outerShdw>
                </a:effectLst>
                <a:cs typeface="B Mitra" pitchFamily="2" charset="-78"/>
              </a:rPr>
              <a:t>4- اطمینان                       </a:t>
            </a:r>
            <a:r>
              <a:rPr lang="en-US" sz="4000" b="0">
                <a:solidFill>
                  <a:srgbClr val="33CC33"/>
                </a:solidFill>
                <a:effectLst>
                  <a:outerShdw blurRad="38100" dist="38100" dir="2700000" algn="tl">
                    <a:srgbClr val="C0C0C0"/>
                  </a:outerShdw>
                </a:effectLst>
                <a:cs typeface="B Mitra" pitchFamily="2" charset="-78"/>
              </a:rPr>
              <a:t>ASSURANCE</a:t>
            </a:r>
          </a:p>
          <a:p>
            <a:pPr algn="just" eaLnBrk="1" hangingPunct="1">
              <a:buFontTx/>
              <a:buNone/>
              <a:defRPr/>
            </a:pPr>
            <a:r>
              <a:rPr lang="fa-IR" sz="4000" b="0">
                <a:solidFill>
                  <a:srgbClr val="FF9900"/>
                </a:solidFill>
                <a:effectLst>
                  <a:outerShdw blurRad="38100" dist="38100" dir="2700000" algn="tl">
                    <a:srgbClr val="C0C0C0"/>
                  </a:outerShdw>
                </a:effectLst>
                <a:cs typeface="B Mitra" pitchFamily="2" charset="-78"/>
              </a:rPr>
              <a:t>5- همدلی                              </a:t>
            </a:r>
            <a:r>
              <a:rPr lang="en-US" sz="4000" b="0">
                <a:solidFill>
                  <a:srgbClr val="FF9900"/>
                </a:solidFill>
                <a:effectLst>
                  <a:outerShdw blurRad="38100" dist="38100" dir="2700000" algn="tl">
                    <a:srgbClr val="C0C0C0"/>
                  </a:outerShdw>
                </a:effectLst>
                <a:cs typeface="B Mitra" pitchFamily="2" charset="-78"/>
              </a:rPr>
              <a:t>EMPATHY</a:t>
            </a:r>
            <a:endParaRPr lang="en-US" sz="4000" b="0">
              <a:solidFill>
                <a:srgbClr val="FFFF66"/>
              </a:solidFill>
              <a:effectLst>
                <a:outerShdw blurRad="38100" dist="38100" dir="2700000" algn="tl">
                  <a:srgbClr val="C0C0C0"/>
                </a:outerShdw>
              </a:effectLst>
              <a:cs typeface="B Mitra" pitchFamily="2" charset="-78"/>
            </a:endParaRPr>
          </a:p>
        </p:txBody>
      </p:sp>
    </p:spTree>
    <p:extLst>
      <p:ext uri="{BB962C8B-B14F-4D97-AF65-F5344CB8AC3E}">
        <p14:creationId xmlns:p14="http://schemas.microsoft.com/office/powerpoint/2010/main" val="369403576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500" fill="hold"/>
                                        <p:tgtEl>
                                          <p:spTgt spid="111618"/>
                                        </p:tgtEl>
                                        <p:attrNameLst>
                                          <p:attrName>ppt_x</p:attrName>
                                        </p:attrNameLst>
                                      </p:cBhvr>
                                      <p:tavLst>
                                        <p:tav tm="0">
                                          <p:val>
                                            <p:strVal val="#ppt_x"/>
                                          </p:val>
                                        </p:tav>
                                        <p:tav tm="100000">
                                          <p:val>
                                            <p:strVal val="#ppt_x"/>
                                          </p:val>
                                        </p:tav>
                                      </p:tavLst>
                                    </p:anim>
                                    <p:anim calcmode="lin" valueType="num">
                                      <p:cBhvr additive="base">
                                        <p:cTn id="8" dur="500" fill="hold"/>
                                        <p:tgtEl>
                                          <p:spTgt spid="11161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fade">
                                      <p:cBhvr>
                                        <p:cTn id="12" dur="500"/>
                                        <p:tgtEl>
                                          <p:spTgt spid="111619">
                                            <p:txEl>
                                              <p:pRg st="0" end="0"/>
                                            </p:txEl>
                                          </p:spTgt>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1619">
                                            <p:txEl>
                                              <p:pRg st="1" end="1"/>
                                            </p:txEl>
                                          </p:spTgt>
                                        </p:tgtEl>
                                        <p:attrNameLst>
                                          <p:attrName>style.visibility</p:attrName>
                                        </p:attrNameLst>
                                      </p:cBhvr>
                                      <p:to>
                                        <p:strVal val="visible"/>
                                      </p:to>
                                    </p:set>
                                    <p:animEffect transition="in" filter="fade">
                                      <p:cBhvr>
                                        <p:cTn id="16" dur="500"/>
                                        <p:tgtEl>
                                          <p:spTgt spid="111619">
                                            <p:txEl>
                                              <p:pRg st="1" end="1"/>
                                            </p:txEl>
                                          </p:spTgt>
                                        </p:tgtEl>
                                      </p:cBhvr>
                                    </p:animEffect>
                                  </p:childTnLst>
                                </p:cTn>
                              </p:par>
                            </p:childTnLst>
                          </p:cTn>
                        </p:par>
                        <p:par>
                          <p:cTn id="17" fill="hold" nodeType="afterGroup">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1619">
                                            <p:txEl>
                                              <p:pRg st="2" end="2"/>
                                            </p:txEl>
                                          </p:spTgt>
                                        </p:tgtEl>
                                        <p:attrNameLst>
                                          <p:attrName>style.visibility</p:attrName>
                                        </p:attrNameLst>
                                      </p:cBhvr>
                                      <p:to>
                                        <p:strVal val="visible"/>
                                      </p:to>
                                    </p:set>
                                    <p:animEffect transition="in" filter="fade">
                                      <p:cBhvr>
                                        <p:cTn id="20" dur="500"/>
                                        <p:tgtEl>
                                          <p:spTgt spid="111619">
                                            <p:txEl>
                                              <p:pRg st="2" end="2"/>
                                            </p:txEl>
                                          </p:spTgt>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1619">
                                            <p:txEl>
                                              <p:pRg st="3" end="3"/>
                                            </p:txEl>
                                          </p:spTgt>
                                        </p:tgtEl>
                                        <p:attrNameLst>
                                          <p:attrName>style.visibility</p:attrName>
                                        </p:attrNameLst>
                                      </p:cBhvr>
                                      <p:to>
                                        <p:strVal val="visible"/>
                                      </p:to>
                                    </p:set>
                                    <p:animEffect transition="in" filter="fade">
                                      <p:cBhvr>
                                        <p:cTn id="24" dur="500"/>
                                        <p:tgtEl>
                                          <p:spTgt spid="111619">
                                            <p:txEl>
                                              <p:pRg st="3" end="3"/>
                                            </p:txEl>
                                          </p:spTgt>
                                        </p:tgtEl>
                                      </p:cBhvr>
                                    </p:animEffect>
                                  </p:childTnLst>
                                </p:cTn>
                              </p:par>
                            </p:childTnLst>
                          </p:cTn>
                        </p:par>
                        <p:par>
                          <p:cTn id="25" fill="hold" nodeType="afterGroup">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11619">
                                            <p:txEl>
                                              <p:pRg st="4" end="4"/>
                                            </p:txEl>
                                          </p:spTgt>
                                        </p:tgtEl>
                                        <p:attrNameLst>
                                          <p:attrName>style.visibility</p:attrName>
                                        </p:attrNameLst>
                                      </p:cBhvr>
                                      <p:to>
                                        <p:strVal val="visible"/>
                                      </p:to>
                                    </p:set>
                                    <p:animEffect transition="in" filter="fade">
                                      <p:cBhvr>
                                        <p:cTn id="28" dur="500"/>
                                        <p:tgtEl>
                                          <p:spTgt spid="11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F5D1FF0F-2F81-4836-AF10-BE0DAD4DEFDD}" type="slidenum">
              <a:rPr lang="ar-SA" altLang="en-US">
                <a:solidFill>
                  <a:srgbClr val="000000"/>
                </a:solidFill>
                <a:cs typeface="Arial" panose="020B0604020202020204" pitchFamily="34" charset="0"/>
              </a:rPr>
              <a:pPr eaLnBrk="1" hangingPunct="1"/>
              <a:t>19</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5EBB228B-45EA-4A8F-A966-D44C9AA41E18}" type="slidenum">
              <a:rPr lang="ar-SA" altLang="en-US" sz="1000" b="1">
                <a:solidFill>
                  <a:srgbClr val="000000"/>
                </a:solidFill>
                <a:cs typeface="Arial" panose="020B0604020202020204" pitchFamily="34" charset="0"/>
              </a:rPr>
              <a:pPr algn="r" eaLnBrk="1" fontAlgn="base" hangingPunct="1">
                <a:spcBef>
                  <a:spcPct val="0"/>
                </a:spcBef>
                <a:spcAft>
                  <a:spcPct val="0"/>
                </a:spcAft>
              </a:pPr>
              <a:t>19</a:t>
            </a:fld>
            <a:endParaRPr lang="en-US" altLang="en-US" sz="1000" b="1">
              <a:solidFill>
                <a:srgbClr val="000000"/>
              </a:solidFill>
              <a:cs typeface="Arial" panose="020B0604020202020204" pitchFamily="34" charset="0"/>
            </a:endParaRPr>
          </a:p>
        </p:txBody>
      </p:sp>
      <p:sp>
        <p:nvSpPr>
          <p:cNvPr id="113666" name="Rectangle 2"/>
          <p:cNvSpPr>
            <a:spLocks noGrp="1" noRot="1" noChangeArrowheads="1"/>
          </p:cNvSpPr>
          <p:nvPr>
            <p:ph type="title" idx="4294967295"/>
          </p:nvPr>
        </p:nvSpPr>
        <p:spPr>
          <a:xfrm>
            <a:off x="2135188" y="188914"/>
            <a:ext cx="8229600" cy="1138237"/>
          </a:xfrm>
        </p:spPr>
        <p:txBody>
          <a:bodyPr/>
          <a:lstStyle/>
          <a:p>
            <a:pPr eaLnBrk="1" hangingPunct="1">
              <a:defRPr/>
            </a:pPr>
            <a:r>
              <a:rPr lang="fa-IR" sz="4800">
                <a:solidFill>
                  <a:schemeClr val="tx1"/>
                </a:solidFill>
                <a:effectLst>
                  <a:outerShdw blurRad="38100" dist="38100" dir="2700000" algn="tl">
                    <a:srgbClr val="C0C0C0"/>
                  </a:outerShdw>
                </a:effectLst>
                <a:cs typeface="B Mitra" pitchFamily="2" charset="-78"/>
              </a:rPr>
              <a:t>1- عوامل محسوس </a:t>
            </a:r>
            <a:r>
              <a:rPr lang="en-US" smtClean="0">
                <a:solidFill>
                  <a:schemeClr val="tx1"/>
                </a:solidFill>
                <a:latin typeface="Arial" charset="0"/>
              </a:rPr>
              <a:t>TANGIBLES</a:t>
            </a:r>
          </a:p>
        </p:txBody>
      </p:sp>
      <p:sp>
        <p:nvSpPr>
          <p:cNvPr id="113667" name="Rectangle 3"/>
          <p:cNvSpPr>
            <a:spLocks noGrp="1" noChangeArrowheads="1"/>
          </p:cNvSpPr>
          <p:nvPr>
            <p:ph type="body" idx="4294967295"/>
          </p:nvPr>
        </p:nvSpPr>
        <p:spPr>
          <a:xfrm>
            <a:off x="1703389" y="1125538"/>
            <a:ext cx="8785225" cy="5732462"/>
          </a:xfrm>
        </p:spPr>
        <p:txBody>
          <a:bodyPr/>
          <a:lstStyle/>
          <a:p>
            <a:pPr algn="just" eaLnBrk="1" hangingPunct="1">
              <a:buFontTx/>
              <a:buNone/>
              <a:defRPr/>
            </a:pPr>
            <a:endParaRPr lang="fa-IR" b="0" smtClean="0">
              <a:solidFill>
                <a:srgbClr val="FFFF66"/>
              </a:solidFill>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33CC33"/>
                </a:solidFill>
                <a:effectLst>
                  <a:outerShdw blurRad="38100" dist="38100" dir="2700000" algn="tl">
                    <a:srgbClr val="C0C0C0"/>
                  </a:outerShdw>
                </a:effectLst>
                <a:cs typeface="B Mitra" pitchFamily="2" charset="-78"/>
              </a:rPr>
              <a:t>آیا سازمان خدماتی، تجهیزات مدرنی دارد؟</a:t>
            </a:r>
          </a:p>
          <a:p>
            <a:pPr algn="just" eaLnBrk="1" hangingPunct="1">
              <a:buFontTx/>
              <a:buNone/>
              <a:defRPr/>
            </a:pPr>
            <a:endParaRPr lang="fa-IR" b="0" smtClean="0">
              <a:solidFill>
                <a:srgbClr val="33CC33"/>
              </a:solidFill>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FF9933"/>
                </a:solidFill>
                <a:effectLst>
                  <a:outerShdw blurRad="38100" dist="38100" dir="2700000" algn="tl">
                    <a:srgbClr val="C0C0C0"/>
                  </a:outerShdw>
                </a:effectLst>
                <a:cs typeface="B Mitra" pitchFamily="2" charset="-78"/>
              </a:rPr>
              <a:t>آیا ابزارها و تجهیزات خدمات از نظر ظاهر مناسب هستند؟</a:t>
            </a:r>
          </a:p>
          <a:p>
            <a:pPr algn="just" eaLnBrk="1" hangingPunct="1">
              <a:buFontTx/>
              <a:buNone/>
              <a:defRPr/>
            </a:pPr>
            <a:endParaRPr lang="fa-IR" b="0" smtClean="0">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0033CC"/>
                </a:solidFill>
                <a:effectLst>
                  <a:outerShdw blurRad="38100" dist="38100" dir="2700000" algn="tl">
                    <a:srgbClr val="C0C0C0"/>
                  </a:outerShdw>
                </a:effectLst>
                <a:cs typeface="B Mitra" pitchFamily="2" charset="-78"/>
              </a:rPr>
              <a:t>آیا کارکنان از لحاظ ظاهر مرتب و آراسته هستند ؟</a:t>
            </a:r>
          </a:p>
          <a:p>
            <a:pPr algn="just" eaLnBrk="1" hangingPunct="1">
              <a:buFontTx/>
              <a:buNone/>
              <a:defRPr/>
            </a:pPr>
            <a:endParaRPr lang="fa-IR" b="0" smtClean="0">
              <a:solidFill>
                <a:srgbClr val="0033CC"/>
              </a:solidFill>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FF0000"/>
                </a:solidFill>
                <a:effectLst>
                  <a:outerShdw blurRad="38100" dist="38100" dir="2700000" algn="tl">
                    <a:srgbClr val="C0C0C0"/>
                  </a:outerShdw>
                </a:effectLst>
                <a:cs typeface="B Mitra" pitchFamily="2" charset="-78"/>
              </a:rPr>
              <a:t>آیا لوازم وعوامل مرتبط با خدمت مانند کاتالوگ و بروشور، صورتحسابها به خوبی طراحی  وتهیه شده اند؟</a:t>
            </a:r>
            <a:endParaRPr lang="en-US" b="0" smtClean="0">
              <a:solidFill>
                <a:srgbClr val="FF0000"/>
              </a:solidFill>
              <a:effectLst>
                <a:outerShdw blurRad="38100" dist="38100" dir="2700000" algn="tl">
                  <a:srgbClr val="C0C0C0"/>
                </a:outerShdw>
              </a:effectLst>
              <a:cs typeface="B Mitra" pitchFamily="2" charset="-78"/>
            </a:endParaRPr>
          </a:p>
        </p:txBody>
      </p:sp>
    </p:spTree>
    <p:extLst>
      <p:ext uri="{BB962C8B-B14F-4D97-AF65-F5344CB8AC3E}">
        <p14:creationId xmlns:p14="http://schemas.microsoft.com/office/powerpoint/2010/main" val="376356269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500"/>
                                        <p:tgtEl>
                                          <p:spTgt spid="11366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animEffect transition="in" filter="fade">
                                      <p:cBhvr>
                                        <p:cTn id="11" dur="500"/>
                                        <p:tgtEl>
                                          <p:spTgt spid="113667">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3667">
                                            <p:txEl>
                                              <p:pRg st="3" end="3"/>
                                            </p:txEl>
                                          </p:spTgt>
                                        </p:tgtEl>
                                        <p:attrNameLst>
                                          <p:attrName>style.visibility</p:attrName>
                                        </p:attrNameLst>
                                      </p:cBhvr>
                                      <p:to>
                                        <p:strVal val="visible"/>
                                      </p:to>
                                    </p:set>
                                    <p:animEffect transition="in" filter="fade">
                                      <p:cBhvr>
                                        <p:cTn id="15" dur="500"/>
                                        <p:tgtEl>
                                          <p:spTgt spid="113667">
                                            <p:txEl>
                                              <p:pRg st="3" end="3"/>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3667">
                                            <p:txEl>
                                              <p:pRg st="5" end="5"/>
                                            </p:txEl>
                                          </p:spTgt>
                                        </p:tgtEl>
                                        <p:attrNameLst>
                                          <p:attrName>style.visibility</p:attrName>
                                        </p:attrNameLst>
                                      </p:cBhvr>
                                      <p:to>
                                        <p:strVal val="visible"/>
                                      </p:to>
                                    </p:set>
                                    <p:animEffect transition="in" filter="fade">
                                      <p:cBhvr>
                                        <p:cTn id="19" dur="500"/>
                                        <p:tgtEl>
                                          <p:spTgt spid="113667">
                                            <p:txEl>
                                              <p:pRg st="5" end="5"/>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3667">
                                            <p:txEl>
                                              <p:pRg st="7" end="7"/>
                                            </p:txEl>
                                          </p:spTgt>
                                        </p:tgtEl>
                                        <p:attrNameLst>
                                          <p:attrName>style.visibility</p:attrName>
                                        </p:attrNameLst>
                                      </p:cBhvr>
                                      <p:to>
                                        <p:strVal val="visible"/>
                                      </p:to>
                                    </p:set>
                                    <p:animEffect transition="in" filter="fade">
                                      <p:cBhvr>
                                        <p:cTn id="23" dur="500"/>
                                        <p:tgtEl>
                                          <p:spTgt spid="1136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6366" y="1399742"/>
            <a:ext cx="11088712" cy="2252924"/>
          </a:xfrm>
          <a:prstGeom prst="rect">
            <a:avLst/>
          </a:prstGeom>
        </p:spPr>
        <p:txBody>
          <a:bodyPr wrap="square">
            <a:spAutoFit/>
          </a:bodyPr>
          <a:lstStyle/>
          <a:p>
            <a:pPr algn="r" rtl="1">
              <a:lnSpc>
                <a:spcPct val="130000"/>
              </a:lnSpc>
              <a:buClr>
                <a:srgbClr val="FFFF00"/>
              </a:buClr>
              <a:buFont typeface="Wingdings" panose="05000000000000000000" pitchFamily="2" charset="2"/>
              <a:buChar char="ü"/>
            </a:pPr>
            <a:r>
              <a:rPr lang="fa-IR" altLang="en-US" sz="5400" b="1" dirty="0" smtClean="0">
                <a:solidFill>
                  <a:srgbClr val="FF0000"/>
                </a:solidFill>
                <a:cs typeface="B Mitra" panose="00000400000000000000" pitchFamily="2" charset="-78"/>
              </a:rPr>
              <a:t>عالی ترین سرنوشت برای هر </a:t>
            </a:r>
            <a:r>
              <a:rPr lang="fa-IR" altLang="en-US" sz="5400" dirty="0" smtClean="0">
                <a:solidFill>
                  <a:srgbClr val="FF0000"/>
                </a:solidFill>
                <a:cs typeface="B Mitra" panose="00000400000000000000" pitchFamily="2" charset="-78"/>
              </a:rPr>
              <a:t>فرد</a:t>
            </a:r>
            <a:r>
              <a:rPr lang="fa-IR" altLang="en-US" sz="5400" b="1" dirty="0" smtClean="0">
                <a:solidFill>
                  <a:srgbClr val="FF0000"/>
                </a:solidFill>
                <a:cs typeface="B Mitra" panose="00000400000000000000" pitchFamily="2" charset="-78"/>
              </a:rPr>
              <a:t> آن است که </a:t>
            </a:r>
            <a:r>
              <a:rPr lang="fa-IR" altLang="en-US" sz="5400" b="1" dirty="0" smtClean="0">
                <a:solidFill>
                  <a:srgbClr val="FF00FF"/>
                </a:solidFill>
                <a:cs typeface="B Mitra" panose="00000400000000000000" pitchFamily="2" charset="-78"/>
              </a:rPr>
              <a:t>خدمت</a:t>
            </a:r>
            <a:r>
              <a:rPr lang="fa-IR" altLang="en-US" sz="5400" b="1" dirty="0" smtClean="0">
                <a:solidFill>
                  <a:srgbClr val="FF0000"/>
                </a:solidFill>
                <a:cs typeface="B Mitra" panose="00000400000000000000" pitchFamily="2" charset="-78"/>
              </a:rPr>
              <a:t> کند تا حکمرانی. «انیشتین»</a:t>
            </a:r>
          </a:p>
        </p:txBody>
      </p:sp>
    </p:spTree>
    <p:extLst>
      <p:ext uri="{BB962C8B-B14F-4D97-AF65-F5344CB8AC3E}">
        <p14:creationId xmlns:p14="http://schemas.microsoft.com/office/powerpoint/2010/main" val="428175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55B7EF44-2CD1-43F8-BF16-EEC54514ED55}" type="slidenum">
              <a:rPr lang="ar-SA" altLang="en-US">
                <a:solidFill>
                  <a:srgbClr val="000000"/>
                </a:solidFill>
                <a:cs typeface="Arial" panose="020B0604020202020204" pitchFamily="34" charset="0"/>
              </a:rPr>
              <a:pPr eaLnBrk="1" hangingPunct="1"/>
              <a:t>20</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9330EC10-916E-48D2-93D3-D9824FB9DCA3}" type="slidenum">
              <a:rPr lang="ar-SA" altLang="en-US" sz="1000" b="1">
                <a:solidFill>
                  <a:srgbClr val="000000"/>
                </a:solidFill>
                <a:cs typeface="Arial" panose="020B0604020202020204" pitchFamily="34" charset="0"/>
              </a:rPr>
              <a:pPr algn="r" eaLnBrk="1" fontAlgn="base" hangingPunct="1">
                <a:spcBef>
                  <a:spcPct val="0"/>
                </a:spcBef>
                <a:spcAft>
                  <a:spcPct val="0"/>
                </a:spcAft>
              </a:pPr>
              <a:t>20</a:t>
            </a:fld>
            <a:endParaRPr lang="en-US" altLang="en-US" sz="1000" b="1">
              <a:solidFill>
                <a:srgbClr val="000000"/>
              </a:solidFill>
              <a:cs typeface="Arial" panose="020B0604020202020204" pitchFamily="34" charset="0"/>
            </a:endParaRPr>
          </a:p>
        </p:txBody>
      </p:sp>
      <p:sp>
        <p:nvSpPr>
          <p:cNvPr id="114690" name="Rectangle 2"/>
          <p:cNvSpPr>
            <a:spLocks noGrp="1" noChangeArrowheads="1"/>
          </p:cNvSpPr>
          <p:nvPr>
            <p:ph type="body" idx="4294967295"/>
          </p:nvPr>
        </p:nvSpPr>
        <p:spPr>
          <a:xfrm>
            <a:off x="1774825" y="1268413"/>
            <a:ext cx="8642350" cy="5256212"/>
          </a:xfrm>
        </p:spPr>
        <p:txBody>
          <a:bodyPr/>
          <a:lstStyle/>
          <a:p>
            <a:pPr algn="just" eaLnBrk="1" hangingPunct="1">
              <a:lnSpc>
                <a:spcPct val="90000"/>
              </a:lnSpc>
              <a:buFontTx/>
              <a:buNone/>
              <a:defRPr/>
            </a:pPr>
            <a:endParaRPr lang="fa-IR" sz="4000" b="0">
              <a:solidFill>
                <a:srgbClr val="FFFF66"/>
              </a:solidFill>
              <a:effectLst>
                <a:outerShdw blurRad="38100" dist="38100" dir="2700000" algn="tl">
                  <a:srgbClr val="C0C0C0"/>
                </a:outerShdw>
              </a:effectLst>
              <a:cs typeface="B Mitra" pitchFamily="2" charset="-78"/>
            </a:endParaRPr>
          </a:p>
          <a:p>
            <a:pPr algn="just" eaLnBrk="1" hangingPunct="1">
              <a:lnSpc>
                <a:spcPct val="140000"/>
              </a:lnSpc>
              <a:buFont typeface="Wingdings" pitchFamily="2" charset="2"/>
              <a:buChar char="ü"/>
              <a:defRPr/>
            </a:pPr>
            <a:r>
              <a:rPr lang="fa-IR" b="0" smtClean="0">
                <a:solidFill>
                  <a:srgbClr val="33CC33"/>
                </a:solidFill>
                <a:effectLst>
                  <a:outerShdw blurRad="38100" dist="38100" dir="2700000" algn="tl">
                    <a:srgbClr val="C0C0C0"/>
                  </a:outerShdw>
                </a:effectLst>
                <a:cs typeface="B Mitra" pitchFamily="2" charset="-78"/>
              </a:rPr>
              <a:t>آیا وقتی قولی داده میشود به موقع انجام میشود؟</a:t>
            </a:r>
          </a:p>
          <a:p>
            <a:pPr algn="just" eaLnBrk="1" hangingPunct="1">
              <a:lnSpc>
                <a:spcPct val="140000"/>
              </a:lnSpc>
              <a:buFont typeface="Wingdings" pitchFamily="2" charset="2"/>
              <a:buChar char="ü"/>
              <a:defRPr/>
            </a:pPr>
            <a:r>
              <a:rPr lang="fa-IR" b="0" smtClean="0">
                <a:solidFill>
                  <a:srgbClr val="996600"/>
                </a:solidFill>
                <a:effectLst>
                  <a:outerShdw blurRad="38100" dist="38100" dir="2700000" algn="tl">
                    <a:srgbClr val="C0C0C0"/>
                  </a:outerShdw>
                </a:effectLst>
                <a:cs typeface="B Mitra" pitchFamily="2" charset="-78"/>
              </a:rPr>
              <a:t>آیا وقتی مشتری مشکل یا مساله ای دارد، با علاقمندی و احساس مسئولیت به آنها توجه ورسیدگی می شود؟ </a:t>
            </a:r>
          </a:p>
          <a:p>
            <a:pPr algn="just" eaLnBrk="1" hangingPunct="1">
              <a:lnSpc>
                <a:spcPct val="140000"/>
              </a:lnSpc>
              <a:buFont typeface="Wingdings" pitchFamily="2" charset="2"/>
              <a:buChar char="ü"/>
              <a:defRPr/>
            </a:pPr>
            <a:r>
              <a:rPr lang="fa-IR" b="0" smtClean="0">
                <a:solidFill>
                  <a:srgbClr val="0033CC"/>
                </a:solidFill>
                <a:effectLst>
                  <a:outerShdw blurRad="38100" dist="38100" dir="2700000" algn="tl">
                    <a:srgbClr val="C0C0C0"/>
                  </a:outerShdw>
                </a:effectLst>
                <a:cs typeface="B Mitra" pitchFamily="2" charset="-78"/>
              </a:rPr>
              <a:t>آیا خدمات را از آغاز درست انجام می دهید؟</a:t>
            </a:r>
          </a:p>
          <a:p>
            <a:pPr algn="just" eaLnBrk="1" hangingPunct="1">
              <a:lnSpc>
                <a:spcPct val="140000"/>
              </a:lnSpc>
              <a:buFont typeface="Wingdings" pitchFamily="2" charset="2"/>
              <a:buChar char="ü"/>
              <a:defRPr/>
            </a:pPr>
            <a:r>
              <a:rPr lang="fa-IR" b="0" smtClean="0">
                <a:solidFill>
                  <a:srgbClr val="FF0000"/>
                </a:solidFill>
                <a:effectLst>
                  <a:outerShdw blurRad="38100" dist="38100" dir="2700000" algn="tl">
                    <a:srgbClr val="C0C0C0"/>
                  </a:outerShdw>
                </a:effectLst>
                <a:cs typeface="B Mitra" pitchFamily="2" charset="-78"/>
              </a:rPr>
              <a:t>آیا گزارشات را بدون اشتباه تهیه می کنید؟</a:t>
            </a:r>
          </a:p>
          <a:p>
            <a:pPr algn="just" eaLnBrk="1" hangingPunct="1">
              <a:lnSpc>
                <a:spcPct val="140000"/>
              </a:lnSpc>
              <a:buFont typeface="Wingdings" pitchFamily="2" charset="2"/>
              <a:buChar char="ü"/>
              <a:defRPr/>
            </a:pPr>
            <a:r>
              <a:rPr lang="fa-IR" b="0" smtClean="0">
                <a:solidFill>
                  <a:srgbClr val="FF9900"/>
                </a:solidFill>
                <a:effectLst>
                  <a:outerShdw blurRad="38100" dist="38100" dir="2700000" algn="tl">
                    <a:srgbClr val="C0C0C0"/>
                  </a:outerShdw>
                </a:effectLst>
                <a:cs typeface="B Mitra" pitchFamily="2" charset="-78"/>
              </a:rPr>
              <a:t>آیا به اعتبار واعتمادسازی خدمات خود توجه دارید؟</a:t>
            </a:r>
          </a:p>
        </p:txBody>
      </p:sp>
      <p:sp>
        <p:nvSpPr>
          <p:cNvPr id="94214" name="Text Box 6"/>
          <p:cNvSpPr txBox="1">
            <a:spLocks noChangeArrowheads="1"/>
          </p:cNvSpPr>
          <p:nvPr/>
        </p:nvSpPr>
        <p:spPr bwMode="auto">
          <a:xfrm>
            <a:off x="2855914" y="404813"/>
            <a:ext cx="7343775" cy="823912"/>
          </a:xfrm>
          <a:prstGeom prst="rect">
            <a:avLst/>
          </a:prstGeom>
          <a:noFill/>
          <a:ln w="12700" cap="sq">
            <a:noFill/>
            <a:miter lim="800000"/>
            <a:headEnd type="none" w="sm" len="sm"/>
            <a:tailEnd type="none" w="sm" len="sm"/>
          </a:ln>
          <a:effectLst/>
        </p:spPr>
        <p:txBody>
          <a:bodyPr>
            <a:spAutoFit/>
          </a:bodyPr>
          <a:lstStyle/>
          <a:p>
            <a:pPr algn="r" rtl="1" fontAlgn="base">
              <a:spcBef>
                <a:spcPct val="50000"/>
              </a:spcBef>
              <a:spcAft>
                <a:spcPct val="0"/>
              </a:spcAft>
              <a:defRPr/>
            </a:pPr>
            <a:r>
              <a:rPr lang="fa-IR" sz="4800">
                <a:solidFill>
                  <a:srgbClr val="000000"/>
                </a:solidFill>
                <a:effectLst>
                  <a:outerShdw blurRad="38100" dist="38100" dir="2700000" algn="tl">
                    <a:srgbClr val="C0C0C0"/>
                  </a:outerShdw>
                </a:effectLst>
                <a:cs typeface="B Mitra" panose="00000400000000000000" pitchFamily="2" charset="-78"/>
              </a:rPr>
              <a:t>2- قابل اتکاء بودن </a:t>
            </a:r>
            <a:r>
              <a:rPr lang="en-US" sz="4000">
                <a:solidFill>
                  <a:srgbClr val="000000"/>
                </a:solidFill>
                <a:effectLst>
                  <a:outerShdw blurRad="38100" dist="38100" dir="2700000" algn="tl">
                    <a:srgbClr val="C0C0C0"/>
                  </a:outerShdw>
                </a:effectLst>
                <a:cs typeface="B Mitra" panose="00000400000000000000" pitchFamily="2" charset="-78"/>
              </a:rPr>
              <a:t>RELIABILITY</a:t>
            </a:r>
          </a:p>
        </p:txBody>
      </p:sp>
    </p:spTree>
    <p:extLst>
      <p:ext uri="{BB962C8B-B14F-4D97-AF65-F5344CB8AC3E}">
        <p14:creationId xmlns:p14="http://schemas.microsoft.com/office/powerpoint/2010/main" val="30066081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p:cTn id="7" dur="500" fill="hold"/>
                                        <p:tgtEl>
                                          <p:spTgt spid="94214"/>
                                        </p:tgtEl>
                                        <p:attrNameLst>
                                          <p:attrName>ppt_w</p:attrName>
                                        </p:attrNameLst>
                                      </p:cBhvr>
                                      <p:tavLst>
                                        <p:tav tm="0">
                                          <p:val>
                                            <p:strVal val="#ppt_w*0.70"/>
                                          </p:val>
                                        </p:tav>
                                        <p:tav tm="100000">
                                          <p:val>
                                            <p:strVal val="#ppt_w"/>
                                          </p:val>
                                        </p:tav>
                                      </p:tavLst>
                                    </p:anim>
                                    <p:anim calcmode="lin" valueType="num">
                                      <p:cBhvr>
                                        <p:cTn id="8" dur="500" fill="hold"/>
                                        <p:tgtEl>
                                          <p:spTgt spid="94214"/>
                                        </p:tgtEl>
                                        <p:attrNameLst>
                                          <p:attrName>ppt_h</p:attrName>
                                        </p:attrNameLst>
                                      </p:cBhvr>
                                      <p:tavLst>
                                        <p:tav tm="0">
                                          <p:val>
                                            <p:strVal val="#ppt_h"/>
                                          </p:val>
                                        </p:tav>
                                        <p:tav tm="100000">
                                          <p:val>
                                            <p:strVal val="#ppt_h"/>
                                          </p:val>
                                        </p:tav>
                                      </p:tavLst>
                                    </p:anim>
                                    <p:animEffect transition="in" filter="fade">
                                      <p:cBhvr>
                                        <p:cTn id="9" dur="500"/>
                                        <p:tgtEl>
                                          <p:spTgt spid="94214"/>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14690">
                                            <p:txEl>
                                              <p:pRg st="1" end="1"/>
                                            </p:txEl>
                                          </p:spTgt>
                                        </p:tgtEl>
                                        <p:attrNameLst>
                                          <p:attrName>style.visibility</p:attrName>
                                        </p:attrNameLst>
                                      </p:cBhvr>
                                      <p:to>
                                        <p:strVal val="visible"/>
                                      </p:to>
                                    </p:set>
                                    <p:animEffect transition="in" filter="fade">
                                      <p:cBhvr>
                                        <p:cTn id="13" dur="500"/>
                                        <p:tgtEl>
                                          <p:spTgt spid="114690">
                                            <p:txEl>
                                              <p:pRg st="1" end="1"/>
                                            </p:txEl>
                                          </p:spTgt>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4690">
                                            <p:txEl>
                                              <p:pRg st="2" end="2"/>
                                            </p:txEl>
                                          </p:spTgt>
                                        </p:tgtEl>
                                        <p:attrNameLst>
                                          <p:attrName>style.visibility</p:attrName>
                                        </p:attrNameLst>
                                      </p:cBhvr>
                                      <p:to>
                                        <p:strVal val="visible"/>
                                      </p:to>
                                    </p:set>
                                    <p:animEffect transition="in" filter="fade">
                                      <p:cBhvr>
                                        <p:cTn id="17" dur="500"/>
                                        <p:tgtEl>
                                          <p:spTgt spid="114690">
                                            <p:txEl>
                                              <p:pRg st="2" end="2"/>
                                            </p:txEl>
                                          </p:spTgt>
                                        </p:tgtEl>
                                      </p:cBhvr>
                                    </p:animEffec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4690">
                                            <p:txEl>
                                              <p:pRg st="3" end="3"/>
                                            </p:txEl>
                                          </p:spTgt>
                                        </p:tgtEl>
                                        <p:attrNameLst>
                                          <p:attrName>style.visibility</p:attrName>
                                        </p:attrNameLst>
                                      </p:cBhvr>
                                      <p:to>
                                        <p:strVal val="visible"/>
                                      </p:to>
                                    </p:set>
                                    <p:animEffect transition="in" filter="fade">
                                      <p:cBhvr>
                                        <p:cTn id="21" dur="500"/>
                                        <p:tgtEl>
                                          <p:spTgt spid="114690">
                                            <p:txEl>
                                              <p:pRg st="3" end="3"/>
                                            </p:txEl>
                                          </p:spTgt>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114690">
                                            <p:txEl>
                                              <p:pRg st="4" end="4"/>
                                            </p:txEl>
                                          </p:spTgt>
                                        </p:tgtEl>
                                        <p:attrNameLst>
                                          <p:attrName>style.visibility</p:attrName>
                                        </p:attrNameLst>
                                      </p:cBhvr>
                                      <p:to>
                                        <p:strVal val="visible"/>
                                      </p:to>
                                    </p:set>
                                    <p:animEffect transition="in" filter="fade">
                                      <p:cBhvr>
                                        <p:cTn id="25" dur="500"/>
                                        <p:tgtEl>
                                          <p:spTgt spid="114690">
                                            <p:txEl>
                                              <p:pRg st="4" end="4"/>
                                            </p:txEl>
                                          </p:spTgt>
                                        </p:tgtEl>
                                      </p:cBhvr>
                                    </p:animEffect>
                                  </p:childTnLst>
                                </p:cTn>
                              </p:par>
                            </p:childTnLst>
                          </p:cTn>
                        </p:par>
                        <p:par>
                          <p:cTn id="26" fill="hold" nodeType="afterGroup">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4690">
                                            <p:txEl>
                                              <p:pRg st="5" end="5"/>
                                            </p:txEl>
                                          </p:spTgt>
                                        </p:tgtEl>
                                        <p:attrNameLst>
                                          <p:attrName>style.visibility</p:attrName>
                                        </p:attrNameLst>
                                      </p:cBhvr>
                                      <p:to>
                                        <p:strVal val="visible"/>
                                      </p:to>
                                    </p:set>
                                    <p:animEffect transition="in" filter="fade">
                                      <p:cBhvr>
                                        <p:cTn id="29" dur="500"/>
                                        <p:tgtEl>
                                          <p:spTgt spid="1146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5321D49C-DF43-4055-9725-7200AA272D57}" type="slidenum">
              <a:rPr lang="ar-SA" altLang="en-US">
                <a:solidFill>
                  <a:srgbClr val="000000"/>
                </a:solidFill>
                <a:cs typeface="Arial" panose="020B0604020202020204" pitchFamily="34" charset="0"/>
              </a:rPr>
              <a:pPr eaLnBrk="1" hangingPunct="1"/>
              <a:t>21</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EDD3ADDB-5836-4346-87D7-ACDAD6F4BD4E}" type="slidenum">
              <a:rPr lang="ar-SA" altLang="en-US" sz="1000" b="1">
                <a:solidFill>
                  <a:srgbClr val="000000"/>
                </a:solidFill>
                <a:cs typeface="Arial" panose="020B0604020202020204" pitchFamily="34" charset="0"/>
              </a:rPr>
              <a:pPr algn="r" eaLnBrk="1" fontAlgn="base" hangingPunct="1">
                <a:spcBef>
                  <a:spcPct val="0"/>
                </a:spcBef>
                <a:spcAft>
                  <a:spcPct val="0"/>
                </a:spcAft>
              </a:pPr>
              <a:t>21</a:t>
            </a:fld>
            <a:endParaRPr lang="en-US" altLang="en-US" sz="1000" b="1">
              <a:solidFill>
                <a:srgbClr val="000000"/>
              </a:solidFill>
              <a:cs typeface="Arial" panose="020B0604020202020204" pitchFamily="34" charset="0"/>
            </a:endParaRPr>
          </a:p>
        </p:txBody>
      </p:sp>
      <p:sp>
        <p:nvSpPr>
          <p:cNvPr id="117763" name="Rectangle 3"/>
          <p:cNvSpPr>
            <a:spLocks noGrp="1" noChangeArrowheads="1"/>
          </p:cNvSpPr>
          <p:nvPr>
            <p:ph type="body" idx="4294967295"/>
          </p:nvPr>
        </p:nvSpPr>
        <p:spPr>
          <a:xfrm>
            <a:off x="1774826" y="1341438"/>
            <a:ext cx="8569325" cy="5040312"/>
          </a:xfrm>
        </p:spPr>
        <p:txBody>
          <a:bodyPr/>
          <a:lstStyle/>
          <a:p>
            <a:pPr algn="just" eaLnBrk="1" hangingPunct="1">
              <a:lnSpc>
                <a:spcPct val="90000"/>
              </a:lnSpc>
              <a:buFontTx/>
              <a:buNone/>
              <a:defRPr/>
            </a:pPr>
            <a:endParaRPr lang="fa-IR" sz="4000" b="0">
              <a:solidFill>
                <a:srgbClr val="FFFF66"/>
              </a:solidFill>
              <a:effectLst>
                <a:outerShdw blurRad="38100" dist="38100" dir="2700000" algn="tl">
                  <a:srgbClr val="C0C0C0"/>
                </a:outerShdw>
              </a:effectLst>
              <a:cs typeface="B Mitra" pitchFamily="2" charset="-78"/>
            </a:endParaRPr>
          </a:p>
          <a:p>
            <a:pPr algn="just" eaLnBrk="1" hangingPunct="1">
              <a:lnSpc>
                <a:spcPct val="90000"/>
              </a:lnSpc>
              <a:buFont typeface="Wingdings" pitchFamily="2" charset="2"/>
              <a:buChar char="ü"/>
              <a:defRPr/>
            </a:pPr>
            <a:r>
              <a:rPr lang="fa-IR" b="0" smtClean="0">
                <a:solidFill>
                  <a:srgbClr val="33CC33"/>
                </a:solidFill>
                <a:effectLst>
                  <a:outerShdw blurRad="38100" dist="38100" dir="2700000" algn="tl">
                    <a:srgbClr val="C0C0C0"/>
                  </a:outerShdw>
                </a:effectLst>
                <a:cs typeface="B Mitra" pitchFamily="2" charset="-78"/>
              </a:rPr>
              <a:t>آیا کارکنان سازمان خدماتی زمان دقیق انجام خدمات را به مشتریان اعلام میکنند؟</a:t>
            </a:r>
          </a:p>
          <a:p>
            <a:pPr algn="just" eaLnBrk="1" hangingPunct="1">
              <a:lnSpc>
                <a:spcPct val="90000"/>
              </a:lnSpc>
              <a:buFontTx/>
              <a:buNone/>
              <a:defRPr/>
            </a:pPr>
            <a:endParaRPr lang="fa-IR" b="0" smtClean="0">
              <a:solidFill>
                <a:srgbClr val="33CC33"/>
              </a:solidFill>
              <a:effectLst>
                <a:outerShdw blurRad="38100" dist="38100" dir="2700000" algn="tl">
                  <a:srgbClr val="C0C0C0"/>
                </a:outerShdw>
              </a:effectLst>
              <a:cs typeface="B Mitra" pitchFamily="2" charset="-78"/>
            </a:endParaRPr>
          </a:p>
          <a:p>
            <a:pPr algn="just" eaLnBrk="1" hangingPunct="1">
              <a:lnSpc>
                <a:spcPct val="90000"/>
              </a:lnSpc>
              <a:buFont typeface="Wingdings" pitchFamily="2" charset="2"/>
              <a:buChar char="ü"/>
              <a:defRPr/>
            </a:pPr>
            <a:r>
              <a:rPr lang="fa-IR" b="0" smtClean="0">
                <a:solidFill>
                  <a:srgbClr val="FF0000"/>
                </a:solidFill>
                <a:effectLst>
                  <a:outerShdw blurRad="38100" dist="38100" dir="2700000" algn="tl">
                    <a:srgbClr val="C0C0C0"/>
                  </a:outerShdw>
                </a:effectLst>
                <a:cs typeface="B Mitra" pitchFamily="2" charset="-78"/>
              </a:rPr>
              <a:t>آیا خدمات مورد نظر مشتری را بدون اتلاف وقت و فوراً انجام میدهید؟</a:t>
            </a:r>
          </a:p>
          <a:p>
            <a:pPr algn="just" eaLnBrk="1" hangingPunct="1">
              <a:lnSpc>
                <a:spcPct val="90000"/>
              </a:lnSpc>
              <a:buFontTx/>
              <a:buNone/>
              <a:defRPr/>
            </a:pPr>
            <a:endParaRPr lang="fa-IR" b="0" smtClean="0">
              <a:solidFill>
                <a:srgbClr val="FF0000"/>
              </a:solidFill>
              <a:effectLst>
                <a:outerShdw blurRad="38100" dist="38100" dir="2700000" algn="tl">
                  <a:srgbClr val="C0C0C0"/>
                </a:outerShdw>
              </a:effectLst>
              <a:cs typeface="B Mitra" pitchFamily="2" charset="-78"/>
            </a:endParaRPr>
          </a:p>
          <a:p>
            <a:pPr algn="just" eaLnBrk="1" hangingPunct="1">
              <a:lnSpc>
                <a:spcPct val="90000"/>
              </a:lnSpc>
              <a:buFont typeface="Wingdings" pitchFamily="2" charset="2"/>
              <a:buChar char="ü"/>
              <a:defRPr/>
            </a:pPr>
            <a:r>
              <a:rPr lang="fa-IR" b="0" smtClean="0">
                <a:solidFill>
                  <a:srgbClr val="0033CC"/>
                </a:solidFill>
                <a:effectLst>
                  <a:outerShdw blurRad="38100" dist="38100" dir="2700000" algn="tl">
                    <a:srgbClr val="C0C0C0"/>
                  </a:outerShdw>
                </a:effectLst>
                <a:cs typeface="B Mitra" pitchFamily="2" charset="-78"/>
              </a:rPr>
              <a:t>آیا همواره آماده کمک به مشتری هستید؟</a:t>
            </a:r>
          </a:p>
          <a:p>
            <a:pPr algn="just" eaLnBrk="1" hangingPunct="1">
              <a:lnSpc>
                <a:spcPct val="90000"/>
              </a:lnSpc>
              <a:buFontTx/>
              <a:buNone/>
              <a:defRPr/>
            </a:pPr>
            <a:endParaRPr lang="fa-IR" b="0" smtClean="0">
              <a:solidFill>
                <a:srgbClr val="0033CC"/>
              </a:solidFill>
              <a:effectLst>
                <a:outerShdw blurRad="38100" dist="38100" dir="2700000" algn="tl">
                  <a:srgbClr val="C0C0C0"/>
                </a:outerShdw>
              </a:effectLst>
              <a:cs typeface="B Mitra" pitchFamily="2" charset="-78"/>
            </a:endParaRPr>
          </a:p>
          <a:p>
            <a:pPr algn="just" eaLnBrk="1" hangingPunct="1">
              <a:lnSpc>
                <a:spcPct val="90000"/>
              </a:lnSpc>
              <a:buFont typeface="Wingdings" pitchFamily="2" charset="2"/>
              <a:buChar char="ü"/>
              <a:defRPr/>
            </a:pPr>
            <a:r>
              <a:rPr lang="fa-IR" b="0" smtClean="0">
                <a:solidFill>
                  <a:srgbClr val="996600"/>
                </a:solidFill>
                <a:effectLst>
                  <a:outerShdw blurRad="38100" dist="38100" dir="2700000" algn="tl">
                    <a:srgbClr val="C0C0C0"/>
                  </a:outerShdw>
                </a:effectLst>
                <a:cs typeface="B Mitra" pitchFamily="2" charset="-78"/>
              </a:rPr>
              <a:t>آیا بدون عذر و بهانه به خواسته مشتری واکنش فوری نشان میدهید؟</a:t>
            </a:r>
            <a:endParaRPr lang="en-US" b="0" smtClean="0">
              <a:solidFill>
                <a:srgbClr val="996600"/>
              </a:solidFill>
              <a:effectLst>
                <a:outerShdw blurRad="38100" dist="38100" dir="2700000" algn="tl">
                  <a:srgbClr val="C0C0C0"/>
                </a:outerShdw>
              </a:effectLst>
              <a:cs typeface="B Mitra" pitchFamily="2" charset="-78"/>
            </a:endParaRPr>
          </a:p>
        </p:txBody>
      </p:sp>
      <p:sp>
        <p:nvSpPr>
          <p:cNvPr id="95238" name="Text Box 6"/>
          <p:cNvSpPr txBox="1">
            <a:spLocks noChangeArrowheads="1"/>
          </p:cNvSpPr>
          <p:nvPr/>
        </p:nvSpPr>
        <p:spPr bwMode="auto">
          <a:xfrm>
            <a:off x="2279651" y="404813"/>
            <a:ext cx="7777163" cy="823912"/>
          </a:xfrm>
          <a:prstGeom prst="rect">
            <a:avLst/>
          </a:prstGeom>
          <a:noFill/>
          <a:ln w="12700" cap="sq">
            <a:noFill/>
            <a:miter lim="800000"/>
            <a:headEnd type="none" w="sm" len="sm"/>
            <a:tailEnd type="none" w="sm" len="sm"/>
          </a:ln>
          <a:effectLst/>
        </p:spPr>
        <p:txBody>
          <a:bodyPr>
            <a:spAutoFit/>
          </a:bodyPr>
          <a:lstStyle/>
          <a:p>
            <a:pPr algn="r" rtl="1" fontAlgn="base">
              <a:spcBef>
                <a:spcPct val="50000"/>
              </a:spcBef>
              <a:spcAft>
                <a:spcPct val="0"/>
              </a:spcAft>
              <a:defRPr/>
            </a:pPr>
            <a:r>
              <a:rPr lang="fa-IR" sz="4800">
                <a:solidFill>
                  <a:srgbClr val="000000"/>
                </a:solidFill>
                <a:effectLst>
                  <a:outerShdw blurRad="38100" dist="38100" dir="2700000" algn="tl">
                    <a:srgbClr val="C0C0C0"/>
                  </a:outerShdw>
                </a:effectLst>
                <a:cs typeface="B Mitra" panose="00000400000000000000" pitchFamily="2" charset="-78"/>
              </a:rPr>
              <a:t>3- واکنش پذیری</a:t>
            </a:r>
            <a:r>
              <a:rPr lang="fa-IR" sz="4800">
                <a:solidFill>
                  <a:srgbClr val="FFFF66"/>
                </a:solidFill>
                <a:effectLst>
                  <a:outerShdw blurRad="38100" dist="38100" dir="2700000" algn="tl">
                    <a:srgbClr val="C0C0C0"/>
                  </a:outerShdw>
                </a:effectLst>
                <a:cs typeface="B Mitra" panose="00000400000000000000" pitchFamily="2" charset="-78"/>
              </a:rPr>
              <a:t> </a:t>
            </a:r>
            <a:r>
              <a:rPr lang="en-US" sz="3600">
                <a:solidFill>
                  <a:srgbClr val="000000"/>
                </a:solidFill>
                <a:effectLst>
                  <a:outerShdw blurRad="38100" dist="38100" dir="2700000" algn="tl">
                    <a:srgbClr val="C0C0C0"/>
                  </a:outerShdw>
                </a:effectLst>
                <a:cs typeface="B Mitra" panose="00000400000000000000" pitchFamily="2" charset="-78"/>
              </a:rPr>
              <a:t>RESPONSIVENESS</a:t>
            </a:r>
          </a:p>
        </p:txBody>
      </p:sp>
    </p:spTree>
    <p:extLst>
      <p:ext uri="{BB962C8B-B14F-4D97-AF65-F5344CB8AC3E}">
        <p14:creationId xmlns:p14="http://schemas.microsoft.com/office/powerpoint/2010/main" val="245133595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17763">
                                            <p:txEl>
                                              <p:pRg st="1" end="1"/>
                                            </p:txEl>
                                          </p:spTgt>
                                        </p:tgtEl>
                                        <p:attrNameLst>
                                          <p:attrName>style.visibility</p:attrName>
                                        </p:attrNameLst>
                                      </p:cBhvr>
                                      <p:to>
                                        <p:strVal val="visible"/>
                                      </p:to>
                                    </p:set>
                                    <p:animEffect transition="in" filter="circle(in)">
                                      <p:cBhvr>
                                        <p:cTn id="7" dur="500"/>
                                        <p:tgtEl>
                                          <p:spTgt spid="117763">
                                            <p:txEl>
                                              <p:pRg st="1" end="1"/>
                                            </p:txEl>
                                          </p:spTgt>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117763">
                                            <p:txEl>
                                              <p:pRg st="3" end="3"/>
                                            </p:txEl>
                                          </p:spTgt>
                                        </p:tgtEl>
                                        <p:attrNameLst>
                                          <p:attrName>style.visibility</p:attrName>
                                        </p:attrNameLst>
                                      </p:cBhvr>
                                      <p:to>
                                        <p:strVal val="visible"/>
                                      </p:to>
                                    </p:set>
                                    <p:animEffect transition="in" filter="circle(in)">
                                      <p:cBhvr>
                                        <p:cTn id="11" dur="500"/>
                                        <p:tgtEl>
                                          <p:spTgt spid="117763">
                                            <p:txEl>
                                              <p:pRg st="3" end="3"/>
                                            </p:txEl>
                                          </p:spTgt>
                                        </p:tgtEl>
                                      </p:cBhvr>
                                    </p:animEffect>
                                  </p:childTnLst>
                                </p:cTn>
                              </p:par>
                            </p:childTnLst>
                          </p:cTn>
                        </p:par>
                        <p:par>
                          <p:cTn id="12" fill="hold" nodeType="afterGroup">
                            <p:stCondLst>
                              <p:cond delay="1000"/>
                            </p:stCondLst>
                            <p:childTnLst>
                              <p:par>
                                <p:cTn id="13" presetID="6" presetClass="entr" presetSubtype="16" fill="hold" nodeType="afterEffect">
                                  <p:stCondLst>
                                    <p:cond delay="0"/>
                                  </p:stCondLst>
                                  <p:childTnLst>
                                    <p:set>
                                      <p:cBhvr>
                                        <p:cTn id="14" dur="1" fill="hold">
                                          <p:stCondLst>
                                            <p:cond delay="0"/>
                                          </p:stCondLst>
                                        </p:cTn>
                                        <p:tgtEl>
                                          <p:spTgt spid="117763">
                                            <p:txEl>
                                              <p:pRg st="5" end="5"/>
                                            </p:txEl>
                                          </p:spTgt>
                                        </p:tgtEl>
                                        <p:attrNameLst>
                                          <p:attrName>style.visibility</p:attrName>
                                        </p:attrNameLst>
                                      </p:cBhvr>
                                      <p:to>
                                        <p:strVal val="visible"/>
                                      </p:to>
                                    </p:set>
                                    <p:animEffect transition="in" filter="circle(in)">
                                      <p:cBhvr>
                                        <p:cTn id="15" dur="500"/>
                                        <p:tgtEl>
                                          <p:spTgt spid="117763">
                                            <p:txEl>
                                              <p:pRg st="5" end="5"/>
                                            </p:txEl>
                                          </p:spTgt>
                                        </p:tgtEl>
                                      </p:cBhvr>
                                    </p:animEffect>
                                  </p:childTnLst>
                                </p:cTn>
                              </p:par>
                            </p:childTnLst>
                          </p:cTn>
                        </p:par>
                        <p:par>
                          <p:cTn id="16" fill="hold" nodeType="afterGroup">
                            <p:stCondLst>
                              <p:cond delay="1500"/>
                            </p:stCondLst>
                            <p:childTnLst>
                              <p:par>
                                <p:cTn id="17" presetID="6" presetClass="entr" presetSubtype="16" fill="hold" nodeType="afterEffect">
                                  <p:stCondLst>
                                    <p:cond delay="0"/>
                                  </p:stCondLst>
                                  <p:childTnLst>
                                    <p:set>
                                      <p:cBhvr>
                                        <p:cTn id="18" dur="1" fill="hold">
                                          <p:stCondLst>
                                            <p:cond delay="0"/>
                                          </p:stCondLst>
                                        </p:cTn>
                                        <p:tgtEl>
                                          <p:spTgt spid="117763">
                                            <p:txEl>
                                              <p:pRg st="7" end="7"/>
                                            </p:txEl>
                                          </p:spTgt>
                                        </p:tgtEl>
                                        <p:attrNameLst>
                                          <p:attrName>style.visibility</p:attrName>
                                        </p:attrNameLst>
                                      </p:cBhvr>
                                      <p:to>
                                        <p:strVal val="visible"/>
                                      </p:to>
                                    </p:set>
                                    <p:animEffect transition="in" filter="circle(in)">
                                      <p:cBhvr>
                                        <p:cTn id="19" dur="500"/>
                                        <p:tgtEl>
                                          <p:spTgt spid="1177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94758433-DCA8-42E4-B5B9-3B54651B7341}" type="slidenum">
              <a:rPr lang="ar-SA" altLang="en-US">
                <a:solidFill>
                  <a:srgbClr val="000000"/>
                </a:solidFill>
                <a:cs typeface="Arial" panose="020B0604020202020204" pitchFamily="34" charset="0"/>
              </a:rPr>
              <a:pPr eaLnBrk="1" hangingPunct="1"/>
              <a:t>22</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A6C674F4-420D-4A99-B958-575109A8394D}" type="slidenum">
              <a:rPr lang="ar-SA" altLang="en-US" sz="1000" b="1">
                <a:solidFill>
                  <a:srgbClr val="000000"/>
                </a:solidFill>
                <a:cs typeface="Arial" panose="020B0604020202020204" pitchFamily="34" charset="0"/>
              </a:rPr>
              <a:pPr algn="r" eaLnBrk="1" fontAlgn="base" hangingPunct="1">
                <a:spcBef>
                  <a:spcPct val="0"/>
                </a:spcBef>
                <a:spcAft>
                  <a:spcPct val="0"/>
                </a:spcAft>
              </a:pPr>
              <a:t>22</a:t>
            </a:fld>
            <a:endParaRPr lang="en-US" altLang="en-US" sz="1000" b="1">
              <a:solidFill>
                <a:srgbClr val="000000"/>
              </a:solidFill>
              <a:cs typeface="Arial" panose="020B0604020202020204" pitchFamily="34" charset="0"/>
            </a:endParaRPr>
          </a:p>
        </p:txBody>
      </p:sp>
      <p:sp>
        <p:nvSpPr>
          <p:cNvPr id="115714" name="Rectangle 2"/>
          <p:cNvSpPr>
            <a:spLocks noGrp="1" noChangeArrowheads="1"/>
          </p:cNvSpPr>
          <p:nvPr>
            <p:ph type="body" idx="4294967295"/>
          </p:nvPr>
        </p:nvSpPr>
        <p:spPr>
          <a:xfrm>
            <a:off x="2208214" y="1700214"/>
            <a:ext cx="8029575" cy="4897437"/>
          </a:xfrm>
        </p:spPr>
        <p:txBody>
          <a:bodyPr/>
          <a:lstStyle/>
          <a:p>
            <a:pPr eaLnBrk="1" hangingPunct="1">
              <a:buFontTx/>
              <a:buNone/>
              <a:defRPr/>
            </a:pPr>
            <a:endParaRPr lang="en-US" sz="3600" b="0">
              <a:solidFill>
                <a:srgbClr val="FFFF66"/>
              </a:solidFill>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33CC33"/>
                </a:solidFill>
                <a:effectLst>
                  <a:outerShdw blurRad="38100" dist="38100" dir="2700000" algn="tl">
                    <a:srgbClr val="C0C0C0"/>
                  </a:outerShdw>
                </a:effectLst>
                <a:cs typeface="B Mitra" pitchFamily="2" charset="-78"/>
              </a:rPr>
              <a:t>آیا رفتار کارکنان باعث ایجاد اطمینان و اعتماد مشتریان میشود؟</a:t>
            </a:r>
          </a:p>
          <a:p>
            <a:pPr algn="just" eaLnBrk="1" hangingPunct="1">
              <a:buFontTx/>
              <a:buNone/>
              <a:defRPr/>
            </a:pPr>
            <a:endParaRPr lang="fa-IR" b="0" smtClean="0">
              <a:solidFill>
                <a:srgbClr val="33CC33"/>
              </a:solidFill>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FF0000"/>
                </a:solidFill>
                <a:effectLst>
                  <a:outerShdw blurRad="38100" dist="38100" dir="2700000" algn="tl">
                    <a:srgbClr val="C0C0C0"/>
                  </a:outerShdw>
                </a:effectLst>
                <a:cs typeface="B Mitra" pitchFamily="2" charset="-78"/>
              </a:rPr>
              <a:t>آیا مشتریان درانجام معاملات احساس ایمنی و آرامش دارند؟</a:t>
            </a:r>
          </a:p>
          <a:p>
            <a:pPr algn="just" eaLnBrk="1" hangingPunct="1">
              <a:buFontTx/>
              <a:buNone/>
              <a:defRPr/>
            </a:pPr>
            <a:endParaRPr lang="fa-IR" b="0" smtClean="0">
              <a:solidFill>
                <a:srgbClr val="FF0000"/>
              </a:solidFill>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0033CC"/>
                </a:solidFill>
                <a:effectLst>
                  <a:outerShdw blurRad="38100" dist="38100" dir="2700000" algn="tl">
                    <a:srgbClr val="C0C0C0"/>
                  </a:outerShdw>
                </a:effectLst>
                <a:cs typeface="B Mitra" pitchFamily="2" charset="-78"/>
              </a:rPr>
              <a:t>آیا با مشتریان مودب هستید وبه آنها احترام می گذارید؟</a:t>
            </a:r>
          </a:p>
          <a:p>
            <a:pPr algn="just" eaLnBrk="1" hangingPunct="1">
              <a:buFontTx/>
              <a:buNone/>
              <a:defRPr/>
            </a:pPr>
            <a:endParaRPr lang="fa-IR" b="0" smtClean="0">
              <a:solidFill>
                <a:srgbClr val="0033CC"/>
              </a:solidFill>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996600"/>
                </a:solidFill>
                <a:effectLst>
                  <a:outerShdw blurRad="38100" dist="38100" dir="2700000" algn="tl">
                    <a:srgbClr val="C0C0C0"/>
                  </a:outerShdw>
                </a:effectLst>
                <a:cs typeface="B Mitra" pitchFamily="2" charset="-78"/>
              </a:rPr>
              <a:t>آیا برای پرسشهای مشتریان دانش و اطلاعات کافی دارید؟</a:t>
            </a:r>
          </a:p>
        </p:txBody>
      </p:sp>
      <p:sp>
        <p:nvSpPr>
          <p:cNvPr id="96262" name="Text Box 6"/>
          <p:cNvSpPr txBox="1">
            <a:spLocks noChangeArrowheads="1"/>
          </p:cNvSpPr>
          <p:nvPr/>
        </p:nvSpPr>
        <p:spPr bwMode="auto">
          <a:xfrm>
            <a:off x="3344863" y="476251"/>
            <a:ext cx="6405562" cy="823913"/>
          </a:xfrm>
          <a:prstGeom prst="rect">
            <a:avLst/>
          </a:prstGeom>
          <a:noFill/>
          <a:ln w="12700" cap="sq">
            <a:noFill/>
            <a:miter lim="800000"/>
            <a:headEnd type="none" w="sm" len="sm"/>
            <a:tailEnd type="none" w="sm" len="sm"/>
          </a:ln>
          <a:effectLst/>
        </p:spPr>
        <p:txBody>
          <a:bodyPr wrap="none">
            <a:spAutoFit/>
          </a:bodyPr>
          <a:lstStyle/>
          <a:p>
            <a:pPr algn="r" rtl="1" fontAlgn="base">
              <a:spcBef>
                <a:spcPct val="0"/>
              </a:spcBef>
              <a:spcAft>
                <a:spcPct val="0"/>
              </a:spcAft>
              <a:defRPr/>
            </a:pPr>
            <a:r>
              <a:rPr lang="fa-IR" sz="4800">
                <a:solidFill>
                  <a:srgbClr val="000000"/>
                </a:solidFill>
                <a:effectLst>
                  <a:outerShdw blurRad="38100" dist="38100" dir="2700000" algn="tl">
                    <a:srgbClr val="C0C0C0"/>
                  </a:outerShdw>
                </a:effectLst>
                <a:cs typeface="B Mitra" panose="00000400000000000000" pitchFamily="2" charset="-78"/>
              </a:rPr>
              <a:t>4- اطمینان        </a:t>
            </a:r>
            <a:r>
              <a:rPr lang="en-US" sz="4000">
                <a:solidFill>
                  <a:srgbClr val="000000"/>
                </a:solidFill>
                <a:effectLst>
                  <a:outerShdw blurRad="38100" dist="38100" dir="2700000" algn="tl">
                    <a:srgbClr val="C0C0C0"/>
                  </a:outerShdw>
                </a:effectLst>
                <a:cs typeface="B Mitra" panose="00000400000000000000" pitchFamily="2" charset="-78"/>
              </a:rPr>
              <a:t>ASSURANCE</a:t>
            </a:r>
          </a:p>
        </p:txBody>
      </p:sp>
    </p:spTree>
    <p:extLst>
      <p:ext uri="{BB962C8B-B14F-4D97-AF65-F5344CB8AC3E}">
        <p14:creationId xmlns:p14="http://schemas.microsoft.com/office/powerpoint/2010/main" val="204876605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6262"/>
                                        </p:tgtEl>
                                        <p:attrNameLst>
                                          <p:attrName>style.visibility</p:attrName>
                                        </p:attrNameLst>
                                      </p:cBhvr>
                                      <p:to>
                                        <p:strVal val="visible"/>
                                      </p:to>
                                    </p:set>
                                    <p:anim calcmode="lin" valueType="num">
                                      <p:cBhvr>
                                        <p:cTn id="7" dur="500" fill="hold"/>
                                        <p:tgtEl>
                                          <p:spTgt spid="96262"/>
                                        </p:tgtEl>
                                        <p:attrNameLst>
                                          <p:attrName>ppt_w</p:attrName>
                                        </p:attrNameLst>
                                      </p:cBhvr>
                                      <p:tavLst>
                                        <p:tav tm="0">
                                          <p:val>
                                            <p:fltVal val="0"/>
                                          </p:val>
                                        </p:tav>
                                        <p:tav tm="100000">
                                          <p:val>
                                            <p:strVal val="#ppt_w"/>
                                          </p:val>
                                        </p:tav>
                                      </p:tavLst>
                                    </p:anim>
                                    <p:anim calcmode="lin" valueType="num">
                                      <p:cBhvr>
                                        <p:cTn id="8" dur="500" fill="hold"/>
                                        <p:tgtEl>
                                          <p:spTgt spid="96262"/>
                                        </p:tgtEl>
                                        <p:attrNameLst>
                                          <p:attrName>ppt_h</p:attrName>
                                        </p:attrNameLst>
                                      </p:cBhvr>
                                      <p:tavLst>
                                        <p:tav tm="0">
                                          <p:val>
                                            <p:fltVal val="0"/>
                                          </p:val>
                                        </p:tav>
                                        <p:tav tm="100000">
                                          <p:val>
                                            <p:strVal val="#ppt_h"/>
                                          </p:val>
                                        </p:tav>
                                      </p:tavLst>
                                    </p:anim>
                                    <p:animEffect transition="in" filter="fade">
                                      <p:cBhvr>
                                        <p:cTn id="9" dur="500"/>
                                        <p:tgtEl>
                                          <p:spTgt spid="96262"/>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15714">
                                            <p:txEl>
                                              <p:pRg st="1" end="1"/>
                                            </p:txEl>
                                          </p:spTgt>
                                        </p:tgtEl>
                                        <p:attrNameLst>
                                          <p:attrName>style.visibility</p:attrName>
                                        </p:attrNameLst>
                                      </p:cBhvr>
                                      <p:to>
                                        <p:strVal val="visible"/>
                                      </p:to>
                                    </p:set>
                                    <p:animEffect transition="in" filter="fade">
                                      <p:cBhvr>
                                        <p:cTn id="13" dur="500"/>
                                        <p:tgtEl>
                                          <p:spTgt spid="115714">
                                            <p:txEl>
                                              <p:pRg st="1" end="1"/>
                                            </p:txEl>
                                          </p:spTgt>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5714">
                                            <p:txEl>
                                              <p:pRg st="3" end="3"/>
                                            </p:txEl>
                                          </p:spTgt>
                                        </p:tgtEl>
                                        <p:attrNameLst>
                                          <p:attrName>style.visibility</p:attrName>
                                        </p:attrNameLst>
                                      </p:cBhvr>
                                      <p:to>
                                        <p:strVal val="visible"/>
                                      </p:to>
                                    </p:set>
                                    <p:animEffect transition="in" filter="fade">
                                      <p:cBhvr>
                                        <p:cTn id="17" dur="500"/>
                                        <p:tgtEl>
                                          <p:spTgt spid="115714">
                                            <p:txEl>
                                              <p:pRg st="3" end="3"/>
                                            </p:txEl>
                                          </p:spTgt>
                                        </p:tgtEl>
                                      </p:cBhvr>
                                    </p:animEffec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5714">
                                            <p:txEl>
                                              <p:pRg st="5" end="5"/>
                                            </p:txEl>
                                          </p:spTgt>
                                        </p:tgtEl>
                                        <p:attrNameLst>
                                          <p:attrName>style.visibility</p:attrName>
                                        </p:attrNameLst>
                                      </p:cBhvr>
                                      <p:to>
                                        <p:strVal val="visible"/>
                                      </p:to>
                                    </p:set>
                                    <p:animEffect transition="in" filter="fade">
                                      <p:cBhvr>
                                        <p:cTn id="21" dur="500"/>
                                        <p:tgtEl>
                                          <p:spTgt spid="115714">
                                            <p:txEl>
                                              <p:pRg st="5" end="5"/>
                                            </p:txEl>
                                          </p:spTgt>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115714">
                                            <p:txEl>
                                              <p:pRg st="7" end="7"/>
                                            </p:txEl>
                                          </p:spTgt>
                                        </p:tgtEl>
                                        <p:attrNameLst>
                                          <p:attrName>style.visibility</p:attrName>
                                        </p:attrNameLst>
                                      </p:cBhvr>
                                      <p:to>
                                        <p:strVal val="visible"/>
                                      </p:to>
                                    </p:set>
                                    <p:animEffect transition="in" filter="fade">
                                      <p:cBhvr>
                                        <p:cTn id="25" dur="500"/>
                                        <p:tgtEl>
                                          <p:spTgt spid="1157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14BC5355-5FF5-4F06-9F46-D25F9A5D6B51}" type="slidenum">
              <a:rPr lang="ar-SA" altLang="en-US">
                <a:solidFill>
                  <a:srgbClr val="000000"/>
                </a:solidFill>
                <a:cs typeface="Arial" panose="020B0604020202020204" pitchFamily="34" charset="0"/>
              </a:rPr>
              <a:pPr eaLnBrk="1" hangingPunct="1"/>
              <a:t>23</a:t>
            </a:fld>
            <a:endParaRPr lang="en-US" altLang="en-US">
              <a:solidFill>
                <a:srgbClr val="000000"/>
              </a:solidFill>
              <a:cs typeface="Arial" panose="020B0604020202020204" pitchFamily="34" charset="0"/>
            </a:endParaRPr>
          </a:p>
        </p:txBody>
      </p:sp>
      <p:sp>
        <p:nvSpPr>
          <p:cNvPr id="6"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F4DB0B28-3A2D-4D75-BD92-B32B47ABF67D}" type="slidenum">
              <a:rPr lang="ar-SA" altLang="en-US" sz="1000" b="1">
                <a:solidFill>
                  <a:srgbClr val="000000"/>
                </a:solidFill>
                <a:cs typeface="Arial" panose="020B0604020202020204" pitchFamily="34" charset="0"/>
              </a:rPr>
              <a:pPr algn="r" eaLnBrk="1" fontAlgn="base" hangingPunct="1">
                <a:spcBef>
                  <a:spcPct val="0"/>
                </a:spcBef>
                <a:spcAft>
                  <a:spcPct val="0"/>
                </a:spcAft>
              </a:pPr>
              <a:t>23</a:t>
            </a:fld>
            <a:endParaRPr lang="en-US" altLang="en-US" sz="1000" b="1">
              <a:solidFill>
                <a:srgbClr val="000000"/>
              </a:solidFill>
              <a:cs typeface="Arial" panose="020B0604020202020204" pitchFamily="34" charset="0"/>
            </a:endParaRPr>
          </a:p>
        </p:txBody>
      </p:sp>
      <p:sp>
        <p:nvSpPr>
          <p:cNvPr id="118787" name="Rectangle 3"/>
          <p:cNvSpPr>
            <a:spLocks noGrp="1" noChangeArrowheads="1"/>
          </p:cNvSpPr>
          <p:nvPr>
            <p:ph type="body" idx="4294967295"/>
          </p:nvPr>
        </p:nvSpPr>
        <p:spPr>
          <a:xfrm>
            <a:off x="1703389" y="1557339"/>
            <a:ext cx="8713787" cy="4967287"/>
          </a:xfrm>
        </p:spPr>
        <p:txBody>
          <a:bodyPr/>
          <a:lstStyle/>
          <a:p>
            <a:pPr algn="just" eaLnBrk="1" hangingPunct="1">
              <a:buFontTx/>
              <a:buNone/>
              <a:defRPr/>
            </a:pPr>
            <a:endParaRPr lang="fa-IR" sz="3600" b="0">
              <a:solidFill>
                <a:srgbClr val="FFFF66"/>
              </a:solidFill>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33CC33"/>
                </a:solidFill>
                <a:effectLst>
                  <a:outerShdw blurRad="38100" dist="38100" dir="2700000" algn="tl">
                    <a:srgbClr val="C0C0C0"/>
                  </a:outerShdw>
                </a:effectLst>
                <a:cs typeface="B Mitra" pitchFamily="2" charset="-78"/>
              </a:rPr>
              <a:t>آیا توجه فردی به مشتریان نشان میدهید؟</a:t>
            </a:r>
          </a:p>
          <a:p>
            <a:pPr algn="just" eaLnBrk="1" hangingPunct="1">
              <a:buFontTx/>
              <a:buNone/>
              <a:defRPr/>
            </a:pPr>
            <a:endParaRPr lang="fa-IR" b="0" smtClean="0">
              <a:solidFill>
                <a:srgbClr val="33CC33"/>
              </a:solidFill>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FF0000"/>
                </a:solidFill>
                <a:effectLst>
                  <a:outerShdw blurRad="38100" dist="38100" dir="2700000" algn="tl">
                    <a:srgbClr val="C0C0C0"/>
                  </a:outerShdw>
                </a:effectLst>
                <a:cs typeface="B Mitra" pitchFamily="2" charset="-78"/>
              </a:rPr>
              <a:t>آیا ساعات کار سازمان برای راحتی مشتریان تنظیم میشود؟</a:t>
            </a:r>
          </a:p>
          <a:p>
            <a:pPr algn="just" eaLnBrk="1" hangingPunct="1">
              <a:buFontTx/>
              <a:buNone/>
              <a:defRPr/>
            </a:pPr>
            <a:endParaRPr lang="fa-IR" b="0" smtClean="0">
              <a:solidFill>
                <a:srgbClr val="FF0000"/>
              </a:solidFill>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0033CC"/>
                </a:solidFill>
                <a:effectLst>
                  <a:outerShdw blurRad="38100" dist="38100" dir="2700000" algn="tl">
                    <a:srgbClr val="C0C0C0"/>
                  </a:outerShdw>
                </a:effectLst>
                <a:cs typeface="B Mitra" pitchFamily="2" charset="-78"/>
              </a:rPr>
              <a:t>آیا کارکنان ویژه ای برای رسیدگی به مشتریان خاص دارید ؟</a:t>
            </a:r>
          </a:p>
          <a:p>
            <a:pPr algn="just" eaLnBrk="1" hangingPunct="1">
              <a:buFontTx/>
              <a:buNone/>
              <a:defRPr/>
            </a:pPr>
            <a:endParaRPr lang="fa-IR" b="0" smtClean="0">
              <a:solidFill>
                <a:srgbClr val="0033CC"/>
              </a:solidFill>
              <a:effectLst>
                <a:outerShdw blurRad="38100" dist="38100" dir="2700000" algn="tl">
                  <a:srgbClr val="C0C0C0"/>
                </a:outerShdw>
              </a:effectLst>
              <a:cs typeface="B Mitra" pitchFamily="2" charset="-78"/>
            </a:endParaRPr>
          </a:p>
          <a:p>
            <a:pPr algn="just" eaLnBrk="1" hangingPunct="1">
              <a:buFont typeface="Wingdings" pitchFamily="2" charset="2"/>
              <a:buChar char="ü"/>
              <a:defRPr/>
            </a:pPr>
            <a:r>
              <a:rPr lang="fa-IR" b="0" smtClean="0">
                <a:solidFill>
                  <a:srgbClr val="996600"/>
                </a:solidFill>
                <a:effectLst>
                  <a:outerShdw blurRad="38100" dist="38100" dir="2700000" algn="tl">
                    <a:srgbClr val="C0C0C0"/>
                  </a:outerShdw>
                </a:effectLst>
                <a:cs typeface="B Mitra" pitchFamily="2" charset="-78"/>
              </a:rPr>
              <a:t>آیا نیازهای خاص و اضطراری مشتریان را پاسخ میدهید؟</a:t>
            </a:r>
            <a:endParaRPr lang="en-US" b="0" smtClean="0">
              <a:solidFill>
                <a:srgbClr val="996600"/>
              </a:solidFill>
              <a:effectLst>
                <a:outerShdw blurRad="38100" dist="38100" dir="2700000" algn="tl">
                  <a:srgbClr val="C0C0C0"/>
                </a:outerShdw>
              </a:effectLst>
              <a:cs typeface="B Mitra" pitchFamily="2" charset="-78"/>
            </a:endParaRPr>
          </a:p>
        </p:txBody>
      </p:sp>
      <p:sp>
        <p:nvSpPr>
          <p:cNvPr id="97286" name="Text Box 6"/>
          <p:cNvSpPr txBox="1">
            <a:spLocks noChangeArrowheads="1"/>
          </p:cNvSpPr>
          <p:nvPr/>
        </p:nvSpPr>
        <p:spPr bwMode="auto">
          <a:xfrm>
            <a:off x="4286250" y="692151"/>
            <a:ext cx="4552950" cy="823913"/>
          </a:xfrm>
          <a:prstGeom prst="rect">
            <a:avLst/>
          </a:prstGeom>
          <a:noFill/>
          <a:ln w="12700" cap="sq">
            <a:noFill/>
            <a:miter lim="800000"/>
            <a:headEnd type="none" w="sm" len="sm"/>
            <a:tailEnd type="none" w="sm" len="sm"/>
          </a:ln>
          <a:effectLst/>
        </p:spPr>
        <p:txBody>
          <a:bodyPr wrap="none">
            <a:spAutoFit/>
          </a:bodyPr>
          <a:lstStyle/>
          <a:p>
            <a:pPr algn="r" rtl="1" fontAlgn="base">
              <a:spcBef>
                <a:spcPct val="0"/>
              </a:spcBef>
              <a:spcAft>
                <a:spcPct val="0"/>
              </a:spcAft>
              <a:defRPr/>
            </a:pPr>
            <a:r>
              <a:rPr lang="fa-IR" sz="4800">
                <a:solidFill>
                  <a:srgbClr val="000000"/>
                </a:solidFill>
                <a:effectLst>
                  <a:outerShdw blurRad="38100" dist="38100" dir="2700000" algn="tl">
                    <a:srgbClr val="C0C0C0"/>
                  </a:outerShdw>
                </a:effectLst>
                <a:cs typeface="B Mitra" panose="00000400000000000000" pitchFamily="2" charset="-78"/>
              </a:rPr>
              <a:t>5- همدلی </a:t>
            </a:r>
            <a:r>
              <a:rPr lang="en-US" sz="4000">
                <a:solidFill>
                  <a:srgbClr val="000000"/>
                </a:solidFill>
                <a:effectLst>
                  <a:outerShdw blurRad="38100" dist="38100" dir="2700000" algn="tl">
                    <a:srgbClr val="C0C0C0"/>
                  </a:outerShdw>
                </a:effectLst>
                <a:cs typeface="B Mitra" panose="00000400000000000000" pitchFamily="2" charset="-78"/>
              </a:rPr>
              <a:t>EMPATHY</a:t>
            </a:r>
          </a:p>
        </p:txBody>
      </p:sp>
      <p:pic>
        <p:nvPicPr>
          <p:cNvPr id="35846" name="Picture 7" descr="sales_a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341439"/>
            <a:ext cx="24495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46716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barn(inHorizontal)">
                                      <p:cBhvr>
                                        <p:cTn id="7" dur="500"/>
                                        <p:tgtEl>
                                          <p:spTgt spid="9728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animEffect transition="in" filter="fade">
                                      <p:cBhvr>
                                        <p:cTn id="11" dur="500"/>
                                        <p:tgtEl>
                                          <p:spTgt spid="118787">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8787">
                                            <p:txEl>
                                              <p:pRg st="3" end="3"/>
                                            </p:txEl>
                                          </p:spTgt>
                                        </p:tgtEl>
                                        <p:attrNameLst>
                                          <p:attrName>style.visibility</p:attrName>
                                        </p:attrNameLst>
                                      </p:cBhvr>
                                      <p:to>
                                        <p:strVal val="visible"/>
                                      </p:to>
                                    </p:set>
                                    <p:animEffect transition="in" filter="fade">
                                      <p:cBhvr>
                                        <p:cTn id="15" dur="500"/>
                                        <p:tgtEl>
                                          <p:spTgt spid="118787">
                                            <p:txEl>
                                              <p:pRg st="3" end="3"/>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8787">
                                            <p:txEl>
                                              <p:pRg st="5" end="5"/>
                                            </p:txEl>
                                          </p:spTgt>
                                        </p:tgtEl>
                                        <p:attrNameLst>
                                          <p:attrName>style.visibility</p:attrName>
                                        </p:attrNameLst>
                                      </p:cBhvr>
                                      <p:to>
                                        <p:strVal val="visible"/>
                                      </p:to>
                                    </p:set>
                                    <p:animEffect transition="in" filter="fade">
                                      <p:cBhvr>
                                        <p:cTn id="19" dur="500"/>
                                        <p:tgtEl>
                                          <p:spTgt spid="118787">
                                            <p:txEl>
                                              <p:pRg st="5" end="5"/>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8787">
                                            <p:txEl>
                                              <p:pRg st="7" end="7"/>
                                            </p:txEl>
                                          </p:spTgt>
                                        </p:tgtEl>
                                        <p:attrNameLst>
                                          <p:attrName>style.visibility</p:attrName>
                                        </p:attrNameLst>
                                      </p:cBhvr>
                                      <p:to>
                                        <p:strVal val="visible"/>
                                      </p:to>
                                    </p:set>
                                    <p:animEffect transition="in" filter="fade">
                                      <p:cBhvr>
                                        <p:cTn id="23" dur="500"/>
                                        <p:tgtEl>
                                          <p:spTgt spid="1187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7835BCAA-F224-40A8-9BB1-710D02E38583}" type="slidenum">
              <a:rPr lang="ar-SA" altLang="en-US">
                <a:solidFill>
                  <a:srgbClr val="000000"/>
                </a:solidFill>
                <a:cs typeface="Arial" panose="020B0604020202020204" pitchFamily="34" charset="0"/>
              </a:rPr>
              <a:pPr eaLnBrk="1" hangingPunct="1"/>
              <a:t>24</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87B134E5-1C3B-4207-B13F-D01A4B9F33BC}" type="slidenum">
              <a:rPr lang="ar-SA" altLang="en-US" sz="1000" b="1">
                <a:solidFill>
                  <a:srgbClr val="000000"/>
                </a:solidFill>
                <a:cs typeface="Arial" panose="020B0604020202020204" pitchFamily="34" charset="0"/>
              </a:rPr>
              <a:pPr algn="r" eaLnBrk="1" fontAlgn="base" hangingPunct="1">
                <a:spcBef>
                  <a:spcPct val="0"/>
                </a:spcBef>
                <a:spcAft>
                  <a:spcPct val="0"/>
                </a:spcAft>
              </a:pPr>
              <a:t>24</a:t>
            </a:fld>
            <a:endParaRPr lang="en-US" altLang="en-US" sz="1000" b="1">
              <a:solidFill>
                <a:srgbClr val="000000"/>
              </a:solidFill>
              <a:cs typeface="Arial" panose="020B0604020202020204" pitchFamily="34" charset="0"/>
            </a:endParaRPr>
          </a:p>
        </p:txBody>
      </p:sp>
      <p:sp>
        <p:nvSpPr>
          <p:cNvPr id="40962" name="Rectangle 2"/>
          <p:cNvSpPr>
            <a:spLocks noGrp="1" noRot="1" noChangeArrowheads="1"/>
          </p:cNvSpPr>
          <p:nvPr>
            <p:ph type="title" idx="4294967295"/>
          </p:nvPr>
        </p:nvSpPr>
        <p:spPr>
          <a:xfrm>
            <a:off x="1981200" y="188913"/>
            <a:ext cx="8229600" cy="1079500"/>
          </a:xfrm>
        </p:spPr>
        <p:txBody>
          <a:bodyPr/>
          <a:lstStyle/>
          <a:p>
            <a:pPr eaLnBrk="1" hangingPunct="1">
              <a:defRPr/>
            </a:pPr>
            <a:r>
              <a:rPr lang="fa-IR" sz="4800">
                <a:solidFill>
                  <a:schemeClr val="tx1"/>
                </a:solidFill>
                <a:effectLst>
                  <a:outerShdw blurRad="38100" dist="38100" dir="2700000" algn="tl">
                    <a:srgbClr val="C0C0C0"/>
                  </a:outerShdw>
                </a:effectLst>
                <a:cs typeface="B Mitra" pitchFamily="2" charset="-78"/>
              </a:rPr>
              <a:t>معيارهای ارزيابی «نتيجه» و «تجربه» خدمت</a:t>
            </a:r>
            <a:endParaRPr lang="en-US" sz="4800">
              <a:solidFill>
                <a:schemeClr val="tx1"/>
              </a:solidFill>
              <a:effectLst>
                <a:outerShdw blurRad="38100" dist="38100" dir="2700000" algn="tl">
                  <a:srgbClr val="C0C0C0"/>
                </a:outerShdw>
              </a:effectLst>
              <a:cs typeface="B Mitra" pitchFamily="2" charset="-78"/>
            </a:endParaRPr>
          </a:p>
        </p:txBody>
      </p:sp>
      <p:sp>
        <p:nvSpPr>
          <p:cNvPr id="40963" name="Rectangle 3"/>
          <p:cNvSpPr>
            <a:spLocks noGrp="1" noChangeArrowheads="1"/>
          </p:cNvSpPr>
          <p:nvPr>
            <p:ph type="body" idx="4294967295"/>
          </p:nvPr>
        </p:nvSpPr>
        <p:spPr>
          <a:xfrm>
            <a:off x="2135188" y="1844675"/>
            <a:ext cx="7848600" cy="4751388"/>
          </a:xfrm>
        </p:spPr>
        <p:txBody>
          <a:bodyPr/>
          <a:lstStyle/>
          <a:p>
            <a:pPr marL="609600" indent="-609600" algn="just" eaLnBrk="1" hangingPunct="1">
              <a:lnSpc>
                <a:spcPct val="90000"/>
              </a:lnSpc>
              <a:buClr>
                <a:srgbClr val="FFFF66"/>
              </a:buClr>
              <a:buNone/>
            </a:pPr>
            <a:r>
              <a:rPr lang="fa-IR" altLang="en-US" sz="3600" b="0">
                <a:solidFill>
                  <a:srgbClr val="33CC33"/>
                </a:solidFill>
                <a:cs typeface="B Mitra" panose="00000400000000000000" pitchFamily="2" charset="-78"/>
              </a:rPr>
              <a:t>1- دسترسی:</a:t>
            </a:r>
            <a:r>
              <a:rPr lang="fa-IR" altLang="en-US" sz="3600" b="0">
                <a:cs typeface="B Mitra" panose="00000400000000000000" pitchFamily="2" charset="-78"/>
              </a:rPr>
              <a:t> آيا خدمت در زمان و مكان راحت با كمترين معطلی ارائه می شود؟</a:t>
            </a:r>
          </a:p>
          <a:p>
            <a:pPr marL="609600" indent="-609600" algn="just" eaLnBrk="1" hangingPunct="1">
              <a:lnSpc>
                <a:spcPct val="90000"/>
              </a:lnSpc>
              <a:buClr>
                <a:srgbClr val="FFFF66"/>
              </a:buClr>
              <a:buNone/>
            </a:pPr>
            <a:r>
              <a:rPr lang="fa-IR" altLang="en-US" sz="3600" b="0">
                <a:solidFill>
                  <a:schemeClr val="accent2"/>
                </a:solidFill>
                <a:cs typeface="B Mitra" panose="00000400000000000000" pitchFamily="2" charset="-78"/>
              </a:rPr>
              <a:t>2- تداوم:</a:t>
            </a:r>
            <a:r>
              <a:rPr lang="fa-IR" altLang="en-US" sz="3600" b="0">
                <a:cs typeface="B Mitra" panose="00000400000000000000" pitchFamily="2" charset="-78"/>
              </a:rPr>
              <a:t> آيا خدمت قابل اتكاء بوده و مداوم است؟</a:t>
            </a:r>
          </a:p>
          <a:p>
            <a:pPr marL="609600" indent="-609600" algn="just" eaLnBrk="1" hangingPunct="1">
              <a:lnSpc>
                <a:spcPct val="90000"/>
              </a:lnSpc>
              <a:buClr>
                <a:srgbClr val="FFFF66"/>
              </a:buClr>
              <a:buNone/>
            </a:pPr>
            <a:r>
              <a:rPr lang="fa-IR" altLang="en-US" sz="3600" b="0">
                <a:solidFill>
                  <a:srgbClr val="FF0000"/>
                </a:solidFill>
                <a:cs typeface="B Mitra" panose="00000400000000000000" pitchFamily="2" charset="-78"/>
              </a:rPr>
              <a:t>3- قابل اعتماد بودن:</a:t>
            </a:r>
            <a:r>
              <a:rPr lang="fa-IR" altLang="en-US" sz="3600" b="0">
                <a:cs typeface="B Mitra" panose="00000400000000000000" pitchFamily="2" charset="-78"/>
              </a:rPr>
              <a:t> آيا كاركنان و شركت خدماتی قابل اعتماد هستند و می توان به آنها اعتماد كرد؟</a:t>
            </a:r>
          </a:p>
          <a:p>
            <a:pPr marL="609600" indent="-609600" algn="just" eaLnBrk="1" hangingPunct="1">
              <a:lnSpc>
                <a:spcPct val="90000"/>
              </a:lnSpc>
              <a:buClr>
                <a:srgbClr val="FFFF66"/>
              </a:buClr>
              <a:buNone/>
            </a:pPr>
            <a:r>
              <a:rPr lang="fa-IR" altLang="en-US" sz="3600" b="0">
                <a:solidFill>
                  <a:srgbClr val="800080"/>
                </a:solidFill>
                <a:cs typeface="B Mitra" panose="00000400000000000000" pitchFamily="2" charset="-78"/>
              </a:rPr>
              <a:t>4- ايمنی: </a:t>
            </a:r>
            <a:r>
              <a:rPr lang="fa-IR" altLang="en-US" sz="3600" b="0">
                <a:cs typeface="B Mitra" panose="00000400000000000000" pitchFamily="2" charset="-78"/>
              </a:rPr>
              <a:t>آيا خدمت بدون مخاطره و ريسك خواهد بود؟</a:t>
            </a:r>
          </a:p>
          <a:p>
            <a:pPr marL="609600" indent="-609600" algn="just" eaLnBrk="1" hangingPunct="1">
              <a:lnSpc>
                <a:spcPct val="90000"/>
              </a:lnSpc>
              <a:buClr>
                <a:srgbClr val="FFFF66"/>
              </a:buClr>
              <a:buNone/>
            </a:pPr>
            <a:r>
              <a:rPr lang="fa-IR" altLang="en-US" sz="3600" b="0">
                <a:solidFill>
                  <a:srgbClr val="996600"/>
                </a:solidFill>
                <a:cs typeface="B Mitra" panose="00000400000000000000" pitchFamily="2" charset="-78"/>
              </a:rPr>
              <a:t>5- درك و شناخت مشتری:</a:t>
            </a:r>
            <a:r>
              <a:rPr lang="fa-IR" altLang="en-US" sz="3600" b="0">
                <a:cs typeface="B Mitra" panose="00000400000000000000" pitchFamily="2" charset="-78"/>
              </a:rPr>
              <a:t> آیا انتظارات و اولویت های مشتريان را می شناسيد؟</a:t>
            </a:r>
          </a:p>
        </p:txBody>
      </p:sp>
    </p:spTree>
    <p:extLst>
      <p:ext uri="{BB962C8B-B14F-4D97-AF65-F5344CB8AC3E}">
        <p14:creationId xmlns:p14="http://schemas.microsoft.com/office/powerpoint/2010/main" val="105816862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animEffect transition="in" filter="fade">
                                      <p:cBhvr>
                                        <p:cTn id="11" dur="500"/>
                                        <p:tgtEl>
                                          <p:spTgt spid="40963">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963">
                                            <p:txEl>
                                              <p:pRg st="1" end="1"/>
                                            </p:txEl>
                                          </p:spTgt>
                                        </p:tgtEl>
                                        <p:attrNameLst>
                                          <p:attrName>style.visibility</p:attrName>
                                        </p:attrNameLst>
                                      </p:cBhvr>
                                      <p:to>
                                        <p:strVal val="visible"/>
                                      </p:to>
                                    </p:set>
                                    <p:animEffect transition="in" filter="fade">
                                      <p:cBhvr>
                                        <p:cTn id="15" dur="500"/>
                                        <p:tgtEl>
                                          <p:spTgt spid="40963">
                                            <p:txEl>
                                              <p:pRg st="1" end="1"/>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Effect transition="in" filter="fade">
                                      <p:cBhvr>
                                        <p:cTn id="19" dur="500"/>
                                        <p:tgtEl>
                                          <p:spTgt spid="40963">
                                            <p:txEl>
                                              <p:pRg st="2" end="2"/>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40963">
                                            <p:txEl>
                                              <p:pRg st="3" end="3"/>
                                            </p:txEl>
                                          </p:spTgt>
                                        </p:tgtEl>
                                        <p:attrNameLst>
                                          <p:attrName>style.visibility</p:attrName>
                                        </p:attrNameLst>
                                      </p:cBhvr>
                                      <p:to>
                                        <p:strVal val="visible"/>
                                      </p:to>
                                    </p:set>
                                    <p:animEffect transition="in" filter="fade">
                                      <p:cBhvr>
                                        <p:cTn id="23" dur="500"/>
                                        <p:tgtEl>
                                          <p:spTgt spid="40963">
                                            <p:txEl>
                                              <p:pRg st="3" end="3"/>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fade">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8F5DC979-6CA0-493C-B7E2-30EF0380827E}" type="slidenum">
              <a:rPr lang="ar-SA" altLang="en-US">
                <a:solidFill>
                  <a:srgbClr val="000000"/>
                </a:solidFill>
                <a:cs typeface="Arial" panose="020B0604020202020204" pitchFamily="34" charset="0"/>
              </a:rPr>
              <a:pPr eaLnBrk="1" hangingPunct="1"/>
              <a:t>25</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F86D08BF-5526-468C-A855-C123B7B3F7A2}" type="slidenum">
              <a:rPr lang="ar-SA" altLang="en-US" sz="1000" b="1">
                <a:solidFill>
                  <a:srgbClr val="000000"/>
                </a:solidFill>
                <a:cs typeface="Arial" panose="020B0604020202020204" pitchFamily="34" charset="0"/>
              </a:rPr>
              <a:pPr algn="r" eaLnBrk="1" fontAlgn="base" hangingPunct="1">
                <a:spcBef>
                  <a:spcPct val="0"/>
                </a:spcBef>
                <a:spcAft>
                  <a:spcPct val="0"/>
                </a:spcAft>
              </a:pPr>
              <a:t>25</a:t>
            </a:fld>
            <a:endParaRPr lang="en-US" altLang="en-US" sz="1000" b="1">
              <a:solidFill>
                <a:srgbClr val="000000"/>
              </a:solidFill>
              <a:cs typeface="Arial" panose="020B0604020202020204" pitchFamily="34" charset="0"/>
            </a:endParaRPr>
          </a:p>
        </p:txBody>
      </p:sp>
      <p:sp>
        <p:nvSpPr>
          <p:cNvPr id="41986" name="Rectangle 2"/>
          <p:cNvSpPr>
            <a:spLocks noGrp="1" noChangeArrowheads="1"/>
          </p:cNvSpPr>
          <p:nvPr>
            <p:ph type="body" idx="4294967295"/>
          </p:nvPr>
        </p:nvSpPr>
        <p:spPr>
          <a:xfrm>
            <a:off x="2063750" y="1557338"/>
            <a:ext cx="8280400" cy="5111750"/>
          </a:xfrm>
        </p:spPr>
        <p:txBody>
          <a:bodyPr/>
          <a:lstStyle/>
          <a:p>
            <a:pPr algn="just" eaLnBrk="1" hangingPunct="1">
              <a:buClr>
                <a:srgbClr val="FFFF66"/>
              </a:buClr>
              <a:buFont typeface="Wingdings" pitchFamily="2" charset="2"/>
              <a:buNone/>
              <a:defRPr/>
            </a:pPr>
            <a:r>
              <a:rPr lang="fa-IR" sz="3600" b="0">
                <a:solidFill>
                  <a:srgbClr val="33CC33"/>
                </a:solidFill>
                <a:cs typeface="B Mitra" pitchFamily="2" charset="-78"/>
              </a:rPr>
              <a:t>6- شايستگی:</a:t>
            </a:r>
            <a:r>
              <a:rPr lang="fa-IR" sz="3600" b="0">
                <a:cs typeface="B Mitra" pitchFamily="2" charset="-78"/>
              </a:rPr>
              <a:t> آيا كاركنان دارای مهارت و دانش لازم هستند؟</a:t>
            </a:r>
          </a:p>
          <a:p>
            <a:pPr algn="just" eaLnBrk="1" hangingPunct="1">
              <a:buClr>
                <a:srgbClr val="FFFF66"/>
              </a:buClr>
              <a:buFont typeface="Wingdings" pitchFamily="2" charset="2"/>
              <a:buNone/>
              <a:defRPr/>
            </a:pPr>
            <a:r>
              <a:rPr lang="fa-IR" sz="3600" b="0">
                <a:solidFill>
                  <a:srgbClr val="800080"/>
                </a:solidFill>
                <a:cs typeface="B Mitra" pitchFamily="2" charset="-78"/>
              </a:rPr>
              <a:t>7- ارتباطات:</a:t>
            </a:r>
            <a:r>
              <a:rPr lang="fa-IR" sz="3600" b="0">
                <a:cs typeface="B Mitra" pitchFamily="2" charset="-78"/>
              </a:rPr>
              <a:t> آيا خدمت بطور روشن و درست توضيح داده شده است ؟</a:t>
            </a:r>
          </a:p>
          <a:p>
            <a:pPr algn="just" eaLnBrk="1" hangingPunct="1">
              <a:buClr>
                <a:srgbClr val="FFFF66"/>
              </a:buClr>
              <a:buFont typeface="Wingdings" pitchFamily="2" charset="2"/>
              <a:buNone/>
              <a:defRPr/>
            </a:pPr>
            <a:r>
              <a:rPr lang="fa-IR" sz="3600" b="0">
                <a:solidFill>
                  <a:srgbClr val="FF0000"/>
                </a:solidFill>
                <a:cs typeface="B Mitra" pitchFamily="2" charset="-78"/>
              </a:rPr>
              <a:t>8- عوامل محسوس:</a:t>
            </a:r>
            <a:r>
              <a:rPr lang="fa-IR" sz="3600" b="0">
                <a:solidFill>
                  <a:srgbClr val="FF6600"/>
                </a:solidFill>
                <a:cs typeface="B Mitra" pitchFamily="2" charset="-78"/>
              </a:rPr>
              <a:t> </a:t>
            </a:r>
            <a:r>
              <a:rPr lang="fa-IR" sz="3600" b="0">
                <a:cs typeface="B Mitra" pitchFamily="2" charset="-78"/>
              </a:rPr>
              <a:t>عوامل محسوس خدمت تا چه اندازه درست اداره می شوند مانند ظاهر كاركنان، دكوراسيون و محيط و ابزارها ؟</a:t>
            </a:r>
            <a:endParaRPr lang="en-US" sz="3600">
              <a:effectLst>
                <a:outerShdw blurRad="38100" dist="38100" dir="2700000" algn="tl">
                  <a:srgbClr val="C0C0C0"/>
                </a:outerShdw>
              </a:effectLst>
              <a:cs typeface="B Mitra" pitchFamily="2" charset="-78"/>
            </a:endParaRPr>
          </a:p>
        </p:txBody>
      </p:sp>
      <p:sp>
        <p:nvSpPr>
          <p:cNvPr id="40962" name="Rectangle 2"/>
          <p:cNvSpPr>
            <a:spLocks noRot="1" noChangeArrowheads="1"/>
          </p:cNvSpPr>
          <p:nvPr/>
        </p:nvSpPr>
        <p:spPr bwMode="auto">
          <a:xfrm>
            <a:off x="1981200" y="188913"/>
            <a:ext cx="8229600" cy="1079500"/>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معيارهای ارزيابی «نتيجه» و «تجربه» خدمت</a:t>
            </a:r>
            <a:endParaRPr lang="en-US" sz="480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70562459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1986">
                                            <p:txEl>
                                              <p:pRg st="0" end="0"/>
                                            </p:txEl>
                                          </p:spTgt>
                                        </p:tgtEl>
                                        <p:attrNameLst>
                                          <p:attrName>style.visibility</p:attrName>
                                        </p:attrNameLst>
                                      </p:cBhvr>
                                      <p:to>
                                        <p:strVal val="visible"/>
                                      </p:to>
                                    </p:set>
                                    <p:animEffect transition="in" filter="strips(downLeft)">
                                      <p:cBhvr>
                                        <p:cTn id="11" dur="500"/>
                                        <p:tgtEl>
                                          <p:spTgt spid="41986">
                                            <p:txEl>
                                              <p:pRg st="0" end="0"/>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41986">
                                            <p:txEl>
                                              <p:pRg st="1" end="1"/>
                                            </p:txEl>
                                          </p:spTgt>
                                        </p:tgtEl>
                                        <p:attrNameLst>
                                          <p:attrName>style.visibility</p:attrName>
                                        </p:attrNameLst>
                                      </p:cBhvr>
                                      <p:to>
                                        <p:strVal val="visible"/>
                                      </p:to>
                                    </p:set>
                                    <p:animEffect transition="in" filter="strips(downLeft)">
                                      <p:cBhvr>
                                        <p:cTn id="15" dur="500"/>
                                        <p:tgtEl>
                                          <p:spTgt spid="41986">
                                            <p:txEl>
                                              <p:pRg st="1" end="1"/>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1986">
                                            <p:txEl>
                                              <p:pRg st="2" end="2"/>
                                            </p:txEl>
                                          </p:spTgt>
                                        </p:tgtEl>
                                        <p:attrNameLst>
                                          <p:attrName>style.visibility</p:attrName>
                                        </p:attrNameLst>
                                      </p:cBhvr>
                                      <p:to>
                                        <p:strVal val="visible"/>
                                      </p:to>
                                    </p:set>
                                    <p:animEffect transition="in" filter="strips(downLeft)">
                                      <p:cBhvr>
                                        <p:cTn id="19" dur="500"/>
                                        <p:tgtEl>
                                          <p:spTgt spid="41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P spid="4096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55948546-C57C-4381-9E8F-B4E9F4A3D958}" type="slidenum">
              <a:rPr lang="ar-SA" altLang="en-US">
                <a:solidFill>
                  <a:srgbClr val="000000"/>
                </a:solidFill>
                <a:cs typeface="Arial" panose="020B0604020202020204" pitchFamily="34" charset="0"/>
              </a:rPr>
              <a:pPr eaLnBrk="1" hangingPunct="1"/>
              <a:t>26</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7D8297D8-AEA5-40B6-8229-36DFE145ECB6}" type="slidenum">
              <a:rPr lang="ar-SA" altLang="en-US" sz="1000" b="1">
                <a:solidFill>
                  <a:srgbClr val="000000"/>
                </a:solidFill>
                <a:cs typeface="Arial" panose="020B0604020202020204" pitchFamily="34" charset="0"/>
              </a:rPr>
              <a:pPr algn="r" eaLnBrk="1" fontAlgn="base" hangingPunct="1">
                <a:spcBef>
                  <a:spcPct val="0"/>
                </a:spcBef>
                <a:spcAft>
                  <a:spcPct val="0"/>
                </a:spcAft>
              </a:pPr>
              <a:t>26</a:t>
            </a:fld>
            <a:endParaRPr lang="en-US" altLang="en-US" sz="1000" b="1">
              <a:solidFill>
                <a:srgbClr val="000000"/>
              </a:solidFill>
              <a:cs typeface="Arial" panose="020B0604020202020204" pitchFamily="34" charset="0"/>
            </a:endParaRPr>
          </a:p>
        </p:txBody>
      </p:sp>
      <p:sp>
        <p:nvSpPr>
          <p:cNvPr id="134146" name="Rectangle 2"/>
          <p:cNvSpPr>
            <a:spLocks noGrp="1" noRot="1" noChangeArrowheads="1"/>
          </p:cNvSpPr>
          <p:nvPr>
            <p:ph type="title" idx="4294967295"/>
          </p:nvPr>
        </p:nvSpPr>
        <p:spPr>
          <a:xfrm>
            <a:off x="1774825" y="188913"/>
            <a:ext cx="8642350" cy="1143000"/>
          </a:xfrm>
        </p:spPr>
        <p:txBody>
          <a:bodyPr/>
          <a:lstStyle/>
          <a:p>
            <a:pPr eaLnBrk="1" hangingPunct="1">
              <a:defRPr/>
            </a:pPr>
            <a:r>
              <a:rPr lang="fa-IR" sz="4800">
                <a:solidFill>
                  <a:schemeClr val="tx1"/>
                </a:solidFill>
                <a:effectLst>
                  <a:outerShdw blurRad="38100" dist="38100" dir="2700000" algn="tl">
                    <a:srgbClr val="C0C0C0"/>
                  </a:outerShdw>
                </a:effectLst>
                <a:cs typeface="B Mitra" pitchFamily="2" charset="-78"/>
              </a:rPr>
              <a:t>گام های اساسی در بازاریابی خدمات</a:t>
            </a:r>
            <a:endParaRPr lang="en-US" sz="4800">
              <a:solidFill>
                <a:schemeClr val="tx1"/>
              </a:solidFill>
              <a:effectLst>
                <a:outerShdw blurRad="38100" dist="38100" dir="2700000" algn="tl">
                  <a:srgbClr val="C0C0C0"/>
                </a:outerShdw>
              </a:effectLst>
              <a:cs typeface="B Mitra" pitchFamily="2" charset="-78"/>
            </a:endParaRPr>
          </a:p>
        </p:txBody>
      </p:sp>
      <p:sp>
        <p:nvSpPr>
          <p:cNvPr id="134147" name="Rectangle 3"/>
          <p:cNvSpPr>
            <a:spLocks noGrp="1" noChangeArrowheads="1"/>
          </p:cNvSpPr>
          <p:nvPr>
            <p:ph type="body" idx="4294967295"/>
          </p:nvPr>
        </p:nvSpPr>
        <p:spPr>
          <a:xfrm>
            <a:off x="1847850" y="1628776"/>
            <a:ext cx="8496300" cy="4824413"/>
          </a:xfrm>
        </p:spPr>
        <p:txBody>
          <a:bodyPr/>
          <a:lstStyle/>
          <a:p>
            <a:pPr eaLnBrk="1" hangingPunct="1">
              <a:buFontTx/>
              <a:buNone/>
              <a:defRPr/>
            </a:pPr>
            <a:r>
              <a:rPr lang="ar-SA" b="0" smtClean="0">
                <a:solidFill>
                  <a:srgbClr val="33CC33"/>
                </a:solidFill>
                <a:effectLst>
                  <a:outerShdw blurRad="38100" dist="38100" dir="2700000" algn="tl">
                    <a:srgbClr val="C0C0C0"/>
                  </a:outerShdw>
                </a:effectLst>
                <a:cs typeface="B Mitra" pitchFamily="2" charset="-78"/>
              </a:rPr>
              <a:t>۱</a:t>
            </a:r>
            <a:r>
              <a:rPr lang="fa-IR" b="0" smtClean="0">
                <a:solidFill>
                  <a:srgbClr val="33CC33"/>
                </a:solidFill>
                <a:effectLst>
                  <a:outerShdw blurRad="38100" dist="38100" dir="2700000" algn="tl">
                    <a:srgbClr val="C0C0C0"/>
                  </a:outerShdw>
                </a:effectLst>
                <a:cs typeface="B Mitra" pitchFamily="2" charset="-78"/>
              </a:rPr>
              <a:t>- تعریف و تعیین ماموریت و رسالت خدمات بطور موثر</a:t>
            </a:r>
          </a:p>
          <a:p>
            <a:pPr eaLnBrk="1" hangingPunct="1">
              <a:buFontTx/>
              <a:buNone/>
              <a:defRPr/>
            </a:pPr>
            <a:r>
              <a:rPr lang="fa-IR" b="0" smtClean="0">
                <a:solidFill>
                  <a:srgbClr val="FFFF66"/>
                </a:solidFill>
                <a:effectLst>
                  <a:outerShdw blurRad="38100" dist="38100" dir="2700000" algn="tl">
                    <a:srgbClr val="C0C0C0"/>
                  </a:outerShdw>
                </a:effectLst>
                <a:cs typeface="B Mitra" pitchFamily="2" charset="-78"/>
              </a:rPr>
              <a:t> </a:t>
            </a:r>
            <a:r>
              <a:rPr lang="fa-IR" b="0" smtClean="0">
                <a:effectLst>
                  <a:outerShdw blurRad="38100" dist="38100" dir="2700000" algn="tl">
                    <a:srgbClr val="C0C0C0"/>
                  </a:outerShdw>
                </a:effectLst>
                <a:cs typeface="B Mitra" pitchFamily="2" charset="-78"/>
              </a:rPr>
              <a:t> </a:t>
            </a:r>
            <a:r>
              <a:rPr lang="fa-IR" b="0" smtClean="0">
                <a:cs typeface="B Mitra" pitchFamily="2" charset="-78"/>
              </a:rPr>
              <a:t>-</a:t>
            </a:r>
            <a:r>
              <a:rPr lang="fa-IR" b="0" smtClean="0">
                <a:effectLst>
                  <a:outerShdw blurRad="38100" dist="38100" dir="2700000" algn="tl">
                    <a:srgbClr val="C0C0C0"/>
                  </a:outerShdw>
                </a:effectLst>
                <a:cs typeface="B Mitra" pitchFamily="2" charset="-78"/>
              </a:rPr>
              <a:t> </a:t>
            </a:r>
            <a:r>
              <a:rPr lang="fa-IR" b="0" smtClean="0">
                <a:cs typeface="B Mitra" pitchFamily="2" charset="-78"/>
              </a:rPr>
              <a:t>درچه کسب و کاری هستیم وباید باشیم؟  </a:t>
            </a:r>
          </a:p>
          <a:p>
            <a:pPr eaLnBrk="1" hangingPunct="1">
              <a:buFontTx/>
              <a:buNone/>
              <a:defRPr/>
            </a:pPr>
            <a:r>
              <a:rPr lang="fa-IR" b="0" smtClean="0">
                <a:cs typeface="B Mitra" pitchFamily="2" charset="-78"/>
              </a:rPr>
              <a:t> </a:t>
            </a:r>
            <a:r>
              <a:rPr lang="ar-SA" b="0" smtClean="0">
                <a:solidFill>
                  <a:srgbClr val="FF0000"/>
                </a:solidFill>
                <a:effectLst>
                  <a:outerShdw blurRad="38100" dist="38100" dir="2700000" algn="tl">
                    <a:srgbClr val="C0C0C0"/>
                  </a:outerShdw>
                </a:effectLst>
                <a:cs typeface="B Mitra" pitchFamily="2" charset="-78"/>
              </a:rPr>
              <a:t>۲</a:t>
            </a:r>
            <a:r>
              <a:rPr lang="fa-IR" b="0" smtClean="0">
                <a:solidFill>
                  <a:srgbClr val="FF0000"/>
                </a:solidFill>
                <a:effectLst>
                  <a:outerShdw blurRad="38100" dist="38100" dir="2700000" algn="tl">
                    <a:srgbClr val="C0C0C0"/>
                  </a:outerShdw>
                </a:effectLst>
                <a:cs typeface="B Mitra" pitchFamily="2" charset="-78"/>
              </a:rPr>
              <a:t>- بخش بندی یا تقسیم بازار وتعیین بازار هدف</a:t>
            </a:r>
          </a:p>
          <a:p>
            <a:pPr eaLnBrk="1" hangingPunct="1">
              <a:buFontTx/>
              <a:buNone/>
              <a:defRPr/>
            </a:pPr>
            <a:r>
              <a:rPr lang="fa-IR" b="0" smtClean="0">
                <a:effectLst>
                  <a:outerShdw blurRad="38100" dist="38100" dir="2700000" algn="tl">
                    <a:srgbClr val="C0C0C0"/>
                  </a:outerShdw>
                </a:effectLst>
                <a:cs typeface="B Mitra" pitchFamily="2" charset="-78"/>
              </a:rPr>
              <a:t>  - مخاطبان  خدمات ما چه بخشهایی از بازار هستند؟</a:t>
            </a:r>
          </a:p>
          <a:p>
            <a:pPr eaLnBrk="1" hangingPunct="1">
              <a:buFontTx/>
              <a:buNone/>
              <a:defRPr/>
            </a:pPr>
            <a:r>
              <a:rPr lang="fa-IR" b="0" smtClean="0">
                <a:effectLst>
                  <a:outerShdw blurRad="38100" dist="38100" dir="2700000" algn="tl">
                    <a:srgbClr val="C0C0C0"/>
                  </a:outerShdw>
                </a:effectLst>
                <a:cs typeface="B Mitra" pitchFamily="2" charset="-78"/>
              </a:rPr>
              <a:t>  -بازار هدف ما کدام است؟</a:t>
            </a:r>
          </a:p>
          <a:p>
            <a:pPr eaLnBrk="1" hangingPunct="1">
              <a:buFontTx/>
              <a:buNone/>
              <a:defRPr/>
            </a:pPr>
            <a:r>
              <a:rPr lang="fa-IR" b="0" smtClean="0">
                <a:solidFill>
                  <a:srgbClr val="0033CC"/>
                </a:solidFill>
                <a:effectLst>
                  <a:outerShdw blurRad="38100" dist="38100" dir="2700000" algn="tl">
                    <a:srgbClr val="C0C0C0"/>
                  </a:outerShdw>
                </a:effectLst>
                <a:cs typeface="B Mitra" pitchFamily="2" charset="-78"/>
              </a:rPr>
              <a:t>3- ایجاد جایگاه و منزلت سازی خدمات </a:t>
            </a:r>
          </a:p>
          <a:p>
            <a:pPr eaLnBrk="1" hangingPunct="1">
              <a:buFontTx/>
              <a:buNone/>
              <a:defRPr/>
            </a:pPr>
            <a:r>
              <a:rPr lang="fa-IR" b="0" smtClean="0">
                <a:effectLst>
                  <a:outerShdw blurRad="38100" dist="38100" dir="2700000" algn="tl">
                    <a:srgbClr val="C0C0C0"/>
                  </a:outerShdw>
                </a:effectLst>
                <a:cs typeface="B Mitra" pitchFamily="2" charset="-78"/>
              </a:rPr>
              <a:t>  - شناسایی شایستگی ممتاز ،مزیتهای ویژه ومکمل ،استمرار خدمات درست ،خوشنامی</a:t>
            </a:r>
            <a:endParaRPr lang="ar-SA" b="0" smtClean="0">
              <a:effectLst>
                <a:outerShdw blurRad="38100" dist="38100" dir="2700000" algn="tl">
                  <a:srgbClr val="C0C0C0"/>
                </a:outerShdw>
              </a:effectLst>
              <a:cs typeface="B Mitra" pitchFamily="2" charset="-78"/>
            </a:endParaRPr>
          </a:p>
        </p:txBody>
      </p:sp>
    </p:spTree>
    <p:extLst>
      <p:ext uri="{BB962C8B-B14F-4D97-AF65-F5344CB8AC3E}">
        <p14:creationId xmlns:p14="http://schemas.microsoft.com/office/powerpoint/2010/main" val="189924090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fade">
                                      <p:cBhvr>
                                        <p:cTn id="7" dur="500"/>
                                        <p:tgtEl>
                                          <p:spTgt spid="13414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4147">
                                            <p:txEl>
                                              <p:pRg st="0" end="0"/>
                                            </p:txEl>
                                          </p:spTgt>
                                        </p:tgtEl>
                                        <p:attrNameLst>
                                          <p:attrName>style.visibility</p:attrName>
                                        </p:attrNameLst>
                                      </p:cBhvr>
                                      <p:to>
                                        <p:strVal val="visible"/>
                                      </p:to>
                                    </p:set>
                                    <p:animEffect transition="in" filter="fade">
                                      <p:cBhvr>
                                        <p:cTn id="11" dur="500"/>
                                        <p:tgtEl>
                                          <p:spTgt spid="134147">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4147">
                                            <p:txEl>
                                              <p:pRg st="1" end="1"/>
                                            </p:txEl>
                                          </p:spTgt>
                                        </p:tgtEl>
                                        <p:attrNameLst>
                                          <p:attrName>style.visibility</p:attrName>
                                        </p:attrNameLst>
                                      </p:cBhvr>
                                      <p:to>
                                        <p:strVal val="visible"/>
                                      </p:to>
                                    </p:set>
                                    <p:animEffect transition="in" filter="fade">
                                      <p:cBhvr>
                                        <p:cTn id="15" dur="500"/>
                                        <p:tgtEl>
                                          <p:spTgt spid="134147">
                                            <p:txEl>
                                              <p:pRg st="1" end="1"/>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4147">
                                            <p:txEl>
                                              <p:pRg st="2" end="2"/>
                                            </p:txEl>
                                          </p:spTgt>
                                        </p:tgtEl>
                                        <p:attrNameLst>
                                          <p:attrName>style.visibility</p:attrName>
                                        </p:attrNameLst>
                                      </p:cBhvr>
                                      <p:to>
                                        <p:strVal val="visible"/>
                                      </p:to>
                                    </p:set>
                                    <p:animEffect transition="in" filter="fade">
                                      <p:cBhvr>
                                        <p:cTn id="19" dur="500"/>
                                        <p:tgtEl>
                                          <p:spTgt spid="134147">
                                            <p:txEl>
                                              <p:pRg st="2" end="2"/>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4147">
                                            <p:txEl>
                                              <p:pRg st="3" end="3"/>
                                            </p:txEl>
                                          </p:spTgt>
                                        </p:tgtEl>
                                        <p:attrNameLst>
                                          <p:attrName>style.visibility</p:attrName>
                                        </p:attrNameLst>
                                      </p:cBhvr>
                                      <p:to>
                                        <p:strVal val="visible"/>
                                      </p:to>
                                    </p:set>
                                    <p:animEffect transition="in" filter="fade">
                                      <p:cBhvr>
                                        <p:cTn id="23" dur="500"/>
                                        <p:tgtEl>
                                          <p:spTgt spid="134147">
                                            <p:txEl>
                                              <p:pRg st="3" end="3"/>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4147">
                                            <p:txEl>
                                              <p:pRg st="4" end="4"/>
                                            </p:txEl>
                                          </p:spTgt>
                                        </p:tgtEl>
                                        <p:attrNameLst>
                                          <p:attrName>style.visibility</p:attrName>
                                        </p:attrNameLst>
                                      </p:cBhvr>
                                      <p:to>
                                        <p:strVal val="visible"/>
                                      </p:to>
                                    </p:set>
                                    <p:animEffect transition="in" filter="fade">
                                      <p:cBhvr>
                                        <p:cTn id="27" dur="500"/>
                                        <p:tgtEl>
                                          <p:spTgt spid="134147">
                                            <p:txEl>
                                              <p:pRg st="4" end="4"/>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4147">
                                            <p:txEl>
                                              <p:pRg st="5" end="5"/>
                                            </p:txEl>
                                          </p:spTgt>
                                        </p:tgtEl>
                                        <p:attrNameLst>
                                          <p:attrName>style.visibility</p:attrName>
                                        </p:attrNameLst>
                                      </p:cBhvr>
                                      <p:to>
                                        <p:strVal val="visible"/>
                                      </p:to>
                                    </p:set>
                                    <p:animEffect transition="in" filter="fade">
                                      <p:cBhvr>
                                        <p:cTn id="31" dur="500"/>
                                        <p:tgtEl>
                                          <p:spTgt spid="134147">
                                            <p:txEl>
                                              <p:pRg st="5" end="5"/>
                                            </p:txEl>
                                          </p:spTgt>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4147">
                                            <p:txEl>
                                              <p:pRg st="6" end="6"/>
                                            </p:txEl>
                                          </p:spTgt>
                                        </p:tgtEl>
                                        <p:attrNameLst>
                                          <p:attrName>style.visibility</p:attrName>
                                        </p:attrNameLst>
                                      </p:cBhvr>
                                      <p:to>
                                        <p:strVal val="visible"/>
                                      </p:to>
                                    </p:set>
                                    <p:animEffect transition="in" filter="fade">
                                      <p:cBhvr>
                                        <p:cTn id="35" dur="500"/>
                                        <p:tgtEl>
                                          <p:spTgt spid="134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9FE84EFC-CB60-4529-9761-5AC6F9681608}" type="slidenum">
              <a:rPr lang="ar-SA" altLang="en-US">
                <a:solidFill>
                  <a:srgbClr val="000000"/>
                </a:solidFill>
                <a:cs typeface="Arial" panose="020B0604020202020204" pitchFamily="34" charset="0"/>
              </a:rPr>
              <a:pPr eaLnBrk="1" hangingPunct="1"/>
              <a:t>27</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708C2813-CF03-4B64-82B8-E11AF75B42C1}" type="slidenum">
              <a:rPr lang="ar-SA" altLang="en-US" sz="1000" b="1">
                <a:solidFill>
                  <a:srgbClr val="000000"/>
                </a:solidFill>
                <a:cs typeface="Arial" panose="020B0604020202020204" pitchFamily="34" charset="0"/>
              </a:rPr>
              <a:pPr algn="r" eaLnBrk="1" fontAlgn="base" hangingPunct="1">
                <a:spcBef>
                  <a:spcPct val="0"/>
                </a:spcBef>
                <a:spcAft>
                  <a:spcPct val="0"/>
                </a:spcAft>
              </a:pPr>
              <a:t>27</a:t>
            </a:fld>
            <a:endParaRPr lang="en-US" altLang="en-US" sz="1000" b="1">
              <a:solidFill>
                <a:srgbClr val="000000"/>
              </a:solidFill>
              <a:cs typeface="Arial" panose="020B0604020202020204" pitchFamily="34" charset="0"/>
            </a:endParaRPr>
          </a:p>
        </p:txBody>
      </p:sp>
      <p:sp>
        <p:nvSpPr>
          <p:cNvPr id="135170" name="Rectangle 2"/>
          <p:cNvSpPr>
            <a:spLocks noGrp="1" noChangeArrowheads="1"/>
          </p:cNvSpPr>
          <p:nvPr>
            <p:ph type="body" idx="4294967295"/>
          </p:nvPr>
        </p:nvSpPr>
        <p:spPr>
          <a:xfrm>
            <a:off x="1774825" y="1341439"/>
            <a:ext cx="8642350" cy="5184775"/>
          </a:xfrm>
        </p:spPr>
        <p:txBody>
          <a:bodyPr/>
          <a:lstStyle/>
          <a:p>
            <a:pPr algn="just" eaLnBrk="1" hangingPunct="1">
              <a:lnSpc>
                <a:spcPct val="90000"/>
              </a:lnSpc>
              <a:buFontTx/>
              <a:buNone/>
              <a:defRPr/>
            </a:pPr>
            <a:r>
              <a:rPr lang="fa-IR" sz="3600" b="0">
                <a:solidFill>
                  <a:srgbClr val="33CC33"/>
                </a:solidFill>
                <a:effectLst>
                  <a:outerShdw blurRad="38100" dist="38100" dir="2700000" algn="tl">
                    <a:srgbClr val="C0C0C0"/>
                  </a:outerShdw>
                </a:effectLst>
                <a:cs typeface="B Mitra" pitchFamily="2" charset="-78"/>
              </a:rPr>
              <a:t>4- تنظیم آمیزه بازاریابی خدمات</a:t>
            </a:r>
          </a:p>
          <a:p>
            <a:pPr algn="just" eaLnBrk="1" hangingPunct="1">
              <a:lnSpc>
                <a:spcPct val="90000"/>
              </a:lnSpc>
              <a:buFontTx/>
              <a:buNone/>
              <a:defRPr/>
            </a:pPr>
            <a:r>
              <a:rPr lang="fa-IR" sz="3600" b="0">
                <a:effectLst>
                  <a:outerShdw blurRad="38100" dist="38100" dir="2700000" algn="tl">
                    <a:srgbClr val="C0C0C0"/>
                  </a:outerShdw>
                </a:effectLst>
                <a:cs typeface="B Mitra" pitchFamily="2" charset="-78"/>
              </a:rPr>
              <a:t>-انطباق عناصرآمیزه بازاریابی خدمات با شرایط بازارو ارزشهای مورد نظر مشتریان </a:t>
            </a:r>
          </a:p>
          <a:p>
            <a:pPr algn="just" eaLnBrk="1" hangingPunct="1">
              <a:lnSpc>
                <a:spcPct val="90000"/>
              </a:lnSpc>
              <a:buFontTx/>
              <a:buNone/>
              <a:defRPr/>
            </a:pPr>
            <a:r>
              <a:rPr lang="fa-IR" sz="3600" b="0">
                <a:solidFill>
                  <a:srgbClr val="FF0000"/>
                </a:solidFill>
                <a:effectLst>
                  <a:outerShdw blurRad="38100" dist="38100" dir="2700000" algn="tl">
                    <a:srgbClr val="C0C0C0"/>
                  </a:outerShdw>
                </a:effectLst>
                <a:cs typeface="B Mitra" pitchFamily="2" charset="-78"/>
              </a:rPr>
              <a:t>5- تهیه و تنظیم طرح های بازاریابی خدمات </a:t>
            </a:r>
          </a:p>
          <a:p>
            <a:pPr algn="just" eaLnBrk="1" hangingPunct="1">
              <a:lnSpc>
                <a:spcPct val="90000"/>
              </a:lnSpc>
              <a:buFontTx/>
              <a:buNone/>
              <a:defRPr/>
            </a:pPr>
            <a:r>
              <a:rPr lang="fa-IR" sz="3600" b="0">
                <a:cs typeface="B Mitra" pitchFamily="2" charset="-78"/>
              </a:rPr>
              <a:t>-فراهم آوردن برنامه های عملیاتی و اجرائی برای عرضه خدمات مفید و موثر</a:t>
            </a:r>
          </a:p>
          <a:p>
            <a:pPr algn="just" eaLnBrk="1" hangingPunct="1">
              <a:lnSpc>
                <a:spcPct val="90000"/>
              </a:lnSpc>
              <a:buFontTx/>
              <a:buNone/>
              <a:defRPr/>
            </a:pPr>
            <a:r>
              <a:rPr lang="fa-IR" sz="3600" b="0">
                <a:solidFill>
                  <a:srgbClr val="0033CC"/>
                </a:solidFill>
                <a:cs typeface="B Mitra" pitchFamily="2" charset="-78"/>
              </a:rPr>
              <a:t>6</a:t>
            </a:r>
            <a:r>
              <a:rPr lang="fa-IR" sz="3600" b="0">
                <a:solidFill>
                  <a:srgbClr val="0033CC"/>
                </a:solidFill>
                <a:effectLst>
                  <a:outerShdw blurRad="38100" dist="38100" dir="2700000" algn="tl">
                    <a:srgbClr val="C0C0C0"/>
                  </a:outerShdw>
                </a:effectLst>
                <a:cs typeface="B Mitra" pitchFamily="2" charset="-78"/>
              </a:rPr>
              <a:t>- ایجاد سازمان خدماتی مشتری گرا</a:t>
            </a:r>
          </a:p>
          <a:p>
            <a:pPr algn="just" eaLnBrk="1" hangingPunct="1">
              <a:lnSpc>
                <a:spcPct val="90000"/>
              </a:lnSpc>
              <a:buFontTx/>
              <a:buNone/>
              <a:defRPr/>
            </a:pPr>
            <a:r>
              <a:rPr lang="fa-IR" sz="3600" b="0">
                <a:cs typeface="B Mitra" pitchFamily="2" charset="-78"/>
              </a:rPr>
              <a:t>-</a:t>
            </a:r>
            <a:r>
              <a:rPr lang="fa-IR" sz="3600">
                <a:cs typeface="B Mitra" pitchFamily="2" charset="-78"/>
              </a:rPr>
              <a:t> </a:t>
            </a:r>
            <a:r>
              <a:rPr lang="fa-IR" sz="3600" b="0">
                <a:cs typeface="B Mitra" pitchFamily="2" charset="-78"/>
              </a:rPr>
              <a:t>برقرار کردن فرهنگ سازمانی مناسب برای ارائه خدمات برتر و اهمیت دادن به کیفیت خدمات  </a:t>
            </a:r>
            <a:endParaRPr lang="en-US" sz="3600" b="0">
              <a:cs typeface="B Mitra" pitchFamily="2" charset="-78"/>
            </a:endParaRPr>
          </a:p>
        </p:txBody>
      </p:sp>
      <p:sp>
        <p:nvSpPr>
          <p:cNvPr id="134146" name="Rectangle 2"/>
          <p:cNvSpPr>
            <a:spLocks noRot="1" noChangeArrowheads="1"/>
          </p:cNvSpPr>
          <p:nvPr/>
        </p:nvSpPr>
        <p:spPr bwMode="auto">
          <a:xfrm>
            <a:off x="1774825" y="188913"/>
            <a:ext cx="8642350" cy="1143000"/>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گام های اساسی در بازاریابی خدمات</a:t>
            </a:r>
            <a:endParaRPr lang="en-US" sz="480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331088913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fade">
                                      <p:cBhvr>
                                        <p:cTn id="7" dur="500"/>
                                        <p:tgtEl>
                                          <p:spTgt spid="13414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5170">
                                            <p:txEl>
                                              <p:pRg st="0" end="0"/>
                                            </p:txEl>
                                          </p:spTgt>
                                        </p:tgtEl>
                                        <p:attrNameLst>
                                          <p:attrName>style.visibility</p:attrName>
                                        </p:attrNameLst>
                                      </p:cBhvr>
                                      <p:to>
                                        <p:strVal val="visible"/>
                                      </p:to>
                                    </p:set>
                                    <p:animEffect transition="in" filter="fade">
                                      <p:cBhvr>
                                        <p:cTn id="11" dur="500"/>
                                        <p:tgtEl>
                                          <p:spTgt spid="135170">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5170">
                                            <p:txEl>
                                              <p:pRg st="1" end="1"/>
                                            </p:txEl>
                                          </p:spTgt>
                                        </p:tgtEl>
                                        <p:attrNameLst>
                                          <p:attrName>style.visibility</p:attrName>
                                        </p:attrNameLst>
                                      </p:cBhvr>
                                      <p:to>
                                        <p:strVal val="visible"/>
                                      </p:to>
                                    </p:set>
                                    <p:animEffect transition="in" filter="fade">
                                      <p:cBhvr>
                                        <p:cTn id="15" dur="500"/>
                                        <p:tgtEl>
                                          <p:spTgt spid="135170">
                                            <p:txEl>
                                              <p:pRg st="1" end="1"/>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5170">
                                            <p:txEl>
                                              <p:pRg st="2" end="2"/>
                                            </p:txEl>
                                          </p:spTgt>
                                        </p:tgtEl>
                                        <p:attrNameLst>
                                          <p:attrName>style.visibility</p:attrName>
                                        </p:attrNameLst>
                                      </p:cBhvr>
                                      <p:to>
                                        <p:strVal val="visible"/>
                                      </p:to>
                                    </p:set>
                                    <p:animEffect transition="in" filter="fade">
                                      <p:cBhvr>
                                        <p:cTn id="19" dur="500"/>
                                        <p:tgtEl>
                                          <p:spTgt spid="135170">
                                            <p:txEl>
                                              <p:pRg st="2" end="2"/>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5170">
                                            <p:txEl>
                                              <p:pRg st="3" end="3"/>
                                            </p:txEl>
                                          </p:spTgt>
                                        </p:tgtEl>
                                        <p:attrNameLst>
                                          <p:attrName>style.visibility</p:attrName>
                                        </p:attrNameLst>
                                      </p:cBhvr>
                                      <p:to>
                                        <p:strVal val="visible"/>
                                      </p:to>
                                    </p:set>
                                    <p:animEffect transition="in" filter="fade">
                                      <p:cBhvr>
                                        <p:cTn id="23" dur="500"/>
                                        <p:tgtEl>
                                          <p:spTgt spid="135170">
                                            <p:txEl>
                                              <p:pRg st="3" end="3"/>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5170">
                                            <p:txEl>
                                              <p:pRg st="4" end="4"/>
                                            </p:txEl>
                                          </p:spTgt>
                                        </p:tgtEl>
                                        <p:attrNameLst>
                                          <p:attrName>style.visibility</p:attrName>
                                        </p:attrNameLst>
                                      </p:cBhvr>
                                      <p:to>
                                        <p:strVal val="visible"/>
                                      </p:to>
                                    </p:set>
                                    <p:animEffect transition="in" filter="fade">
                                      <p:cBhvr>
                                        <p:cTn id="27" dur="500"/>
                                        <p:tgtEl>
                                          <p:spTgt spid="135170">
                                            <p:txEl>
                                              <p:pRg st="4" end="4"/>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5170">
                                            <p:txEl>
                                              <p:pRg st="5" end="5"/>
                                            </p:txEl>
                                          </p:spTgt>
                                        </p:tgtEl>
                                        <p:attrNameLst>
                                          <p:attrName>style.visibility</p:attrName>
                                        </p:attrNameLst>
                                      </p:cBhvr>
                                      <p:to>
                                        <p:strVal val="visible"/>
                                      </p:to>
                                    </p:set>
                                    <p:animEffect transition="in" filter="fade">
                                      <p:cBhvr>
                                        <p:cTn id="31" dur="500"/>
                                        <p:tgtEl>
                                          <p:spTgt spid="135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1C24AF33-F04B-45AA-A509-2DA39F4A4C36}" type="slidenum">
              <a:rPr lang="ar-SA" altLang="en-US">
                <a:solidFill>
                  <a:srgbClr val="000000"/>
                </a:solidFill>
                <a:cs typeface="Arial" panose="020B0604020202020204" pitchFamily="34" charset="0"/>
              </a:rPr>
              <a:pPr eaLnBrk="1" hangingPunct="1"/>
              <a:t>28</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7B262F55-9A7F-49F9-8228-F1C23BE7D6FD}" type="slidenum">
              <a:rPr lang="ar-SA" altLang="en-US" sz="1000" b="1">
                <a:solidFill>
                  <a:srgbClr val="000000"/>
                </a:solidFill>
                <a:cs typeface="Arial" panose="020B0604020202020204" pitchFamily="34" charset="0"/>
              </a:rPr>
              <a:pPr algn="r" eaLnBrk="1" fontAlgn="base" hangingPunct="1">
                <a:spcBef>
                  <a:spcPct val="0"/>
                </a:spcBef>
                <a:spcAft>
                  <a:spcPct val="0"/>
                </a:spcAft>
              </a:pPr>
              <a:t>28</a:t>
            </a:fld>
            <a:endParaRPr lang="en-US" altLang="en-US" sz="1000" b="1">
              <a:solidFill>
                <a:srgbClr val="000000"/>
              </a:solidFill>
              <a:cs typeface="Arial" panose="020B0604020202020204" pitchFamily="34" charset="0"/>
            </a:endParaRPr>
          </a:p>
        </p:txBody>
      </p:sp>
      <p:sp>
        <p:nvSpPr>
          <p:cNvPr id="136194" name="Rectangle 2"/>
          <p:cNvSpPr>
            <a:spLocks noGrp="1" noRot="1" noChangeArrowheads="1"/>
          </p:cNvSpPr>
          <p:nvPr>
            <p:ph type="title" idx="4294967295"/>
          </p:nvPr>
        </p:nvSpPr>
        <p:spPr>
          <a:xfrm>
            <a:off x="3792539" y="333376"/>
            <a:ext cx="4751387" cy="650875"/>
          </a:xfrm>
        </p:spPr>
        <p:txBody>
          <a:bodyPr/>
          <a:lstStyle/>
          <a:p>
            <a:pPr eaLnBrk="1" hangingPunct="1">
              <a:defRPr/>
            </a:pPr>
            <a:r>
              <a:rPr lang="fa-IR" sz="4800">
                <a:solidFill>
                  <a:schemeClr val="tx1"/>
                </a:solidFill>
                <a:effectLst>
                  <a:outerShdw blurRad="38100" dist="38100" dir="2700000" algn="tl">
                    <a:srgbClr val="C0C0C0"/>
                  </a:outerShdw>
                </a:effectLst>
                <a:cs typeface="B Mitra" pitchFamily="2" charset="-78"/>
              </a:rPr>
              <a:t>راهنمای فروش خدمات</a:t>
            </a:r>
            <a:endParaRPr lang="en-US" sz="4800">
              <a:solidFill>
                <a:schemeClr val="tx1"/>
              </a:solidFill>
              <a:effectLst>
                <a:outerShdw blurRad="38100" dist="38100" dir="2700000" algn="tl">
                  <a:srgbClr val="C0C0C0"/>
                </a:outerShdw>
              </a:effectLst>
              <a:cs typeface="B Mitra" pitchFamily="2" charset="-78"/>
            </a:endParaRPr>
          </a:p>
        </p:txBody>
      </p:sp>
      <p:sp>
        <p:nvSpPr>
          <p:cNvPr id="136195" name="Rectangle 3"/>
          <p:cNvSpPr>
            <a:spLocks noGrp="1" noChangeArrowheads="1"/>
          </p:cNvSpPr>
          <p:nvPr>
            <p:ph type="body" idx="4294967295"/>
          </p:nvPr>
        </p:nvSpPr>
        <p:spPr>
          <a:xfrm>
            <a:off x="1774825" y="1412876"/>
            <a:ext cx="8464550" cy="4321175"/>
          </a:xfrm>
        </p:spPr>
        <p:txBody>
          <a:bodyPr/>
          <a:lstStyle/>
          <a:p>
            <a:pPr algn="just" eaLnBrk="1" hangingPunct="1">
              <a:buFontTx/>
              <a:buNone/>
            </a:pPr>
            <a:r>
              <a:rPr lang="fa-IR" altLang="en-US" sz="4000" b="0">
                <a:solidFill>
                  <a:srgbClr val="33CC33"/>
                </a:solidFill>
                <a:cs typeface="B Mitra" panose="00000400000000000000" pitchFamily="2" charset="-78"/>
              </a:rPr>
              <a:t>۱- ایجاد ارتباط نزدیک و حضوری</a:t>
            </a:r>
            <a:r>
              <a:rPr lang="fa-IR" altLang="en-US" sz="4000">
                <a:solidFill>
                  <a:srgbClr val="33CC33"/>
                </a:solidFill>
                <a:cs typeface="B Mitra" panose="00000400000000000000" pitchFamily="2" charset="-78"/>
              </a:rPr>
              <a:t> </a:t>
            </a:r>
          </a:p>
          <a:p>
            <a:pPr algn="just" eaLnBrk="1" hangingPunct="1">
              <a:buFontTx/>
              <a:buNone/>
            </a:pPr>
            <a:endParaRPr lang="fa-IR" altLang="en-US" sz="4000">
              <a:solidFill>
                <a:srgbClr val="33CC33"/>
              </a:solidFill>
              <a:cs typeface="B Mitra" panose="00000400000000000000" pitchFamily="2" charset="-78"/>
            </a:endParaRPr>
          </a:p>
          <a:p>
            <a:pPr algn="just" eaLnBrk="1" hangingPunct="1">
              <a:buFontTx/>
              <a:buNone/>
            </a:pPr>
            <a:r>
              <a:rPr lang="fa-IR" altLang="en-US" sz="4000">
                <a:cs typeface="B Mitra" panose="00000400000000000000" pitchFamily="2" charset="-78"/>
              </a:rPr>
              <a:t>   </a:t>
            </a:r>
            <a:r>
              <a:rPr lang="fa-IR" altLang="en-US" sz="3600">
                <a:cs typeface="B Mitra" panose="00000400000000000000" pitchFamily="2" charset="-78"/>
              </a:rPr>
              <a:t>- </a:t>
            </a:r>
            <a:r>
              <a:rPr lang="fa-IR" altLang="en-US" sz="3600" b="0">
                <a:cs typeface="B Mitra" panose="00000400000000000000" pitchFamily="2" charset="-78"/>
              </a:rPr>
              <a:t>در بسیاری موارد، ارتباط شخصی ونزدیک بیش از خدمت، درفروش موثر است که دلیل آن برآورده ساختن نیازهای روانی (توجه به مشتری) است.</a:t>
            </a:r>
          </a:p>
          <a:p>
            <a:pPr algn="just" eaLnBrk="1" hangingPunct="1">
              <a:buFontTx/>
              <a:buNone/>
            </a:pPr>
            <a:endParaRPr lang="fa-IR" altLang="en-US" sz="3600" b="0">
              <a:cs typeface="B Mitra" panose="00000400000000000000" pitchFamily="2" charset="-78"/>
            </a:endParaRPr>
          </a:p>
          <a:p>
            <a:pPr algn="just" eaLnBrk="1" hangingPunct="1">
              <a:buFontTx/>
              <a:buNone/>
            </a:pPr>
            <a:r>
              <a:rPr lang="fa-IR" altLang="en-US" sz="3600" b="0">
                <a:solidFill>
                  <a:srgbClr val="FF0000"/>
                </a:solidFill>
                <a:cs typeface="B Mitra" panose="00000400000000000000" pitchFamily="2" charset="-78"/>
              </a:rPr>
              <a:t>عوامل مهم: </a:t>
            </a:r>
            <a:r>
              <a:rPr lang="fa-IR" altLang="en-US" sz="3600" b="0">
                <a:solidFill>
                  <a:schemeClr val="accent2"/>
                </a:solidFill>
                <a:cs typeface="B Mitra" panose="00000400000000000000" pitchFamily="2" charset="-78"/>
              </a:rPr>
              <a:t>ارتباط با افراد در کلیه سطوح و حفظ ارتباط برای فروش های آتی و معرفی مشتریان جدید.</a:t>
            </a:r>
            <a:endParaRPr lang="en-US" altLang="en-US" sz="3600" b="0">
              <a:solidFill>
                <a:schemeClr val="accent2"/>
              </a:solidFill>
              <a:cs typeface="B Mitra" panose="00000400000000000000" pitchFamily="2" charset="-78"/>
            </a:endParaRPr>
          </a:p>
        </p:txBody>
      </p:sp>
    </p:spTree>
    <p:extLst>
      <p:ext uri="{BB962C8B-B14F-4D97-AF65-F5344CB8AC3E}">
        <p14:creationId xmlns:p14="http://schemas.microsoft.com/office/powerpoint/2010/main" val="53387944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fade">
                                      <p:cBhvr>
                                        <p:cTn id="7" dur="500"/>
                                        <p:tgtEl>
                                          <p:spTgt spid="13619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6195">
                                            <p:txEl>
                                              <p:pRg st="0" end="0"/>
                                            </p:txEl>
                                          </p:spTgt>
                                        </p:tgtEl>
                                        <p:attrNameLst>
                                          <p:attrName>style.visibility</p:attrName>
                                        </p:attrNameLst>
                                      </p:cBhvr>
                                      <p:to>
                                        <p:strVal val="visible"/>
                                      </p:to>
                                    </p:set>
                                    <p:animEffect transition="in" filter="fade">
                                      <p:cBhvr>
                                        <p:cTn id="11" dur="500"/>
                                        <p:tgtEl>
                                          <p:spTgt spid="136195">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animEffect transition="in" filter="fade">
                                      <p:cBhvr>
                                        <p:cTn id="15" dur="500"/>
                                        <p:tgtEl>
                                          <p:spTgt spid="136195">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6195">
                                            <p:txEl>
                                              <p:pRg st="4" end="4"/>
                                            </p:txEl>
                                          </p:spTgt>
                                        </p:tgtEl>
                                        <p:attrNameLst>
                                          <p:attrName>style.visibility</p:attrName>
                                        </p:attrNameLst>
                                      </p:cBhvr>
                                      <p:to>
                                        <p:strVal val="visible"/>
                                      </p:to>
                                    </p:set>
                                    <p:animEffect transition="in" filter="fade">
                                      <p:cBhvr>
                                        <p:cTn id="19" dur="500"/>
                                        <p:tgtEl>
                                          <p:spTgt spid="136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C99DD2CE-6AA1-4E30-A618-BEA8C3CB3B7C}" type="slidenum">
              <a:rPr lang="ar-SA" altLang="en-US">
                <a:solidFill>
                  <a:srgbClr val="000000"/>
                </a:solidFill>
                <a:cs typeface="Arial" panose="020B0604020202020204" pitchFamily="34" charset="0"/>
              </a:rPr>
              <a:pPr eaLnBrk="1" hangingPunct="1"/>
              <a:t>29</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306508A3-5658-4784-A313-3EF876021542}" type="slidenum">
              <a:rPr lang="ar-SA" altLang="en-US" sz="1000" b="1">
                <a:solidFill>
                  <a:srgbClr val="000000"/>
                </a:solidFill>
                <a:cs typeface="Arial" panose="020B0604020202020204" pitchFamily="34" charset="0"/>
              </a:rPr>
              <a:pPr algn="r" eaLnBrk="1" fontAlgn="base" hangingPunct="1">
                <a:spcBef>
                  <a:spcPct val="0"/>
                </a:spcBef>
                <a:spcAft>
                  <a:spcPct val="0"/>
                </a:spcAft>
              </a:pPr>
              <a:t>29</a:t>
            </a:fld>
            <a:endParaRPr lang="en-US" altLang="en-US" sz="1000" b="1">
              <a:solidFill>
                <a:srgbClr val="000000"/>
              </a:solidFill>
              <a:cs typeface="Arial" panose="020B0604020202020204" pitchFamily="34" charset="0"/>
            </a:endParaRPr>
          </a:p>
        </p:txBody>
      </p:sp>
      <p:sp>
        <p:nvSpPr>
          <p:cNvPr id="137218" name="Rectangle 2"/>
          <p:cNvSpPr>
            <a:spLocks noGrp="1" noChangeArrowheads="1"/>
          </p:cNvSpPr>
          <p:nvPr>
            <p:ph type="body" idx="4294967295"/>
          </p:nvPr>
        </p:nvSpPr>
        <p:spPr>
          <a:xfrm>
            <a:off x="1847850" y="1341439"/>
            <a:ext cx="8496300" cy="4681537"/>
          </a:xfrm>
        </p:spPr>
        <p:txBody>
          <a:bodyPr/>
          <a:lstStyle/>
          <a:p>
            <a:pPr algn="just" eaLnBrk="1" hangingPunct="1">
              <a:buFontTx/>
              <a:buNone/>
              <a:defRPr/>
            </a:pPr>
            <a:r>
              <a:rPr lang="fa-IR" sz="4000" b="0" dirty="0">
                <a:solidFill>
                  <a:srgbClr val="33CC33"/>
                </a:solidFill>
                <a:cs typeface="B Mitra" pitchFamily="2" charset="-78"/>
              </a:rPr>
              <a:t>۲- برخورد حرفه ای</a:t>
            </a:r>
            <a:r>
              <a:rPr lang="fa-IR" sz="4000" b="0" dirty="0">
                <a:solidFill>
                  <a:srgbClr val="FFFF66"/>
                </a:solidFill>
                <a:cs typeface="B Mitra" pitchFamily="2" charset="-78"/>
              </a:rPr>
              <a:t> </a:t>
            </a:r>
          </a:p>
          <a:p>
            <a:pPr algn="just" eaLnBrk="1" hangingPunct="1">
              <a:buFontTx/>
              <a:buNone/>
              <a:defRPr/>
            </a:pPr>
            <a:endParaRPr lang="fa-IR" sz="4000" b="0" dirty="0">
              <a:solidFill>
                <a:srgbClr val="FFFF66"/>
              </a:solidFill>
              <a:cs typeface="B Mitra" pitchFamily="2" charset="-78"/>
            </a:endParaRPr>
          </a:p>
          <a:p>
            <a:pPr algn="just" eaLnBrk="1" hangingPunct="1">
              <a:buFontTx/>
              <a:buNone/>
              <a:defRPr/>
            </a:pPr>
            <a:r>
              <a:rPr lang="fa-IR" dirty="0" smtClean="0">
                <a:cs typeface="B Mitra" pitchFamily="2" charset="-78"/>
              </a:rPr>
              <a:t> - </a:t>
            </a:r>
            <a:r>
              <a:rPr lang="fa-IR" sz="3600" b="0" dirty="0">
                <a:cs typeface="B Mitra" pitchFamily="2" charset="-78"/>
              </a:rPr>
              <a:t>کلید موفقیت خدمات، اطمینان خریدار از توانائی فروشنده و در ارائه نتایج مطلوب است.</a:t>
            </a:r>
          </a:p>
          <a:p>
            <a:pPr algn="just" eaLnBrk="1" hangingPunct="1">
              <a:buFontTx/>
              <a:buNone/>
              <a:defRPr/>
            </a:pPr>
            <a:endParaRPr lang="fa-IR" sz="3600" b="0" dirty="0">
              <a:cs typeface="B Mitra" pitchFamily="2" charset="-78"/>
            </a:endParaRPr>
          </a:p>
          <a:p>
            <a:pPr algn="just" eaLnBrk="1" hangingPunct="1">
              <a:buFontTx/>
              <a:buNone/>
              <a:defRPr/>
            </a:pPr>
            <a:r>
              <a:rPr lang="fa-IR" sz="3600" b="0" dirty="0">
                <a:solidFill>
                  <a:srgbClr val="FF0000"/>
                </a:solidFill>
                <a:cs typeface="B Mitra" pitchFamily="2" charset="-78"/>
              </a:rPr>
              <a:t>عوامل مهم:</a:t>
            </a:r>
            <a:r>
              <a:rPr lang="fa-IR" sz="3600" b="0" dirty="0">
                <a:solidFill>
                  <a:schemeClr val="hlink"/>
                </a:solidFill>
                <a:cs typeface="B Mitra" pitchFamily="2" charset="-78"/>
              </a:rPr>
              <a:t> </a:t>
            </a:r>
            <a:r>
              <a:rPr lang="fa-IR" sz="3600" b="0" dirty="0">
                <a:solidFill>
                  <a:srgbClr val="0033CC"/>
                </a:solidFill>
                <a:cs typeface="B Mitra" pitchFamily="2" charset="-78"/>
              </a:rPr>
              <a:t>صلاحیت و آگاهی، قدرت ارائه، دلسوزی و مشکل گشائی، مشاوره و راهنمائی و برخورد حرفه ای در خدمات است.</a:t>
            </a:r>
          </a:p>
          <a:p>
            <a:pPr algn="just" eaLnBrk="1" hangingPunct="1">
              <a:buFontTx/>
              <a:buNone/>
              <a:defRPr/>
            </a:pPr>
            <a:endParaRPr lang="en-US" sz="3600" b="0" dirty="0">
              <a:solidFill>
                <a:srgbClr val="0033CC"/>
              </a:solidFill>
              <a:effectLst>
                <a:outerShdw blurRad="38100" dist="38100" dir="2700000" algn="tl">
                  <a:srgbClr val="C0C0C0"/>
                </a:outerShdw>
              </a:effectLst>
              <a:cs typeface="B Mitra" pitchFamily="2" charset="-78"/>
            </a:endParaRPr>
          </a:p>
        </p:txBody>
      </p:sp>
      <p:sp>
        <p:nvSpPr>
          <p:cNvPr id="136194" name="Rectangle 2"/>
          <p:cNvSpPr>
            <a:spLocks noRot="1" noChangeArrowheads="1"/>
          </p:cNvSpPr>
          <p:nvPr/>
        </p:nvSpPr>
        <p:spPr bwMode="auto">
          <a:xfrm>
            <a:off x="3792539" y="333376"/>
            <a:ext cx="4751387" cy="650875"/>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راهنمای فروش خدمات</a:t>
            </a:r>
            <a:endParaRPr lang="en-US" sz="480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2078906967"/>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Effect transition="in" filter="fade">
                                      <p:cBhvr>
                                        <p:cTn id="7" dur="500"/>
                                        <p:tgtEl>
                                          <p:spTgt spid="137218">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7218">
                                            <p:txEl>
                                              <p:pRg st="2" end="2"/>
                                            </p:txEl>
                                          </p:spTgt>
                                        </p:tgtEl>
                                        <p:attrNameLst>
                                          <p:attrName>style.visibility</p:attrName>
                                        </p:attrNameLst>
                                      </p:cBhvr>
                                      <p:to>
                                        <p:strVal val="visible"/>
                                      </p:to>
                                    </p:set>
                                    <p:animEffect transition="in" filter="fade">
                                      <p:cBhvr>
                                        <p:cTn id="11" dur="500"/>
                                        <p:tgtEl>
                                          <p:spTgt spid="137218">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7218">
                                            <p:txEl>
                                              <p:pRg st="4" end="4"/>
                                            </p:txEl>
                                          </p:spTgt>
                                        </p:tgtEl>
                                        <p:attrNameLst>
                                          <p:attrName>style.visibility</p:attrName>
                                        </p:attrNameLst>
                                      </p:cBhvr>
                                      <p:to>
                                        <p:strVal val="visible"/>
                                      </p:to>
                                    </p:set>
                                    <p:animEffect transition="in" filter="fade">
                                      <p:cBhvr>
                                        <p:cTn id="15" dur="500"/>
                                        <p:tgtEl>
                                          <p:spTgt spid="137218">
                                            <p:txEl>
                                              <p:pRg st="4" end="4"/>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6194"/>
                                        </p:tgtEl>
                                        <p:attrNameLst>
                                          <p:attrName>style.visibility</p:attrName>
                                        </p:attrNameLst>
                                      </p:cBhvr>
                                      <p:to>
                                        <p:strVal val="visible"/>
                                      </p:to>
                                    </p:set>
                                    <p:animEffect transition="in" filter="fade">
                                      <p:cBhvr>
                                        <p:cTn id="19" dur="5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EDDAD429-D5FA-47CD-A1F6-AFAE96D5706F}" type="slidenum">
              <a:rPr lang="ar-SA" altLang="en-US">
                <a:solidFill>
                  <a:srgbClr val="000000"/>
                </a:solidFill>
                <a:cs typeface="Arial" panose="020B0604020202020204" pitchFamily="34" charset="0"/>
              </a:rPr>
              <a:pPr eaLnBrk="1" hangingPunct="1"/>
              <a:t>3</a:t>
            </a:fld>
            <a:endParaRPr lang="en-US" altLang="en-US">
              <a:solidFill>
                <a:srgbClr val="000000"/>
              </a:solidFill>
              <a:cs typeface="Arial" panose="020B0604020202020204" pitchFamily="34" charset="0"/>
            </a:endParaRPr>
          </a:p>
        </p:txBody>
      </p:sp>
      <p:sp>
        <p:nvSpPr>
          <p:cNvPr id="6" name="Slide Number Placeholder 5"/>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0AA65D77-DBFF-4F49-9DA8-9FB8AF3BD3A7}" type="slidenum">
              <a:rPr lang="ar-SA" altLang="en-US" sz="1000" b="1">
                <a:solidFill>
                  <a:srgbClr val="000000"/>
                </a:solidFill>
                <a:cs typeface="Arial" panose="020B0604020202020204" pitchFamily="34" charset="0"/>
              </a:rPr>
              <a:pPr algn="r" eaLnBrk="1" fontAlgn="base" hangingPunct="1">
                <a:spcBef>
                  <a:spcPct val="0"/>
                </a:spcBef>
                <a:spcAft>
                  <a:spcPct val="0"/>
                </a:spcAft>
              </a:pPr>
              <a:t>3</a:t>
            </a:fld>
            <a:endParaRPr lang="en-US" altLang="en-US" sz="1000" b="1">
              <a:solidFill>
                <a:srgbClr val="000000"/>
              </a:solidFill>
              <a:cs typeface="Arial" panose="020B0604020202020204" pitchFamily="34" charset="0"/>
            </a:endParaRPr>
          </a:p>
        </p:txBody>
      </p:sp>
      <p:sp useBgFill="1">
        <p:nvSpPr>
          <p:cNvPr id="15364" name="Rectangle 2"/>
          <p:cNvSpPr>
            <a:spLocks noGrp="1" noChangeArrowheads="1"/>
          </p:cNvSpPr>
          <p:nvPr>
            <p:ph type="title" idx="4294967295"/>
          </p:nvPr>
        </p:nvSpPr>
        <p:spPr>
          <a:xfrm>
            <a:off x="3863976" y="188913"/>
            <a:ext cx="5832475" cy="762000"/>
          </a:xfrm>
        </p:spPr>
        <p:txBody>
          <a:bodyPr/>
          <a:lstStyle/>
          <a:p>
            <a:pPr eaLnBrk="1" hangingPunct="1"/>
            <a:r>
              <a:rPr lang="fa-IR" altLang="en-US" sz="4800" dirty="0">
                <a:cs typeface="B Mitra" panose="00000400000000000000" pitchFamily="2" charset="-78"/>
              </a:rPr>
              <a:t>مقدمه</a:t>
            </a:r>
            <a:endParaRPr lang="en-US" altLang="en-US" sz="4800" dirty="0">
              <a:cs typeface="B Mitra" panose="00000400000000000000" pitchFamily="2" charset="-78"/>
            </a:endParaRPr>
          </a:p>
        </p:txBody>
      </p:sp>
      <p:sp>
        <p:nvSpPr>
          <p:cNvPr id="15365" name="Rectangle 3"/>
          <p:cNvSpPr>
            <a:spLocks noGrp="1" noChangeArrowheads="1"/>
          </p:cNvSpPr>
          <p:nvPr>
            <p:ph type="body" idx="4294967295"/>
          </p:nvPr>
        </p:nvSpPr>
        <p:spPr>
          <a:xfrm>
            <a:off x="2566988" y="1125539"/>
            <a:ext cx="7772400" cy="5381625"/>
          </a:xfrm>
        </p:spPr>
        <p:txBody>
          <a:bodyPr/>
          <a:lstStyle/>
          <a:p>
            <a:pPr eaLnBrk="1" hangingPunct="1">
              <a:buFontTx/>
              <a:buNone/>
            </a:pPr>
            <a:r>
              <a:rPr lang="fa-IR" altLang="en-US" sz="3600" b="0" dirty="0">
                <a:solidFill>
                  <a:srgbClr val="33CC33"/>
                </a:solidFill>
                <a:cs typeface="B Mitra" panose="00000400000000000000" pitchFamily="2" charset="-78"/>
              </a:rPr>
              <a:t>خدمت:</a:t>
            </a:r>
          </a:p>
          <a:p>
            <a:pPr algn="just" eaLnBrk="1" hangingPunct="1">
              <a:buFontTx/>
              <a:buNone/>
            </a:pPr>
            <a:r>
              <a:rPr lang="fa-IR" altLang="en-US" sz="3600" b="0" dirty="0">
                <a:cs typeface="B Mitra" panose="00000400000000000000" pitchFamily="2" charset="-78"/>
              </a:rPr>
              <a:t>كار و عملي است كه به وسيله ي يك طرف به طرف مقابل عرضه مي شود.</a:t>
            </a:r>
          </a:p>
          <a:p>
            <a:pPr algn="just" eaLnBrk="1" hangingPunct="1">
              <a:buFontTx/>
              <a:buNone/>
            </a:pPr>
            <a:r>
              <a:rPr lang="fa-IR" altLang="en-US" sz="3600" b="0" dirty="0">
                <a:solidFill>
                  <a:srgbClr val="FF0000"/>
                </a:solidFill>
                <a:cs typeface="B Mitra" panose="00000400000000000000" pitchFamily="2" charset="-78"/>
              </a:rPr>
              <a:t>خدمات:</a:t>
            </a:r>
          </a:p>
          <a:p>
            <a:pPr algn="just" eaLnBrk="1" hangingPunct="1">
              <a:buFontTx/>
              <a:buNone/>
            </a:pPr>
            <a:r>
              <a:rPr lang="fa-IR" altLang="en-US" sz="3600" b="0" dirty="0">
                <a:cs typeface="B Mitra" panose="00000400000000000000" pitchFamily="2" charset="-78"/>
              </a:rPr>
              <a:t>نوعي فعاليت اقتصادي اند كه با پيامد </a:t>
            </a:r>
            <a:r>
              <a:rPr lang="fa-IR" altLang="en-US" sz="3600" b="0" i="1" u="sng" dirty="0">
                <a:cs typeface="B Mitra" panose="00000400000000000000" pitchFamily="2" charset="-78"/>
              </a:rPr>
              <a:t>ايجاد تغيير مورد نظر دريافت كننده</a:t>
            </a:r>
            <a:r>
              <a:rPr lang="fa-IR" altLang="en-US" sz="3600" b="0" dirty="0">
                <a:cs typeface="B Mitra" panose="00000400000000000000" pitchFamily="2" charset="-78"/>
              </a:rPr>
              <a:t> ي خدمت در مكان ها و زمان هاي خاص براي مشتريان ايجاد ارزش مي كنند و منافعي را محيا مي سازند.</a:t>
            </a:r>
            <a:endParaRPr lang="en-US" altLang="en-US" sz="3600" b="0" dirty="0">
              <a:cs typeface="B Mitra" panose="00000400000000000000" pitchFamily="2" charset="-78"/>
            </a:endParaRPr>
          </a:p>
        </p:txBody>
      </p:sp>
      <p:pic>
        <p:nvPicPr>
          <p:cNvPr id="15366" name="Picture 4" descr="untitl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850" y="188913"/>
            <a:ext cx="16573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784311"/>
      </p:ext>
    </p:extLst>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BA823CF8-280E-4D1B-B9D2-A8702E0EBB96}" type="slidenum">
              <a:rPr lang="ar-SA" altLang="en-US">
                <a:solidFill>
                  <a:srgbClr val="000000"/>
                </a:solidFill>
                <a:cs typeface="Arial" panose="020B0604020202020204" pitchFamily="34" charset="0"/>
              </a:rPr>
              <a:pPr eaLnBrk="1" hangingPunct="1"/>
              <a:t>30</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44E14D61-F9BC-4553-A834-E178B3BD8F70}" type="slidenum">
              <a:rPr lang="ar-SA" altLang="en-US" sz="1000" b="1">
                <a:solidFill>
                  <a:srgbClr val="000000"/>
                </a:solidFill>
                <a:cs typeface="Arial" panose="020B0604020202020204" pitchFamily="34" charset="0"/>
              </a:rPr>
              <a:pPr algn="r" eaLnBrk="1" fontAlgn="base" hangingPunct="1">
                <a:spcBef>
                  <a:spcPct val="0"/>
                </a:spcBef>
                <a:spcAft>
                  <a:spcPct val="0"/>
                </a:spcAft>
              </a:pPr>
              <a:t>30</a:t>
            </a:fld>
            <a:endParaRPr lang="en-US" altLang="en-US" sz="1000" b="1">
              <a:solidFill>
                <a:srgbClr val="000000"/>
              </a:solidFill>
              <a:cs typeface="Arial" panose="020B0604020202020204" pitchFamily="34" charset="0"/>
            </a:endParaRPr>
          </a:p>
        </p:txBody>
      </p:sp>
      <p:sp>
        <p:nvSpPr>
          <p:cNvPr id="138242" name="Rectangle 2"/>
          <p:cNvSpPr>
            <a:spLocks noGrp="1" noChangeArrowheads="1"/>
          </p:cNvSpPr>
          <p:nvPr>
            <p:ph type="body" idx="4294967295"/>
          </p:nvPr>
        </p:nvSpPr>
        <p:spPr>
          <a:xfrm>
            <a:off x="1809750" y="1571626"/>
            <a:ext cx="8642350" cy="4392613"/>
          </a:xfrm>
        </p:spPr>
        <p:txBody>
          <a:bodyPr/>
          <a:lstStyle/>
          <a:p>
            <a:pPr algn="just" eaLnBrk="1" hangingPunct="1">
              <a:lnSpc>
                <a:spcPct val="90000"/>
              </a:lnSpc>
              <a:buFontTx/>
              <a:buNone/>
            </a:pPr>
            <a:r>
              <a:rPr lang="fa-IR" altLang="en-US" sz="4000" b="0">
                <a:solidFill>
                  <a:srgbClr val="33CC33"/>
                </a:solidFill>
                <a:cs typeface="B Mitra" panose="00000400000000000000" pitchFamily="2" charset="-78"/>
              </a:rPr>
              <a:t>٣- فروش غیر مستقیم</a:t>
            </a:r>
            <a:r>
              <a:rPr lang="fa-IR" altLang="en-US" sz="4000">
                <a:solidFill>
                  <a:srgbClr val="33CC33"/>
                </a:solidFill>
                <a:cs typeface="B Mitra" panose="00000400000000000000" pitchFamily="2" charset="-78"/>
              </a:rPr>
              <a:t> </a:t>
            </a:r>
          </a:p>
          <a:p>
            <a:pPr algn="just" eaLnBrk="1" hangingPunct="1">
              <a:lnSpc>
                <a:spcPct val="90000"/>
              </a:lnSpc>
              <a:buFontTx/>
              <a:buNone/>
            </a:pPr>
            <a:endParaRPr lang="fa-IR" altLang="en-US" sz="4000">
              <a:solidFill>
                <a:srgbClr val="33CC33"/>
              </a:solidFill>
              <a:cs typeface="B Mitra" panose="00000400000000000000" pitchFamily="2" charset="-78"/>
            </a:endParaRPr>
          </a:p>
          <a:p>
            <a:pPr algn="just" eaLnBrk="1" hangingPunct="1">
              <a:lnSpc>
                <a:spcPct val="90000"/>
              </a:lnSpc>
              <a:buFontTx/>
              <a:buNone/>
            </a:pPr>
            <a:r>
              <a:rPr lang="fa-IR" altLang="en-US" sz="3600" b="0">
                <a:cs typeface="B Mitra" panose="00000400000000000000" pitchFamily="2" charset="-78"/>
              </a:rPr>
              <a:t>-یکی از روش های فروش خدمات، روش فروش غیر مستقیم است.</a:t>
            </a:r>
          </a:p>
          <a:p>
            <a:pPr algn="just" eaLnBrk="1" hangingPunct="1">
              <a:lnSpc>
                <a:spcPct val="90000"/>
              </a:lnSpc>
              <a:buFontTx/>
              <a:buNone/>
            </a:pPr>
            <a:endParaRPr lang="fa-IR" altLang="en-US" sz="3600" b="0">
              <a:cs typeface="B Mitra" panose="00000400000000000000" pitchFamily="2" charset="-78"/>
            </a:endParaRPr>
          </a:p>
          <a:p>
            <a:pPr algn="just" eaLnBrk="1" hangingPunct="1">
              <a:lnSpc>
                <a:spcPct val="90000"/>
              </a:lnSpc>
              <a:buFontTx/>
              <a:buNone/>
            </a:pPr>
            <a:r>
              <a:rPr lang="fa-IR" altLang="en-US" sz="3600" b="0">
                <a:solidFill>
                  <a:srgbClr val="FF0000"/>
                </a:solidFill>
                <a:cs typeface="B Mitra" panose="00000400000000000000" pitchFamily="2" charset="-78"/>
              </a:rPr>
              <a:t>عوامل مهم:</a:t>
            </a:r>
            <a:r>
              <a:rPr lang="fa-IR" altLang="en-US" sz="3600" b="0">
                <a:solidFill>
                  <a:schemeClr val="hlink"/>
                </a:solidFill>
                <a:cs typeface="B Mitra" panose="00000400000000000000" pitchFamily="2" charset="-78"/>
              </a:rPr>
              <a:t> </a:t>
            </a:r>
            <a:r>
              <a:rPr lang="fa-IR" altLang="en-US" sz="3600" b="0">
                <a:solidFill>
                  <a:srgbClr val="0033CC"/>
                </a:solidFill>
                <a:cs typeface="B Mitra" panose="00000400000000000000" pitchFamily="2" charset="-78"/>
              </a:rPr>
              <a:t>مشاوره و راهنمائی، مشکل شناسی و مشکل گشائی، خدمات قبل از فروش، ارائه خدمات اولیه عالی و ارزان برای فروش خدمات اصلی در آینده </a:t>
            </a:r>
          </a:p>
          <a:p>
            <a:pPr algn="just" eaLnBrk="1" hangingPunct="1">
              <a:lnSpc>
                <a:spcPct val="90000"/>
              </a:lnSpc>
              <a:buFontTx/>
              <a:buNone/>
            </a:pPr>
            <a:r>
              <a:rPr lang="fa-IR" altLang="en-US" sz="3600" b="0">
                <a:solidFill>
                  <a:srgbClr val="FFCCFF"/>
                </a:solidFill>
                <a:cs typeface="B Mitra" panose="00000400000000000000" pitchFamily="2" charset="-78"/>
              </a:rPr>
              <a:t> </a:t>
            </a:r>
          </a:p>
        </p:txBody>
      </p:sp>
      <p:sp>
        <p:nvSpPr>
          <p:cNvPr id="136194" name="Rectangle 2"/>
          <p:cNvSpPr>
            <a:spLocks noRot="1" noChangeArrowheads="1"/>
          </p:cNvSpPr>
          <p:nvPr/>
        </p:nvSpPr>
        <p:spPr bwMode="auto">
          <a:xfrm>
            <a:off x="3792539" y="333376"/>
            <a:ext cx="4751387" cy="650875"/>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راهنمای فروش خدمات</a:t>
            </a:r>
            <a:endParaRPr lang="en-US" sz="480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141184427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fade">
                                      <p:cBhvr>
                                        <p:cTn id="7" dur="500"/>
                                        <p:tgtEl>
                                          <p:spTgt spid="138242">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8242">
                                            <p:txEl>
                                              <p:pRg st="2" end="2"/>
                                            </p:txEl>
                                          </p:spTgt>
                                        </p:tgtEl>
                                        <p:attrNameLst>
                                          <p:attrName>style.visibility</p:attrName>
                                        </p:attrNameLst>
                                      </p:cBhvr>
                                      <p:to>
                                        <p:strVal val="visible"/>
                                      </p:to>
                                    </p:set>
                                    <p:animEffect transition="in" filter="fade">
                                      <p:cBhvr>
                                        <p:cTn id="11" dur="500"/>
                                        <p:tgtEl>
                                          <p:spTgt spid="138242">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8242">
                                            <p:txEl>
                                              <p:pRg st="4" end="4"/>
                                            </p:txEl>
                                          </p:spTgt>
                                        </p:tgtEl>
                                        <p:attrNameLst>
                                          <p:attrName>style.visibility</p:attrName>
                                        </p:attrNameLst>
                                      </p:cBhvr>
                                      <p:to>
                                        <p:strVal val="visible"/>
                                      </p:to>
                                    </p:set>
                                    <p:animEffect transition="in" filter="fade">
                                      <p:cBhvr>
                                        <p:cTn id="15" dur="500"/>
                                        <p:tgtEl>
                                          <p:spTgt spid="138242">
                                            <p:txEl>
                                              <p:pRg st="4" end="4"/>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6194"/>
                                        </p:tgtEl>
                                        <p:attrNameLst>
                                          <p:attrName>style.visibility</p:attrName>
                                        </p:attrNameLst>
                                      </p:cBhvr>
                                      <p:to>
                                        <p:strVal val="visible"/>
                                      </p:to>
                                    </p:set>
                                    <p:animEffect transition="in" filter="fade">
                                      <p:cBhvr>
                                        <p:cTn id="19" dur="5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8C8702B4-9659-4630-BA12-86B16C2AC42B}" type="slidenum">
              <a:rPr lang="ar-SA" altLang="en-US">
                <a:solidFill>
                  <a:srgbClr val="000000"/>
                </a:solidFill>
                <a:cs typeface="Arial" panose="020B0604020202020204" pitchFamily="34" charset="0"/>
              </a:rPr>
              <a:pPr eaLnBrk="1" hangingPunct="1"/>
              <a:t>31</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48D09288-AC78-4302-9822-F3FD0850BADA}" type="slidenum">
              <a:rPr lang="ar-SA" altLang="en-US" sz="1000" b="1">
                <a:solidFill>
                  <a:srgbClr val="000000"/>
                </a:solidFill>
                <a:cs typeface="Arial" panose="020B0604020202020204" pitchFamily="34" charset="0"/>
              </a:rPr>
              <a:pPr algn="r" eaLnBrk="1" fontAlgn="base" hangingPunct="1">
                <a:spcBef>
                  <a:spcPct val="0"/>
                </a:spcBef>
                <a:spcAft>
                  <a:spcPct val="0"/>
                </a:spcAft>
              </a:pPr>
              <a:t>31</a:t>
            </a:fld>
            <a:endParaRPr lang="en-US" altLang="en-US" sz="1000" b="1">
              <a:solidFill>
                <a:srgbClr val="000000"/>
              </a:solidFill>
              <a:cs typeface="Arial" panose="020B0604020202020204" pitchFamily="34" charset="0"/>
            </a:endParaRPr>
          </a:p>
        </p:txBody>
      </p:sp>
      <p:sp>
        <p:nvSpPr>
          <p:cNvPr id="139266" name="Rectangle 2"/>
          <p:cNvSpPr>
            <a:spLocks noGrp="1" noChangeArrowheads="1"/>
          </p:cNvSpPr>
          <p:nvPr>
            <p:ph type="body" idx="4294967295"/>
          </p:nvPr>
        </p:nvSpPr>
        <p:spPr>
          <a:xfrm>
            <a:off x="1703389" y="1412876"/>
            <a:ext cx="8785225" cy="4824413"/>
          </a:xfrm>
        </p:spPr>
        <p:txBody>
          <a:bodyPr/>
          <a:lstStyle/>
          <a:p>
            <a:pPr algn="just" eaLnBrk="1" hangingPunct="1">
              <a:buFontTx/>
              <a:buNone/>
            </a:pPr>
            <a:r>
              <a:rPr lang="fa-IR" altLang="en-US" sz="4000" b="0">
                <a:solidFill>
                  <a:srgbClr val="33CC33"/>
                </a:solidFill>
                <a:cs typeface="B Mitra" panose="00000400000000000000" pitchFamily="2" charset="-78"/>
              </a:rPr>
              <a:t>۴- ساخت و حفظ ذهنیت و تجسم مناسب</a:t>
            </a:r>
            <a:endParaRPr lang="en-US" altLang="en-US" sz="4000" b="0">
              <a:solidFill>
                <a:srgbClr val="33CC33"/>
              </a:solidFill>
              <a:cs typeface="B Mitra" panose="00000400000000000000" pitchFamily="2" charset="-78"/>
            </a:endParaRPr>
          </a:p>
          <a:p>
            <a:pPr algn="just" eaLnBrk="1" hangingPunct="1">
              <a:buFontTx/>
              <a:buNone/>
            </a:pPr>
            <a:r>
              <a:rPr lang="fa-IR" altLang="en-US" sz="4000">
                <a:solidFill>
                  <a:srgbClr val="FFFF66"/>
                </a:solidFill>
                <a:cs typeface="B Mitra" panose="00000400000000000000" pitchFamily="2" charset="-78"/>
              </a:rPr>
              <a:t> </a:t>
            </a:r>
          </a:p>
          <a:p>
            <a:pPr algn="just" eaLnBrk="1" hangingPunct="1">
              <a:buFontTx/>
              <a:buNone/>
            </a:pPr>
            <a:r>
              <a:rPr lang="fa-IR" altLang="en-US" sz="3600" b="0">
                <a:cs typeface="B Mitra" panose="00000400000000000000" pitchFamily="2" charset="-78"/>
              </a:rPr>
              <a:t>-شهرت و اعتبار سازمان های خدماتی در فروش خدمات بسیار مهم می باشد و باید افکار عمومی را با درستی عمل به سوی خود جلب کرد.</a:t>
            </a:r>
            <a:endParaRPr lang="en-US" altLang="en-US" sz="3600" b="0">
              <a:cs typeface="B Mitra" panose="00000400000000000000" pitchFamily="2" charset="-78"/>
            </a:endParaRPr>
          </a:p>
          <a:p>
            <a:pPr algn="just" eaLnBrk="1" hangingPunct="1">
              <a:buFontTx/>
              <a:buNone/>
            </a:pPr>
            <a:endParaRPr lang="fa-IR" altLang="en-US" sz="3600" b="0">
              <a:cs typeface="B Mitra" panose="00000400000000000000" pitchFamily="2" charset="-78"/>
            </a:endParaRPr>
          </a:p>
          <a:p>
            <a:pPr algn="just" eaLnBrk="1" hangingPunct="1">
              <a:buFontTx/>
              <a:buNone/>
            </a:pPr>
            <a:r>
              <a:rPr lang="fa-IR" altLang="en-US" sz="3600" b="0">
                <a:solidFill>
                  <a:srgbClr val="FF0000"/>
                </a:solidFill>
                <a:cs typeface="B Mitra" panose="00000400000000000000" pitchFamily="2" charset="-78"/>
              </a:rPr>
              <a:t>عوامل مهم:</a:t>
            </a:r>
            <a:r>
              <a:rPr lang="fa-IR" altLang="en-US" sz="3600" b="0">
                <a:solidFill>
                  <a:schemeClr val="hlink"/>
                </a:solidFill>
                <a:cs typeface="B Mitra" panose="00000400000000000000" pitchFamily="2" charset="-78"/>
              </a:rPr>
              <a:t> </a:t>
            </a:r>
            <a:r>
              <a:rPr lang="fa-IR" altLang="en-US" sz="3600" b="0">
                <a:solidFill>
                  <a:srgbClr val="0033CC"/>
                </a:solidFill>
                <a:cs typeface="B Mitra" panose="00000400000000000000" pitchFamily="2" charset="-78"/>
              </a:rPr>
              <a:t>تبلیغات درست، معرفی وشناساندن خود</a:t>
            </a:r>
            <a:r>
              <a:rPr lang="en-US" altLang="en-US" sz="3600" b="0">
                <a:solidFill>
                  <a:srgbClr val="0033CC"/>
                </a:solidFill>
                <a:cs typeface="B Mitra" panose="00000400000000000000" pitchFamily="2" charset="-78"/>
              </a:rPr>
              <a:t> </a:t>
            </a:r>
            <a:r>
              <a:rPr lang="fa-IR" altLang="en-US" sz="3600" b="0">
                <a:solidFill>
                  <a:srgbClr val="0033CC"/>
                </a:solidFill>
                <a:cs typeface="B Mitra" panose="00000400000000000000" pitchFamily="2" charset="-78"/>
              </a:rPr>
              <a:t>با</a:t>
            </a:r>
            <a:r>
              <a:rPr lang="en-US" altLang="en-US" sz="3600" b="0">
                <a:solidFill>
                  <a:srgbClr val="0033CC"/>
                </a:solidFill>
                <a:cs typeface="B Mitra" panose="00000400000000000000" pitchFamily="2" charset="-78"/>
              </a:rPr>
              <a:t> </a:t>
            </a:r>
            <a:r>
              <a:rPr lang="fa-IR" altLang="en-US" sz="3600" b="0">
                <a:solidFill>
                  <a:srgbClr val="0033CC"/>
                </a:solidFill>
                <a:cs typeface="B Mitra" panose="00000400000000000000" pitchFamily="2" charset="-78"/>
              </a:rPr>
              <a:t>شیوه</a:t>
            </a:r>
            <a:r>
              <a:rPr lang="en-US" altLang="en-US" sz="3600" b="0">
                <a:solidFill>
                  <a:srgbClr val="0033CC"/>
                </a:solidFill>
                <a:cs typeface="B Mitra" panose="00000400000000000000" pitchFamily="2" charset="-78"/>
              </a:rPr>
              <a:t> </a:t>
            </a:r>
            <a:r>
              <a:rPr lang="fa-IR" altLang="en-US" sz="3600" b="0">
                <a:solidFill>
                  <a:srgbClr val="0033CC"/>
                </a:solidFill>
                <a:cs typeface="B Mitra" panose="00000400000000000000" pitchFamily="2" charset="-78"/>
              </a:rPr>
              <a:t>های مناسب </a:t>
            </a:r>
          </a:p>
        </p:txBody>
      </p:sp>
      <p:sp>
        <p:nvSpPr>
          <p:cNvPr id="136194" name="Rectangle 2"/>
          <p:cNvSpPr>
            <a:spLocks noRot="1" noChangeArrowheads="1"/>
          </p:cNvSpPr>
          <p:nvPr/>
        </p:nvSpPr>
        <p:spPr bwMode="auto">
          <a:xfrm>
            <a:off x="3792539" y="333376"/>
            <a:ext cx="4751387" cy="650875"/>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راهنمای فروش خدمات</a:t>
            </a:r>
            <a:endParaRPr lang="en-US" sz="480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226469280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Effect transition="in" filter="fade">
                                      <p:cBhvr>
                                        <p:cTn id="7" dur="500"/>
                                        <p:tgtEl>
                                          <p:spTgt spid="139266">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9266">
                                            <p:txEl>
                                              <p:pRg st="1" end="1"/>
                                            </p:txEl>
                                          </p:spTgt>
                                        </p:tgtEl>
                                        <p:attrNameLst>
                                          <p:attrName>style.visibility</p:attrName>
                                        </p:attrNameLst>
                                      </p:cBhvr>
                                      <p:to>
                                        <p:strVal val="visible"/>
                                      </p:to>
                                    </p:set>
                                    <p:animEffect transition="in" filter="fade">
                                      <p:cBhvr>
                                        <p:cTn id="11" dur="500"/>
                                        <p:tgtEl>
                                          <p:spTgt spid="139266">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9266">
                                            <p:txEl>
                                              <p:pRg st="2" end="2"/>
                                            </p:txEl>
                                          </p:spTgt>
                                        </p:tgtEl>
                                        <p:attrNameLst>
                                          <p:attrName>style.visibility</p:attrName>
                                        </p:attrNameLst>
                                      </p:cBhvr>
                                      <p:to>
                                        <p:strVal val="visible"/>
                                      </p:to>
                                    </p:set>
                                    <p:animEffect transition="in" filter="fade">
                                      <p:cBhvr>
                                        <p:cTn id="15" dur="500"/>
                                        <p:tgtEl>
                                          <p:spTgt spid="139266">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9266">
                                            <p:txEl>
                                              <p:pRg st="4" end="4"/>
                                            </p:txEl>
                                          </p:spTgt>
                                        </p:tgtEl>
                                        <p:attrNameLst>
                                          <p:attrName>style.visibility</p:attrName>
                                        </p:attrNameLst>
                                      </p:cBhvr>
                                      <p:to>
                                        <p:strVal val="visible"/>
                                      </p:to>
                                    </p:set>
                                    <p:animEffect transition="in" filter="fade">
                                      <p:cBhvr>
                                        <p:cTn id="19" dur="500"/>
                                        <p:tgtEl>
                                          <p:spTgt spid="139266">
                                            <p:txEl>
                                              <p:pRg st="4" end="4"/>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6194"/>
                                        </p:tgtEl>
                                        <p:attrNameLst>
                                          <p:attrName>style.visibility</p:attrName>
                                        </p:attrNameLst>
                                      </p:cBhvr>
                                      <p:to>
                                        <p:strVal val="visible"/>
                                      </p:to>
                                    </p:set>
                                    <p:animEffect transition="in" filter="fade">
                                      <p:cBhvr>
                                        <p:cTn id="23" dur="5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17E3E76C-0F63-4E65-9416-17DDF3C472EA}" type="slidenum">
              <a:rPr lang="ar-SA" altLang="en-US">
                <a:solidFill>
                  <a:srgbClr val="000000"/>
                </a:solidFill>
                <a:cs typeface="Arial" panose="020B0604020202020204" pitchFamily="34" charset="0"/>
              </a:rPr>
              <a:pPr eaLnBrk="1" hangingPunct="1"/>
              <a:t>32</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79C4877F-528F-4DE8-AAD1-6CF2EA30D666}" type="slidenum">
              <a:rPr lang="ar-SA" altLang="en-US" sz="1000" b="1">
                <a:solidFill>
                  <a:srgbClr val="000000"/>
                </a:solidFill>
                <a:cs typeface="Arial" panose="020B0604020202020204" pitchFamily="34" charset="0"/>
              </a:rPr>
              <a:pPr algn="r" eaLnBrk="1" fontAlgn="base" hangingPunct="1">
                <a:spcBef>
                  <a:spcPct val="0"/>
                </a:spcBef>
                <a:spcAft>
                  <a:spcPct val="0"/>
                </a:spcAft>
              </a:pPr>
              <a:t>32</a:t>
            </a:fld>
            <a:endParaRPr lang="en-US" altLang="en-US" sz="1000" b="1">
              <a:solidFill>
                <a:srgbClr val="000000"/>
              </a:solidFill>
              <a:cs typeface="Arial" panose="020B0604020202020204" pitchFamily="34" charset="0"/>
            </a:endParaRPr>
          </a:p>
        </p:txBody>
      </p:sp>
      <p:sp>
        <p:nvSpPr>
          <p:cNvPr id="139266" name="Rectangle 2"/>
          <p:cNvSpPr>
            <a:spLocks noGrp="1" noChangeArrowheads="1"/>
          </p:cNvSpPr>
          <p:nvPr>
            <p:ph type="body" idx="4294967295"/>
          </p:nvPr>
        </p:nvSpPr>
        <p:spPr>
          <a:xfrm>
            <a:off x="1703389" y="1412876"/>
            <a:ext cx="8785225" cy="4824413"/>
          </a:xfrm>
        </p:spPr>
        <p:txBody>
          <a:bodyPr/>
          <a:lstStyle/>
          <a:p>
            <a:pPr algn="just" eaLnBrk="1" hangingPunct="1">
              <a:buFontTx/>
              <a:buNone/>
              <a:defRPr/>
            </a:pPr>
            <a:r>
              <a:rPr lang="fa-IR" sz="4000" b="0" dirty="0">
                <a:solidFill>
                  <a:srgbClr val="33CC33"/>
                </a:solidFill>
                <a:cs typeface="B Mitra" pitchFamily="2" charset="-78"/>
              </a:rPr>
              <a:t>۵- فروش خدمات به شکل «مجموعه»</a:t>
            </a:r>
            <a:endParaRPr lang="en-US" sz="4000" b="0" dirty="0">
              <a:solidFill>
                <a:srgbClr val="33CC33"/>
              </a:solidFill>
              <a:cs typeface="B Mitra" pitchFamily="2" charset="-78"/>
            </a:endParaRPr>
          </a:p>
          <a:p>
            <a:pPr algn="just" eaLnBrk="1" hangingPunct="1">
              <a:buFontTx/>
              <a:buNone/>
              <a:defRPr/>
            </a:pPr>
            <a:endParaRPr lang="fa-IR" sz="4400" b="0" dirty="0">
              <a:solidFill>
                <a:srgbClr val="33CC33"/>
              </a:solidFill>
              <a:cs typeface="B Mitra" pitchFamily="2" charset="-78"/>
            </a:endParaRPr>
          </a:p>
          <a:p>
            <a:pPr algn="just" eaLnBrk="1" hangingPunct="1">
              <a:buFontTx/>
              <a:buNone/>
              <a:defRPr/>
            </a:pPr>
            <a:r>
              <a:rPr lang="fa-IR" sz="3600" b="0" dirty="0">
                <a:cs typeface="B Mitra" pitchFamily="2" charset="-78"/>
              </a:rPr>
              <a:t>-خدمات را</a:t>
            </a:r>
            <a:r>
              <a:rPr lang="en-US" sz="3600" b="0" dirty="0">
                <a:cs typeface="B Mitra" pitchFamily="2" charset="-78"/>
              </a:rPr>
              <a:t> </a:t>
            </a:r>
            <a:r>
              <a:rPr lang="fa-IR" sz="3600" b="0" dirty="0">
                <a:cs typeface="B Mitra" pitchFamily="2" charset="-78"/>
              </a:rPr>
              <a:t>بصورت بسته خدمات تهیه وعرضه کنید.</a:t>
            </a:r>
            <a:r>
              <a:rPr lang="fa-IR" sz="3600" dirty="0">
                <a:solidFill>
                  <a:srgbClr val="FFFF66"/>
                </a:solidFill>
                <a:cs typeface="B Mitra" pitchFamily="2" charset="-78"/>
              </a:rPr>
              <a:t> </a:t>
            </a:r>
            <a:endParaRPr lang="en-US" sz="3600" dirty="0">
              <a:solidFill>
                <a:srgbClr val="FFFF66"/>
              </a:solidFill>
              <a:cs typeface="B Mitra" pitchFamily="2" charset="-78"/>
            </a:endParaRPr>
          </a:p>
          <a:p>
            <a:pPr algn="just" eaLnBrk="1" hangingPunct="1">
              <a:buFontTx/>
              <a:buNone/>
              <a:defRPr/>
            </a:pPr>
            <a:endParaRPr lang="fa-IR" sz="4400" dirty="0">
              <a:solidFill>
                <a:srgbClr val="FFFF66"/>
              </a:solidFill>
              <a:cs typeface="B Mitra" pitchFamily="2" charset="-78"/>
            </a:endParaRPr>
          </a:p>
          <a:p>
            <a:pPr algn="just" eaLnBrk="1" hangingPunct="1">
              <a:buFontTx/>
              <a:buNone/>
              <a:defRPr/>
            </a:pPr>
            <a:r>
              <a:rPr lang="fa-IR" sz="3600" b="0" dirty="0">
                <a:solidFill>
                  <a:srgbClr val="FF0000"/>
                </a:solidFill>
                <a:cs typeface="B Mitra" pitchFamily="2" charset="-78"/>
              </a:rPr>
              <a:t>عوامل مهم:</a:t>
            </a:r>
            <a:r>
              <a:rPr lang="fa-IR" sz="3600" b="0" dirty="0">
                <a:solidFill>
                  <a:schemeClr val="hlink"/>
                </a:solidFill>
                <a:cs typeface="B Mitra" pitchFamily="2" charset="-78"/>
              </a:rPr>
              <a:t> </a:t>
            </a:r>
            <a:r>
              <a:rPr lang="fa-IR" sz="3600" b="0" dirty="0">
                <a:solidFill>
                  <a:srgbClr val="0033CC"/>
                </a:solidFill>
                <a:cs typeface="B Mitra" pitchFamily="2" charset="-78"/>
              </a:rPr>
              <a:t>فروشندگان خلاق، پرورش و تامین خدمات جانبی و تکمیلی </a:t>
            </a:r>
            <a:endParaRPr lang="en-US" sz="3600" dirty="0">
              <a:solidFill>
                <a:srgbClr val="0033CC"/>
              </a:solidFill>
              <a:effectLst>
                <a:outerShdw blurRad="38100" dist="38100" dir="2700000" algn="tl">
                  <a:srgbClr val="C0C0C0"/>
                </a:outerShdw>
              </a:effectLst>
              <a:cs typeface="B Mitra" pitchFamily="2" charset="-78"/>
            </a:endParaRPr>
          </a:p>
        </p:txBody>
      </p:sp>
      <p:sp>
        <p:nvSpPr>
          <p:cNvPr id="136194" name="Rectangle 2"/>
          <p:cNvSpPr>
            <a:spLocks noRot="1" noChangeArrowheads="1"/>
          </p:cNvSpPr>
          <p:nvPr/>
        </p:nvSpPr>
        <p:spPr bwMode="auto">
          <a:xfrm>
            <a:off x="3792539" y="333376"/>
            <a:ext cx="4751387" cy="650875"/>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4800" dirty="0">
                <a:solidFill>
                  <a:srgbClr val="000000"/>
                </a:solidFill>
                <a:effectLst>
                  <a:outerShdw blurRad="38100" dist="38100" dir="2700000" algn="tl">
                    <a:srgbClr val="C0C0C0"/>
                  </a:outerShdw>
                </a:effectLst>
                <a:latin typeface="Impact" pitchFamily="34" charset="0"/>
                <a:cs typeface="B Mitra" panose="00000400000000000000" pitchFamily="2" charset="-78"/>
              </a:rPr>
              <a:t>راهنمای فروش خدمات</a:t>
            </a:r>
            <a:endParaRPr lang="en-US" sz="4800" dirty="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193830085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Effect transition="in" filter="fade">
                                      <p:cBhvr>
                                        <p:cTn id="7" dur="500"/>
                                        <p:tgtEl>
                                          <p:spTgt spid="139266">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9266">
                                            <p:txEl>
                                              <p:pRg st="2" end="2"/>
                                            </p:txEl>
                                          </p:spTgt>
                                        </p:tgtEl>
                                        <p:attrNameLst>
                                          <p:attrName>style.visibility</p:attrName>
                                        </p:attrNameLst>
                                      </p:cBhvr>
                                      <p:to>
                                        <p:strVal val="visible"/>
                                      </p:to>
                                    </p:set>
                                    <p:animEffect transition="in" filter="fade">
                                      <p:cBhvr>
                                        <p:cTn id="11" dur="500"/>
                                        <p:tgtEl>
                                          <p:spTgt spid="139266">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9266">
                                            <p:txEl>
                                              <p:pRg st="4" end="4"/>
                                            </p:txEl>
                                          </p:spTgt>
                                        </p:tgtEl>
                                        <p:attrNameLst>
                                          <p:attrName>style.visibility</p:attrName>
                                        </p:attrNameLst>
                                      </p:cBhvr>
                                      <p:to>
                                        <p:strVal val="visible"/>
                                      </p:to>
                                    </p:set>
                                    <p:animEffect transition="in" filter="fade">
                                      <p:cBhvr>
                                        <p:cTn id="15" dur="500"/>
                                        <p:tgtEl>
                                          <p:spTgt spid="139266">
                                            <p:txEl>
                                              <p:pRg st="4" end="4"/>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6194"/>
                                        </p:tgtEl>
                                        <p:attrNameLst>
                                          <p:attrName>style.visibility</p:attrName>
                                        </p:attrNameLst>
                                      </p:cBhvr>
                                      <p:to>
                                        <p:strVal val="visible"/>
                                      </p:to>
                                    </p:set>
                                    <p:animEffect transition="in" filter="fade">
                                      <p:cBhvr>
                                        <p:cTn id="19" dur="5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A6F08B97-C68E-41AE-98D8-FB00C2F5B30D}" type="slidenum">
              <a:rPr lang="ar-SA" altLang="en-US">
                <a:solidFill>
                  <a:srgbClr val="000000"/>
                </a:solidFill>
              </a:rPr>
              <a:pPr eaLnBrk="1" hangingPunct="1"/>
              <a:t>33</a:t>
            </a:fld>
            <a:endParaRPr lang="en-US" altLang="en-US">
              <a:solidFill>
                <a:srgbClr val="000000"/>
              </a:solidFill>
            </a:endParaRPr>
          </a:p>
        </p:txBody>
      </p:sp>
      <p:sp>
        <p:nvSpPr>
          <p:cNvPr id="140290" name="Rectangle 2"/>
          <p:cNvSpPr>
            <a:spLocks noGrp="1" noRot="1" noChangeArrowheads="1"/>
          </p:cNvSpPr>
          <p:nvPr>
            <p:ph type="title" idx="4294967295"/>
          </p:nvPr>
        </p:nvSpPr>
        <p:spPr>
          <a:xfrm>
            <a:off x="3071814" y="333375"/>
            <a:ext cx="5976937" cy="647700"/>
          </a:xfrm>
        </p:spPr>
        <p:txBody>
          <a:bodyPr/>
          <a:lstStyle/>
          <a:p>
            <a:pPr eaLnBrk="1" hangingPunct="1">
              <a:defRPr/>
            </a:pPr>
            <a:r>
              <a:rPr lang="fa-IR" sz="4800" dirty="0">
                <a:solidFill>
                  <a:schemeClr val="tx1"/>
                </a:solidFill>
                <a:cs typeface="B Mitra" pitchFamily="2" charset="-78"/>
              </a:rPr>
              <a:t>برنامه ارائه خدمات به مشتریان</a:t>
            </a:r>
            <a:r>
              <a:rPr lang="fa-IR" sz="4400" dirty="0">
                <a:solidFill>
                  <a:srgbClr val="FFFF00"/>
                </a:solidFill>
                <a:effectLst>
                  <a:outerShdw blurRad="38100" dist="38100" dir="2700000" algn="tl">
                    <a:srgbClr val="C0C0C0"/>
                  </a:outerShdw>
                </a:effectLst>
                <a:cs typeface="B Mitra" pitchFamily="2" charset="-78"/>
              </a:rPr>
              <a:t> </a:t>
            </a:r>
            <a:endParaRPr lang="en-US" sz="4400" dirty="0">
              <a:solidFill>
                <a:srgbClr val="FFFF00"/>
              </a:solidFill>
              <a:effectLst>
                <a:outerShdw blurRad="38100" dist="38100" dir="2700000" algn="tl">
                  <a:srgbClr val="C0C0C0"/>
                </a:outerShdw>
              </a:effectLst>
              <a:cs typeface="B Mitra" pitchFamily="2" charset="-78"/>
            </a:endParaRPr>
          </a:p>
        </p:txBody>
      </p:sp>
      <p:sp>
        <p:nvSpPr>
          <p:cNvPr id="140291" name="Rectangle 3"/>
          <p:cNvSpPr>
            <a:spLocks noGrp="1" noChangeArrowheads="1"/>
          </p:cNvSpPr>
          <p:nvPr>
            <p:ph type="body" idx="4294967295"/>
          </p:nvPr>
        </p:nvSpPr>
        <p:spPr>
          <a:xfrm>
            <a:off x="1774826" y="1341438"/>
            <a:ext cx="8569325" cy="5516562"/>
          </a:xfrm>
        </p:spPr>
        <p:txBody>
          <a:bodyPr/>
          <a:lstStyle/>
          <a:p>
            <a:pPr eaLnBrk="1" hangingPunct="1">
              <a:buFontTx/>
              <a:buNone/>
            </a:pPr>
            <a:r>
              <a:rPr lang="fa-IR" altLang="en-US" sz="3600" b="0">
                <a:solidFill>
                  <a:srgbClr val="33CC33"/>
                </a:solidFill>
                <a:cs typeface="B Mitra" panose="00000400000000000000" pitchFamily="2" charset="-78"/>
              </a:rPr>
              <a:t>۱- انتظارات مشتریان را درک کنید.</a:t>
            </a:r>
          </a:p>
          <a:p>
            <a:pPr eaLnBrk="1" hangingPunct="1"/>
            <a:r>
              <a:rPr lang="fa-IR" altLang="en-US" b="0" smtClean="0">
                <a:cs typeface="B Mitra" panose="00000400000000000000" pitchFamily="2" charset="-78"/>
              </a:rPr>
              <a:t>اولویت ها و ارزش های مورد نظر مشتری. </a:t>
            </a:r>
          </a:p>
          <a:p>
            <a:pPr eaLnBrk="1" hangingPunct="1"/>
            <a:r>
              <a:rPr lang="fa-IR" altLang="en-US" b="0" smtClean="0">
                <a:cs typeface="B Mitra" panose="00000400000000000000" pitchFamily="2" charset="-78"/>
              </a:rPr>
              <a:t>خواسته ها و نیازهای خاص.</a:t>
            </a:r>
          </a:p>
          <a:p>
            <a:pPr eaLnBrk="1" hangingPunct="1">
              <a:buFontTx/>
              <a:buNone/>
            </a:pPr>
            <a:endParaRPr lang="fa-IR" altLang="en-US" b="0" smtClean="0">
              <a:cs typeface="B Mitra" panose="00000400000000000000" pitchFamily="2" charset="-78"/>
            </a:endParaRPr>
          </a:p>
          <a:p>
            <a:pPr eaLnBrk="1" hangingPunct="1">
              <a:buFontTx/>
              <a:buNone/>
            </a:pPr>
            <a:r>
              <a:rPr lang="fa-IR" altLang="en-US" sz="3600" b="0">
                <a:solidFill>
                  <a:srgbClr val="33CC33"/>
                </a:solidFill>
                <a:cs typeface="B Mitra" panose="00000400000000000000" pitchFamily="2" charset="-78"/>
              </a:rPr>
              <a:t>۲- مشتریان را طبقه بندی و اولویت بندی کنید.</a:t>
            </a:r>
            <a:endParaRPr lang="fa-IR" altLang="en-US" sz="3600">
              <a:solidFill>
                <a:srgbClr val="33CC33"/>
              </a:solidFill>
              <a:cs typeface="B Mitra" panose="00000400000000000000" pitchFamily="2" charset="-78"/>
            </a:endParaRPr>
          </a:p>
          <a:p>
            <a:pPr eaLnBrk="1" hangingPunct="1"/>
            <a:r>
              <a:rPr lang="fa-IR" altLang="en-US" b="0" smtClean="0">
                <a:cs typeface="B Mitra" panose="00000400000000000000" pitchFamily="2" charset="-78"/>
              </a:rPr>
              <a:t>مشتریان اصلی و محوری.</a:t>
            </a:r>
          </a:p>
          <a:p>
            <a:pPr eaLnBrk="1" hangingPunct="1"/>
            <a:r>
              <a:rPr lang="fa-IR" altLang="en-US" b="0" smtClean="0">
                <a:cs typeface="B Mitra" panose="00000400000000000000" pitchFamily="2" charset="-78"/>
              </a:rPr>
              <a:t>مشتریان در حال رشد.</a:t>
            </a:r>
          </a:p>
          <a:p>
            <a:pPr eaLnBrk="1" hangingPunct="1"/>
            <a:r>
              <a:rPr lang="fa-IR" altLang="en-US" b="0" smtClean="0">
                <a:cs typeface="B Mitra" panose="00000400000000000000" pitchFamily="2" charset="-78"/>
              </a:rPr>
              <a:t>سایر مشتریان.</a:t>
            </a:r>
            <a:endParaRPr lang="en-US" altLang="en-US" b="0" smtClean="0">
              <a:cs typeface="B Mitra" panose="00000400000000000000" pitchFamily="2" charset="-78"/>
            </a:endParaRPr>
          </a:p>
        </p:txBody>
      </p:sp>
    </p:spTree>
    <p:extLst>
      <p:ext uri="{BB962C8B-B14F-4D97-AF65-F5344CB8AC3E}">
        <p14:creationId xmlns:p14="http://schemas.microsoft.com/office/powerpoint/2010/main" val="705648728"/>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fade">
                                      <p:cBhvr>
                                        <p:cTn id="7" dur="2000"/>
                                        <p:tgtEl>
                                          <p:spTgt spid="140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fade">
                                      <p:cBhvr>
                                        <p:cTn id="12" dur="2000"/>
                                        <p:tgtEl>
                                          <p:spTgt spid="140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0291">
                                            <p:txEl>
                                              <p:pRg st="1" end="1"/>
                                            </p:txEl>
                                          </p:spTgt>
                                        </p:tgtEl>
                                        <p:attrNameLst>
                                          <p:attrName>style.visibility</p:attrName>
                                        </p:attrNameLst>
                                      </p:cBhvr>
                                      <p:to>
                                        <p:strVal val="visible"/>
                                      </p:to>
                                    </p:set>
                                    <p:animEffect transition="in" filter="fade">
                                      <p:cBhvr>
                                        <p:cTn id="17" dur="2000"/>
                                        <p:tgtEl>
                                          <p:spTgt spid="140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0291">
                                            <p:txEl>
                                              <p:pRg st="2" end="2"/>
                                            </p:txEl>
                                          </p:spTgt>
                                        </p:tgtEl>
                                        <p:attrNameLst>
                                          <p:attrName>style.visibility</p:attrName>
                                        </p:attrNameLst>
                                      </p:cBhvr>
                                      <p:to>
                                        <p:strVal val="visible"/>
                                      </p:to>
                                    </p:set>
                                    <p:animEffect transition="in" filter="fade">
                                      <p:cBhvr>
                                        <p:cTn id="22" dur="2000"/>
                                        <p:tgtEl>
                                          <p:spTgt spid="1402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0291">
                                            <p:txEl>
                                              <p:pRg st="4" end="4"/>
                                            </p:txEl>
                                          </p:spTgt>
                                        </p:tgtEl>
                                        <p:attrNameLst>
                                          <p:attrName>style.visibility</p:attrName>
                                        </p:attrNameLst>
                                      </p:cBhvr>
                                      <p:to>
                                        <p:strVal val="visible"/>
                                      </p:to>
                                    </p:set>
                                    <p:animEffect transition="in" filter="fade">
                                      <p:cBhvr>
                                        <p:cTn id="27" dur="2000"/>
                                        <p:tgtEl>
                                          <p:spTgt spid="140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0291">
                                            <p:txEl>
                                              <p:pRg st="5" end="5"/>
                                            </p:txEl>
                                          </p:spTgt>
                                        </p:tgtEl>
                                        <p:attrNameLst>
                                          <p:attrName>style.visibility</p:attrName>
                                        </p:attrNameLst>
                                      </p:cBhvr>
                                      <p:to>
                                        <p:strVal val="visible"/>
                                      </p:to>
                                    </p:set>
                                    <p:animEffect transition="in" filter="fade">
                                      <p:cBhvr>
                                        <p:cTn id="32" dur="2000"/>
                                        <p:tgtEl>
                                          <p:spTgt spid="1402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0291">
                                            <p:txEl>
                                              <p:pRg st="6" end="6"/>
                                            </p:txEl>
                                          </p:spTgt>
                                        </p:tgtEl>
                                        <p:attrNameLst>
                                          <p:attrName>style.visibility</p:attrName>
                                        </p:attrNameLst>
                                      </p:cBhvr>
                                      <p:to>
                                        <p:strVal val="visible"/>
                                      </p:to>
                                    </p:set>
                                    <p:animEffect transition="in" filter="fade">
                                      <p:cBhvr>
                                        <p:cTn id="37" dur="2000"/>
                                        <p:tgtEl>
                                          <p:spTgt spid="1402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0291">
                                            <p:txEl>
                                              <p:pRg st="7" end="7"/>
                                            </p:txEl>
                                          </p:spTgt>
                                        </p:tgtEl>
                                        <p:attrNameLst>
                                          <p:attrName>style.visibility</p:attrName>
                                        </p:attrNameLst>
                                      </p:cBhvr>
                                      <p:to>
                                        <p:strVal val="visible"/>
                                      </p:to>
                                    </p:set>
                                    <p:animEffect transition="in" filter="fade">
                                      <p:cBhvr>
                                        <p:cTn id="42" dur="2000"/>
                                        <p:tgtEl>
                                          <p:spTgt spid="140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FCCE0C57-FEBD-4C91-8300-C89C4B73ABEB}" type="slidenum">
              <a:rPr lang="ar-SA" altLang="en-US">
                <a:solidFill>
                  <a:srgbClr val="000000"/>
                </a:solidFill>
              </a:rPr>
              <a:pPr eaLnBrk="1" hangingPunct="1"/>
              <a:t>34</a:t>
            </a:fld>
            <a:endParaRPr lang="en-US" altLang="en-US">
              <a:solidFill>
                <a:srgbClr val="000000"/>
              </a:solidFill>
            </a:endParaRPr>
          </a:p>
        </p:txBody>
      </p:sp>
      <p:sp>
        <p:nvSpPr>
          <p:cNvPr id="141314" name="Rectangle 2"/>
          <p:cNvSpPr>
            <a:spLocks noGrp="1" noChangeArrowheads="1"/>
          </p:cNvSpPr>
          <p:nvPr>
            <p:ph type="body" idx="4294967295"/>
          </p:nvPr>
        </p:nvSpPr>
        <p:spPr>
          <a:xfrm>
            <a:off x="1847850" y="1773238"/>
            <a:ext cx="8496300" cy="4392612"/>
          </a:xfrm>
        </p:spPr>
        <p:txBody>
          <a:bodyPr/>
          <a:lstStyle/>
          <a:p>
            <a:pPr eaLnBrk="1" hangingPunct="1">
              <a:buFontTx/>
              <a:buNone/>
              <a:defRPr/>
            </a:pPr>
            <a:r>
              <a:rPr lang="fa-IR" sz="4000" b="0">
                <a:solidFill>
                  <a:srgbClr val="33CC33"/>
                </a:solidFill>
                <a:cs typeface="B Mitra" pitchFamily="2" charset="-78"/>
              </a:rPr>
              <a:t>۳- اهداف  خدمت را تعریف کنید.</a:t>
            </a:r>
            <a:endParaRPr lang="fa-IR" sz="4000" b="0">
              <a:solidFill>
                <a:srgbClr val="FFFF66"/>
              </a:solidFill>
              <a:cs typeface="B Mitra" pitchFamily="2" charset="-78"/>
            </a:endParaRPr>
          </a:p>
          <a:p>
            <a:pPr eaLnBrk="1" hangingPunct="1">
              <a:defRPr/>
            </a:pPr>
            <a:r>
              <a:rPr lang="fa-IR" sz="3600" b="0">
                <a:cs typeface="B Mitra" pitchFamily="2" charset="-78"/>
              </a:rPr>
              <a:t>شرکت را از رقبا متمایز سازد.</a:t>
            </a:r>
          </a:p>
          <a:p>
            <a:pPr eaLnBrk="1" hangingPunct="1">
              <a:defRPr/>
            </a:pPr>
            <a:r>
              <a:rPr lang="fa-IR" sz="3600" b="0">
                <a:cs typeface="B Mitra" pitchFamily="2" charset="-78"/>
              </a:rPr>
              <a:t>برای مشتریان قابل درک و ارزشمند باشد.</a:t>
            </a:r>
          </a:p>
          <a:p>
            <a:pPr eaLnBrk="1" hangingPunct="1">
              <a:defRPr/>
            </a:pPr>
            <a:r>
              <a:rPr lang="fa-IR" sz="3600" b="0">
                <a:cs typeface="B Mitra" pitchFamily="2" charset="-78"/>
              </a:rPr>
              <a:t>انعطاف پذیر باشد.</a:t>
            </a:r>
          </a:p>
          <a:p>
            <a:pPr eaLnBrk="1" hangingPunct="1">
              <a:defRPr/>
            </a:pPr>
            <a:r>
              <a:rPr lang="fa-IR" sz="3600" b="0">
                <a:cs typeface="B Mitra" pitchFamily="2" charset="-78"/>
              </a:rPr>
              <a:t>قابل دستیابی باشد.</a:t>
            </a:r>
            <a:endParaRPr lang="fa-IR" sz="3600" b="0">
              <a:effectLst>
                <a:outerShdw blurRad="38100" dist="38100" dir="2700000" algn="tl">
                  <a:srgbClr val="C0C0C0"/>
                </a:outerShdw>
              </a:effectLst>
              <a:cs typeface="B Mitra" pitchFamily="2" charset="-78"/>
            </a:endParaRPr>
          </a:p>
        </p:txBody>
      </p:sp>
      <p:sp>
        <p:nvSpPr>
          <p:cNvPr id="140290" name="Rectangle 2"/>
          <p:cNvSpPr>
            <a:spLocks noRot="1" noChangeArrowheads="1"/>
          </p:cNvSpPr>
          <p:nvPr/>
        </p:nvSpPr>
        <p:spPr bwMode="auto">
          <a:xfrm>
            <a:off x="3071814" y="333375"/>
            <a:ext cx="5976937" cy="647700"/>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latin typeface="Impact" pitchFamily="34" charset="0"/>
                <a:cs typeface="B Mitra" panose="00000400000000000000" pitchFamily="2" charset="-78"/>
              </a:rPr>
              <a:t>برنامه ارائه خدمات به مشتریان</a:t>
            </a:r>
            <a:r>
              <a:rPr lang="fa-IR" sz="4400">
                <a:solidFill>
                  <a:srgbClr val="FFFF00"/>
                </a:solidFill>
                <a:effectLst>
                  <a:outerShdw blurRad="38100" dist="38100" dir="2700000" algn="tl">
                    <a:srgbClr val="C0C0C0"/>
                  </a:outerShdw>
                </a:effectLst>
                <a:latin typeface="Impact" pitchFamily="34" charset="0"/>
                <a:cs typeface="B Mitra" panose="00000400000000000000" pitchFamily="2" charset="-78"/>
              </a:rPr>
              <a:t> </a:t>
            </a:r>
            <a:endParaRPr lang="en-US" sz="4400">
              <a:solidFill>
                <a:srgbClr val="FFFF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404657367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Effect transition="in" filter="fade">
                                      <p:cBhvr>
                                        <p:cTn id="7" dur="2000"/>
                                        <p:tgtEl>
                                          <p:spTgt spid="141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1314">
                                            <p:txEl>
                                              <p:pRg st="1" end="1"/>
                                            </p:txEl>
                                          </p:spTgt>
                                        </p:tgtEl>
                                        <p:attrNameLst>
                                          <p:attrName>style.visibility</p:attrName>
                                        </p:attrNameLst>
                                      </p:cBhvr>
                                      <p:to>
                                        <p:strVal val="visible"/>
                                      </p:to>
                                    </p:set>
                                    <p:animEffect transition="in" filter="fade">
                                      <p:cBhvr>
                                        <p:cTn id="12" dur="2000"/>
                                        <p:tgtEl>
                                          <p:spTgt spid="141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1314">
                                            <p:txEl>
                                              <p:pRg st="2" end="2"/>
                                            </p:txEl>
                                          </p:spTgt>
                                        </p:tgtEl>
                                        <p:attrNameLst>
                                          <p:attrName>style.visibility</p:attrName>
                                        </p:attrNameLst>
                                      </p:cBhvr>
                                      <p:to>
                                        <p:strVal val="visible"/>
                                      </p:to>
                                    </p:set>
                                    <p:animEffect transition="in" filter="fade">
                                      <p:cBhvr>
                                        <p:cTn id="17" dur="2000"/>
                                        <p:tgtEl>
                                          <p:spTgt spid="1413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1314">
                                            <p:txEl>
                                              <p:pRg st="3" end="3"/>
                                            </p:txEl>
                                          </p:spTgt>
                                        </p:tgtEl>
                                        <p:attrNameLst>
                                          <p:attrName>style.visibility</p:attrName>
                                        </p:attrNameLst>
                                      </p:cBhvr>
                                      <p:to>
                                        <p:strVal val="visible"/>
                                      </p:to>
                                    </p:set>
                                    <p:animEffect transition="in" filter="fade">
                                      <p:cBhvr>
                                        <p:cTn id="22" dur="2000"/>
                                        <p:tgtEl>
                                          <p:spTgt spid="1413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1314">
                                            <p:txEl>
                                              <p:pRg st="4" end="4"/>
                                            </p:txEl>
                                          </p:spTgt>
                                        </p:tgtEl>
                                        <p:attrNameLst>
                                          <p:attrName>style.visibility</p:attrName>
                                        </p:attrNameLst>
                                      </p:cBhvr>
                                      <p:to>
                                        <p:strVal val="visible"/>
                                      </p:to>
                                    </p:set>
                                    <p:animEffect transition="in" filter="fade">
                                      <p:cBhvr>
                                        <p:cTn id="27" dur="2000"/>
                                        <p:tgtEl>
                                          <p:spTgt spid="14131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0290"/>
                                        </p:tgtEl>
                                        <p:attrNameLst>
                                          <p:attrName>style.visibility</p:attrName>
                                        </p:attrNameLst>
                                      </p:cBhvr>
                                      <p:to>
                                        <p:strVal val="visible"/>
                                      </p:to>
                                    </p:set>
                                    <p:animEffect transition="in" filter="fade">
                                      <p:cBhvr>
                                        <p:cTn id="32" dur="20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D4BE34CC-DA03-4A35-988E-0F353B3340AB}" type="slidenum">
              <a:rPr lang="ar-SA" altLang="en-US">
                <a:solidFill>
                  <a:srgbClr val="000000"/>
                </a:solidFill>
              </a:rPr>
              <a:pPr eaLnBrk="1" hangingPunct="1"/>
              <a:t>35</a:t>
            </a:fld>
            <a:endParaRPr lang="en-US" altLang="en-US">
              <a:solidFill>
                <a:srgbClr val="000000"/>
              </a:solidFill>
            </a:endParaRPr>
          </a:p>
        </p:txBody>
      </p:sp>
      <p:sp>
        <p:nvSpPr>
          <p:cNvPr id="142338" name="Rectangle 2"/>
          <p:cNvSpPr>
            <a:spLocks noGrp="1" noChangeArrowheads="1"/>
          </p:cNvSpPr>
          <p:nvPr>
            <p:ph type="body" idx="4294967295"/>
          </p:nvPr>
        </p:nvSpPr>
        <p:spPr>
          <a:xfrm>
            <a:off x="1774825" y="1268414"/>
            <a:ext cx="8713788" cy="5329237"/>
          </a:xfrm>
        </p:spPr>
        <p:txBody>
          <a:bodyPr/>
          <a:lstStyle/>
          <a:p>
            <a:pPr eaLnBrk="1" hangingPunct="1">
              <a:buFontTx/>
              <a:buNone/>
              <a:defRPr/>
            </a:pPr>
            <a:r>
              <a:rPr lang="fa-IR" b="0" smtClean="0">
                <a:solidFill>
                  <a:srgbClr val="33CC33"/>
                </a:solidFill>
                <a:cs typeface="B Mitra" pitchFamily="2" charset="-78"/>
              </a:rPr>
              <a:t>4- درتمامی سطوح سازمان تعهد به ارائه خدمت ایجاد کنید .</a:t>
            </a:r>
            <a:endParaRPr lang="fa-IR" b="0" smtClean="0">
              <a:cs typeface="B Mitra" pitchFamily="2" charset="-78"/>
            </a:endParaRPr>
          </a:p>
          <a:p>
            <a:pPr eaLnBrk="1" hangingPunct="1">
              <a:defRPr/>
            </a:pPr>
            <a:r>
              <a:rPr lang="fa-IR" b="0" smtClean="0">
                <a:cs typeface="B Mitra" pitchFamily="2" charset="-78"/>
              </a:rPr>
              <a:t>خدمت همگانی و همیشگی است.</a:t>
            </a:r>
          </a:p>
          <a:p>
            <a:pPr eaLnBrk="1" hangingPunct="1">
              <a:defRPr/>
            </a:pPr>
            <a:r>
              <a:rPr lang="fa-IR" b="0" smtClean="0">
                <a:cs typeface="B Mitra" pitchFamily="2" charset="-78"/>
              </a:rPr>
              <a:t>همه خدمتگزار و تاثیر گذارند.</a:t>
            </a:r>
          </a:p>
          <a:p>
            <a:pPr eaLnBrk="1" hangingPunct="1">
              <a:buFontTx/>
              <a:buNone/>
              <a:defRPr/>
            </a:pPr>
            <a:endParaRPr lang="fa-IR" smtClean="0">
              <a:cs typeface="B Mitra" pitchFamily="2" charset="-78"/>
            </a:endParaRPr>
          </a:p>
          <a:p>
            <a:pPr eaLnBrk="1" hangingPunct="1">
              <a:buFontTx/>
              <a:buNone/>
              <a:defRPr/>
            </a:pPr>
            <a:r>
              <a:rPr lang="fa-IR" b="0" smtClean="0">
                <a:solidFill>
                  <a:srgbClr val="33CC33"/>
                </a:solidFill>
                <a:cs typeface="B Mitra" pitchFamily="2" charset="-78"/>
              </a:rPr>
              <a:t>۵- خدماتی بیش از انتظارات مشتری ارائه دهید.</a:t>
            </a:r>
            <a:endParaRPr lang="fa-IR" b="0" smtClean="0">
              <a:solidFill>
                <a:srgbClr val="FFFF66"/>
              </a:solidFill>
              <a:cs typeface="B Mitra" pitchFamily="2" charset="-78"/>
            </a:endParaRPr>
          </a:p>
          <a:p>
            <a:pPr eaLnBrk="1" hangingPunct="1">
              <a:defRPr/>
            </a:pPr>
            <a:r>
              <a:rPr lang="fa-IR" b="0" smtClean="0">
                <a:cs typeface="B Mitra" pitchFamily="2" charset="-78"/>
              </a:rPr>
              <a:t>نارضایتی              انتظارات مشتری&gt; دریافت خدمت.</a:t>
            </a:r>
          </a:p>
          <a:p>
            <a:pPr eaLnBrk="1" hangingPunct="1">
              <a:defRPr/>
            </a:pPr>
            <a:r>
              <a:rPr lang="fa-IR" b="0" smtClean="0">
                <a:cs typeface="B Mitra" pitchFamily="2" charset="-78"/>
              </a:rPr>
              <a:t>رضایت                انتظارات مشتری= دریافت خدمت.</a:t>
            </a:r>
          </a:p>
          <a:p>
            <a:pPr eaLnBrk="1" hangingPunct="1">
              <a:defRPr/>
            </a:pPr>
            <a:r>
              <a:rPr lang="fa-IR" b="0" smtClean="0">
                <a:cs typeface="B Mitra" pitchFamily="2" charset="-78"/>
              </a:rPr>
              <a:t>خشنودی و رضایت کامل      </a:t>
            </a:r>
            <a:r>
              <a:rPr lang="fa-IR" sz="2800" b="0">
                <a:cs typeface="B Mitra" pitchFamily="2" charset="-78"/>
              </a:rPr>
              <a:t>انتظارات مشتری&lt; دریافت خدمت. </a:t>
            </a:r>
            <a:endParaRPr lang="en-US" sz="2800">
              <a:effectLst>
                <a:outerShdw blurRad="38100" dist="38100" dir="2700000" algn="tl">
                  <a:srgbClr val="C0C0C0"/>
                </a:outerShdw>
              </a:effectLst>
              <a:cs typeface="B Mitra" pitchFamily="2" charset="-78"/>
            </a:endParaRPr>
          </a:p>
        </p:txBody>
      </p:sp>
      <p:sp>
        <p:nvSpPr>
          <p:cNvPr id="48132" name="Line 3"/>
          <p:cNvSpPr>
            <a:spLocks noChangeShapeType="1"/>
          </p:cNvSpPr>
          <p:nvPr/>
        </p:nvSpPr>
        <p:spPr bwMode="auto">
          <a:xfrm>
            <a:off x="7824788" y="4508500"/>
            <a:ext cx="1223962"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48133" name="Line 4"/>
          <p:cNvSpPr>
            <a:spLocks noChangeShapeType="1"/>
          </p:cNvSpPr>
          <p:nvPr/>
        </p:nvSpPr>
        <p:spPr bwMode="auto">
          <a:xfrm>
            <a:off x="6816726" y="5661025"/>
            <a:ext cx="504825"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48134" name="Line 5"/>
          <p:cNvSpPr>
            <a:spLocks noChangeShapeType="1"/>
          </p:cNvSpPr>
          <p:nvPr/>
        </p:nvSpPr>
        <p:spPr bwMode="auto">
          <a:xfrm>
            <a:off x="7967663" y="5084763"/>
            <a:ext cx="12255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gn="r" rtl="1" fontAlgn="base">
              <a:spcBef>
                <a:spcPct val="0"/>
              </a:spcBef>
              <a:spcAft>
                <a:spcPct val="0"/>
              </a:spcAft>
            </a:pPr>
            <a:endParaRPr lang="en-US">
              <a:solidFill>
                <a:srgbClr val="000000"/>
              </a:solidFill>
              <a:cs typeface="B Mitra" panose="00000400000000000000" pitchFamily="2" charset="-78"/>
            </a:endParaRPr>
          </a:p>
        </p:txBody>
      </p:sp>
      <p:sp>
        <p:nvSpPr>
          <p:cNvPr id="140290" name="Rectangle 2"/>
          <p:cNvSpPr>
            <a:spLocks noRot="1" noChangeArrowheads="1"/>
          </p:cNvSpPr>
          <p:nvPr/>
        </p:nvSpPr>
        <p:spPr bwMode="auto">
          <a:xfrm>
            <a:off x="3071814" y="333375"/>
            <a:ext cx="5976937" cy="647700"/>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latin typeface="Impact" pitchFamily="34" charset="0"/>
                <a:cs typeface="B Mitra" panose="00000400000000000000" pitchFamily="2" charset="-78"/>
              </a:rPr>
              <a:t>برنامه ارائه خدمات به مشتریان</a:t>
            </a:r>
            <a:r>
              <a:rPr lang="fa-IR" sz="4400">
                <a:solidFill>
                  <a:srgbClr val="FFFF00"/>
                </a:solidFill>
                <a:effectLst>
                  <a:outerShdw blurRad="38100" dist="38100" dir="2700000" algn="tl">
                    <a:srgbClr val="C0C0C0"/>
                  </a:outerShdw>
                </a:effectLst>
                <a:latin typeface="Impact" pitchFamily="34" charset="0"/>
                <a:cs typeface="B Mitra" panose="00000400000000000000" pitchFamily="2" charset="-78"/>
              </a:rPr>
              <a:t> </a:t>
            </a:r>
            <a:endParaRPr lang="en-US" sz="4400">
              <a:solidFill>
                <a:srgbClr val="FFFF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5594719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Effect transition="in" filter="fade">
                                      <p:cBhvr>
                                        <p:cTn id="7" dur="2000"/>
                                        <p:tgtEl>
                                          <p:spTgt spid="142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2338">
                                            <p:txEl>
                                              <p:pRg st="1" end="1"/>
                                            </p:txEl>
                                          </p:spTgt>
                                        </p:tgtEl>
                                        <p:attrNameLst>
                                          <p:attrName>style.visibility</p:attrName>
                                        </p:attrNameLst>
                                      </p:cBhvr>
                                      <p:to>
                                        <p:strVal val="visible"/>
                                      </p:to>
                                    </p:set>
                                    <p:animEffect transition="in" filter="fade">
                                      <p:cBhvr>
                                        <p:cTn id="12" dur="2000"/>
                                        <p:tgtEl>
                                          <p:spTgt spid="1423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2338">
                                            <p:txEl>
                                              <p:pRg st="2" end="2"/>
                                            </p:txEl>
                                          </p:spTgt>
                                        </p:tgtEl>
                                        <p:attrNameLst>
                                          <p:attrName>style.visibility</p:attrName>
                                        </p:attrNameLst>
                                      </p:cBhvr>
                                      <p:to>
                                        <p:strVal val="visible"/>
                                      </p:to>
                                    </p:set>
                                    <p:animEffect transition="in" filter="fade">
                                      <p:cBhvr>
                                        <p:cTn id="17" dur="2000"/>
                                        <p:tgtEl>
                                          <p:spTgt spid="1423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2338">
                                            <p:txEl>
                                              <p:pRg st="4" end="4"/>
                                            </p:txEl>
                                          </p:spTgt>
                                        </p:tgtEl>
                                        <p:attrNameLst>
                                          <p:attrName>style.visibility</p:attrName>
                                        </p:attrNameLst>
                                      </p:cBhvr>
                                      <p:to>
                                        <p:strVal val="visible"/>
                                      </p:to>
                                    </p:set>
                                    <p:animEffect transition="in" filter="fade">
                                      <p:cBhvr>
                                        <p:cTn id="22" dur="2000"/>
                                        <p:tgtEl>
                                          <p:spTgt spid="14233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2338">
                                            <p:txEl>
                                              <p:pRg st="5" end="5"/>
                                            </p:txEl>
                                          </p:spTgt>
                                        </p:tgtEl>
                                        <p:attrNameLst>
                                          <p:attrName>style.visibility</p:attrName>
                                        </p:attrNameLst>
                                      </p:cBhvr>
                                      <p:to>
                                        <p:strVal val="visible"/>
                                      </p:to>
                                    </p:set>
                                    <p:animEffect transition="in" filter="fade">
                                      <p:cBhvr>
                                        <p:cTn id="27" dur="2000"/>
                                        <p:tgtEl>
                                          <p:spTgt spid="142338">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2338">
                                            <p:txEl>
                                              <p:pRg st="6" end="6"/>
                                            </p:txEl>
                                          </p:spTgt>
                                        </p:tgtEl>
                                        <p:attrNameLst>
                                          <p:attrName>style.visibility</p:attrName>
                                        </p:attrNameLst>
                                      </p:cBhvr>
                                      <p:to>
                                        <p:strVal val="visible"/>
                                      </p:to>
                                    </p:set>
                                    <p:animEffect transition="in" filter="fade">
                                      <p:cBhvr>
                                        <p:cTn id="32" dur="2000"/>
                                        <p:tgtEl>
                                          <p:spTgt spid="142338">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2338">
                                            <p:txEl>
                                              <p:pRg st="7" end="7"/>
                                            </p:txEl>
                                          </p:spTgt>
                                        </p:tgtEl>
                                        <p:attrNameLst>
                                          <p:attrName>style.visibility</p:attrName>
                                        </p:attrNameLst>
                                      </p:cBhvr>
                                      <p:to>
                                        <p:strVal val="visible"/>
                                      </p:to>
                                    </p:set>
                                    <p:animEffect transition="in" filter="fade">
                                      <p:cBhvr>
                                        <p:cTn id="37" dur="2000"/>
                                        <p:tgtEl>
                                          <p:spTgt spid="142338">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0290"/>
                                        </p:tgtEl>
                                        <p:attrNameLst>
                                          <p:attrName>style.visibility</p:attrName>
                                        </p:attrNameLst>
                                      </p:cBhvr>
                                      <p:to>
                                        <p:strVal val="visible"/>
                                      </p:to>
                                    </p:set>
                                    <p:animEffect transition="in" filter="fade">
                                      <p:cBhvr>
                                        <p:cTn id="42" dur="20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2FACC84B-314E-4C38-A877-BC17C61530F3}" type="slidenum">
              <a:rPr lang="ar-SA" altLang="en-US">
                <a:solidFill>
                  <a:srgbClr val="000000"/>
                </a:solidFill>
              </a:rPr>
              <a:pPr eaLnBrk="1" hangingPunct="1"/>
              <a:t>36</a:t>
            </a:fld>
            <a:endParaRPr lang="en-US" altLang="en-US">
              <a:solidFill>
                <a:srgbClr val="000000"/>
              </a:solidFill>
            </a:endParaRPr>
          </a:p>
        </p:txBody>
      </p:sp>
      <p:sp>
        <p:nvSpPr>
          <p:cNvPr id="143362" name="Rectangle 2"/>
          <p:cNvSpPr>
            <a:spLocks noGrp="1" noChangeArrowheads="1"/>
          </p:cNvSpPr>
          <p:nvPr>
            <p:ph type="body" idx="4294967295"/>
          </p:nvPr>
        </p:nvSpPr>
        <p:spPr>
          <a:xfrm>
            <a:off x="1847851" y="1314451"/>
            <a:ext cx="8569325" cy="4994275"/>
          </a:xfrm>
        </p:spPr>
        <p:txBody>
          <a:bodyPr/>
          <a:lstStyle/>
          <a:p>
            <a:pPr algn="just" eaLnBrk="1" hangingPunct="1">
              <a:buFontTx/>
              <a:buNone/>
              <a:defRPr/>
            </a:pPr>
            <a:r>
              <a:rPr lang="fa-IR" sz="3600" b="0">
                <a:solidFill>
                  <a:srgbClr val="33CC33"/>
                </a:solidFill>
                <a:cs typeface="B Mitra" pitchFamily="2" charset="-78"/>
              </a:rPr>
              <a:t>۶- برای ارائه خدمت ساختار مناسب و بنیادی بوجود آورید.</a:t>
            </a:r>
          </a:p>
          <a:p>
            <a:pPr algn="just" eaLnBrk="1" hangingPunct="1">
              <a:buFontTx/>
              <a:buNone/>
              <a:defRPr/>
            </a:pPr>
            <a:endParaRPr lang="fa-IR" sz="3600" b="0">
              <a:solidFill>
                <a:srgbClr val="33CC33"/>
              </a:solidFill>
              <a:cs typeface="B Mitra" pitchFamily="2" charset="-78"/>
            </a:endParaRPr>
          </a:p>
          <a:p>
            <a:pPr algn="just" eaLnBrk="1" hangingPunct="1">
              <a:buFontTx/>
              <a:buNone/>
              <a:defRPr/>
            </a:pPr>
            <a:r>
              <a:rPr lang="fa-IR" sz="3600" b="0">
                <a:solidFill>
                  <a:srgbClr val="33CC33"/>
                </a:solidFill>
                <a:cs typeface="B Mitra" pitchFamily="2" charset="-78"/>
              </a:rPr>
              <a:t>٧- پرورش کارکنان جدی بگیرید.</a:t>
            </a:r>
          </a:p>
          <a:p>
            <a:pPr algn="just" eaLnBrk="1" hangingPunct="1">
              <a:defRPr/>
            </a:pPr>
            <a:r>
              <a:rPr lang="fa-IR" b="0" smtClean="0">
                <a:cs typeface="B Mitra" pitchFamily="2" charset="-78"/>
              </a:rPr>
              <a:t> گزینش.</a:t>
            </a:r>
          </a:p>
          <a:p>
            <a:pPr algn="just" eaLnBrk="1" hangingPunct="1">
              <a:defRPr/>
            </a:pPr>
            <a:r>
              <a:rPr lang="fa-IR" b="0" smtClean="0">
                <a:cs typeface="B Mitra" pitchFamily="2" charset="-78"/>
              </a:rPr>
              <a:t>آموزش.</a:t>
            </a:r>
          </a:p>
          <a:p>
            <a:pPr algn="just" eaLnBrk="1" hangingPunct="1">
              <a:defRPr/>
            </a:pPr>
            <a:r>
              <a:rPr lang="fa-IR" b="0" smtClean="0">
                <a:cs typeface="B Mitra" pitchFamily="2" charset="-78"/>
              </a:rPr>
              <a:t>حمایت.</a:t>
            </a:r>
          </a:p>
          <a:p>
            <a:pPr algn="just" eaLnBrk="1" hangingPunct="1">
              <a:defRPr/>
            </a:pPr>
            <a:r>
              <a:rPr lang="fa-IR" b="0" smtClean="0">
                <a:cs typeface="B Mitra" pitchFamily="2" charset="-78"/>
              </a:rPr>
              <a:t>انگیزش.</a:t>
            </a:r>
          </a:p>
          <a:p>
            <a:pPr algn="just" eaLnBrk="1" hangingPunct="1">
              <a:defRPr/>
            </a:pPr>
            <a:r>
              <a:rPr lang="fa-IR" b="0" smtClean="0">
                <a:cs typeface="B Mitra" pitchFamily="2" charset="-78"/>
              </a:rPr>
              <a:t>سنجش.</a:t>
            </a:r>
            <a:endParaRPr lang="en-US" smtClean="0">
              <a:effectLst>
                <a:outerShdw blurRad="38100" dist="38100" dir="2700000" algn="tl">
                  <a:srgbClr val="C0C0C0"/>
                </a:outerShdw>
              </a:effectLst>
              <a:cs typeface="B Mitra" pitchFamily="2" charset="-78"/>
            </a:endParaRPr>
          </a:p>
        </p:txBody>
      </p:sp>
      <p:sp>
        <p:nvSpPr>
          <p:cNvPr id="140290" name="Rectangle 2"/>
          <p:cNvSpPr>
            <a:spLocks noRot="1" noChangeArrowheads="1"/>
          </p:cNvSpPr>
          <p:nvPr/>
        </p:nvSpPr>
        <p:spPr bwMode="auto">
          <a:xfrm>
            <a:off x="3071814" y="333375"/>
            <a:ext cx="5976937" cy="647700"/>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latin typeface="Impact" pitchFamily="34" charset="0"/>
                <a:cs typeface="B Mitra" panose="00000400000000000000" pitchFamily="2" charset="-78"/>
              </a:rPr>
              <a:t>برنامه ارائه خدمات به مشتریان</a:t>
            </a:r>
            <a:r>
              <a:rPr lang="fa-IR" sz="4400">
                <a:solidFill>
                  <a:srgbClr val="FFFF00"/>
                </a:solidFill>
                <a:effectLst>
                  <a:outerShdw blurRad="38100" dist="38100" dir="2700000" algn="tl">
                    <a:srgbClr val="C0C0C0"/>
                  </a:outerShdw>
                </a:effectLst>
                <a:latin typeface="Impact" pitchFamily="34" charset="0"/>
                <a:cs typeface="B Mitra" panose="00000400000000000000" pitchFamily="2" charset="-78"/>
              </a:rPr>
              <a:t> </a:t>
            </a:r>
            <a:endParaRPr lang="en-US" sz="4400">
              <a:solidFill>
                <a:srgbClr val="FFFF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346461814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Effect transition="in" filter="fade">
                                      <p:cBhvr>
                                        <p:cTn id="7" dur="2000"/>
                                        <p:tgtEl>
                                          <p:spTgt spid="143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62">
                                            <p:txEl>
                                              <p:pRg st="2" end="2"/>
                                            </p:txEl>
                                          </p:spTgt>
                                        </p:tgtEl>
                                        <p:attrNameLst>
                                          <p:attrName>style.visibility</p:attrName>
                                        </p:attrNameLst>
                                      </p:cBhvr>
                                      <p:to>
                                        <p:strVal val="visible"/>
                                      </p:to>
                                    </p:set>
                                    <p:animEffect transition="in" filter="fade">
                                      <p:cBhvr>
                                        <p:cTn id="12" dur="2000"/>
                                        <p:tgtEl>
                                          <p:spTgt spid="1433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362">
                                            <p:txEl>
                                              <p:pRg st="3" end="3"/>
                                            </p:txEl>
                                          </p:spTgt>
                                        </p:tgtEl>
                                        <p:attrNameLst>
                                          <p:attrName>style.visibility</p:attrName>
                                        </p:attrNameLst>
                                      </p:cBhvr>
                                      <p:to>
                                        <p:strVal val="visible"/>
                                      </p:to>
                                    </p:set>
                                    <p:animEffect transition="in" filter="fade">
                                      <p:cBhvr>
                                        <p:cTn id="17" dur="2000"/>
                                        <p:tgtEl>
                                          <p:spTgt spid="14336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362">
                                            <p:txEl>
                                              <p:pRg st="4" end="4"/>
                                            </p:txEl>
                                          </p:spTgt>
                                        </p:tgtEl>
                                        <p:attrNameLst>
                                          <p:attrName>style.visibility</p:attrName>
                                        </p:attrNameLst>
                                      </p:cBhvr>
                                      <p:to>
                                        <p:strVal val="visible"/>
                                      </p:to>
                                    </p:set>
                                    <p:animEffect transition="in" filter="fade">
                                      <p:cBhvr>
                                        <p:cTn id="22" dur="2000"/>
                                        <p:tgtEl>
                                          <p:spTgt spid="14336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3362">
                                            <p:txEl>
                                              <p:pRg st="5" end="5"/>
                                            </p:txEl>
                                          </p:spTgt>
                                        </p:tgtEl>
                                        <p:attrNameLst>
                                          <p:attrName>style.visibility</p:attrName>
                                        </p:attrNameLst>
                                      </p:cBhvr>
                                      <p:to>
                                        <p:strVal val="visible"/>
                                      </p:to>
                                    </p:set>
                                    <p:animEffect transition="in" filter="fade">
                                      <p:cBhvr>
                                        <p:cTn id="27" dur="2000"/>
                                        <p:tgtEl>
                                          <p:spTgt spid="14336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3362">
                                            <p:txEl>
                                              <p:pRg st="6" end="6"/>
                                            </p:txEl>
                                          </p:spTgt>
                                        </p:tgtEl>
                                        <p:attrNameLst>
                                          <p:attrName>style.visibility</p:attrName>
                                        </p:attrNameLst>
                                      </p:cBhvr>
                                      <p:to>
                                        <p:strVal val="visible"/>
                                      </p:to>
                                    </p:set>
                                    <p:animEffect transition="in" filter="fade">
                                      <p:cBhvr>
                                        <p:cTn id="32" dur="2000"/>
                                        <p:tgtEl>
                                          <p:spTgt spid="14336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3362">
                                            <p:txEl>
                                              <p:pRg st="7" end="7"/>
                                            </p:txEl>
                                          </p:spTgt>
                                        </p:tgtEl>
                                        <p:attrNameLst>
                                          <p:attrName>style.visibility</p:attrName>
                                        </p:attrNameLst>
                                      </p:cBhvr>
                                      <p:to>
                                        <p:strVal val="visible"/>
                                      </p:to>
                                    </p:set>
                                    <p:animEffect transition="in" filter="fade">
                                      <p:cBhvr>
                                        <p:cTn id="37" dur="2000"/>
                                        <p:tgtEl>
                                          <p:spTgt spid="14336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0290"/>
                                        </p:tgtEl>
                                        <p:attrNameLst>
                                          <p:attrName>style.visibility</p:attrName>
                                        </p:attrNameLst>
                                      </p:cBhvr>
                                      <p:to>
                                        <p:strVal val="visible"/>
                                      </p:to>
                                    </p:set>
                                    <p:animEffect transition="in" filter="fade">
                                      <p:cBhvr>
                                        <p:cTn id="42" dur="20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C7BC57AF-D021-4622-AF61-EA7FEE1DDFA1}" type="slidenum">
              <a:rPr lang="ar-SA" altLang="en-US">
                <a:solidFill>
                  <a:srgbClr val="000000"/>
                </a:solidFill>
              </a:rPr>
              <a:pPr eaLnBrk="1" hangingPunct="1"/>
              <a:t>37</a:t>
            </a:fld>
            <a:endParaRPr lang="en-US" altLang="en-US">
              <a:solidFill>
                <a:srgbClr val="000000"/>
              </a:solidFill>
            </a:endParaRPr>
          </a:p>
        </p:txBody>
      </p:sp>
      <p:sp>
        <p:nvSpPr>
          <p:cNvPr id="144386" name="Rectangle 2"/>
          <p:cNvSpPr>
            <a:spLocks noGrp="1" noChangeArrowheads="1"/>
          </p:cNvSpPr>
          <p:nvPr>
            <p:ph type="body" idx="4294967295"/>
          </p:nvPr>
        </p:nvSpPr>
        <p:spPr>
          <a:xfrm>
            <a:off x="1847850" y="1268414"/>
            <a:ext cx="8642350" cy="5356225"/>
          </a:xfrm>
        </p:spPr>
        <p:txBody>
          <a:bodyPr/>
          <a:lstStyle/>
          <a:p>
            <a:pPr algn="just" eaLnBrk="1" hangingPunct="1">
              <a:buFontTx/>
              <a:buNone/>
            </a:pPr>
            <a:r>
              <a:rPr lang="fa-IR" altLang="en-US" b="0" smtClean="0">
                <a:solidFill>
                  <a:srgbClr val="33CC33"/>
                </a:solidFill>
                <a:cs typeface="B Mitra" panose="00000400000000000000" pitchFamily="2" charset="-78"/>
              </a:rPr>
              <a:t>8- رضایت مشتریان را اندازه گیری کنید.</a:t>
            </a:r>
            <a:endParaRPr lang="fa-IR" altLang="en-US" b="0" smtClean="0">
              <a:cs typeface="B Mitra" panose="00000400000000000000" pitchFamily="2" charset="-78"/>
            </a:endParaRPr>
          </a:p>
          <a:p>
            <a:pPr algn="just" eaLnBrk="1" hangingPunct="1"/>
            <a:r>
              <a:rPr lang="fa-IR" altLang="en-US" b="0" smtClean="0">
                <a:cs typeface="B Mitra" panose="00000400000000000000" pitchFamily="2" charset="-78"/>
              </a:rPr>
              <a:t>نظر سنجی از مشتریان خود و رقبا.</a:t>
            </a:r>
          </a:p>
          <a:p>
            <a:pPr algn="just" eaLnBrk="1" hangingPunct="1"/>
            <a:r>
              <a:rPr lang="fa-IR" altLang="en-US" b="0" smtClean="0">
                <a:cs typeface="B Mitra" panose="00000400000000000000" pitchFamily="2" charset="-78"/>
              </a:rPr>
              <a:t>تعیین شاخص رضایت مشتریان خود.</a:t>
            </a:r>
          </a:p>
          <a:p>
            <a:pPr algn="just" eaLnBrk="1" hangingPunct="1"/>
            <a:r>
              <a:rPr lang="fa-IR" altLang="en-US" b="0" smtClean="0">
                <a:cs typeface="B Mitra" panose="00000400000000000000" pitchFamily="2" charset="-78"/>
              </a:rPr>
              <a:t>تعیین میزان رضایت مشتریان رقبا.</a:t>
            </a:r>
          </a:p>
          <a:p>
            <a:pPr algn="just" eaLnBrk="1" hangingPunct="1"/>
            <a:r>
              <a:rPr lang="fa-IR" altLang="en-US" b="0" smtClean="0">
                <a:cs typeface="B Mitra" panose="00000400000000000000" pitchFamily="2" charset="-78"/>
              </a:rPr>
              <a:t>مقایسه، علت یابی و پاسخگوئی.</a:t>
            </a:r>
          </a:p>
          <a:p>
            <a:pPr algn="just" eaLnBrk="1" hangingPunct="1">
              <a:buFontTx/>
              <a:buNone/>
            </a:pPr>
            <a:endParaRPr lang="fa-IR" altLang="en-US" b="0" smtClean="0">
              <a:cs typeface="B Mitra" panose="00000400000000000000" pitchFamily="2" charset="-78"/>
            </a:endParaRPr>
          </a:p>
          <a:p>
            <a:pPr algn="just" eaLnBrk="1" hangingPunct="1">
              <a:buFontTx/>
              <a:buNone/>
            </a:pPr>
            <a:r>
              <a:rPr lang="fa-IR" altLang="en-US" b="0" smtClean="0">
                <a:solidFill>
                  <a:srgbClr val="33CC33"/>
                </a:solidFill>
                <a:cs typeface="B Mitra" panose="00000400000000000000" pitchFamily="2" charset="-78"/>
              </a:rPr>
              <a:t>۹-</a:t>
            </a:r>
            <a:r>
              <a:rPr lang="fa-IR" altLang="en-US" smtClean="0">
                <a:solidFill>
                  <a:srgbClr val="33CC33"/>
                </a:solidFill>
                <a:cs typeface="B Mitra" panose="00000400000000000000" pitchFamily="2" charset="-78"/>
              </a:rPr>
              <a:t> </a:t>
            </a:r>
            <a:r>
              <a:rPr lang="fa-IR" altLang="en-US" b="0" smtClean="0">
                <a:solidFill>
                  <a:srgbClr val="33CC33"/>
                </a:solidFill>
                <a:cs typeface="B Mitra" panose="00000400000000000000" pitchFamily="2" charset="-78"/>
              </a:rPr>
              <a:t>مشتریان ناراضی ( شاکی وساکت)را شناسائی کنید.</a:t>
            </a:r>
            <a:r>
              <a:rPr lang="fa-IR" altLang="en-US" b="0" smtClean="0">
                <a:solidFill>
                  <a:srgbClr val="FFFF66"/>
                </a:solidFill>
                <a:cs typeface="B Mitra" panose="00000400000000000000" pitchFamily="2" charset="-78"/>
              </a:rPr>
              <a:t> </a:t>
            </a:r>
          </a:p>
          <a:p>
            <a:pPr algn="just" eaLnBrk="1" hangingPunct="1"/>
            <a:r>
              <a:rPr lang="fa-IR" altLang="en-US" b="0" smtClean="0">
                <a:cs typeface="B Mitra" panose="00000400000000000000" pitchFamily="2" charset="-78"/>
              </a:rPr>
              <a:t>تحقیقات نشان میدهد که ۲۵درصد مشتریان معمولاً ناراضی هستند.</a:t>
            </a:r>
          </a:p>
          <a:p>
            <a:pPr algn="just" eaLnBrk="1" hangingPunct="1"/>
            <a:r>
              <a:rPr lang="fa-IR" altLang="en-US" b="0" smtClean="0">
                <a:cs typeface="B Mitra" panose="00000400000000000000" pitchFamily="2" charset="-78"/>
              </a:rPr>
              <a:t>95درصد مشتریان ناراضی شکایت نمی کنند.</a:t>
            </a:r>
            <a:endParaRPr lang="en-US" altLang="en-US" b="0" smtClean="0">
              <a:cs typeface="B Mitra" panose="00000400000000000000" pitchFamily="2" charset="-78"/>
            </a:endParaRPr>
          </a:p>
        </p:txBody>
      </p:sp>
      <p:sp>
        <p:nvSpPr>
          <p:cNvPr id="140290" name="Rectangle 2"/>
          <p:cNvSpPr>
            <a:spLocks noRot="1" noChangeArrowheads="1"/>
          </p:cNvSpPr>
          <p:nvPr/>
        </p:nvSpPr>
        <p:spPr bwMode="auto">
          <a:xfrm>
            <a:off x="3071814" y="333375"/>
            <a:ext cx="5976937" cy="647700"/>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latin typeface="Impact" pitchFamily="34" charset="0"/>
                <a:cs typeface="B Mitra" panose="00000400000000000000" pitchFamily="2" charset="-78"/>
              </a:rPr>
              <a:t>برنامه ارائه خدمات به مشتریان</a:t>
            </a:r>
            <a:r>
              <a:rPr lang="fa-IR" sz="4400">
                <a:solidFill>
                  <a:srgbClr val="FFFF00"/>
                </a:solidFill>
                <a:effectLst>
                  <a:outerShdw blurRad="38100" dist="38100" dir="2700000" algn="tl">
                    <a:srgbClr val="C0C0C0"/>
                  </a:outerShdw>
                </a:effectLst>
                <a:latin typeface="Impact" pitchFamily="34" charset="0"/>
                <a:cs typeface="B Mitra" panose="00000400000000000000" pitchFamily="2" charset="-78"/>
              </a:rPr>
              <a:t> </a:t>
            </a:r>
            <a:endParaRPr lang="en-US" sz="4400">
              <a:solidFill>
                <a:srgbClr val="FFFF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2350280564"/>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Effect transition="in" filter="fade">
                                      <p:cBhvr>
                                        <p:cTn id="7" dur="2000"/>
                                        <p:tgtEl>
                                          <p:spTgt spid="144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4386">
                                            <p:txEl>
                                              <p:pRg st="1" end="1"/>
                                            </p:txEl>
                                          </p:spTgt>
                                        </p:tgtEl>
                                        <p:attrNameLst>
                                          <p:attrName>style.visibility</p:attrName>
                                        </p:attrNameLst>
                                      </p:cBhvr>
                                      <p:to>
                                        <p:strVal val="visible"/>
                                      </p:to>
                                    </p:set>
                                    <p:animEffect transition="in" filter="fade">
                                      <p:cBhvr>
                                        <p:cTn id="12" dur="2000"/>
                                        <p:tgtEl>
                                          <p:spTgt spid="1443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4386">
                                            <p:txEl>
                                              <p:pRg st="2" end="2"/>
                                            </p:txEl>
                                          </p:spTgt>
                                        </p:tgtEl>
                                        <p:attrNameLst>
                                          <p:attrName>style.visibility</p:attrName>
                                        </p:attrNameLst>
                                      </p:cBhvr>
                                      <p:to>
                                        <p:strVal val="visible"/>
                                      </p:to>
                                    </p:set>
                                    <p:animEffect transition="in" filter="fade">
                                      <p:cBhvr>
                                        <p:cTn id="17" dur="2000"/>
                                        <p:tgtEl>
                                          <p:spTgt spid="1443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4386">
                                            <p:txEl>
                                              <p:pRg st="3" end="3"/>
                                            </p:txEl>
                                          </p:spTgt>
                                        </p:tgtEl>
                                        <p:attrNameLst>
                                          <p:attrName>style.visibility</p:attrName>
                                        </p:attrNameLst>
                                      </p:cBhvr>
                                      <p:to>
                                        <p:strVal val="visible"/>
                                      </p:to>
                                    </p:set>
                                    <p:animEffect transition="in" filter="fade">
                                      <p:cBhvr>
                                        <p:cTn id="22" dur="2000"/>
                                        <p:tgtEl>
                                          <p:spTgt spid="14438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4386">
                                            <p:txEl>
                                              <p:pRg st="4" end="4"/>
                                            </p:txEl>
                                          </p:spTgt>
                                        </p:tgtEl>
                                        <p:attrNameLst>
                                          <p:attrName>style.visibility</p:attrName>
                                        </p:attrNameLst>
                                      </p:cBhvr>
                                      <p:to>
                                        <p:strVal val="visible"/>
                                      </p:to>
                                    </p:set>
                                    <p:animEffect transition="in" filter="fade">
                                      <p:cBhvr>
                                        <p:cTn id="27" dur="2000"/>
                                        <p:tgtEl>
                                          <p:spTgt spid="14438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4386">
                                            <p:txEl>
                                              <p:pRg st="6" end="6"/>
                                            </p:txEl>
                                          </p:spTgt>
                                        </p:tgtEl>
                                        <p:attrNameLst>
                                          <p:attrName>style.visibility</p:attrName>
                                        </p:attrNameLst>
                                      </p:cBhvr>
                                      <p:to>
                                        <p:strVal val="visible"/>
                                      </p:to>
                                    </p:set>
                                    <p:animEffect transition="in" filter="fade">
                                      <p:cBhvr>
                                        <p:cTn id="32" dur="2000"/>
                                        <p:tgtEl>
                                          <p:spTgt spid="144386">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4386">
                                            <p:txEl>
                                              <p:pRg st="7" end="7"/>
                                            </p:txEl>
                                          </p:spTgt>
                                        </p:tgtEl>
                                        <p:attrNameLst>
                                          <p:attrName>style.visibility</p:attrName>
                                        </p:attrNameLst>
                                      </p:cBhvr>
                                      <p:to>
                                        <p:strVal val="visible"/>
                                      </p:to>
                                    </p:set>
                                    <p:animEffect transition="in" filter="fade">
                                      <p:cBhvr>
                                        <p:cTn id="37" dur="2000"/>
                                        <p:tgtEl>
                                          <p:spTgt spid="144386">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4386">
                                            <p:txEl>
                                              <p:pRg st="8" end="8"/>
                                            </p:txEl>
                                          </p:spTgt>
                                        </p:tgtEl>
                                        <p:attrNameLst>
                                          <p:attrName>style.visibility</p:attrName>
                                        </p:attrNameLst>
                                      </p:cBhvr>
                                      <p:to>
                                        <p:strVal val="visible"/>
                                      </p:to>
                                    </p:set>
                                    <p:animEffect transition="in" filter="fade">
                                      <p:cBhvr>
                                        <p:cTn id="42" dur="2000"/>
                                        <p:tgtEl>
                                          <p:spTgt spid="144386">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0290"/>
                                        </p:tgtEl>
                                        <p:attrNameLst>
                                          <p:attrName>style.visibility</p:attrName>
                                        </p:attrNameLst>
                                      </p:cBhvr>
                                      <p:to>
                                        <p:strVal val="visible"/>
                                      </p:to>
                                    </p:set>
                                    <p:animEffect transition="in" filter="fade">
                                      <p:cBhvr>
                                        <p:cTn id="47" dur="20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F3C272B7-205E-4213-B30B-16D1A9EB429D}" type="slidenum">
              <a:rPr lang="ar-SA" altLang="en-US">
                <a:solidFill>
                  <a:srgbClr val="000000"/>
                </a:solidFill>
              </a:rPr>
              <a:pPr eaLnBrk="1" hangingPunct="1"/>
              <a:t>38</a:t>
            </a:fld>
            <a:endParaRPr lang="en-US" altLang="en-US">
              <a:solidFill>
                <a:srgbClr val="000000"/>
              </a:solidFill>
            </a:endParaRPr>
          </a:p>
        </p:txBody>
      </p:sp>
      <p:sp>
        <p:nvSpPr>
          <p:cNvPr id="145410" name="Rectangle 2"/>
          <p:cNvSpPr>
            <a:spLocks noGrp="1" noChangeArrowheads="1"/>
          </p:cNvSpPr>
          <p:nvPr>
            <p:ph type="ctrTitle" idx="4294967295"/>
          </p:nvPr>
        </p:nvSpPr>
        <p:spPr>
          <a:xfrm>
            <a:off x="2640013" y="333375"/>
            <a:ext cx="6985000" cy="692150"/>
          </a:xfrm>
        </p:spPr>
        <p:txBody>
          <a:bodyPr/>
          <a:lstStyle/>
          <a:p>
            <a:pPr eaLnBrk="1" hangingPunct="1">
              <a:defRPr/>
            </a:pPr>
            <a:r>
              <a:rPr lang="fa-IR" sz="4800">
                <a:solidFill>
                  <a:schemeClr val="tx1"/>
                </a:solidFill>
                <a:cs typeface="B Mitra" pitchFamily="2" charset="-78"/>
              </a:rPr>
              <a:t>انتظارات مشتریان ازسازمانهای خدماتی</a:t>
            </a:r>
            <a:r>
              <a:rPr lang="fa-IR" sz="3200">
                <a:effectLst>
                  <a:outerShdw blurRad="38100" dist="38100" dir="2700000" algn="tl">
                    <a:srgbClr val="C0C0C0"/>
                  </a:outerShdw>
                </a:effectLst>
                <a:cs typeface="B Mitra" pitchFamily="2" charset="-78"/>
              </a:rPr>
              <a:t> </a:t>
            </a:r>
            <a:endParaRPr lang="en-US" sz="3200">
              <a:effectLst>
                <a:outerShdw blurRad="38100" dist="38100" dir="2700000" algn="tl">
                  <a:srgbClr val="C0C0C0"/>
                </a:outerShdw>
              </a:effectLst>
              <a:cs typeface="B Mitra" pitchFamily="2" charset="-78"/>
            </a:endParaRPr>
          </a:p>
        </p:txBody>
      </p:sp>
      <p:sp>
        <p:nvSpPr>
          <p:cNvPr id="145411" name="Rectangle 3"/>
          <p:cNvSpPr>
            <a:spLocks noGrp="1" noChangeArrowheads="1"/>
          </p:cNvSpPr>
          <p:nvPr>
            <p:ph type="subTitle" idx="4294967295"/>
          </p:nvPr>
        </p:nvSpPr>
        <p:spPr>
          <a:xfrm>
            <a:off x="2135188" y="1412876"/>
            <a:ext cx="8208962" cy="4492625"/>
          </a:xfrm>
        </p:spPr>
        <p:txBody>
          <a:bodyPr/>
          <a:lstStyle/>
          <a:p>
            <a:pPr marL="0" indent="0" eaLnBrk="1" hangingPunct="1">
              <a:lnSpc>
                <a:spcPct val="90000"/>
              </a:lnSpc>
              <a:buNone/>
            </a:pPr>
            <a:r>
              <a:rPr lang="fa-IR" altLang="en-US" sz="4000" b="0" u="sng">
                <a:solidFill>
                  <a:srgbClr val="6666FF"/>
                </a:solidFill>
                <a:cs typeface="B Mitra" panose="00000400000000000000" pitchFamily="2" charset="-78"/>
              </a:rPr>
              <a:t>بانکها</a:t>
            </a:r>
          </a:p>
          <a:p>
            <a:pPr marL="0" indent="0" eaLnBrk="1" hangingPunct="1">
              <a:lnSpc>
                <a:spcPct val="90000"/>
              </a:lnSpc>
              <a:buNone/>
            </a:pPr>
            <a:endParaRPr lang="fa-IR" altLang="en-US" sz="4000" b="0" u="sng">
              <a:solidFill>
                <a:srgbClr val="6666FF"/>
              </a:solidFill>
              <a:cs typeface="B Mitra" panose="00000400000000000000" pitchFamily="2" charset="-78"/>
            </a:endParaRPr>
          </a:p>
          <a:p>
            <a:pPr marL="0" indent="0" eaLnBrk="1" hangingPunct="1">
              <a:lnSpc>
                <a:spcPct val="90000"/>
              </a:lnSpc>
              <a:buClr>
                <a:srgbClr val="FF6600"/>
              </a:buClr>
              <a:buFont typeface="Wingdings" panose="05000000000000000000" pitchFamily="2" charset="2"/>
              <a:buChar char="v"/>
            </a:pPr>
            <a:r>
              <a:rPr lang="fa-IR" altLang="en-US" sz="3600" b="0">
                <a:cs typeface="B Mitra" panose="00000400000000000000" pitchFamily="2" charset="-78"/>
              </a:rPr>
              <a:t> سرعت</a:t>
            </a:r>
          </a:p>
          <a:p>
            <a:pPr marL="0" indent="0" eaLnBrk="1" hangingPunct="1">
              <a:lnSpc>
                <a:spcPct val="90000"/>
              </a:lnSpc>
              <a:buClr>
                <a:srgbClr val="FF6600"/>
              </a:buClr>
              <a:buFont typeface="Wingdings" panose="05000000000000000000" pitchFamily="2" charset="2"/>
              <a:buChar char="v"/>
            </a:pPr>
            <a:r>
              <a:rPr lang="fa-IR" altLang="en-US" sz="3600" b="0">
                <a:cs typeface="B Mitra" panose="00000400000000000000" pitchFamily="2" charset="-78"/>
              </a:rPr>
              <a:t> دقت</a:t>
            </a:r>
          </a:p>
          <a:p>
            <a:pPr marL="0" indent="0" eaLnBrk="1" hangingPunct="1">
              <a:lnSpc>
                <a:spcPct val="90000"/>
              </a:lnSpc>
              <a:buClr>
                <a:srgbClr val="FF6600"/>
              </a:buClr>
              <a:buFont typeface="Wingdings" panose="05000000000000000000" pitchFamily="2" charset="2"/>
              <a:buChar char="v"/>
            </a:pPr>
            <a:r>
              <a:rPr lang="fa-IR" altLang="en-US" sz="3600" b="0">
                <a:cs typeface="B Mitra" panose="00000400000000000000" pitchFamily="2" charset="-78"/>
              </a:rPr>
              <a:t> احترام به مشتری و برخورد خوب</a:t>
            </a:r>
          </a:p>
          <a:p>
            <a:pPr marL="0" indent="0" eaLnBrk="1" hangingPunct="1">
              <a:lnSpc>
                <a:spcPct val="90000"/>
              </a:lnSpc>
              <a:buClr>
                <a:srgbClr val="FF6600"/>
              </a:buClr>
              <a:buFont typeface="Wingdings" panose="05000000000000000000" pitchFamily="2" charset="2"/>
              <a:buChar char="v"/>
            </a:pPr>
            <a:r>
              <a:rPr lang="fa-IR" altLang="en-US" sz="3600" b="0">
                <a:cs typeface="B Mitra" panose="00000400000000000000" pitchFamily="2" charset="-78"/>
              </a:rPr>
              <a:t> خدمات متنوع</a:t>
            </a:r>
          </a:p>
          <a:p>
            <a:pPr marL="0" indent="0" eaLnBrk="1" hangingPunct="1">
              <a:lnSpc>
                <a:spcPct val="90000"/>
              </a:lnSpc>
              <a:buClr>
                <a:srgbClr val="FF6600"/>
              </a:buClr>
              <a:buFont typeface="Wingdings" panose="05000000000000000000" pitchFamily="2" charset="2"/>
              <a:buChar char="v"/>
            </a:pPr>
            <a:r>
              <a:rPr lang="fa-IR" altLang="en-US" sz="3600" b="0">
                <a:cs typeface="B Mitra" panose="00000400000000000000" pitchFamily="2" charset="-78"/>
              </a:rPr>
              <a:t> راهنمائی و مشاوره</a:t>
            </a:r>
            <a:endParaRPr lang="en-US" altLang="en-US" sz="3600" b="0" u="sng">
              <a:cs typeface="B Mitra" panose="00000400000000000000" pitchFamily="2" charset="-78"/>
            </a:endParaRPr>
          </a:p>
        </p:txBody>
      </p:sp>
    </p:spTree>
    <p:extLst>
      <p:ext uri="{BB962C8B-B14F-4D97-AF65-F5344CB8AC3E}">
        <p14:creationId xmlns:p14="http://schemas.microsoft.com/office/powerpoint/2010/main" val="196248751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fade">
                                      <p:cBhvr>
                                        <p:cTn id="7" dur="2000"/>
                                        <p:tgtEl>
                                          <p:spTgt spid="145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5411">
                                            <p:txEl>
                                              <p:pRg st="0" end="0"/>
                                            </p:txEl>
                                          </p:spTgt>
                                        </p:tgtEl>
                                        <p:attrNameLst>
                                          <p:attrName>style.visibility</p:attrName>
                                        </p:attrNameLst>
                                      </p:cBhvr>
                                      <p:to>
                                        <p:strVal val="visible"/>
                                      </p:to>
                                    </p:set>
                                    <p:animEffect transition="in" filter="fade">
                                      <p:cBhvr>
                                        <p:cTn id="12" dur="2000"/>
                                        <p:tgtEl>
                                          <p:spTgt spid="145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fade">
                                      <p:cBhvr>
                                        <p:cTn id="17" dur="2000"/>
                                        <p:tgtEl>
                                          <p:spTgt spid="145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fade">
                                      <p:cBhvr>
                                        <p:cTn id="22" dur="2000"/>
                                        <p:tgtEl>
                                          <p:spTgt spid="145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5411">
                                            <p:txEl>
                                              <p:pRg st="4" end="4"/>
                                            </p:txEl>
                                          </p:spTgt>
                                        </p:tgtEl>
                                        <p:attrNameLst>
                                          <p:attrName>style.visibility</p:attrName>
                                        </p:attrNameLst>
                                      </p:cBhvr>
                                      <p:to>
                                        <p:strVal val="visible"/>
                                      </p:to>
                                    </p:set>
                                    <p:animEffect transition="in" filter="fade">
                                      <p:cBhvr>
                                        <p:cTn id="27" dur="2000"/>
                                        <p:tgtEl>
                                          <p:spTgt spid="145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5411">
                                            <p:txEl>
                                              <p:pRg st="5" end="5"/>
                                            </p:txEl>
                                          </p:spTgt>
                                        </p:tgtEl>
                                        <p:attrNameLst>
                                          <p:attrName>style.visibility</p:attrName>
                                        </p:attrNameLst>
                                      </p:cBhvr>
                                      <p:to>
                                        <p:strVal val="visible"/>
                                      </p:to>
                                    </p:set>
                                    <p:animEffect transition="in" filter="fade">
                                      <p:cBhvr>
                                        <p:cTn id="32" dur="2000"/>
                                        <p:tgtEl>
                                          <p:spTgt spid="1454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5411">
                                            <p:txEl>
                                              <p:pRg st="6" end="6"/>
                                            </p:txEl>
                                          </p:spTgt>
                                        </p:tgtEl>
                                        <p:attrNameLst>
                                          <p:attrName>style.visibility</p:attrName>
                                        </p:attrNameLst>
                                      </p:cBhvr>
                                      <p:to>
                                        <p:strVal val="visible"/>
                                      </p:to>
                                    </p:set>
                                    <p:animEffect transition="in" filter="fade">
                                      <p:cBhvr>
                                        <p:cTn id="37" dur="2000"/>
                                        <p:tgtEl>
                                          <p:spTgt spid="145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C39B1793-4723-4565-A9AF-9499FFAD384E}" type="slidenum">
              <a:rPr lang="ar-SA" altLang="en-US">
                <a:solidFill>
                  <a:srgbClr val="000000"/>
                </a:solidFill>
              </a:rPr>
              <a:pPr eaLnBrk="1" hangingPunct="1"/>
              <a:t>39</a:t>
            </a:fld>
            <a:endParaRPr lang="en-US" altLang="en-US">
              <a:solidFill>
                <a:srgbClr val="000000"/>
              </a:solidFill>
            </a:endParaRPr>
          </a:p>
        </p:txBody>
      </p:sp>
      <p:sp>
        <p:nvSpPr>
          <p:cNvPr id="146434" name="Rectangle 2"/>
          <p:cNvSpPr>
            <a:spLocks noGrp="1" noChangeArrowheads="1"/>
          </p:cNvSpPr>
          <p:nvPr>
            <p:ph type="body" idx="4294967295"/>
          </p:nvPr>
        </p:nvSpPr>
        <p:spPr>
          <a:xfrm>
            <a:off x="1992313" y="1347788"/>
            <a:ext cx="8229600" cy="5510212"/>
          </a:xfrm>
        </p:spPr>
        <p:txBody>
          <a:bodyPr/>
          <a:lstStyle/>
          <a:p>
            <a:pPr eaLnBrk="1" hangingPunct="1">
              <a:buClr>
                <a:schemeClr val="tx1"/>
              </a:buClr>
              <a:buFontTx/>
              <a:buNone/>
              <a:defRPr/>
            </a:pPr>
            <a:r>
              <a:rPr lang="fa-IR" sz="4000" b="0" u="sng">
                <a:solidFill>
                  <a:srgbClr val="6666FF"/>
                </a:solidFill>
                <a:cs typeface="B Mitra" pitchFamily="2" charset="-78"/>
              </a:rPr>
              <a:t>بیمارستان ها</a:t>
            </a:r>
          </a:p>
          <a:p>
            <a:pPr eaLnBrk="1" hangingPunct="1">
              <a:buClr>
                <a:schemeClr val="tx1"/>
              </a:buClr>
              <a:buFontTx/>
              <a:buNone/>
              <a:defRPr/>
            </a:pPr>
            <a:endParaRPr lang="fa-IR" sz="4000" b="0" u="sng">
              <a:solidFill>
                <a:srgbClr val="6666FF"/>
              </a:solidFill>
              <a:cs typeface="B Mitra" pitchFamily="2" charset="-78"/>
            </a:endParaRPr>
          </a:p>
          <a:p>
            <a:pPr eaLnBrk="1" hangingPunct="1">
              <a:buClr>
                <a:srgbClr val="FF6600"/>
              </a:buClr>
              <a:buFont typeface="Wingdings" pitchFamily="2" charset="2"/>
              <a:buChar char="v"/>
              <a:defRPr/>
            </a:pPr>
            <a:r>
              <a:rPr lang="fa-IR" sz="3600" b="0">
                <a:cs typeface="B Mitra" pitchFamily="2" charset="-78"/>
              </a:rPr>
              <a:t>سرعت رسیدگی</a:t>
            </a:r>
          </a:p>
          <a:p>
            <a:pPr eaLnBrk="1" hangingPunct="1">
              <a:buClr>
                <a:srgbClr val="FF6600"/>
              </a:buClr>
              <a:buFont typeface="Wingdings" pitchFamily="2" charset="2"/>
              <a:buChar char="v"/>
              <a:defRPr/>
            </a:pPr>
            <a:r>
              <a:rPr lang="fa-IR" sz="3600" b="0">
                <a:cs typeface="B Mitra" pitchFamily="2" charset="-78"/>
              </a:rPr>
              <a:t>تماس منظم</a:t>
            </a:r>
          </a:p>
          <a:p>
            <a:pPr eaLnBrk="1" hangingPunct="1">
              <a:buClr>
                <a:srgbClr val="FF6600"/>
              </a:buClr>
              <a:buFont typeface="Wingdings" pitchFamily="2" charset="2"/>
              <a:buChar char="v"/>
              <a:defRPr/>
            </a:pPr>
            <a:r>
              <a:rPr lang="fa-IR" sz="3600" b="0">
                <a:cs typeface="B Mitra" pitchFamily="2" charset="-78"/>
              </a:rPr>
              <a:t>خوش رفتاری</a:t>
            </a:r>
          </a:p>
          <a:p>
            <a:pPr eaLnBrk="1" hangingPunct="1">
              <a:buClr>
                <a:srgbClr val="FF6600"/>
              </a:buClr>
              <a:buFont typeface="Wingdings" pitchFamily="2" charset="2"/>
              <a:buChar char="v"/>
              <a:defRPr/>
            </a:pPr>
            <a:r>
              <a:rPr lang="fa-IR" sz="3600" b="0">
                <a:cs typeface="B Mitra" pitchFamily="2" charset="-78"/>
              </a:rPr>
              <a:t>هزینه مناسب</a:t>
            </a:r>
          </a:p>
          <a:p>
            <a:pPr eaLnBrk="1" hangingPunct="1">
              <a:buClr>
                <a:srgbClr val="FF6600"/>
              </a:buClr>
              <a:buFont typeface="Wingdings" pitchFamily="2" charset="2"/>
              <a:buChar char="v"/>
              <a:defRPr/>
            </a:pPr>
            <a:r>
              <a:rPr lang="fa-IR" sz="3600" b="0">
                <a:cs typeface="B Mitra" pitchFamily="2" charset="-78"/>
              </a:rPr>
              <a:t>مسئولیت پذیری پرسنل</a:t>
            </a:r>
          </a:p>
          <a:p>
            <a:pPr eaLnBrk="1" hangingPunct="1">
              <a:buClr>
                <a:srgbClr val="FF6600"/>
              </a:buClr>
              <a:buFont typeface="Wingdings" pitchFamily="2" charset="2"/>
              <a:buChar char="v"/>
              <a:defRPr/>
            </a:pPr>
            <a:r>
              <a:rPr lang="fa-IR" sz="3600" b="0">
                <a:cs typeface="B Mitra" pitchFamily="2" charset="-78"/>
              </a:rPr>
              <a:t>دقت</a:t>
            </a:r>
            <a:endParaRPr lang="en-US" sz="3600" b="0">
              <a:effectLst>
                <a:outerShdw blurRad="38100" dist="38100" dir="2700000" algn="tl">
                  <a:srgbClr val="C0C0C0"/>
                </a:outerShdw>
              </a:effectLst>
              <a:cs typeface="B Mitra" pitchFamily="2" charset="-78"/>
            </a:endParaRPr>
          </a:p>
        </p:txBody>
      </p:sp>
      <p:sp>
        <p:nvSpPr>
          <p:cNvPr id="145410" name="Rectangle 2"/>
          <p:cNvSpPr>
            <a:spLocks noChangeArrowheads="1"/>
          </p:cNvSpPr>
          <p:nvPr/>
        </p:nvSpPr>
        <p:spPr bwMode="auto">
          <a:xfrm>
            <a:off x="2640013" y="333375"/>
            <a:ext cx="6985000" cy="692150"/>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انتظارات مشتریان ازسازمانهای خدماتی</a:t>
            </a:r>
            <a:r>
              <a:rPr lang="fa-IR" sz="3200">
                <a:solidFill>
                  <a:srgbClr val="000000"/>
                </a:solidFill>
                <a:effectLst>
                  <a:outerShdw blurRad="38100" dist="38100" dir="2700000" algn="tl">
                    <a:srgbClr val="C0C0C0"/>
                  </a:outerShdw>
                </a:effectLst>
                <a:latin typeface="Impact" pitchFamily="34" charset="0"/>
                <a:cs typeface="B Mitra" panose="00000400000000000000" pitchFamily="2" charset="-78"/>
              </a:rPr>
              <a:t> </a:t>
            </a:r>
            <a:endParaRPr lang="en-US" sz="320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854239692"/>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434">
                                            <p:txEl>
                                              <p:pRg st="0" end="0"/>
                                            </p:txEl>
                                          </p:spTgt>
                                        </p:tgtEl>
                                        <p:attrNameLst>
                                          <p:attrName>style.visibility</p:attrName>
                                        </p:attrNameLst>
                                      </p:cBhvr>
                                      <p:to>
                                        <p:strVal val="visible"/>
                                      </p:to>
                                    </p:set>
                                    <p:animEffect transition="in" filter="fade">
                                      <p:cBhvr>
                                        <p:cTn id="7" dur="2000"/>
                                        <p:tgtEl>
                                          <p:spTgt spid="146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6434">
                                            <p:txEl>
                                              <p:pRg st="2" end="2"/>
                                            </p:txEl>
                                          </p:spTgt>
                                        </p:tgtEl>
                                        <p:attrNameLst>
                                          <p:attrName>style.visibility</p:attrName>
                                        </p:attrNameLst>
                                      </p:cBhvr>
                                      <p:to>
                                        <p:strVal val="visible"/>
                                      </p:to>
                                    </p:set>
                                    <p:animEffect transition="in" filter="fade">
                                      <p:cBhvr>
                                        <p:cTn id="12" dur="2000"/>
                                        <p:tgtEl>
                                          <p:spTgt spid="14643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6434">
                                            <p:txEl>
                                              <p:pRg st="3" end="3"/>
                                            </p:txEl>
                                          </p:spTgt>
                                        </p:tgtEl>
                                        <p:attrNameLst>
                                          <p:attrName>style.visibility</p:attrName>
                                        </p:attrNameLst>
                                      </p:cBhvr>
                                      <p:to>
                                        <p:strVal val="visible"/>
                                      </p:to>
                                    </p:set>
                                    <p:animEffect transition="in" filter="fade">
                                      <p:cBhvr>
                                        <p:cTn id="17" dur="2000"/>
                                        <p:tgtEl>
                                          <p:spTgt spid="14643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6434">
                                            <p:txEl>
                                              <p:pRg st="4" end="4"/>
                                            </p:txEl>
                                          </p:spTgt>
                                        </p:tgtEl>
                                        <p:attrNameLst>
                                          <p:attrName>style.visibility</p:attrName>
                                        </p:attrNameLst>
                                      </p:cBhvr>
                                      <p:to>
                                        <p:strVal val="visible"/>
                                      </p:to>
                                    </p:set>
                                    <p:animEffect transition="in" filter="fade">
                                      <p:cBhvr>
                                        <p:cTn id="22" dur="2000"/>
                                        <p:tgtEl>
                                          <p:spTgt spid="14643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6434">
                                            <p:txEl>
                                              <p:pRg st="5" end="5"/>
                                            </p:txEl>
                                          </p:spTgt>
                                        </p:tgtEl>
                                        <p:attrNameLst>
                                          <p:attrName>style.visibility</p:attrName>
                                        </p:attrNameLst>
                                      </p:cBhvr>
                                      <p:to>
                                        <p:strVal val="visible"/>
                                      </p:to>
                                    </p:set>
                                    <p:animEffect transition="in" filter="fade">
                                      <p:cBhvr>
                                        <p:cTn id="27" dur="2000"/>
                                        <p:tgtEl>
                                          <p:spTgt spid="14643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6434">
                                            <p:txEl>
                                              <p:pRg st="6" end="6"/>
                                            </p:txEl>
                                          </p:spTgt>
                                        </p:tgtEl>
                                        <p:attrNameLst>
                                          <p:attrName>style.visibility</p:attrName>
                                        </p:attrNameLst>
                                      </p:cBhvr>
                                      <p:to>
                                        <p:strVal val="visible"/>
                                      </p:to>
                                    </p:set>
                                    <p:animEffect transition="in" filter="fade">
                                      <p:cBhvr>
                                        <p:cTn id="32" dur="2000"/>
                                        <p:tgtEl>
                                          <p:spTgt spid="14643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6434">
                                            <p:txEl>
                                              <p:pRg st="7" end="7"/>
                                            </p:txEl>
                                          </p:spTgt>
                                        </p:tgtEl>
                                        <p:attrNameLst>
                                          <p:attrName>style.visibility</p:attrName>
                                        </p:attrNameLst>
                                      </p:cBhvr>
                                      <p:to>
                                        <p:strVal val="visible"/>
                                      </p:to>
                                    </p:set>
                                    <p:animEffect transition="in" filter="fade">
                                      <p:cBhvr>
                                        <p:cTn id="37" dur="2000"/>
                                        <p:tgtEl>
                                          <p:spTgt spid="14643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5410"/>
                                        </p:tgtEl>
                                        <p:attrNameLst>
                                          <p:attrName>style.visibility</p:attrName>
                                        </p:attrNameLst>
                                      </p:cBhvr>
                                      <p:to>
                                        <p:strVal val="visible"/>
                                      </p:to>
                                    </p:set>
                                    <p:animEffect transition="in" filter="fade">
                                      <p:cBhvr>
                                        <p:cTn id="42" dur="2000"/>
                                        <p:tgtEl>
                                          <p:spTgt spid="14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2C022DC8-7BDA-485E-9A29-5D0EE2758984}" type="slidenum">
              <a:rPr lang="ar-SA" altLang="en-US">
                <a:solidFill>
                  <a:srgbClr val="000000"/>
                </a:solidFill>
                <a:cs typeface="Arial" panose="020B0604020202020204" pitchFamily="34" charset="0"/>
              </a:rPr>
              <a:pPr eaLnBrk="1" hangingPunct="1"/>
              <a:t>4</a:t>
            </a:fld>
            <a:endParaRPr lang="en-US" altLang="en-US">
              <a:solidFill>
                <a:srgbClr val="000000"/>
              </a:solidFill>
              <a:cs typeface="Arial" panose="020B0604020202020204" pitchFamily="34" charset="0"/>
            </a:endParaRPr>
          </a:p>
        </p:txBody>
      </p:sp>
      <p:sp>
        <p:nvSpPr>
          <p:cNvPr id="6" name="Slide Number Placeholder 5"/>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C5984821-9864-439B-806A-F1F207C996F2}" type="slidenum">
              <a:rPr lang="ar-SA" altLang="en-US" sz="1000" b="1">
                <a:solidFill>
                  <a:srgbClr val="000000"/>
                </a:solidFill>
                <a:cs typeface="Arial" panose="020B0604020202020204" pitchFamily="34" charset="0"/>
              </a:rPr>
              <a:pPr algn="r" eaLnBrk="1" fontAlgn="base" hangingPunct="1">
                <a:spcBef>
                  <a:spcPct val="0"/>
                </a:spcBef>
                <a:spcAft>
                  <a:spcPct val="0"/>
                </a:spcAft>
              </a:pPr>
              <a:t>4</a:t>
            </a:fld>
            <a:endParaRPr lang="en-US" altLang="en-US" sz="1000" b="1">
              <a:solidFill>
                <a:srgbClr val="000000"/>
              </a:solidFill>
              <a:cs typeface="Arial" panose="020B0604020202020204" pitchFamily="34" charset="0"/>
            </a:endParaRPr>
          </a:p>
        </p:txBody>
      </p:sp>
      <p:sp>
        <p:nvSpPr>
          <p:cNvPr id="69634" name="Rectangle 2"/>
          <p:cNvSpPr>
            <a:spLocks noGrp="1" noChangeArrowheads="1"/>
          </p:cNvSpPr>
          <p:nvPr>
            <p:ph type="title"/>
          </p:nvPr>
        </p:nvSpPr>
        <p:spPr>
          <a:xfrm>
            <a:off x="3287714" y="333375"/>
            <a:ext cx="6408737" cy="762000"/>
          </a:xfrm>
        </p:spPr>
        <p:txBody>
          <a:bodyPr/>
          <a:lstStyle/>
          <a:p>
            <a:pPr eaLnBrk="1" hangingPunct="1"/>
            <a:r>
              <a:rPr lang="fa-IR" altLang="en-US" sz="4800">
                <a:cs typeface="B Mitra" panose="00000400000000000000" pitchFamily="2" charset="-78"/>
              </a:rPr>
              <a:t>ويژگي هاي منحصر به فرد خدمات:</a:t>
            </a:r>
            <a:endParaRPr lang="en-US" altLang="en-US" sz="4800">
              <a:cs typeface="B Mitra" panose="00000400000000000000" pitchFamily="2" charset="-78"/>
            </a:endParaRPr>
          </a:p>
        </p:txBody>
      </p:sp>
      <p:sp>
        <p:nvSpPr>
          <p:cNvPr id="69635" name="Rectangle 3"/>
          <p:cNvSpPr>
            <a:spLocks noGrp="1" noChangeArrowheads="1"/>
          </p:cNvSpPr>
          <p:nvPr>
            <p:ph type="body" idx="1"/>
          </p:nvPr>
        </p:nvSpPr>
        <p:spPr>
          <a:xfrm>
            <a:off x="4656138" y="1844675"/>
            <a:ext cx="5683250" cy="2808288"/>
          </a:xfrm>
        </p:spPr>
        <p:txBody>
          <a:bodyPr/>
          <a:lstStyle/>
          <a:p>
            <a:pPr eaLnBrk="1" hangingPunct="1">
              <a:buFontTx/>
              <a:buNone/>
            </a:pPr>
            <a:r>
              <a:rPr lang="fa-IR" altLang="en-US" sz="4000" b="0" dirty="0">
                <a:solidFill>
                  <a:srgbClr val="0033CC"/>
                </a:solidFill>
                <a:cs typeface="B Mitra" panose="00000400000000000000" pitchFamily="2" charset="-78"/>
              </a:rPr>
              <a:t>1- غيرملموس بودن</a:t>
            </a:r>
          </a:p>
          <a:p>
            <a:pPr eaLnBrk="1" hangingPunct="1">
              <a:buFontTx/>
              <a:buNone/>
            </a:pPr>
            <a:r>
              <a:rPr lang="fa-IR" altLang="en-US" sz="4000" b="0" dirty="0">
                <a:solidFill>
                  <a:srgbClr val="00CC00"/>
                </a:solidFill>
                <a:cs typeface="B Mitra" panose="00000400000000000000" pitchFamily="2" charset="-78"/>
              </a:rPr>
              <a:t>2- غير قابل تفكيك بودن</a:t>
            </a:r>
          </a:p>
          <a:p>
            <a:pPr eaLnBrk="1" hangingPunct="1">
              <a:buFontTx/>
              <a:buNone/>
            </a:pPr>
            <a:r>
              <a:rPr lang="fa-IR" altLang="en-US" sz="4000" b="0" dirty="0">
                <a:solidFill>
                  <a:srgbClr val="FF0000"/>
                </a:solidFill>
                <a:cs typeface="B Mitra" panose="00000400000000000000" pitchFamily="2" charset="-78"/>
              </a:rPr>
              <a:t>3- غير همگن بودن(متغير بودن)</a:t>
            </a:r>
          </a:p>
          <a:p>
            <a:pPr eaLnBrk="1" hangingPunct="1">
              <a:buFontTx/>
              <a:buNone/>
            </a:pPr>
            <a:r>
              <a:rPr lang="fa-IR" altLang="en-US" sz="4000" b="0" dirty="0">
                <a:solidFill>
                  <a:srgbClr val="996600"/>
                </a:solidFill>
                <a:cs typeface="B Mitra" panose="00000400000000000000" pitchFamily="2" charset="-78"/>
              </a:rPr>
              <a:t>4- غير قابل ذخيره بودن</a:t>
            </a:r>
            <a:endParaRPr lang="en-US" altLang="en-US" sz="4000" dirty="0">
              <a:solidFill>
                <a:srgbClr val="996600"/>
              </a:solidFill>
              <a:cs typeface="B Mitra" panose="00000400000000000000" pitchFamily="2" charset="-78"/>
            </a:endParaRPr>
          </a:p>
        </p:txBody>
      </p:sp>
      <p:pic>
        <p:nvPicPr>
          <p:cNvPr id="16390" name="Picture 4" descr="250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2276476"/>
            <a:ext cx="33845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16512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dissolve">
                                      <p:cBhvr>
                                        <p:cTn id="7" dur="500"/>
                                        <p:tgtEl>
                                          <p:spTgt spid="69635">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dissolve">
                                      <p:cBhvr>
                                        <p:cTn id="11" dur="500"/>
                                        <p:tgtEl>
                                          <p:spTgt spid="69635">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dissolve">
                                      <p:cBhvr>
                                        <p:cTn id="15" dur="500"/>
                                        <p:tgtEl>
                                          <p:spTgt spid="69635">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dissolve">
                                      <p:cBhvr>
                                        <p:cTn id="19" dur="500"/>
                                        <p:tgtEl>
                                          <p:spTgt spid="69635">
                                            <p:txEl>
                                              <p:pRg st="3" end="3"/>
                                            </p:txEl>
                                          </p:spTgt>
                                        </p:tgtEl>
                                      </p:cBhvr>
                                    </p:animEffect>
                                  </p:childTnLst>
                                </p:cTn>
                              </p:par>
                            </p:childTnLst>
                          </p:cTn>
                        </p:par>
                        <p:par>
                          <p:cTn id="20" fill="hold" nodeType="afterGroup">
                            <p:stCondLst>
                              <p:cond delay="2000"/>
                            </p:stCondLst>
                            <p:childTnLst>
                              <p:par>
                                <p:cTn id="21" presetID="20" presetClass="emph" presetSubtype="0" fill="hold" grpId="0" nodeType="afterEffect">
                                  <p:stCondLst>
                                    <p:cond delay="0"/>
                                  </p:stCondLst>
                                  <p:iterate type="lt">
                                    <p:tmPct val="10000"/>
                                  </p:iterate>
                                  <p:childTnLst>
                                    <p:set>
                                      <p:cBhvr override="childStyle">
                                        <p:cTn id="22" dur="250" autoRev="1" fill="hold"/>
                                        <p:tgtEl>
                                          <p:spTgt spid="69634"/>
                                        </p:tgtEl>
                                        <p:attrNameLst>
                                          <p:attrName>style.color</p:attrName>
                                        </p:attrNameLst>
                                      </p:cBhvr>
                                      <p:to>
                                        <p:clrVal>
                                          <a:srgbClr val="FF00FF"/>
                                        </p:clrVal>
                                      </p:to>
                                    </p:set>
                                    <p:set>
                                      <p:cBhvr>
                                        <p:cTn id="23" dur="250" autoRev="1" fill="hold"/>
                                        <p:tgtEl>
                                          <p:spTgt spid="69634"/>
                                        </p:tgtEl>
                                        <p:attrNameLst>
                                          <p:attrName>fillcolor</p:attrName>
                                        </p:attrNameLst>
                                      </p:cBhvr>
                                      <p:to>
                                        <p:clrVal>
                                          <a:srgbClr val="FF00FF"/>
                                        </p:clrVal>
                                      </p:to>
                                    </p:set>
                                    <p:set>
                                      <p:cBhvr>
                                        <p:cTn id="24" dur="250" autoRev="1" fill="hold"/>
                                        <p:tgtEl>
                                          <p:spTgt spid="696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7F08C01B-5E34-4BAE-B3ED-E106CCC50506}" type="slidenum">
              <a:rPr lang="ar-SA" altLang="en-US">
                <a:solidFill>
                  <a:srgbClr val="000000"/>
                </a:solidFill>
              </a:rPr>
              <a:pPr eaLnBrk="1" hangingPunct="1"/>
              <a:t>40</a:t>
            </a:fld>
            <a:endParaRPr lang="en-US" altLang="en-US">
              <a:solidFill>
                <a:srgbClr val="000000"/>
              </a:solidFill>
            </a:endParaRPr>
          </a:p>
        </p:txBody>
      </p:sp>
      <p:sp>
        <p:nvSpPr>
          <p:cNvPr id="147458" name="Rectangle 2"/>
          <p:cNvSpPr>
            <a:spLocks noGrp="1" noChangeArrowheads="1"/>
          </p:cNvSpPr>
          <p:nvPr>
            <p:ph type="body" idx="4294967295"/>
          </p:nvPr>
        </p:nvSpPr>
        <p:spPr>
          <a:xfrm>
            <a:off x="1774826" y="1268413"/>
            <a:ext cx="8569325" cy="5327650"/>
          </a:xfrm>
        </p:spPr>
        <p:txBody>
          <a:bodyPr/>
          <a:lstStyle/>
          <a:p>
            <a:pPr eaLnBrk="1" hangingPunct="1">
              <a:lnSpc>
                <a:spcPct val="90000"/>
              </a:lnSpc>
              <a:buFontTx/>
              <a:buNone/>
              <a:defRPr/>
            </a:pPr>
            <a:r>
              <a:rPr lang="fa-IR" sz="4000" b="0" u="sng">
                <a:solidFill>
                  <a:srgbClr val="6666FF"/>
                </a:solidFill>
                <a:effectLst>
                  <a:outerShdw blurRad="38100" dist="38100" dir="2700000" algn="tl">
                    <a:srgbClr val="C0C0C0"/>
                  </a:outerShdw>
                </a:effectLst>
                <a:cs typeface="B Mitra" pitchFamily="2" charset="-78"/>
              </a:rPr>
              <a:t>شرکتها اطلاع رسانی</a:t>
            </a:r>
            <a:endParaRPr lang="fa-IR" sz="4000" u="sng">
              <a:solidFill>
                <a:srgbClr val="6666FF"/>
              </a:solidFill>
              <a:effectLst>
                <a:outerShdw blurRad="38100" dist="38100" dir="2700000" algn="tl">
                  <a:srgbClr val="C0C0C0"/>
                </a:outerShdw>
              </a:effectLst>
              <a:cs typeface="B Mitra" pitchFamily="2" charset="-78"/>
            </a:endParaRPr>
          </a:p>
          <a:p>
            <a:pPr eaLnBrk="1" hangingPunct="1">
              <a:lnSpc>
                <a:spcPct val="90000"/>
              </a:lnSpc>
              <a:buClr>
                <a:srgbClr val="FF6600"/>
              </a:buClr>
              <a:buFont typeface="Wingdings" pitchFamily="2" charset="2"/>
              <a:buChar char="v"/>
              <a:defRPr/>
            </a:pPr>
            <a:r>
              <a:rPr lang="fa-IR" b="0" smtClean="0">
                <a:cs typeface="B Mitra" pitchFamily="2" charset="-78"/>
              </a:rPr>
              <a:t>سرعت</a:t>
            </a:r>
          </a:p>
          <a:p>
            <a:pPr eaLnBrk="1" hangingPunct="1">
              <a:lnSpc>
                <a:spcPct val="90000"/>
              </a:lnSpc>
              <a:buClr>
                <a:srgbClr val="FF6600"/>
              </a:buClr>
              <a:buFont typeface="Wingdings" pitchFamily="2" charset="2"/>
              <a:buChar char="v"/>
              <a:defRPr/>
            </a:pPr>
            <a:r>
              <a:rPr lang="fa-IR" b="0" smtClean="0">
                <a:cs typeface="B Mitra" pitchFamily="2" charset="-78"/>
              </a:rPr>
              <a:t>صحت</a:t>
            </a:r>
          </a:p>
          <a:p>
            <a:pPr eaLnBrk="1" hangingPunct="1">
              <a:lnSpc>
                <a:spcPct val="90000"/>
              </a:lnSpc>
              <a:buClr>
                <a:srgbClr val="FF6600"/>
              </a:buClr>
              <a:buFont typeface="Wingdings" pitchFamily="2" charset="2"/>
              <a:buChar char="v"/>
              <a:defRPr/>
            </a:pPr>
            <a:r>
              <a:rPr lang="fa-IR" b="0" smtClean="0">
                <a:cs typeface="B Mitra" pitchFamily="2" charset="-78"/>
              </a:rPr>
              <a:t>دقت</a:t>
            </a:r>
          </a:p>
          <a:p>
            <a:pPr eaLnBrk="1" hangingPunct="1">
              <a:lnSpc>
                <a:spcPct val="90000"/>
              </a:lnSpc>
              <a:buClr>
                <a:srgbClr val="FF6600"/>
              </a:buClr>
              <a:buFont typeface="Wingdings" pitchFamily="2" charset="2"/>
              <a:buChar char="v"/>
              <a:defRPr/>
            </a:pPr>
            <a:r>
              <a:rPr lang="fa-IR" b="0" smtClean="0">
                <a:cs typeface="B Mitra" pitchFamily="2" charset="-78"/>
              </a:rPr>
              <a:t>تنوع</a:t>
            </a:r>
          </a:p>
          <a:p>
            <a:pPr eaLnBrk="1" hangingPunct="1">
              <a:lnSpc>
                <a:spcPct val="90000"/>
              </a:lnSpc>
              <a:buClr>
                <a:srgbClr val="FF6600"/>
              </a:buClr>
              <a:buFont typeface="Wingdings" pitchFamily="2" charset="2"/>
              <a:buChar char="v"/>
              <a:defRPr/>
            </a:pPr>
            <a:r>
              <a:rPr lang="fa-IR" b="0" smtClean="0">
                <a:cs typeface="B Mitra" pitchFamily="2" charset="-78"/>
              </a:rPr>
              <a:t>نحوه ارائه و طبقه بندی کردن اطلاعات</a:t>
            </a:r>
          </a:p>
          <a:p>
            <a:pPr eaLnBrk="1" hangingPunct="1">
              <a:lnSpc>
                <a:spcPct val="90000"/>
              </a:lnSpc>
              <a:buClr>
                <a:srgbClr val="FF6600"/>
              </a:buClr>
              <a:buFont typeface="Wingdings" pitchFamily="2" charset="2"/>
              <a:buChar char="v"/>
              <a:defRPr/>
            </a:pPr>
            <a:r>
              <a:rPr lang="fa-IR" b="0" smtClean="0">
                <a:cs typeface="B Mitra" pitchFamily="2" charset="-78"/>
              </a:rPr>
              <a:t>نحوه برخورد</a:t>
            </a:r>
          </a:p>
          <a:p>
            <a:pPr eaLnBrk="1" hangingPunct="1">
              <a:lnSpc>
                <a:spcPct val="90000"/>
              </a:lnSpc>
              <a:buClr>
                <a:srgbClr val="FF6600"/>
              </a:buClr>
              <a:buFont typeface="Wingdings" pitchFamily="2" charset="2"/>
              <a:buChar char="v"/>
              <a:defRPr/>
            </a:pPr>
            <a:r>
              <a:rPr lang="fa-IR" b="0" smtClean="0">
                <a:cs typeface="B Mitra" pitchFamily="2" charset="-78"/>
              </a:rPr>
              <a:t>آگاهی و دانش کافی</a:t>
            </a:r>
          </a:p>
          <a:p>
            <a:pPr eaLnBrk="1" hangingPunct="1">
              <a:lnSpc>
                <a:spcPct val="90000"/>
              </a:lnSpc>
              <a:buClr>
                <a:srgbClr val="FF6600"/>
              </a:buClr>
              <a:buFont typeface="Wingdings" pitchFamily="2" charset="2"/>
              <a:buChar char="v"/>
              <a:defRPr/>
            </a:pPr>
            <a:r>
              <a:rPr lang="fa-IR" b="0" smtClean="0">
                <a:cs typeface="B Mitra" pitchFamily="2" charset="-78"/>
              </a:rPr>
              <a:t>راهنمائی و مشاوره</a:t>
            </a:r>
          </a:p>
        </p:txBody>
      </p:sp>
      <p:sp>
        <p:nvSpPr>
          <p:cNvPr id="145410" name="Rectangle 2"/>
          <p:cNvSpPr>
            <a:spLocks noChangeArrowheads="1"/>
          </p:cNvSpPr>
          <p:nvPr/>
        </p:nvSpPr>
        <p:spPr bwMode="auto">
          <a:xfrm>
            <a:off x="2640013" y="333375"/>
            <a:ext cx="6985000" cy="692150"/>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انتظارات مشتریان ازسازمانهای خدماتی</a:t>
            </a:r>
            <a:r>
              <a:rPr lang="fa-IR" sz="3200">
                <a:solidFill>
                  <a:srgbClr val="000000"/>
                </a:solidFill>
                <a:effectLst>
                  <a:outerShdw blurRad="38100" dist="38100" dir="2700000" algn="tl">
                    <a:srgbClr val="C0C0C0"/>
                  </a:outerShdw>
                </a:effectLst>
                <a:latin typeface="Impact" pitchFamily="34" charset="0"/>
                <a:cs typeface="B Mitra" panose="00000400000000000000" pitchFamily="2" charset="-78"/>
              </a:rPr>
              <a:t> </a:t>
            </a:r>
            <a:endParaRPr lang="en-US" sz="320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215800095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458">
                                            <p:txEl>
                                              <p:pRg st="0" end="0"/>
                                            </p:txEl>
                                          </p:spTgt>
                                        </p:tgtEl>
                                        <p:attrNameLst>
                                          <p:attrName>style.visibility</p:attrName>
                                        </p:attrNameLst>
                                      </p:cBhvr>
                                      <p:to>
                                        <p:strVal val="visible"/>
                                      </p:to>
                                    </p:set>
                                    <p:animEffect transition="in" filter="fade">
                                      <p:cBhvr>
                                        <p:cTn id="7" dur="2000"/>
                                        <p:tgtEl>
                                          <p:spTgt spid="147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7458">
                                            <p:txEl>
                                              <p:pRg st="1" end="1"/>
                                            </p:txEl>
                                          </p:spTgt>
                                        </p:tgtEl>
                                        <p:attrNameLst>
                                          <p:attrName>style.visibility</p:attrName>
                                        </p:attrNameLst>
                                      </p:cBhvr>
                                      <p:to>
                                        <p:strVal val="visible"/>
                                      </p:to>
                                    </p:set>
                                    <p:animEffect transition="in" filter="fade">
                                      <p:cBhvr>
                                        <p:cTn id="12" dur="2000"/>
                                        <p:tgtEl>
                                          <p:spTgt spid="1474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7458">
                                            <p:txEl>
                                              <p:pRg st="2" end="2"/>
                                            </p:txEl>
                                          </p:spTgt>
                                        </p:tgtEl>
                                        <p:attrNameLst>
                                          <p:attrName>style.visibility</p:attrName>
                                        </p:attrNameLst>
                                      </p:cBhvr>
                                      <p:to>
                                        <p:strVal val="visible"/>
                                      </p:to>
                                    </p:set>
                                    <p:animEffect transition="in" filter="fade">
                                      <p:cBhvr>
                                        <p:cTn id="17" dur="2000"/>
                                        <p:tgtEl>
                                          <p:spTgt spid="1474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7458">
                                            <p:txEl>
                                              <p:pRg st="3" end="3"/>
                                            </p:txEl>
                                          </p:spTgt>
                                        </p:tgtEl>
                                        <p:attrNameLst>
                                          <p:attrName>style.visibility</p:attrName>
                                        </p:attrNameLst>
                                      </p:cBhvr>
                                      <p:to>
                                        <p:strVal val="visible"/>
                                      </p:to>
                                    </p:set>
                                    <p:animEffect transition="in" filter="fade">
                                      <p:cBhvr>
                                        <p:cTn id="22" dur="2000"/>
                                        <p:tgtEl>
                                          <p:spTgt spid="1474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7458">
                                            <p:txEl>
                                              <p:pRg st="4" end="4"/>
                                            </p:txEl>
                                          </p:spTgt>
                                        </p:tgtEl>
                                        <p:attrNameLst>
                                          <p:attrName>style.visibility</p:attrName>
                                        </p:attrNameLst>
                                      </p:cBhvr>
                                      <p:to>
                                        <p:strVal val="visible"/>
                                      </p:to>
                                    </p:set>
                                    <p:animEffect transition="in" filter="fade">
                                      <p:cBhvr>
                                        <p:cTn id="27" dur="2000"/>
                                        <p:tgtEl>
                                          <p:spTgt spid="14745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7458">
                                            <p:txEl>
                                              <p:pRg st="5" end="5"/>
                                            </p:txEl>
                                          </p:spTgt>
                                        </p:tgtEl>
                                        <p:attrNameLst>
                                          <p:attrName>style.visibility</p:attrName>
                                        </p:attrNameLst>
                                      </p:cBhvr>
                                      <p:to>
                                        <p:strVal val="visible"/>
                                      </p:to>
                                    </p:set>
                                    <p:animEffect transition="in" filter="fade">
                                      <p:cBhvr>
                                        <p:cTn id="32" dur="2000"/>
                                        <p:tgtEl>
                                          <p:spTgt spid="14745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7458">
                                            <p:txEl>
                                              <p:pRg st="6" end="6"/>
                                            </p:txEl>
                                          </p:spTgt>
                                        </p:tgtEl>
                                        <p:attrNameLst>
                                          <p:attrName>style.visibility</p:attrName>
                                        </p:attrNameLst>
                                      </p:cBhvr>
                                      <p:to>
                                        <p:strVal val="visible"/>
                                      </p:to>
                                    </p:set>
                                    <p:animEffect transition="in" filter="fade">
                                      <p:cBhvr>
                                        <p:cTn id="37" dur="2000"/>
                                        <p:tgtEl>
                                          <p:spTgt spid="14745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7458">
                                            <p:txEl>
                                              <p:pRg st="7" end="7"/>
                                            </p:txEl>
                                          </p:spTgt>
                                        </p:tgtEl>
                                        <p:attrNameLst>
                                          <p:attrName>style.visibility</p:attrName>
                                        </p:attrNameLst>
                                      </p:cBhvr>
                                      <p:to>
                                        <p:strVal val="visible"/>
                                      </p:to>
                                    </p:set>
                                    <p:animEffect transition="in" filter="fade">
                                      <p:cBhvr>
                                        <p:cTn id="42" dur="2000"/>
                                        <p:tgtEl>
                                          <p:spTgt spid="14745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7458">
                                            <p:txEl>
                                              <p:pRg st="8" end="8"/>
                                            </p:txEl>
                                          </p:spTgt>
                                        </p:tgtEl>
                                        <p:attrNameLst>
                                          <p:attrName>style.visibility</p:attrName>
                                        </p:attrNameLst>
                                      </p:cBhvr>
                                      <p:to>
                                        <p:strVal val="visible"/>
                                      </p:to>
                                    </p:set>
                                    <p:animEffect transition="in" filter="fade">
                                      <p:cBhvr>
                                        <p:cTn id="47" dur="2000"/>
                                        <p:tgtEl>
                                          <p:spTgt spid="14745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5410"/>
                                        </p:tgtEl>
                                        <p:attrNameLst>
                                          <p:attrName>style.visibility</p:attrName>
                                        </p:attrNameLst>
                                      </p:cBhvr>
                                      <p:to>
                                        <p:strVal val="visible"/>
                                      </p:to>
                                    </p:set>
                                    <p:animEffect transition="in" filter="fade">
                                      <p:cBhvr>
                                        <p:cTn id="52" dur="2000"/>
                                        <p:tgtEl>
                                          <p:spTgt spid="14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0C29945E-DA42-438F-B55A-1B60B5F78544}" type="slidenum">
              <a:rPr lang="ar-SA" altLang="en-US">
                <a:solidFill>
                  <a:srgbClr val="000000"/>
                </a:solidFill>
              </a:rPr>
              <a:pPr eaLnBrk="1" hangingPunct="1"/>
              <a:t>41</a:t>
            </a:fld>
            <a:endParaRPr lang="en-US" altLang="en-US">
              <a:solidFill>
                <a:srgbClr val="000000"/>
              </a:solidFill>
            </a:endParaRPr>
          </a:p>
        </p:txBody>
      </p:sp>
      <p:sp>
        <p:nvSpPr>
          <p:cNvPr id="148482" name="Rectangle 2"/>
          <p:cNvSpPr>
            <a:spLocks noGrp="1" noChangeArrowheads="1"/>
          </p:cNvSpPr>
          <p:nvPr>
            <p:ph type="body" idx="4294967295"/>
          </p:nvPr>
        </p:nvSpPr>
        <p:spPr>
          <a:xfrm>
            <a:off x="2063750" y="1052514"/>
            <a:ext cx="8066088" cy="5400675"/>
          </a:xfrm>
        </p:spPr>
        <p:txBody>
          <a:bodyPr/>
          <a:lstStyle/>
          <a:p>
            <a:pPr eaLnBrk="1" hangingPunct="1">
              <a:buFontTx/>
              <a:buNone/>
              <a:defRPr/>
            </a:pPr>
            <a:r>
              <a:rPr lang="fa-IR" sz="4000" b="0" u="sng">
                <a:solidFill>
                  <a:srgbClr val="6666FF"/>
                </a:solidFill>
                <a:effectLst>
                  <a:outerShdw blurRad="38100" dist="38100" dir="2700000" algn="tl">
                    <a:srgbClr val="C0C0C0"/>
                  </a:outerShdw>
                </a:effectLst>
                <a:cs typeface="B Mitra" pitchFamily="2" charset="-78"/>
              </a:rPr>
              <a:t>دانشگاه ها و مراکز آموزشی</a:t>
            </a:r>
          </a:p>
          <a:p>
            <a:pPr eaLnBrk="1" hangingPunct="1">
              <a:buFontTx/>
              <a:buNone/>
              <a:defRPr/>
            </a:pPr>
            <a:endParaRPr lang="fa-IR" sz="4000" b="0" u="sng">
              <a:solidFill>
                <a:srgbClr val="FFFF66"/>
              </a:solidFill>
              <a:effectLst>
                <a:outerShdw blurRad="38100" dist="38100" dir="2700000" algn="tl">
                  <a:srgbClr val="C0C0C0"/>
                </a:outerShdw>
              </a:effectLst>
              <a:cs typeface="B Mitra" pitchFamily="2" charset="-78"/>
            </a:endParaRPr>
          </a:p>
          <a:p>
            <a:pPr eaLnBrk="1" hangingPunct="1">
              <a:buClr>
                <a:srgbClr val="FF6600"/>
              </a:buClr>
              <a:buFont typeface="Wingdings" pitchFamily="2" charset="2"/>
              <a:buChar char="v"/>
              <a:defRPr/>
            </a:pPr>
            <a:r>
              <a:rPr lang="fa-IR" sz="3600" b="0">
                <a:cs typeface="B Mitra" pitchFamily="2" charset="-78"/>
              </a:rPr>
              <a:t>سرعت</a:t>
            </a:r>
          </a:p>
          <a:p>
            <a:pPr eaLnBrk="1" hangingPunct="1">
              <a:buClr>
                <a:srgbClr val="FF6600"/>
              </a:buClr>
              <a:buFont typeface="Wingdings" pitchFamily="2" charset="2"/>
              <a:buChar char="v"/>
              <a:defRPr/>
            </a:pPr>
            <a:r>
              <a:rPr lang="fa-IR" sz="3600" b="0">
                <a:cs typeface="B Mitra" pitchFamily="2" charset="-78"/>
              </a:rPr>
              <a:t>دقت</a:t>
            </a:r>
          </a:p>
          <a:p>
            <a:pPr eaLnBrk="1" hangingPunct="1">
              <a:buClr>
                <a:srgbClr val="FF6600"/>
              </a:buClr>
              <a:buFont typeface="Wingdings" pitchFamily="2" charset="2"/>
              <a:buChar char="v"/>
              <a:defRPr/>
            </a:pPr>
            <a:r>
              <a:rPr lang="fa-IR" sz="3600" b="0">
                <a:cs typeface="B Mitra" pitchFamily="2" charset="-78"/>
              </a:rPr>
              <a:t>کیفیت</a:t>
            </a:r>
          </a:p>
          <a:p>
            <a:pPr eaLnBrk="1" hangingPunct="1">
              <a:buClr>
                <a:srgbClr val="FF6600"/>
              </a:buClr>
              <a:buFont typeface="Wingdings" pitchFamily="2" charset="2"/>
              <a:buChar char="v"/>
              <a:defRPr/>
            </a:pPr>
            <a:r>
              <a:rPr lang="fa-IR" sz="3600" b="0">
                <a:cs typeface="B Mitra" pitchFamily="2" charset="-78"/>
              </a:rPr>
              <a:t>هزینه</a:t>
            </a:r>
          </a:p>
          <a:p>
            <a:pPr eaLnBrk="1" hangingPunct="1">
              <a:buClr>
                <a:srgbClr val="FF6600"/>
              </a:buClr>
              <a:buFont typeface="Wingdings" pitchFamily="2" charset="2"/>
              <a:buChar char="v"/>
              <a:defRPr/>
            </a:pPr>
            <a:r>
              <a:rPr lang="fa-IR" sz="3600" b="0">
                <a:cs typeface="B Mitra" pitchFamily="2" charset="-78"/>
              </a:rPr>
              <a:t>خوشنامی</a:t>
            </a:r>
          </a:p>
          <a:p>
            <a:pPr eaLnBrk="1" hangingPunct="1">
              <a:buClr>
                <a:srgbClr val="FF6600"/>
              </a:buClr>
              <a:buFont typeface="Wingdings" pitchFamily="2" charset="2"/>
              <a:buChar char="v"/>
              <a:defRPr/>
            </a:pPr>
            <a:r>
              <a:rPr lang="fa-IR" sz="3600" b="0">
                <a:cs typeface="B Mitra" pitchFamily="2" charset="-78"/>
              </a:rPr>
              <a:t>نظم</a:t>
            </a:r>
            <a:endParaRPr lang="en-US" sz="3600" b="0">
              <a:cs typeface="B Mitra" pitchFamily="2" charset="-78"/>
            </a:endParaRPr>
          </a:p>
        </p:txBody>
      </p:sp>
      <p:sp>
        <p:nvSpPr>
          <p:cNvPr id="148483" name="Text Box 3"/>
          <p:cNvSpPr txBox="1">
            <a:spLocks noChangeArrowheads="1"/>
          </p:cNvSpPr>
          <p:nvPr/>
        </p:nvSpPr>
        <p:spPr bwMode="auto">
          <a:xfrm>
            <a:off x="4872038" y="2420938"/>
            <a:ext cx="184150" cy="519112"/>
          </a:xfrm>
          <a:prstGeom prst="rect">
            <a:avLst/>
          </a:prstGeom>
          <a:noFill/>
          <a:ln w="9525">
            <a:noFill/>
            <a:miter lim="800000"/>
            <a:headEnd/>
            <a:tailEnd/>
          </a:ln>
          <a:effectLst/>
        </p:spPr>
        <p:txBody>
          <a:bodyPr wrap="none">
            <a:spAutoFit/>
          </a:bodyPr>
          <a:lstStyle/>
          <a:p>
            <a:pPr fontAlgn="base">
              <a:spcBef>
                <a:spcPct val="0"/>
              </a:spcBef>
              <a:spcAft>
                <a:spcPct val="0"/>
              </a:spcAft>
              <a:defRPr/>
            </a:pPr>
            <a:endParaRPr lang="en-US" sz="2800">
              <a:solidFill>
                <a:srgbClr val="000000"/>
              </a:solidFill>
              <a:effectLst>
                <a:outerShdw blurRad="38100" dist="38100" dir="2700000" algn="tl">
                  <a:srgbClr val="000000"/>
                </a:outerShdw>
              </a:effectLst>
              <a:cs typeface="B Mitra" panose="00000400000000000000" pitchFamily="2" charset="-78"/>
            </a:endParaRPr>
          </a:p>
        </p:txBody>
      </p:sp>
      <p:sp>
        <p:nvSpPr>
          <p:cNvPr id="148484" name="Rectangle 4"/>
          <p:cNvSpPr>
            <a:spLocks noChangeArrowheads="1"/>
          </p:cNvSpPr>
          <p:nvPr/>
        </p:nvSpPr>
        <p:spPr bwMode="auto">
          <a:xfrm>
            <a:off x="1847850" y="1916113"/>
            <a:ext cx="4032250" cy="519112"/>
          </a:xfrm>
          <a:prstGeom prst="rect">
            <a:avLst/>
          </a:prstGeom>
          <a:noFill/>
          <a:ln w="9525">
            <a:noFill/>
            <a:miter lim="800000"/>
            <a:headEnd/>
            <a:tailEnd/>
          </a:ln>
          <a:effectLst/>
        </p:spPr>
        <p:txBody>
          <a:bodyPr>
            <a:spAutoFit/>
          </a:bodyPr>
          <a:lstStyle/>
          <a:p>
            <a:pPr algn="r" rtl="1" fontAlgn="base">
              <a:spcBef>
                <a:spcPct val="0"/>
              </a:spcBef>
              <a:spcAft>
                <a:spcPct val="0"/>
              </a:spcAft>
              <a:defRPr/>
            </a:pPr>
            <a:endParaRPr lang="en-US" sz="2800">
              <a:solidFill>
                <a:srgbClr val="000000"/>
              </a:solidFill>
              <a:effectLst>
                <a:outerShdw blurRad="38100" dist="38100" dir="2700000" algn="tl">
                  <a:srgbClr val="000000"/>
                </a:outerShdw>
              </a:effectLst>
              <a:cs typeface="B Mitra" panose="00000400000000000000" pitchFamily="2" charset="-78"/>
            </a:endParaRPr>
          </a:p>
        </p:txBody>
      </p:sp>
      <p:sp>
        <p:nvSpPr>
          <p:cNvPr id="145410" name="Rectangle 2"/>
          <p:cNvSpPr>
            <a:spLocks noChangeArrowheads="1"/>
          </p:cNvSpPr>
          <p:nvPr/>
        </p:nvSpPr>
        <p:spPr bwMode="auto">
          <a:xfrm>
            <a:off x="2640013" y="333375"/>
            <a:ext cx="6985000" cy="692150"/>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انتظارات مشتریان ازسازمانهای خدماتی</a:t>
            </a:r>
            <a:r>
              <a:rPr lang="fa-IR" sz="3200">
                <a:solidFill>
                  <a:srgbClr val="000000"/>
                </a:solidFill>
                <a:effectLst>
                  <a:outerShdw blurRad="38100" dist="38100" dir="2700000" algn="tl">
                    <a:srgbClr val="C0C0C0"/>
                  </a:outerShdw>
                </a:effectLst>
                <a:latin typeface="Impact" pitchFamily="34" charset="0"/>
                <a:cs typeface="B Mitra" panose="00000400000000000000" pitchFamily="2" charset="-78"/>
              </a:rPr>
              <a:t> </a:t>
            </a:r>
            <a:endParaRPr lang="en-US" sz="320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2389926137"/>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482">
                                            <p:txEl>
                                              <p:pRg st="0" end="0"/>
                                            </p:txEl>
                                          </p:spTgt>
                                        </p:tgtEl>
                                        <p:attrNameLst>
                                          <p:attrName>style.visibility</p:attrName>
                                        </p:attrNameLst>
                                      </p:cBhvr>
                                      <p:to>
                                        <p:strVal val="visible"/>
                                      </p:to>
                                    </p:set>
                                    <p:animEffect transition="in" filter="fade">
                                      <p:cBhvr>
                                        <p:cTn id="7" dur="2000"/>
                                        <p:tgtEl>
                                          <p:spTgt spid="148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8482">
                                            <p:txEl>
                                              <p:pRg st="2" end="2"/>
                                            </p:txEl>
                                          </p:spTgt>
                                        </p:tgtEl>
                                        <p:attrNameLst>
                                          <p:attrName>style.visibility</p:attrName>
                                        </p:attrNameLst>
                                      </p:cBhvr>
                                      <p:to>
                                        <p:strVal val="visible"/>
                                      </p:to>
                                    </p:set>
                                    <p:animEffect transition="in" filter="fade">
                                      <p:cBhvr>
                                        <p:cTn id="12" dur="2000"/>
                                        <p:tgtEl>
                                          <p:spTgt spid="1484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8482">
                                            <p:txEl>
                                              <p:pRg st="3" end="3"/>
                                            </p:txEl>
                                          </p:spTgt>
                                        </p:tgtEl>
                                        <p:attrNameLst>
                                          <p:attrName>style.visibility</p:attrName>
                                        </p:attrNameLst>
                                      </p:cBhvr>
                                      <p:to>
                                        <p:strVal val="visible"/>
                                      </p:to>
                                    </p:set>
                                    <p:animEffect transition="in" filter="fade">
                                      <p:cBhvr>
                                        <p:cTn id="17" dur="2000"/>
                                        <p:tgtEl>
                                          <p:spTgt spid="14848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8482">
                                            <p:txEl>
                                              <p:pRg st="4" end="4"/>
                                            </p:txEl>
                                          </p:spTgt>
                                        </p:tgtEl>
                                        <p:attrNameLst>
                                          <p:attrName>style.visibility</p:attrName>
                                        </p:attrNameLst>
                                      </p:cBhvr>
                                      <p:to>
                                        <p:strVal val="visible"/>
                                      </p:to>
                                    </p:set>
                                    <p:animEffect transition="in" filter="fade">
                                      <p:cBhvr>
                                        <p:cTn id="22" dur="2000"/>
                                        <p:tgtEl>
                                          <p:spTgt spid="14848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8482">
                                            <p:txEl>
                                              <p:pRg st="5" end="5"/>
                                            </p:txEl>
                                          </p:spTgt>
                                        </p:tgtEl>
                                        <p:attrNameLst>
                                          <p:attrName>style.visibility</p:attrName>
                                        </p:attrNameLst>
                                      </p:cBhvr>
                                      <p:to>
                                        <p:strVal val="visible"/>
                                      </p:to>
                                    </p:set>
                                    <p:animEffect transition="in" filter="fade">
                                      <p:cBhvr>
                                        <p:cTn id="27" dur="2000"/>
                                        <p:tgtEl>
                                          <p:spTgt spid="14848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8482">
                                            <p:txEl>
                                              <p:pRg st="6" end="6"/>
                                            </p:txEl>
                                          </p:spTgt>
                                        </p:tgtEl>
                                        <p:attrNameLst>
                                          <p:attrName>style.visibility</p:attrName>
                                        </p:attrNameLst>
                                      </p:cBhvr>
                                      <p:to>
                                        <p:strVal val="visible"/>
                                      </p:to>
                                    </p:set>
                                    <p:animEffect transition="in" filter="fade">
                                      <p:cBhvr>
                                        <p:cTn id="32" dur="2000"/>
                                        <p:tgtEl>
                                          <p:spTgt spid="14848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8482">
                                            <p:txEl>
                                              <p:pRg st="7" end="7"/>
                                            </p:txEl>
                                          </p:spTgt>
                                        </p:tgtEl>
                                        <p:attrNameLst>
                                          <p:attrName>style.visibility</p:attrName>
                                        </p:attrNameLst>
                                      </p:cBhvr>
                                      <p:to>
                                        <p:strVal val="visible"/>
                                      </p:to>
                                    </p:set>
                                    <p:animEffect transition="in" filter="fade">
                                      <p:cBhvr>
                                        <p:cTn id="37" dur="2000"/>
                                        <p:tgtEl>
                                          <p:spTgt spid="14848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5410"/>
                                        </p:tgtEl>
                                        <p:attrNameLst>
                                          <p:attrName>style.visibility</p:attrName>
                                        </p:attrNameLst>
                                      </p:cBhvr>
                                      <p:to>
                                        <p:strVal val="visible"/>
                                      </p:to>
                                    </p:set>
                                    <p:animEffect transition="in" filter="fade">
                                      <p:cBhvr>
                                        <p:cTn id="42" dur="2000"/>
                                        <p:tgtEl>
                                          <p:spTgt spid="14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4DAE1670-24DB-4191-8BD2-10AECFD1F332}" type="slidenum">
              <a:rPr lang="ar-SA" altLang="en-US">
                <a:solidFill>
                  <a:srgbClr val="000000"/>
                </a:solidFill>
              </a:rPr>
              <a:pPr eaLnBrk="1" hangingPunct="1"/>
              <a:t>42</a:t>
            </a:fld>
            <a:endParaRPr lang="en-US" altLang="en-US">
              <a:solidFill>
                <a:srgbClr val="000000"/>
              </a:solidFill>
            </a:endParaRPr>
          </a:p>
        </p:txBody>
      </p:sp>
      <p:sp>
        <p:nvSpPr>
          <p:cNvPr id="149506" name="Rectangle 2"/>
          <p:cNvSpPr>
            <a:spLocks noGrp="1" noChangeArrowheads="1"/>
          </p:cNvSpPr>
          <p:nvPr>
            <p:ph type="body" idx="4294967295"/>
          </p:nvPr>
        </p:nvSpPr>
        <p:spPr>
          <a:xfrm>
            <a:off x="1992313" y="1773239"/>
            <a:ext cx="8229600" cy="4535487"/>
          </a:xfrm>
        </p:spPr>
        <p:txBody>
          <a:bodyPr/>
          <a:lstStyle/>
          <a:p>
            <a:pPr eaLnBrk="1" hangingPunct="1">
              <a:buFontTx/>
              <a:buNone/>
              <a:defRPr/>
            </a:pPr>
            <a:r>
              <a:rPr lang="fa-IR" sz="4000" b="0" u="sng">
                <a:solidFill>
                  <a:srgbClr val="6666FF"/>
                </a:solidFill>
                <a:effectLst>
                  <a:outerShdw blurRad="38100" dist="38100" dir="2700000" algn="tl">
                    <a:srgbClr val="C0C0C0"/>
                  </a:outerShdw>
                </a:effectLst>
                <a:cs typeface="B Mitra" pitchFamily="2" charset="-78"/>
              </a:rPr>
              <a:t>شرکتهای بیمه</a:t>
            </a:r>
          </a:p>
          <a:p>
            <a:pPr eaLnBrk="1" hangingPunct="1">
              <a:defRPr/>
            </a:pPr>
            <a:endParaRPr lang="fa-IR" sz="4000" u="sng">
              <a:solidFill>
                <a:srgbClr val="FFFF66"/>
              </a:solidFill>
              <a:effectLst>
                <a:outerShdw blurRad="38100" dist="38100" dir="2700000" algn="tl">
                  <a:srgbClr val="C0C0C0"/>
                </a:outerShdw>
              </a:effectLst>
              <a:cs typeface="B Mitra" pitchFamily="2" charset="-78"/>
            </a:endParaRPr>
          </a:p>
          <a:p>
            <a:pPr eaLnBrk="1" hangingPunct="1">
              <a:buClr>
                <a:srgbClr val="FF6600"/>
              </a:buClr>
              <a:buFont typeface="Wingdings" pitchFamily="2" charset="2"/>
              <a:buChar char="v"/>
              <a:defRPr/>
            </a:pPr>
            <a:r>
              <a:rPr lang="fa-IR" b="0" smtClean="0">
                <a:effectLst>
                  <a:outerShdw blurRad="38100" dist="38100" dir="2700000" algn="tl">
                    <a:srgbClr val="C0C0C0"/>
                  </a:outerShdw>
                </a:effectLst>
                <a:cs typeface="B Mitra" pitchFamily="2" charset="-78"/>
              </a:rPr>
              <a:t>صداقت</a:t>
            </a:r>
          </a:p>
          <a:p>
            <a:pPr eaLnBrk="1" hangingPunct="1">
              <a:buClr>
                <a:srgbClr val="FF6600"/>
              </a:buClr>
              <a:buFont typeface="Wingdings" pitchFamily="2" charset="2"/>
              <a:buChar char="v"/>
              <a:defRPr/>
            </a:pPr>
            <a:r>
              <a:rPr lang="fa-IR" b="0" smtClean="0">
                <a:effectLst>
                  <a:outerShdw blurRad="38100" dist="38100" dir="2700000" algn="tl">
                    <a:srgbClr val="C0C0C0"/>
                  </a:outerShdw>
                </a:effectLst>
                <a:cs typeface="B Mitra" pitchFamily="2" charset="-78"/>
              </a:rPr>
              <a:t>سرعت</a:t>
            </a:r>
          </a:p>
          <a:p>
            <a:pPr eaLnBrk="1" hangingPunct="1">
              <a:buClr>
                <a:srgbClr val="FF6600"/>
              </a:buClr>
              <a:buFont typeface="Wingdings" pitchFamily="2" charset="2"/>
              <a:buChar char="v"/>
              <a:defRPr/>
            </a:pPr>
            <a:r>
              <a:rPr lang="fa-IR" b="0" smtClean="0">
                <a:effectLst>
                  <a:outerShdw blurRad="38100" dist="38100" dir="2700000" algn="tl">
                    <a:srgbClr val="C0C0C0"/>
                  </a:outerShdw>
                </a:effectLst>
                <a:cs typeface="B Mitra" pitchFamily="2" charset="-78"/>
              </a:rPr>
              <a:t>تعهد</a:t>
            </a:r>
          </a:p>
          <a:p>
            <a:pPr eaLnBrk="1" hangingPunct="1">
              <a:buClr>
                <a:srgbClr val="FF6600"/>
              </a:buClr>
              <a:buFont typeface="Wingdings" pitchFamily="2" charset="2"/>
              <a:buChar char="v"/>
              <a:defRPr/>
            </a:pPr>
            <a:r>
              <a:rPr lang="fa-IR" b="0" smtClean="0">
                <a:effectLst>
                  <a:outerShdw blurRad="38100" dist="38100" dir="2700000" algn="tl">
                    <a:srgbClr val="C0C0C0"/>
                  </a:outerShdw>
                </a:effectLst>
                <a:cs typeface="B Mitra" pitchFamily="2" charset="-78"/>
              </a:rPr>
              <a:t>سهولت</a:t>
            </a:r>
          </a:p>
          <a:p>
            <a:pPr eaLnBrk="1" hangingPunct="1">
              <a:buClr>
                <a:srgbClr val="FF6600"/>
              </a:buClr>
              <a:buFont typeface="Wingdings" pitchFamily="2" charset="2"/>
              <a:buChar char="v"/>
              <a:defRPr/>
            </a:pPr>
            <a:r>
              <a:rPr lang="fa-IR" b="0" smtClean="0">
                <a:effectLst>
                  <a:outerShdw blurRad="38100" dist="38100" dir="2700000" algn="tl">
                    <a:srgbClr val="C0C0C0"/>
                  </a:outerShdw>
                </a:effectLst>
                <a:cs typeface="B Mitra" pitchFamily="2" charset="-78"/>
              </a:rPr>
              <a:t>ارتباط منظم</a:t>
            </a:r>
            <a:endParaRPr lang="en-US" b="0" smtClean="0">
              <a:effectLst>
                <a:outerShdw blurRad="38100" dist="38100" dir="2700000" algn="tl">
                  <a:srgbClr val="C0C0C0"/>
                </a:outerShdw>
              </a:effectLst>
              <a:cs typeface="B Mitra" pitchFamily="2" charset="-78"/>
            </a:endParaRPr>
          </a:p>
        </p:txBody>
      </p:sp>
      <p:sp>
        <p:nvSpPr>
          <p:cNvPr id="145410" name="Rectangle 2"/>
          <p:cNvSpPr>
            <a:spLocks noChangeArrowheads="1"/>
          </p:cNvSpPr>
          <p:nvPr/>
        </p:nvSpPr>
        <p:spPr bwMode="auto">
          <a:xfrm>
            <a:off x="2640013" y="333375"/>
            <a:ext cx="6985000" cy="692150"/>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انتظارات مشتریان ازسازمانهای خدماتی</a:t>
            </a:r>
            <a:r>
              <a:rPr lang="fa-IR" sz="3200">
                <a:solidFill>
                  <a:srgbClr val="000000"/>
                </a:solidFill>
                <a:effectLst>
                  <a:outerShdw blurRad="38100" dist="38100" dir="2700000" algn="tl">
                    <a:srgbClr val="C0C0C0"/>
                  </a:outerShdw>
                </a:effectLst>
                <a:latin typeface="Impact" pitchFamily="34" charset="0"/>
                <a:cs typeface="B Mitra" panose="00000400000000000000" pitchFamily="2" charset="-78"/>
              </a:rPr>
              <a:t> </a:t>
            </a:r>
            <a:endParaRPr lang="en-US" sz="320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51356356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animEffect transition="in" filter="fade">
                                      <p:cBhvr>
                                        <p:cTn id="7" dur="2000"/>
                                        <p:tgtEl>
                                          <p:spTgt spid="149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9506">
                                            <p:txEl>
                                              <p:pRg st="2" end="2"/>
                                            </p:txEl>
                                          </p:spTgt>
                                        </p:tgtEl>
                                        <p:attrNameLst>
                                          <p:attrName>style.visibility</p:attrName>
                                        </p:attrNameLst>
                                      </p:cBhvr>
                                      <p:to>
                                        <p:strVal val="visible"/>
                                      </p:to>
                                    </p:set>
                                    <p:animEffect transition="in" filter="fade">
                                      <p:cBhvr>
                                        <p:cTn id="12" dur="2000"/>
                                        <p:tgtEl>
                                          <p:spTgt spid="14950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9506">
                                            <p:txEl>
                                              <p:pRg st="3" end="3"/>
                                            </p:txEl>
                                          </p:spTgt>
                                        </p:tgtEl>
                                        <p:attrNameLst>
                                          <p:attrName>style.visibility</p:attrName>
                                        </p:attrNameLst>
                                      </p:cBhvr>
                                      <p:to>
                                        <p:strVal val="visible"/>
                                      </p:to>
                                    </p:set>
                                    <p:animEffect transition="in" filter="fade">
                                      <p:cBhvr>
                                        <p:cTn id="17" dur="2000"/>
                                        <p:tgtEl>
                                          <p:spTgt spid="14950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9506">
                                            <p:txEl>
                                              <p:pRg st="4" end="4"/>
                                            </p:txEl>
                                          </p:spTgt>
                                        </p:tgtEl>
                                        <p:attrNameLst>
                                          <p:attrName>style.visibility</p:attrName>
                                        </p:attrNameLst>
                                      </p:cBhvr>
                                      <p:to>
                                        <p:strVal val="visible"/>
                                      </p:to>
                                    </p:set>
                                    <p:animEffect transition="in" filter="fade">
                                      <p:cBhvr>
                                        <p:cTn id="22" dur="2000"/>
                                        <p:tgtEl>
                                          <p:spTgt spid="14950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9506">
                                            <p:txEl>
                                              <p:pRg st="5" end="5"/>
                                            </p:txEl>
                                          </p:spTgt>
                                        </p:tgtEl>
                                        <p:attrNameLst>
                                          <p:attrName>style.visibility</p:attrName>
                                        </p:attrNameLst>
                                      </p:cBhvr>
                                      <p:to>
                                        <p:strVal val="visible"/>
                                      </p:to>
                                    </p:set>
                                    <p:animEffect transition="in" filter="fade">
                                      <p:cBhvr>
                                        <p:cTn id="27" dur="2000"/>
                                        <p:tgtEl>
                                          <p:spTgt spid="149506">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9506">
                                            <p:txEl>
                                              <p:pRg st="6" end="6"/>
                                            </p:txEl>
                                          </p:spTgt>
                                        </p:tgtEl>
                                        <p:attrNameLst>
                                          <p:attrName>style.visibility</p:attrName>
                                        </p:attrNameLst>
                                      </p:cBhvr>
                                      <p:to>
                                        <p:strVal val="visible"/>
                                      </p:to>
                                    </p:set>
                                    <p:animEffect transition="in" filter="fade">
                                      <p:cBhvr>
                                        <p:cTn id="32" dur="2000"/>
                                        <p:tgtEl>
                                          <p:spTgt spid="149506">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5410"/>
                                        </p:tgtEl>
                                        <p:attrNameLst>
                                          <p:attrName>style.visibility</p:attrName>
                                        </p:attrNameLst>
                                      </p:cBhvr>
                                      <p:to>
                                        <p:strVal val="visible"/>
                                      </p:to>
                                    </p:set>
                                    <p:animEffect transition="in" filter="fade">
                                      <p:cBhvr>
                                        <p:cTn id="37" dur="2000"/>
                                        <p:tgtEl>
                                          <p:spTgt spid="14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FDF15F71-7A56-4C2E-897B-37105227133F}" type="slidenum">
              <a:rPr lang="ar-SA" altLang="en-US">
                <a:solidFill>
                  <a:srgbClr val="000000"/>
                </a:solidFill>
              </a:rPr>
              <a:pPr eaLnBrk="1" hangingPunct="1"/>
              <a:t>43</a:t>
            </a:fld>
            <a:endParaRPr lang="en-US" altLang="en-US">
              <a:solidFill>
                <a:srgbClr val="000000"/>
              </a:solidFill>
            </a:endParaRPr>
          </a:p>
        </p:txBody>
      </p:sp>
      <p:sp>
        <p:nvSpPr>
          <p:cNvPr id="150531" name="Rectangle 3"/>
          <p:cNvSpPr>
            <a:spLocks noGrp="1" noChangeArrowheads="1"/>
          </p:cNvSpPr>
          <p:nvPr>
            <p:ph type="body" idx="4294967295"/>
          </p:nvPr>
        </p:nvSpPr>
        <p:spPr>
          <a:xfrm>
            <a:off x="1919289" y="1844676"/>
            <a:ext cx="8497887" cy="4537075"/>
          </a:xfrm>
        </p:spPr>
        <p:txBody>
          <a:bodyPr/>
          <a:lstStyle/>
          <a:p>
            <a:pPr eaLnBrk="1" hangingPunct="1">
              <a:buFontTx/>
              <a:buNone/>
              <a:defRPr/>
            </a:pPr>
            <a:r>
              <a:rPr lang="fa-IR" sz="4000" b="0" u="sng">
                <a:solidFill>
                  <a:srgbClr val="6666FF"/>
                </a:solidFill>
                <a:effectLst>
                  <a:outerShdw blurRad="38100" dist="38100" dir="2700000" algn="tl">
                    <a:srgbClr val="C0C0C0"/>
                  </a:outerShdw>
                </a:effectLst>
                <a:cs typeface="B Mitra" pitchFamily="2" charset="-78"/>
              </a:rPr>
              <a:t>شرکتهای پستی</a:t>
            </a:r>
          </a:p>
          <a:p>
            <a:pPr eaLnBrk="1" hangingPunct="1">
              <a:buFontTx/>
              <a:buNone/>
              <a:defRPr/>
            </a:pPr>
            <a:endParaRPr lang="fa-IR" b="0" smtClean="0">
              <a:solidFill>
                <a:srgbClr val="FFFF66"/>
              </a:solidFill>
              <a:cs typeface="B Mitra" pitchFamily="2" charset="-78"/>
            </a:endParaRPr>
          </a:p>
          <a:p>
            <a:pPr eaLnBrk="1" hangingPunct="1">
              <a:buClr>
                <a:srgbClr val="FF6600"/>
              </a:buClr>
              <a:buFont typeface="Wingdings" pitchFamily="2" charset="2"/>
              <a:buChar char="v"/>
              <a:defRPr/>
            </a:pPr>
            <a:r>
              <a:rPr lang="fa-IR" b="0" smtClean="0">
                <a:cs typeface="B Mitra" pitchFamily="2" charset="-78"/>
              </a:rPr>
              <a:t>تحویل به موقع</a:t>
            </a:r>
          </a:p>
          <a:p>
            <a:pPr eaLnBrk="1" hangingPunct="1">
              <a:buClr>
                <a:srgbClr val="FF6600"/>
              </a:buClr>
              <a:buFont typeface="Wingdings" pitchFamily="2" charset="2"/>
              <a:buChar char="v"/>
              <a:defRPr/>
            </a:pPr>
            <a:r>
              <a:rPr lang="fa-IR" b="0" smtClean="0">
                <a:cs typeface="B Mitra" pitchFamily="2" charset="-78"/>
              </a:rPr>
              <a:t>سالم بودن محموله</a:t>
            </a:r>
          </a:p>
          <a:p>
            <a:pPr eaLnBrk="1" hangingPunct="1">
              <a:buClr>
                <a:srgbClr val="FF6600"/>
              </a:buClr>
              <a:buFont typeface="Wingdings" pitchFamily="2" charset="2"/>
              <a:buChar char="v"/>
              <a:defRPr/>
            </a:pPr>
            <a:r>
              <a:rPr lang="fa-IR" b="0" smtClean="0">
                <a:cs typeface="B Mitra" pitchFamily="2" charset="-78"/>
              </a:rPr>
              <a:t>اشتباه نکردن</a:t>
            </a:r>
          </a:p>
          <a:p>
            <a:pPr eaLnBrk="1" hangingPunct="1">
              <a:buClr>
                <a:srgbClr val="FF6600"/>
              </a:buClr>
              <a:buFont typeface="Wingdings" pitchFamily="2" charset="2"/>
              <a:buChar char="v"/>
              <a:defRPr/>
            </a:pPr>
            <a:r>
              <a:rPr lang="fa-IR" b="0" smtClean="0">
                <a:cs typeface="B Mitra" pitchFamily="2" charset="-78"/>
              </a:rPr>
              <a:t>راهنمائی</a:t>
            </a:r>
          </a:p>
          <a:p>
            <a:pPr eaLnBrk="1" hangingPunct="1">
              <a:buClr>
                <a:srgbClr val="FF6600"/>
              </a:buClr>
              <a:buFont typeface="Wingdings" pitchFamily="2" charset="2"/>
              <a:buChar char="v"/>
              <a:defRPr/>
            </a:pPr>
            <a:r>
              <a:rPr lang="fa-IR" b="0" smtClean="0">
                <a:cs typeface="B Mitra" pitchFamily="2" charset="-78"/>
              </a:rPr>
              <a:t>محل توزیع</a:t>
            </a:r>
            <a:endParaRPr lang="en-US" sz="2400" b="0" u="sng">
              <a:effectLst>
                <a:outerShdw blurRad="38100" dist="38100" dir="2700000" algn="tl">
                  <a:srgbClr val="C0C0C0"/>
                </a:outerShdw>
              </a:effectLst>
              <a:cs typeface="B Mitra" pitchFamily="2" charset="-78"/>
            </a:endParaRPr>
          </a:p>
        </p:txBody>
      </p:sp>
      <p:sp>
        <p:nvSpPr>
          <p:cNvPr id="145410" name="Rectangle 2"/>
          <p:cNvSpPr>
            <a:spLocks noChangeArrowheads="1"/>
          </p:cNvSpPr>
          <p:nvPr/>
        </p:nvSpPr>
        <p:spPr bwMode="auto">
          <a:xfrm>
            <a:off x="2640013" y="333375"/>
            <a:ext cx="6985000" cy="692150"/>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انتظارات مشتریان ازسازمانهای خدماتی</a:t>
            </a:r>
            <a:r>
              <a:rPr lang="fa-IR" sz="3200">
                <a:solidFill>
                  <a:srgbClr val="000000"/>
                </a:solidFill>
                <a:effectLst>
                  <a:outerShdw blurRad="38100" dist="38100" dir="2700000" algn="tl">
                    <a:srgbClr val="C0C0C0"/>
                  </a:outerShdw>
                </a:effectLst>
                <a:latin typeface="Impact" pitchFamily="34" charset="0"/>
                <a:cs typeface="B Mitra" panose="00000400000000000000" pitchFamily="2" charset="-78"/>
              </a:rPr>
              <a:t> </a:t>
            </a:r>
            <a:endParaRPr lang="en-US" sz="320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6135141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fade">
                                      <p:cBhvr>
                                        <p:cTn id="7" dur="2000"/>
                                        <p:tgtEl>
                                          <p:spTgt spid="150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0531">
                                            <p:txEl>
                                              <p:pRg st="2" end="2"/>
                                            </p:txEl>
                                          </p:spTgt>
                                        </p:tgtEl>
                                        <p:attrNameLst>
                                          <p:attrName>style.visibility</p:attrName>
                                        </p:attrNameLst>
                                      </p:cBhvr>
                                      <p:to>
                                        <p:strVal val="visible"/>
                                      </p:to>
                                    </p:set>
                                    <p:animEffect transition="in" filter="fade">
                                      <p:cBhvr>
                                        <p:cTn id="12" dur="2000"/>
                                        <p:tgtEl>
                                          <p:spTgt spid="150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0531">
                                            <p:txEl>
                                              <p:pRg st="3" end="3"/>
                                            </p:txEl>
                                          </p:spTgt>
                                        </p:tgtEl>
                                        <p:attrNameLst>
                                          <p:attrName>style.visibility</p:attrName>
                                        </p:attrNameLst>
                                      </p:cBhvr>
                                      <p:to>
                                        <p:strVal val="visible"/>
                                      </p:to>
                                    </p:set>
                                    <p:animEffect transition="in" filter="fade">
                                      <p:cBhvr>
                                        <p:cTn id="17" dur="2000"/>
                                        <p:tgtEl>
                                          <p:spTgt spid="1505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0531">
                                            <p:txEl>
                                              <p:pRg st="4" end="4"/>
                                            </p:txEl>
                                          </p:spTgt>
                                        </p:tgtEl>
                                        <p:attrNameLst>
                                          <p:attrName>style.visibility</p:attrName>
                                        </p:attrNameLst>
                                      </p:cBhvr>
                                      <p:to>
                                        <p:strVal val="visible"/>
                                      </p:to>
                                    </p:set>
                                    <p:animEffect transition="in" filter="fade">
                                      <p:cBhvr>
                                        <p:cTn id="22" dur="2000"/>
                                        <p:tgtEl>
                                          <p:spTgt spid="1505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0531">
                                            <p:txEl>
                                              <p:pRg st="5" end="5"/>
                                            </p:txEl>
                                          </p:spTgt>
                                        </p:tgtEl>
                                        <p:attrNameLst>
                                          <p:attrName>style.visibility</p:attrName>
                                        </p:attrNameLst>
                                      </p:cBhvr>
                                      <p:to>
                                        <p:strVal val="visible"/>
                                      </p:to>
                                    </p:set>
                                    <p:animEffect transition="in" filter="fade">
                                      <p:cBhvr>
                                        <p:cTn id="27" dur="2000"/>
                                        <p:tgtEl>
                                          <p:spTgt spid="15053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0531">
                                            <p:txEl>
                                              <p:pRg st="6" end="6"/>
                                            </p:txEl>
                                          </p:spTgt>
                                        </p:tgtEl>
                                        <p:attrNameLst>
                                          <p:attrName>style.visibility</p:attrName>
                                        </p:attrNameLst>
                                      </p:cBhvr>
                                      <p:to>
                                        <p:strVal val="visible"/>
                                      </p:to>
                                    </p:set>
                                    <p:animEffect transition="in" filter="fade">
                                      <p:cBhvr>
                                        <p:cTn id="32" dur="2000"/>
                                        <p:tgtEl>
                                          <p:spTgt spid="15053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5410"/>
                                        </p:tgtEl>
                                        <p:attrNameLst>
                                          <p:attrName>style.visibility</p:attrName>
                                        </p:attrNameLst>
                                      </p:cBhvr>
                                      <p:to>
                                        <p:strVal val="visible"/>
                                      </p:to>
                                    </p:set>
                                    <p:animEffect transition="in" filter="fade">
                                      <p:cBhvr>
                                        <p:cTn id="37" dur="2000"/>
                                        <p:tgtEl>
                                          <p:spTgt spid="14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7226DA57-B095-45AD-A1E0-5585ED40F0B3}" type="slidenum">
              <a:rPr lang="ar-SA" altLang="en-US">
                <a:solidFill>
                  <a:srgbClr val="000000"/>
                </a:solidFill>
              </a:rPr>
              <a:pPr eaLnBrk="1" hangingPunct="1"/>
              <a:t>44</a:t>
            </a:fld>
            <a:endParaRPr lang="en-US" altLang="en-US">
              <a:solidFill>
                <a:srgbClr val="000000"/>
              </a:solidFill>
            </a:endParaRPr>
          </a:p>
        </p:txBody>
      </p:sp>
      <p:sp>
        <p:nvSpPr>
          <p:cNvPr id="151554" name="Rectangle 2"/>
          <p:cNvSpPr>
            <a:spLocks noGrp="1" noChangeArrowheads="1"/>
          </p:cNvSpPr>
          <p:nvPr>
            <p:ph type="body" idx="4294967295"/>
          </p:nvPr>
        </p:nvSpPr>
        <p:spPr>
          <a:xfrm>
            <a:off x="2063750" y="1196976"/>
            <a:ext cx="8229600" cy="5013325"/>
          </a:xfrm>
        </p:spPr>
        <p:txBody>
          <a:bodyPr/>
          <a:lstStyle/>
          <a:p>
            <a:pPr eaLnBrk="1" hangingPunct="1">
              <a:buFontTx/>
              <a:buNone/>
              <a:defRPr/>
            </a:pPr>
            <a:r>
              <a:rPr lang="fa-IR" sz="3600" b="0" u="sng">
                <a:solidFill>
                  <a:srgbClr val="6666FF"/>
                </a:solidFill>
                <a:effectLst>
                  <a:outerShdw blurRad="38100" dist="38100" dir="2700000" algn="tl">
                    <a:srgbClr val="C0C0C0"/>
                  </a:outerShdw>
                </a:effectLst>
                <a:cs typeface="B Mitra" pitchFamily="2" charset="-78"/>
              </a:rPr>
              <a:t>رستورانها و اغذیه فروشی ها </a:t>
            </a:r>
          </a:p>
          <a:p>
            <a:pPr eaLnBrk="1" hangingPunct="1">
              <a:buFontTx/>
              <a:buNone/>
              <a:defRPr/>
            </a:pPr>
            <a:r>
              <a:rPr lang="fa-IR" sz="2800" b="0" u="sng">
                <a:effectLst>
                  <a:outerShdw blurRad="38100" dist="38100" dir="2700000" algn="tl">
                    <a:srgbClr val="C0C0C0"/>
                  </a:outerShdw>
                </a:effectLst>
                <a:cs typeface="B Mitra" pitchFamily="2" charset="-78"/>
              </a:rPr>
              <a:t> </a:t>
            </a:r>
          </a:p>
          <a:p>
            <a:pPr eaLnBrk="1" hangingPunct="1">
              <a:buClr>
                <a:srgbClr val="FF6600"/>
              </a:buClr>
              <a:buFont typeface="Wingdings" pitchFamily="2" charset="2"/>
              <a:buChar char="v"/>
              <a:defRPr/>
            </a:pPr>
            <a:r>
              <a:rPr lang="fa-IR" b="0" smtClean="0">
                <a:cs typeface="B Mitra" pitchFamily="2" charset="-78"/>
              </a:rPr>
              <a:t>نحوه برخورد</a:t>
            </a:r>
          </a:p>
          <a:p>
            <a:pPr eaLnBrk="1" hangingPunct="1">
              <a:buClr>
                <a:srgbClr val="FF6600"/>
              </a:buClr>
              <a:buFont typeface="Wingdings" pitchFamily="2" charset="2"/>
              <a:buChar char="v"/>
              <a:defRPr/>
            </a:pPr>
            <a:r>
              <a:rPr lang="fa-IR" b="0" smtClean="0">
                <a:cs typeface="B Mitra" pitchFamily="2" charset="-78"/>
              </a:rPr>
              <a:t>سرعت </a:t>
            </a:r>
          </a:p>
          <a:p>
            <a:pPr eaLnBrk="1" hangingPunct="1">
              <a:buClr>
                <a:srgbClr val="FF6600"/>
              </a:buClr>
              <a:buFont typeface="Wingdings" pitchFamily="2" charset="2"/>
              <a:buChar char="v"/>
              <a:defRPr/>
            </a:pPr>
            <a:r>
              <a:rPr lang="fa-IR" b="0" smtClean="0">
                <a:cs typeface="B Mitra" pitchFamily="2" charset="-78"/>
              </a:rPr>
              <a:t>کیفیت</a:t>
            </a:r>
          </a:p>
          <a:p>
            <a:pPr eaLnBrk="1" hangingPunct="1">
              <a:buClr>
                <a:srgbClr val="FF6600"/>
              </a:buClr>
              <a:buFont typeface="Wingdings" pitchFamily="2" charset="2"/>
              <a:buChar char="v"/>
              <a:defRPr/>
            </a:pPr>
            <a:r>
              <a:rPr lang="fa-IR" b="0" smtClean="0">
                <a:cs typeface="B Mitra" pitchFamily="2" charset="-78"/>
              </a:rPr>
              <a:t>ارائه سالم و درست</a:t>
            </a:r>
          </a:p>
          <a:p>
            <a:pPr eaLnBrk="1" hangingPunct="1">
              <a:buClr>
                <a:srgbClr val="FF6600"/>
              </a:buClr>
              <a:buFont typeface="Wingdings" pitchFamily="2" charset="2"/>
              <a:buChar char="v"/>
              <a:defRPr/>
            </a:pPr>
            <a:r>
              <a:rPr lang="fa-IR" b="0" smtClean="0">
                <a:cs typeface="B Mitra" pitchFamily="2" charset="-78"/>
              </a:rPr>
              <a:t>قیمت</a:t>
            </a:r>
          </a:p>
          <a:p>
            <a:pPr eaLnBrk="1" hangingPunct="1">
              <a:buClr>
                <a:srgbClr val="FF6600"/>
              </a:buClr>
              <a:buFont typeface="Wingdings" pitchFamily="2" charset="2"/>
              <a:buChar char="v"/>
              <a:defRPr/>
            </a:pPr>
            <a:r>
              <a:rPr lang="fa-IR" b="0" smtClean="0">
                <a:cs typeface="B Mitra" pitchFamily="2" charset="-78"/>
              </a:rPr>
              <a:t>مسئولیت پذیری پاسخگوئی</a:t>
            </a:r>
            <a:endParaRPr lang="en-US" b="0" smtClean="0">
              <a:effectLst>
                <a:outerShdw blurRad="38100" dist="38100" dir="2700000" algn="tl">
                  <a:srgbClr val="C0C0C0"/>
                </a:outerShdw>
              </a:effectLst>
              <a:cs typeface="B Mitra" pitchFamily="2" charset="-78"/>
            </a:endParaRPr>
          </a:p>
        </p:txBody>
      </p:sp>
      <p:sp>
        <p:nvSpPr>
          <p:cNvPr id="145410" name="Rectangle 2"/>
          <p:cNvSpPr>
            <a:spLocks noChangeArrowheads="1"/>
          </p:cNvSpPr>
          <p:nvPr/>
        </p:nvSpPr>
        <p:spPr bwMode="auto">
          <a:xfrm>
            <a:off x="2640013" y="333375"/>
            <a:ext cx="6985000" cy="692150"/>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effectLst>
                  <a:outerShdw blurRad="38100" dist="38100" dir="2700000" algn="tl">
                    <a:srgbClr val="C0C0C0"/>
                  </a:outerShdw>
                </a:effectLst>
                <a:latin typeface="Impact" pitchFamily="34" charset="0"/>
                <a:cs typeface="B Mitra" panose="00000400000000000000" pitchFamily="2" charset="-78"/>
              </a:rPr>
              <a:t>انتظارات مشتریان ازسازمانهای خدماتی</a:t>
            </a:r>
            <a:r>
              <a:rPr lang="fa-IR" sz="3200">
                <a:solidFill>
                  <a:srgbClr val="000000"/>
                </a:solidFill>
                <a:effectLst>
                  <a:outerShdw blurRad="38100" dist="38100" dir="2700000" algn="tl">
                    <a:srgbClr val="C0C0C0"/>
                  </a:outerShdw>
                </a:effectLst>
                <a:latin typeface="Impact" pitchFamily="34" charset="0"/>
                <a:cs typeface="B Mitra" panose="00000400000000000000" pitchFamily="2" charset="-78"/>
              </a:rPr>
              <a:t> </a:t>
            </a:r>
            <a:endParaRPr lang="en-US" sz="3200">
              <a:solidFill>
                <a:srgbClr val="0000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208340505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1554">
                                            <p:txEl>
                                              <p:pRg st="0" end="0"/>
                                            </p:txEl>
                                          </p:spTgt>
                                        </p:tgtEl>
                                        <p:attrNameLst>
                                          <p:attrName>style.visibility</p:attrName>
                                        </p:attrNameLst>
                                      </p:cBhvr>
                                      <p:to>
                                        <p:strVal val="visible"/>
                                      </p:to>
                                    </p:set>
                                    <p:animEffect transition="in" filter="fade">
                                      <p:cBhvr>
                                        <p:cTn id="7" dur="2000"/>
                                        <p:tgtEl>
                                          <p:spTgt spid="151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4">
                                            <p:txEl>
                                              <p:pRg st="2" end="2"/>
                                            </p:txEl>
                                          </p:spTgt>
                                        </p:tgtEl>
                                        <p:attrNameLst>
                                          <p:attrName>style.visibility</p:attrName>
                                        </p:attrNameLst>
                                      </p:cBhvr>
                                      <p:to>
                                        <p:strVal val="visible"/>
                                      </p:to>
                                    </p:set>
                                    <p:animEffect transition="in" filter="fade">
                                      <p:cBhvr>
                                        <p:cTn id="12" dur="2000"/>
                                        <p:tgtEl>
                                          <p:spTgt spid="1515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1554">
                                            <p:txEl>
                                              <p:pRg st="3" end="3"/>
                                            </p:txEl>
                                          </p:spTgt>
                                        </p:tgtEl>
                                        <p:attrNameLst>
                                          <p:attrName>style.visibility</p:attrName>
                                        </p:attrNameLst>
                                      </p:cBhvr>
                                      <p:to>
                                        <p:strVal val="visible"/>
                                      </p:to>
                                    </p:set>
                                    <p:animEffect transition="in" filter="fade">
                                      <p:cBhvr>
                                        <p:cTn id="17" dur="2000"/>
                                        <p:tgtEl>
                                          <p:spTgt spid="15155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1554">
                                            <p:txEl>
                                              <p:pRg st="4" end="4"/>
                                            </p:txEl>
                                          </p:spTgt>
                                        </p:tgtEl>
                                        <p:attrNameLst>
                                          <p:attrName>style.visibility</p:attrName>
                                        </p:attrNameLst>
                                      </p:cBhvr>
                                      <p:to>
                                        <p:strVal val="visible"/>
                                      </p:to>
                                    </p:set>
                                    <p:animEffect transition="in" filter="fade">
                                      <p:cBhvr>
                                        <p:cTn id="22" dur="2000"/>
                                        <p:tgtEl>
                                          <p:spTgt spid="15155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1554">
                                            <p:txEl>
                                              <p:pRg st="5" end="5"/>
                                            </p:txEl>
                                          </p:spTgt>
                                        </p:tgtEl>
                                        <p:attrNameLst>
                                          <p:attrName>style.visibility</p:attrName>
                                        </p:attrNameLst>
                                      </p:cBhvr>
                                      <p:to>
                                        <p:strVal val="visible"/>
                                      </p:to>
                                    </p:set>
                                    <p:animEffect transition="in" filter="fade">
                                      <p:cBhvr>
                                        <p:cTn id="27" dur="2000"/>
                                        <p:tgtEl>
                                          <p:spTgt spid="15155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1554">
                                            <p:txEl>
                                              <p:pRg st="6" end="6"/>
                                            </p:txEl>
                                          </p:spTgt>
                                        </p:tgtEl>
                                        <p:attrNameLst>
                                          <p:attrName>style.visibility</p:attrName>
                                        </p:attrNameLst>
                                      </p:cBhvr>
                                      <p:to>
                                        <p:strVal val="visible"/>
                                      </p:to>
                                    </p:set>
                                    <p:animEffect transition="in" filter="fade">
                                      <p:cBhvr>
                                        <p:cTn id="32" dur="2000"/>
                                        <p:tgtEl>
                                          <p:spTgt spid="15155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51554">
                                            <p:txEl>
                                              <p:pRg st="7" end="7"/>
                                            </p:txEl>
                                          </p:spTgt>
                                        </p:tgtEl>
                                        <p:attrNameLst>
                                          <p:attrName>style.visibility</p:attrName>
                                        </p:attrNameLst>
                                      </p:cBhvr>
                                      <p:to>
                                        <p:strVal val="visible"/>
                                      </p:to>
                                    </p:set>
                                    <p:animEffect transition="in" filter="fade">
                                      <p:cBhvr>
                                        <p:cTn id="37" dur="2000"/>
                                        <p:tgtEl>
                                          <p:spTgt spid="15155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5410"/>
                                        </p:tgtEl>
                                        <p:attrNameLst>
                                          <p:attrName>style.visibility</p:attrName>
                                        </p:attrNameLst>
                                      </p:cBhvr>
                                      <p:to>
                                        <p:strVal val="visible"/>
                                      </p:to>
                                    </p:set>
                                    <p:animEffect transition="in" filter="fade">
                                      <p:cBhvr>
                                        <p:cTn id="42" dur="2000"/>
                                        <p:tgtEl>
                                          <p:spTgt spid="14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CC5C7558-0522-4B8E-B3FF-9FF24D8772A8}" type="slidenum">
              <a:rPr lang="ar-SA" altLang="en-US">
                <a:solidFill>
                  <a:srgbClr val="000000"/>
                </a:solidFill>
              </a:rPr>
              <a:pPr eaLnBrk="1" hangingPunct="1"/>
              <a:t>45</a:t>
            </a:fld>
            <a:endParaRPr lang="en-US" altLang="en-US">
              <a:solidFill>
                <a:srgbClr val="000000"/>
              </a:solidFill>
            </a:endParaRPr>
          </a:p>
        </p:txBody>
      </p:sp>
      <p:sp>
        <p:nvSpPr>
          <p:cNvPr id="152578" name="Rectangle 2"/>
          <p:cNvSpPr>
            <a:spLocks noGrp="1" noRot="1" noChangeArrowheads="1"/>
          </p:cNvSpPr>
          <p:nvPr>
            <p:ph type="title" idx="4294967295"/>
          </p:nvPr>
        </p:nvSpPr>
        <p:spPr>
          <a:xfrm>
            <a:off x="1919288" y="1"/>
            <a:ext cx="8280400" cy="1844675"/>
          </a:xfrm>
        </p:spPr>
        <p:txBody>
          <a:bodyPr/>
          <a:lstStyle/>
          <a:p>
            <a:pPr eaLnBrk="1" hangingPunct="1"/>
            <a:r>
              <a:rPr lang="fa-IR" altLang="en-US" smtClean="0">
                <a:solidFill>
                  <a:schemeClr val="tx1"/>
                </a:solidFill>
                <a:cs typeface="B Mitra" panose="00000400000000000000" pitchFamily="2" charset="-78"/>
              </a:rPr>
              <a:t>عوامل وعناصر نظرخواهی برای</a:t>
            </a:r>
            <a:br>
              <a:rPr lang="fa-IR" altLang="en-US" smtClean="0">
                <a:solidFill>
                  <a:schemeClr val="tx1"/>
                </a:solidFill>
                <a:cs typeface="B Mitra" panose="00000400000000000000" pitchFamily="2" charset="-78"/>
              </a:rPr>
            </a:br>
            <a:r>
              <a:rPr lang="fa-IR" altLang="en-US" smtClean="0">
                <a:solidFill>
                  <a:schemeClr val="tx1"/>
                </a:solidFill>
                <a:cs typeface="B Mitra" panose="00000400000000000000" pitchFamily="2" charset="-78"/>
              </a:rPr>
              <a:t>تعیین و بررسی شاخص رضایت مشتریان</a:t>
            </a:r>
            <a:endParaRPr lang="en-US" altLang="en-US" smtClean="0">
              <a:solidFill>
                <a:schemeClr val="tx1"/>
              </a:solidFill>
              <a:cs typeface="B Mitra" panose="00000400000000000000" pitchFamily="2" charset="-78"/>
            </a:endParaRPr>
          </a:p>
        </p:txBody>
      </p:sp>
      <p:sp>
        <p:nvSpPr>
          <p:cNvPr id="152579" name="Rectangle 3"/>
          <p:cNvSpPr>
            <a:spLocks noGrp="1" noChangeArrowheads="1"/>
          </p:cNvSpPr>
          <p:nvPr>
            <p:ph type="body" idx="4294967295"/>
          </p:nvPr>
        </p:nvSpPr>
        <p:spPr>
          <a:xfrm>
            <a:off x="1919288" y="1989138"/>
            <a:ext cx="8280400" cy="4608512"/>
          </a:xfrm>
        </p:spPr>
        <p:txBody>
          <a:bodyPr/>
          <a:lstStyle/>
          <a:p>
            <a:pPr eaLnBrk="1" hangingPunct="1">
              <a:buFontTx/>
              <a:buNone/>
              <a:defRPr/>
            </a:pPr>
            <a:r>
              <a:rPr lang="fa-IR" sz="3600" b="0" u="sng">
                <a:solidFill>
                  <a:srgbClr val="FF00FF"/>
                </a:solidFill>
                <a:cs typeface="B Mitra" pitchFamily="2" charset="-78"/>
              </a:rPr>
              <a:t>۱- محیط و محل ارائه خدمت</a:t>
            </a:r>
            <a:r>
              <a:rPr lang="fa-IR" sz="3600" b="0" u="sng">
                <a:solidFill>
                  <a:srgbClr val="6666FF"/>
                </a:solidFill>
                <a:cs typeface="B Mitra" pitchFamily="2" charset="-78"/>
              </a:rPr>
              <a:t> </a:t>
            </a:r>
          </a:p>
          <a:p>
            <a:pPr eaLnBrk="1" hangingPunct="1">
              <a:buFontTx/>
              <a:buNone/>
              <a:defRPr/>
            </a:pPr>
            <a:endParaRPr lang="fa-IR" sz="3600" b="0">
              <a:solidFill>
                <a:srgbClr val="6666FF"/>
              </a:solidFill>
              <a:cs typeface="B Mitra" pitchFamily="2" charset="-78"/>
            </a:endParaRPr>
          </a:p>
          <a:p>
            <a:pPr eaLnBrk="1" hangingPunct="1">
              <a:defRPr/>
            </a:pPr>
            <a:r>
              <a:rPr lang="fa-IR" b="0" smtClean="0">
                <a:cs typeface="B Mitra" pitchFamily="2" charset="-78"/>
              </a:rPr>
              <a:t>موقعیت جغرافیائی</a:t>
            </a:r>
          </a:p>
          <a:p>
            <a:pPr eaLnBrk="1" hangingPunct="1">
              <a:defRPr/>
            </a:pPr>
            <a:r>
              <a:rPr lang="fa-IR" b="0" smtClean="0">
                <a:cs typeface="B Mitra" pitchFamily="2" charset="-78"/>
              </a:rPr>
              <a:t>تمیزی وظاهر مناسب</a:t>
            </a:r>
          </a:p>
          <a:p>
            <a:pPr eaLnBrk="1" hangingPunct="1">
              <a:defRPr/>
            </a:pPr>
            <a:r>
              <a:rPr lang="fa-IR" b="0" smtClean="0">
                <a:cs typeface="B Mitra" pitchFamily="2" charset="-78"/>
              </a:rPr>
              <a:t>ساعت کار</a:t>
            </a:r>
          </a:p>
          <a:p>
            <a:pPr eaLnBrk="1" hangingPunct="1">
              <a:defRPr/>
            </a:pPr>
            <a:r>
              <a:rPr lang="fa-IR" b="0" smtClean="0">
                <a:cs typeface="B Mitra" pitchFamily="2" charset="-78"/>
              </a:rPr>
              <a:t>علائم و تابلوهای راهنما</a:t>
            </a:r>
          </a:p>
          <a:p>
            <a:pPr eaLnBrk="1" hangingPunct="1">
              <a:buFontTx/>
              <a:buNone/>
              <a:defRPr/>
            </a:pPr>
            <a:endParaRPr lang="en-US" sz="2400">
              <a:effectLst>
                <a:outerShdw blurRad="38100" dist="38100" dir="2700000" algn="tl">
                  <a:srgbClr val="C0C0C0"/>
                </a:outerShdw>
              </a:effectLst>
              <a:cs typeface="B Mitra" pitchFamily="2" charset="-78"/>
            </a:endParaRPr>
          </a:p>
        </p:txBody>
      </p:sp>
    </p:spTree>
    <p:extLst>
      <p:ext uri="{BB962C8B-B14F-4D97-AF65-F5344CB8AC3E}">
        <p14:creationId xmlns:p14="http://schemas.microsoft.com/office/powerpoint/2010/main" val="338018682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2000"/>
                                        <p:tgtEl>
                                          <p:spTgt spid="152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fade">
                                      <p:cBhvr>
                                        <p:cTn id="12" dur="2000"/>
                                        <p:tgtEl>
                                          <p:spTgt spid="152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fade">
                                      <p:cBhvr>
                                        <p:cTn id="17" dur="2000"/>
                                        <p:tgtEl>
                                          <p:spTgt spid="152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fade">
                                      <p:cBhvr>
                                        <p:cTn id="22" dur="2000"/>
                                        <p:tgtEl>
                                          <p:spTgt spid="152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2579">
                                            <p:txEl>
                                              <p:pRg st="4" end="4"/>
                                            </p:txEl>
                                          </p:spTgt>
                                        </p:tgtEl>
                                        <p:attrNameLst>
                                          <p:attrName>style.visibility</p:attrName>
                                        </p:attrNameLst>
                                      </p:cBhvr>
                                      <p:to>
                                        <p:strVal val="visible"/>
                                      </p:to>
                                    </p:set>
                                    <p:animEffect transition="in" filter="fade">
                                      <p:cBhvr>
                                        <p:cTn id="27" dur="2000"/>
                                        <p:tgtEl>
                                          <p:spTgt spid="152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2579">
                                            <p:txEl>
                                              <p:pRg st="5" end="5"/>
                                            </p:txEl>
                                          </p:spTgt>
                                        </p:tgtEl>
                                        <p:attrNameLst>
                                          <p:attrName>style.visibility</p:attrName>
                                        </p:attrNameLst>
                                      </p:cBhvr>
                                      <p:to>
                                        <p:strVal val="visible"/>
                                      </p:to>
                                    </p:set>
                                    <p:animEffect transition="in" filter="fade">
                                      <p:cBhvr>
                                        <p:cTn id="32" dur="2000"/>
                                        <p:tgtEl>
                                          <p:spTgt spid="152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7184599E-975C-41F1-B210-BF151361D4DE}" type="slidenum">
              <a:rPr lang="ar-SA" altLang="en-US">
                <a:solidFill>
                  <a:srgbClr val="000000"/>
                </a:solidFill>
              </a:rPr>
              <a:pPr eaLnBrk="1" hangingPunct="1"/>
              <a:t>46</a:t>
            </a:fld>
            <a:endParaRPr lang="en-US" altLang="en-US">
              <a:solidFill>
                <a:srgbClr val="000000"/>
              </a:solidFill>
            </a:endParaRPr>
          </a:p>
        </p:txBody>
      </p:sp>
      <p:sp>
        <p:nvSpPr>
          <p:cNvPr id="153602" name="Rectangle 2"/>
          <p:cNvSpPr>
            <a:spLocks noGrp="1" noChangeArrowheads="1"/>
          </p:cNvSpPr>
          <p:nvPr>
            <p:ph type="body" idx="4294967295"/>
          </p:nvPr>
        </p:nvSpPr>
        <p:spPr>
          <a:xfrm>
            <a:off x="2208213" y="1700214"/>
            <a:ext cx="8229600" cy="4968875"/>
          </a:xfrm>
        </p:spPr>
        <p:txBody>
          <a:bodyPr/>
          <a:lstStyle/>
          <a:p>
            <a:pPr eaLnBrk="1" hangingPunct="1">
              <a:lnSpc>
                <a:spcPct val="90000"/>
              </a:lnSpc>
              <a:buFontTx/>
              <a:buNone/>
            </a:pPr>
            <a:r>
              <a:rPr lang="fa-IR" altLang="en-US" sz="3600" b="0" u="sng">
                <a:solidFill>
                  <a:srgbClr val="FF00FF"/>
                </a:solidFill>
                <a:cs typeface="B Mitra" panose="00000400000000000000" pitchFamily="2" charset="-78"/>
              </a:rPr>
              <a:t>۲- نحوه برخورد با مشتریان</a:t>
            </a:r>
            <a:r>
              <a:rPr lang="fa-IR" altLang="en-US" sz="3600" b="0">
                <a:solidFill>
                  <a:srgbClr val="FF00FF"/>
                </a:solidFill>
                <a:cs typeface="B Mitra" panose="00000400000000000000" pitchFamily="2" charset="-78"/>
              </a:rPr>
              <a:t> </a:t>
            </a:r>
          </a:p>
          <a:p>
            <a:pPr eaLnBrk="1" hangingPunct="1">
              <a:lnSpc>
                <a:spcPct val="90000"/>
              </a:lnSpc>
              <a:buFontTx/>
              <a:buNone/>
            </a:pPr>
            <a:endParaRPr lang="fa-IR" altLang="en-US" sz="3600" b="0">
              <a:solidFill>
                <a:srgbClr val="FF00FF"/>
              </a:solidFill>
              <a:cs typeface="B Mitra" panose="00000400000000000000" pitchFamily="2" charset="-78"/>
            </a:endParaRPr>
          </a:p>
          <a:p>
            <a:pPr eaLnBrk="1" hangingPunct="1">
              <a:lnSpc>
                <a:spcPct val="90000"/>
              </a:lnSpc>
            </a:pPr>
            <a:r>
              <a:rPr lang="fa-IR" altLang="en-US" sz="2800" b="0">
                <a:cs typeface="B Mitra" panose="00000400000000000000" pitchFamily="2" charset="-78"/>
              </a:rPr>
              <a:t>ادب</a:t>
            </a:r>
          </a:p>
          <a:p>
            <a:pPr eaLnBrk="1" hangingPunct="1">
              <a:lnSpc>
                <a:spcPct val="90000"/>
              </a:lnSpc>
            </a:pPr>
            <a:r>
              <a:rPr lang="fa-IR" altLang="en-US" sz="2800" b="0">
                <a:cs typeface="B Mitra" panose="00000400000000000000" pitchFamily="2" charset="-78"/>
              </a:rPr>
              <a:t>احترام</a:t>
            </a:r>
          </a:p>
          <a:p>
            <a:pPr eaLnBrk="1" hangingPunct="1">
              <a:lnSpc>
                <a:spcPct val="90000"/>
              </a:lnSpc>
            </a:pPr>
            <a:r>
              <a:rPr lang="fa-IR" altLang="en-US" sz="2800" b="0">
                <a:cs typeface="B Mitra" panose="00000400000000000000" pitchFamily="2" charset="-78"/>
              </a:rPr>
              <a:t>توجه به مشتری</a:t>
            </a:r>
          </a:p>
          <a:p>
            <a:pPr eaLnBrk="1" hangingPunct="1">
              <a:lnSpc>
                <a:spcPct val="90000"/>
              </a:lnSpc>
            </a:pPr>
            <a:r>
              <a:rPr lang="fa-IR" altLang="en-US" sz="2800" b="0">
                <a:cs typeface="B Mitra" panose="00000400000000000000" pitchFamily="2" charset="-78"/>
              </a:rPr>
              <a:t>راهنمائی و کمک رسانی و مشکل گشائی</a:t>
            </a:r>
          </a:p>
          <a:p>
            <a:pPr eaLnBrk="1" hangingPunct="1">
              <a:lnSpc>
                <a:spcPct val="90000"/>
              </a:lnSpc>
            </a:pPr>
            <a:r>
              <a:rPr lang="fa-IR" altLang="en-US" sz="2800" b="0">
                <a:cs typeface="B Mitra" panose="00000400000000000000" pitchFamily="2" charset="-78"/>
              </a:rPr>
              <a:t>آرامش و متانت</a:t>
            </a:r>
          </a:p>
          <a:p>
            <a:pPr eaLnBrk="1" hangingPunct="1">
              <a:lnSpc>
                <a:spcPct val="90000"/>
              </a:lnSpc>
            </a:pPr>
            <a:r>
              <a:rPr lang="fa-IR" altLang="en-US" sz="2800" b="0">
                <a:cs typeface="B Mitra" panose="00000400000000000000" pitchFamily="2" charset="-78"/>
              </a:rPr>
              <a:t>نظم و انظباط</a:t>
            </a:r>
          </a:p>
          <a:p>
            <a:pPr eaLnBrk="1" hangingPunct="1">
              <a:lnSpc>
                <a:spcPct val="90000"/>
              </a:lnSpc>
            </a:pPr>
            <a:r>
              <a:rPr lang="fa-IR" altLang="en-US" sz="2800" b="0">
                <a:cs typeface="B Mitra" panose="00000400000000000000" pitchFamily="2" charset="-78"/>
              </a:rPr>
              <a:t>مشاوره</a:t>
            </a:r>
          </a:p>
          <a:p>
            <a:pPr eaLnBrk="1" hangingPunct="1">
              <a:lnSpc>
                <a:spcPct val="90000"/>
              </a:lnSpc>
            </a:pPr>
            <a:r>
              <a:rPr lang="fa-IR" altLang="en-US" sz="2800" b="0">
                <a:cs typeface="B Mitra" panose="00000400000000000000" pitchFamily="2" charset="-78"/>
              </a:rPr>
              <a:t>آگاهی و تسلط به کار</a:t>
            </a:r>
            <a:endParaRPr lang="en-US" altLang="en-US" sz="2800" b="0">
              <a:cs typeface="B Mitra" panose="00000400000000000000" pitchFamily="2" charset="-78"/>
            </a:endParaRPr>
          </a:p>
        </p:txBody>
      </p:sp>
      <p:sp>
        <p:nvSpPr>
          <p:cNvPr id="152578" name="Rectangle 2"/>
          <p:cNvSpPr>
            <a:spLocks noRot="1" noChangeArrowheads="1"/>
          </p:cNvSpPr>
          <p:nvPr/>
        </p:nvSpPr>
        <p:spPr bwMode="auto">
          <a:xfrm>
            <a:off x="3503613" y="188913"/>
            <a:ext cx="54721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ctr" rtl="1" eaLnBrk="1" fontAlgn="base" hangingPunct="1">
              <a:spcBef>
                <a:spcPct val="0"/>
              </a:spcBef>
              <a:spcAft>
                <a:spcPct val="0"/>
              </a:spcAft>
            </a:pPr>
            <a:r>
              <a:rPr lang="fa-IR" altLang="en-US" sz="2800">
                <a:solidFill>
                  <a:srgbClr val="000000"/>
                </a:solidFill>
                <a:latin typeface="Impact" panose="020B0806030902050204" pitchFamily="34" charset="0"/>
              </a:rPr>
              <a:t>عوامل وعناصر نظرخواهی برای</a:t>
            </a:r>
            <a:br>
              <a:rPr lang="fa-IR" altLang="en-US" sz="2800">
                <a:solidFill>
                  <a:srgbClr val="000000"/>
                </a:solidFill>
                <a:latin typeface="Impact" panose="020B0806030902050204" pitchFamily="34" charset="0"/>
              </a:rPr>
            </a:br>
            <a:r>
              <a:rPr lang="fa-IR" altLang="en-US" sz="2800">
                <a:solidFill>
                  <a:srgbClr val="000000"/>
                </a:solidFill>
                <a:latin typeface="Impact" panose="020B0806030902050204" pitchFamily="34" charset="0"/>
              </a:rPr>
              <a:t>تعیین و بررسی شاخص رضایت مشتریان</a:t>
            </a:r>
            <a:endParaRPr lang="en-US" altLang="en-US" sz="2800">
              <a:solidFill>
                <a:srgbClr val="000000"/>
              </a:solidFill>
              <a:latin typeface="Impact" panose="020B0806030902050204" pitchFamily="34" charset="0"/>
            </a:endParaRPr>
          </a:p>
        </p:txBody>
      </p:sp>
    </p:spTree>
    <p:extLst>
      <p:ext uri="{BB962C8B-B14F-4D97-AF65-F5344CB8AC3E}">
        <p14:creationId xmlns:p14="http://schemas.microsoft.com/office/powerpoint/2010/main" val="43286481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02">
                                            <p:txEl>
                                              <p:pRg st="0" end="0"/>
                                            </p:txEl>
                                          </p:spTgt>
                                        </p:tgtEl>
                                        <p:attrNameLst>
                                          <p:attrName>style.visibility</p:attrName>
                                        </p:attrNameLst>
                                      </p:cBhvr>
                                      <p:to>
                                        <p:strVal val="visible"/>
                                      </p:to>
                                    </p:set>
                                    <p:animEffect transition="in" filter="fade">
                                      <p:cBhvr>
                                        <p:cTn id="7" dur="2000"/>
                                        <p:tgtEl>
                                          <p:spTgt spid="153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2">
                                            <p:txEl>
                                              <p:pRg st="2" end="2"/>
                                            </p:txEl>
                                          </p:spTgt>
                                        </p:tgtEl>
                                        <p:attrNameLst>
                                          <p:attrName>style.visibility</p:attrName>
                                        </p:attrNameLst>
                                      </p:cBhvr>
                                      <p:to>
                                        <p:strVal val="visible"/>
                                      </p:to>
                                    </p:set>
                                    <p:animEffect transition="in" filter="fade">
                                      <p:cBhvr>
                                        <p:cTn id="12" dur="2000"/>
                                        <p:tgtEl>
                                          <p:spTgt spid="15360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3602">
                                            <p:txEl>
                                              <p:pRg st="3" end="3"/>
                                            </p:txEl>
                                          </p:spTgt>
                                        </p:tgtEl>
                                        <p:attrNameLst>
                                          <p:attrName>style.visibility</p:attrName>
                                        </p:attrNameLst>
                                      </p:cBhvr>
                                      <p:to>
                                        <p:strVal val="visible"/>
                                      </p:to>
                                    </p:set>
                                    <p:animEffect transition="in" filter="fade">
                                      <p:cBhvr>
                                        <p:cTn id="17" dur="2000"/>
                                        <p:tgtEl>
                                          <p:spTgt spid="15360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3602">
                                            <p:txEl>
                                              <p:pRg st="4" end="4"/>
                                            </p:txEl>
                                          </p:spTgt>
                                        </p:tgtEl>
                                        <p:attrNameLst>
                                          <p:attrName>style.visibility</p:attrName>
                                        </p:attrNameLst>
                                      </p:cBhvr>
                                      <p:to>
                                        <p:strVal val="visible"/>
                                      </p:to>
                                    </p:set>
                                    <p:animEffect transition="in" filter="fade">
                                      <p:cBhvr>
                                        <p:cTn id="22" dur="2000"/>
                                        <p:tgtEl>
                                          <p:spTgt spid="15360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3602">
                                            <p:txEl>
                                              <p:pRg st="5" end="5"/>
                                            </p:txEl>
                                          </p:spTgt>
                                        </p:tgtEl>
                                        <p:attrNameLst>
                                          <p:attrName>style.visibility</p:attrName>
                                        </p:attrNameLst>
                                      </p:cBhvr>
                                      <p:to>
                                        <p:strVal val="visible"/>
                                      </p:to>
                                    </p:set>
                                    <p:animEffect transition="in" filter="fade">
                                      <p:cBhvr>
                                        <p:cTn id="27" dur="2000"/>
                                        <p:tgtEl>
                                          <p:spTgt spid="15360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3602">
                                            <p:txEl>
                                              <p:pRg st="6" end="6"/>
                                            </p:txEl>
                                          </p:spTgt>
                                        </p:tgtEl>
                                        <p:attrNameLst>
                                          <p:attrName>style.visibility</p:attrName>
                                        </p:attrNameLst>
                                      </p:cBhvr>
                                      <p:to>
                                        <p:strVal val="visible"/>
                                      </p:to>
                                    </p:set>
                                    <p:animEffect transition="in" filter="fade">
                                      <p:cBhvr>
                                        <p:cTn id="32" dur="2000"/>
                                        <p:tgtEl>
                                          <p:spTgt spid="15360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53602">
                                            <p:txEl>
                                              <p:pRg st="7" end="7"/>
                                            </p:txEl>
                                          </p:spTgt>
                                        </p:tgtEl>
                                        <p:attrNameLst>
                                          <p:attrName>style.visibility</p:attrName>
                                        </p:attrNameLst>
                                      </p:cBhvr>
                                      <p:to>
                                        <p:strVal val="visible"/>
                                      </p:to>
                                    </p:set>
                                    <p:animEffect transition="in" filter="fade">
                                      <p:cBhvr>
                                        <p:cTn id="37" dur="2000"/>
                                        <p:tgtEl>
                                          <p:spTgt spid="15360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53602">
                                            <p:txEl>
                                              <p:pRg st="8" end="8"/>
                                            </p:txEl>
                                          </p:spTgt>
                                        </p:tgtEl>
                                        <p:attrNameLst>
                                          <p:attrName>style.visibility</p:attrName>
                                        </p:attrNameLst>
                                      </p:cBhvr>
                                      <p:to>
                                        <p:strVal val="visible"/>
                                      </p:to>
                                    </p:set>
                                    <p:animEffect transition="in" filter="fade">
                                      <p:cBhvr>
                                        <p:cTn id="42" dur="2000"/>
                                        <p:tgtEl>
                                          <p:spTgt spid="153602">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53602">
                                            <p:txEl>
                                              <p:pRg st="8" end="8"/>
                                            </p:txEl>
                                          </p:spTgt>
                                        </p:tgtEl>
                                        <p:attrNameLst>
                                          <p:attrName>style.visibility</p:attrName>
                                        </p:attrNameLst>
                                      </p:cBhvr>
                                      <p:to>
                                        <p:strVal val="visible"/>
                                      </p:to>
                                    </p:set>
                                    <p:animEffect transition="in" filter="fade">
                                      <p:cBhvr>
                                        <p:cTn id="47" dur="2000"/>
                                        <p:tgtEl>
                                          <p:spTgt spid="153602">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53602">
                                            <p:txEl>
                                              <p:pRg st="9" end="9"/>
                                            </p:txEl>
                                          </p:spTgt>
                                        </p:tgtEl>
                                        <p:attrNameLst>
                                          <p:attrName>style.visibility</p:attrName>
                                        </p:attrNameLst>
                                      </p:cBhvr>
                                      <p:to>
                                        <p:strVal val="visible"/>
                                      </p:to>
                                    </p:set>
                                    <p:animEffect transition="in" filter="fade">
                                      <p:cBhvr>
                                        <p:cTn id="50" dur="2000"/>
                                        <p:tgtEl>
                                          <p:spTgt spid="153602">
                                            <p:txEl>
                                              <p:pRg st="9" end="9"/>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2578"/>
                                        </p:tgtEl>
                                        <p:attrNameLst>
                                          <p:attrName>style.visibility</p:attrName>
                                        </p:attrNameLst>
                                      </p:cBhvr>
                                      <p:to>
                                        <p:strVal val="visible"/>
                                      </p:to>
                                    </p:set>
                                    <p:animEffect transition="in" filter="fade">
                                      <p:cBhvr>
                                        <p:cTn id="55" dur="20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427EB676-74C5-4E7E-B49C-2337210882BD}" type="slidenum">
              <a:rPr lang="ar-SA" altLang="en-US">
                <a:solidFill>
                  <a:srgbClr val="000000"/>
                </a:solidFill>
              </a:rPr>
              <a:pPr eaLnBrk="1" hangingPunct="1"/>
              <a:t>47</a:t>
            </a:fld>
            <a:endParaRPr lang="en-US" altLang="en-US">
              <a:solidFill>
                <a:srgbClr val="000000"/>
              </a:solidFill>
            </a:endParaRPr>
          </a:p>
        </p:txBody>
      </p:sp>
      <p:sp>
        <p:nvSpPr>
          <p:cNvPr id="154626" name="Rectangle 2"/>
          <p:cNvSpPr>
            <a:spLocks noGrp="1" noChangeArrowheads="1"/>
          </p:cNvSpPr>
          <p:nvPr>
            <p:ph type="body" idx="4294967295"/>
          </p:nvPr>
        </p:nvSpPr>
        <p:spPr>
          <a:xfrm>
            <a:off x="2063750" y="1412875"/>
            <a:ext cx="8229600" cy="5111750"/>
          </a:xfrm>
        </p:spPr>
        <p:txBody>
          <a:bodyPr/>
          <a:lstStyle/>
          <a:p>
            <a:pPr eaLnBrk="1" hangingPunct="1">
              <a:buFontTx/>
              <a:buNone/>
            </a:pPr>
            <a:r>
              <a:rPr lang="fa-IR" altLang="en-US" sz="4000" b="0">
                <a:solidFill>
                  <a:srgbClr val="FF00FF"/>
                </a:solidFill>
                <a:cs typeface="B Mitra" panose="00000400000000000000" pitchFamily="2" charset="-78"/>
              </a:rPr>
              <a:t>3- </a:t>
            </a:r>
            <a:r>
              <a:rPr lang="fa-IR" altLang="en-US" sz="4000" b="0" u="sng">
                <a:solidFill>
                  <a:srgbClr val="FF00FF"/>
                </a:solidFill>
                <a:cs typeface="B Mitra" panose="00000400000000000000" pitchFamily="2" charset="-78"/>
              </a:rPr>
              <a:t>ویژگیهای خدمت</a:t>
            </a:r>
          </a:p>
          <a:p>
            <a:pPr eaLnBrk="1" hangingPunct="1">
              <a:buFontTx/>
              <a:buNone/>
            </a:pPr>
            <a:endParaRPr lang="fa-IR" altLang="en-US" sz="4000" b="0" u="sng">
              <a:solidFill>
                <a:srgbClr val="FF00FF"/>
              </a:solidFill>
              <a:cs typeface="B Mitra" panose="00000400000000000000" pitchFamily="2" charset="-78"/>
            </a:endParaRPr>
          </a:p>
          <a:p>
            <a:pPr eaLnBrk="1" hangingPunct="1"/>
            <a:r>
              <a:rPr lang="fa-IR" altLang="en-US" sz="3600">
                <a:cs typeface="B Mitra" panose="00000400000000000000" pitchFamily="2" charset="-78"/>
              </a:rPr>
              <a:t> </a:t>
            </a:r>
            <a:r>
              <a:rPr lang="fa-IR" altLang="en-US" b="0" smtClean="0">
                <a:cs typeface="B Mitra" panose="00000400000000000000" pitchFamily="2" charset="-78"/>
              </a:rPr>
              <a:t>تنوع خدمات</a:t>
            </a:r>
            <a:r>
              <a:rPr lang="fa-IR" altLang="en-US" b="0" u="sng" smtClean="0">
                <a:cs typeface="B Mitra" panose="00000400000000000000" pitchFamily="2" charset="-78"/>
              </a:rPr>
              <a:t> </a:t>
            </a:r>
          </a:p>
          <a:p>
            <a:pPr eaLnBrk="1" hangingPunct="1"/>
            <a:r>
              <a:rPr lang="fa-IR" altLang="en-US" b="0" smtClean="0">
                <a:cs typeface="B Mitra" panose="00000400000000000000" pitchFamily="2" charset="-78"/>
              </a:rPr>
              <a:t>به روز بودن و کیفیت خدمت</a:t>
            </a:r>
          </a:p>
          <a:p>
            <a:pPr eaLnBrk="1" hangingPunct="1"/>
            <a:r>
              <a:rPr lang="fa-IR" altLang="en-US" b="0" smtClean="0">
                <a:cs typeface="B Mitra" panose="00000400000000000000" pitchFamily="2" charset="-78"/>
              </a:rPr>
              <a:t>قابل دسترس بودن</a:t>
            </a:r>
          </a:p>
          <a:p>
            <a:pPr eaLnBrk="1" hangingPunct="1"/>
            <a:r>
              <a:rPr lang="fa-IR" altLang="en-US" b="0" smtClean="0">
                <a:cs typeface="B Mitra" panose="00000400000000000000" pitchFamily="2" charset="-78"/>
              </a:rPr>
              <a:t>خدمات ویژه و اضطراری</a:t>
            </a:r>
          </a:p>
          <a:p>
            <a:pPr eaLnBrk="1" hangingPunct="1"/>
            <a:r>
              <a:rPr lang="fa-IR" altLang="en-US" b="0" smtClean="0">
                <a:cs typeface="B Mitra" panose="00000400000000000000" pitchFamily="2" charset="-78"/>
              </a:rPr>
              <a:t>سرعت و سهولت در ارائه خدمت</a:t>
            </a:r>
          </a:p>
          <a:p>
            <a:pPr eaLnBrk="1" hangingPunct="1"/>
            <a:r>
              <a:rPr lang="fa-IR" altLang="en-US" b="0" smtClean="0">
                <a:cs typeface="B Mitra" panose="00000400000000000000" pitchFamily="2" charset="-78"/>
              </a:rPr>
              <a:t>هزینه و قیمت</a:t>
            </a:r>
            <a:endParaRPr lang="en-US" altLang="en-US" b="0" smtClean="0">
              <a:cs typeface="B Mitra" panose="00000400000000000000" pitchFamily="2" charset="-78"/>
            </a:endParaRPr>
          </a:p>
        </p:txBody>
      </p:sp>
      <p:sp>
        <p:nvSpPr>
          <p:cNvPr id="152578" name="Rectangle 2"/>
          <p:cNvSpPr>
            <a:spLocks noRot="1" noChangeArrowheads="1"/>
          </p:cNvSpPr>
          <p:nvPr/>
        </p:nvSpPr>
        <p:spPr bwMode="auto">
          <a:xfrm>
            <a:off x="1919288" y="188914"/>
            <a:ext cx="8280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ctr" rtl="1" eaLnBrk="1" fontAlgn="base" hangingPunct="1">
              <a:spcBef>
                <a:spcPct val="0"/>
              </a:spcBef>
              <a:spcAft>
                <a:spcPct val="0"/>
              </a:spcAft>
            </a:pPr>
            <a:r>
              <a:rPr lang="fa-IR" altLang="en-US" sz="2800">
                <a:solidFill>
                  <a:srgbClr val="000000"/>
                </a:solidFill>
                <a:latin typeface="Impact" panose="020B0806030902050204" pitchFamily="34" charset="0"/>
              </a:rPr>
              <a:t>عوامل وعناصر نظرخواهی برای</a:t>
            </a:r>
            <a:br>
              <a:rPr lang="fa-IR" altLang="en-US" sz="2800">
                <a:solidFill>
                  <a:srgbClr val="000000"/>
                </a:solidFill>
                <a:latin typeface="Impact" panose="020B0806030902050204" pitchFamily="34" charset="0"/>
              </a:rPr>
            </a:br>
            <a:r>
              <a:rPr lang="fa-IR" altLang="en-US" sz="2800">
                <a:solidFill>
                  <a:srgbClr val="000000"/>
                </a:solidFill>
                <a:latin typeface="Impact" panose="020B0806030902050204" pitchFamily="34" charset="0"/>
              </a:rPr>
              <a:t>تعیین و بررسی شاخص رضایت مشتریان</a:t>
            </a:r>
            <a:endParaRPr lang="en-US" altLang="en-US" sz="2800">
              <a:solidFill>
                <a:srgbClr val="000000"/>
              </a:solidFill>
              <a:latin typeface="Impact" panose="020B0806030902050204" pitchFamily="34" charset="0"/>
            </a:endParaRPr>
          </a:p>
        </p:txBody>
      </p:sp>
    </p:spTree>
    <p:extLst>
      <p:ext uri="{BB962C8B-B14F-4D97-AF65-F5344CB8AC3E}">
        <p14:creationId xmlns:p14="http://schemas.microsoft.com/office/powerpoint/2010/main" val="3916060712"/>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animEffect transition="in" filter="fade">
                                      <p:cBhvr>
                                        <p:cTn id="7" dur="2000"/>
                                        <p:tgtEl>
                                          <p:spTgt spid="1546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4626">
                                            <p:txEl>
                                              <p:pRg st="2" end="2"/>
                                            </p:txEl>
                                          </p:spTgt>
                                        </p:tgtEl>
                                        <p:attrNameLst>
                                          <p:attrName>style.visibility</p:attrName>
                                        </p:attrNameLst>
                                      </p:cBhvr>
                                      <p:to>
                                        <p:strVal val="visible"/>
                                      </p:to>
                                    </p:set>
                                    <p:animEffect transition="in" filter="fade">
                                      <p:cBhvr>
                                        <p:cTn id="12" dur="2000"/>
                                        <p:tgtEl>
                                          <p:spTgt spid="15462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4626">
                                            <p:txEl>
                                              <p:pRg st="3" end="3"/>
                                            </p:txEl>
                                          </p:spTgt>
                                        </p:tgtEl>
                                        <p:attrNameLst>
                                          <p:attrName>style.visibility</p:attrName>
                                        </p:attrNameLst>
                                      </p:cBhvr>
                                      <p:to>
                                        <p:strVal val="visible"/>
                                      </p:to>
                                    </p:set>
                                    <p:animEffect transition="in" filter="fade">
                                      <p:cBhvr>
                                        <p:cTn id="17" dur="2000"/>
                                        <p:tgtEl>
                                          <p:spTgt spid="15462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4626">
                                            <p:txEl>
                                              <p:pRg st="4" end="4"/>
                                            </p:txEl>
                                          </p:spTgt>
                                        </p:tgtEl>
                                        <p:attrNameLst>
                                          <p:attrName>style.visibility</p:attrName>
                                        </p:attrNameLst>
                                      </p:cBhvr>
                                      <p:to>
                                        <p:strVal val="visible"/>
                                      </p:to>
                                    </p:set>
                                    <p:animEffect transition="in" filter="fade">
                                      <p:cBhvr>
                                        <p:cTn id="22" dur="2000"/>
                                        <p:tgtEl>
                                          <p:spTgt spid="15462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4626">
                                            <p:txEl>
                                              <p:pRg st="5" end="5"/>
                                            </p:txEl>
                                          </p:spTgt>
                                        </p:tgtEl>
                                        <p:attrNameLst>
                                          <p:attrName>style.visibility</p:attrName>
                                        </p:attrNameLst>
                                      </p:cBhvr>
                                      <p:to>
                                        <p:strVal val="visible"/>
                                      </p:to>
                                    </p:set>
                                    <p:animEffect transition="in" filter="fade">
                                      <p:cBhvr>
                                        <p:cTn id="27" dur="2000"/>
                                        <p:tgtEl>
                                          <p:spTgt spid="154626">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4626">
                                            <p:txEl>
                                              <p:pRg st="6" end="6"/>
                                            </p:txEl>
                                          </p:spTgt>
                                        </p:tgtEl>
                                        <p:attrNameLst>
                                          <p:attrName>style.visibility</p:attrName>
                                        </p:attrNameLst>
                                      </p:cBhvr>
                                      <p:to>
                                        <p:strVal val="visible"/>
                                      </p:to>
                                    </p:set>
                                    <p:animEffect transition="in" filter="fade">
                                      <p:cBhvr>
                                        <p:cTn id="32" dur="2000"/>
                                        <p:tgtEl>
                                          <p:spTgt spid="154626">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54626">
                                            <p:txEl>
                                              <p:pRg st="7" end="7"/>
                                            </p:txEl>
                                          </p:spTgt>
                                        </p:tgtEl>
                                        <p:attrNameLst>
                                          <p:attrName>style.visibility</p:attrName>
                                        </p:attrNameLst>
                                      </p:cBhvr>
                                      <p:to>
                                        <p:strVal val="visible"/>
                                      </p:to>
                                    </p:set>
                                    <p:animEffect transition="in" filter="fade">
                                      <p:cBhvr>
                                        <p:cTn id="37" dur="2000"/>
                                        <p:tgtEl>
                                          <p:spTgt spid="154626">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2578"/>
                                        </p:tgtEl>
                                        <p:attrNameLst>
                                          <p:attrName>style.visibility</p:attrName>
                                        </p:attrNameLst>
                                      </p:cBhvr>
                                      <p:to>
                                        <p:strVal val="visible"/>
                                      </p:to>
                                    </p:set>
                                    <p:animEffect transition="in" filter="fade">
                                      <p:cBhvr>
                                        <p:cTn id="42" dur="20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F47B4DA7-7674-4F8B-9603-A34D6F5C44D1}" type="slidenum">
              <a:rPr lang="ar-SA" altLang="en-US">
                <a:solidFill>
                  <a:srgbClr val="000000"/>
                </a:solidFill>
              </a:rPr>
              <a:pPr eaLnBrk="1" hangingPunct="1"/>
              <a:t>48</a:t>
            </a:fld>
            <a:endParaRPr lang="en-US" altLang="en-US">
              <a:solidFill>
                <a:srgbClr val="000000"/>
              </a:solidFill>
            </a:endParaRPr>
          </a:p>
        </p:txBody>
      </p:sp>
      <p:sp>
        <p:nvSpPr>
          <p:cNvPr id="155650" name="Rectangle 2"/>
          <p:cNvSpPr>
            <a:spLocks noGrp="1" noChangeArrowheads="1"/>
          </p:cNvSpPr>
          <p:nvPr>
            <p:ph type="body" idx="4294967295"/>
          </p:nvPr>
        </p:nvSpPr>
        <p:spPr>
          <a:xfrm>
            <a:off x="1981200" y="1557339"/>
            <a:ext cx="8229600" cy="4967287"/>
          </a:xfrm>
        </p:spPr>
        <p:txBody>
          <a:bodyPr/>
          <a:lstStyle/>
          <a:p>
            <a:pPr eaLnBrk="1" hangingPunct="1">
              <a:lnSpc>
                <a:spcPct val="90000"/>
              </a:lnSpc>
              <a:buFontTx/>
              <a:buNone/>
            </a:pPr>
            <a:r>
              <a:rPr lang="fa-IR" altLang="en-US" sz="4000" b="0">
                <a:solidFill>
                  <a:srgbClr val="FF00FF"/>
                </a:solidFill>
                <a:cs typeface="B Mitra" panose="00000400000000000000" pitchFamily="2" charset="-78"/>
              </a:rPr>
              <a:t>3- </a:t>
            </a:r>
            <a:r>
              <a:rPr lang="fa-IR" altLang="en-US" sz="4000" b="0" u="sng">
                <a:solidFill>
                  <a:srgbClr val="FF00FF"/>
                </a:solidFill>
                <a:cs typeface="B Mitra" panose="00000400000000000000" pitchFamily="2" charset="-78"/>
              </a:rPr>
              <a:t>ویژگیهای خدمت</a:t>
            </a:r>
          </a:p>
          <a:p>
            <a:pPr eaLnBrk="1" hangingPunct="1">
              <a:lnSpc>
                <a:spcPct val="90000"/>
              </a:lnSpc>
            </a:pPr>
            <a:endParaRPr lang="fa-IR" altLang="en-US" b="0" smtClean="0">
              <a:cs typeface="B Mitra" panose="00000400000000000000" pitchFamily="2" charset="-78"/>
            </a:endParaRPr>
          </a:p>
          <a:p>
            <a:pPr eaLnBrk="1" hangingPunct="1">
              <a:lnSpc>
                <a:spcPct val="90000"/>
              </a:lnSpc>
            </a:pPr>
            <a:r>
              <a:rPr lang="fa-IR" altLang="en-US" b="0" smtClean="0">
                <a:cs typeface="B Mitra" panose="00000400000000000000" pitchFamily="2" charset="-78"/>
              </a:rPr>
              <a:t>مهارت، شایستگی و آمادگی کارکنان</a:t>
            </a:r>
          </a:p>
          <a:p>
            <a:pPr eaLnBrk="1" hangingPunct="1">
              <a:lnSpc>
                <a:spcPct val="90000"/>
              </a:lnSpc>
            </a:pPr>
            <a:r>
              <a:rPr lang="fa-IR" altLang="en-US" b="0" smtClean="0">
                <a:cs typeface="B Mitra" panose="00000400000000000000" pitchFamily="2" charset="-78"/>
              </a:rPr>
              <a:t>شور و شوق و دلسوزی کارکنان</a:t>
            </a:r>
          </a:p>
          <a:p>
            <a:pPr eaLnBrk="1" hangingPunct="1">
              <a:lnSpc>
                <a:spcPct val="90000"/>
              </a:lnSpc>
            </a:pPr>
            <a:r>
              <a:rPr lang="fa-IR" altLang="en-US" b="0" smtClean="0">
                <a:cs typeface="B Mitra" panose="00000400000000000000" pitchFamily="2" charset="-78"/>
              </a:rPr>
              <a:t>درستی و اطمینان</a:t>
            </a:r>
          </a:p>
          <a:p>
            <a:pPr eaLnBrk="1" hangingPunct="1">
              <a:lnSpc>
                <a:spcPct val="90000"/>
              </a:lnSpc>
            </a:pPr>
            <a:r>
              <a:rPr lang="fa-IR" altLang="en-US" b="0" smtClean="0">
                <a:cs typeface="B Mitra" panose="00000400000000000000" pitchFamily="2" charset="-78"/>
              </a:rPr>
              <a:t>تداوم خدمات</a:t>
            </a:r>
          </a:p>
          <a:p>
            <a:pPr eaLnBrk="1" hangingPunct="1">
              <a:lnSpc>
                <a:spcPct val="90000"/>
              </a:lnSpc>
            </a:pPr>
            <a:r>
              <a:rPr lang="fa-IR" altLang="en-US" b="0" smtClean="0">
                <a:cs typeface="B Mitra" panose="00000400000000000000" pitchFamily="2" charset="-78"/>
              </a:rPr>
              <a:t>متمایز بودن خدمات</a:t>
            </a:r>
          </a:p>
          <a:p>
            <a:pPr eaLnBrk="1" hangingPunct="1">
              <a:lnSpc>
                <a:spcPct val="90000"/>
              </a:lnSpc>
            </a:pPr>
            <a:r>
              <a:rPr lang="fa-IR" altLang="en-US" b="0" smtClean="0">
                <a:cs typeface="B Mitra" panose="00000400000000000000" pitchFamily="2" charset="-78"/>
              </a:rPr>
              <a:t>استاندارد</a:t>
            </a:r>
          </a:p>
          <a:p>
            <a:pPr eaLnBrk="1" hangingPunct="1">
              <a:lnSpc>
                <a:spcPct val="90000"/>
              </a:lnSpc>
            </a:pPr>
            <a:r>
              <a:rPr lang="fa-IR" altLang="en-US" b="0" smtClean="0">
                <a:cs typeface="B Mitra" panose="00000400000000000000" pitchFamily="2" charset="-78"/>
              </a:rPr>
              <a:t>ضمانت</a:t>
            </a:r>
            <a:endParaRPr lang="en-US" altLang="en-US" b="0" smtClean="0">
              <a:cs typeface="B Mitra" panose="00000400000000000000" pitchFamily="2" charset="-78"/>
            </a:endParaRPr>
          </a:p>
        </p:txBody>
      </p:sp>
      <p:sp>
        <p:nvSpPr>
          <p:cNvPr id="152578" name="Rectangle 2"/>
          <p:cNvSpPr>
            <a:spLocks noRot="1" noChangeArrowheads="1"/>
          </p:cNvSpPr>
          <p:nvPr/>
        </p:nvSpPr>
        <p:spPr bwMode="auto">
          <a:xfrm>
            <a:off x="3143251" y="260351"/>
            <a:ext cx="58324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ctr" rtl="1" eaLnBrk="1" fontAlgn="base" hangingPunct="1">
              <a:spcBef>
                <a:spcPct val="0"/>
              </a:spcBef>
              <a:spcAft>
                <a:spcPct val="0"/>
              </a:spcAft>
            </a:pPr>
            <a:r>
              <a:rPr lang="fa-IR" altLang="en-US" sz="2800">
                <a:solidFill>
                  <a:srgbClr val="000000"/>
                </a:solidFill>
                <a:latin typeface="Impact" panose="020B0806030902050204" pitchFamily="34" charset="0"/>
              </a:rPr>
              <a:t>عوامل وعناصر نظرخواهی برای</a:t>
            </a:r>
            <a:br>
              <a:rPr lang="fa-IR" altLang="en-US" sz="2800">
                <a:solidFill>
                  <a:srgbClr val="000000"/>
                </a:solidFill>
                <a:latin typeface="Impact" panose="020B0806030902050204" pitchFamily="34" charset="0"/>
              </a:rPr>
            </a:br>
            <a:r>
              <a:rPr lang="fa-IR" altLang="en-US" sz="2800">
                <a:solidFill>
                  <a:srgbClr val="000000"/>
                </a:solidFill>
                <a:latin typeface="Impact" panose="020B0806030902050204" pitchFamily="34" charset="0"/>
              </a:rPr>
              <a:t>تعیین و بررسی شاخص رضایت مشتریان</a:t>
            </a:r>
            <a:endParaRPr lang="en-US" altLang="en-US" sz="2800">
              <a:solidFill>
                <a:srgbClr val="000000"/>
              </a:solidFill>
              <a:latin typeface="Impact" panose="020B0806030902050204" pitchFamily="34" charset="0"/>
            </a:endParaRPr>
          </a:p>
        </p:txBody>
      </p:sp>
    </p:spTree>
    <p:extLst>
      <p:ext uri="{BB962C8B-B14F-4D97-AF65-F5344CB8AC3E}">
        <p14:creationId xmlns:p14="http://schemas.microsoft.com/office/powerpoint/2010/main" val="198392023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5650">
                                            <p:txEl>
                                              <p:pRg st="2" end="2"/>
                                            </p:txEl>
                                          </p:spTgt>
                                        </p:tgtEl>
                                        <p:attrNameLst>
                                          <p:attrName>style.visibility</p:attrName>
                                        </p:attrNameLst>
                                      </p:cBhvr>
                                      <p:to>
                                        <p:strVal val="visible"/>
                                      </p:to>
                                    </p:set>
                                    <p:animEffect transition="in" filter="fade">
                                      <p:cBhvr>
                                        <p:cTn id="7" dur="2000"/>
                                        <p:tgtEl>
                                          <p:spTgt spid="15565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5650">
                                            <p:txEl>
                                              <p:pRg st="0" end="0"/>
                                            </p:txEl>
                                          </p:spTgt>
                                        </p:tgtEl>
                                        <p:attrNameLst>
                                          <p:attrName>style.visibility</p:attrName>
                                        </p:attrNameLst>
                                      </p:cBhvr>
                                      <p:to>
                                        <p:strVal val="visible"/>
                                      </p:to>
                                    </p:set>
                                    <p:animEffect transition="in" filter="fade">
                                      <p:cBhvr>
                                        <p:cTn id="12" dur="2000"/>
                                        <p:tgtEl>
                                          <p:spTgt spid="1556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5650">
                                            <p:txEl>
                                              <p:pRg st="3" end="3"/>
                                            </p:txEl>
                                          </p:spTgt>
                                        </p:tgtEl>
                                        <p:attrNameLst>
                                          <p:attrName>style.visibility</p:attrName>
                                        </p:attrNameLst>
                                      </p:cBhvr>
                                      <p:to>
                                        <p:strVal val="visible"/>
                                      </p:to>
                                    </p:set>
                                    <p:animEffect transition="in" filter="fade">
                                      <p:cBhvr>
                                        <p:cTn id="17" dur="2000"/>
                                        <p:tgtEl>
                                          <p:spTgt spid="1556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5650">
                                            <p:txEl>
                                              <p:pRg st="4" end="4"/>
                                            </p:txEl>
                                          </p:spTgt>
                                        </p:tgtEl>
                                        <p:attrNameLst>
                                          <p:attrName>style.visibility</p:attrName>
                                        </p:attrNameLst>
                                      </p:cBhvr>
                                      <p:to>
                                        <p:strVal val="visible"/>
                                      </p:to>
                                    </p:set>
                                    <p:animEffect transition="in" filter="fade">
                                      <p:cBhvr>
                                        <p:cTn id="22" dur="2000"/>
                                        <p:tgtEl>
                                          <p:spTgt spid="15565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5650">
                                            <p:txEl>
                                              <p:pRg st="5" end="5"/>
                                            </p:txEl>
                                          </p:spTgt>
                                        </p:tgtEl>
                                        <p:attrNameLst>
                                          <p:attrName>style.visibility</p:attrName>
                                        </p:attrNameLst>
                                      </p:cBhvr>
                                      <p:to>
                                        <p:strVal val="visible"/>
                                      </p:to>
                                    </p:set>
                                    <p:animEffect transition="in" filter="fade">
                                      <p:cBhvr>
                                        <p:cTn id="27" dur="2000"/>
                                        <p:tgtEl>
                                          <p:spTgt spid="15565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5650">
                                            <p:txEl>
                                              <p:pRg st="6" end="6"/>
                                            </p:txEl>
                                          </p:spTgt>
                                        </p:tgtEl>
                                        <p:attrNameLst>
                                          <p:attrName>style.visibility</p:attrName>
                                        </p:attrNameLst>
                                      </p:cBhvr>
                                      <p:to>
                                        <p:strVal val="visible"/>
                                      </p:to>
                                    </p:set>
                                    <p:animEffect transition="in" filter="fade">
                                      <p:cBhvr>
                                        <p:cTn id="32" dur="2000"/>
                                        <p:tgtEl>
                                          <p:spTgt spid="15565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55650">
                                            <p:txEl>
                                              <p:pRg st="7" end="7"/>
                                            </p:txEl>
                                          </p:spTgt>
                                        </p:tgtEl>
                                        <p:attrNameLst>
                                          <p:attrName>style.visibility</p:attrName>
                                        </p:attrNameLst>
                                      </p:cBhvr>
                                      <p:to>
                                        <p:strVal val="visible"/>
                                      </p:to>
                                    </p:set>
                                    <p:animEffect transition="in" filter="fade">
                                      <p:cBhvr>
                                        <p:cTn id="37" dur="2000"/>
                                        <p:tgtEl>
                                          <p:spTgt spid="155650">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55650">
                                            <p:txEl>
                                              <p:pRg st="8" end="8"/>
                                            </p:txEl>
                                          </p:spTgt>
                                        </p:tgtEl>
                                        <p:attrNameLst>
                                          <p:attrName>style.visibility</p:attrName>
                                        </p:attrNameLst>
                                      </p:cBhvr>
                                      <p:to>
                                        <p:strVal val="visible"/>
                                      </p:to>
                                    </p:set>
                                    <p:animEffect transition="in" filter="fade">
                                      <p:cBhvr>
                                        <p:cTn id="42" dur="2000"/>
                                        <p:tgtEl>
                                          <p:spTgt spid="155650">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2578"/>
                                        </p:tgtEl>
                                        <p:attrNameLst>
                                          <p:attrName>style.visibility</p:attrName>
                                        </p:attrNameLst>
                                      </p:cBhvr>
                                      <p:to>
                                        <p:strVal val="visible"/>
                                      </p:to>
                                    </p:set>
                                    <p:animEffect transition="in" filter="fade">
                                      <p:cBhvr>
                                        <p:cTn id="47" dur="20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4A61C2D9-B54A-470F-85FD-E39A182F74F0}" type="slidenum">
              <a:rPr lang="ar-SA" altLang="en-US">
                <a:solidFill>
                  <a:srgbClr val="000000"/>
                </a:solidFill>
              </a:rPr>
              <a:pPr eaLnBrk="1" hangingPunct="1"/>
              <a:t>49</a:t>
            </a:fld>
            <a:endParaRPr lang="en-US" altLang="en-US">
              <a:solidFill>
                <a:srgbClr val="000000"/>
              </a:solidFill>
            </a:endParaRPr>
          </a:p>
        </p:txBody>
      </p:sp>
      <p:sp>
        <p:nvSpPr>
          <p:cNvPr id="159746" name="Rectangle 2"/>
          <p:cNvSpPr>
            <a:spLocks noGrp="1" noRot="1" noChangeArrowheads="1"/>
          </p:cNvSpPr>
          <p:nvPr>
            <p:ph type="title" idx="4294967295"/>
          </p:nvPr>
        </p:nvSpPr>
        <p:spPr>
          <a:xfrm>
            <a:off x="3503614" y="404814"/>
            <a:ext cx="5400675" cy="611187"/>
          </a:xfrm>
        </p:spPr>
        <p:txBody>
          <a:bodyPr/>
          <a:lstStyle/>
          <a:p>
            <a:pPr eaLnBrk="1" hangingPunct="1">
              <a:defRPr/>
            </a:pPr>
            <a:r>
              <a:rPr lang="fa-IR" sz="4800">
                <a:solidFill>
                  <a:schemeClr val="tx1"/>
                </a:solidFill>
                <a:cs typeface="B Mitra" pitchFamily="2" charset="-78"/>
              </a:rPr>
              <a:t>راه های افزایش ارزش خدمات</a:t>
            </a:r>
            <a:r>
              <a:rPr lang="fa-IR" sz="4800">
                <a:solidFill>
                  <a:srgbClr val="FFFF00"/>
                </a:solidFill>
                <a:effectLst>
                  <a:outerShdw blurRad="38100" dist="38100" dir="2700000" algn="tl">
                    <a:srgbClr val="C0C0C0"/>
                  </a:outerShdw>
                </a:effectLst>
                <a:cs typeface="B Mitra" pitchFamily="2" charset="-78"/>
              </a:rPr>
              <a:t> </a:t>
            </a:r>
            <a:endParaRPr lang="en-US" sz="4800">
              <a:solidFill>
                <a:srgbClr val="FFFF00"/>
              </a:solidFill>
              <a:effectLst>
                <a:outerShdw blurRad="38100" dist="38100" dir="2700000" algn="tl">
                  <a:srgbClr val="C0C0C0"/>
                </a:outerShdw>
              </a:effectLst>
              <a:cs typeface="B Mitra" pitchFamily="2" charset="-78"/>
            </a:endParaRPr>
          </a:p>
        </p:txBody>
      </p:sp>
      <p:sp>
        <p:nvSpPr>
          <p:cNvPr id="159747" name="Rectangle 3"/>
          <p:cNvSpPr>
            <a:spLocks noGrp="1" noChangeArrowheads="1"/>
          </p:cNvSpPr>
          <p:nvPr>
            <p:ph type="body" idx="4294967295"/>
          </p:nvPr>
        </p:nvSpPr>
        <p:spPr>
          <a:xfrm>
            <a:off x="1981200" y="1628776"/>
            <a:ext cx="8229600" cy="5040313"/>
          </a:xfrm>
        </p:spPr>
        <p:txBody>
          <a:bodyPr/>
          <a:lstStyle/>
          <a:p>
            <a:pPr algn="just" eaLnBrk="1" hangingPunct="1">
              <a:buFontTx/>
              <a:buNone/>
            </a:pPr>
            <a:r>
              <a:rPr lang="fa-IR" altLang="en-US" sz="3600" b="0">
                <a:solidFill>
                  <a:srgbClr val="33CC33"/>
                </a:solidFill>
                <a:cs typeface="B Mitra" panose="00000400000000000000" pitchFamily="2" charset="-78"/>
              </a:rPr>
              <a:t>۱- انعطاف پذیر باشید</a:t>
            </a:r>
            <a:r>
              <a:rPr lang="fa-IR" altLang="en-US" sz="3600">
                <a:solidFill>
                  <a:srgbClr val="FFFF66"/>
                </a:solidFill>
                <a:cs typeface="B Mitra" panose="00000400000000000000" pitchFamily="2" charset="-78"/>
              </a:rPr>
              <a:t> </a:t>
            </a:r>
          </a:p>
          <a:p>
            <a:pPr algn="just" eaLnBrk="1" hangingPunct="1">
              <a:buFontTx/>
              <a:buNone/>
            </a:pPr>
            <a:r>
              <a:rPr lang="fa-IR" altLang="en-US" b="0" smtClean="0">
                <a:cs typeface="B Mitra" panose="00000400000000000000" pitchFamily="2" charset="-78"/>
              </a:rPr>
              <a:t>    خودرا با نیازها و شرایط بازار و مشتریان وفق دهید.</a:t>
            </a:r>
          </a:p>
          <a:p>
            <a:pPr algn="just" eaLnBrk="1" hangingPunct="1">
              <a:buFontTx/>
              <a:buNone/>
            </a:pPr>
            <a:endParaRPr lang="fa-IR" altLang="en-US" b="0" smtClean="0">
              <a:solidFill>
                <a:srgbClr val="33CC33"/>
              </a:solidFill>
              <a:cs typeface="B Mitra" panose="00000400000000000000" pitchFamily="2" charset="-78"/>
            </a:endParaRPr>
          </a:p>
          <a:p>
            <a:pPr algn="just" eaLnBrk="1" hangingPunct="1">
              <a:buFontTx/>
              <a:buNone/>
            </a:pPr>
            <a:r>
              <a:rPr lang="fa-IR" altLang="en-US" sz="3600" b="0">
                <a:solidFill>
                  <a:srgbClr val="33CC33"/>
                </a:solidFill>
                <a:cs typeface="B Mitra" panose="00000400000000000000" pitchFamily="2" charset="-78"/>
              </a:rPr>
              <a:t>۲- شکیبا و انتقاد پذیر باشید </a:t>
            </a:r>
          </a:p>
          <a:p>
            <a:pPr algn="just" eaLnBrk="1" hangingPunct="1">
              <a:buFontTx/>
              <a:buNone/>
            </a:pPr>
            <a:r>
              <a:rPr lang="fa-IR" altLang="en-US" smtClean="0">
                <a:cs typeface="B Mitra" panose="00000400000000000000" pitchFamily="2" charset="-78"/>
              </a:rPr>
              <a:t>   </a:t>
            </a:r>
            <a:r>
              <a:rPr lang="fa-IR" altLang="en-US" b="0" smtClean="0">
                <a:cs typeface="B Mitra" panose="00000400000000000000" pitchFamily="2" charset="-78"/>
              </a:rPr>
              <a:t>مشتریان ممکن است انتظاراتی داشته باشند که یا در بیان آن عاجز هستند و یا خارج از امکانات شما می باشند و به همین دلیل ضمن حفظ خونسردی خود تحمل پذیرش انتقادات بجا و بیجای آنها را داشته باشید.</a:t>
            </a:r>
          </a:p>
          <a:p>
            <a:pPr algn="just" eaLnBrk="1" hangingPunct="1">
              <a:buFontTx/>
              <a:buNone/>
            </a:pPr>
            <a:endParaRPr lang="fa-IR" altLang="en-US" b="0" smtClean="0">
              <a:cs typeface="B Mitra" panose="00000400000000000000" pitchFamily="2" charset="-78"/>
            </a:endParaRPr>
          </a:p>
        </p:txBody>
      </p:sp>
    </p:spTree>
    <p:extLst>
      <p:ext uri="{BB962C8B-B14F-4D97-AF65-F5344CB8AC3E}">
        <p14:creationId xmlns:p14="http://schemas.microsoft.com/office/powerpoint/2010/main" val="366432268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20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9747">
                                            <p:txEl>
                                              <p:pRg st="0" end="0"/>
                                            </p:txEl>
                                          </p:spTgt>
                                        </p:tgtEl>
                                        <p:attrNameLst>
                                          <p:attrName>style.visibility</p:attrName>
                                        </p:attrNameLst>
                                      </p:cBhvr>
                                      <p:to>
                                        <p:strVal val="visible"/>
                                      </p:to>
                                    </p:set>
                                    <p:animEffect transition="in" filter="fade">
                                      <p:cBhvr>
                                        <p:cTn id="12" dur="2000"/>
                                        <p:tgtEl>
                                          <p:spTgt spid="159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9747">
                                            <p:txEl>
                                              <p:pRg st="1" end="1"/>
                                            </p:txEl>
                                          </p:spTgt>
                                        </p:tgtEl>
                                        <p:attrNameLst>
                                          <p:attrName>style.visibility</p:attrName>
                                        </p:attrNameLst>
                                      </p:cBhvr>
                                      <p:to>
                                        <p:strVal val="visible"/>
                                      </p:to>
                                    </p:set>
                                    <p:animEffect transition="in" filter="fade">
                                      <p:cBhvr>
                                        <p:cTn id="17" dur="2000"/>
                                        <p:tgtEl>
                                          <p:spTgt spid="159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9747">
                                            <p:txEl>
                                              <p:pRg st="3" end="3"/>
                                            </p:txEl>
                                          </p:spTgt>
                                        </p:tgtEl>
                                        <p:attrNameLst>
                                          <p:attrName>style.visibility</p:attrName>
                                        </p:attrNameLst>
                                      </p:cBhvr>
                                      <p:to>
                                        <p:strVal val="visible"/>
                                      </p:to>
                                    </p:set>
                                    <p:animEffect transition="in" filter="fade">
                                      <p:cBhvr>
                                        <p:cTn id="22" dur="2000"/>
                                        <p:tgtEl>
                                          <p:spTgt spid="159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9747">
                                            <p:txEl>
                                              <p:pRg st="4" end="4"/>
                                            </p:txEl>
                                          </p:spTgt>
                                        </p:tgtEl>
                                        <p:attrNameLst>
                                          <p:attrName>style.visibility</p:attrName>
                                        </p:attrNameLst>
                                      </p:cBhvr>
                                      <p:to>
                                        <p:strVal val="visible"/>
                                      </p:to>
                                    </p:set>
                                    <p:animEffect transition="in" filter="fade">
                                      <p:cBhvr>
                                        <p:cTn id="27" dur="2000"/>
                                        <p:tgtEl>
                                          <p:spTgt spid="159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6BBACFDF-79DB-4667-903A-EF6EA28E3829}" type="slidenum">
              <a:rPr lang="ar-SA" altLang="en-US">
                <a:solidFill>
                  <a:srgbClr val="000000"/>
                </a:solidFill>
                <a:cs typeface="Arial" panose="020B0604020202020204" pitchFamily="34" charset="0"/>
              </a:rPr>
              <a:pPr eaLnBrk="1" hangingPunct="1"/>
              <a:t>5</a:t>
            </a:fld>
            <a:endParaRPr lang="en-US" altLang="en-US">
              <a:solidFill>
                <a:srgbClr val="000000"/>
              </a:solidFill>
              <a:cs typeface="Arial" panose="020B0604020202020204" pitchFamily="34" charset="0"/>
            </a:endParaRPr>
          </a:p>
        </p:txBody>
      </p:sp>
      <p:sp>
        <p:nvSpPr>
          <p:cNvPr id="7" name="Slide Number Placeholder 5"/>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E5A7B55F-8BEB-4BE3-9D19-192C6D3E0047}" type="slidenum">
              <a:rPr lang="ar-SA" altLang="en-US" sz="1000" b="1">
                <a:solidFill>
                  <a:srgbClr val="000000"/>
                </a:solidFill>
                <a:cs typeface="Arial" panose="020B0604020202020204" pitchFamily="34" charset="0"/>
              </a:rPr>
              <a:pPr algn="r" eaLnBrk="1" fontAlgn="base" hangingPunct="1">
                <a:spcBef>
                  <a:spcPct val="0"/>
                </a:spcBef>
                <a:spcAft>
                  <a:spcPct val="0"/>
                </a:spcAft>
              </a:pPr>
              <a:t>5</a:t>
            </a:fld>
            <a:endParaRPr lang="en-US" altLang="en-US" sz="1000" b="1">
              <a:solidFill>
                <a:srgbClr val="000000"/>
              </a:solidFill>
              <a:cs typeface="Arial" panose="020B0604020202020204" pitchFamily="34" charset="0"/>
            </a:endParaRPr>
          </a:p>
        </p:txBody>
      </p:sp>
      <p:sp>
        <p:nvSpPr>
          <p:cNvPr id="70658" name="Rectangle 2"/>
          <p:cNvSpPr>
            <a:spLocks noGrp="1" noChangeArrowheads="1"/>
          </p:cNvSpPr>
          <p:nvPr>
            <p:ph type="title"/>
          </p:nvPr>
        </p:nvSpPr>
        <p:spPr>
          <a:xfrm>
            <a:off x="3863976" y="188913"/>
            <a:ext cx="5832475" cy="762000"/>
          </a:xfrm>
        </p:spPr>
        <p:txBody>
          <a:bodyPr/>
          <a:lstStyle/>
          <a:p>
            <a:pPr eaLnBrk="1" hangingPunct="1"/>
            <a:r>
              <a:rPr lang="fa-IR" altLang="en-US" sz="4800">
                <a:cs typeface="B Mitra" panose="00000400000000000000" pitchFamily="2" charset="-78"/>
              </a:rPr>
              <a:t>1- غيرملموس بودن</a:t>
            </a:r>
            <a:endParaRPr lang="en-US" altLang="en-US" sz="4800">
              <a:cs typeface="B Mitra" panose="00000400000000000000" pitchFamily="2" charset="-78"/>
            </a:endParaRPr>
          </a:p>
        </p:txBody>
      </p:sp>
      <p:sp>
        <p:nvSpPr>
          <p:cNvPr id="24582" name="Text Box 6"/>
          <p:cNvSpPr>
            <a:spLocks noGrp="1" noChangeArrowheads="1"/>
          </p:cNvSpPr>
          <p:nvPr>
            <p:ph type="body" idx="1"/>
          </p:nvPr>
        </p:nvSpPr>
        <p:spPr>
          <a:xfrm>
            <a:off x="2063750" y="1268413"/>
            <a:ext cx="5111750" cy="2881312"/>
          </a:xfrm>
          <a:noFill/>
        </p:spPr>
        <p:txBody>
          <a:bodyPr/>
          <a:lstStyle/>
          <a:p>
            <a:pPr eaLnBrk="1" hangingPunct="1">
              <a:buFontTx/>
              <a:buNone/>
            </a:pPr>
            <a:r>
              <a:rPr lang="fa-IR" altLang="en-US" sz="3600" b="0" dirty="0">
                <a:solidFill>
                  <a:srgbClr val="0033CC"/>
                </a:solidFill>
                <a:cs typeface="B Mitra" panose="00000400000000000000" pitchFamily="2" charset="-78"/>
              </a:rPr>
              <a:t>اقدامات</a:t>
            </a:r>
            <a:r>
              <a:rPr lang="fa-IR" altLang="en-US" sz="3600" b="0" dirty="0">
                <a:solidFill>
                  <a:srgbClr val="00CC00"/>
                </a:solidFill>
                <a:cs typeface="B Mitra" panose="00000400000000000000" pitchFamily="2" charset="-78"/>
              </a:rPr>
              <a:t> </a:t>
            </a:r>
          </a:p>
          <a:p>
            <a:pPr eaLnBrk="1" hangingPunct="1">
              <a:buFontTx/>
              <a:buNone/>
            </a:pPr>
            <a:r>
              <a:rPr lang="fa-IR" altLang="en-US" b="0" dirty="0" smtClean="0">
                <a:cs typeface="B Mitra" panose="00000400000000000000" pitchFamily="2" charset="-78"/>
              </a:rPr>
              <a:t>- محسوس کردن خدمت  </a:t>
            </a:r>
          </a:p>
          <a:p>
            <a:pPr eaLnBrk="1" hangingPunct="1">
              <a:buFontTx/>
              <a:buNone/>
            </a:pPr>
            <a:r>
              <a:rPr lang="fa-IR" altLang="en-US" b="0" dirty="0" smtClean="0">
                <a:cs typeface="B Mitra" panose="00000400000000000000" pitchFamily="2" charset="-78"/>
              </a:rPr>
              <a:t>- خدمات مجانی به تصميم گيرندگان اصلی</a:t>
            </a:r>
          </a:p>
          <a:p>
            <a:pPr eaLnBrk="1" hangingPunct="1">
              <a:buFontTx/>
              <a:buNone/>
            </a:pPr>
            <a:r>
              <a:rPr lang="fa-IR" altLang="en-US" b="0" dirty="0" smtClean="0">
                <a:cs typeface="B Mitra" panose="00000400000000000000" pitchFamily="2" charset="-78"/>
              </a:rPr>
              <a:t>- ارجاع دادن به مشتريان گذشته</a:t>
            </a:r>
          </a:p>
          <a:p>
            <a:pPr eaLnBrk="1" hangingPunct="1">
              <a:buFontTx/>
              <a:buNone/>
            </a:pPr>
            <a:r>
              <a:rPr lang="fa-IR" altLang="en-US" b="0" dirty="0" smtClean="0">
                <a:cs typeface="B Mitra" panose="00000400000000000000" pitchFamily="2" charset="-78"/>
              </a:rPr>
              <a:t>- تبليغات درست و موثر</a:t>
            </a:r>
            <a:r>
              <a:rPr lang="fa-IR" altLang="en-US" sz="2800" dirty="0">
                <a:cs typeface="B Mitra" panose="00000400000000000000" pitchFamily="2" charset="-78"/>
              </a:rPr>
              <a:t> </a:t>
            </a:r>
            <a:endParaRPr lang="en-US" altLang="en-US" sz="2800" dirty="0">
              <a:cs typeface="B Mitra" panose="00000400000000000000" pitchFamily="2" charset="-78"/>
            </a:endParaRPr>
          </a:p>
        </p:txBody>
      </p:sp>
      <p:sp>
        <p:nvSpPr>
          <p:cNvPr id="24578" name="Rectangle 2"/>
          <p:cNvSpPr>
            <a:spLocks noChangeArrowheads="1"/>
          </p:cNvSpPr>
          <p:nvPr/>
        </p:nvSpPr>
        <p:spPr bwMode="auto">
          <a:xfrm>
            <a:off x="6456363" y="1268413"/>
            <a:ext cx="3683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rtl="1" eaLnBrk="1" fontAlgn="base" hangingPunct="1">
              <a:spcBef>
                <a:spcPct val="20000"/>
              </a:spcBef>
              <a:spcAft>
                <a:spcPct val="0"/>
              </a:spcAft>
              <a:buClr>
                <a:srgbClr val="FFFF00"/>
              </a:buClr>
              <a:buSzPct val="80000"/>
            </a:pPr>
            <a:r>
              <a:rPr lang="fa-IR" altLang="en-US" sz="3600" dirty="0">
                <a:solidFill>
                  <a:srgbClr val="00CC00"/>
                </a:solidFill>
              </a:rPr>
              <a:t>خصوصيات</a:t>
            </a:r>
          </a:p>
          <a:p>
            <a:pPr algn="r" rtl="1" eaLnBrk="1" fontAlgn="base" hangingPunct="1">
              <a:spcBef>
                <a:spcPct val="20000"/>
              </a:spcBef>
              <a:spcAft>
                <a:spcPct val="0"/>
              </a:spcAft>
              <a:buClr>
                <a:srgbClr val="FFFF00"/>
              </a:buClr>
              <a:buSzPct val="80000"/>
            </a:pPr>
            <a:r>
              <a:rPr lang="fa-IR" altLang="en-US" sz="3200" dirty="0">
                <a:solidFill>
                  <a:srgbClr val="000000"/>
                </a:solidFill>
              </a:rPr>
              <a:t>- دشواری در ارزيابی</a:t>
            </a:r>
          </a:p>
          <a:p>
            <a:pPr algn="r" rtl="1" eaLnBrk="1" fontAlgn="base" hangingPunct="1">
              <a:spcBef>
                <a:spcPct val="20000"/>
              </a:spcBef>
              <a:spcAft>
                <a:spcPct val="0"/>
              </a:spcAft>
            </a:pPr>
            <a:r>
              <a:rPr lang="fa-IR" altLang="en-US" sz="3200" dirty="0">
                <a:solidFill>
                  <a:srgbClr val="000000"/>
                </a:solidFill>
              </a:rPr>
              <a:t>- ناتوانی در ارائه نمونه</a:t>
            </a:r>
          </a:p>
          <a:p>
            <a:pPr algn="r" rtl="1" eaLnBrk="1" fontAlgn="base" hangingPunct="1">
              <a:spcBef>
                <a:spcPct val="20000"/>
              </a:spcBef>
              <a:spcAft>
                <a:spcPct val="0"/>
              </a:spcAft>
            </a:pPr>
            <a:r>
              <a:rPr lang="fa-IR" altLang="en-US" sz="3200" dirty="0">
                <a:solidFill>
                  <a:srgbClr val="000000"/>
                </a:solidFill>
              </a:rPr>
              <a:t>- نگرانی و تردید</a:t>
            </a:r>
          </a:p>
          <a:p>
            <a:pPr algn="r" rtl="1" eaLnBrk="1" fontAlgn="base" hangingPunct="1">
              <a:spcBef>
                <a:spcPct val="20000"/>
              </a:spcBef>
              <a:spcAft>
                <a:spcPct val="0"/>
              </a:spcAft>
            </a:pPr>
            <a:r>
              <a:rPr lang="fa-IR" altLang="en-US" sz="3200" dirty="0">
                <a:solidFill>
                  <a:srgbClr val="000000"/>
                </a:solidFill>
              </a:rPr>
              <a:t>- ناآشنایی با تمایزها</a:t>
            </a:r>
          </a:p>
        </p:txBody>
      </p:sp>
      <p:sp>
        <p:nvSpPr>
          <p:cNvPr id="69635" name="Rectangle 3"/>
          <p:cNvSpPr>
            <a:spLocks noChangeArrowheads="1"/>
          </p:cNvSpPr>
          <p:nvPr/>
        </p:nvSpPr>
        <p:spPr bwMode="auto">
          <a:xfrm>
            <a:off x="1992313" y="4365626"/>
            <a:ext cx="8229600" cy="1833563"/>
          </a:xfrm>
          <a:prstGeom prst="rect">
            <a:avLst/>
          </a:prstGeom>
          <a:noFill/>
          <a:ln w="9525">
            <a:noFill/>
            <a:miter lim="800000"/>
            <a:headEnd/>
            <a:tailEnd/>
          </a:ln>
        </p:spPr>
        <p:txBody>
          <a:bodyPr/>
          <a:lstStyle/>
          <a:p>
            <a:pPr marL="342900" indent="-342900" algn="r" rtl="1" fontAlgn="base">
              <a:spcBef>
                <a:spcPct val="20000"/>
              </a:spcBef>
              <a:spcAft>
                <a:spcPct val="0"/>
              </a:spcAft>
              <a:defRPr/>
            </a:pPr>
            <a:r>
              <a:rPr lang="fa-IR" sz="3200" dirty="0">
                <a:solidFill>
                  <a:srgbClr val="FF0000"/>
                </a:solidFill>
                <a:effectLst>
                  <a:outerShdw blurRad="38100" dist="38100" dir="2700000" algn="tl">
                    <a:srgbClr val="C0C0C0"/>
                  </a:outerShdw>
                </a:effectLst>
                <a:cs typeface="B Mitra" panose="00000400000000000000" pitchFamily="2" charset="-78"/>
              </a:rPr>
              <a:t>چالش بازارياب</a:t>
            </a:r>
            <a:r>
              <a:rPr lang="fa-IR" sz="2800" dirty="0">
                <a:solidFill>
                  <a:srgbClr val="000000"/>
                </a:solidFill>
                <a:effectLst>
                  <a:outerShdw blurRad="38100" dist="38100" dir="2700000" algn="tl">
                    <a:srgbClr val="C0C0C0"/>
                  </a:outerShdw>
                </a:effectLst>
                <a:cs typeface="B Mitra" panose="00000400000000000000" pitchFamily="2" charset="-78"/>
              </a:rPr>
              <a:t> </a:t>
            </a:r>
          </a:p>
          <a:p>
            <a:pPr marL="342900" indent="-342900" algn="r" rtl="1" fontAlgn="base">
              <a:spcBef>
                <a:spcPct val="20000"/>
              </a:spcBef>
              <a:spcAft>
                <a:spcPct val="0"/>
              </a:spcAft>
              <a:buFontTx/>
              <a:buChar char="•"/>
              <a:defRPr/>
            </a:pPr>
            <a:r>
              <a:rPr lang="fa-IR" sz="2800" dirty="0">
                <a:solidFill>
                  <a:srgbClr val="000000"/>
                </a:solidFill>
                <a:effectLst>
                  <a:outerShdw blurRad="38100" dist="38100" dir="2700000" algn="tl">
                    <a:srgbClr val="C0C0C0"/>
                  </a:outerShdw>
                </a:effectLst>
                <a:cs typeface="B Mitra" panose="00000400000000000000" pitchFamily="2" charset="-78"/>
              </a:rPr>
              <a:t>مشتري محصول ملموسي براي ادعاي مالكيت بر آن در دست ندارد</a:t>
            </a:r>
          </a:p>
          <a:p>
            <a:pPr marL="342900" indent="-342900" algn="r" rtl="1" fontAlgn="base">
              <a:spcBef>
                <a:spcPct val="20000"/>
              </a:spcBef>
              <a:spcAft>
                <a:spcPct val="0"/>
              </a:spcAft>
              <a:buFontTx/>
              <a:buChar char="•"/>
              <a:defRPr/>
            </a:pPr>
            <a:r>
              <a:rPr lang="fa-IR" sz="2800" dirty="0">
                <a:solidFill>
                  <a:srgbClr val="000000"/>
                </a:solidFill>
                <a:effectLst>
                  <a:outerShdw blurRad="38100" dist="38100" dir="2700000" algn="tl">
                    <a:srgbClr val="C0C0C0"/>
                  </a:outerShdw>
                </a:effectLst>
                <a:cs typeface="B Mitra" panose="00000400000000000000" pitchFamily="2" charset="-78"/>
              </a:rPr>
              <a:t>عملكرد را نمي توان از نظر فيزيكي بررسي يا ارزيابي كرد</a:t>
            </a:r>
          </a:p>
          <a:p>
            <a:pPr marL="342900" indent="-342900" algn="r" rtl="1" fontAlgn="base">
              <a:spcBef>
                <a:spcPct val="20000"/>
              </a:spcBef>
              <a:spcAft>
                <a:spcPct val="0"/>
              </a:spcAft>
              <a:buFontTx/>
              <a:buChar char="•"/>
              <a:defRPr/>
            </a:pPr>
            <a:r>
              <a:rPr lang="fa-IR" sz="2800" dirty="0">
                <a:solidFill>
                  <a:srgbClr val="000000"/>
                </a:solidFill>
                <a:effectLst>
                  <a:outerShdw blurRad="38100" dist="38100" dir="2700000" algn="tl">
                    <a:srgbClr val="C0C0C0"/>
                  </a:outerShdw>
                </a:effectLst>
                <a:cs typeface="B Mitra" panose="00000400000000000000" pitchFamily="2" charset="-78"/>
              </a:rPr>
              <a:t>قيمت گذاري و درك مشتري از قيمت گذاري مشكل است</a:t>
            </a:r>
            <a:endParaRPr lang="en-US" sz="2800" dirty="0">
              <a:solidFill>
                <a:srgbClr val="000000"/>
              </a:solidFill>
              <a:effectLst>
                <a:outerShdw blurRad="38100" dist="38100" dir="2700000" algn="tl">
                  <a:srgbClr val="C0C0C0"/>
                </a:outerShdw>
              </a:effectLst>
              <a:cs typeface="B Mitra" panose="00000400000000000000" pitchFamily="2" charset="-78"/>
            </a:endParaRPr>
          </a:p>
        </p:txBody>
      </p:sp>
    </p:spTree>
    <p:extLst>
      <p:ext uri="{BB962C8B-B14F-4D97-AF65-F5344CB8AC3E}">
        <p14:creationId xmlns:p14="http://schemas.microsoft.com/office/powerpoint/2010/main" val="49778748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dissolve">
                                      <p:cBhvr>
                                        <p:cTn id="7" dur="500"/>
                                        <p:tgtEl>
                                          <p:spTgt spid="70658"/>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p:cTn id="11" dur="500" fill="hold"/>
                                        <p:tgtEl>
                                          <p:spTgt spid="24578"/>
                                        </p:tgtEl>
                                        <p:attrNameLst>
                                          <p:attrName>ppt_w</p:attrName>
                                        </p:attrNameLst>
                                      </p:cBhvr>
                                      <p:tavLst>
                                        <p:tav tm="0">
                                          <p:val>
                                            <p:fltVal val="0"/>
                                          </p:val>
                                        </p:tav>
                                        <p:tav tm="100000">
                                          <p:val>
                                            <p:strVal val="#ppt_w"/>
                                          </p:val>
                                        </p:tav>
                                      </p:tavLst>
                                    </p:anim>
                                    <p:anim calcmode="lin" valueType="num">
                                      <p:cBhvr>
                                        <p:cTn id="12" dur="500" fill="hold"/>
                                        <p:tgtEl>
                                          <p:spTgt spid="2457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4582">
                                            <p:txEl>
                                              <p:pRg st="0" end="0"/>
                                            </p:txEl>
                                          </p:spTgt>
                                        </p:tgtEl>
                                        <p:attrNameLst>
                                          <p:attrName>style.visibility</p:attrName>
                                        </p:attrNameLst>
                                      </p:cBhvr>
                                      <p:to>
                                        <p:strVal val="visible"/>
                                      </p:to>
                                    </p:set>
                                    <p:anim calcmode="lin" valueType="num">
                                      <p:cBhvr>
                                        <p:cTn id="16" dur="500" fill="hold"/>
                                        <p:tgtEl>
                                          <p:spTgt spid="2458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4582">
                                            <p:txEl>
                                              <p:pRg st="0" end="0"/>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24582">
                                            <p:txEl>
                                              <p:pRg st="1" end="1"/>
                                            </p:txEl>
                                          </p:spTgt>
                                        </p:tgtEl>
                                        <p:attrNameLst>
                                          <p:attrName>style.visibility</p:attrName>
                                        </p:attrNameLst>
                                      </p:cBhvr>
                                      <p:to>
                                        <p:strVal val="visible"/>
                                      </p:to>
                                    </p:set>
                                    <p:anim calcmode="lin" valueType="num">
                                      <p:cBhvr>
                                        <p:cTn id="21" dur="500" fill="hold"/>
                                        <p:tgtEl>
                                          <p:spTgt spid="2458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4582">
                                            <p:txEl>
                                              <p:pRg st="1" end="1"/>
                                            </p:txEl>
                                          </p:spTgt>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24582">
                                            <p:txEl>
                                              <p:pRg st="2" end="2"/>
                                            </p:txEl>
                                          </p:spTgt>
                                        </p:tgtEl>
                                        <p:attrNameLst>
                                          <p:attrName>style.visibility</p:attrName>
                                        </p:attrNameLst>
                                      </p:cBhvr>
                                      <p:to>
                                        <p:strVal val="visible"/>
                                      </p:to>
                                    </p:set>
                                    <p:anim calcmode="lin" valueType="num">
                                      <p:cBhvr>
                                        <p:cTn id="26" dur="500" fill="hold"/>
                                        <p:tgtEl>
                                          <p:spTgt spid="2458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4582">
                                            <p:txEl>
                                              <p:pRg st="2" end="2"/>
                                            </p:txEl>
                                          </p:spTgt>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24582">
                                            <p:txEl>
                                              <p:pRg st="3" end="3"/>
                                            </p:txEl>
                                          </p:spTgt>
                                        </p:tgtEl>
                                        <p:attrNameLst>
                                          <p:attrName>style.visibility</p:attrName>
                                        </p:attrNameLst>
                                      </p:cBhvr>
                                      <p:to>
                                        <p:strVal val="visible"/>
                                      </p:to>
                                    </p:set>
                                    <p:anim calcmode="lin" valueType="num">
                                      <p:cBhvr>
                                        <p:cTn id="31" dur="500" fill="hold"/>
                                        <p:tgtEl>
                                          <p:spTgt spid="2458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4582">
                                            <p:txEl>
                                              <p:pRg st="3" end="3"/>
                                            </p:txEl>
                                          </p:spTgt>
                                        </p:tgtEl>
                                        <p:attrNameLst>
                                          <p:attrName>ppt_h</p:attrName>
                                        </p:attrNameLst>
                                      </p:cBhvr>
                                      <p:tavLst>
                                        <p:tav tm="0">
                                          <p:val>
                                            <p:fltVal val="0"/>
                                          </p:val>
                                        </p:tav>
                                        <p:tav tm="100000">
                                          <p:val>
                                            <p:strVal val="#ppt_h"/>
                                          </p:val>
                                        </p:tav>
                                      </p:tavLst>
                                    </p:anim>
                                  </p:childTnLst>
                                </p:cTn>
                              </p:par>
                            </p:childTnLst>
                          </p:cTn>
                        </p:par>
                        <p:par>
                          <p:cTn id="33" fill="hold" nodeType="afterGroup">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24582">
                                            <p:txEl>
                                              <p:pRg st="4" end="4"/>
                                            </p:txEl>
                                          </p:spTgt>
                                        </p:tgtEl>
                                        <p:attrNameLst>
                                          <p:attrName>style.visibility</p:attrName>
                                        </p:attrNameLst>
                                      </p:cBhvr>
                                      <p:to>
                                        <p:strVal val="visible"/>
                                      </p:to>
                                    </p:set>
                                    <p:anim calcmode="lin" valueType="num">
                                      <p:cBhvr>
                                        <p:cTn id="36" dur="500" fill="hold"/>
                                        <p:tgtEl>
                                          <p:spTgt spid="24582">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24582">
                                            <p:txEl>
                                              <p:pRg st="4" end="4"/>
                                            </p:txEl>
                                          </p:spTgt>
                                        </p:tgtEl>
                                        <p:attrNameLst>
                                          <p:attrName>ppt_h</p:attrName>
                                        </p:attrNameLst>
                                      </p:cBhvr>
                                      <p:tavLst>
                                        <p:tav tm="0">
                                          <p:val>
                                            <p:fltVal val="0"/>
                                          </p:val>
                                        </p:tav>
                                        <p:tav tm="100000">
                                          <p:val>
                                            <p:strVal val="#ppt_h"/>
                                          </p:val>
                                        </p:tav>
                                      </p:tavLst>
                                    </p:anim>
                                  </p:childTnLst>
                                </p:cTn>
                              </p:par>
                            </p:childTnLst>
                          </p:cTn>
                        </p:par>
                        <p:par>
                          <p:cTn id="38" fill="hold" nodeType="afterGroup">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69635"/>
                                        </p:tgtEl>
                                        <p:attrNameLst>
                                          <p:attrName>style.visibility</p:attrName>
                                        </p:attrNameLst>
                                      </p:cBhvr>
                                      <p:to>
                                        <p:strVal val="visible"/>
                                      </p:to>
                                    </p:set>
                                    <p:anim calcmode="lin" valueType="num">
                                      <p:cBhvr>
                                        <p:cTn id="41" dur="500" fill="hold"/>
                                        <p:tgtEl>
                                          <p:spTgt spid="69635"/>
                                        </p:tgtEl>
                                        <p:attrNameLst>
                                          <p:attrName>ppt_w</p:attrName>
                                        </p:attrNameLst>
                                      </p:cBhvr>
                                      <p:tavLst>
                                        <p:tav tm="0">
                                          <p:val>
                                            <p:fltVal val="0"/>
                                          </p:val>
                                        </p:tav>
                                        <p:tav tm="100000">
                                          <p:val>
                                            <p:strVal val="#ppt_w"/>
                                          </p:val>
                                        </p:tav>
                                      </p:tavLst>
                                    </p:anim>
                                    <p:anim calcmode="lin" valueType="num">
                                      <p:cBhvr>
                                        <p:cTn id="42" dur="500" fill="hold"/>
                                        <p:tgtEl>
                                          <p:spTgt spid="69635"/>
                                        </p:tgtEl>
                                        <p:attrNameLst>
                                          <p:attrName>ppt_h</p:attrName>
                                        </p:attrNameLst>
                                      </p:cBhvr>
                                      <p:tavLst>
                                        <p:tav tm="0">
                                          <p:val>
                                            <p:fltVal val="0"/>
                                          </p:val>
                                        </p:tav>
                                        <p:tav tm="100000">
                                          <p:val>
                                            <p:strVal val="#ppt_h"/>
                                          </p:val>
                                        </p:tav>
                                      </p:tavLst>
                                    </p:anim>
                                    <p:animEffect transition="in" filter="fade">
                                      <p:cBhvr>
                                        <p:cTn id="43"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24582" grpId="0" build="p"/>
      <p:bldP spid="24578" grpId="0"/>
      <p:bldP spid="6963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EBA2D0D2-6E6E-49B8-AE1B-E750E9A6BDC9}" type="slidenum">
              <a:rPr lang="ar-SA" altLang="en-US">
                <a:solidFill>
                  <a:srgbClr val="000000"/>
                </a:solidFill>
              </a:rPr>
              <a:pPr eaLnBrk="1" hangingPunct="1"/>
              <a:t>50</a:t>
            </a:fld>
            <a:endParaRPr lang="en-US" altLang="en-US">
              <a:solidFill>
                <a:srgbClr val="000000"/>
              </a:solidFill>
            </a:endParaRPr>
          </a:p>
        </p:txBody>
      </p:sp>
      <p:sp>
        <p:nvSpPr>
          <p:cNvPr id="160770" name="Rectangle 2"/>
          <p:cNvSpPr>
            <a:spLocks noGrp="1" noChangeArrowheads="1"/>
          </p:cNvSpPr>
          <p:nvPr>
            <p:ph type="body" idx="4294967295"/>
          </p:nvPr>
        </p:nvSpPr>
        <p:spPr>
          <a:xfrm>
            <a:off x="2063750" y="1779588"/>
            <a:ext cx="8229600" cy="3810000"/>
          </a:xfrm>
        </p:spPr>
        <p:txBody>
          <a:bodyPr/>
          <a:lstStyle/>
          <a:p>
            <a:pPr algn="just" eaLnBrk="1" hangingPunct="1">
              <a:buFontTx/>
              <a:buNone/>
              <a:defRPr/>
            </a:pPr>
            <a:r>
              <a:rPr lang="fa-IR" sz="4000" b="0">
                <a:solidFill>
                  <a:srgbClr val="33CC33"/>
                </a:solidFill>
                <a:cs typeface="B Mitra" pitchFamily="2" charset="-78"/>
              </a:rPr>
              <a:t>۳- با مشتریان خود صمیمی و صادق باشید</a:t>
            </a:r>
          </a:p>
          <a:p>
            <a:pPr algn="just" eaLnBrk="1" hangingPunct="1">
              <a:buFontTx/>
              <a:buNone/>
              <a:defRPr/>
            </a:pPr>
            <a:endParaRPr lang="fa-IR" sz="3600" b="0">
              <a:solidFill>
                <a:srgbClr val="33CC33"/>
              </a:solidFill>
              <a:cs typeface="B Mitra" pitchFamily="2" charset="-78"/>
            </a:endParaRPr>
          </a:p>
          <a:p>
            <a:pPr algn="just" eaLnBrk="1" hangingPunct="1">
              <a:buFontTx/>
              <a:buNone/>
              <a:defRPr/>
            </a:pPr>
            <a:r>
              <a:rPr lang="fa-IR" sz="3600" b="0">
                <a:cs typeface="B Mitra" pitchFamily="2" charset="-78"/>
              </a:rPr>
              <a:t>  هر اندازه ارتباط شما با مشتریان بیشتر و نزدیکتر باشد، امکان ایجاد رضایت مشتری بیشتر خواهد بود. با مشتریان خود با محبت و صمیمیت و صداقت برخورد کنید تا به شما وفادار بمانند.</a:t>
            </a:r>
            <a:endParaRPr lang="en-US" sz="3600" b="0">
              <a:cs typeface="B Mitra" pitchFamily="2" charset="-78"/>
            </a:endParaRPr>
          </a:p>
          <a:p>
            <a:pPr algn="just" eaLnBrk="1" hangingPunct="1">
              <a:buFontTx/>
              <a:buNone/>
              <a:defRPr/>
            </a:pPr>
            <a:endParaRPr lang="en-US" sz="3600" b="0">
              <a:effectLst>
                <a:outerShdw blurRad="38100" dist="38100" dir="2700000" algn="tl">
                  <a:srgbClr val="C0C0C0"/>
                </a:outerShdw>
              </a:effectLst>
              <a:cs typeface="B Mitra" pitchFamily="2" charset="-78"/>
            </a:endParaRPr>
          </a:p>
        </p:txBody>
      </p:sp>
      <p:sp>
        <p:nvSpPr>
          <p:cNvPr id="159746" name="Rectangle 2"/>
          <p:cNvSpPr>
            <a:spLocks noRot="1" noChangeArrowheads="1"/>
          </p:cNvSpPr>
          <p:nvPr/>
        </p:nvSpPr>
        <p:spPr bwMode="auto">
          <a:xfrm>
            <a:off x="3503614" y="404814"/>
            <a:ext cx="5400675" cy="611187"/>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latin typeface="Impact" pitchFamily="34" charset="0"/>
                <a:cs typeface="B Mitra" panose="00000400000000000000" pitchFamily="2" charset="-78"/>
              </a:rPr>
              <a:t>راه های افزایش ارزش خدمات</a:t>
            </a:r>
            <a:r>
              <a:rPr lang="fa-IR" sz="4800">
                <a:solidFill>
                  <a:srgbClr val="FFFF00"/>
                </a:solidFill>
                <a:effectLst>
                  <a:outerShdw blurRad="38100" dist="38100" dir="2700000" algn="tl">
                    <a:srgbClr val="C0C0C0"/>
                  </a:outerShdw>
                </a:effectLst>
                <a:latin typeface="Impact" pitchFamily="34" charset="0"/>
                <a:cs typeface="B Mitra" panose="00000400000000000000" pitchFamily="2" charset="-78"/>
              </a:rPr>
              <a:t> </a:t>
            </a:r>
            <a:endParaRPr lang="en-US" sz="4800">
              <a:solidFill>
                <a:srgbClr val="FFFF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241526589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770">
                                            <p:txEl>
                                              <p:pRg st="0" end="0"/>
                                            </p:txEl>
                                          </p:spTgt>
                                        </p:tgtEl>
                                        <p:attrNameLst>
                                          <p:attrName>style.visibility</p:attrName>
                                        </p:attrNameLst>
                                      </p:cBhvr>
                                      <p:to>
                                        <p:strVal val="visible"/>
                                      </p:to>
                                    </p:set>
                                    <p:animEffect transition="in" filter="fade">
                                      <p:cBhvr>
                                        <p:cTn id="7" dur="2000"/>
                                        <p:tgtEl>
                                          <p:spTgt spid="1607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0770">
                                            <p:txEl>
                                              <p:pRg st="2" end="2"/>
                                            </p:txEl>
                                          </p:spTgt>
                                        </p:tgtEl>
                                        <p:attrNameLst>
                                          <p:attrName>style.visibility</p:attrName>
                                        </p:attrNameLst>
                                      </p:cBhvr>
                                      <p:to>
                                        <p:strVal val="visible"/>
                                      </p:to>
                                    </p:set>
                                    <p:animEffect transition="in" filter="fade">
                                      <p:cBhvr>
                                        <p:cTn id="12" dur="2000"/>
                                        <p:tgtEl>
                                          <p:spTgt spid="1607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9746"/>
                                        </p:tgtEl>
                                        <p:attrNameLst>
                                          <p:attrName>style.visibility</p:attrName>
                                        </p:attrNameLst>
                                      </p:cBhvr>
                                      <p:to>
                                        <p:strVal val="visible"/>
                                      </p:to>
                                    </p:set>
                                    <p:animEffect transition="in" filter="fade">
                                      <p:cBhvr>
                                        <p:cTn id="17" dur="2000"/>
                                        <p:tgtEl>
                                          <p:spTgt spid="159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AAF81914-AD1C-4CB6-AEA1-55A0873F4CB5}" type="slidenum">
              <a:rPr lang="ar-SA" altLang="en-US">
                <a:solidFill>
                  <a:srgbClr val="000000"/>
                </a:solidFill>
              </a:rPr>
              <a:pPr eaLnBrk="1" hangingPunct="1"/>
              <a:t>51</a:t>
            </a:fld>
            <a:endParaRPr lang="en-US" altLang="en-US">
              <a:solidFill>
                <a:srgbClr val="000000"/>
              </a:solidFill>
            </a:endParaRPr>
          </a:p>
        </p:txBody>
      </p:sp>
      <p:sp>
        <p:nvSpPr>
          <p:cNvPr id="161794" name="Rectangle 2"/>
          <p:cNvSpPr>
            <a:spLocks noGrp="1" noChangeArrowheads="1"/>
          </p:cNvSpPr>
          <p:nvPr>
            <p:ph type="body" idx="4294967295"/>
          </p:nvPr>
        </p:nvSpPr>
        <p:spPr>
          <a:xfrm>
            <a:off x="1774825" y="1673226"/>
            <a:ext cx="8642350" cy="4708525"/>
          </a:xfrm>
        </p:spPr>
        <p:txBody>
          <a:bodyPr/>
          <a:lstStyle/>
          <a:p>
            <a:pPr algn="just" eaLnBrk="1" hangingPunct="1">
              <a:buFontTx/>
              <a:buNone/>
              <a:defRPr/>
            </a:pPr>
            <a:r>
              <a:rPr lang="fa-IR" sz="3600" b="0">
                <a:solidFill>
                  <a:srgbClr val="33CC33"/>
                </a:solidFill>
                <a:cs typeface="B Mitra" pitchFamily="2" charset="-78"/>
              </a:rPr>
              <a:t>۴- مشاور و راهنمای مشتری باشید</a:t>
            </a:r>
          </a:p>
          <a:p>
            <a:pPr algn="just" eaLnBrk="1" hangingPunct="1">
              <a:buFontTx/>
              <a:buNone/>
              <a:defRPr/>
            </a:pPr>
            <a:r>
              <a:rPr lang="fa-IR" b="0" smtClean="0">
                <a:cs typeface="B Mitra" pitchFamily="2" charset="-78"/>
              </a:rPr>
              <a:t>   مشتری یک نیازمند است. در برخورد با یک نیازمند باید بکوشید تا ضمن ارائه اطلاعات وراهنمائی های لازم، مشاور خوبی برایش باشید، تا درموقع نیازمندی شما، پاسخگوی رفتار مناسب شما باشد.</a:t>
            </a:r>
          </a:p>
          <a:p>
            <a:pPr algn="just" eaLnBrk="1" hangingPunct="1">
              <a:buFontTx/>
              <a:buNone/>
              <a:defRPr/>
            </a:pPr>
            <a:endParaRPr lang="fa-IR" b="0" smtClean="0">
              <a:cs typeface="B Mitra" pitchFamily="2" charset="-78"/>
            </a:endParaRPr>
          </a:p>
          <a:p>
            <a:pPr algn="just" eaLnBrk="1" hangingPunct="1">
              <a:buFontTx/>
              <a:buNone/>
              <a:defRPr/>
            </a:pPr>
            <a:r>
              <a:rPr lang="fa-IR" sz="3600" b="0">
                <a:solidFill>
                  <a:srgbClr val="33CC33"/>
                </a:solidFill>
                <a:cs typeface="B Mitra" pitchFamily="2" charset="-78"/>
              </a:rPr>
              <a:t>۵- تسهیلات مناسب برای مشتری فراهم کنید </a:t>
            </a:r>
          </a:p>
          <a:p>
            <a:pPr algn="just" eaLnBrk="1" hangingPunct="1">
              <a:buFontTx/>
              <a:buNone/>
              <a:defRPr/>
            </a:pPr>
            <a:r>
              <a:rPr lang="fa-IR" b="0" smtClean="0">
                <a:cs typeface="B Mitra" pitchFamily="2" charset="-78"/>
              </a:rPr>
              <a:t>   سعی کنید تا با ارائه تسهیلات بیشتر و بهتر از رقبا، آرامش و آسایش بیشتری برای مشتری فراهم گردد.</a:t>
            </a:r>
            <a:endParaRPr lang="en-US" sz="2800">
              <a:effectLst>
                <a:outerShdw blurRad="38100" dist="38100" dir="2700000" algn="tl">
                  <a:srgbClr val="C0C0C0"/>
                </a:outerShdw>
              </a:effectLst>
              <a:cs typeface="B Mitra" pitchFamily="2" charset="-78"/>
            </a:endParaRPr>
          </a:p>
        </p:txBody>
      </p:sp>
      <p:sp>
        <p:nvSpPr>
          <p:cNvPr id="159746" name="Rectangle 2"/>
          <p:cNvSpPr>
            <a:spLocks noRot="1" noChangeArrowheads="1"/>
          </p:cNvSpPr>
          <p:nvPr/>
        </p:nvSpPr>
        <p:spPr bwMode="auto">
          <a:xfrm>
            <a:off x="3503614" y="404814"/>
            <a:ext cx="5400675" cy="611187"/>
          </a:xfrm>
          <a:prstGeom prst="rect">
            <a:avLst/>
          </a:prstGeom>
          <a:noFill/>
          <a:ln w="9525">
            <a:noFill/>
            <a:miter lim="800000"/>
            <a:headEnd/>
            <a:tailEnd/>
          </a:ln>
        </p:spPr>
        <p:txBody>
          <a:bodyPr anchor="ctr"/>
          <a:lstStyle/>
          <a:p>
            <a:pPr algn="ctr" rtl="1" fontAlgn="base">
              <a:spcBef>
                <a:spcPct val="0"/>
              </a:spcBef>
              <a:spcAft>
                <a:spcPct val="0"/>
              </a:spcAft>
              <a:defRPr/>
            </a:pPr>
            <a:r>
              <a:rPr lang="fa-IR" sz="4800">
                <a:solidFill>
                  <a:srgbClr val="000000"/>
                </a:solidFill>
                <a:latin typeface="Impact" pitchFamily="34" charset="0"/>
                <a:cs typeface="B Mitra" panose="00000400000000000000" pitchFamily="2" charset="-78"/>
              </a:rPr>
              <a:t>راه های افزایش ارزش خدمات</a:t>
            </a:r>
            <a:r>
              <a:rPr lang="fa-IR" sz="4800">
                <a:solidFill>
                  <a:srgbClr val="FFFF00"/>
                </a:solidFill>
                <a:effectLst>
                  <a:outerShdw blurRad="38100" dist="38100" dir="2700000" algn="tl">
                    <a:srgbClr val="C0C0C0"/>
                  </a:outerShdw>
                </a:effectLst>
                <a:latin typeface="Impact" pitchFamily="34" charset="0"/>
                <a:cs typeface="B Mitra" panose="00000400000000000000" pitchFamily="2" charset="-78"/>
              </a:rPr>
              <a:t> </a:t>
            </a:r>
            <a:endParaRPr lang="en-US" sz="4800">
              <a:solidFill>
                <a:srgbClr val="FFFF00"/>
              </a:solidFill>
              <a:effectLst>
                <a:outerShdw blurRad="38100" dist="38100" dir="2700000" algn="tl">
                  <a:srgbClr val="C0C0C0"/>
                </a:outerShdw>
              </a:effectLst>
              <a:latin typeface="Impact" pitchFamily="34" charset="0"/>
              <a:cs typeface="B Mitra" panose="00000400000000000000" pitchFamily="2" charset="-78"/>
            </a:endParaRPr>
          </a:p>
        </p:txBody>
      </p:sp>
    </p:spTree>
    <p:extLst>
      <p:ext uri="{BB962C8B-B14F-4D97-AF65-F5344CB8AC3E}">
        <p14:creationId xmlns:p14="http://schemas.microsoft.com/office/powerpoint/2010/main" val="2277055586"/>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1794">
                                            <p:txEl>
                                              <p:pRg st="0" end="0"/>
                                            </p:txEl>
                                          </p:spTgt>
                                        </p:tgtEl>
                                        <p:attrNameLst>
                                          <p:attrName>style.visibility</p:attrName>
                                        </p:attrNameLst>
                                      </p:cBhvr>
                                      <p:to>
                                        <p:strVal val="visible"/>
                                      </p:to>
                                    </p:set>
                                    <p:animEffect transition="in" filter="fade">
                                      <p:cBhvr>
                                        <p:cTn id="7" dur="2000"/>
                                        <p:tgtEl>
                                          <p:spTgt spid="161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1794">
                                            <p:txEl>
                                              <p:pRg st="1" end="1"/>
                                            </p:txEl>
                                          </p:spTgt>
                                        </p:tgtEl>
                                        <p:attrNameLst>
                                          <p:attrName>style.visibility</p:attrName>
                                        </p:attrNameLst>
                                      </p:cBhvr>
                                      <p:to>
                                        <p:strVal val="visible"/>
                                      </p:to>
                                    </p:set>
                                    <p:animEffect transition="in" filter="fade">
                                      <p:cBhvr>
                                        <p:cTn id="12" dur="2000"/>
                                        <p:tgtEl>
                                          <p:spTgt spid="161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1794">
                                            <p:txEl>
                                              <p:pRg st="3" end="3"/>
                                            </p:txEl>
                                          </p:spTgt>
                                        </p:tgtEl>
                                        <p:attrNameLst>
                                          <p:attrName>style.visibility</p:attrName>
                                        </p:attrNameLst>
                                      </p:cBhvr>
                                      <p:to>
                                        <p:strVal val="visible"/>
                                      </p:to>
                                    </p:set>
                                    <p:animEffect transition="in" filter="fade">
                                      <p:cBhvr>
                                        <p:cTn id="17" dur="2000"/>
                                        <p:tgtEl>
                                          <p:spTgt spid="16179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1794">
                                            <p:txEl>
                                              <p:pRg st="4" end="4"/>
                                            </p:txEl>
                                          </p:spTgt>
                                        </p:tgtEl>
                                        <p:attrNameLst>
                                          <p:attrName>style.visibility</p:attrName>
                                        </p:attrNameLst>
                                      </p:cBhvr>
                                      <p:to>
                                        <p:strVal val="visible"/>
                                      </p:to>
                                    </p:set>
                                    <p:animEffect transition="in" filter="fade">
                                      <p:cBhvr>
                                        <p:cTn id="22" dur="2000"/>
                                        <p:tgtEl>
                                          <p:spTgt spid="16179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9746"/>
                                        </p:tgtEl>
                                        <p:attrNameLst>
                                          <p:attrName>style.visibility</p:attrName>
                                        </p:attrNameLst>
                                      </p:cBhvr>
                                      <p:to>
                                        <p:strVal val="visible"/>
                                      </p:to>
                                    </p:set>
                                    <p:animEffect transition="in" filter="fade">
                                      <p:cBhvr>
                                        <p:cTn id="27" dur="2000"/>
                                        <p:tgtEl>
                                          <p:spTgt spid="159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AABF7EDB-AD95-4816-B900-B8449D602F47}" type="slidenum">
              <a:rPr lang="ar-SA" altLang="en-US">
                <a:solidFill>
                  <a:srgbClr val="000000"/>
                </a:solidFill>
                <a:cs typeface="Arial" panose="020B0604020202020204" pitchFamily="34" charset="0"/>
              </a:rPr>
              <a:pPr eaLnBrk="1" hangingPunct="1"/>
              <a:t>52</a:t>
            </a:fld>
            <a:endParaRPr lang="en-US" altLang="en-US">
              <a:solidFill>
                <a:srgbClr val="000000"/>
              </a:solidFill>
              <a:cs typeface="Arial" panose="020B0604020202020204" pitchFamily="34" charset="0"/>
            </a:endParaRPr>
          </a:p>
        </p:txBody>
      </p:sp>
      <p:sp>
        <p:nvSpPr>
          <p:cNvPr id="5" name="Slide Number Placeholder 3"/>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E82B306E-D602-4A89-80AB-C1CC06346CA3}" type="slidenum">
              <a:rPr lang="ar-SA" altLang="en-US" sz="1000" b="1">
                <a:solidFill>
                  <a:srgbClr val="000000"/>
                </a:solidFill>
                <a:cs typeface="Arial" panose="020B0604020202020204" pitchFamily="34" charset="0"/>
              </a:rPr>
              <a:pPr algn="r" eaLnBrk="1" fontAlgn="base" hangingPunct="1">
                <a:spcBef>
                  <a:spcPct val="0"/>
                </a:spcBef>
                <a:spcAft>
                  <a:spcPct val="0"/>
                </a:spcAft>
              </a:pPr>
              <a:t>52</a:t>
            </a:fld>
            <a:endParaRPr lang="en-US" altLang="en-US" sz="1000" b="1">
              <a:solidFill>
                <a:srgbClr val="000000"/>
              </a:solidFill>
              <a:cs typeface="Arial" panose="020B0604020202020204" pitchFamily="34" charset="0"/>
            </a:endParaRPr>
          </a:p>
        </p:txBody>
      </p:sp>
      <p:sp>
        <p:nvSpPr>
          <p:cNvPr id="2" name="Title 1"/>
          <p:cNvSpPr>
            <a:spLocks noGrp="1"/>
          </p:cNvSpPr>
          <p:nvPr>
            <p:ph type="title" idx="4294967295"/>
          </p:nvPr>
        </p:nvSpPr>
        <p:spPr>
          <a:xfrm>
            <a:off x="1524000" y="285750"/>
            <a:ext cx="9144000" cy="1417638"/>
          </a:xfrm>
        </p:spPr>
        <p:txBody>
          <a:bodyPr>
            <a:normAutofit fontScale="90000"/>
          </a:bodyPr>
          <a:lstStyle/>
          <a:p>
            <a:pPr eaLnBrk="1" hangingPunct="1">
              <a:defRPr/>
            </a:pPr>
            <a:r>
              <a:rPr lang="fa-IR" sz="4800" dirty="0">
                <a:solidFill>
                  <a:schemeClr val="tx1"/>
                </a:solidFill>
                <a:cs typeface="B Mitra" pitchFamily="2" charset="-78"/>
              </a:rPr>
              <a:t>صفات و</a:t>
            </a:r>
            <a:r>
              <a:rPr lang="en-US" sz="4800" dirty="0">
                <a:solidFill>
                  <a:schemeClr val="tx1"/>
                </a:solidFill>
                <a:cs typeface="B Mitra" pitchFamily="2" charset="-78"/>
              </a:rPr>
              <a:t> </a:t>
            </a:r>
            <a:r>
              <a:rPr lang="fa-IR" sz="4800" dirty="0">
                <a:solidFill>
                  <a:schemeClr val="tx1"/>
                </a:solidFill>
                <a:cs typeface="B Mitra" pitchFamily="2" charset="-78"/>
              </a:rPr>
              <a:t>ویژگیهای «</a:t>
            </a:r>
            <a:r>
              <a:rPr lang="fa-IR" sz="4800" dirty="0">
                <a:solidFill>
                  <a:srgbClr val="33CC33"/>
                </a:solidFill>
                <a:cs typeface="B Mitra" pitchFamily="2" charset="-78"/>
              </a:rPr>
              <a:t>خدمت</a:t>
            </a:r>
            <a:r>
              <a:rPr lang="fa-IR" sz="4800" dirty="0">
                <a:solidFill>
                  <a:schemeClr val="tx1"/>
                </a:solidFill>
                <a:latin typeface="Arial"/>
                <a:cs typeface="B Mitra" pitchFamily="2" charset="-78"/>
              </a:rPr>
              <a:t>» و«</a:t>
            </a:r>
            <a:r>
              <a:rPr lang="fa-IR" sz="4800" dirty="0">
                <a:solidFill>
                  <a:srgbClr val="FF0000"/>
                </a:solidFill>
                <a:cs typeface="B Mitra" pitchFamily="2" charset="-78"/>
              </a:rPr>
              <a:t>خدمتگزاری</a:t>
            </a:r>
            <a:r>
              <a:rPr lang="fa-IR" sz="4800" dirty="0">
                <a:solidFill>
                  <a:schemeClr val="tx1"/>
                </a:solidFill>
                <a:latin typeface="Arial"/>
                <a:cs typeface="B Mitra" pitchFamily="2" charset="-78"/>
              </a:rPr>
              <a:t>» </a:t>
            </a:r>
            <a:br>
              <a:rPr lang="fa-IR" sz="4800" dirty="0">
                <a:solidFill>
                  <a:schemeClr val="tx1"/>
                </a:solidFill>
                <a:latin typeface="Arial"/>
                <a:cs typeface="B Mitra" pitchFamily="2" charset="-78"/>
              </a:rPr>
            </a:br>
            <a:r>
              <a:rPr lang="fa-IR" sz="4800" dirty="0">
                <a:solidFill>
                  <a:schemeClr val="tx1"/>
                </a:solidFill>
                <a:latin typeface="Arial"/>
                <a:cs typeface="B Mitra" pitchFamily="2" charset="-78"/>
              </a:rPr>
              <a:t>در بازاریابی خدمات</a:t>
            </a:r>
            <a:endParaRPr lang="en-US" sz="4800" dirty="0">
              <a:solidFill>
                <a:schemeClr val="tx1"/>
              </a:solidFill>
              <a:cs typeface="B Mitra" pitchFamily="2" charset="-78"/>
            </a:endParaRPr>
          </a:p>
        </p:txBody>
      </p:sp>
      <p:sp>
        <p:nvSpPr>
          <p:cNvPr id="3" name="Content Placeholder 2"/>
          <p:cNvSpPr>
            <a:spLocks noGrp="1"/>
          </p:cNvSpPr>
          <p:nvPr>
            <p:ph idx="4294967295"/>
          </p:nvPr>
        </p:nvSpPr>
        <p:spPr>
          <a:xfrm>
            <a:off x="1952625" y="1828800"/>
            <a:ext cx="8305800" cy="5029200"/>
          </a:xfrm>
        </p:spPr>
        <p:txBody>
          <a:bodyPr/>
          <a:lstStyle/>
          <a:p>
            <a:pPr eaLnBrk="1" hangingPunct="1">
              <a:buFontTx/>
              <a:buNone/>
            </a:pPr>
            <a:r>
              <a:rPr lang="fa-IR" altLang="en-US" sz="6000" b="0">
                <a:solidFill>
                  <a:srgbClr val="FF0000"/>
                </a:solidFill>
                <a:cs typeface="B Mitra" panose="00000400000000000000" pitchFamily="2" charset="-78"/>
              </a:rPr>
              <a:t>خ</a:t>
            </a:r>
            <a:r>
              <a:rPr lang="fa-IR" altLang="en-US" sz="6000" b="0">
                <a:cs typeface="B Mitra" panose="00000400000000000000" pitchFamily="2" charset="-78"/>
              </a:rPr>
              <a:t>:</a:t>
            </a:r>
            <a:r>
              <a:rPr lang="fa-IR" altLang="en-US" sz="6000" b="0">
                <a:solidFill>
                  <a:schemeClr val="bg1"/>
                </a:solidFill>
                <a:cs typeface="B Mitra" panose="00000400000000000000" pitchFamily="2" charset="-78"/>
              </a:rPr>
              <a:t> </a:t>
            </a:r>
            <a:r>
              <a:rPr lang="fa-IR" altLang="en-US" sz="4000" b="0">
                <a:solidFill>
                  <a:srgbClr val="FF0000"/>
                </a:solidFill>
                <a:cs typeface="B Mitra" panose="00000400000000000000" pitchFamily="2" charset="-78"/>
              </a:rPr>
              <a:t>خ</a:t>
            </a:r>
            <a:r>
              <a:rPr lang="fa-IR" altLang="en-US" sz="4000" b="0">
                <a:cs typeface="B Mitra" panose="00000400000000000000" pitchFamily="2" charset="-78"/>
              </a:rPr>
              <a:t>وش رفتاری ،</a:t>
            </a:r>
            <a:r>
              <a:rPr lang="fa-IR" altLang="en-US" sz="4000" b="0">
                <a:solidFill>
                  <a:schemeClr val="bg1"/>
                </a:solidFill>
                <a:cs typeface="B Mitra" panose="00000400000000000000" pitchFamily="2" charset="-78"/>
              </a:rPr>
              <a:t> </a:t>
            </a:r>
            <a:r>
              <a:rPr lang="fa-IR" altLang="en-US" sz="4000" b="0">
                <a:solidFill>
                  <a:srgbClr val="FF0000"/>
                </a:solidFill>
                <a:cs typeface="B Mitra" panose="00000400000000000000" pitchFamily="2" charset="-78"/>
              </a:rPr>
              <a:t>خ</a:t>
            </a:r>
            <a:r>
              <a:rPr lang="fa-IR" altLang="en-US" sz="4000" b="0">
                <a:cs typeface="B Mitra" panose="00000400000000000000" pitchFamily="2" charset="-78"/>
              </a:rPr>
              <a:t>لوص نیت ،</a:t>
            </a:r>
            <a:r>
              <a:rPr lang="fa-IR" altLang="en-US" sz="4000" b="0">
                <a:solidFill>
                  <a:schemeClr val="bg1"/>
                </a:solidFill>
                <a:cs typeface="B Mitra" panose="00000400000000000000" pitchFamily="2" charset="-78"/>
              </a:rPr>
              <a:t> </a:t>
            </a:r>
            <a:r>
              <a:rPr lang="fa-IR" altLang="en-US" sz="4000" b="0">
                <a:solidFill>
                  <a:srgbClr val="FF0000"/>
                </a:solidFill>
                <a:cs typeface="B Mitra" panose="00000400000000000000" pitchFamily="2" charset="-78"/>
              </a:rPr>
              <a:t>خ</a:t>
            </a:r>
            <a:r>
              <a:rPr lang="fa-IR" altLang="en-US" sz="4000" b="0">
                <a:cs typeface="B Mitra" panose="00000400000000000000" pitchFamily="2" charset="-78"/>
              </a:rPr>
              <a:t>ادم بودن</a:t>
            </a:r>
          </a:p>
          <a:p>
            <a:pPr eaLnBrk="1" hangingPunct="1">
              <a:buFontTx/>
              <a:buNone/>
            </a:pPr>
            <a:r>
              <a:rPr lang="fa-IR" altLang="en-US" sz="4000" b="0">
                <a:solidFill>
                  <a:schemeClr val="bg1"/>
                </a:solidFill>
                <a:cs typeface="B Mitra" panose="00000400000000000000" pitchFamily="2" charset="-78"/>
              </a:rPr>
              <a:t> </a:t>
            </a:r>
            <a:r>
              <a:rPr lang="fa-IR" altLang="en-US" sz="6000" b="0">
                <a:solidFill>
                  <a:srgbClr val="33CC33"/>
                </a:solidFill>
                <a:cs typeface="B Mitra" panose="00000400000000000000" pitchFamily="2" charset="-78"/>
              </a:rPr>
              <a:t>د</a:t>
            </a:r>
            <a:r>
              <a:rPr lang="fa-IR" altLang="en-US" sz="6000" b="0">
                <a:cs typeface="B Mitra" panose="00000400000000000000" pitchFamily="2" charset="-78"/>
              </a:rPr>
              <a:t>:</a:t>
            </a:r>
            <a:r>
              <a:rPr lang="fa-IR" altLang="en-US" sz="4000" b="0">
                <a:solidFill>
                  <a:schemeClr val="bg1"/>
                </a:solidFill>
                <a:cs typeface="B Mitra" panose="00000400000000000000" pitchFamily="2" charset="-78"/>
              </a:rPr>
              <a:t>   </a:t>
            </a:r>
            <a:r>
              <a:rPr lang="fa-IR" altLang="en-US" sz="4000" b="0">
                <a:solidFill>
                  <a:srgbClr val="33CC33"/>
                </a:solidFill>
                <a:cs typeface="B Mitra" panose="00000400000000000000" pitchFamily="2" charset="-78"/>
              </a:rPr>
              <a:t>د</a:t>
            </a:r>
            <a:r>
              <a:rPr lang="fa-IR" altLang="en-US" sz="4000" b="0">
                <a:cs typeface="B Mitra" panose="00000400000000000000" pitchFamily="2" charset="-78"/>
              </a:rPr>
              <a:t>رستکاری،</a:t>
            </a:r>
            <a:r>
              <a:rPr lang="fa-IR" altLang="en-US" sz="4000" b="0">
                <a:solidFill>
                  <a:schemeClr val="bg1"/>
                </a:solidFill>
                <a:cs typeface="B Mitra" panose="00000400000000000000" pitchFamily="2" charset="-78"/>
              </a:rPr>
              <a:t> </a:t>
            </a:r>
            <a:r>
              <a:rPr lang="fa-IR" altLang="en-US" sz="4000" b="0">
                <a:solidFill>
                  <a:srgbClr val="33CC33"/>
                </a:solidFill>
                <a:cs typeface="B Mitra" panose="00000400000000000000" pitchFamily="2" charset="-78"/>
              </a:rPr>
              <a:t>د</a:t>
            </a:r>
            <a:r>
              <a:rPr lang="fa-IR" altLang="en-US" sz="4000" b="0">
                <a:cs typeface="B Mitra" panose="00000400000000000000" pitchFamily="2" charset="-78"/>
              </a:rPr>
              <a:t>لسوزی،</a:t>
            </a:r>
            <a:r>
              <a:rPr lang="fa-IR" altLang="en-US" sz="4000" b="0">
                <a:solidFill>
                  <a:schemeClr val="bg1"/>
                </a:solidFill>
                <a:cs typeface="B Mitra" panose="00000400000000000000" pitchFamily="2" charset="-78"/>
              </a:rPr>
              <a:t> </a:t>
            </a:r>
            <a:r>
              <a:rPr lang="fa-IR" altLang="en-US" sz="4000" b="0">
                <a:solidFill>
                  <a:srgbClr val="33CC33"/>
                </a:solidFill>
                <a:cs typeface="B Mitra" panose="00000400000000000000" pitchFamily="2" charset="-78"/>
              </a:rPr>
              <a:t>د</a:t>
            </a:r>
            <a:r>
              <a:rPr lang="fa-IR" altLang="en-US" sz="4000" b="0">
                <a:cs typeface="B Mitra" panose="00000400000000000000" pitchFamily="2" charset="-78"/>
              </a:rPr>
              <a:t>انایی</a:t>
            </a:r>
          </a:p>
          <a:p>
            <a:pPr eaLnBrk="1" hangingPunct="1">
              <a:buFontTx/>
              <a:buNone/>
            </a:pPr>
            <a:r>
              <a:rPr lang="fa-IR" altLang="en-US" sz="6000" b="0">
                <a:solidFill>
                  <a:srgbClr val="FF9933"/>
                </a:solidFill>
                <a:cs typeface="B Mitra" panose="00000400000000000000" pitchFamily="2" charset="-78"/>
              </a:rPr>
              <a:t>م</a:t>
            </a:r>
            <a:r>
              <a:rPr lang="fa-IR" altLang="en-US" sz="4000" b="0">
                <a:solidFill>
                  <a:schemeClr val="bg1"/>
                </a:solidFill>
                <a:cs typeface="B Mitra" panose="00000400000000000000" pitchFamily="2" charset="-78"/>
              </a:rPr>
              <a:t> </a:t>
            </a:r>
            <a:r>
              <a:rPr lang="fa-IR" altLang="en-US" sz="6000" b="0">
                <a:cs typeface="B Mitra" panose="00000400000000000000" pitchFamily="2" charset="-78"/>
              </a:rPr>
              <a:t>:</a:t>
            </a:r>
            <a:r>
              <a:rPr lang="fa-IR" altLang="en-US" sz="4000" b="0">
                <a:cs typeface="B Mitra" panose="00000400000000000000" pitchFamily="2" charset="-78"/>
              </a:rPr>
              <a:t>  </a:t>
            </a:r>
            <a:r>
              <a:rPr lang="fa-IR" altLang="en-US" sz="4000" b="0">
                <a:solidFill>
                  <a:srgbClr val="FF9933"/>
                </a:solidFill>
                <a:cs typeface="B Mitra" panose="00000400000000000000" pitchFamily="2" charset="-78"/>
              </a:rPr>
              <a:t>م</a:t>
            </a:r>
            <a:r>
              <a:rPr lang="fa-IR" altLang="en-US" sz="4000" b="0">
                <a:cs typeface="B Mitra" panose="00000400000000000000" pitchFamily="2" charset="-78"/>
              </a:rPr>
              <a:t>ردم داری ، </a:t>
            </a:r>
            <a:r>
              <a:rPr lang="fa-IR" altLang="en-US" sz="4000" b="0">
                <a:solidFill>
                  <a:srgbClr val="FF9933"/>
                </a:solidFill>
                <a:cs typeface="B Mitra" panose="00000400000000000000" pitchFamily="2" charset="-78"/>
              </a:rPr>
              <a:t>م</a:t>
            </a:r>
            <a:r>
              <a:rPr lang="fa-IR" altLang="en-US" sz="4000" b="0">
                <a:cs typeface="B Mitra" panose="00000400000000000000" pitchFamily="2" charset="-78"/>
              </a:rPr>
              <a:t>سئولیت پذیری، </a:t>
            </a:r>
            <a:r>
              <a:rPr lang="fa-IR" altLang="en-US" sz="4000" b="0">
                <a:solidFill>
                  <a:srgbClr val="FF9933"/>
                </a:solidFill>
                <a:cs typeface="B Mitra" panose="00000400000000000000" pitchFamily="2" charset="-78"/>
              </a:rPr>
              <a:t>م</a:t>
            </a:r>
            <a:r>
              <a:rPr lang="fa-IR" altLang="en-US" sz="4000" b="0">
                <a:cs typeface="B Mitra" panose="00000400000000000000" pitchFamily="2" charset="-78"/>
              </a:rPr>
              <a:t>شکل شناسی </a:t>
            </a:r>
          </a:p>
          <a:p>
            <a:pPr eaLnBrk="1" hangingPunct="1">
              <a:buFontTx/>
              <a:buNone/>
            </a:pPr>
            <a:r>
              <a:rPr lang="fa-IR" altLang="en-US" sz="6000" b="0">
                <a:solidFill>
                  <a:schemeClr val="accent2"/>
                </a:solidFill>
                <a:cs typeface="B Mitra" panose="00000400000000000000" pitchFamily="2" charset="-78"/>
              </a:rPr>
              <a:t>ت</a:t>
            </a:r>
            <a:r>
              <a:rPr lang="fa-IR" altLang="en-US" sz="4300" b="0">
                <a:cs typeface="B Mitra" panose="00000400000000000000" pitchFamily="2" charset="-78"/>
              </a:rPr>
              <a:t>:</a:t>
            </a:r>
            <a:r>
              <a:rPr lang="fa-IR" altLang="en-US" sz="4300" b="0">
                <a:solidFill>
                  <a:schemeClr val="bg1"/>
                </a:solidFill>
                <a:cs typeface="B Mitra" panose="00000400000000000000" pitchFamily="2" charset="-78"/>
              </a:rPr>
              <a:t>  </a:t>
            </a:r>
            <a:r>
              <a:rPr lang="fa-IR" altLang="en-US" sz="4300" b="0">
                <a:solidFill>
                  <a:schemeClr val="accent2"/>
                </a:solidFill>
                <a:cs typeface="B Mitra" panose="00000400000000000000" pitchFamily="2" charset="-78"/>
              </a:rPr>
              <a:t>ت</a:t>
            </a:r>
            <a:r>
              <a:rPr lang="fa-IR" altLang="en-US" sz="4300" b="0">
                <a:cs typeface="B Mitra" panose="00000400000000000000" pitchFamily="2" charset="-78"/>
              </a:rPr>
              <a:t>أثیرگذاری ، </a:t>
            </a:r>
            <a:r>
              <a:rPr lang="fa-IR" altLang="en-US" sz="4300" b="0">
                <a:solidFill>
                  <a:schemeClr val="accent2"/>
                </a:solidFill>
                <a:cs typeface="B Mitra" panose="00000400000000000000" pitchFamily="2" charset="-78"/>
              </a:rPr>
              <a:t>ت</a:t>
            </a:r>
            <a:r>
              <a:rPr lang="fa-IR" altLang="en-US" sz="4300" b="0">
                <a:cs typeface="B Mitra" panose="00000400000000000000" pitchFamily="2" charset="-78"/>
              </a:rPr>
              <a:t>وانمندی، </a:t>
            </a:r>
            <a:r>
              <a:rPr lang="fa-IR" altLang="en-US" sz="4300" b="0">
                <a:solidFill>
                  <a:schemeClr val="accent2"/>
                </a:solidFill>
                <a:cs typeface="B Mitra" panose="00000400000000000000" pitchFamily="2" charset="-78"/>
              </a:rPr>
              <a:t>ت</a:t>
            </a:r>
            <a:r>
              <a:rPr lang="fa-IR" altLang="en-US" sz="4300" b="0">
                <a:cs typeface="B Mitra" panose="00000400000000000000" pitchFamily="2" charset="-78"/>
              </a:rPr>
              <a:t>حول گرایی</a:t>
            </a:r>
            <a:endParaRPr lang="fa-IR" altLang="en-US" sz="4400" b="0">
              <a:solidFill>
                <a:schemeClr val="bg1"/>
              </a:solidFill>
              <a:cs typeface="B Mitra" panose="00000400000000000000" pitchFamily="2" charset="-78"/>
            </a:endParaRPr>
          </a:p>
        </p:txBody>
      </p:sp>
    </p:spTree>
    <p:extLst>
      <p:ext uri="{BB962C8B-B14F-4D97-AF65-F5344CB8AC3E}">
        <p14:creationId xmlns:p14="http://schemas.microsoft.com/office/powerpoint/2010/main" val="197239056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72C7E11E-1CFF-4A93-9B40-39ECBDD8801B}" type="slidenum">
              <a:rPr lang="ar-SA" altLang="en-US" sz="1400"/>
              <a:pPr eaLnBrk="1" hangingPunct="1"/>
              <a:t>53</a:t>
            </a:fld>
            <a:endParaRPr lang="en-US" altLang="en-US" sz="1400"/>
          </a:p>
        </p:txBody>
      </p:sp>
      <p:sp>
        <p:nvSpPr>
          <p:cNvPr id="2051" name="Rectangle 2"/>
          <p:cNvSpPr>
            <a:spLocks noGrp="1" noChangeArrowheads="1"/>
          </p:cNvSpPr>
          <p:nvPr>
            <p:ph type="ctrTitle"/>
          </p:nvPr>
        </p:nvSpPr>
        <p:spPr>
          <a:xfrm>
            <a:off x="2286000" y="304801"/>
            <a:ext cx="7772400" cy="3070225"/>
          </a:xfrm>
        </p:spPr>
        <p:txBody>
          <a:bodyPr/>
          <a:lstStyle/>
          <a:p>
            <a:pPr eaLnBrk="1" hangingPunct="1"/>
            <a:r>
              <a:rPr lang="en-US" altLang="en-US" b="1" dirty="0" smtClean="0"/>
              <a:t>SWOT</a:t>
            </a:r>
            <a:br>
              <a:rPr lang="en-US" altLang="en-US" b="1" dirty="0" smtClean="0"/>
            </a:br>
            <a:r>
              <a:rPr lang="fa-IR" altLang="en-US" b="1" dirty="0" smtClean="0"/>
              <a:t>(قوت ، ضعف ، فرصت ، تهدید)</a:t>
            </a:r>
            <a:br>
              <a:rPr lang="fa-IR" altLang="en-US" b="1" dirty="0" smtClean="0"/>
            </a:br>
            <a:r>
              <a:rPr lang="fa-IR" altLang="en-US" b="1" dirty="0" smtClean="0"/>
              <a:t>در تدوین استراتژی سازمان ها</a:t>
            </a:r>
            <a:endParaRPr lang="en-US" altLang="en-US" b="1" dirty="0" smtClean="0"/>
          </a:p>
        </p:txBody>
      </p:sp>
      <p:sp>
        <p:nvSpPr>
          <p:cNvPr id="2052" name="Rectangle 3"/>
          <p:cNvSpPr>
            <a:spLocks noGrp="1" noChangeArrowheads="1"/>
          </p:cNvSpPr>
          <p:nvPr>
            <p:ph type="subTitle" idx="1"/>
          </p:nvPr>
        </p:nvSpPr>
        <p:spPr/>
        <p:txBody>
          <a:bodyPr/>
          <a:lstStyle/>
          <a:p>
            <a:pPr eaLnBrk="1" hangingPunct="1"/>
            <a:endParaRPr lang="en-US" altLang="en-US" b="1" dirty="0" smtClean="0"/>
          </a:p>
        </p:txBody>
      </p:sp>
    </p:spTree>
    <p:extLst>
      <p:ext uri="{BB962C8B-B14F-4D97-AF65-F5344CB8AC3E}">
        <p14:creationId xmlns:p14="http://schemas.microsoft.com/office/powerpoint/2010/main" val="112328047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EBBDCBA7-2270-4CA4-8C15-E278478F2B38}" type="slidenum">
              <a:rPr lang="ar-SA" altLang="en-US" sz="1400"/>
              <a:pPr eaLnBrk="1" hangingPunct="1"/>
              <a:t>54</a:t>
            </a:fld>
            <a:endParaRPr lang="en-US" altLang="en-US" sz="1400"/>
          </a:p>
        </p:txBody>
      </p:sp>
      <p:sp>
        <p:nvSpPr>
          <p:cNvPr id="3075" name="Rectangle 2"/>
          <p:cNvSpPr>
            <a:spLocks noGrp="1" noChangeArrowheads="1"/>
          </p:cNvSpPr>
          <p:nvPr>
            <p:ph type="title"/>
          </p:nvPr>
        </p:nvSpPr>
        <p:spPr/>
        <p:txBody>
          <a:bodyPr/>
          <a:lstStyle/>
          <a:p>
            <a:pPr eaLnBrk="1" hangingPunct="1"/>
            <a:r>
              <a:rPr lang="fa-IR" altLang="en-US" b="1" dirty="0" smtClean="0"/>
              <a:t>- </a:t>
            </a:r>
            <a:r>
              <a:rPr lang="fa-IR" altLang="en-US" b="1" dirty="0" smtClean="0"/>
              <a:t>مقدمه</a:t>
            </a:r>
            <a:endParaRPr lang="en-US" altLang="en-US" b="1" dirty="0" smtClean="0"/>
          </a:p>
        </p:txBody>
      </p:sp>
      <p:sp>
        <p:nvSpPr>
          <p:cNvPr id="3076" name="Rectangle 3"/>
          <p:cNvSpPr>
            <a:spLocks noGrp="1" noChangeArrowheads="1"/>
          </p:cNvSpPr>
          <p:nvPr>
            <p:ph type="body" idx="1"/>
          </p:nvPr>
        </p:nvSpPr>
        <p:spPr/>
        <p:txBody>
          <a:bodyPr/>
          <a:lstStyle/>
          <a:p>
            <a:pPr algn="just" eaLnBrk="1" hangingPunct="1"/>
            <a:r>
              <a:rPr lang="fa-IR" altLang="en-US" sz="4000" b="1" dirty="0" smtClean="0">
                <a:solidFill>
                  <a:srgbClr val="FF0000"/>
                </a:solidFill>
                <a:latin typeface="Zar" panose="00000400000000000000" pitchFamily="2" charset="-78"/>
                <a:cs typeface="Zar" panose="00000400000000000000" pitchFamily="2" charset="-78"/>
              </a:rPr>
              <a:t>   </a:t>
            </a:r>
            <a:r>
              <a:rPr lang="fa-IR" altLang="en-US" sz="4000" dirty="0">
                <a:solidFill>
                  <a:srgbClr val="FF0000"/>
                </a:solidFill>
                <a:latin typeface="Zar" panose="00000400000000000000" pitchFamily="2" charset="-78"/>
                <a:cs typeface="Zar" panose="00000400000000000000" pitchFamily="2" charset="-78"/>
              </a:rPr>
              <a:t>از مراحل 3 گانه مدیریت استراتژیک(تدوین ، اجرا و ارزیابی)مبحث </a:t>
            </a:r>
            <a:r>
              <a:rPr lang="en-US" altLang="en-US" sz="4000" dirty="0">
                <a:solidFill>
                  <a:srgbClr val="FF0000"/>
                </a:solidFill>
                <a:latin typeface="Zar" panose="00000400000000000000" pitchFamily="2" charset="-78"/>
                <a:cs typeface="Zar" panose="00000400000000000000" pitchFamily="2" charset="-78"/>
              </a:rPr>
              <a:t>SWOT</a:t>
            </a:r>
            <a:r>
              <a:rPr lang="fa-IR" altLang="en-US" sz="4000" dirty="0">
                <a:solidFill>
                  <a:srgbClr val="FF0000"/>
                </a:solidFill>
                <a:latin typeface="Zar" panose="00000400000000000000" pitchFamily="2" charset="-78"/>
                <a:cs typeface="Zar" panose="00000400000000000000" pitchFamily="2" charset="-78"/>
              </a:rPr>
              <a:t> در مرحله تدوین استراتژی کاربرد دارد که در نهایت از این مبحث می توان اهداف  استراتژیک(کوتاه ، میان ، بلند)مدت را تهیه نمود. که در مراحل(اجرا و ارزیابی)کاربرد دارند.</a:t>
            </a:r>
          </a:p>
          <a:p>
            <a:pPr algn="just" eaLnBrk="1" hangingPunct="1"/>
            <a:endParaRPr lang="fa-IR" altLang="en-US" sz="4000" dirty="0">
              <a:solidFill>
                <a:srgbClr val="FF0000"/>
              </a:solidFill>
              <a:latin typeface="Zar" panose="00000400000000000000" pitchFamily="2" charset="-78"/>
              <a:cs typeface="Zar" panose="00000400000000000000" pitchFamily="2" charset="-78"/>
            </a:endParaRPr>
          </a:p>
          <a:p>
            <a:pPr algn="just" eaLnBrk="1" hangingPunct="1"/>
            <a:r>
              <a:rPr lang="fa-IR" altLang="en-US" sz="4000" dirty="0">
                <a:solidFill>
                  <a:srgbClr val="FF0000"/>
                </a:solidFill>
                <a:latin typeface="Zar" panose="00000400000000000000" pitchFamily="2" charset="-78"/>
                <a:cs typeface="Zar" panose="00000400000000000000" pitchFamily="2" charset="-78"/>
              </a:rPr>
              <a:t>  </a:t>
            </a:r>
            <a:endParaRPr lang="en-US" altLang="en-US" sz="4000" dirty="0">
              <a:solidFill>
                <a:srgbClr val="FF0000"/>
              </a:solidFill>
              <a:latin typeface="Zar" panose="00000400000000000000" pitchFamily="2" charset="-78"/>
              <a:cs typeface="Zar" panose="00000400000000000000" pitchFamily="2" charset="-78"/>
            </a:endParaRPr>
          </a:p>
        </p:txBody>
      </p:sp>
    </p:spTree>
    <p:extLst>
      <p:ext uri="{BB962C8B-B14F-4D97-AF65-F5344CB8AC3E}">
        <p14:creationId xmlns:p14="http://schemas.microsoft.com/office/powerpoint/2010/main" val="415828152"/>
      </p:ext>
    </p:extLst>
  </p:cSld>
  <p:clrMapOvr>
    <a:masterClrMapping/>
  </p:clrMapOvr>
  <p:transition spd="slow">
    <p:wheel spokes="8"/>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495800" y="838200"/>
            <a:ext cx="2971800" cy="457200"/>
          </a:xfrm>
          <a:prstGeom prst="rect">
            <a:avLst/>
          </a:prstGeom>
          <a:solidFill>
            <a:srgbClr val="92D050"/>
          </a:solidFill>
          <a:ln w="12700">
            <a:solidFill>
              <a:schemeClr val="tx1"/>
            </a:solidFill>
            <a:miter lim="800000"/>
            <a:headEnd type="none" w="sm" len="sm"/>
            <a:tailEnd type="none" w="sm" len="sm"/>
          </a:ln>
          <a:effectLst>
            <a:outerShdw dist="107763" dir="13500000" sx="125000" sy="125000" algn="br" rotWithShape="0">
              <a:schemeClr val="bg2"/>
            </a:outerShdw>
          </a:effectLst>
        </p:spPr>
        <p:txBody>
          <a:bodyPr wrap="none" anchor="ctr"/>
          <a:lstStyle/>
          <a:p>
            <a:pPr algn="ctr">
              <a:defRPr/>
            </a:pPr>
            <a:r>
              <a:rPr lang="ar-SA" sz="2400">
                <a:latin typeface="Times New Roman" pitchFamily="18" charset="0"/>
                <a:cs typeface="B Nazanin" pitchFamily="2" charset="-78"/>
              </a:rPr>
              <a:t>ماموريت </a:t>
            </a:r>
            <a:endParaRPr lang="en-US" sz="2400">
              <a:latin typeface="Times New Roman" pitchFamily="18" charset="0"/>
              <a:cs typeface="B Nazanin" pitchFamily="2" charset="-78"/>
            </a:endParaRPr>
          </a:p>
        </p:txBody>
      </p:sp>
      <p:sp>
        <p:nvSpPr>
          <p:cNvPr id="37891" name="Rectangle 3"/>
          <p:cNvSpPr>
            <a:spLocks noChangeArrowheads="1"/>
          </p:cNvSpPr>
          <p:nvPr/>
        </p:nvSpPr>
        <p:spPr bwMode="auto">
          <a:xfrm>
            <a:off x="4495800" y="1752600"/>
            <a:ext cx="2971800" cy="457200"/>
          </a:xfrm>
          <a:prstGeom prst="rect">
            <a:avLst/>
          </a:prstGeom>
          <a:solidFill>
            <a:srgbClr val="92D050"/>
          </a:solidFill>
          <a:ln w="12700">
            <a:solidFill>
              <a:schemeClr val="tx1"/>
            </a:solidFill>
            <a:miter lim="800000"/>
            <a:headEnd type="none" w="sm" len="sm"/>
            <a:tailEnd type="none" w="sm" len="sm"/>
          </a:ln>
          <a:effectLst>
            <a:outerShdw dist="107763" dir="13500000" sx="125000" sy="125000" algn="br" rotWithShape="0">
              <a:schemeClr val="bg2"/>
            </a:outerShdw>
          </a:effectLst>
        </p:spPr>
        <p:txBody>
          <a:bodyPr wrap="none" anchor="ctr"/>
          <a:lstStyle/>
          <a:p>
            <a:pPr algn="ctr">
              <a:defRPr/>
            </a:pPr>
            <a:r>
              <a:rPr lang="ar-SA" sz="2400">
                <a:latin typeface="Times New Roman" pitchFamily="18" charset="0"/>
                <a:cs typeface="B Nazanin" pitchFamily="2" charset="-78"/>
              </a:rPr>
              <a:t>اهداف(كلان)</a:t>
            </a:r>
            <a:endParaRPr lang="en-US" sz="2400">
              <a:latin typeface="Times New Roman" pitchFamily="18" charset="0"/>
              <a:cs typeface="B Nazanin" pitchFamily="2" charset="-78"/>
            </a:endParaRPr>
          </a:p>
        </p:txBody>
      </p:sp>
      <p:sp>
        <p:nvSpPr>
          <p:cNvPr id="37892" name="Rectangle 4"/>
          <p:cNvSpPr>
            <a:spLocks noChangeArrowheads="1"/>
          </p:cNvSpPr>
          <p:nvPr/>
        </p:nvSpPr>
        <p:spPr bwMode="auto">
          <a:xfrm>
            <a:off x="4495800" y="2667000"/>
            <a:ext cx="2971800" cy="457200"/>
          </a:xfrm>
          <a:prstGeom prst="rect">
            <a:avLst/>
          </a:prstGeom>
          <a:solidFill>
            <a:srgbClr val="92D050"/>
          </a:solidFill>
          <a:ln w="12700">
            <a:solidFill>
              <a:schemeClr val="tx1"/>
            </a:solidFill>
            <a:miter lim="800000"/>
            <a:headEnd type="none" w="sm" len="sm"/>
            <a:tailEnd type="none" w="sm" len="sm"/>
          </a:ln>
          <a:effectLst>
            <a:outerShdw dist="107763" dir="13500000" sx="125000" sy="125000" algn="br" rotWithShape="0">
              <a:schemeClr val="bg2"/>
            </a:outerShdw>
          </a:effectLst>
        </p:spPr>
        <p:txBody>
          <a:bodyPr wrap="none" anchor="ctr"/>
          <a:lstStyle/>
          <a:p>
            <a:pPr algn="ctr">
              <a:defRPr/>
            </a:pPr>
            <a:r>
              <a:rPr lang="ar-SA" sz="2400">
                <a:latin typeface="Times New Roman" pitchFamily="18" charset="0"/>
                <a:cs typeface="B Nazanin" pitchFamily="2" charset="-78"/>
              </a:rPr>
              <a:t>اهداف عيني</a:t>
            </a:r>
            <a:endParaRPr lang="en-US" sz="2400">
              <a:latin typeface="Times New Roman" pitchFamily="18" charset="0"/>
              <a:cs typeface="B Nazanin" pitchFamily="2" charset="-78"/>
            </a:endParaRPr>
          </a:p>
        </p:txBody>
      </p:sp>
      <p:sp>
        <p:nvSpPr>
          <p:cNvPr id="284677" name="AutoShape 5"/>
          <p:cNvSpPr>
            <a:spLocks noChangeArrowheads="1"/>
          </p:cNvSpPr>
          <p:nvPr/>
        </p:nvSpPr>
        <p:spPr bwMode="auto">
          <a:xfrm>
            <a:off x="3352800" y="4114800"/>
            <a:ext cx="1066800" cy="762000"/>
          </a:xfrm>
          <a:prstGeom prst="curvedRightArrow">
            <a:avLst>
              <a:gd name="adj1" fmla="val 30000"/>
              <a:gd name="adj2" fmla="val 60000"/>
              <a:gd name="adj3" fmla="val 33333"/>
            </a:avLst>
          </a:prstGeom>
          <a:solidFill>
            <a:schemeClr val="accent3">
              <a:lumMod val="90000"/>
            </a:schemeClr>
          </a:solidFill>
          <a:ln w="12700">
            <a:solidFill>
              <a:schemeClr val="tx1"/>
            </a:solidFill>
            <a:miter lim="800000"/>
            <a:headEnd type="none" w="sm" len="sm"/>
            <a:tailEnd type="none" w="sm" len="sm"/>
          </a:ln>
          <a:effectLst>
            <a:outerShdw dist="107763" dir="13500000" algn="ctr" rotWithShape="0">
              <a:schemeClr val="bg2"/>
            </a:outerShdw>
          </a:effectLst>
        </p:spPr>
        <p:txBody>
          <a:bodyPr wrap="none" anchor="ctr"/>
          <a:lstStyle/>
          <a:p>
            <a:pPr>
              <a:defRPr/>
            </a:pPr>
            <a:endParaRPr lang="en-US">
              <a:latin typeface="Tahoma" pitchFamily="42" charset="0"/>
              <a:cs typeface="Koodak" pitchFamily="10" charset="-78"/>
            </a:endParaRPr>
          </a:p>
        </p:txBody>
      </p:sp>
      <p:sp>
        <p:nvSpPr>
          <p:cNvPr id="284678" name="AutoShape 6"/>
          <p:cNvSpPr>
            <a:spLocks noChangeArrowheads="1"/>
          </p:cNvSpPr>
          <p:nvPr/>
        </p:nvSpPr>
        <p:spPr bwMode="auto">
          <a:xfrm>
            <a:off x="7315200" y="4114800"/>
            <a:ext cx="838200" cy="914400"/>
          </a:xfrm>
          <a:prstGeom prst="curvedLeftArrow">
            <a:avLst>
              <a:gd name="adj1" fmla="val 21818"/>
              <a:gd name="adj2" fmla="val 43636"/>
              <a:gd name="adj3" fmla="val 33333"/>
            </a:avLst>
          </a:prstGeom>
          <a:solidFill>
            <a:schemeClr val="accent3">
              <a:lumMod val="90000"/>
            </a:schemeClr>
          </a:solidFill>
          <a:ln w="12700">
            <a:solidFill>
              <a:schemeClr val="tx1"/>
            </a:solidFill>
            <a:miter lim="800000"/>
            <a:headEnd type="none" w="sm" len="sm"/>
            <a:tailEnd type="none" w="sm" len="sm"/>
          </a:ln>
          <a:effectLst>
            <a:outerShdw dist="107763" dir="18900000" algn="ctr" rotWithShape="0">
              <a:schemeClr val="bg2"/>
            </a:outerShdw>
          </a:effectLst>
        </p:spPr>
        <p:txBody>
          <a:bodyPr wrap="none" anchor="ctr"/>
          <a:lstStyle/>
          <a:p>
            <a:pPr>
              <a:defRPr/>
            </a:pPr>
            <a:endParaRPr lang="en-US">
              <a:latin typeface="Tahoma" pitchFamily="42" charset="0"/>
              <a:cs typeface="Koodak" pitchFamily="10" charset="-78"/>
            </a:endParaRPr>
          </a:p>
        </p:txBody>
      </p:sp>
      <p:sp>
        <p:nvSpPr>
          <p:cNvPr id="5127" name="AutoShape 7"/>
          <p:cNvSpPr>
            <a:spLocks noChangeArrowheads="1"/>
          </p:cNvSpPr>
          <p:nvPr/>
        </p:nvSpPr>
        <p:spPr bwMode="auto">
          <a:xfrm>
            <a:off x="5867400" y="3200400"/>
            <a:ext cx="228600" cy="381000"/>
          </a:xfrm>
          <a:prstGeom prst="downArrow">
            <a:avLst>
              <a:gd name="adj1" fmla="val 50000"/>
              <a:gd name="adj2" fmla="val 41667"/>
            </a:avLst>
          </a:prstGeom>
          <a:solidFill>
            <a:schemeClr val="accent3">
              <a:lumMod val="90000"/>
            </a:schemeClr>
          </a:solidFill>
          <a:ln w="12700">
            <a:solidFill>
              <a:schemeClr val="tx1"/>
            </a:solidFill>
            <a:miter lim="800000"/>
            <a:headEnd type="none" w="sm" len="sm"/>
            <a:tailEnd type="none" w="sm" len="sm"/>
          </a:ln>
          <a:effectLst>
            <a:prstShdw prst="shdw13" dist="53882" dir="13500000">
              <a:schemeClr val="bg2"/>
            </a:prstShdw>
          </a:effectLst>
        </p:spPr>
        <p:txBody>
          <a:bodyPr wrap="none" anchor="ctr"/>
          <a:lstStyle/>
          <a:p>
            <a:pPr>
              <a:defRPr/>
            </a:pPr>
            <a:endParaRPr lang="fa-IR"/>
          </a:p>
        </p:txBody>
      </p:sp>
      <p:sp>
        <p:nvSpPr>
          <p:cNvPr id="37896" name="Oval 8"/>
          <p:cNvSpPr>
            <a:spLocks noChangeArrowheads="1"/>
          </p:cNvSpPr>
          <p:nvPr/>
        </p:nvSpPr>
        <p:spPr bwMode="auto">
          <a:xfrm>
            <a:off x="6781800" y="5486400"/>
            <a:ext cx="1295400" cy="1066800"/>
          </a:xfrm>
          <a:prstGeom prst="ellipse">
            <a:avLst/>
          </a:prstGeom>
          <a:solidFill>
            <a:srgbClr val="92D050"/>
          </a:solidFill>
          <a:ln w="12700">
            <a:solidFill>
              <a:schemeClr val="tx1"/>
            </a:solidFill>
            <a:miter lim="800000"/>
            <a:headEnd type="none" w="sm" len="sm"/>
            <a:tailEnd type="none" w="sm" len="sm"/>
          </a:ln>
          <a:effectLst>
            <a:outerShdw dist="107763" dir="13500000" algn="ctr" rotWithShape="0">
              <a:schemeClr val="bg2"/>
            </a:outerShdw>
          </a:effectLst>
        </p:spPr>
        <p:txBody>
          <a:bodyPr wrap="none" anchor="ctr"/>
          <a:lstStyle/>
          <a:p>
            <a:pPr algn="ctr">
              <a:defRPr/>
            </a:pPr>
            <a:r>
              <a:rPr lang="ar-SA" sz="2400">
                <a:latin typeface="Times New Roman" pitchFamily="18" charset="0"/>
                <a:cs typeface="B Nazanin" pitchFamily="2" charset="-78"/>
              </a:rPr>
              <a:t>طرح ها</a:t>
            </a:r>
            <a:endParaRPr lang="en-US" sz="2400">
              <a:latin typeface="Times New Roman" pitchFamily="18" charset="0"/>
              <a:cs typeface="B Nazanin" pitchFamily="2" charset="-78"/>
            </a:endParaRPr>
          </a:p>
        </p:txBody>
      </p:sp>
      <p:sp>
        <p:nvSpPr>
          <p:cNvPr id="37897" name="Oval 9"/>
          <p:cNvSpPr>
            <a:spLocks noChangeArrowheads="1"/>
          </p:cNvSpPr>
          <p:nvPr/>
        </p:nvSpPr>
        <p:spPr bwMode="auto">
          <a:xfrm>
            <a:off x="4648200" y="3733800"/>
            <a:ext cx="2514600" cy="1219200"/>
          </a:xfrm>
          <a:prstGeom prst="ellipse">
            <a:avLst/>
          </a:prstGeom>
          <a:solidFill>
            <a:srgbClr val="92D050"/>
          </a:solidFill>
          <a:ln w="12700">
            <a:solidFill>
              <a:schemeClr val="tx1"/>
            </a:solidFill>
            <a:miter lim="800000"/>
            <a:headEnd type="none" w="sm" len="sm"/>
            <a:tailEnd type="none" w="sm" len="sm"/>
          </a:ln>
          <a:effectLst>
            <a:outerShdw dist="107763" dir="13500000" algn="ctr" rotWithShape="0">
              <a:schemeClr val="bg2"/>
            </a:outerShdw>
          </a:effectLst>
        </p:spPr>
        <p:txBody>
          <a:bodyPr wrap="none" anchor="ctr"/>
          <a:lstStyle/>
          <a:p>
            <a:pPr algn="ctr">
              <a:defRPr/>
            </a:pPr>
            <a:r>
              <a:rPr lang="ar-SA" sz="2400">
                <a:latin typeface="Times New Roman" pitchFamily="18" charset="0"/>
                <a:cs typeface="B Nazanin" pitchFamily="2" charset="-78"/>
              </a:rPr>
              <a:t>برنامه اجرائي</a:t>
            </a:r>
            <a:endParaRPr lang="en-US" sz="2400">
              <a:latin typeface="Times New Roman" pitchFamily="18" charset="0"/>
              <a:cs typeface="B Nazanin" pitchFamily="2" charset="-78"/>
            </a:endParaRPr>
          </a:p>
        </p:txBody>
      </p:sp>
      <p:sp>
        <p:nvSpPr>
          <p:cNvPr id="37898" name="Oval 10"/>
          <p:cNvSpPr>
            <a:spLocks noChangeArrowheads="1"/>
          </p:cNvSpPr>
          <p:nvPr/>
        </p:nvSpPr>
        <p:spPr bwMode="auto">
          <a:xfrm>
            <a:off x="3429000" y="5410200"/>
            <a:ext cx="1295400" cy="1066800"/>
          </a:xfrm>
          <a:prstGeom prst="ellipse">
            <a:avLst/>
          </a:prstGeom>
          <a:solidFill>
            <a:srgbClr val="92D050"/>
          </a:solidFill>
          <a:ln w="12700">
            <a:solidFill>
              <a:schemeClr val="tx1"/>
            </a:solidFill>
            <a:miter lim="800000"/>
            <a:headEnd type="none" w="sm" len="sm"/>
            <a:tailEnd type="none" w="sm" len="sm"/>
          </a:ln>
          <a:effectLst>
            <a:outerShdw dist="107763" dir="13500000" algn="ctr" rotWithShape="0">
              <a:schemeClr val="bg2"/>
            </a:outerShdw>
          </a:effectLst>
        </p:spPr>
        <p:txBody>
          <a:bodyPr wrap="none" anchor="ctr"/>
          <a:lstStyle/>
          <a:p>
            <a:pPr algn="ctr">
              <a:defRPr/>
            </a:pPr>
            <a:r>
              <a:rPr lang="ar-SA" sz="2400">
                <a:latin typeface="Times New Roman" pitchFamily="18" charset="0"/>
                <a:cs typeface="B Nazanin" pitchFamily="2" charset="-78"/>
              </a:rPr>
              <a:t>پروژه</a:t>
            </a:r>
            <a:r>
              <a:rPr lang="ar-SA" sz="2400">
                <a:solidFill>
                  <a:schemeClr val="bg1"/>
                </a:solidFill>
                <a:latin typeface="Times New Roman" pitchFamily="18" charset="0"/>
                <a:cs typeface="B Nazanin" pitchFamily="2" charset="-78"/>
              </a:rPr>
              <a:t> </a:t>
            </a:r>
            <a:r>
              <a:rPr lang="ar-SA" sz="2400">
                <a:latin typeface="Times New Roman" pitchFamily="18" charset="0"/>
                <a:cs typeface="B Nazanin" pitchFamily="2" charset="-78"/>
              </a:rPr>
              <a:t>ها</a:t>
            </a:r>
            <a:endParaRPr lang="en-US" sz="2400">
              <a:latin typeface="Times New Roman" pitchFamily="18" charset="0"/>
              <a:cs typeface="B Nazanin" pitchFamily="2" charset="-78"/>
            </a:endParaRPr>
          </a:p>
        </p:txBody>
      </p:sp>
      <p:sp>
        <p:nvSpPr>
          <p:cNvPr id="37899" name="Oval 11"/>
          <p:cNvSpPr>
            <a:spLocks noChangeArrowheads="1"/>
          </p:cNvSpPr>
          <p:nvPr/>
        </p:nvSpPr>
        <p:spPr bwMode="auto">
          <a:xfrm>
            <a:off x="5105400" y="5486400"/>
            <a:ext cx="1295400" cy="1066800"/>
          </a:xfrm>
          <a:prstGeom prst="ellipse">
            <a:avLst/>
          </a:prstGeom>
          <a:solidFill>
            <a:srgbClr val="92D050"/>
          </a:solidFill>
          <a:ln w="12700">
            <a:solidFill>
              <a:schemeClr val="tx1"/>
            </a:solidFill>
            <a:miter lim="800000"/>
            <a:headEnd type="none" w="sm" len="sm"/>
            <a:tailEnd type="none" w="sm" len="sm"/>
          </a:ln>
          <a:effectLst>
            <a:outerShdw dist="107763" dir="13500000" algn="ctr" rotWithShape="0">
              <a:schemeClr val="bg2"/>
            </a:outerShdw>
          </a:effectLst>
        </p:spPr>
        <p:txBody>
          <a:bodyPr wrap="none" anchor="ctr"/>
          <a:lstStyle/>
          <a:p>
            <a:pPr algn="ctr">
              <a:defRPr/>
            </a:pPr>
            <a:r>
              <a:rPr lang="ar-SA" sz="2400">
                <a:latin typeface="Times New Roman" pitchFamily="18" charset="0"/>
                <a:cs typeface="B Nazanin" pitchFamily="2" charset="-78"/>
              </a:rPr>
              <a:t>فعاليتها</a:t>
            </a:r>
            <a:endParaRPr lang="en-US" sz="2400">
              <a:latin typeface="Times New Roman" pitchFamily="18" charset="0"/>
              <a:cs typeface="B Nazanin" pitchFamily="2" charset="-78"/>
            </a:endParaRPr>
          </a:p>
        </p:txBody>
      </p:sp>
      <p:sp>
        <p:nvSpPr>
          <p:cNvPr id="284684" name="AutoShape 12"/>
          <p:cNvSpPr>
            <a:spLocks noChangeArrowheads="1"/>
          </p:cNvSpPr>
          <p:nvPr/>
        </p:nvSpPr>
        <p:spPr bwMode="auto">
          <a:xfrm>
            <a:off x="5867400" y="1371600"/>
            <a:ext cx="228600" cy="304800"/>
          </a:xfrm>
          <a:prstGeom prst="downArrow">
            <a:avLst>
              <a:gd name="adj1" fmla="val 50000"/>
              <a:gd name="adj2" fmla="val 33333"/>
            </a:avLst>
          </a:prstGeom>
          <a:solidFill>
            <a:schemeClr val="accent3">
              <a:lumMod val="90000"/>
            </a:schemeClr>
          </a:solidFill>
          <a:ln w="12700">
            <a:solidFill>
              <a:schemeClr val="tx1"/>
            </a:solidFill>
            <a:miter lim="800000"/>
            <a:headEnd type="none" w="sm" len="sm"/>
            <a:tailEnd type="none" w="sm" len="sm"/>
          </a:ln>
          <a:effectLst>
            <a:outerShdw dist="107763" dir="13500000" algn="ctr" rotWithShape="0">
              <a:schemeClr val="bg2"/>
            </a:outerShdw>
          </a:effectLst>
        </p:spPr>
        <p:txBody>
          <a:bodyPr wrap="none" anchor="ctr"/>
          <a:lstStyle/>
          <a:p>
            <a:pPr>
              <a:defRPr/>
            </a:pPr>
            <a:endParaRPr lang="en-US">
              <a:latin typeface="Tahoma" pitchFamily="42" charset="0"/>
              <a:cs typeface="Koodak" pitchFamily="10" charset="-78"/>
            </a:endParaRPr>
          </a:p>
        </p:txBody>
      </p:sp>
      <p:sp>
        <p:nvSpPr>
          <p:cNvPr id="5133" name="AutoShape 13"/>
          <p:cNvSpPr>
            <a:spLocks noChangeArrowheads="1"/>
          </p:cNvSpPr>
          <p:nvPr/>
        </p:nvSpPr>
        <p:spPr bwMode="auto">
          <a:xfrm>
            <a:off x="5867400" y="2286000"/>
            <a:ext cx="228600" cy="304800"/>
          </a:xfrm>
          <a:prstGeom prst="downArrow">
            <a:avLst>
              <a:gd name="adj1" fmla="val 50000"/>
              <a:gd name="adj2" fmla="val 31250"/>
            </a:avLst>
          </a:prstGeom>
          <a:solidFill>
            <a:schemeClr val="accent3">
              <a:lumMod val="90000"/>
            </a:schemeClr>
          </a:solidFill>
          <a:ln w="12700">
            <a:solidFill>
              <a:schemeClr val="tx1"/>
            </a:solidFill>
            <a:miter lim="800000"/>
            <a:headEnd type="none" w="sm" len="sm"/>
            <a:tailEnd type="none" w="sm" len="sm"/>
          </a:ln>
          <a:effectLst>
            <a:prstShdw prst="shdw13" dist="53882" dir="13500000">
              <a:schemeClr val="bg2"/>
            </a:prstShdw>
          </a:effectLst>
        </p:spPr>
        <p:txBody>
          <a:bodyPr wrap="none" anchor="ctr"/>
          <a:lstStyle/>
          <a:p>
            <a:pPr>
              <a:defRPr/>
            </a:pPr>
            <a:endParaRPr lang="fa-IR"/>
          </a:p>
        </p:txBody>
      </p:sp>
      <p:sp>
        <p:nvSpPr>
          <p:cNvPr id="37902" name="Oval 14"/>
          <p:cNvSpPr>
            <a:spLocks noChangeArrowheads="1"/>
          </p:cNvSpPr>
          <p:nvPr/>
        </p:nvSpPr>
        <p:spPr bwMode="auto">
          <a:xfrm>
            <a:off x="4953000" y="0"/>
            <a:ext cx="2057400" cy="533400"/>
          </a:xfrm>
          <a:prstGeom prst="ellipse">
            <a:avLst/>
          </a:prstGeom>
          <a:solidFill>
            <a:srgbClr val="92D050"/>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sz="2400">
                <a:latin typeface="Times New Roman" panose="02020603050405020304" pitchFamily="18" charset="0"/>
                <a:cs typeface="B Nazanin" panose="00000400000000000000" pitchFamily="2" charset="-78"/>
              </a:rPr>
              <a:t>چشم انداز</a:t>
            </a:r>
            <a:endParaRPr lang="en-US" altLang="en-US" sz="2400">
              <a:latin typeface="Times New Roman" panose="02020603050405020304" pitchFamily="18" charset="0"/>
              <a:cs typeface="B Nazanin" panose="00000400000000000000" pitchFamily="2" charset="-78"/>
            </a:endParaRPr>
          </a:p>
        </p:txBody>
      </p:sp>
      <p:sp>
        <p:nvSpPr>
          <p:cNvPr id="284687" name="AutoShape 15"/>
          <p:cNvSpPr>
            <a:spLocks noChangeArrowheads="1"/>
          </p:cNvSpPr>
          <p:nvPr/>
        </p:nvSpPr>
        <p:spPr bwMode="auto">
          <a:xfrm>
            <a:off x="5867400" y="533400"/>
            <a:ext cx="228600" cy="304800"/>
          </a:xfrm>
          <a:prstGeom prst="downArrow">
            <a:avLst>
              <a:gd name="adj1" fmla="val 50000"/>
              <a:gd name="adj2" fmla="val 33333"/>
            </a:avLst>
          </a:prstGeom>
          <a:solidFill>
            <a:schemeClr val="accent3">
              <a:lumMod val="90000"/>
            </a:schemeClr>
          </a:solidFill>
          <a:ln w="12700">
            <a:solidFill>
              <a:schemeClr val="tx1"/>
            </a:solidFill>
            <a:miter lim="800000"/>
            <a:headEnd type="none" w="sm" len="sm"/>
            <a:tailEnd type="none" w="sm" len="sm"/>
          </a:ln>
          <a:effectLst>
            <a:outerShdw dist="107763" dir="13500000" algn="ctr" rotWithShape="0">
              <a:schemeClr val="bg2"/>
            </a:outerShdw>
          </a:effectLst>
        </p:spPr>
        <p:txBody>
          <a:bodyPr wrap="none" anchor="ctr"/>
          <a:lstStyle/>
          <a:p>
            <a:pPr>
              <a:defRPr/>
            </a:pPr>
            <a:endParaRPr lang="en-US">
              <a:latin typeface="Tahoma" pitchFamily="42" charset="0"/>
              <a:cs typeface="Koodak" pitchFamily="10" charset="-78"/>
            </a:endParaRPr>
          </a:p>
        </p:txBody>
      </p:sp>
      <p:sp>
        <p:nvSpPr>
          <p:cNvPr id="5136" name="AutoShape 16" descr="Solid diamond"/>
          <p:cNvSpPr>
            <a:spLocks noChangeArrowheads="1"/>
          </p:cNvSpPr>
          <p:nvPr/>
        </p:nvSpPr>
        <p:spPr bwMode="auto">
          <a:xfrm>
            <a:off x="7772400" y="381000"/>
            <a:ext cx="2438400" cy="1143000"/>
          </a:xfrm>
          <a:prstGeom prst="cloudCallout">
            <a:avLst>
              <a:gd name="adj1" fmla="val -81869"/>
              <a:gd name="adj2" fmla="val 45139"/>
            </a:avLst>
          </a:prstGeom>
          <a:solidFill>
            <a:schemeClr val="accent3">
              <a:lumMod val="90000"/>
            </a:schemeClr>
          </a:solidFill>
          <a:ln w="12700" cap="sq">
            <a:solidFill>
              <a:schemeClr val="tx1"/>
            </a:solidFill>
            <a:miter lim="800000"/>
            <a:headEnd type="none" w="sm" len="sm"/>
            <a:tailEnd type="none" w="sm" len="sm"/>
          </a:ln>
        </p:spPr>
        <p:txBody>
          <a:bodyPr/>
          <a:lstStyle/>
          <a:p>
            <a:pPr algn="ctr">
              <a:defRPr/>
            </a:pPr>
            <a:r>
              <a:rPr lang="en-US" sz="2800" dirty="0">
                <a:solidFill>
                  <a:schemeClr val="bg2"/>
                </a:solidFill>
                <a:latin typeface="Times New Roman" pitchFamily="18" charset="0"/>
                <a:cs typeface="Times New Roman" pitchFamily="18" charset="0"/>
              </a:rPr>
              <a:t> </a:t>
            </a:r>
            <a:r>
              <a:rPr lang="ar-SA" sz="2800" dirty="0">
                <a:solidFill>
                  <a:schemeClr val="bg2"/>
                </a:solidFill>
                <a:latin typeface="Times New Roman" pitchFamily="18" charset="0"/>
                <a:cs typeface="B Nazanin" pitchFamily="2" charset="-78"/>
              </a:rPr>
              <a:t>تحليل</a:t>
            </a:r>
            <a:r>
              <a:rPr lang="ar-SA" sz="2800" dirty="0">
                <a:solidFill>
                  <a:schemeClr val="bg2"/>
                </a:solidFill>
                <a:latin typeface="Times New Roman" pitchFamily="18" charset="0"/>
                <a:cs typeface="Times New Roman" pitchFamily="18" charset="0"/>
              </a:rPr>
              <a:t> </a:t>
            </a:r>
            <a:r>
              <a:rPr lang="en-US" sz="2000" dirty="0">
                <a:solidFill>
                  <a:schemeClr val="bg2"/>
                </a:solidFill>
                <a:latin typeface="Times New Roman" pitchFamily="18" charset="0"/>
                <a:cs typeface="Times New Roman" pitchFamily="18" charset="0"/>
              </a:rPr>
              <a:t>SWOT</a:t>
            </a:r>
          </a:p>
        </p:txBody>
      </p:sp>
      <p:sp>
        <p:nvSpPr>
          <p:cNvPr id="5137" name="AutoShape 17"/>
          <p:cNvSpPr>
            <a:spLocks noChangeArrowheads="1"/>
          </p:cNvSpPr>
          <p:nvPr/>
        </p:nvSpPr>
        <p:spPr bwMode="auto">
          <a:xfrm flipH="1">
            <a:off x="1600200" y="304800"/>
            <a:ext cx="2514600" cy="1219200"/>
          </a:xfrm>
          <a:prstGeom prst="cloudCallout">
            <a:avLst>
              <a:gd name="adj1" fmla="val -64866"/>
              <a:gd name="adj2" fmla="val 48176"/>
            </a:avLst>
          </a:prstGeom>
          <a:solidFill>
            <a:schemeClr val="accent3">
              <a:lumMod val="90000"/>
            </a:schemeClr>
          </a:solidFill>
          <a:ln w="12700" cap="sq">
            <a:solidFill>
              <a:schemeClr val="tx1"/>
            </a:solidFill>
            <a:miter lim="800000"/>
            <a:headEnd type="none" w="sm" len="sm"/>
            <a:tailEnd type="none" w="sm" len="sm"/>
          </a:ln>
        </p:spPr>
        <p:txBody>
          <a:bodyPr/>
          <a:lstStyle/>
          <a:p>
            <a:pPr algn="ctr">
              <a:defRPr/>
            </a:pPr>
            <a:r>
              <a:rPr lang="en-US" sz="2200" dirty="0">
                <a:solidFill>
                  <a:schemeClr val="bg1"/>
                </a:solidFill>
                <a:latin typeface="Times New Roman" pitchFamily="18" charset="0"/>
                <a:cs typeface="Times New Roman" pitchFamily="18" charset="0"/>
              </a:rPr>
              <a:t>Stakeholders</a:t>
            </a:r>
            <a:r>
              <a:rPr lang="en-US" sz="2400" dirty="0">
                <a:solidFill>
                  <a:schemeClr val="bg1"/>
                </a:solidFill>
                <a:latin typeface="Times New Roman" pitchFamily="18" charset="0"/>
                <a:cs typeface="B Nazanin" pitchFamily="2" charset="-78"/>
              </a:rPr>
              <a:t> </a:t>
            </a:r>
            <a:r>
              <a:rPr lang="ar-SA" sz="2400" dirty="0">
                <a:solidFill>
                  <a:schemeClr val="bg1"/>
                </a:solidFill>
                <a:latin typeface="Times New Roman" pitchFamily="18" charset="0"/>
                <a:cs typeface="B Nazanin" pitchFamily="2" charset="-78"/>
              </a:rPr>
              <a:t>ذينفعها</a:t>
            </a:r>
            <a:endParaRPr lang="en-US" sz="2400" dirty="0">
              <a:solidFill>
                <a:schemeClr val="bg1"/>
              </a:solidFill>
              <a:latin typeface="Times New Roman" pitchFamily="18" charset="0"/>
              <a:cs typeface="B Nazanin" pitchFamily="2" charset="-78"/>
            </a:endParaRPr>
          </a:p>
        </p:txBody>
      </p:sp>
      <p:sp>
        <p:nvSpPr>
          <p:cNvPr id="37908" name="Line 20"/>
          <p:cNvSpPr>
            <a:spLocks noChangeShapeType="1"/>
          </p:cNvSpPr>
          <p:nvPr/>
        </p:nvSpPr>
        <p:spPr bwMode="auto">
          <a:xfrm>
            <a:off x="1524000" y="3657600"/>
            <a:ext cx="9144000" cy="0"/>
          </a:xfrm>
          <a:prstGeom prst="line">
            <a:avLst/>
          </a:prstGeom>
          <a:noFill/>
          <a:ln w="57150">
            <a:solidFill>
              <a:schemeClr val="tx1"/>
            </a:solidFill>
            <a:prstDash val="sysDot"/>
            <a:miter lim="800000"/>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09" name="Freeform 22"/>
          <p:cNvSpPr>
            <a:spLocks/>
          </p:cNvSpPr>
          <p:nvPr/>
        </p:nvSpPr>
        <p:spPr bwMode="auto">
          <a:xfrm>
            <a:off x="2349500" y="1600200"/>
            <a:ext cx="1003300" cy="4419600"/>
          </a:xfrm>
          <a:custGeom>
            <a:avLst/>
            <a:gdLst>
              <a:gd name="T0" fmla="*/ 2147483647 w 632"/>
              <a:gd name="T1" fmla="*/ 2147483647 h 2736"/>
              <a:gd name="T2" fmla="*/ 2147483647 w 632"/>
              <a:gd name="T3" fmla="*/ 2147483647 h 2736"/>
              <a:gd name="T4" fmla="*/ 2147483647 w 632"/>
              <a:gd name="T5" fmla="*/ 2147483647 h 2736"/>
              <a:gd name="T6" fmla="*/ 2147483647 w 632"/>
              <a:gd name="T7" fmla="*/ 2147483647 h 2736"/>
              <a:gd name="T8" fmla="*/ 2147483647 w 632"/>
              <a:gd name="T9" fmla="*/ 2147483647 h 2736"/>
              <a:gd name="T10" fmla="*/ 2147483647 w 632"/>
              <a:gd name="T11" fmla="*/ 0 h 2736"/>
              <a:gd name="T12" fmla="*/ 0 60000 65536"/>
              <a:gd name="T13" fmla="*/ 0 60000 65536"/>
              <a:gd name="T14" fmla="*/ 0 60000 65536"/>
              <a:gd name="T15" fmla="*/ 0 60000 65536"/>
              <a:gd name="T16" fmla="*/ 0 60000 65536"/>
              <a:gd name="T17" fmla="*/ 0 60000 65536"/>
              <a:gd name="T18" fmla="*/ 0 w 632"/>
              <a:gd name="T19" fmla="*/ 0 h 2736"/>
              <a:gd name="T20" fmla="*/ 632 w 632"/>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632" h="2736">
                <a:moveTo>
                  <a:pt x="440" y="2736"/>
                </a:moveTo>
                <a:cubicBezTo>
                  <a:pt x="268" y="2408"/>
                  <a:pt x="96" y="2080"/>
                  <a:pt x="104" y="1872"/>
                </a:cubicBezTo>
                <a:cubicBezTo>
                  <a:pt x="112" y="1664"/>
                  <a:pt x="504" y="1656"/>
                  <a:pt x="488" y="1488"/>
                </a:cubicBezTo>
                <a:cubicBezTo>
                  <a:pt x="472" y="1320"/>
                  <a:pt x="16" y="1080"/>
                  <a:pt x="8" y="864"/>
                </a:cubicBezTo>
                <a:cubicBezTo>
                  <a:pt x="0" y="648"/>
                  <a:pt x="336" y="336"/>
                  <a:pt x="440" y="192"/>
                </a:cubicBezTo>
                <a:cubicBezTo>
                  <a:pt x="544" y="48"/>
                  <a:pt x="588" y="24"/>
                  <a:pt x="632" y="0"/>
                </a:cubicBezTo>
              </a:path>
            </a:pathLst>
          </a:custGeom>
          <a:noFill/>
          <a:ln w="571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ltLang="en-US"/>
          </a:p>
        </p:txBody>
      </p:sp>
      <p:sp>
        <p:nvSpPr>
          <p:cNvPr id="37910" name="Text Box 23"/>
          <p:cNvSpPr txBox="1">
            <a:spLocks noChangeArrowheads="1"/>
          </p:cNvSpPr>
          <p:nvPr/>
        </p:nvSpPr>
        <p:spPr bwMode="auto">
          <a:xfrm rot="-5501971">
            <a:off x="923925" y="4538663"/>
            <a:ext cx="2444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en-US">
                <a:cs typeface="B Nazanin" panose="00000400000000000000" pitchFamily="2" charset="-78"/>
              </a:rPr>
              <a:t>ارزشيابي برنامه</a:t>
            </a:r>
            <a:endParaRPr lang="en-US" altLang="en-US">
              <a:cs typeface="B Nazanin" panose="00000400000000000000" pitchFamily="2" charset="-78"/>
            </a:endParaRPr>
          </a:p>
        </p:txBody>
      </p:sp>
      <p:sp>
        <p:nvSpPr>
          <p:cNvPr id="37911" name="Text Box 25"/>
          <p:cNvSpPr txBox="1">
            <a:spLocks noChangeArrowheads="1"/>
          </p:cNvSpPr>
          <p:nvPr/>
        </p:nvSpPr>
        <p:spPr bwMode="auto">
          <a:xfrm rot="-5383456">
            <a:off x="1143000" y="2133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a:cs typeface="B Nazanin" panose="00000400000000000000" pitchFamily="2" charset="-78"/>
              </a:rPr>
              <a:t>كنترل استراتژيك</a:t>
            </a:r>
            <a:endParaRPr lang="en-US" altLang="en-US">
              <a:cs typeface="B Nazanin" panose="00000400000000000000" pitchFamily="2" charset="-78"/>
            </a:endParaRPr>
          </a:p>
        </p:txBody>
      </p:sp>
    </p:spTree>
    <p:extLst>
      <p:ext uri="{BB962C8B-B14F-4D97-AF65-F5344CB8AC3E}">
        <p14:creationId xmlns:p14="http://schemas.microsoft.com/office/powerpoint/2010/main" val="695500257"/>
      </p:ext>
    </p:extLst>
  </p:cSld>
  <p:clrMapOvr>
    <a:masterClrMapping/>
  </p:clrMapOvr>
  <p:transition spd="slow">
    <p:wheel spokes="8"/>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1752600" y="1616076"/>
            <a:ext cx="861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r>
              <a:rPr lang="ar-SA" altLang="en-US" sz="2000" dirty="0">
                <a:cs typeface="B Nazanin" panose="00000400000000000000" pitchFamily="2" charset="-78"/>
              </a:rPr>
              <a:t>چشم‏انداز يعني آن‏چه كه در آرزوي دست‏يافتن به آن مي‏باشيم.</a:t>
            </a:r>
          </a:p>
          <a:p>
            <a:pPr algn="just" rtl="1" eaLnBrk="1" hangingPunct="1">
              <a:buFont typeface="Wingdings" panose="05000000000000000000" pitchFamily="2" charset="2"/>
              <a:buChar char="×"/>
            </a:pPr>
            <a:r>
              <a:rPr lang="ar-SA" altLang="en-US" sz="2000" dirty="0">
                <a:cs typeface="B Nazanin" panose="00000400000000000000" pitchFamily="2" charset="-78"/>
              </a:rPr>
              <a:t> چشم‏انداز حالت آرماني داشته و كمّي نمي‏باشد و به سوال زير پاسخ مي‏دهد:</a:t>
            </a:r>
          </a:p>
          <a:p>
            <a:pPr algn="ctr" rtl="1" eaLnBrk="1" hangingPunct="1">
              <a:buClr>
                <a:srgbClr val="CC0000"/>
              </a:buClr>
              <a:buSzPct val="130000"/>
              <a:buFont typeface="Wingdings" panose="05000000000000000000" pitchFamily="2" charset="2"/>
              <a:buChar char="E"/>
            </a:pPr>
            <a:r>
              <a:rPr lang="ar-SA" altLang="en-US" sz="2000" i="1" u="sng" dirty="0">
                <a:cs typeface="B Nazanin" panose="00000400000000000000" pitchFamily="2" charset="-78"/>
              </a:rPr>
              <a:t> آن‏چه مي‏خواهيم بشويم ؟</a:t>
            </a:r>
          </a:p>
          <a:p>
            <a:pPr algn="just" rtl="1" eaLnBrk="1" hangingPunct="1"/>
            <a:r>
              <a:rPr lang="ar-SA" altLang="en-US" sz="2000" dirty="0">
                <a:cs typeface="B Nazanin" panose="00000400000000000000" pitchFamily="2" charset="-78"/>
              </a:rPr>
              <a:t>در بيان آن بايستي سه موضوع در نظر گرفته شود:</a:t>
            </a:r>
          </a:p>
          <a:p>
            <a:pPr algn="just" rtl="1" eaLnBrk="1" hangingPunct="1">
              <a:buClr>
                <a:srgbClr val="B02A00"/>
              </a:buClr>
              <a:buFont typeface="Wingdings" panose="05000000000000000000" pitchFamily="2" charset="2"/>
              <a:buChar char="4"/>
            </a:pPr>
            <a:r>
              <a:rPr lang="ar-SA" altLang="en-US" sz="2000" dirty="0">
                <a:solidFill>
                  <a:srgbClr val="C00000"/>
                </a:solidFill>
                <a:cs typeface="B Nazanin" panose="00000400000000000000" pitchFamily="2" charset="-78"/>
              </a:rPr>
              <a:t>مقصود</a:t>
            </a:r>
          </a:p>
          <a:p>
            <a:pPr algn="just" rtl="1" eaLnBrk="1" hangingPunct="1">
              <a:buClr>
                <a:srgbClr val="B02A00"/>
              </a:buClr>
              <a:buFont typeface="Wingdings" panose="05000000000000000000" pitchFamily="2" charset="2"/>
              <a:buChar char="4"/>
            </a:pPr>
            <a:r>
              <a:rPr lang="ar-SA" altLang="en-US" sz="2000" dirty="0">
                <a:solidFill>
                  <a:srgbClr val="C00000"/>
                </a:solidFill>
                <a:cs typeface="B Nazanin" panose="00000400000000000000" pitchFamily="2" charset="-78"/>
              </a:rPr>
              <a:t>توجيه</a:t>
            </a:r>
          </a:p>
          <a:p>
            <a:pPr algn="just" rtl="1" eaLnBrk="1" hangingPunct="1">
              <a:buClr>
                <a:srgbClr val="B02A00"/>
              </a:buClr>
              <a:buFont typeface="Wingdings" panose="05000000000000000000" pitchFamily="2" charset="2"/>
              <a:buChar char="4"/>
            </a:pPr>
            <a:r>
              <a:rPr lang="ar-SA" altLang="en-US" sz="2000" dirty="0">
                <a:solidFill>
                  <a:srgbClr val="C00000"/>
                </a:solidFill>
                <a:cs typeface="B Nazanin" panose="00000400000000000000" pitchFamily="2" charset="-78"/>
              </a:rPr>
              <a:t>فايده</a:t>
            </a:r>
          </a:p>
          <a:p>
            <a:pPr algn="r" rtl="1" eaLnBrk="1" hangingPunct="1"/>
            <a:r>
              <a:rPr lang="ar-SA" altLang="en-US" sz="2000" u="sng" dirty="0">
                <a:solidFill>
                  <a:srgbClr val="660066"/>
                </a:solidFill>
                <a:cs typeface="B Nazanin" panose="00000400000000000000" pitchFamily="2" charset="-78"/>
              </a:rPr>
              <a:t>ضمناً موارد زير در نوشتن چشم‏انداز مي‏بايستي رعايت گردد</a:t>
            </a:r>
          </a:p>
          <a:p>
            <a:pPr algn="just" rtl="1" eaLnBrk="1" hangingPunct="1">
              <a:buClr>
                <a:srgbClr val="3D5C00"/>
              </a:buClr>
              <a:buSzPct val="110000"/>
              <a:buFont typeface="Wingdings" panose="05000000000000000000" pitchFamily="2" charset="2"/>
              <a:buChar char="?"/>
            </a:pPr>
            <a:r>
              <a:rPr lang="ar-SA" altLang="en-US" sz="2000" i="1" dirty="0">
                <a:solidFill>
                  <a:srgbClr val="C00000"/>
                </a:solidFill>
                <a:cs typeface="B Nazanin" panose="00000400000000000000" pitchFamily="2" charset="-78"/>
              </a:rPr>
              <a:t>آرزو روشن براي آينده در نظر گرفته شود</a:t>
            </a:r>
          </a:p>
          <a:p>
            <a:pPr algn="just" rtl="1" eaLnBrk="1" hangingPunct="1">
              <a:buClr>
                <a:srgbClr val="3D5C00"/>
              </a:buClr>
              <a:buSzPct val="110000"/>
              <a:buFont typeface="Wingdings" panose="05000000000000000000" pitchFamily="2" charset="2"/>
              <a:buChar char="?"/>
            </a:pPr>
            <a:r>
              <a:rPr lang="ar-SA" altLang="en-US" sz="2000" i="1" dirty="0">
                <a:solidFill>
                  <a:srgbClr val="C00000"/>
                </a:solidFill>
                <a:cs typeface="B Nazanin" panose="00000400000000000000" pitchFamily="2" charset="-78"/>
              </a:rPr>
              <a:t>چالش‏برانگيز و معني‏دار باشد</a:t>
            </a:r>
          </a:p>
          <a:p>
            <a:pPr algn="just" rtl="1" eaLnBrk="1" hangingPunct="1">
              <a:buClr>
                <a:srgbClr val="3D5C00"/>
              </a:buClr>
              <a:buSzPct val="110000"/>
              <a:buFont typeface="Wingdings" panose="05000000000000000000" pitchFamily="2" charset="2"/>
              <a:buChar char="?"/>
            </a:pPr>
            <a:r>
              <a:rPr lang="ar-SA" altLang="en-US" sz="2000" i="1" dirty="0">
                <a:solidFill>
                  <a:srgbClr val="C00000"/>
                </a:solidFill>
                <a:cs typeface="B Nazanin" panose="00000400000000000000" pitchFamily="2" charset="-78"/>
              </a:rPr>
              <a:t>محكم ولي انعطاف‏پذير باشد</a:t>
            </a:r>
          </a:p>
          <a:p>
            <a:pPr algn="just" rtl="1" eaLnBrk="1" hangingPunct="1">
              <a:buClr>
                <a:srgbClr val="3D5C00"/>
              </a:buClr>
              <a:buSzPct val="110000"/>
              <a:buFont typeface="Wingdings" panose="05000000000000000000" pitchFamily="2" charset="2"/>
              <a:buChar char="?"/>
            </a:pPr>
            <a:r>
              <a:rPr lang="ar-SA" altLang="en-US" sz="2000" i="1" dirty="0">
                <a:solidFill>
                  <a:srgbClr val="C00000"/>
                </a:solidFill>
                <a:cs typeface="B Nazanin" panose="00000400000000000000" pitchFamily="2" charset="-78"/>
              </a:rPr>
              <a:t>ساده، كوتاه و به‏يادماندني باشد</a:t>
            </a:r>
          </a:p>
          <a:p>
            <a:pPr algn="just" rtl="1" eaLnBrk="1" hangingPunct="1"/>
            <a:r>
              <a:rPr lang="ar-SA" altLang="en-US" sz="2000" dirty="0">
                <a:solidFill>
                  <a:srgbClr val="800000"/>
                </a:solidFill>
                <a:cs typeface="B Nazanin" panose="00000400000000000000" pitchFamily="2" charset="-78"/>
              </a:rPr>
              <a:t>مثال:</a:t>
            </a:r>
            <a:r>
              <a:rPr lang="ar-SA" altLang="en-US" sz="2000" dirty="0">
                <a:cs typeface="B Nazanin" panose="00000400000000000000" pitchFamily="2" charset="-78"/>
              </a:rPr>
              <a:t> به‏منظور تأمين، حفظ و ارتقاي سطح سلامت مردم استان </a:t>
            </a:r>
            <a:r>
              <a:rPr lang="fa-IR" altLang="en-US" sz="2000" dirty="0">
                <a:cs typeface="B Nazanin" panose="00000400000000000000" pitchFamily="2" charset="-78"/>
              </a:rPr>
              <a:t>يزد </a:t>
            </a:r>
            <a:r>
              <a:rPr lang="ar-SA" altLang="en-US" sz="2000" dirty="0">
                <a:solidFill>
                  <a:srgbClr val="000066"/>
                </a:solidFill>
                <a:cs typeface="B Nazanin" panose="00000400000000000000" pitchFamily="2" charset="-78"/>
              </a:rPr>
              <a:t>دانشگاه علوم پزشكي و خدمات بهداشتي درماني </a:t>
            </a:r>
            <a:r>
              <a:rPr lang="fa-IR" altLang="en-US" sz="2000" dirty="0">
                <a:solidFill>
                  <a:srgbClr val="000066"/>
                </a:solidFill>
                <a:cs typeface="B Nazanin" panose="00000400000000000000" pitchFamily="2" charset="-78"/>
              </a:rPr>
              <a:t>شهيد صدوقی</a:t>
            </a:r>
            <a:r>
              <a:rPr lang="ar-SA" altLang="en-US" sz="2000" dirty="0">
                <a:solidFill>
                  <a:srgbClr val="000066"/>
                </a:solidFill>
                <a:cs typeface="B Nazanin" panose="00000400000000000000" pitchFamily="2" charset="-78"/>
              </a:rPr>
              <a:t> بر‏آن‏است، در 10 سال آينده، از نظر شاخص‏هاي اصلي بهداشتي و درماني، به سطح  </a:t>
            </a:r>
            <a:r>
              <a:rPr lang="fa-IR" altLang="en-US" sz="2000" dirty="0">
                <a:solidFill>
                  <a:srgbClr val="000066"/>
                </a:solidFill>
                <a:cs typeface="B Nazanin" panose="00000400000000000000" pitchFamily="2" charset="-78"/>
              </a:rPr>
              <a:t>3 </a:t>
            </a:r>
            <a:r>
              <a:rPr lang="ar-SA" altLang="en-US" sz="2000" dirty="0">
                <a:solidFill>
                  <a:srgbClr val="000066"/>
                </a:solidFill>
                <a:cs typeface="B Nazanin" panose="00000400000000000000" pitchFamily="2" charset="-78"/>
              </a:rPr>
              <a:t>دانشگاه اول كشور، ارتقا يابد</a:t>
            </a:r>
            <a:endParaRPr lang="en-US" altLang="en-US" sz="2000" dirty="0">
              <a:solidFill>
                <a:srgbClr val="000066"/>
              </a:solidFill>
              <a:cs typeface="B Nazanin" panose="00000400000000000000" pitchFamily="2" charset="-78"/>
            </a:endParaRPr>
          </a:p>
        </p:txBody>
      </p:sp>
      <p:sp>
        <p:nvSpPr>
          <p:cNvPr id="3" name="Rectangle 2"/>
          <p:cNvSpPr/>
          <p:nvPr/>
        </p:nvSpPr>
        <p:spPr>
          <a:xfrm>
            <a:off x="4876800" y="725488"/>
            <a:ext cx="5486400" cy="646112"/>
          </a:xfrm>
          <a:prstGeom prst="rect">
            <a:avLst/>
          </a:prstGeom>
        </p:spPr>
        <p:txBody>
          <a:bodyPr>
            <a:spAutoFit/>
          </a:bodyPr>
          <a:lstStyle/>
          <a:p>
            <a:pPr algn="r" rtl="1">
              <a:defRPr/>
            </a:pPr>
            <a:r>
              <a:rPr lang="ar-SA" sz="3600" u="sng" dirty="0">
                <a:effectLst>
                  <a:outerShdw blurRad="38100" dist="38100" dir="2700000" algn="tl">
                    <a:srgbClr val="C0C0C0"/>
                  </a:outerShdw>
                </a:effectLst>
                <a:latin typeface="Tahoma" pitchFamily="42" charset="0"/>
                <a:cs typeface="B Nazanin" pitchFamily="2" charset="-78"/>
              </a:rPr>
              <a:t>چشم‏</a:t>
            </a:r>
            <a:r>
              <a:rPr lang="ar-SA" sz="3600" u="sng" dirty="0">
                <a:effectLst>
                  <a:outerShdw blurRad="38100" dist="38100" dir="2700000" algn="tl">
                    <a:srgbClr val="000000">
                      <a:alpha val="43137"/>
                    </a:srgbClr>
                  </a:outerShdw>
                </a:effectLst>
                <a:latin typeface="Tahoma" pitchFamily="42" charset="0"/>
                <a:cs typeface="B Nazanin" pitchFamily="2" charset="-78"/>
              </a:rPr>
              <a:t>انداز</a:t>
            </a:r>
            <a:r>
              <a:rPr lang="en-US" sz="3600" i="1" dirty="0">
                <a:effectLst>
                  <a:outerShdw blurRad="38100" dist="38100" dir="2700000" algn="tl">
                    <a:srgbClr val="C0C0C0"/>
                  </a:outerShdw>
                </a:effectLst>
                <a:latin typeface="Times New Roman" pitchFamily="18" charset="0"/>
                <a:cs typeface="Times New Roman" pitchFamily="18" charset="0"/>
              </a:rPr>
              <a:t>( Vision )</a:t>
            </a:r>
            <a:r>
              <a:rPr lang="en-US" sz="3600" dirty="0">
                <a:latin typeface="Times New Roman" pitchFamily="18" charset="0"/>
                <a:cs typeface="Times New Roman" pitchFamily="18" charset="0"/>
              </a:rPr>
              <a:t> </a:t>
            </a:r>
          </a:p>
        </p:txBody>
      </p:sp>
    </p:spTree>
    <p:extLst>
      <p:ext uri="{BB962C8B-B14F-4D97-AF65-F5344CB8AC3E}">
        <p14:creationId xmlns:p14="http://schemas.microsoft.com/office/powerpoint/2010/main" val="2137097721"/>
      </p:ext>
    </p:extLst>
  </p:cSld>
  <p:clrMapOvr>
    <a:masterClrMapping/>
  </p:clrMapOvr>
  <p:transition spd="slow">
    <p:wheel spokes="8"/>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141C6E41-9975-440F-9299-5C63845D96E1}" type="slidenum">
              <a:rPr lang="ar-SA" altLang="en-US" sz="1400"/>
              <a:pPr eaLnBrk="1" hangingPunct="1"/>
              <a:t>57</a:t>
            </a:fld>
            <a:endParaRPr lang="en-US" altLang="en-US" sz="1400"/>
          </a:p>
        </p:txBody>
      </p:sp>
      <p:sp>
        <p:nvSpPr>
          <p:cNvPr id="4099" name="Rectangle 4"/>
          <p:cNvSpPr>
            <a:spLocks noGrp="1" noChangeArrowheads="1"/>
          </p:cNvSpPr>
          <p:nvPr>
            <p:ph type="body" idx="1"/>
          </p:nvPr>
        </p:nvSpPr>
        <p:spPr>
          <a:xfrm>
            <a:off x="1752600" y="304800"/>
            <a:ext cx="8686800" cy="6248400"/>
          </a:xfrm>
        </p:spPr>
        <p:txBody>
          <a:bodyPr vert="horz" wrap="square" lIns="91430" tIns="45715" rIns="91430" bIns="45715" numCol="1" anchor="t" anchorCtr="0" compatLnSpc="1">
            <a:prstTxWarp prst="textNoShape">
              <a:avLst/>
            </a:prstTxWarp>
          </a:bodyPr>
          <a:lstStyle/>
          <a:p>
            <a:pPr eaLnBrk="1" hangingPunct="1"/>
            <a:endParaRPr lang="en-US" altLang="en-US" smtClean="0"/>
          </a:p>
        </p:txBody>
      </p:sp>
      <p:sp>
        <p:nvSpPr>
          <p:cNvPr id="3078" name="Rectangle 6"/>
          <p:cNvSpPr>
            <a:spLocks noGrp="1" noChangeArrowheads="1"/>
          </p:cNvSpPr>
          <p:nvPr>
            <p:ph type="title"/>
          </p:nvPr>
        </p:nvSpPr>
        <p:spPr>
          <a:xfrm>
            <a:off x="2211388" y="304800"/>
            <a:ext cx="7542212" cy="3962400"/>
          </a:xfrm>
        </p:spPr>
        <p:txBody>
          <a:bodyPr/>
          <a:lstStyle/>
          <a:p>
            <a:pPr eaLnBrk="1" hangingPunct="1">
              <a:defRPr/>
            </a:pP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endParaRPr lang="en-US" b="1" dirty="0" smtClean="0">
              <a:effectLst>
                <a:outerShdw blurRad="38100" dist="38100" dir="2700000" algn="tl">
                  <a:srgbClr val="C0C0C0"/>
                </a:outerShdw>
              </a:effectLst>
            </a:endParaRPr>
          </a:p>
        </p:txBody>
      </p:sp>
      <p:sp>
        <p:nvSpPr>
          <p:cNvPr id="3079" name="Rectangle 7"/>
          <p:cNvSpPr>
            <a:spLocks noChangeArrowheads="1"/>
          </p:cNvSpPr>
          <p:nvPr/>
        </p:nvSpPr>
        <p:spPr bwMode="auto">
          <a:xfrm>
            <a:off x="2348247" y="1159098"/>
            <a:ext cx="8839200" cy="4114800"/>
          </a:xfrm>
          <a:prstGeom prst="rect">
            <a:avLst/>
          </a:prstGeom>
          <a:noFill/>
          <a:ln w="12700" cap="sq">
            <a:noFill/>
            <a:miter lim="800000"/>
            <a:headEnd type="none" w="sm" len="sm"/>
            <a:tailEnd type="none" w="sm" len="sm"/>
          </a:ln>
          <a:effectLst/>
        </p:spPr>
        <p:txBody>
          <a:bodyPr lIns="91430" tIns="45715" rIns="91430" bIns="45715"/>
          <a:lstStyle/>
          <a:p>
            <a:pPr marL="342900" indent="-342900" algn="ctr">
              <a:lnSpc>
                <a:spcPct val="170000"/>
              </a:lnSpc>
              <a:spcBef>
                <a:spcPct val="20000"/>
              </a:spcBef>
              <a:defRPr/>
            </a:pPr>
            <a:r>
              <a:rPr lang="fa-IR" sz="4000" b="1" dirty="0" smtClean="0">
                <a:effectLst>
                  <a:outerShdw blurRad="38100" dist="38100" dir="2700000" algn="tl">
                    <a:srgbClr val="C0C0C0"/>
                  </a:outerShdw>
                </a:effectLst>
                <a:latin typeface="Arial" charset="0"/>
                <a:cs typeface="Arial" charset="0"/>
              </a:rPr>
              <a:t> </a:t>
            </a:r>
            <a:r>
              <a:rPr lang="en-US" sz="4000" b="1" dirty="0" smtClean="0">
                <a:effectLst>
                  <a:outerShdw blurRad="38100" dist="38100" dir="2700000" algn="tl">
                    <a:srgbClr val="C0C0C0"/>
                  </a:outerShdw>
                </a:effectLst>
                <a:latin typeface="Arial" charset="0"/>
                <a:cs typeface="Arial" charset="0"/>
              </a:rPr>
              <a:t> </a:t>
            </a:r>
            <a:r>
              <a:rPr lang="ar-SA" sz="4000" b="1" dirty="0">
                <a:solidFill>
                  <a:srgbClr val="0000FF"/>
                </a:solidFill>
                <a:effectLst>
                  <a:outerShdw blurRad="38100" dist="38100" dir="2700000" algn="tl">
                    <a:srgbClr val="C0C0C0"/>
                  </a:outerShdw>
                </a:effectLst>
                <a:latin typeface="Arial" charset="0"/>
                <a:cs typeface="Arial" charset="0"/>
              </a:rPr>
              <a:t>چشم‌انداز</a:t>
            </a:r>
            <a:r>
              <a:rPr lang="ar-SA" sz="2800" dirty="0">
                <a:latin typeface="Arial" charset="0"/>
                <a:cs typeface="Arial" charset="0"/>
              </a:rPr>
              <a:t> </a:t>
            </a:r>
            <a:endParaRPr lang="en-US" sz="2800" dirty="0">
              <a:latin typeface="Arial" charset="0"/>
              <a:cs typeface="Arial" charset="0"/>
            </a:endParaRPr>
          </a:p>
          <a:p>
            <a:pPr marL="342900" indent="-342900">
              <a:lnSpc>
                <a:spcPct val="170000"/>
              </a:lnSpc>
              <a:spcBef>
                <a:spcPct val="20000"/>
              </a:spcBef>
              <a:defRPr/>
            </a:pPr>
            <a:r>
              <a:rPr lang="ar-SA" sz="2800" dirty="0">
                <a:latin typeface="Arial" charset="0"/>
                <a:cs typeface="Arial" charset="0"/>
              </a:rPr>
              <a:t> </a:t>
            </a:r>
            <a:r>
              <a:rPr lang="ar-SA" sz="3000" b="1" dirty="0">
                <a:effectLst>
                  <a:outerShdw blurRad="38100" dist="38100" dir="2700000" algn="tl">
                    <a:srgbClr val="C0C0C0"/>
                  </a:outerShdw>
                </a:effectLst>
                <a:latin typeface="Arial" charset="0"/>
                <a:cs typeface="Arial" charset="0"/>
              </a:rPr>
              <a:t>افق ديد شما را به نمايش مي‌گذارد. جايگاهي كه تمام تمركز شما براي رسيدن به آن است. فعاليت شما را معرفي مي‌كند.</a:t>
            </a:r>
            <a:r>
              <a:rPr lang="ar-SA" sz="3000" b="1" dirty="0">
                <a:solidFill>
                  <a:srgbClr val="FFFFCC"/>
                </a:solidFill>
                <a:effectLst>
                  <a:outerShdw blurRad="38100" dist="38100" dir="2700000" algn="tl">
                    <a:srgbClr val="C0C0C0"/>
                  </a:outerShdw>
                </a:effectLst>
                <a:latin typeface="Arial" charset="0"/>
                <a:cs typeface="Arial" charset="0"/>
              </a:rPr>
              <a:t> </a:t>
            </a:r>
            <a:endParaRPr lang="en-US" sz="3000" b="1" dirty="0">
              <a:solidFill>
                <a:srgbClr val="FFFFCC"/>
              </a:solidFill>
              <a:effectLst>
                <a:outerShdw blurRad="38100" dist="38100" dir="2700000" algn="tl">
                  <a:srgbClr val="C0C0C0"/>
                </a:outerShdw>
              </a:effectLst>
              <a:latin typeface="Arial" charset="0"/>
              <a:cs typeface="Arial" charset="0"/>
            </a:endParaRPr>
          </a:p>
          <a:p>
            <a:pPr marL="342900" indent="-342900">
              <a:lnSpc>
                <a:spcPct val="170000"/>
              </a:lnSpc>
              <a:spcBef>
                <a:spcPct val="20000"/>
              </a:spcBef>
              <a:defRPr/>
            </a:pPr>
            <a:endParaRPr lang="fa-IR" sz="3000" b="1" dirty="0">
              <a:solidFill>
                <a:srgbClr val="FFFFCC"/>
              </a:solidFill>
              <a:effectLst>
                <a:outerShdw blurRad="38100" dist="38100" dir="2700000" algn="tl">
                  <a:srgbClr val="C0C0C0"/>
                </a:outerShdw>
              </a:effectLst>
              <a:latin typeface="Arial" charset="0"/>
              <a:cs typeface="Arial" charset="0"/>
            </a:endParaRPr>
          </a:p>
          <a:p>
            <a:pPr marL="342900" indent="-342900">
              <a:lnSpc>
                <a:spcPct val="170000"/>
              </a:lnSpc>
              <a:spcBef>
                <a:spcPct val="20000"/>
              </a:spcBef>
              <a:defRPr/>
            </a:pPr>
            <a:endParaRPr lang="fa-IR" b="1" dirty="0">
              <a:solidFill>
                <a:srgbClr val="FFFF99"/>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28678658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wipe(down)">
                                      <p:cBhvr>
                                        <p:cTn id="7" dur="500"/>
                                        <p:tgtEl>
                                          <p:spTgt spid="30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wipe(down)">
                                      <p:cBhvr>
                                        <p:cTn id="12" dur="500"/>
                                        <p:tgtEl>
                                          <p:spTgt spid="30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53F5E9CB-D129-4AA8-B41A-3DEB8ABD435D}" type="slidenum">
              <a:rPr lang="ar-SA" altLang="en-US" sz="1400"/>
              <a:pPr eaLnBrk="1" hangingPunct="1"/>
              <a:t>58</a:t>
            </a:fld>
            <a:endParaRPr lang="en-US" altLang="en-US" sz="1400"/>
          </a:p>
        </p:txBody>
      </p:sp>
      <p:sp>
        <p:nvSpPr>
          <p:cNvPr id="4100" name="Rectangle 4"/>
          <p:cNvSpPr>
            <a:spLocks noChangeArrowheads="1"/>
          </p:cNvSpPr>
          <p:nvPr/>
        </p:nvSpPr>
        <p:spPr bwMode="auto">
          <a:xfrm>
            <a:off x="2351089" y="4827589"/>
            <a:ext cx="7489825" cy="1152525"/>
          </a:xfrm>
          <a:prstGeom prst="rect">
            <a:avLst/>
          </a:prstGeom>
          <a:solidFill>
            <a:srgbClr val="7B98C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4101" name="Rectangle 5"/>
          <p:cNvSpPr>
            <a:spLocks noChangeArrowheads="1"/>
          </p:cNvSpPr>
          <p:nvPr/>
        </p:nvSpPr>
        <p:spPr bwMode="auto">
          <a:xfrm>
            <a:off x="2351089" y="3236914"/>
            <a:ext cx="7489825" cy="1152525"/>
          </a:xfrm>
          <a:prstGeom prst="rect">
            <a:avLst/>
          </a:prstGeom>
          <a:solidFill>
            <a:srgbClr val="567CC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5125" name="Text Box 6"/>
          <p:cNvSpPr txBox="1">
            <a:spLocks noChangeArrowheads="1"/>
          </p:cNvSpPr>
          <p:nvPr/>
        </p:nvSpPr>
        <p:spPr bwMode="auto">
          <a:xfrm>
            <a:off x="3968262" y="574675"/>
            <a:ext cx="5135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rtl="0" eaLnBrk="1" hangingPunct="1"/>
            <a:r>
              <a:rPr lang="fa-IR" altLang="en-US" sz="4400" b="1" dirty="0">
                <a:solidFill>
                  <a:srgbClr val="FF0000"/>
                </a:solidFill>
                <a:latin typeface="Tahoma" panose="020B0604030504040204" pitchFamily="34" charset="0"/>
                <a:cs typeface="B Titr" panose="00000700000000000000" pitchFamily="2" charset="-78"/>
              </a:rPr>
              <a:t>1- </a:t>
            </a:r>
            <a:r>
              <a:rPr lang="ar-SA" altLang="en-US" sz="4400" b="1" dirty="0">
                <a:solidFill>
                  <a:srgbClr val="FF0000"/>
                </a:solidFill>
                <a:latin typeface="Tahoma" panose="020B0604030504040204" pitchFamily="34" charset="0"/>
                <a:cs typeface="B Titr" panose="00000700000000000000" pitchFamily="2" charset="-78"/>
              </a:rPr>
              <a:t>چشم انداز سازمان</a:t>
            </a:r>
            <a:endParaRPr lang="en-US" altLang="en-US" sz="4400" b="1" dirty="0">
              <a:solidFill>
                <a:srgbClr val="FF0000"/>
              </a:solidFill>
              <a:latin typeface="Tahoma" panose="020B0604030504040204" pitchFamily="34" charset="0"/>
              <a:cs typeface="B Titr" panose="00000700000000000000" pitchFamily="2" charset="-78"/>
            </a:endParaRPr>
          </a:p>
        </p:txBody>
      </p:sp>
      <p:sp>
        <p:nvSpPr>
          <p:cNvPr id="4103" name="Rectangle 7"/>
          <p:cNvSpPr>
            <a:spLocks noChangeArrowheads="1"/>
          </p:cNvSpPr>
          <p:nvPr/>
        </p:nvSpPr>
        <p:spPr bwMode="auto">
          <a:xfrm>
            <a:off x="2351089" y="1774825"/>
            <a:ext cx="7489825" cy="1149350"/>
          </a:xfrm>
          <a:prstGeom prst="rect">
            <a:avLst/>
          </a:prstGeom>
          <a:solidFill>
            <a:srgbClr val="3B5E9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4104" name="Rectangle 8"/>
          <p:cNvSpPr>
            <a:spLocks noChangeArrowheads="1"/>
          </p:cNvSpPr>
          <p:nvPr/>
        </p:nvSpPr>
        <p:spPr bwMode="auto">
          <a:xfrm>
            <a:off x="2759075" y="2066926"/>
            <a:ext cx="6719888" cy="519113"/>
          </a:xfrm>
          <a:prstGeom prst="rect">
            <a:avLst/>
          </a:prstGeom>
          <a:noFill/>
          <a:ln w="9525">
            <a:noFill/>
            <a:miter lim="800000"/>
            <a:headEnd/>
            <a:tailEnd/>
          </a:ln>
          <a:effectLst/>
        </p:spPr>
        <p:txBody>
          <a:bodyPr wrap="none" lIns="91430" tIns="45715" rIns="91430" bIns="45715">
            <a:spAutoFit/>
          </a:bodyPr>
          <a:lstStyle/>
          <a:p>
            <a:pPr algn="ctr" rtl="0">
              <a:defRPr/>
            </a:pPr>
            <a:r>
              <a:rPr lang="ar-SA" sz="2800" b="1">
                <a:solidFill>
                  <a:srgbClr val="FFFF99"/>
                </a:solidFill>
                <a:effectLst>
                  <a:outerShdw blurRad="38100" dist="38100" dir="2700000" algn="tl">
                    <a:srgbClr val="C0C0C0"/>
                  </a:outerShdw>
                </a:effectLst>
                <a:latin typeface="Arial" charset="0"/>
                <a:cs typeface="B Titr" pitchFamily="2" charset="-78"/>
              </a:rPr>
              <a:t>آينده واقع گرايانه ، </a:t>
            </a:r>
            <a:r>
              <a:rPr lang="fa-IR" sz="2800" b="1">
                <a:solidFill>
                  <a:srgbClr val="FFFF99"/>
                </a:solidFill>
                <a:effectLst>
                  <a:outerShdw blurRad="38100" dist="38100" dir="2700000" algn="tl">
                    <a:srgbClr val="C0C0C0"/>
                  </a:outerShdw>
                </a:effectLst>
                <a:latin typeface="Arial" charset="0"/>
                <a:cs typeface="B Titr" pitchFamily="2" charset="-78"/>
              </a:rPr>
              <a:t>قابل تحقق</a:t>
            </a:r>
            <a:r>
              <a:rPr lang="ar-SA" sz="2800" b="1">
                <a:solidFill>
                  <a:srgbClr val="FFFF99"/>
                </a:solidFill>
                <a:effectLst>
                  <a:outerShdw blurRad="38100" dist="38100" dir="2700000" algn="tl">
                    <a:srgbClr val="C0C0C0"/>
                  </a:outerShdw>
                </a:effectLst>
                <a:latin typeface="Arial" charset="0"/>
                <a:cs typeface="B Titr" pitchFamily="2" charset="-78"/>
              </a:rPr>
              <a:t> و جذاب براي سازمان</a:t>
            </a:r>
            <a:endParaRPr lang="en-US" sz="2800" b="1">
              <a:solidFill>
                <a:srgbClr val="FFFF99"/>
              </a:solidFill>
              <a:effectLst>
                <a:outerShdw blurRad="38100" dist="38100" dir="2700000" algn="tl">
                  <a:srgbClr val="C0C0C0"/>
                </a:outerShdw>
              </a:effectLst>
              <a:latin typeface="Arial" charset="0"/>
              <a:cs typeface="B Titr" pitchFamily="2" charset="-78"/>
            </a:endParaRPr>
          </a:p>
        </p:txBody>
      </p:sp>
      <p:sp>
        <p:nvSpPr>
          <p:cNvPr id="4105" name="Rectangle 9"/>
          <p:cNvSpPr>
            <a:spLocks noChangeArrowheads="1"/>
          </p:cNvSpPr>
          <p:nvPr/>
        </p:nvSpPr>
        <p:spPr bwMode="auto">
          <a:xfrm>
            <a:off x="2363789" y="3494088"/>
            <a:ext cx="7324725" cy="519112"/>
          </a:xfrm>
          <a:prstGeom prst="rect">
            <a:avLst/>
          </a:prstGeom>
          <a:noFill/>
          <a:ln w="9525">
            <a:noFill/>
            <a:miter lim="800000"/>
            <a:headEnd/>
            <a:tailEnd/>
          </a:ln>
          <a:effectLst/>
        </p:spPr>
        <p:txBody>
          <a:bodyPr wrap="none" lIns="91430" tIns="45715" rIns="91430" bIns="45715">
            <a:spAutoFit/>
          </a:bodyPr>
          <a:lstStyle/>
          <a:p>
            <a:pPr algn="ctr" rtl="0">
              <a:defRPr/>
            </a:pPr>
            <a:r>
              <a:rPr lang="ar-SA" sz="2800" b="1">
                <a:solidFill>
                  <a:srgbClr val="FFFF99"/>
                </a:solidFill>
                <a:effectLst>
                  <a:outerShdw blurRad="38100" dist="38100" dir="2700000" algn="tl">
                    <a:srgbClr val="C0C0C0"/>
                  </a:outerShdw>
                </a:effectLst>
                <a:latin typeface="Arial" charset="0"/>
                <a:cs typeface="B Titr" pitchFamily="2" charset="-78"/>
              </a:rPr>
              <a:t>بيان صريح سرنوشتي كه سازمان بايد بسوي آن حركت كند</a:t>
            </a:r>
            <a:endParaRPr lang="en-US" sz="2800" b="1">
              <a:solidFill>
                <a:srgbClr val="FFFF99"/>
              </a:solidFill>
              <a:effectLst>
                <a:outerShdw blurRad="38100" dist="38100" dir="2700000" algn="tl">
                  <a:srgbClr val="C0C0C0"/>
                </a:outerShdw>
              </a:effectLst>
              <a:latin typeface="Arial" charset="0"/>
              <a:cs typeface="B Titr" pitchFamily="2" charset="-78"/>
            </a:endParaRPr>
          </a:p>
        </p:txBody>
      </p:sp>
      <p:sp>
        <p:nvSpPr>
          <p:cNvPr id="4106" name="Rectangle 10"/>
          <p:cNvSpPr>
            <a:spLocks noChangeArrowheads="1"/>
          </p:cNvSpPr>
          <p:nvPr/>
        </p:nvSpPr>
        <p:spPr bwMode="auto">
          <a:xfrm>
            <a:off x="4751388" y="5100638"/>
            <a:ext cx="2817812" cy="519112"/>
          </a:xfrm>
          <a:prstGeom prst="rect">
            <a:avLst/>
          </a:prstGeom>
          <a:noFill/>
          <a:ln w="9525">
            <a:noFill/>
            <a:miter lim="800000"/>
            <a:headEnd/>
            <a:tailEnd/>
          </a:ln>
          <a:effectLst/>
        </p:spPr>
        <p:txBody>
          <a:bodyPr wrap="none" lIns="91430" tIns="45715" rIns="91430" bIns="45715">
            <a:spAutoFit/>
          </a:bodyPr>
          <a:lstStyle/>
          <a:p>
            <a:pPr algn="ctr" rtl="0">
              <a:defRPr/>
            </a:pPr>
            <a:r>
              <a:rPr lang="ar-SA" sz="2800" b="1">
                <a:solidFill>
                  <a:srgbClr val="FFFF99"/>
                </a:solidFill>
                <a:effectLst>
                  <a:outerShdw blurRad="38100" dist="38100" dir="2700000" algn="tl">
                    <a:srgbClr val="C0C0C0"/>
                  </a:outerShdw>
                </a:effectLst>
                <a:latin typeface="Arial" charset="0"/>
                <a:cs typeface="B Titr" pitchFamily="2" charset="-78"/>
              </a:rPr>
              <a:t>هنر ديدن ناديدني ها</a:t>
            </a:r>
            <a:endParaRPr lang="en-US" sz="2800" b="1">
              <a:solidFill>
                <a:srgbClr val="FFFF99"/>
              </a:solidFill>
              <a:effectLst>
                <a:outerShdw blurRad="38100" dist="38100" dir="2700000" algn="tl">
                  <a:srgbClr val="C0C0C0"/>
                </a:outerShdw>
              </a:effectLst>
              <a:latin typeface="Arial" charset="0"/>
              <a:cs typeface="B Titr" pitchFamily="2" charset="-78"/>
            </a:endParaRPr>
          </a:p>
        </p:txBody>
      </p:sp>
    </p:spTree>
    <p:extLst>
      <p:ext uri="{BB962C8B-B14F-4D97-AF65-F5344CB8AC3E}">
        <p14:creationId xmlns:p14="http://schemas.microsoft.com/office/powerpoint/2010/main" val="26027815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55921FC5-CFDF-4257-9C2A-9E794CE3B331}" type="slidenum">
              <a:rPr lang="ar-SA" altLang="en-US" sz="1400"/>
              <a:pPr eaLnBrk="1" hangingPunct="1"/>
              <a:t>59</a:t>
            </a:fld>
            <a:endParaRPr lang="en-US" altLang="en-US" sz="1400"/>
          </a:p>
        </p:txBody>
      </p:sp>
      <p:sp>
        <p:nvSpPr>
          <p:cNvPr id="6147" name="Rectangle 3"/>
          <p:cNvSpPr>
            <a:spLocks noGrp="1" noChangeArrowheads="1"/>
          </p:cNvSpPr>
          <p:nvPr>
            <p:ph type="body" idx="1"/>
          </p:nvPr>
        </p:nvSpPr>
        <p:spPr>
          <a:xfrm>
            <a:off x="1752600" y="228600"/>
            <a:ext cx="8726488" cy="6400800"/>
          </a:xfrm>
        </p:spPr>
        <p:txBody>
          <a:bodyPr/>
          <a:lstStyle/>
          <a:p>
            <a:pPr eaLnBrk="1" hangingPunct="1"/>
            <a:endParaRPr lang="fa-IR" altLang="en-US" b="1" dirty="0" smtClean="0"/>
          </a:p>
          <a:p>
            <a:pPr algn="ctr" eaLnBrk="1" hangingPunct="1"/>
            <a:r>
              <a:rPr lang="fa-IR" altLang="en-US" sz="4400" dirty="0">
                <a:solidFill>
                  <a:srgbClr val="FF0000"/>
                </a:solidFill>
              </a:rPr>
              <a:t>چشم انداز</a:t>
            </a:r>
          </a:p>
          <a:p>
            <a:pPr algn="ctr" eaLnBrk="1" hangingPunct="1"/>
            <a:endParaRPr lang="fa-IR" altLang="en-US" b="1" dirty="0" smtClean="0"/>
          </a:p>
          <a:p>
            <a:pPr eaLnBrk="1" hangingPunct="1"/>
            <a:r>
              <a:rPr lang="fa-IR" altLang="en-US" b="1" dirty="0" smtClean="0"/>
              <a:t>- چه تصوری از کارتان دارید؟ </a:t>
            </a:r>
          </a:p>
          <a:p>
            <a:pPr eaLnBrk="1" hangingPunct="1"/>
            <a:endParaRPr lang="fa-IR" altLang="en-US" b="1" dirty="0" smtClean="0"/>
          </a:p>
          <a:p>
            <a:pPr eaLnBrk="1" hangingPunct="1"/>
            <a:r>
              <a:rPr lang="fa-IR" altLang="en-US" b="1" dirty="0" smtClean="0"/>
              <a:t> - چگونه خودتان را در آینده می بینید؟</a:t>
            </a:r>
          </a:p>
          <a:p>
            <a:pPr eaLnBrk="1" hangingPunct="1"/>
            <a:endParaRPr lang="fa-IR" altLang="en-US" b="1" dirty="0" smtClean="0"/>
          </a:p>
          <a:p>
            <a:pPr eaLnBrk="1" hangingPunct="1"/>
            <a:r>
              <a:rPr lang="fa-IR" altLang="en-US" b="1" dirty="0" smtClean="0"/>
              <a:t>- این چشم انداز باید پر محتوا و آرمانگرایانه باشد.باید خواننده را سر ذوق آورده و تحریک کند.</a:t>
            </a:r>
          </a:p>
          <a:p>
            <a:pPr eaLnBrk="1" hangingPunct="1"/>
            <a:endParaRPr lang="en-US" altLang="en-US" b="1" dirty="0" smtClean="0"/>
          </a:p>
        </p:txBody>
      </p:sp>
    </p:spTree>
    <p:extLst>
      <p:ext uri="{BB962C8B-B14F-4D97-AF65-F5344CB8AC3E}">
        <p14:creationId xmlns:p14="http://schemas.microsoft.com/office/powerpoint/2010/main" val="2379381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246EF732-D939-4B43-A71B-0601D41AEBAE}" type="slidenum">
              <a:rPr lang="ar-SA" altLang="en-US">
                <a:solidFill>
                  <a:srgbClr val="000000"/>
                </a:solidFill>
                <a:cs typeface="Arial" panose="020B0604020202020204" pitchFamily="34" charset="0"/>
              </a:rPr>
              <a:pPr eaLnBrk="1" hangingPunct="1"/>
              <a:t>6</a:t>
            </a:fld>
            <a:endParaRPr lang="en-US" altLang="en-US">
              <a:solidFill>
                <a:srgbClr val="000000"/>
              </a:solidFill>
              <a:cs typeface="Arial" panose="020B0604020202020204" pitchFamily="34" charset="0"/>
            </a:endParaRPr>
          </a:p>
        </p:txBody>
      </p:sp>
      <p:sp>
        <p:nvSpPr>
          <p:cNvPr id="7" name="Slide Number Placeholder 5"/>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7792C38F-BA33-43A0-801F-75E623139CDD}" type="slidenum">
              <a:rPr lang="ar-SA" altLang="en-US" sz="1000" b="1">
                <a:solidFill>
                  <a:srgbClr val="000000"/>
                </a:solidFill>
                <a:cs typeface="Arial" panose="020B0604020202020204" pitchFamily="34" charset="0"/>
              </a:rPr>
              <a:pPr algn="r" eaLnBrk="1" fontAlgn="base" hangingPunct="1">
                <a:spcBef>
                  <a:spcPct val="0"/>
                </a:spcBef>
                <a:spcAft>
                  <a:spcPct val="0"/>
                </a:spcAft>
              </a:pPr>
              <a:t>6</a:t>
            </a:fld>
            <a:endParaRPr lang="en-US" altLang="en-US" sz="1000" b="1">
              <a:solidFill>
                <a:srgbClr val="000000"/>
              </a:solidFill>
              <a:cs typeface="Arial" panose="020B0604020202020204" pitchFamily="34" charset="0"/>
            </a:endParaRPr>
          </a:p>
        </p:txBody>
      </p:sp>
      <p:sp>
        <p:nvSpPr>
          <p:cNvPr id="71682" name="Rectangle 2"/>
          <p:cNvSpPr>
            <a:spLocks noGrp="1" noChangeArrowheads="1"/>
          </p:cNvSpPr>
          <p:nvPr>
            <p:ph type="title"/>
          </p:nvPr>
        </p:nvSpPr>
        <p:spPr>
          <a:xfrm>
            <a:off x="3863976" y="188913"/>
            <a:ext cx="5832475" cy="762000"/>
          </a:xfrm>
        </p:spPr>
        <p:txBody>
          <a:bodyPr/>
          <a:lstStyle/>
          <a:p>
            <a:pPr eaLnBrk="1" hangingPunct="1"/>
            <a:r>
              <a:rPr lang="fa-IR" altLang="en-US" sz="4800">
                <a:cs typeface="B Mitra" panose="00000400000000000000" pitchFamily="2" charset="-78"/>
              </a:rPr>
              <a:t>2- غير قابل تفكيك بودن</a:t>
            </a:r>
            <a:endParaRPr lang="en-US" altLang="en-US" sz="4800">
              <a:cs typeface="B Mitra" panose="00000400000000000000" pitchFamily="2" charset="-78"/>
            </a:endParaRPr>
          </a:p>
        </p:txBody>
      </p:sp>
      <p:sp>
        <p:nvSpPr>
          <p:cNvPr id="179204" name="Rectangle 4"/>
          <p:cNvSpPr>
            <a:spLocks noChangeArrowheads="1"/>
          </p:cNvSpPr>
          <p:nvPr/>
        </p:nvSpPr>
        <p:spPr bwMode="auto">
          <a:xfrm>
            <a:off x="5303839" y="1412876"/>
            <a:ext cx="5113337" cy="2519363"/>
          </a:xfrm>
          <a:prstGeom prst="rect">
            <a:avLst/>
          </a:prstGeom>
          <a:noFill/>
          <a:ln w="9525">
            <a:noFill/>
            <a:miter lim="800000"/>
            <a:headEnd/>
            <a:tailEnd/>
          </a:ln>
        </p:spPr>
        <p:txBody>
          <a:bodyPr/>
          <a:lstStyle/>
          <a:p>
            <a:pPr marL="342900" indent="-342900" algn="r" rtl="1" fontAlgn="base">
              <a:spcBef>
                <a:spcPct val="20000"/>
              </a:spcBef>
              <a:spcAft>
                <a:spcPct val="0"/>
              </a:spcAft>
              <a:defRPr/>
            </a:pPr>
            <a:r>
              <a:rPr lang="fa-IR" sz="3600">
                <a:solidFill>
                  <a:srgbClr val="00CC00"/>
                </a:solidFill>
                <a:cs typeface="B Mitra" panose="00000400000000000000" pitchFamily="2" charset="-78"/>
              </a:rPr>
              <a:t>خصوصيات </a:t>
            </a:r>
          </a:p>
          <a:p>
            <a:pPr marL="342900" indent="-342900" algn="r" rtl="1" fontAlgn="base">
              <a:lnSpc>
                <a:spcPct val="120000"/>
              </a:lnSpc>
              <a:spcBef>
                <a:spcPct val="20000"/>
              </a:spcBef>
              <a:spcAft>
                <a:spcPct val="0"/>
              </a:spcAft>
              <a:defRPr/>
            </a:pPr>
            <a:r>
              <a:rPr lang="fa-IR" sz="3200">
                <a:solidFill>
                  <a:srgbClr val="000000"/>
                </a:solidFill>
                <a:cs typeface="B Mitra" panose="00000400000000000000" pitchFamily="2" charset="-78"/>
              </a:rPr>
              <a:t>- همزمانی توليد و مصرف</a:t>
            </a:r>
          </a:p>
          <a:p>
            <a:pPr marL="342900" indent="-342900" algn="r" rtl="1" fontAlgn="base">
              <a:lnSpc>
                <a:spcPct val="70000"/>
              </a:lnSpc>
              <a:spcBef>
                <a:spcPct val="20000"/>
              </a:spcBef>
              <a:spcAft>
                <a:spcPct val="0"/>
              </a:spcAft>
              <a:defRPr/>
            </a:pPr>
            <a:r>
              <a:rPr lang="fa-IR" sz="3200">
                <a:solidFill>
                  <a:srgbClr val="000000"/>
                </a:solidFill>
                <a:cs typeface="B Mitra" panose="00000400000000000000" pitchFamily="2" charset="-78"/>
              </a:rPr>
              <a:t>-عدم تفكيك خدمت و ارائه دهنده خدمت </a:t>
            </a:r>
          </a:p>
          <a:p>
            <a:pPr marL="342900" indent="-342900" algn="r" rtl="1" fontAlgn="base">
              <a:spcBef>
                <a:spcPct val="20000"/>
              </a:spcBef>
              <a:spcAft>
                <a:spcPct val="0"/>
              </a:spcAft>
              <a:defRPr/>
            </a:pPr>
            <a:r>
              <a:rPr lang="fa-IR" sz="3200">
                <a:solidFill>
                  <a:srgbClr val="000000"/>
                </a:solidFill>
                <a:cs typeface="B Mitra" panose="00000400000000000000" pitchFamily="2" charset="-78"/>
              </a:rPr>
              <a:t>- درگير بودن و نقش داشتن ساير مشتريان</a:t>
            </a:r>
            <a:r>
              <a:rPr lang="fa-IR" sz="3200">
                <a:solidFill>
                  <a:srgbClr val="000000"/>
                </a:solidFill>
                <a:effectLst>
                  <a:outerShdw blurRad="38100" dist="38100" dir="2700000" algn="tl">
                    <a:srgbClr val="C0C0C0"/>
                  </a:outerShdw>
                </a:effectLst>
                <a:cs typeface="B Mitra" panose="00000400000000000000" pitchFamily="2" charset="-78"/>
              </a:rPr>
              <a:t> </a:t>
            </a:r>
          </a:p>
        </p:txBody>
      </p:sp>
      <p:sp>
        <p:nvSpPr>
          <p:cNvPr id="179205" name="Text Box 5"/>
          <p:cNvSpPr txBox="1">
            <a:spLocks noChangeArrowheads="1"/>
          </p:cNvSpPr>
          <p:nvPr/>
        </p:nvSpPr>
        <p:spPr bwMode="auto">
          <a:xfrm>
            <a:off x="1703388" y="1484314"/>
            <a:ext cx="38163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rtl="1" eaLnBrk="1" fontAlgn="base" hangingPunct="1">
              <a:lnSpc>
                <a:spcPct val="130000"/>
              </a:lnSpc>
              <a:spcBef>
                <a:spcPct val="0"/>
              </a:spcBef>
              <a:spcAft>
                <a:spcPct val="0"/>
              </a:spcAft>
              <a:buSzPct val="80000"/>
              <a:buFont typeface="Wingdings" panose="05000000000000000000" pitchFamily="2" charset="2"/>
              <a:buNone/>
            </a:pPr>
            <a:r>
              <a:rPr lang="fa-IR" altLang="en-US" sz="3600">
                <a:solidFill>
                  <a:srgbClr val="0033CC"/>
                </a:solidFill>
              </a:rPr>
              <a:t>اقدامات</a:t>
            </a:r>
          </a:p>
          <a:p>
            <a:pPr algn="r" rtl="1" eaLnBrk="1" fontAlgn="base" hangingPunct="1">
              <a:spcBef>
                <a:spcPct val="0"/>
              </a:spcBef>
              <a:spcAft>
                <a:spcPct val="0"/>
              </a:spcAft>
            </a:pPr>
            <a:r>
              <a:rPr lang="fa-IR" altLang="en-US" sz="3200">
                <a:solidFill>
                  <a:srgbClr val="000000"/>
                </a:solidFill>
              </a:rPr>
              <a:t>- بهبود در گزينش كاركنان</a:t>
            </a:r>
          </a:p>
          <a:p>
            <a:pPr algn="r" rtl="1" eaLnBrk="1" fontAlgn="base" hangingPunct="1">
              <a:lnSpc>
                <a:spcPct val="120000"/>
              </a:lnSpc>
              <a:spcBef>
                <a:spcPct val="0"/>
              </a:spcBef>
              <a:spcAft>
                <a:spcPct val="0"/>
              </a:spcAft>
            </a:pPr>
            <a:r>
              <a:rPr lang="fa-IR" altLang="en-US" sz="3200">
                <a:solidFill>
                  <a:srgbClr val="000000"/>
                </a:solidFill>
              </a:rPr>
              <a:t>- بهبود روابط انسانی</a:t>
            </a:r>
          </a:p>
          <a:p>
            <a:pPr algn="r" rtl="1" eaLnBrk="1" fontAlgn="base" hangingPunct="1">
              <a:spcBef>
                <a:spcPct val="0"/>
              </a:spcBef>
              <a:spcAft>
                <a:spcPct val="0"/>
              </a:spcAft>
            </a:pPr>
            <a:r>
              <a:rPr lang="fa-IR" altLang="en-US" sz="3200">
                <a:solidFill>
                  <a:srgbClr val="000000"/>
                </a:solidFill>
              </a:rPr>
              <a:t>- جلوگيری از برخورد مشتريان</a:t>
            </a:r>
            <a:endParaRPr lang="en-US" altLang="en-US" sz="3200">
              <a:solidFill>
                <a:srgbClr val="000000"/>
              </a:solidFill>
            </a:endParaRPr>
          </a:p>
        </p:txBody>
      </p:sp>
      <p:sp>
        <p:nvSpPr>
          <p:cNvPr id="71683" name="Rectangle 3"/>
          <p:cNvSpPr>
            <a:spLocks noChangeArrowheads="1"/>
          </p:cNvSpPr>
          <p:nvPr/>
        </p:nvSpPr>
        <p:spPr bwMode="auto">
          <a:xfrm>
            <a:off x="3216276" y="4149726"/>
            <a:ext cx="7077075" cy="2232025"/>
          </a:xfrm>
          <a:prstGeom prst="rect">
            <a:avLst/>
          </a:prstGeom>
          <a:noFill/>
          <a:ln w="9525">
            <a:noFill/>
            <a:miter lim="800000"/>
            <a:headEnd/>
            <a:tailEnd/>
          </a:ln>
        </p:spPr>
        <p:txBody>
          <a:bodyPr/>
          <a:lstStyle/>
          <a:p>
            <a:pPr marL="342900" indent="-342900" algn="r" rtl="1" fontAlgn="base">
              <a:lnSpc>
                <a:spcPct val="90000"/>
              </a:lnSpc>
              <a:spcBef>
                <a:spcPct val="20000"/>
              </a:spcBef>
              <a:spcAft>
                <a:spcPct val="0"/>
              </a:spcAft>
              <a:defRPr/>
            </a:pPr>
            <a:r>
              <a:rPr lang="fa-IR" sz="3600">
                <a:solidFill>
                  <a:srgbClr val="FF0000"/>
                </a:solidFill>
                <a:effectLst>
                  <a:outerShdw blurRad="38100" dist="38100" dir="2700000" algn="tl">
                    <a:srgbClr val="C0C0C0"/>
                  </a:outerShdw>
                </a:effectLst>
                <a:cs typeface="B Mitra" panose="00000400000000000000" pitchFamily="2" charset="-78"/>
              </a:rPr>
              <a:t>چالش بازارياب:</a:t>
            </a:r>
          </a:p>
          <a:p>
            <a:pPr marL="342900" indent="-342900" algn="r" rtl="1" fontAlgn="base">
              <a:lnSpc>
                <a:spcPct val="90000"/>
              </a:lnSpc>
              <a:spcBef>
                <a:spcPct val="20000"/>
              </a:spcBef>
              <a:spcAft>
                <a:spcPct val="0"/>
              </a:spcAft>
              <a:buFontTx/>
              <a:buChar char="•"/>
              <a:defRPr/>
            </a:pPr>
            <a:r>
              <a:rPr lang="fa-IR" sz="3200">
                <a:solidFill>
                  <a:srgbClr val="000000"/>
                </a:solidFill>
                <a:effectLst>
                  <a:outerShdw blurRad="38100" dist="38100" dir="2700000" algn="tl">
                    <a:srgbClr val="C0C0C0"/>
                  </a:outerShdw>
                </a:effectLst>
                <a:cs typeface="B Mitra" panose="00000400000000000000" pitchFamily="2" charset="-78"/>
              </a:rPr>
              <a:t>چگونه زمان انتظار مشتري را بحداقل برساند</a:t>
            </a:r>
          </a:p>
          <a:p>
            <a:pPr marL="342900" indent="-342900" algn="r" rtl="1" fontAlgn="base">
              <a:lnSpc>
                <a:spcPct val="90000"/>
              </a:lnSpc>
              <a:spcBef>
                <a:spcPct val="20000"/>
              </a:spcBef>
              <a:spcAft>
                <a:spcPct val="0"/>
              </a:spcAft>
              <a:buFontTx/>
              <a:buChar char="•"/>
              <a:defRPr/>
            </a:pPr>
            <a:r>
              <a:rPr lang="fa-IR" sz="3200">
                <a:solidFill>
                  <a:srgbClr val="000000"/>
                </a:solidFill>
                <a:effectLst>
                  <a:outerShdw blurRad="38100" dist="38100" dir="2700000" algn="tl">
                    <a:srgbClr val="C0C0C0"/>
                  </a:outerShdw>
                </a:effectLst>
                <a:cs typeface="B Mitra" panose="00000400000000000000" pitchFamily="2" charset="-78"/>
              </a:rPr>
              <a:t>چگونه زمان انتظار را براي مشتري مطلوب و آسان سازد</a:t>
            </a:r>
          </a:p>
          <a:p>
            <a:pPr marL="342900" indent="-342900" algn="r" rtl="1" fontAlgn="base">
              <a:lnSpc>
                <a:spcPct val="90000"/>
              </a:lnSpc>
              <a:spcBef>
                <a:spcPct val="20000"/>
              </a:spcBef>
              <a:spcAft>
                <a:spcPct val="0"/>
              </a:spcAft>
              <a:buFontTx/>
              <a:buChar char="•"/>
              <a:defRPr/>
            </a:pPr>
            <a:r>
              <a:rPr lang="fa-IR" sz="3200">
                <a:solidFill>
                  <a:srgbClr val="000000"/>
                </a:solidFill>
                <a:effectLst>
                  <a:outerShdw blurRad="38100" dist="38100" dir="2700000" algn="tl">
                    <a:srgbClr val="C0C0C0"/>
                  </a:outerShdw>
                </a:effectLst>
                <a:cs typeface="B Mitra" panose="00000400000000000000" pitchFamily="2" charset="-78"/>
              </a:rPr>
              <a:t>چگونه مشتري را با توجه به شرايط موجود راضي كند</a:t>
            </a:r>
            <a:endParaRPr lang="en-US" sz="3200">
              <a:solidFill>
                <a:srgbClr val="000000"/>
              </a:solidFill>
              <a:effectLst>
                <a:outerShdw blurRad="38100" dist="38100" dir="2700000" algn="tl">
                  <a:srgbClr val="C0C0C0"/>
                </a:outerShdw>
              </a:effectLst>
              <a:cs typeface="B Mitra" panose="00000400000000000000" pitchFamily="2" charset="-78"/>
            </a:endParaRPr>
          </a:p>
        </p:txBody>
      </p:sp>
    </p:spTree>
    <p:extLst>
      <p:ext uri="{BB962C8B-B14F-4D97-AF65-F5344CB8AC3E}">
        <p14:creationId xmlns:p14="http://schemas.microsoft.com/office/powerpoint/2010/main" val="276532581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9204"/>
                                        </p:tgtEl>
                                        <p:attrNameLst>
                                          <p:attrName>style.visibility</p:attrName>
                                        </p:attrNameLst>
                                      </p:cBhvr>
                                      <p:to>
                                        <p:strVal val="visible"/>
                                      </p:to>
                                    </p:set>
                                    <p:anim calcmode="lin" valueType="num">
                                      <p:cBhvr>
                                        <p:cTn id="11" dur="500" fill="hold"/>
                                        <p:tgtEl>
                                          <p:spTgt spid="179204"/>
                                        </p:tgtEl>
                                        <p:attrNameLst>
                                          <p:attrName>ppt_w</p:attrName>
                                        </p:attrNameLst>
                                      </p:cBhvr>
                                      <p:tavLst>
                                        <p:tav tm="0">
                                          <p:val>
                                            <p:fltVal val="0"/>
                                          </p:val>
                                        </p:tav>
                                        <p:tav tm="100000">
                                          <p:val>
                                            <p:strVal val="#ppt_w"/>
                                          </p:val>
                                        </p:tav>
                                      </p:tavLst>
                                    </p:anim>
                                    <p:anim calcmode="lin" valueType="num">
                                      <p:cBhvr>
                                        <p:cTn id="12" dur="500" fill="hold"/>
                                        <p:tgtEl>
                                          <p:spTgt spid="17920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16" presetClass="entr" presetSubtype="26" fill="hold" grpId="0" nodeType="afterEffect">
                                  <p:stCondLst>
                                    <p:cond delay="0"/>
                                  </p:stCondLst>
                                  <p:iterate type="lt">
                                    <p:tmPct val="0"/>
                                  </p:iterate>
                                  <p:childTnLst>
                                    <p:set>
                                      <p:cBhvr>
                                        <p:cTn id="15" dur="1" fill="hold">
                                          <p:stCondLst>
                                            <p:cond delay="0"/>
                                          </p:stCondLst>
                                        </p:cTn>
                                        <p:tgtEl>
                                          <p:spTgt spid="179205"/>
                                        </p:tgtEl>
                                        <p:attrNameLst>
                                          <p:attrName>style.visibility</p:attrName>
                                        </p:attrNameLst>
                                      </p:cBhvr>
                                      <p:to>
                                        <p:strVal val="visible"/>
                                      </p:to>
                                    </p:set>
                                    <p:animEffect transition="in" filter="barn(inHorizontal)">
                                      <p:cBhvr>
                                        <p:cTn id="16" dur="500"/>
                                        <p:tgtEl>
                                          <p:spTgt spid="179205"/>
                                        </p:tgtEl>
                                      </p:cBhvr>
                                    </p:animEffect>
                                  </p:childTnLst>
                                </p:cTn>
                              </p:par>
                            </p:childTnLst>
                          </p:cTn>
                        </p:par>
                        <p:par>
                          <p:cTn id="17" fill="hold" nodeType="afterGroup">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71683"/>
                                        </p:tgtEl>
                                        <p:attrNameLst>
                                          <p:attrName>style.visibility</p:attrName>
                                        </p:attrNameLst>
                                      </p:cBhvr>
                                      <p:to>
                                        <p:strVal val="visible"/>
                                      </p:to>
                                    </p:set>
                                    <p:anim calcmode="lin" valueType="num">
                                      <p:cBhvr>
                                        <p:cTn id="20" dur="1000" fill="hold"/>
                                        <p:tgtEl>
                                          <p:spTgt spid="71683"/>
                                        </p:tgtEl>
                                        <p:attrNameLst>
                                          <p:attrName>ppt_w</p:attrName>
                                        </p:attrNameLst>
                                      </p:cBhvr>
                                      <p:tavLst>
                                        <p:tav tm="0">
                                          <p:val>
                                            <p:strVal val="#ppt_w*0.70"/>
                                          </p:val>
                                        </p:tav>
                                        <p:tav tm="100000">
                                          <p:val>
                                            <p:strVal val="#ppt_w"/>
                                          </p:val>
                                        </p:tav>
                                      </p:tavLst>
                                    </p:anim>
                                    <p:anim calcmode="lin" valueType="num">
                                      <p:cBhvr>
                                        <p:cTn id="21" dur="1000" fill="hold"/>
                                        <p:tgtEl>
                                          <p:spTgt spid="71683"/>
                                        </p:tgtEl>
                                        <p:attrNameLst>
                                          <p:attrName>ppt_h</p:attrName>
                                        </p:attrNameLst>
                                      </p:cBhvr>
                                      <p:tavLst>
                                        <p:tav tm="0">
                                          <p:val>
                                            <p:strVal val="#ppt_h"/>
                                          </p:val>
                                        </p:tav>
                                        <p:tav tm="100000">
                                          <p:val>
                                            <p:strVal val="#ppt_h"/>
                                          </p:val>
                                        </p:tav>
                                      </p:tavLst>
                                    </p:anim>
                                    <p:animEffect transition="in" filter="fade">
                                      <p:cBhvr>
                                        <p:cTn id="22" dur="10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179204" grpId="0"/>
      <p:bldP spid="179205" grpId="0"/>
      <p:bldP spid="71683"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9A2E00E8-D0C6-4C5A-903F-F4FDB92A6048}" type="slidenum">
              <a:rPr lang="ar-SA" altLang="en-US" sz="1400"/>
              <a:pPr eaLnBrk="1" hangingPunct="1"/>
              <a:t>60</a:t>
            </a:fld>
            <a:endParaRPr lang="en-US" altLang="en-US" sz="1400"/>
          </a:p>
        </p:txBody>
      </p:sp>
      <p:sp>
        <p:nvSpPr>
          <p:cNvPr id="7171" name="Rectangle 4"/>
          <p:cNvSpPr>
            <a:spLocks noChangeArrowheads="1"/>
          </p:cNvSpPr>
          <p:nvPr/>
        </p:nvSpPr>
        <p:spPr bwMode="auto">
          <a:xfrm>
            <a:off x="6096001" y="766763"/>
            <a:ext cx="4367213"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rtl="0" eaLnBrk="1" hangingPunct="1">
              <a:lnSpc>
                <a:spcPct val="140000"/>
              </a:lnSpc>
            </a:pPr>
            <a:r>
              <a:rPr lang="ar-SA" altLang="en-US" sz="7100" b="1">
                <a:solidFill>
                  <a:srgbClr val="003399"/>
                </a:solidFill>
                <a:latin typeface="Times New Roman" panose="02020603050405020304" pitchFamily="18" charset="0"/>
                <a:cs typeface="Lotus" panose="00000400000000000000" pitchFamily="2" charset="-78"/>
              </a:rPr>
              <a:t>ما </a:t>
            </a:r>
            <a:r>
              <a:rPr lang="ar-SA" altLang="en-US" sz="5400" b="1">
                <a:solidFill>
                  <a:srgbClr val="003399"/>
                </a:solidFill>
                <a:latin typeface="Times New Roman" panose="02020603050405020304" pitchFamily="18" charset="0"/>
                <a:cs typeface="Lotus" panose="00000400000000000000" pitchFamily="2" charset="-78"/>
              </a:rPr>
              <a:t>تلاش</a:t>
            </a:r>
            <a:r>
              <a:rPr lang="fa-IR" altLang="en-US" sz="5400" b="1">
                <a:solidFill>
                  <a:srgbClr val="003399"/>
                </a:solidFill>
                <a:latin typeface="Times New Roman" panose="02020603050405020304" pitchFamily="18" charset="0"/>
                <a:cs typeface="Lotus" panose="00000400000000000000" pitchFamily="2" charset="-78"/>
              </a:rPr>
              <a:t>  </a:t>
            </a:r>
            <a:r>
              <a:rPr lang="ar-SA" altLang="en-US" sz="5400" b="1">
                <a:solidFill>
                  <a:srgbClr val="003399"/>
                </a:solidFill>
                <a:latin typeface="Times New Roman" panose="02020603050405020304" pitchFamily="18" charset="0"/>
                <a:cs typeface="Lotus" panose="00000400000000000000" pitchFamily="2" charset="-78"/>
              </a:rPr>
              <a:t>ميكنيم تا روياهاي</a:t>
            </a:r>
            <a:endParaRPr lang="en-US" altLang="en-US" sz="5400" b="1">
              <a:solidFill>
                <a:srgbClr val="003399"/>
              </a:solidFill>
              <a:latin typeface="Times New Roman" panose="02020603050405020304" pitchFamily="18" charset="0"/>
              <a:cs typeface="Lotus" panose="00000400000000000000" pitchFamily="2" charset="-78"/>
            </a:endParaRPr>
          </a:p>
          <a:p>
            <a:pPr algn="ctr" rtl="0" eaLnBrk="1" hangingPunct="1">
              <a:lnSpc>
                <a:spcPct val="140000"/>
              </a:lnSpc>
            </a:pPr>
            <a:r>
              <a:rPr lang="ar-SA" altLang="en-US" sz="5400" b="1">
                <a:solidFill>
                  <a:srgbClr val="003399"/>
                </a:solidFill>
                <a:latin typeface="Times New Roman" panose="02020603050405020304" pitchFamily="18" charset="0"/>
                <a:cs typeface="Lotus" panose="00000400000000000000" pitchFamily="2" charset="-78"/>
              </a:rPr>
              <a:t> مشتريانمان تحقق يابد</a:t>
            </a:r>
            <a:r>
              <a:rPr lang="ar-SA" altLang="en-US" sz="7100">
                <a:solidFill>
                  <a:srgbClr val="003399"/>
                </a:solidFill>
                <a:latin typeface="Times New Roman" panose="02020603050405020304" pitchFamily="18" charset="0"/>
                <a:cs typeface="Times New Roman" panose="02020603050405020304" pitchFamily="18" charset="0"/>
              </a:rPr>
              <a:t> </a:t>
            </a:r>
            <a:endParaRPr lang="en-US" altLang="en-US" sz="7100">
              <a:solidFill>
                <a:srgbClr val="003399"/>
              </a:solidFill>
              <a:latin typeface="Times New Roman" panose="02020603050405020304" pitchFamily="18" charset="0"/>
              <a:cs typeface="Times New Roman" panose="02020603050405020304" pitchFamily="18" charset="0"/>
            </a:endParaRPr>
          </a:p>
          <a:p>
            <a:pPr algn="l" rtl="0" eaLnBrk="1" hangingPunct="1">
              <a:lnSpc>
                <a:spcPct val="140000"/>
              </a:lnSpc>
            </a:pPr>
            <a:r>
              <a:rPr lang="en-US" altLang="en-US" b="1">
                <a:solidFill>
                  <a:srgbClr val="003399"/>
                </a:solidFill>
                <a:latin typeface="Times New Roman" panose="02020603050405020304" pitchFamily="18" charset="0"/>
                <a:cs typeface="Times New Roman" panose="02020603050405020304" pitchFamily="18" charset="0"/>
              </a:rPr>
              <a:t>Citibank</a:t>
            </a:r>
          </a:p>
        </p:txBody>
      </p:sp>
      <p:pic>
        <p:nvPicPr>
          <p:cNvPr id="7172" name="Picture 5" descr="AR-086-0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4343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1830388" y="2438400"/>
            <a:ext cx="3656012" cy="1524000"/>
          </a:xfrm>
          <a:prstGeom prst="rect">
            <a:avLst/>
          </a:prstGeom>
          <a:noFill/>
          <a:ln w="12700" cap="sq">
            <a:noFill/>
            <a:miter lim="800000"/>
            <a:headEnd type="none" w="sm" len="sm"/>
            <a:tailEnd type="none" w="sm" len="sm"/>
          </a:ln>
          <a:effectLst/>
        </p:spPr>
        <p:txBody>
          <a:bodyPr lIns="91430" tIns="45715" rIns="91430" bIns="45715" anchor="ctr"/>
          <a:lstStyle/>
          <a:p>
            <a:pPr algn="ctr">
              <a:defRPr/>
            </a:pPr>
            <a:r>
              <a:rPr lang="ar-SA" altLang="en-US" sz="4800" b="1">
                <a:solidFill>
                  <a:srgbClr val="FFC285"/>
                </a:solidFill>
                <a:effectLst>
                  <a:outerShdw blurRad="38100" dist="38100" dir="2700000" algn="tl">
                    <a:srgbClr val="C0C0C0"/>
                  </a:outerShdw>
                </a:effectLst>
                <a:latin typeface="Times New Roman" pitchFamily="18" charset="0"/>
                <a:cs typeface="Titr" pitchFamily="2" charset="-78"/>
              </a:rPr>
              <a:t>ر</a:t>
            </a:r>
            <a:r>
              <a:rPr lang="ar-SA" altLang="en-US" sz="4800" b="1">
                <a:solidFill>
                  <a:srgbClr val="FFB061"/>
                </a:solidFill>
                <a:effectLst>
                  <a:outerShdw blurRad="38100" dist="38100" dir="2700000" algn="tl">
                    <a:srgbClr val="C0C0C0"/>
                  </a:outerShdw>
                </a:effectLst>
                <a:latin typeface="Times New Roman" pitchFamily="18" charset="0"/>
                <a:cs typeface="Titr" pitchFamily="2" charset="-78"/>
              </a:rPr>
              <a:t>ؤيا</a:t>
            </a:r>
            <a:r>
              <a:rPr lang="ar-SA" altLang="en-US" sz="4800" b="1">
                <a:solidFill>
                  <a:srgbClr val="FFB061"/>
                </a:solidFill>
                <a:latin typeface="Times New Roman" pitchFamily="18" charset="0"/>
                <a:cs typeface="Mitra" pitchFamily="2" charset="-78"/>
              </a:rPr>
              <a:t/>
            </a:r>
            <a:br>
              <a:rPr lang="ar-SA" altLang="en-US" sz="4800" b="1">
                <a:solidFill>
                  <a:srgbClr val="FFB061"/>
                </a:solidFill>
                <a:latin typeface="Times New Roman" pitchFamily="18" charset="0"/>
                <a:cs typeface="Mitra" pitchFamily="2" charset="-78"/>
              </a:rPr>
            </a:br>
            <a:r>
              <a:rPr lang="ar-SA" altLang="en-US" sz="4800" b="1">
                <a:solidFill>
                  <a:srgbClr val="FFB061"/>
                </a:solidFill>
                <a:latin typeface="Times New Roman" pitchFamily="18" charset="0"/>
                <a:cs typeface="Mitra" pitchFamily="2" charset="-78"/>
              </a:rPr>
              <a:t> </a:t>
            </a:r>
            <a:r>
              <a:rPr lang="en-US" altLang="en-US" sz="6700" b="1">
                <a:solidFill>
                  <a:srgbClr val="FFB061"/>
                </a:solidFill>
                <a:effectLst>
                  <a:outerShdw blurRad="38100" dist="38100" dir="2700000" algn="tl">
                    <a:srgbClr val="C0C0C0"/>
                  </a:outerShdw>
                </a:effectLst>
                <a:latin typeface="Times New Roman" pitchFamily="18" charset="0"/>
                <a:cs typeface="Mitra" pitchFamily="2" charset="-78"/>
              </a:rPr>
              <a:t>Dream</a:t>
            </a:r>
            <a:r>
              <a:rPr lang="ar-SA" altLang="en-US" sz="4800" b="1">
                <a:solidFill>
                  <a:srgbClr val="FFC285"/>
                </a:solidFill>
                <a:effectLst>
                  <a:outerShdw blurRad="38100" dist="38100" dir="2700000" algn="tl">
                    <a:srgbClr val="C0C0C0"/>
                  </a:outerShdw>
                </a:effectLst>
                <a:latin typeface="Times New Roman" pitchFamily="18" charset="0"/>
                <a:cs typeface="Mitra" pitchFamily="2" charset="-78"/>
              </a:rPr>
              <a:t>                     </a:t>
            </a:r>
            <a:endParaRPr lang="en-US" sz="4800" b="1">
              <a:solidFill>
                <a:srgbClr val="FFC285"/>
              </a:solidFill>
              <a:effectLst>
                <a:outerShdw blurRad="38100" dist="38100" dir="2700000" algn="tl">
                  <a:srgbClr val="C0C0C0"/>
                </a:outerShdw>
              </a:effectLst>
              <a:latin typeface="Times New Roman" pitchFamily="18" charset="0"/>
              <a:cs typeface="Mitra" pitchFamily="2" charset="-78"/>
            </a:endParaRPr>
          </a:p>
        </p:txBody>
      </p:sp>
    </p:spTree>
    <p:extLst>
      <p:ext uri="{BB962C8B-B14F-4D97-AF65-F5344CB8AC3E}">
        <p14:creationId xmlns:p14="http://schemas.microsoft.com/office/powerpoint/2010/main" val="393952730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C51BE838-652F-4BCF-B747-0B7FCF533DB0}" type="slidenum">
              <a:rPr lang="ar-SA" altLang="en-US" sz="1400"/>
              <a:pPr eaLnBrk="1" hangingPunct="1"/>
              <a:t>61</a:t>
            </a:fld>
            <a:endParaRPr lang="en-US" altLang="en-US" sz="1400"/>
          </a:p>
        </p:txBody>
      </p:sp>
      <p:pic>
        <p:nvPicPr>
          <p:cNvPr id="8195" name="Picture 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0"/>
            <a:ext cx="8570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5"/>
          <p:cNvSpPr>
            <a:spLocks noChangeArrowheads="1"/>
          </p:cNvSpPr>
          <p:nvPr/>
        </p:nvSpPr>
        <p:spPr bwMode="auto">
          <a:xfrm>
            <a:off x="3000376" y="4722813"/>
            <a:ext cx="6335713" cy="1943100"/>
          </a:xfrm>
          <a:prstGeom prst="roundRect">
            <a:avLst>
              <a:gd name="adj" fmla="val 16667"/>
            </a:avLst>
          </a:prstGeom>
          <a:solidFill>
            <a:srgbClr val="A1B5CF"/>
          </a:solidFill>
          <a:ln w="25400">
            <a:solidFill>
              <a:schemeClr val="tx1"/>
            </a:solidFill>
            <a:round/>
            <a:headEnd/>
            <a:tailEnd/>
          </a:ln>
          <a:effectLst>
            <a:outerShdw dist="99190" dir="3011666" algn="ctr" rotWithShape="0">
              <a:srgbClr val="425D82">
                <a:alpha val="50000"/>
              </a:srgbClr>
            </a:outerShdw>
          </a:effectLst>
        </p:spPr>
        <p:txBody>
          <a:bodyPr wrap="none" anchor="ctr"/>
          <a:lstStyle/>
          <a:p>
            <a:pPr>
              <a:defRPr/>
            </a:pPr>
            <a:endParaRPr lang="en-US">
              <a:latin typeface="Arial" charset="0"/>
              <a:cs typeface="Arial" charset="0"/>
            </a:endParaRPr>
          </a:p>
        </p:txBody>
      </p:sp>
      <p:sp>
        <p:nvSpPr>
          <p:cNvPr id="8197" name="Text Box 6"/>
          <p:cNvSpPr txBox="1">
            <a:spLocks noChangeArrowheads="1"/>
          </p:cNvSpPr>
          <p:nvPr/>
        </p:nvSpPr>
        <p:spPr bwMode="auto">
          <a:xfrm>
            <a:off x="3155951" y="4924426"/>
            <a:ext cx="6265863"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pPr>
            <a:r>
              <a:rPr lang="en-US" altLang="en-US" sz="2000" b="1"/>
              <a:t>Bill Gates Vision</a:t>
            </a:r>
          </a:p>
          <a:p>
            <a:pPr algn="l" rtl="0" eaLnBrk="1" hangingPunct="1">
              <a:spcBef>
                <a:spcPct val="50000"/>
              </a:spcBef>
            </a:pPr>
            <a:r>
              <a:rPr lang="en-US" altLang="en-US" sz="2000" b="1" i="1"/>
              <a:t>“A computer on every desk and in every home”</a:t>
            </a:r>
          </a:p>
          <a:p>
            <a:pPr eaLnBrk="1" hangingPunct="1">
              <a:spcBef>
                <a:spcPct val="50000"/>
              </a:spcBef>
            </a:pPr>
            <a:r>
              <a:rPr lang="en-US" altLang="en-US" sz="3000" b="1" i="1"/>
              <a:t>   </a:t>
            </a:r>
            <a:r>
              <a:rPr lang="fa-IR" altLang="en-US" sz="2800" b="1">
                <a:cs typeface="Lotus" panose="00000400000000000000" pitchFamily="2" charset="-78"/>
              </a:rPr>
              <a:t>يک کامپيوتر بر روی</a:t>
            </a:r>
            <a:r>
              <a:rPr lang="en-US" altLang="en-US" sz="2800" b="1">
                <a:cs typeface="Lotus" panose="00000400000000000000" pitchFamily="2" charset="-78"/>
              </a:rPr>
              <a:t> </a:t>
            </a:r>
            <a:r>
              <a:rPr lang="fa-IR" altLang="en-US" sz="2800" b="1">
                <a:cs typeface="Lotus" panose="00000400000000000000" pitchFamily="2" charset="-78"/>
              </a:rPr>
              <a:t>هرميز ودر هر خانه </a:t>
            </a:r>
            <a:endParaRPr lang="en-US" altLang="en-US" sz="2800" b="1">
              <a:cs typeface="Lotus" panose="00000400000000000000" pitchFamily="2" charset="-78"/>
            </a:endParaRPr>
          </a:p>
        </p:txBody>
      </p:sp>
    </p:spTree>
    <p:extLst>
      <p:ext uri="{BB962C8B-B14F-4D97-AF65-F5344CB8AC3E}">
        <p14:creationId xmlns:p14="http://schemas.microsoft.com/office/powerpoint/2010/main" val="88902139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F936362F-EFD2-43B1-BD84-C81198824F42}" type="slidenum">
              <a:rPr lang="ar-SA" altLang="en-US" sz="1400"/>
              <a:pPr eaLnBrk="1" hangingPunct="1"/>
              <a:t>62</a:t>
            </a:fld>
            <a:endParaRPr lang="en-US" altLang="en-US" sz="1400"/>
          </a:p>
        </p:txBody>
      </p:sp>
      <p:sp>
        <p:nvSpPr>
          <p:cNvPr id="9219" name="Rectangle 5"/>
          <p:cNvSpPr>
            <a:spLocks noGrp="1" noChangeArrowheads="1"/>
          </p:cNvSpPr>
          <p:nvPr>
            <p:ph type="body" idx="1"/>
          </p:nvPr>
        </p:nvSpPr>
        <p:spPr>
          <a:xfrm>
            <a:off x="1981200" y="304800"/>
            <a:ext cx="8231188" cy="6324600"/>
          </a:xfrm>
          <a:noFill/>
        </p:spPr>
        <p:txBody>
          <a:bodyPr vert="horz" wrap="square" lIns="91430" tIns="45715" rIns="91430" bIns="45715" numCol="1" anchor="t" anchorCtr="0" compatLnSpc="1">
            <a:prstTxWarp prst="textNoShape">
              <a:avLst/>
            </a:prstTxWarp>
          </a:bodyPr>
          <a:lstStyle/>
          <a:p>
            <a:pPr eaLnBrk="1" hangingPunct="1"/>
            <a:r>
              <a:rPr lang="en-US" altLang="en-US" sz="3600"/>
              <a:t>Ebay</a:t>
            </a:r>
            <a:r>
              <a:rPr lang="fa-IR" altLang="en-US" sz="3600"/>
              <a:t>           : کاری کنیم که تمام مردم کره </a:t>
            </a:r>
          </a:p>
          <a:p>
            <a:pPr eaLnBrk="1" hangingPunct="1"/>
            <a:r>
              <a:rPr lang="fa-IR" altLang="en-US" sz="3600"/>
              <a:t>                      زمین با یکدیگر رقابت کنند.</a:t>
            </a:r>
          </a:p>
          <a:p>
            <a:pPr eaLnBrk="1" hangingPunct="1"/>
            <a:endParaRPr lang="fa-IR" altLang="en-US" sz="3600"/>
          </a:p>
          <a:p>
            <a:pPr eaLnBrk="1" hangingPunct="1"/>
            <a:r>
              <a:rPr lang="en-US" altLang="en-US" sz="3600"/>
              <a:t>Sony</a:t>
            </a:r>
            <a:r>
              <a:rPr lang="fa-IR" altLang="en-US" sz="3600"/>
              <a:t>           : کاری کنیم که بچه ها با پول تو</a:t>
            </a:r>
          </a:p>
          <a:p>
            <a:pPr eaLnBrk="1" hangingPunct="1"/>
            <a:r>
              <a:rPr lang="fa-IR" altLang="en-US" sz="3600"/>
              <a:t>                      جیبی خود رادیو بخرند.</a:t>
            </a:r>
          </a:p>
          <a:p>
            <a:pPr eaLnBrk="1" hangingPunct="1"/>
            <a:endParaRPr lang="fa-IR" altLang="en-US" sz="3600"/>
          </a:p>
          <a:p>
            <a:pPr eaLnBrk="1" hangingPunct="1"/>
            <a:r>
              <a:rPr lang="en-US" altLang="en-US" sz="3600"/>
              <a:t>Microsoft</a:t>
            </a:r>
            <a:r>
              <a:rPr lang="fa-IR" altLang="en-US" sz="3600"/>
              <a:t>   : محدوده پرواز شماست.</a:t>
            </a:r>
            <a:endParaRPr lang="en-US" altLang="en-US" sz="3600"/>
          </a:p>
        </p:txBody>
      </p:sp>
    </p:spTree>
    <p:extLst>
      <p:ext uri="{BB962C8B-B14F-4D97-AF65-F5344CB8AC3E}">
        <p14:creationId xmlns:p14="http://schemas.microsoft.com/office/powerpoint/2010/main" val="219496652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609600"/>
            <a:ext cx="8229600" cy="933450"/>
          </a:xfrm>
        </p:spPr>
        <p:txBody>
          <a:bodyPr>
            <a:normAutofit/>
          </a:bodyPr>
          <a:lstStyle/>
          <a:p>
            <a:pPr algn="r" eaLnBrk="1" fontAlgn="auto" hangingPunct="1">
              <a:spcAft>
                <a:spcPts val="0"/>
              </a:spcAft>
              <a:defRPr/>
            </a:pPr>
            <a:r>
              <a:rPr lang="ar-SA" sz="3600" b="1" u="sng" dirty="0">
                <a:solidFill>
                  <a:schemeClr val="tx1"/>
                </a:solidFill>
                <a:effectLst>
                  <a:outerShdw blurRad="38100" dist="38100" dir="2700000" algn="tl">
                    <a:srgbClr val="000000">
                      <a:alpha val="43137"/>
                    </a:srgbClr>
                  </a:outerShdw>
                </a:effectLst>
                <a:cs typeface="B Nazanin" pitchFamily="2" charset="-78"/>
              </a:rPr>
              <a:t>رسالت يا مأموريّت</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(Mission) </a:t>
            </a:r>
          </a:p>
        </p:txBody>
      </p:sp>
      <p:sp>
        <p:nvSpPr>
          <p:cNvPr id="34819" name="Rectangle 3"/>
          <p:cNvSpPr>
            <a:spLocks noGrp="1" noChangeArrowheads="1"/>
          </p:cNvSpPr>
          <p:nvPr>
            <p:ph idx="1"/>
          </p:nvPr>
        </p:nvSpPr>
        <p:spPr>
          <a:xfrm>
            <a:off x="1752600" y="1752600"/>
            <a:ext cx="8610600" cy="4876800"/>
          </a:xfrm>
        </p:spPr>
        <p:txBody>
          <a:bodyPr>
            <a:normAutofit/>
          </a:bodyPr>
          <a:lstStyle/>
          <a:p>
            <a:pPr marL="274320" indent="-274320" algn="just" eaLnBrk="1" fontAlgn="auto" hangingPunct="1">
              <a:spcAft>
                <a:spcPts val="0"/>
              </a:spcAft>
              <a:buClr>
                <a:schemeClr val="accent3"/>
              </a:buClr>
              <a:buNone/>
              <a:defRPr/>
            </a:pPr>
            <a:r>
              <a:rPr lang="ar-SA" sz="2000" u="sng" dirty="0">
                <a:solidFill>
                  <a:srgbClr val="800000"/>
                </a:solidFill>
                <a:cs typeface="B Nazanin" pitchFamily="2" charset="-78"/>
              </a:rPr>
              <a:t>تعريف</a:t>
            </a:r>
            <a:r>
              <a:rPr lang="ar-SA" sz="2000" dirty="0">
                <a:cs typeface="B Nazanin" pitchFamily="2" charset="-78"/>
              </a:rPr>
              <a:t> </a:t>
            </a:r>
          </a:p>
          <a:p>
            <a:pPr marL="274320" indent="-274320" algn="just" eaLnBrk="1" fontAlgn="auto" hangingPunct="1">
              <a:spcAft>
                <a:spcPts val="0"/>
              </a:spcAft>
              <a:buClr>
                <a:schemeClr val="accent3"/>
              </a:buClr>
              <a:buNone/>
              <a:defRPr/>
            </a:pPr>
            <a:r>
              <a:rPr lang="ar-SA" sz="2000" dirty="0">
                <a:solidFill>
                  <a:srgbClr val="000066"/>
                </a:solidFill>
                <a:cs typeface="B Nazanin" pitchFamily="2" charset="-78"/>
              </a:rPr>
              <a:t>رسالت يا مأموريّت معرّف علّت وجودي سازمان مي‏باشد و به دو سوال زير پاسخ مي‏دهد:</a:t>
            </a:r>
          </a:p>
          <a:p>
            <a:pPr marL="274320" indent="-274320" algn="just" eaLnBrk="1" fontAlgn="auto" hangingPunct="1">
              <a:spcAft>
                <a:spcPts val="0"/>
              </a:spcAft>
              <a:buClr>
                <a:srgbClr val="660033"/>
              </a:buClr>
              <a:buSzPct val="90000"/>
              <a:buFont typeface="Wingdings 2" panose="05020102010507070707" pitchFamily="18" charset="2"/>
              <a:buChar char="°"/>
              <a:defRPr/>
            </a:pPr>
            <a:r>
              <a:rPr lang="ar-SA" sz="2000" dirty="0">
                <a:solidFill>
                  <a:srgbClr val="003300"/>
                </a:solidFill>
                <a:cs typeface="B Nazanin" pitchFamily="2" charset="-78"/>
              </a:rPr>
              <a:t>چه مي‏كنيم؟</a:t>
            </a:r>
          </a:p>
          <a:p>
            <a:pPr marL="274320" indent="-274320" algn="just" eaLnBrk="1" fontAlgn="auto" hangingPunct="1">
              <a:spcAft>
                <a:spcPts val="0"/>
              </a:spcAft>
              <a:buClr>
                <a:srgbClr val="660033"/>
              </a:buClr>
              <a:buSzPct val="90000"/>
              <a:buFont typeface="Wingdings 2" panose="05020102010507070707" pitchFamily="18" charset="2"/>
              <a:buChar char="°"/>
              <a:defRPr/>
            </a:pPr>
            <a:r>
              <a:rPr lang="ar-SA" sz="2000" dirty="0">
                <a:solidFill>
                  <a:srgbClr val="003300"/>
                </a:solidFill>
                <a:cs typeface="B Nazanin" pitchFamily="2" charset="-78"/>
              </a:rPr>
              <a:t> چه خواهيم كرد؟</a:t>
            </a:r>
          </a:p>
          <a:p>
            <a:pPr marL="274320" indent="-274320" algn="just" eaLnBrk="1" fontAlgn="auto" hangingPunct="1">
              <a:spcAft>
                <a:spcPts val="0"/>
              </a:spcAft>
              <a:buClr>
                <a:schemeClr val="accent3"/>
              </a:buClr>
              <a:buNone/>
              <a:defRPr/>
            </a:pPr>
            <a:r>
              <a:rPr lang="ar-SA" sz="2000" u="sng" dirty="0">
                <a:solidFill>
                  <a:srgbClr val="800000"/>
                </a:solidFill>
                <a:cs typeface="B Nazanin" pitchFamily="2" charset="-78"/>
              </a:rPr>
              <a:t>بيانية مأموريّت</a:t>
            </a:r>
            <a:r>
              <a:rPr lang="en-US" sz="2000" i="1" u="sng" dirty="0">
                <a:solidFill>
                  <a:srgbClr val="800000"/>
                </a:solidFill>
                <a:cs typeface="B Nazanin" pitchFamily="2" charset="-78"/>
              </a:rPr>
              <a:t>(Mission Statement)</a:t>
            </a:r>
            <a:r>
              <a:rPr lang="en-US" sz="2000" u="sng" dirty="0">
                <a:cs typeface="B Nazanin" pitchFamily="2" charset="-78"/>
              </a:rPr>
              <a:t> </a:t>
            </a:r>
            <a:endParaRPr lang="ar-SA" sz="2000" u="sng" dirty="0">
              <a:cs typeface="B Nazanin" pitchFamily="2" charset="-78"/>
            </a:endParaRPr>
          </a:p>
          <a:p>
            <a:pPr marL="274320" indent="-274320" algn="just" eaLnBrk="1" fontAlgn="auto" hangingPunct="1">
              <a:spcAft>
                <a:spcPts val="0"/>
              </a:spcAft>
              <a:buClr>
                <a:schemeClr val="accent3"/>
              </a:buClr>
              <a:buFont typeface="Wingdings 2" panose="05020102010507070707" pitchFamily="18" charset="2"/>
              <a:buChar char="1"/>
              <a:defRPr/>
            </a:pPr>
            <a:r>
              <a:rPr lang="ar-SA" sz="2000" dirty="0">
                <a:solidFill>
                  <a:srgbClr val="09061C"/>
                </a:solidFill>
                <a:cs typeface="B Nazanin" pitchFamily="2" charset="-78"/>
              </a:rPr>
              <a:t>در واقع بيانية مأموريّت مشروعيّت ايجاد و ادامة حيات سازمان را تبيين مي‏كند</a:t>
            </a:r>
          </a:p>
          <a:p>
            <a:pPr marL="274320" indent="-274320" algn="just" eaLnBrk="1" fontAlgn="auto" hangingPunct="1">
              <a:spcAft>
                <a:spcPts val="0"/>
              </a:spcAft>
              <a:buClr>
                <a:schemeClr val="accent3"/>
              </a:buClr>
              <a:buNone/>
              <a:defRPr/>
            </a:pPr>
            <a:r>
              <a:rPr lang="ar-SA" sz="2000" dirty="0">
                <a:solidFill>
                  <a:srgbClr val="800000"/>
                </a:solidFill>
                <a:cs typeface="B Nazanin" pitchFamily="2" charset="-78"/>
              </a:rPr>
              <a:t>مثلأ</a:t>
            </a:r>
            <a:r>
              <a:rPr lang="ar-SA" sz="2000" dirty="0">
                <a:solidFill>
                  <a:srgbClr val="422DBF"/>
                </a:solidFill>
                <a:cs typeface="B Nazanin" pitchFamily="2" charset="-78"/>
              </a:rPr>
              <a:t> </a:t>
            </a:r>
            <a:r>
              <a:rPr lang="ar-SA" sz="2000" dirty="0">
                <a:solidFill>
                  <a:srgbClr val="443D08"/>
                </a:solidFill>
                <a:cs typeface="B Nazanin" pitchFamily="2" charset="-78"/>
              </a:rPr>
              <a:t>مأموريّت سازمان‏هاي بهداشتي و درماني، حفظ و ارتقا وضع سلامت جامعه مي‏باشد</a:t>
            </a:r>
          </a:p>
          <a:p>
            <a:pPr marL="274320" indent="-274320" eaLnBrk="1" fontAlgn="auto" hangingPunct="1">
              <a:spcAft>
                <a:spcPts val="0"/>
              </a:spcAft>
              <a:buClr>
                <a:schemeClr val="accent3"/>
              </a:buClr>
              <a:buNone/>
              <a:defRPr/>
            </a:pPr>
            <a:r>
              <a:rPr lang="ar-SA" sz="2000" u="sng" dirty="0">
                <a:solidFill>
                  <a:srgbClr val="800000"/>
                </a:solidFill>
                <a:effectLst>
                  <a:outerShdw blurRad="38100" dist="38100" dir="2700000" algn="tl">
                    <a:srgbClr val="C0C0C0"/>
                  </a:outerShdw>
                </a:effectLst>
                <a:cs typeface="B Nazanin" pitchFamily="2" charset="-78"/>
              </a:rPr>
              <a:t>بيانيه مأموريّت شامل اجزا زير مي‏باشد:</a:t>
            </a:r>
          </a:p>
          <a:p>
            <a:pPr marL="274320" indent="-274320" eaLnBrk="1" fontAlgn="auto" hangingPunct="1">
              <a:spcAft>
                <a:spcPts val="0"/>
              </a:spcAft>
              <a:buClr>
                <a:schemeClr val="accent3"/>
              </a:buClr>
              <a:buBlip>
                <a:blip r:embed="rId2"/>
              </a:buBlip>
              <a:defRPr/>
            </a:pPr>
            <a:r>
              <a:rPr lang="ar-SA" sz="2000" dirty="0">
                <a:solidFill>
                  <a:srgbClr val="003300"/>
                </a:solidFill>
                <a:effectLst>
                  <a:outerShdw blurRad="38100" dist="38100" dir="2700000" algn="tl">
                    <a:srgbClr val="C0C0C0"/>
                  </a:outerShdw>
                </a:effectLst>
                <a:cs typeface="B Nazanin" pitchFamily="2" charset="-78"/>
              </a:rPr>
              <a:t>بيان زمينة فعّاليّت</a:t>
            </a:r>
          </a:p>
          <a:p>
            <a:pPr marL="274320" indent="-274320" eaLnBrk="1" fontAlgn="auto" hangingPunct="1">
              <a:spcAft>
                <a:spcPts val="0"/>
              </a:spcAft>
              <a:buClr>
                <a:schemeClr val="accent3"/>
              </a:buClr>
              <a:buBlip>
                <a:blip r:embed="rId2"/>
              </a:buBlip>
              <a:defRPr/>
            </a:pPr>
            <a:r>
              <a:rPr lang="ar-SA" sz="2000" dirty="0">
                <a:solidFill>
                  <a:srgbClr val="003300"/>
                </a:solidFill>
                <a:effectLst>
                  <a:outerShdw blurRad="38100" dist="38100" dir="2700000" algn="tl">
                    <a:srgbClr val="C0C0C0"/>
                  </a:outerShdw>
                </a:effectLst>
                <a:cs typeface="B Nazanin" pitchFamily="2" charset="-78"/>
              </a:rPr>
              <a:t>بيا</a:t>
            </a:r>
            <a:r>
              <a:rPr lang="fa-IR" sz="2000" dirty="0">
                <a:solidFill>
                  <a:srgbClr val="003300"/>
                </a:solidFill>
                <a:effectLst>
                  <a:outerShdw blurRad="38100" dist="38100" dir="2700000" algn="tl">
                    <a:srgbClr val="C0C0C0"/>
                  </a:outerShdw>
                </a:effectLst>
                <a:cs typeface="B Nazanin" pitchFamily="2" charset="-78"/>
              </a:rPr>
              <a:t>ن </a:t>
            </a:r>
            <a:r>
              <a:rPr lang="ar-SA" sz="2000" dirty="0">
                <a:solidFill>
                  <a:srgbClr val="003300"/>
                </a:solidFill>
                <a:effectLst>
                  <a:outerShdw blurRad="38100" dist="38100" dir="2700000" algn="tl">
                    <a:srgbClr val="C0C0C0"/>
                  </a:outerShdw>
                </a:effectLst>
                <a:cs typeface="B Nazanin" pitchFamily="2" charset="-78"/>
              </a:rPr>
              <a:t>اهداف اصلي</a:t>
            </a:r>
          </a:p>
          <a:p>
            <a:pPr marL="274320" indent="-274320" eaLnBrk="1" fontAlgn="auto" hangingPunct="1">
              <a:spcAft>
                <a:spcPts val="0"/>
              </a:spcAft>
              <a:buClr>
                <a:schemeClr val="accent3"/>
              </a:buClr>
              <a:buBlip>
                <a:blip r:embed="rId2"/>
              </a:buBlip>
              <a:defRPr/>
            </a:pPr>
            <a:r>
              <a:rPr lang="ar-SA" sz="2000" dirty="0">
                <a:solidFill>
                  <a:srgbClr val="003300"/>
                </a:solidFill>
                <a:effectLst>
                  <a:outerShdw blurRad="38100" dist="38100" dir="2700000" algn="tl">
                    <a:srgbClr val="C0C0C0"/>
                  </a:outerShdw>
                </a:effectLst>
                <a:cs typeface="B Nazanin" pitchFamily="2" charset="-78"/>
              </a:rPr>
              <a:t>بيان ارزش‏ها</a:t>
            </a:r>
            <a:r>
              <a:rPr lang="en-US" sz="2000" i="1" dirty="0">
                <a:solidFill>
                  <a:srgbClr val="003300"/>
                </a:solidFill>
                <a:effectLst>
                  <a:outerShdw blurRad="38100" dist="38100" dir="2700000" algn="tl">
                    <a:srgbClr val="C0C0C0"/>
                  </a:outerShdw>
                </a:effectLst>
                <a:cs typeface="B Nazanin" pitchFamily="2" charset="-78"/>
              </a:rPr>
              <a:t>(Values)</a:t>
            </a:r>
            <a:r>
              <a:rPr lang="en-US" sz="2000" dirty="0">
                <a:solidFill>
                  <a:srgbClr val="003300"/>
                </a:solidFill>
                <a:effectLst>
                  <a:outerShdw blurRad="38100" dist="38100" dir="2700000" algn="tl">
                    <a:srgbClr val="C0C0C0"/>
                  </a:outerShdw>
                </a:effectLst>
                <a:cs typeface="B Nazanin" pitchFamily="2" charset="-78"/>
              </a:rPr>
              <a:t> </a:t>
            </a:r>
            <a:r>
              <a:rPr lang="ar-SA" sz="2000" dirty="0">
                <a:solidFill>
                  <a:srgbClr val="003300"/>
                </a:solidFill>
                <a:effectLst>
                  <a:outerShdw blurRad="38100" dist="38100" dir="2700000" algn="tl">
                    <a:srgbClr val="C0C0C0"/>
                  </a:outerShdw>
                </a:effectLst>
                <a:cs typeface="B Nazanin" pitchFamily="2" charset="-78"/>
              </a:rPr>
              <a:t>، باورها و نگرش (فلسفة سازماني)</a:t>
            </a:r>
            <a:endParaRPr lang="en-US" sz="2000" dirty="0">
              <a:solidFill>
                <a:srgbClr val="003300"/>
              </a:solidFill>
              <a:effectLst>
                <a:outerShdw blurRad="38100" dist="38100" dir="2700000" algn="tl">
                  <a:srgbClr val="C0C0C0"/>
                </a:outerShdw>
              </a:effectLst>
              <a:cs typeface="B Nazanin" pitchFamily="2" charset="-78"/>
            </a:endParaRPr>
          </a:p>
        </p:txBody>
      </p:sp>
    </p:spTree>
    <p:extLst>
      <p:ext uri="{BB962C8B-B14F-4D97-AF65-F5344CB8AC3E}">
        <p14:creationId xmlns:p14="http://schemas.microsoft.com/office/powerpoint/2010/main" val="2406915313"/>
      </p:ext>
    </p:extLst>
  </p:cSld>
  <p:clrMapOvr>
    <a:masterClrMapping/>
  </p:clrMapOvr>
  <p:transition spd="slow">
    <p:checke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762000"/>
            <a:ext cx="8229600" cy="704850"/>
          </a:xfrm>
        </p:spPr>
        <p:txBody>
          <a:bodyPr>
            <a:normAutofit/>
          </a:bodyPr>
          <a:lstStyle/>
          <a:p>
            <a:pPr algn="r" eaLnBrk="1" fontAlgn="auto" hangingPunct="1">
              <a:spcAft>
                <a:spcPts val="0"/>
              </a:spcAft>
              <a:defRPr/>
            </a:pPr>
            <a:r>
              <a:rPr lang="ar-SA" sz="3600" b="1" u="sng" dirty="0">
                <a:solidFill>
                  <a:schemeClr val="tx1"/>
                </a:solidFill>
                <a:effectLst>
                  <a:outerShdw blurRad="38100" dist="38100" dir="2700000" algn="tl">
                    <a:srgbClr val="C0C0C0"/>
                  </a:outerShdw>
                </a:effectLst>
                <a:cs typeface="B Nazanin" pitchFamily="2" charset="-78"/>
              </a:rPr>
              <a:t>رسالت يا مأموريّت</a:t>
            </a:r>
            <a:r>
              <a:rPr lang="ar-SA" sz="1600" b="1" dirty="0">
                <a:effectLst>
                  <a:outerShdw blurRad="38100" dist="38100" dir="2700000" algn="tl">
                    <a:srgbClr val="C0C0C0"/>
                  </a:outerShdw>
                </a:effectLst>
                <a:cs typeface="B Nazanin" pitchFamily="2" charset="-78"/>
              </a:rPr>
              <a:t>(ادامه)</a:t>
            </a:r>
            <a:endParaRPr lang="en-US" sz="1600" b="1" dirty="0">
              <a:effectLst>
                <a:outerShdw blurRad="38100" dist="38100" dir="2700000" algn="tl">
                  <a:srgbClr val="C0C0C0"/>
                </a:outerShdw>
              </a:effectLst>
              <a:cs typeface="B Nazanin" pitchFamily="2" charset="-78"/>
            </a:endParaRPr>
          </a:p>
        </p:txBody>
      </p:sp>
      <p:sp>
        <p:nvSpPr>
          <p:cNvPr id="40963" name="Rectangle 3"/>
          <p:cNvSpPr>
            <a:spLocks noGrp="1" noChangeArrowheads="1"/>
          </p:cNvSpPr>
          <p:nvPr>
            <p:ph idx="1"/>
          </p:nvPr>
        </p:nvSpPr>
        <p:spPr>
          <a:xfrm>
            <a:off x="1752600" y="1676400"/>
            <a:ext cx="8686800" cy="4953000"/>
          </a:xfrm>
        </p:spPr>
        <p:txBody>
          <a:bodyPr/>
          <a:lstStyle/>
          <a:p>
            <a:pPr eaLnBrk="1" hangingPunct="1">
              <a:buFontTx/>
              <a:buNone/>
            </a:pPr>
            <a:r>
              <a:rPr lang="ar-SA" altLang="en-US" sz="2000" u="sng">
                <a:solidFill>
                  <a:srgbClr val="003300"/>
                </a:solidFill>
                <a:cs typeface="B Nazanin" panose="00000400000000000000" pitchFamily="2" charset="-78"/>
              </a:rPr>
              <a:t>فلسفة سازماني </a:t>
            </a:r>
            <a:r>
              <a:rPr lang="en-US" altLang="en-US" sz="2000" i="1" u="sng">
                <a:solidFill>
                  <a:srgbClr val="003300"/>
                </a:solidFill>
                <a:cs typeface="B Nazanin" panose="00000400000000000000" pitchFamily="2" charset="-78"/>
              </a:rPr>
              <a:t>(</a:t>
            </a:r>
            <a:r>
              <a:rPr lang="en-US" altLang="en-US" sz="2000">
                <a:solidFill>
                  <a:srgbClr val="003300"/>
                </a:solidFill>
                <a:latin typeface="Times New Roman" panose="02020603050405020304" pitchFamily="18" charset="0"/>
                <a:cs typeface="Times New Roman" panose="02020603050405020304" pitchFamily="18" charset="0"/>
              </a:rPr>
              <a:t>Organization Philosophy</a:t>
            </a:r>
            <a:r>
              <a:rPr lang="en-US" altLang="en-US" sz="2000" i="1" u="sng">
                <a:solidFill>
                  <a:srgbClr val="003300"/>
                </a:solidFill>
                <a:cs typeface="B Nazanin" panose="00000400000000000000" pitchFamily="2" charset="-78"/>
              </a:rPr>
              <a:t>)</a:t>
            </a:r>
            <a:r>
              <a:rPr lang="ar-SA" altLang="en-US" sz="2000">
                <a:cs typeface="B Nazanin" panose="00000400000000000000" pitchFamily="2" charset="-78"/>
              </a:rPr>
              <a:t> </a:t>
            </a:r>
          </a:p>
          <a:p>
            <a:pPr eaLnBrk="1" hangingPunct="1">
              <a:buFont typeface="Wingdings" panose="05000000000000000000" pitchFamily="2" charset="2"/>
              <a:buChar char="&amp;"/>
            </a:pPr>
            <a:r>
              <a:rPr lang="ar-SA" altLang="en-US" sz="2000">
                <a:solidFill>
                  <a:srgbClr val="660033"/>
                </a:solidFill>
                <a:cs typeface="B Nazanin" panose="00000400000000000000" pitchFamily="2" charset="-78"/>
              </a:rPr>
              <a:t>منعكس كنندة باورها و ارزش‏ها و نگرش‏هاي اصلي سازمان است كه راهنمايي براي تصميم‏گيري مديران سازماني مي‏باشد</a:t>
            </a:r>
          </a:p>
          <a:p>
            <a:pPr eaLnBrk="1" hangingPunct="1">
              <a:buFontTx/>
              <a:buNone/>
            </a:pPr>
            <a:r>
              <a:rPr lang="ar-SA" altLang="en-US" sz="2000" u="sng">
                <a:cs typeface="B Nazanin" panose="00000400000000000000" pitchFamily="2" charset="-78"/>
              </a:rPr>
              <a:t>مثال</a:t>
            </a:r>
          </a:p>
          <a:p>
            <a:pPr eaLnBrk="1" hangingPunct="1">
              <a:buFontTx/>
              <a:buNone/>
            </a:pPr>
            <a:r>
              <a:rPr lang="ar-SA" altLang="en-US" sz="2000">
                <a:cs typeface="B Nazanin" panose="00000400000000000000" pitchFamily="2" charset="-78"/>
              </a:rPr>
              <a:t> فلسفة شركت باكستر تراونول</a:t>
            </a:r>
            <a:r>
              <a:rPr lang="en-US" altLang="en-US" sz="2000">
                <a:latin typeface="Times New Roman" panose="02020603050405020304" pitchFamily="18" charset="0"/>
                <a:cs typeface="Times New Roman" panose="02020603050405020304" pitchFamily="18" charset="0"/>
              </a:rPr>
              <a:t>(Baxter Travenal) </a:t>
            </a:r>
            <a:r>
              <a:rPr lang="ar-SA" altLang="en-US" sz="2000">
                <a:cs typeface="B Nazanin" panose="00000400000000000000" pitchFamily="2" charset="-78"/>
              </a:rPr>
              <a:t> بدين صورت است:</a:t>
            </a:r>
          </a:p>
          <a:p>
            <a:pPr algn="ctr" eaLnBrk="1" hangingPunct="1">
              <a:buFontTx/>
              <a:buNone/>
            </a:pPr>
            <a:r>
              <a:rPr lang="ar-SA" altLang="en-US" sz="2000" i="1">
                <a:solidFill>
                  <a:srgbClr val="660033"/>
                </a:solidFill>
                <a:cs typeface="B Nazanin" panose="00000400000000000000" pitchFamily="2" charset="-78"/>
              </a:rPr>
              <a:t>تعهد ما بهبود مراقبت‏هاي بهداشتي در سراسر جهان است</a:t>
            </a:r>
            <a:endParaRPr lang="en-US" altLang="en-US" sz="2000" i="1">
              <a:solidFill>
                <a:srgbClr val="660033"/>
              </a:solidFill>
              <a:cs typeface="B Nazanin" panose="00000400000000000000" pitchFamily="2" charset="-78"/>
            </a:endParaRPr>
          </a:p>
        </p:txBody>
      </p:sp>
      <p:sp>
        <p:nvSpPr>
          <p:cNvPr id="35844" name="Rectangle 4"/>
          <p:cNvSpPr>
            <a:spLocks noChangeArrowheads="1"/>
          </p:cNvSpPr>
          <p:nvPr/>
        </p:nvSpPr>
        <p:spPr bwMode="auto">
          <a:xfrm>
            <a:off x="7924801" y="4572000"/>
            <a:ext cx="2366963" cy="1519238"/>
          </a:xfrm>
          <a:prstGeom prst="rect">
            <a:avLst/>
          </a:prstGeom>
          <a:noFill/>
          <a:ln w="9525">
            <a:noFill/>
            <a:miter lim="800000"/>
            <a:headEnd/>
            <a:tailEnd/>
          </a:ln>
          <a:effectLst/>
        </p:spPr>
        <p:txBody>
          <a:bodyPr/>
          <a:lstStyle/>
          <a:p>
            <a:pPr marL="342900" indent="-342900" algn="r" rtl="1">
              <a:spcBef>
                <a:spcPct val="20000"/>
              </a:spcBef>
              <a:buClr>
                <a:schemeClr val="accent2"/>
              </a:buClr>
              <a:buBlip>
                <a:blip r:embed="rId2"/>
              </a:buBlip>
              <a:defRPr/>
            </a:pPr>
            <a:r>
              <a:rPr lang="ar-SA" dirty="0">
                <a:effectLst>
                  <a:outerShdw blurRad="38100" dist="38100" dir="2700000" algn="tl">
                    <a:srgbClr val="C0C0C0"/>
                  </a:outerShdw>
                </a:effectLst>
                <a:latin typeface="Times New Roman" pitchFamily="18" charset="0"/>
                <a:cs typeface="B Nazanin" pitchFamily="2" charset="-78"/>
              </a:rPr>
              <a:t>مشتريان</a:t>
            </a:r>
          </a:p>
          <a:p>
            <a:pPr marL="342900" indent="-342900" algn="r" rtl="1">
              <a:spcBef>
                <a:spcPct val="20000"/>
              </a:spcBef>
              <a:buClr>
                <a:schemeClr val="accent2"/>
              </a:buClr>
              <a:buBlip>
                <a:blip r:embed="rId2"/>
              </a:buBlip>
              <a:defRPr/>
            </a:pPr>
            <a:r>
              <a:rPr lang="ar-SA" dirty="0">
                <a:effectLst>
                  <a:outerShdw blurRad="38100" dist="38100" dir="2700000" algn="tl">
                    <a:srgbClr val="C0C0C0"/>
                  </a:outerShdw>
                </a:effectLst>
                <a:latin typeface="Times New Roman" pitchFamily="18" charset="0"/>
                <a:cs typeface="B Nazanin" pitchFamily="2" charset="-78"/>
              </a:rPr>
              <a:t>خدمات يا محصولات</a:t>
            </a:r>
          </a:p>
          <a:p>
            <a:pPr marL="342900" indent="-342900" algn="r" rtl="1">
              <a:spcBef>
                <a:spcPct val="20000"/>
              </a:spcBef>
              <a:buClr>
                <a:schemeClr val="accent2"/>
              </a:buClr>
              <a:buBlip>
                <a:blip r:embed="rId2"/>
              </a:buBlip>
              <a:defRPr/>
            </a:pPr>
            <a:r>
              <a:rPr lang="ar-SA" dirty="0">
                <a:effectLst>
                  <a:outerShdw blurRad="38100" dist="38100" dir="2700000" algn="tl">
                    <a:srgbClr val="C0C0C0"/>
                  </a:outerShdw>
                </a:effectLst>
                <a:latin typeface="Times New Roman" pitchFamily="18" charset="0"/>
                <a:cs typeface="B Nazanin" pitchFamily="2" charset="-78"/>
              </a:rPr>
              <a:t>محدودة جغرافيايي</a:t>
            </a:r>
          </a:p>
          <a:p>
            <a:pPr marL="342900" indent="-342900" algn="r" rtl="1">
              <a:spcBef>
                <a:spcPct val="20000"/>
              </a:spcBef>
              <a:buClr>
                <a:schemeClr val="accent2"/>
              </a:buClr>
              <a:buBlip>
                <a:blip r:embed="rId2"/>
              </a:buBlip>
              <a:defRPr/>
            </a:pPr>
            <a:r>
              <a:rPr lang="ar-SA" dirty="0">
                <a:effectLst>
                  <a:outerShdw blurRad="38100" dist="38100" dir="2700000" algn="tl">
                    <a:srgbClr val="C0C0C0"/>
                  </a:outerShdw>
                </a:effectLst>
                <a:latin typeface="Times New Roman" pitchFamily="18" charset="0"/>
                <a:cs typeface="B Nazanin" pitchFamily="2" charset="-78"/>
              </a:rPr>
              <a:t>فن‏آوري</a:t>
            </a:r>
            <a:endParaRPr lang="en-US" dirty="0">
              <a:effectLst>
                <a:outerShdw blurRad="38100" dist="38100" dir="2700000" algn="tl">
                  <a:srgbClr val="C0C0C0"/>
                </a:outerShdw>
              </a:effectLst>
              <a:latin typeface="Times New Roman" pitchFamily="18" charset="0"/>
              <a:cs typeface="B Nazanin" pitchFamily="2" charset="-78"/>
            </a:endParaRPr>
          </a:p>
        </p:txBody>
      </p:sp>
      <p:sp>
        <p:nvSpPr>
          <p:cNvPr id="35845" name="Rectangle 5"/>
          <p:cNvSpPr>
            <a:spLocks noChangeArrowheads="1"/>
          </p:cNvSpPr>
          <p:nvPr/>
        </p:nvSpPr>
        <p:spPr bwMode="auto">
          <a:xfrm>
            <a:off x="2590800" y="4572000"/>
            <a:ext cx="4495800" cy="1519238"/>
          </a:xfrm>
          <a:prstGeom prst="rect">
            <a:avLst/>
          </a:prstGeom>
          <a:noFill/>
          <a:ln w="9525">
            <a:noFill/>
            <a:miter lim="800000"/>
            <a:headEnd/>
            <a:tailEnd/>
          </a:ln>
          <a:effectLst/>
        </p:spPr>
        <p:txBody>
          <a:bodyPr/>
          <a:lstStyle/>
          <a:p>
            <a:pPr marL="342900" indent="-342900" algn="r" rtl="1">
              <a:spcBef>
                <a:spcPct val="20000"/>
              </a:spcBef>
              <a:buClr>
                <a:schemeClr val="accent2"/>
              </a:buClr>
              <a:buBlip>
                <a:blip r:embed="rId2"/>
              </a:buBlip>
              <a:defRPr/>
            </a:pPr>
            <a:r>
              <a:rPr lang="ar-SA" dirty="0">
                <a:effectLst>
                  <a:outerShdw blurRad="38100" dist="38100" dir="2700000" algn="tl">
                    <a:srgbClr val="C0C0C0"/>
                  </a:outerShdw>
                </a:effectLst>
                <a:latin typeface="Times New Roman" pitchFamily="18" charset="0"/>
                <a:cs typeface="B Nazanin" pitchFamily="2" charset="-78"/>
              </a:rPr>
              <a:t>نقطه‏نظرات درارتباط با رشد و توسعة كشور</a:t>
            </a:r>
          </a:p>
          <a:p>
            <a:pPr marL="342900" indent="-342900" algn="r" rtl="1">
              <a:spcBef>
                <a:spcPct val="20000"/>
              </a:spcBef>
              <a:buClr>
                <a:schemeClr val="accent2"/>
              </a:buClr>
              <a:buBlip>
                <a:blip r:embed="rId2"/>
              </a:buBlip>
              <a:defRPr/>
            </a:pPr>
            <a:r>
              <a:rPr lang="ar-SA" dirty="0">
                <a:effectLst>
                  <a:outerShdw blurRad="38100" dist="38100" dir="2700000" algn="tl">
                    <a:srgbClr val="C0C0C0"/>
                  </a:outerShdw>
                </a:effectLst>
                <a:latin typeface="Times New Roman" pitchFamily="18" charset="0"/>
                <a:cs typeface="B Nazanin" pitchFamily="2" charset="-78"/>
              </a:rPr>
              <a:t>فلسفة سازماني</a:t>
            </a:r>
          </a:p>
          <a:p>
            <a:pPr marL="342900" indent="-342900" algn="r" rtl="1">
              <a:spcBef>
                <a:spcPct val="20000"/>
              </a:spcBef>
              <a:buClr>
                <a:schemeClr val="accent2"/>
              </a:buClr>
              <a:buBlip>
                <a:blip r:embed="rId2"/>
              </a:buBlip>
              <a:defRPr/>
            </a:pPr>
            <a:r>
              <a:rPr lang="ar-SA" dirty="0">
                <a:effectLst>
                  <a:outerShdw blurRad="38100" dist="38100" dir="2700000" algn="tl">
                    <a:srgbClr val="C0C0C0"/>
                  </a:outerShdw>
                </a:effectLst>
                <a:latin typeface="Times New Roman" pitchFamily="18" charset="0"/>
                <a:cs typeface="B Nazanin" pitchFamily="2" charset="-78"/>
              </a:rPr>
              <a:t>نقاط قوي دروني</a:t>
            </a:r>
          </a:p>
          <a:p>
            <a:pPr marL="342900" indent="-342900" algn="r" rtl="1">
              <a:spcBef>
                <a:spcPct val="20000"/>
              </a:spcBef>
              <a:buClr>
                <a:schemeClr val="accent2"/>
              </a:buClr>
              <a:buBlip>
                <a:blip r:embed="rId2"/>
              </a:buBlip>
              <a:defRPr/>
            </a:pPr>
            <a:r>
              <a:rPr lang="ar-SA" dirty="0">
                <a:effectLst>
                  <a:outerShdw blurRad="38100" dist="38100" dir="2700000" algn="tl">
                    <a:srgbClr val="C0C0C0"/>
                  </a:outerShdw>
                </a:effectLst>
                <a:latin typeface="Times New Roman" pitchFamily="18" charset="0"/>
                <a:cs typeface="B Nazanin" pitchFamily="2" charset="-78"/>
              </a:rPr>
              <a:t>علاقة ذي‏نفع‏ها</a:t>
            </a:r>
            <a:endParaRPr lang="en-US" dirty="0">
              <a:effectLst>
                <a:outerShdw blurRad="38100" dist="38100" dir="2700000" algn="tl">
                  <a:srgbClr val="C0C0C0"/>
                </a:outerShdw>
              </a:effectLst>
              <a:latin typeface="Times New Roman" pitchFamily="18" charset="0"/>
              <a:cs typeface="B Nazanin" pitchFamily="2" charset="-78"/>
            </a:endParaRPr>
          </a:p>
        </p:txBody>
      </p:sp>
      <p:sp>
        <p:nvSpPr>
          <p:cNvPr id="35846" name="Text Box 6"/>
          <p:cNvSpPr txBox="1">
            <a:spLocks noChangeArrowheads="1"/>
          </p:cNvSpPr>
          <p:nvPr/>
        </p:nvSpPr>
        <p:spPr bwMode="auto">
          <a:xfrm>
            <a:off x="8305800" y="4114800"/>
            <a:ext cx="1673856" cy="369332"/>
          </a:xfrm>
          <a:prstGeom prst="rect">
            <a:avLst/>
          </a:prstGeom>
          <a:noFill/>
          <a:ln w="9525">
            <a:noFill/>
            <a:miter lim="800000"/>
            <a:headEnd/>
            <a:tailEnd/>
          </a:ln>
          <a:effectLst/>
        </p:spPr>
        <p:txBody>
          <a:bodyPr wrap="none">
            <a:spAutoFit/>
          </a:bodyPr>
          <a:lstStyle/>
          <a:p>
            <a:pPr>
              <a:defRPr/>
            </a:pPr>
            <a:r>
              <a:rPr lang="ar-SA" u="sng" dirty="0">
                <a:solidFill>
                  <a:srgbClr val="443D08"/>
                </a:solidFill>
                <a:effectLst>
                  <a:outerShdw blurRad="38100" dist="38100" dir="2700000" algn="tl">
                    <a:srgbClr val="C0C0C0"/>
                  </a:outerShdw>
                </a:effectLst>
                <a:latin typeface="Times New Roman" pitchFamily="18" charset="0"/>
                <a:cs typeface="B Nazanin" pitchFamily="2" charset="-78"/>
              </a:rPr>
              <a:t>عناصر بيانية مأموريت</a:t>
            </a:r>
            <a:endParaRPr lang="en-US" u="sng" dirty="0">
              <a:solidFill>
                <a:srgbClr val="443D08"/>
              </a:solidFill>
              <a:effectLst>
                <a:outerShdw blurRad="38100" dist="38100" dir="2700000" algn="tl">
                  <a:srgbClr val="C0C0C0"/>
                </a:outerShdw>
              </a:effectLst>
              <a:latin typeface="Times New Roman" pitchFamily="18" charset="0"/>
              <a:cs typeface="B Nazanin" pitchFamily="2" charset="-78"/>
            </a:endParaRPr>
          </a:p>
        </p:txBody>
      </p:sp>
      <p:sp>
        <p:nvSpPr>
          <p:cNvPr id="35847" name="Text Box 7"/>
          <p:cNvSpPr txBox="1">
            <a:spLocks noChangeArrowheads="1"/>
          </p:cNvSpPr>
          <p:nvPr/>
        </p:nvSpPr>
        <p:spPr bwMode="auto">
          <a:xfrm>
            <a:off x="4648201" y="6281738"/>
            <a:ext cx="3855543" cy="400110"/>
          </a:xfrm>
          <a:prstGeom prst="rect">
            <a:avLst/>
          </a:prstGeom>
          <a:noFill/>
          <a:ln w="9525">
            <a:noFill/>
            <a:miter lim="800000"/>
            <a:headEnd/>
            <a:tailEnd/>
          </a:ln>
          <a:effectLst/>
        </p:spPr>
        <p:txBody>
          <a:bodyPr wrap="none">
            <a:spAutoFit/>
          </a:bodyPr>
          <a:lstStyle/>
          <a:p>
            <a:pPr rtl="1">
              <a:spcBef>
                <a:spcPct val="20000"/>
              </a:spcBef>
              <a:buClr>
                <a:schemeClr val="accent2"/>
              </a:buClr>
              <a:buFont typeface="Wingdings" pitchFamily="2" charset="2"/>
              <a:buNone/>
              <a:defRPr/>
            </a:pPr>
            <a:r>
              <a:rPr lang="ar-SA" sz="2000" i="1" dirty="0">
                <a:solidFill>
                  <a:srgbClr val="CC3300"/>
                </a:solidFill>
                <a:effectLst>
                  <a:outerShdw blurRad="38100" dist="38100" dir="2700000" algn="tl">
                    <a:srgbClr val="C0C0C0"/>
                  </a:outerShdw>
                </a:effectLst>
                <a:latin typeface="Times New Roman" pitchFamily="18" charset="0"/>
                <a:cs typeface="B Nazanin" pitchFamily="2" charset="-78"/>
              </a:rPr>
              <a:t>بيانية مأموريّت بايد الهام‏بخش و برانگيزنده باشد</a:t>
            </a:r>
            <a:endParaRPr lang="en-US" sz="2400" i="1" dirty="0">
              <a:solidFill>
                <a:srgbClr val="CC3300"/>
              </a:solidFill>
              <a:latin typeface="Times New Roman" pitchFamily="18" charset="0"/>
              <a:cs typeface="B Nazanin" pitchFamily="2" charset="-78"/>
            </a:endParaRPr>
          </a:p>
        </p:txBody>
      </p:sp>
    </p:spTree>
    <p:extLst>
      <p:ext uri="{BB962C8B-B14F-4D97-AF65-F5344CB8AC3E}">
        <p14:creationId xmlns:p14="http://schemas.microsoft.com/office/powerpoint/2010/main" val="1137417208"/>
      </p:ext>
    </p:extLst>
  </p:cSld>
  <p:clrMapOvr>
    <a:masterClrMapping/>
  </p:clrMapOvr>
  <p:transition spd="slow">
    <p:checke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06A521EE-3E5D-408F-9AAB-ECB54AFF1A4B}" type="slidenum">
              <a:rPr lang="ar-SA" altLang="en-US" sz="1400"/>
              <a:pPr eaLnBrk="1" hangingPunct="1"/>
              <a:t>65</a:t>
            </a:fld>
            <a:endParaRPr lang="en-US" altLang="en-US" sz="1400"/>
          </a:p>
        </p:txBody>
      </p:sp>
      <p:sp>
        <p:nvSpPr>
          <p:cNvPr id="11267" name="Rectangle 6"/>
          <p:cNvSpPr>
            <a:spLocks noGrp="1" noChangeArrowheads="1"/>
          </p:cNvSpPr>
          <p:nvPr>
            <p:ph type="body" idx="1"/>
          </p:nvPr>
        </p:nvSpPr>
        <p:spPr>
          <a:xfrm>
            <a:off x="1905000" y="228600"/>
            <a:ext cx="8574088" cy="6400800"/>
          </a:xfrm>
          <a:noFill/>
        </p:spPr>
        <p:txBody>
          <a:bodyPr vert="horz" wrap="square" lIns="91430" tIns="45715" rIns="91430" bIns="45715" numCol="1" anchor="t" anchorCtr="0" compatLnSpc="1">
            <a:prstTxWarp prst="textNoShape">
              <a:avLst/>
            </a:prstTxWarp>
          </a:bodyPr>
          <a:lstStyle/>
          <a:p>
            <a:pPr marL="0" indent="0" eaLnBrk="1" hangingPunct="1">
              <a:lnSpc>
                <a:spcPct val="90000"/>
              </a:lnSpc>
              <a:buNone/>
            </a:pPr>
            <a:r>
              <a:rPr lang="fa-IR" altLang="en-US" sz="4400" dirty="0" smtClean="0">
                <a:solidFill>
                  <a:srgbClr val="FF0000"/>
                </a:solidFill>
                <a:cs typeface="B Titr" panose="00000700000000000000" pitchFamily="2" charset="-78"/>
              </a:rPr>
              <a:t>- </a:t>
            </a:r>
            <a:r>
              <a:rPr lang="fa-IR" altLang="en-US" sz="4400" dirty="0">
                <a:solidFill>
                  <a:srgbClr val="FF0000"/>
                </a:solidFill>
                <a:cs typeface="B Titr" panose="00000700000000000000" pitchFamily="2" charset="-78"/>
              </a:rPr>
              <a:t>ماموریت</a:t>
            </a:r>
          </a:p>
          <a:p>
            <a:pPr eaLnBrk="1" hangingPunct="1">
              <a:lnSpc>
                <a:spcPct val="90000"/>
              </a:lnSpc>
            </a:pPr>
            <a:r>
              <a:rPr lang="fa-IR" altLang="en-US" b="1" dirty="0" smtClean="0">
                <a:solidFill>
                  <a:srgbClr val="FF0000"/>
                </a:solidFill>
              </a:rPr>
              <a:t>آنچه که می خواهید انجام دهید را مشخص می کند</a:t>
            </a:r>
          </a:p>
          <a:p>
            <a:pPr eaLnBrk="1" hangingPunct="1">
              <a:lnSpc>
                <a:spcPct val="90000"/>
              </a:lnSpc>
            </a:pPr>
            <a:r>
              <a:rPr lang="fa-IR" altLang="en-US" b="1" dirty="0" smtClean="0">
                <a:solidFill>
                  <a:srgbClr val="FF0000"/>
                </a:solidFill>
              </a:rPr>
              <a:t> و به مشتریان می گوید.</a:t>
            </a:r>
          </a:p>
          <a:p>
            <a:pPr eaLnBrk="1" hangingPunct="1">
              <a:lnSpc>
                <a:spcPct val="90000"/>
              </a:lnSpc>
            </a:pPr>
            <a:endParaRPr lang="fa-IR" altLang="en-US" b="1" dirty="0" smtClean="0">
              <a:solidFill>
                <a:srgbClr val="FF0000"/>
              </a:solidFill>
            </a:endParaRPr>
          </a:p>
          <a:p>
            <a:pPr eaLnBrk="1" hangingPunct="1">
              <a:lnSpc>
                <a:spcPct val="90000"/>
              </a:lnSpc>
            </a:pPr>
            <a:r>
              <a:rPr lang="fa-IR" altLang="en-US" b="1" dirty="0" smtClean="0"/>
              <a:t>خرید این کالا چرا برایشان منفعت دارد؟</a:t>
            </a:r>
          </a:p>
          <a:p>
            <a:pPr eaLnBrk="1" hangingPunct="1">
              <a:lnSpc>
                <a:spcPct val="90000"/>
              </a:lnSpc>
            </a:pPr>
            <a:endParaRPr lang="fa-IR" altLang="en-US" b="1" dirty="0" smtClean="0"/>
          </a:p>
          <a:p>
            <a:pPr eaLnBrk="1" hangingPunct="1">
              <a:lnSpc>
                <a:spcPct val="90000"/>
              </a:lnSpc>
            </a:pPr>
            <a:r>
              <a:rPr lang="fa-IR" altLang="en-US" b="1" dirty="0" smtClean="0"/>
              <a:t>چرا مشتریان این کالا را می خرند؟ </a:t>
            </a:r>
          </a:p>
          <a:p>
            <a:pPr eaLnBrk="1" hangingPunct="1">
              <a:lnSpc>
                <a:spcPct val="90000"/>
              </a:lnSpc>
            </a:pPr>
            <a:endParaRPr lang="fa-IR" altLang="en-US" b="1" dirty="0" smtClean="0"/>
          </a:p>
          <a:p>
            <a:pPr eaLnBrk="1" hangingPunct="1">
              <a:lnSpc>
                <a:spcPct val="90000"/>
              </a:lnSpc>
            </a:pPr>
            <a:r>
              <a:rPr lang="fa-IR" altLang="en-US" b="1" dirty="0" smtClean="0"/>
              <a:t>ماموریت باید </a:t>
            </a:r>
            <a:r>
              <a:rPr lang="fa-IR" altLang="en-US" b="1" dirty="0" smtClean="0">
                <a:solidFill>
                  <a:srgbClr val="FF0000"/>
                </a:solidFill>
              </a:rPr>
              <a:t>دقیق و واضح باشد و تعهد شما </a:t>
            </a:r>
            <a:r>
              <a:rPr lang="fa-IR" altLang="en-US" b="1" dirty="0" smtClean="0"/>
              <a:t>را به </a:t>
            </a:r>
          </a:p>
          <a:p>
            <a:pPr eaLnBrk="1" hangingPunct="1">
              <a:lnSpc>
                <a:spcPct val="90000"/>
              </a:lnSpc>
            </a:pPr>
            <a:endParaRPr lang="fa-IR" altLang="en-US" b="1" dirty="0" smtClean="0"/>
          </a:p>
          <a:p>
            <a:pPr eaLnBrk="1" hangingPunct="1">
              <a:lnSpc>
                <a:spcPct val="90000"/>
              </a:lnSpc>
            </a:pPr>
            <a:r>
              <a:rPr lang="fa-IR" altLang="en-US" b="1" dirty="0" smtClean="0"/>
              <a:t>کار نشان دهد.</a:t>
            </a:r>
          </a:p>
          <a:p>
            <a:pPr eaLnBrk="1" hangingPunct="1">
              <a:lnSpc>
                <a:spcPct val="90000"/>
              </a:lnSpc>
            </a:pPr>
            <a:endParaRPr lang="en-US" altLang="en-US" b="1" dirty="0" smtClean="0"/>
          </a:p>
        </p:txBody>
      </p:sp>
    </p:spTree>
    <p:extLst>
      <p:ext uri="{BB962C8B-B14F-4D97-AF65-F5344CB8AC3E}">
        <p14:creationId xmlns:p14="http://schemas.microsoft.com/office/powerpoint/2010/main" val="370534593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4BFD4AA4-E460-4D5A-802F-76CC5C8888AA}" type="slidenum">
              <a:rPr lang="ar-SA" altLang="en-US" sz="1400"/>
              <a:pPr eaLnBrk="1" hangingPunct="1"/>
              <a:t>66</a:t>
            </a:fld>
            <a:endParaRPr lang="en-US" altLang="en-US" sz="1400"/>
          </a:p>
        </p:txBody>
      </p:sp>
      <p:sp>
        <p:nvSpPr>
          <p:cNvPr id="7172" name="Rectangle 4"/>
          <p:cNvSpPr>
            <a:spLocks noGrp="1" noChangeArrowheads="1"/>
          </p:cNvSpPr>
          <p:nvPr>
            <p:ph type="title"/>
          </p:nvPr>
        </p:nvSpPr>
        <p:spPr>
          <a:xfrm>
            <a:off x="6402388" y="1676400"/>
            <a:ext cx="4265612" cy="1828800"/>
          </a:xfrm>
        </p:spPr>
        <p:txBody>
          <a:bodyPr/>
          <a:lstStyle/>
          <a:p>
            <a:pPr eaLnBrk="1" hangingPunct="1">
              <a:lnSpc>
                <a:spcPct val="200000"/>
              </a:lnSpc>
              <a:defRPr/>
            </a:pPr>
            <a:r>
              <a:rPr lang="ar-SA" b="1" i="1" dirty="0" smtClean="0">
                <a:effectLst>
                  <a:outerShdw blurRad="38100" dist="38100" dir="2700000" algn="tl">
                    <a:srgbClr val="C0C0C0"/>
                  </a:outerShdw>
                </a:effectLst>
              </a:rPr>
              <a:t/>
            </a:r>
            <a:br>
              <a:rPr lang="ar-SA" b="1" i="1" dirty="0" smtClean="0">
                <a:effectLst>
                  <a:outerShdw blurRad="38100" dist="38100" dir="2700000" algn="tl">
                    <a:srgbClr val="C0C0C0"/>
                  </a:outerShdw>
                </a:effectLst>
              </a:rPr>
            </a:br>
            <a:r>
              <a:rPr lang="fa-IR" b="1" i="1" dirty="0" smtClean="0">
                <a:solidFill>
                  <a:srgbClr val="FF0000"/>
                </a:solidFill>
                <a:effectLst>
                  <a:outerShdw blurRad="38100" dist="38100" dir="2700000" algn="tl">
                    <a:srgbClr val="C0C0C0"/>
                  </a:outerShdw>
                </a:effectLst>
              </a:rPr>
              <a:t>3- </a:t>
            </a:r>
            <a:r>
              <a:rPr lang="ar-SA" b="1" i="1" dirty="0" smtClean="0">
                <a:solidFill>
                  <a:srgbClr val="FF0000"/>
                </a:solidFill>
                <a:effectLst>
                  <a:outerShdw blurRad="38100" dist="38100" dir="2700000" algn="tl">
                    <a:srgbClr val="C0C0C0"/>
                  </a:outerShdw>
                </a:effectLst>
              </a:rPr>
              <a:t>اهداف </a:t>
            </a:r>
            <a:r>
              <a:rPr lang="en-US" b="1" i="1" dirty="0" smtClean="0">
                <a:effectLst>
                  <a:outerShdw blurRad="38100" dist="38100" dir="2700000" algn="tl">
                    <a:srgbClr val="C0C0C0"/>
                  </a:outerShdw>
                </a:effectLst>
              </a:rPr>
              <a:t/>
            </a:r>
            <a:br>
              <a:rPr lang="en-US" b="1" i="1" dirty="0" smtClean="0">
                <a:effectLst>
                  <a:outerShdw blurRad="38100" dist="38100" dir="2700000" algn="tl">
                    <a:srgbClr val="C0C0C0"/>
                  </a:outerShdw>
                </a:effectLst>
              </a:rPr>
            </a:br>
            <a:endParaRPr lang="ar-SA" b="1" i="1" dirty="0" smtClean="0">
              <a:effectLst>
                <a:outerShdw blurRad="38100" dist="38100" dir="2700000" algn="tl">
                  <a:srgbClr val="C0C0C0"/>
                </a:outerShdw>
              </a:effectLst>
            </a:endParaRPr>
          </a:p>
        </p:txBody>
      </p:sp>
      <p:sp>
        <p:nvSpPr>
          <p:cNvPr id="7173" name="Rectangle 5"/>
          <p:cNvSpPr>
            <a:spLocks noChangeArrowheads="1"/>
          </p:cNvSpPr>
          <p:nvPr/>
        </p:nvSpPr>
        <p:spPr bwMode="auto">
          <a:xfrm>
            <a:off x="2438400" y="4495800"/>
            <a:ext cx="8077200" cy="1828800"/>
          </a:xfrm>
          <a:prstGeom prst="rect">
            <a:avLst/>
          </a:prstGeom>
          <a:noFill/>
          <a:ln w="9525">
            <a:noFill/>
            <a:miter lim="800000"/>
            <a:headEnd/>
            <a:tailEnd/>
          </a:ln>
          <a:effectLst/>
        </p:spPr>
        <p:txBody>
          <a:bodyPr lIns="91430" tIns="45715" rIns="91430" bIns="45715"/>
          <a:lstStyle/>
          <a:p>
            <a:pPr marL="342900" indent="-342900" algn="ctr">
              <a:lnSpc>
                <a:spcPct val="150000"/>
              </a:lnSpc>
              <a:spcBef>
                <a:spcPct val="20000"/>
              </a:spcBef>
              <a:defRPr/>
            </a:pPr>
            <a:r>
              <a:rPr lang="ar-SA" b="1">
                <a:effectLst>
                  <a:outerShdw blurRad="38100" dist="38100" dir="2700000" algn="tl">
                    <a:srgbClr val="C0C0C0"/>
                  </a:outerShdw>
                </a:effectLst>
                <a:latin typeface="Arial" charset="0"/>
                <a:cs typeface="Arial" charset="0"/>
              </a:rPr>
              <a:t>مقاصد ويژه و قابل اندازه‌گيري.</a:t>
            </a:r>
          </a:p>
          <a:p>
            <a:pPr marL="342900" indent="-342900" algn="ctr">
              <a:lnSpc>
                <a:spcPct val="150000"/>
              </a:lnSpc>
              <a:spcBef>
                <a:spcPct val="20000"/>
              </a:spcBef>
              <a:defRPr/>
            </a:pPr>
            <a:r>
              <a:rPr lang="ar-SA" b="1">
                <a:effectLst>
                  <a:outerShdw blurRad="38100" dist="38100" dir="2700000" algn="tl">
                    <a:srgbClr val="C0C0C0"/>
                  </a:outerShdw>
                </a:effectLst>
                <a:latin typeface="Arial" charset="0"/>
                <a:cs typeface="Arial" charset="0"/>
              </a:rPr>
              <a:t> تا حد امكان بايد كمي باشند. </a:t>
            </a:r>
            <a:endParaRPr lang="en-US" b="1">
              <a:effectLst>
                <a:outerShdw blurRad="38100" dist="38100" dir="2700000" algn="tl">
                  <a:srgbClr val="C0C0C0"/>
                </a:outerShdw>
              </a:effectLst>
              <a:latin typeface="Arial" charset="0"/>
              <a:cs typeface="Arial" charset="0"/>
            </a:endParaRPr>
          </a:p>
        </p:txBody>
      </p:sp>
      <p:pic>
        <p:nvPicPr>
          <p:cNvPr id="13317" name="Picture 6" descr="hada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3505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p:cTn id="7"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717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717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717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7173">
                                            <p:txEl>
                                              <p:pRg st="1" end="1"/>
                                            </p:txEl>
                                          </p:spTgt>
                                        </p:tgtEl>
                                        <p:attrNameLst>
                                          <p:attrName>style.visibility</p:attrName>
                                        </p:attrNameLst>
                                      </p:cBhvr>
                                      <p:to>
                                        <p:strVal val="visible"/>
                                      </p:to>
                                    </p:set>
                                    <p:anim calcmode="lin" valueType="num">
                                      <p:cBhvr>
                                        <p:cTn id="15" dur="500" fill="hold"/>
                                        <p:tgtEl>
                                          <p:spTgt spid="717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17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717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717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6852C8CE-284C-459E-BBA1-E5A0E6DD6E9A}" type="slidenum">
              <a:rPr lang="ar-SA" altLang="en-US" sz="1400"/>
              <a:pPr eaLnBrk="1" hangingPunct="1"/>
              <a:t>67</a:t>
            </a:fld>
            <a:endParaRPr lang="en-US" altLang="en-US" sz="1400"/>
          </a:p>
        </p:txBody>
      </p:sp>
      <p:sp>
        <p:nvSpPr>
          <p:cNvPr id="14339" name="Rectangle 3"/>
          <p:cNvSpPr>
            <a:spLocks noGrp="1" noChangeArrowheads="1"/>
          </p:cNvSpPr>
          <p:nvPr>
            <p:ph type="body" idx="1"/>
          </p:nvPr>
        </p:nvSpPr>
        <p:spPr>
          <a:xfrm>
            <a:off x="1752600" y="304800"/>
            <a:ext cx="8686800" cy="6324600"/>
          </a:xfrm>
        </p:spPr>
        <p:txBody>
          <a:bodyPr/>
          <a:lstStyle/>
          <a:p>
            <a:pPr algn="ctr" eaLnBrk="1" hangingPunct="1"/>
            <a:r>
              <a:rPr lang="fa-IR" altLang="en-US" sz="4400" dirty="0">
                <a:solidFill>
                  <a:srgbClr val="FF0000"/>
                </a:solidFill>
              </a:rPr>
              <a:t>اهداف</a:t>
            </a:r>
          </a:p>
          <a:p>
            <a:pPr eaLnBrk="1" hangingPunct="1"/>
            <a:r>
              <a:rPr lang="fa-IR" altLang="en-US" b="1" dirty="0" smtClean="0"/>
              <a:t>اهداف باید به شکل مقاصد ویژه و قابل اندازه گیری باشند.</a:t>
            </a:r>
          </a:p>
          <a:p>
            <a:pPr eaLnBrk="1" hangingPunct="1"/>
            <a:r>
              <a:rPr lang="fa-IR" altLang="en-US" b="1" dirty="0" smtClean="0"/>
              <a:t>حتما باید دقیق،روشن،واضح،و قابل سنجش باشند.</a:t>
            </a:r>
          </a:p>
          <a:p>
            <a:pPr eaLnBrk="1" hangingPunct="1"/>
            <a:r>
              <a:rPr lang="fa-IR" altLang="en-US" b="1" dirty="0" smtClean="0"/>
              <a:t>هدف بدون زمان بدرد نمی خورد.</a:t>
            </a:r>
          </a:p>
          <a:p>
            <a:pPr eaLnBrk="1" hangingPunct="1"/>
            <a:r>
              <a:rPr lang="fa-IR" altLang="en-US" b="1" dirty="0" smtClean="0"/>
              <a:t>اهداف را باید مختصر و حرفه ای نوشت.</a:t>
            </a:r>
          </a:p>
          <a:p>
            <a:pPr eaLnBrk="1" hangingPunct="1"/>
            <a:r>
              <a:rPr lang="fa-IR" altLang="en-US" b="1" dirty="0" smtClean="0"/>
              <a:t>اهداف در طی مراحل برنامه ریزی و اجرا امکان تعدیل را داشته باشند.</a:t>
            </a:r>
          </a:p>
          <a:p>
            <a:pPr eaLnBrk="1" hangingPunct="1"/>
            <a:r>
              <a:rPr lang="fa-IR" altLang="en-US" b="1" dirty="0" smtClean="0">
                <a:solidFill>
                  <a:srgbClr val="009900"/>
                </a:solidFill>
              </a:rPr>
              <a:t>در کل اهداف به ما می گویند که“موفقیت را در هر زمان چه </a:t>
            </a:r>
          </a:p>
          <a:p>
            <a:pPr eaLnBrk="1" hangingPunct="1"/>
            <a:r>
              <a:rPr lang="fa-IR" altLang="en-US" b="1" dirty="0" smtClean="0">
                <a:solidFill>
                  <a:srgbClr val="009900"/>
                </a:solidFill>
              </a:rPr>
              <a:t>می دانیم“.</a:t>
            </a:r>
          </a:p>
          <a:p>
            <a:pPr eaLnBrk="1" hangingPunct="1"/>
            <a:endParaRPr lang="en-US" altLang="en-US" b="1" dirty="0" smtClean="0">
              <a:solidFill>
                <a:srgbClr val="009900"/>
              </a:solidFill>
            </a:endParaRPr>
          </a:p>
        </p:txBody>
      </p:sp>
    </p:spTree>
    <p:extLst>
      <p:ext uri="{BB962C8B-B14F-4D97-AF65-F5344CB8AC3E}">
        <p14:creationId xmlns:p14="http://schemas.microsoft.com/office/powerpoint/2010/main" val="233794014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6AD2ACFB-A56A-4DA1-AF2A-320AB43325A8}" type="slidenum">
              <a:rPr lang="ar-SA" altLang="en-US" sz="1400"/>
              <a:pPr eaLnBrk="1" hangingPunct="1"/>
              <a:t>68</a:t>
            </a:fld>
            <a:endParaRPr lang="en-US" altLang="en-US" sz="1400"/>
          </a:p>
        </p:txBody>
      </p:sp>
      <p:sp>
        <p:nvSpPr>
          <p:cNvPr id="15363" name="Rectangle 2"/>
          <p:cNvSpPr>
            <a:spLocks noGrp="1" noChangeArrowheads="1"/>
          </p:cNvSpPr>
          <p:nvPr>
            <p:ph type="title"/>
          </p:nvPr>
        </p:nvSpPr>
        <p:spPr/>
        <p:txBody>
          <a:bodyPr/>
          <a:lstStyle/>
          <a:p>
            <a:pPr eaLnBrk="1" hangingPunct="1"/>
            <a:r>
              <a:rPr lang="fa-IR" altLang="en-US" b="1" smtClean="0"/>
              <a:t>جدول اهداف شخصی یک ساله</a:t>
            </a:r>
            <a:endParaRPr lang="en-US" altLang="en-US" b="1" smtClean="0"/>
          </a:p>
        </p:txBody>
      </p:sp>
      <p:graphicFrame>
        <p:nvGraphicFramePr>
          <p:cNvPr id="140389" name="Group 101"/>
          <p:cNvGraphicFramePr>
            <a:graphicFrameLocks noGrp="1"/>
          </p:cNvGraphicFramePr>
          <p:nvPr>
            <p:ph idx="1"/>
          </p:nvPr>
        </p:nvGraphicFramePr>
        <p:xfrm>
          <a:off x="1752600" y="1600200"/>
          <a:ext cx="8763000" cy="4953000"/>
        </p:xfrm>
        <a:graphic>
          <a:graphicData uri="http://schemas.openxmlformats.org/drawingml/2006/table">
            <a:tbl>
              <a:tblPr rtl="1"/>
              <a:tblGrid>
                <a:gridCol w="1252537"/>
                <a:gridCol w="1250950"/>
                <a:gridCol w="1252538"/>
                <a:gridCol w="1250950"/>
                <a:gridCol w="1252537"/>
                <a:gridCol w="1250950"/>
                <a:gridCol w="1252538"/>
              </a:tblGrid>
              <a:tr h="10144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Arial" charset="0"/>
                        </a:rPr>
                        <a:t>تحصیلی</a:t>
                      </a: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Arial" charset="0"/>
                        </a:rPr>
                        <a:t>اقتصادی</a:t>
                      </a: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Arial" charset="0"/>
                        </a:rPr>
                        <a:t>خانوادگی</a:t>
                      </a: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Arial" charset="0"/>
                        </a:rPr>
                        <a:t>حرفه و شغل</a:t>
                      </a: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Arial" charset="0"/>
                        </a:rPr>
                        <a:t>سیاسی</a:t>
                      </a: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Arial" charset="0"/>
                        </a:rPr>
                        <a:t>فعالیت اجتماعی</a:t>
                      </a:r>
                      <a:endParaRPr kumimoji="0" lang="en-US" sz="1800" b="1"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smtClean="0">
                          <a:ln>
                            <a:noFill/>
                          </a:ln>
                          <a:solidFill>
                            <a:schemeClr val="tx1"/>
                          </a:solidFill>
                          <a:effectLst/>
                          <a:latin typeface="Arial" charset="0"/>
                          <a:cs typeface="Arial" charset="0"/>
                        </a:rPr>
                        <a:t>ورزشی و تفریحی</a:t>
                      </a: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58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35236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692B5026-67C9-4D03-A08F-3C803256B13E}" type="slidenum">
              <a:rPr lang="ar-SA" altLang="en-US" sz="1400"/>
              <a:pPr eaLnBrk="1" hangingPunct="1"/>
              <a:t>69</a:t>
            </a:fld>
            <a:endParaRPr lang="en-US" altLang="en-US" sz="1400"/>
          </a:p>
        </p:txBody>
      </p:sp>
      <p:pic>
        <p:nvPicPr>
          <p:cNvPr id="16387" name="Picture 4" descr="op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239" y="226336"/>
            <a:ext cx="1485403" cy="1151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838200" y="1787525"/>
            <a:ext cx="102870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pPr>
            <a:r>
              <a:rPr lang="ar-SA" altLang="en-US" sz="5400" b="1">
                <a:solidFill>
                  <a:schemeClr val="bg1"/>
                </a:solidFill>
                <a:latin typeface="Times New Roman" panose="02020603050405020304" pitchFamily="18" charset="0"/>
                <a:cs typeface="Lotus" panose="00000400000000000000" pitchFamily="2" charset="-78"/>
              </a:rPr>
              <a:t>شماره </a:t>
            </a:r>
            <a:r>
              <a:rPr lang="ar-SA" altLang="en-US" sz="5400" b="1">
                <a:solidFill>
                  <a:schemeClr val="bg1"/>
                </a:solidFill>
                <a:latin typeface="Times New Roman" panose="02020603050405020304" pitchFamily="18" charset="0"/>
                <a:cs typeface="Badr" panose="00000400000000000000" pitchFamily="2" charset="-78"/>
              </a:rPr>
              <a:t>1</a:t>
            </a:r>
            <a:r>
              <a:rPr lang="ar-SA" altLang="en-US" sz="5400" b="1">
                <a:solidFill>
                  <a:schemeClr val="bg1"/>
                </a:solidFill>
                <a:latin typeface="Times New Roman" panose="02020603050405020304" pitchFamily="18" charset="0"/>
                <a:cs typeface="Lotus" panose="00000400000000000000" pitchFamily="2" charset="-78"/>
              </a:rPr>
              <a:t> ويا </a:t>
            </a:r>
            <a:r>
              <a:rPr lang="ar-SA" altLang="en-US" sz="5400" b="1">
                <a:solidFill>
                  <a:schemeClr val="bg1"/>
                </a:solidFill>
                <a:latin typeface="Times New Roman" panose="02020603050405020304" pitchFamily="18" charset="0"/>
                <a:cs typeface="Badr" panose="00000400000000000000" pitchFamily="2" charset="-78"/>
              </a:rPr>
              <a:t>2</a:t>
            </a:r>
            <a:r>
              <a:rPr lang="ar-SA" altLang="en-US" sz="5400" b="1">
                <a:solidFill>
                  <a:schemeClr val="bg1"/>
                </a:solidFill>
                <a:latin typeface="Times New Roman" panose="02020603050405020304" pitchFamily="18" charset="0"/>
                <a:cs typeface="Lotus" panose="00000400000000000000" pitchFamily="2" charset="-78"/>
              </a:rPr>
              <a:t> باشيد،</a:t>
            </a:r>
            <a:r>
              <a:rPr lang="en-US" altLang="en-US" sz="5400" b="1">
                <a:solidFill>
                  <a:schemeClr val="bg1"/>
                </a:solidFill>
                <a:latin typeface="Times New Roman" panose="02020603050405020304" pitchFamily="18" charset="0"/>
                <a:cs typeface="Lotus" panose="00000400000000000000" pitchFamily="2" charset="-78"/>
              </a:rPr>
              <a:t> </a:t>
            </a:r>
            <a:r>
              <a:rPr lang="ar-SA" altLang="en-US" sz="5400" b="1">
                <a:solidFill>
                  <a:schemeClr val="bg1"/>
                </a:solidFill>
                <a:latin typeface="Times New Roman" panose="02020603050405020304" pitchFamily="18" charset="0"/>
                <a:cs typeface="Lotus" panose="00000400000000000000" pitchFamily="2" charset="-78"/>
              </a:rPr>
              <a:t>اگر در صنعت خود شماره </a:t>
            </a:r>
            <a:r>
              <a:rPr lang="ar-SA" altLang="en-US" sz="5400" b="1">
                <a:solidFill>
                  <a:schemeClr val="bg1"/>
                </a:solidFill>
                <a:latin typeface="Times New Roman" panose="02020603050405020304" pitchFamily="18" charset="0"/>
                <a:cs typeface="Badr" panose="00000400000000000000" pitchFamily="2" charset="-78"/>
              </a:rPr>
              <a:t>4</a:t>
            </a:r>
            <a:r>
              <a:rPr lang="ar-SA" altLang="en-US" sz="5400" b="1">
                <a:solidFill>
                  <a:schemeClr val="bg1"/>
                </a:solidFill>
                <a:latin typeface="Times New Roman" panose="02020603050405020304" pitchFamily="18" charset="0"/>
                <a:cs typeface="Lotus" panose="00000400000000000000" pitchFamily="2" charset="-78"/>
              </a:rPr>
              <a:t> يا </a:t>
            </a:r>
            <a:r>
              <a:rPr lang="ar-SA" altLang="en-US" sz="5400" b="1">
                <a:solidFill>
                  <a:schemeClr val="bg1"/>
                </a:solidFill>
                <a:latin typeface="Times New Roman" panose="02020603050405020304" pitchFamily="18" charset="0"/>
                <a:cs typeface="Badr" panose="00000400000000000000" pitchFamily="2" charset="-78"/>
              </a:rPr>
              <a:t>5</a:t>
            </a:r>
            <a:r>
              <a:rPr lang="ar-SA" altLang="en-US" sz="5400" b="1">
                <a:solidFill>
                  <a:schemeClr val="bg1"/>
                </a:solidFill>
                <a:latin typeface="Times New Roman" panose="02020603050405020304" pitchFamily="18" charset="0"/>
                <a:cs typeface="Lotus" panose="00000400000000000000" pitchFamily="2" charset="-78"/>
              </a:rPr>
              <a:t> </a:t>
            </a:r>
            <a:r>
              <a:rPr lang="fa-IR" altLang="en-US" sz="5400" b="1">
                <a:solidFill>
                  <a:schemeClr val="bg1"/>
                </a:solidFill>
                <a:latin typeface="Times New Roman" panose="02020603050405020304" pitchFamily="18" charset="0"/>
                <a:cs typeface="Lotus" panose="00000400000000000000" pitchFamily="2" charset="-78"/>
              </a:rPr>
              <a:t>هستيد</a:t>
            </a:r>
            <a:r>
              <a:rPr lang="ar-SA" altLang="en-US" sz="5400" b="1">
                <a:solidFill>
                  <a:schemeClr val="bg1"/>
                </a:solidFill>
                <a:latin typeface="Times New Roman" panose="02020603050405020304" pitchFamily="18" charset="0"/>
                <a:cs typeface="Lotus" panose="00000400000000000000" pitchFamily="2" charset="-78"/>
              </a:rPr>
              <a:t>،</a:t>
            </a:r>
            <a:r>
              <a:rPr lang="fa-IR" altLang="en-US" sz="5400" b="1">
                <a:solidFill>
                  <a:schemeClr val="bg1"/>
                </a:solidFill>
                <a:latin typeface="Times New Roman" panose="02020603050405020304" pitchFamily="18" charset="0"/>
                <a:cs typeface="Lotus" panose="00000400000000000000" pitchFamily="2" charset="-78"/>
              </a:rPr>
              <a:t> </a:t>
            </a:r>
            <a:r>
              <a:rPr lang="ar-SA" altLang="en-US" sz="5400" b="1">
                <a:solidFill>
                  <a:schemeClr val="bg1"/>
                </a:solidFill>
                <a:latin typeface="Times New Roman" panose="02020603050405020304" pitchFamily="18" charset="0"/>
                <a:cs typeface="Lotus" panose="00000400000000000000" pitchFamily="2" charset="-78"/>
              </a:rPr>
              <a:t>با سرفه كردن رقيب شماره </a:t>
            </a:r>
            <a:r>
              <a:rPr lang="ar-SA" altLang="en-US" sz="5400" b="1">
                <a:solidFill>
                  <a:schemeClr val="bg1"/>
                </a:solidFill>
                <a:latin typeface="Times New Roman" panose="02020603050405020304" pitchFamily="18" charset="0"/>
                <a:cs typeface="Badr" panose="00000400000000000000" pitchFamily="2" charset="-78"/>
              </a:rPr>
              <a:t>1</a:t>
            </a:r>
            <a:r>
              <a:rPr lang="ar-SA" altLang="en-US" sz="5400" b="1">
                <a:solidFill>
                  <a:schemeClr val="bg1"/>
                </a:solidFill>
                <a:latin typeface="Times New Roman" panose="02020603050405020304" pitchFamily="18" charset="0"/>
                <a:cs typeface="Lotus" panose="00000400000000000000" pitchFamily="2" charset="-78"/>
              </a:rPr>
              <a:t> شما سينه پهلو مي كنيد.</a:t>
            </a:r>
          </a:p>
        </p:txBody>
      </p:sp>
    </p:spTree>
    <p:extLst>
      <p:ext uri="{BB962C8B-B14F-4D97-AF65-F5344CB8AC3E}">
        <p14:creationId xmlns:p14="http://schemas.microsoft.com/office/powerpoint/2010/main" val="40003437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970581DB-B5DF-40BA-9A59-0913E913D97A}" type="slidenum">
              <a:rPr lang="ar-SA" altLang="en-US">
                <a:solidFill>
                  <a:srgbClr val="000000"/>
                </a:solidFill>
                <a:cs typeface="Arial" panose="020B0604020202020204" pitchFamily="34" charset="0"/>
              </a:rPr>
              <a:pPr eaLnBrk="1" hangingPunct="1"/>
              <a:t>7</a:t>
            </a:fld>
            <a:endParaRPr lang="en-US" altLang="en-US">
              <a:solidFill>
                <a:srgbClr val="000000"/>
              </a:solidFill>
              <a:cs typeface="Arial" panose="020B0604020202020204" pitchFamily="34" charset="0"/>
            </a:endParaRPr>
          </a:p>
        </p:txBody>
      </p:sp>
      <p:sp>
        <p:nvSpPr>
          <p:cNvPr id="7" name="Slide Number Placeholder 5"/>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4167EA62-BC1E-4F85-8C31-925EA2169E47}" type="slidenum">
              <a:rPr lang="ar-SA" altLang="en-US" sz="1000" b="1">
                <a:solidFill>
                  <a:srgbClr val="000000"/>
                </a:solidFill>
                <a:cs typeface="Arial" panose="020B0604020202020204" pitchFamily="34" charset="0"/>
              </a:rPr>
              <a:pPr algn="r" eaLnBrk="1" fontAlgn="base" hangingPunct="1">
                <a:spcBef>
                  <a:spcPct val="0"/>
                </a:spcBef>
                <a:spcAft>
                  <a:spcPct val="0"/>
                </a:spcAft>
              </a:pPr>
              <a:t>7</a:t>
            </a:fld>
            <a:endParaRPr lang="en-US" altLang="en-US" sz="1000" b="1">
              <a:solidFill>
                <a:srgbClr val="000000"/>
              </a:solidFill>
              <a:cs typeface="Arial" panose="020B0604020202020204" pitchFamily="34" charset="0"/>
            </a:endParaRPr>
          </a:p>
        </p:txBody>
      </p:sp>
      <p:sp>
        <p:nvSpPr>
          <p:cNvPr id="72706" name="Rectangle 2"/>
          <p:cNvSpPr>
            <a:spLocks noGrp="1" noChangeArrowheads="1"/>
          </p:cNvSpPr>
          <p:nvPr>
            <p:ph type="title"/>
          </p:nvPr>
        </p:nvSpPr>
        <p:spPr>
          <a:xfrm>
            <a:off x="3863976" y="188913"/>
            <a:ext cx="5832475" cy="762000"/>
          </a:xfrm>
        </p:spPr>
        <p:txBody>
          <a:bodyPr/>
          <a:lstStyle/>
          <a:p>
            <a:pPr eaLnBrk="1" hangingPunct="1"/>
            <a:r>
              <a:rPr lang="fa-IR" altLang="en-US" sz="4800">
                <a:cs typeface="B Mitra" panose="00000400000000000000" pitchFamily="2" charset="-78"/>
              </a:rPr>
              <a:t>3- غير همگن بودن(متغير بودن)</a:t>
            </a:r>
            <a:endParaRPr lang="en-US" altLang="en-US" sz="4800">
              <a:cs typeface="B Mitra" panose="00000400000000000000" pitchFamily="2" charset="-78"/>
            </a:endParaRPr>
          </a:p>
        </p:txBody>
      </p:sp>
      <p:sp>
        <p:nvSpPr>
          <p:cNvPr id="181253" name="Text Box 5"/>
          <p:cNvSpPr txBox="1">
            <a:spLocks noChangeArrowheads="1"/>
          </p:cNvSpPr>
          <p:nvPr/>
        </p:nvSpPr>
        <p:spPr bwMode="auto">
          <a:xfrm>
            <a:off x="1847850" y="1341438"/>
            <a:ext cx="44640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rtl="1" eaLnBrk="1" fontAlgn="base" hangingPunct="1">
              <a:spcBef>
                <a:spcPct val="50000"/>
              </a:spcBef>
              <a:spcAft>
                <a:spcPct val="0"/>
              </a:spcAft>
              <a:buFont typeface="Wingdings" panose="05000000000000000000" pitchFamily="2" charset="2"/>
              <a:buNone/>
            </a:pPr>
            <a:r>
              <a:rPr lang="fa-IR" altLang="en-US" sz="3600">
                <a:solidFill>
                  <a:srgbClr val="0033CC"/>
                </a:solidFill>
              </a:rPr>
              <a:t>اقدامات </a:t>
            </a:r>
          </a:p>
          <a:p>
            <a:pPr algn="r" rtl="1" eaLnBrk="1" fontAlgn="base" hangingPunct="1">
              <a:spcBef>
                <a:spcPct val="50000"/>
              </a:spcBef>
              <a:spcAft>
                <a:spcPct val="0"/>
              </a:spcAft>
            </a:pPr>
            <a:r>
              <a:rPr lang="fa-IR" altLang="en-US" sz="3200">
                <a:solidFill>
                  <a:srgbClr val="000000"/>
                </a:solidFill>
              </a:rPr>
              <a:t>  - دقت در مدیریت منابع انسانی</a:t>
            </a:r>
          </a:p>
          <a:p>
            <a:pPr algn="r" rtl="1" eaLnBrk="1" fontAlgn="base" hangingPunct="1">
              <a:spcBef>
                <a:spcPct val="50000"/>
              </a:spcBef>
              <a:spcAft>
                <a:spcPct val="0"/>
              </a:spcAft>
            </a:pPr>
            <a:r>
              <a:rPr lang="fa-IR" altLang="en-US" sz="3200">
                <a:solidFill>
                  <a:srgbClr val="000000"/>
                </a:solidFill>
              </a:rPr>
              <a:t> - بكارگيري تجهیزات مناسب و جدید  </a:t>
            </a:r>
          </a:p>
          <a:p>
            <a:pPr algn="r" rtl="1" eaLnBrk="1" fontAlgn="base" hangingPunct="1">
              <a:spcBef>
                <a:spcPct val="50000"/>
              </a:spcBef>
              <a:spcAft>
                <a:spcPct val="0"/>
              </a:spcAft>
            </a:pPr>
            <a:r>
              <a:rPr lang="fa-IR" altLang="en-US" sz="3200">
                <a:solidFill>
                  <a:srgbClr val="000000"/>
                </a:solidFill>
              </a:rPr>
              <a:t>  - آموزش مستمر و همگانی</a:t>
            </a:r>
            <a:endParaRPr lang="en-US" altLang="en-US" sz="3200">
              <a:solidFill>
                <a:srgbClr val="000000"/>
              </a:solidFill>
            </a:endParaRPr>
          </a:p>
        </p:txBody>
      </p:sp>
      <p:sp>
        <p:nvSpPr>
          <p:cNvPr id="181252" name="Text Box 4"/>
          <p:cNvSpPr txBox="1">
            <a:spLocks noChangeArrowheads="1"/>
          </p:cNvSpPr>
          <p:nvPr/>
        </p:nvSpPr>
        <p:spPr bwMode="auto">
          <a:xfrm>
            <a:off x="6167439" y="1268413"/>
            <a:ext cx="4103687"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rtl="1" eaLnBrk="1" fontAlgn="base" hangingPunct="1">
              <a:spcBef>
                <a:spcPct val="50000"/>
              </a:spcBef>
              <a:spcAft>
                <a:spcPct val="0"/>
              </a:spcAft>
              <a:buFont typeface="Wingdings" panose="05000000000000000000" pitchFamily="2" charset="2"/>
              <a:buNone/>
            </a:pPr>
            <a:r>
              <a:rPr lang="fa-IR" altLang="en-US" sz="3600">
                <a:solidFill>
                  <a:srgbClr val="00CC00"/>
                </a:solidFill>
              </a:rPr>
              <a:t>خصوصيات </a:t>
            </a:r>
          </a:p>
          <a:p>
            <a:pPr algn="r" rtl="1" eaLnBrk="1" fontAlgn="base" hangingPunct="1">
              <a:spcBef>
                <a:spcPct val="50000"/>
              </a:spcBef>
              <a:spcAft>
                <a:spcPct val="0"/>
              </a:spcAft>
            </a:pPr>
            <a:r>
              <a:rPr lang="fa-IR" altLang="en-US" sz="3200">
                <a:solidFill>
                  <a:srgbClr val="000000"/>
                </a:solidFill>
              </a:rPr>
              <a:t>  - دشواری استاندارد كردن    </a:t>
            </a:r>
          </a:p>
          <a:p>
            <a:pPr algn="r" rtl="1" eaLnBrk="1" fontAlgn="base" hangingPunct="1">
              <a:spcBef>
                <a:spcPct val="50000"/>
              </a:spcBef>
              <a:spcAft>
                <a:spcPct val="0"/>
              </a:spcAft>
            </a:pPr>
            <a:r>
              <a:rPr lang="fa-IR" altLang="en-US" sz="3200">
                <a:solidFill>
                  <a:srgbClr val="000000"/>
                </a:solidFill>
              </a:rPr>
              <a:t>  - دشواری كنترل كيفيت </a:t>
            </a:r>
          </a:p>
          <a:p>
            <a:pPr algn="r" rtl="1" eaLnBrk="1" fontAlgn="base" hangingPunct="1">
              <a:spcBef>
                <a:spcPct val="50000"/>
              </a:spcBef>
              <a:spcAft>
                <a:spcPct val="0"/>
              </a:spcAft>
            </a:pPr>
            <a:r>
              <a:rPr lang="fa-IR" altLang="en-US" sz="3200">
                <a:solidFill>
                  <a:srgbClr val="000000"/>
                </a:solidFill>
              </a:rPr>
              <a:t>  - ارتباط كيفيت با عوامل محيطی </a:t>
            </a:r>
            <a:endParaRPr lang="en-US" altLang="en-US" sz="3200">
              <a:solidFill>
                <a:srgbClr val="000000"/>
              </a:solidFill>
            </a:endParaRPr>
          </a:p>
        </p:txBody>
      </p:sp>
      <p:sp>
        <p:nvSpPr>
          <p:cNvPr id="70659" name="Rectangle 3"/>
          <p:cNvSpPr>
            <a:spLocks noChangeArrowheads="1"/>
          </p:cNvSpPr>
          <p:nvPr/>
        </p:nvSpPr>
        <p:spPr bwMode="auto">
          <a:xfrm>
            <a:off x="2063750" y="4076700"/>
            <a:ext cx="8280400" cy="2592388"/>
          </a:xfrm>
          <a:prstGeom prst="rect">
            <a:avLst/>
          </a:prstGeom>
          <a:noFill/>
          <a:ln w="9525">
            <a:noFill/>
            <a:miter lim="800000"/>
            <a:headEnd/>
            <a:tailEnd/>
          </a:ln>
        </p:spPr>
        <p:txBody>
          <a:bodyPr/>
          <a:lstStyle/>
          <a:p>
            <a:pPr marL="342900" indent="-342900" algn="r" rtl="1" fontAlgn="base">
              <a:spcBef>
                <a:spcPct val="20000"/>
              </a:spcBef>
              <a:spcAft>
                <a:spcPct val="0"/>
              </a:spcAft>
              <a:defRPr/>
            </a:pPr>
            <a:r>
              <a:rPr lang="fa-IR" sz="3600">
                <a:solidFill>
                  <a:srgbClr val="FF0000"/>
                </a:solidFill>
                <a:effectLst>
                  <a:outerShdw blurRad="38100" dist="38100" dir="2700000" algn="tl">
                    <a:srgbClr val="C0C0C0"/>
                  </a:outerShdw>
                </a:effectLst>
                <a:cs typeface="B Mitra" panose="00000400000000000000" pitchFamily="2" charset="-78"/>
              </a:rPr>
              <a:t>چالش بازارياب:</a:t>
            </a:r>
          </a:p>
          <a:p>
            <a:pPr marL="342900" indent="-342900" algn="just" rtl="1" fontAlgn="base">
              <a:spcBef>
                <a:spcPct val="20000"/>
              </a:spcBef>
              <a:spcAft>
                <a:spcPct val="0"/>
              </a:spcAft>
              <a:buFontTx/>
              <a:buChar char="•"/>
              <a:defRPr/>
            </a:pPr>
            <a:r>
              <a:rPr lang="fa-IR" sz="3200">
                <a:solidFill>
                  <a:srgbClr val="000000"/>
                </a:solidFill>
                <a:effectLst>
                  <a:outerShdw blurRad="38100" dist="38100" dir="2700000" algn="tl">
                    <a:srgbClr val="C0C0C0"/>
                  </a:outerShdw>
                </a:effectLst>
                <a:cs typeface="B Mitra" panose="00000400000000000000" pitchFamily="2" charset="-78"/>
              </a:rPr>
              <a:t>حضور مشتري در مكان انجام خدمت و شرايط كاري ارائه دهنده خدمت بر سبك انجام خدمت تاثير گذار است</a:t>
            </a:r>
          </a:p>
          <a:p>
            <a:pPr marL="342900" indent="-342900" algn="just" rtl="1" fontAlgn="base">
              <a:spcBef>
                <a:spcPct val="20000"/>
              </a:spcBef>
              <a:spcAft>
                <a:spcPct val="0"/>
              </a:spcAft>
              <a:buFontTx/>
              <a:buChar char="•"/>
              <a:defRPr/>
            </a:pPr>
            <a:r>
              <a:rPr lang="fa-IR" sz="3200">
                <a:solidFill>
                  <a:srgbClr val="000000"/>
                </a:solidFill>
                <a:effectLst>
                  <a:outerShdw blurRad="38100" dist="38100" dir="2700000" algn="tl">
                    <a:srgbClr val="C0C0C0"/>
                  </a:outerShdw>
                </a:effectLst>
                <a:cs typeface="B Mitra" panose="00000400000000000000" pitchFamily="2" charset="-78"/>
              </a:rPr>
              <a:t>قيمت و بهاي تمام شده خدمت از ارائه دهنده اي به ارائه دهنده ديگر متفاوت است </a:t>
            </a:r>
            <a:endParaRPr lang="en-US" sz="3200">
              <a:solidFill>
                <a:srgbClr val="000000"/>
              </a:solidFill>
              <a:effectLst>
                <a:outerShdw blurRad="38100" dist="38100" dir="2700000" algn="tl">
                  <a:srgbClr val="C0C0C0"/>
                </a:outerShdw>
              </a:effectLst>
              <a:cs typeface="B Mitra" panose="00000400000000000000" pitchFamily="2" charset="-78"/>
            </a:endParaRPr>
          </a:p>
        </p:txBody>
      </p:sp>
    </p:spTree>
    <p:extLst>
      <p:ext uri="{BB962C8B-B14F-4D97-AF65-F5344CB8AC3E}">
        <p14:creationId xmlns:p14="http://schemas.microsoft.com/office/powerpoint/2010/main" val="153275434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strVal val="#ppt_w*0.70"/>
                                          </p:val>
                                        </p:tav>
                                        <p:tav tm="100000">
                                          <p:val>
                                            <p:strVal val="#ppt_w"/>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animEffect transition="in" filter="fade">
                                      <p:cBhvr>
                                        <p:cTn id="9" dur="1000"/>
                                        <p:tgtEl>
                                          <p:spTgt spid="72706"/>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iterate type="lt">
                                    <p:tmPct val="0"/>
                                  </p:iterate>
                                  <p:childTnLst>
                                    <p:set>
                                      <p:cBhvr>
                                        <p:cTn id="12" dur="1" fill="hold">
                                          <p:stCondLst>
                                            <p:cond delay="0"/>
                                          </p:stCondLst>
                                        </p:cTn>
                                        <p:tgtEl>
                                          <p:spTgt spid="181252"/>
                                        </p:tgtEl>
                                        <p:attrNameLst>
                                          <p:attrName>style.visibility</p:attrName>
                                        </p:attrNameLst>
                                      </p:cBhvr>
                                      <p:to>
                                        <p:strVal val="visible"/>
                                      </p:to>
                                    </p:set>
                                    <p:anim calcmode="lin" valueType="num">
                                      <p:cBhvr>
                                        <p:cTn id="13" dur="500" fill="hold"/>
                                        <p:tgtEl>
                                          <p:spTgt spid="181252"/>
                                        </p:tgtEl>
                                        <p:attrNameLst>
                                          <p:attrName>ppt_w</p:attrName>
                                        </p:attrNameLst>
                                      </p:cBhvr>
                                      <p:tavLst>
                                        <p:tav tm="0">
                                          <p:val>
                                            <p:fltVal val="0"/>
                                          </p:val>
                                        </p:tav>
                                        <p:tav tm="100000">
                                          <p:val>
                                            <p:strVal val="#ppt_w"/>
                                          </p:val>
                                        </p:tav>
                                      </p:tavLst>
                                    </p:anim>
                                    <p:anim calcmode="lin" valueType="num">
                                      <p:cBhvr>
                                        <p:cTn id="14" dur="500" fill="hold"/>
                                        <p:tgtEl>
                                          <p:spTgt spid="181252"/>
                                        </p:tgtEl>
                                        <p:attrNameLst>
                                          <p:attrName>ppt_h</p:attrName>
                                        </p:attrNameLst>
                                      </p:cBhvr>
                                      <p:tavLst>
                                        <p:tav tm="0">
                                          <p:val>
                                            <p:fltVal val="0"/>
                                          </p:val>
                                        </p:tav>
                                        <p:tav tm="100000">
                                          <p:val>
                                            <p:strVal val="#ppt_h"/>
                                          </p:val>
                                        </p:tav>
                                      </p:tavLst>
                                    </p:anim>
                                    <p:animEffect transition="in" filter="fade">
                                      <p:cBhvr>
                                        <p:cTn id="15" dur="500"/>
                                        <p:tgtEl>
                                          <p:spTgt spid="181252"/>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81253"/>
                                        </p:tgtEl>
                                        <p:attrNameLst>
                                          <p:attrName>style.visibility</p:attrName>
                                        </p:attrNameLst>
                                      </p:cBhvr>
                                      <p:to>
                                        <p:strVal val="visible"/>
                                      </p:to>
                                    </p:set>
                                    <p:anim calcmode="lin" valueType="num">
                                      <p:cBhvr>
                                        <p:cTn id="19" dur="500" fill="hold"/>
                                        <p:tgtEl>
                                          <p:spTgt spid="181253"/>
                                        </p:tgtEl>
                                        <p:attrNameLst>
                                          <p:attrName>ppt_w</p:attrName>
                                        </p:attrNameLst>
                                      </p:cBhvr>
                                      <p:tavLst>
                                        <p:tav tm="0">
                                          <p:val>
                                            <p:fltVal val="0"/>
                                          </p:val>
                                        </p:tav>
                                        <p:tav tm="100000">
                                          <p:val>
                                            <p:strVal val="#ppt_w"/>
                                          </p:val>
                                        </p:tav>
                                      </p:tavLst>
                                    </p:anim>
                                    <p:anim calcmode="lin" valueType="num">
                                      <p:cBhvr>
                                        <p:cTn id="20" dur="500" fill="hold"/>
                                        <p:tgtEl>
                                          <p:spTgt spid="181253"/>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0659"/>
                                        </p:tgtEl>
                                        <p:attrNameLst>
                                          <p:attrName>style.visibility</p:attrName>
                                        </p:attrNameLst>
                                      </p:cBhvr>
                                      <p:to>
                                        <p:strVal val="visible"/>
                                      </p:to>
                                    </p:set>
                                    <p:animEffect transition="in" filter="wipe(down)">
                                      <p:cBhvr>
                                        <p:cTn id="24" dur="290">
                                          <p:stCondLst>
                                            <p:cond delay="0"/>
                                          </p:stCondLst>
                                        </p:cTn>
                                        <p:tgtEl>
                                          <p:spTgt spid="70659"/>
                                        </p:tgtEl>
                                      </p:cBhvr>
                                    </p:animEffect>
                                    <p:anim calcmode="lin" valueType="num">
                                      <p:cBhvr>
                                        <p:cTn id="25" dur="911" tmFilter="0,0; 0.14,0.36; 0.43,0.73; 0.71,0.91; 1.0,1.0">
                                          <p:stCondLst>
                                            <p:cond delay="0"/>
                                          </p:stCondLst>
                                        </p:cTn>
                                        <p:tgtEl>
                                          <p:spTgt spid="70659"/>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70659"/>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70659"/>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70659"/>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70659"/>
                                        </p:tgtEl>
                                        <p:attrNameLst>
                                          <p:attrName>ppt_y</p:attrName>
                                        </p:attrNameLst>
                                      </p:cBhvr>
                                      <p:tavLst>
                                        <p:tav tm="0" fmla="#ppt_y-sin(pi*$)/81">
                                          <p:val>
                                            <p:fltVal val="0"/>
                                          </p:val>
                                        </p:tav>
                                        <p:tav tm="100000">
                                          <p:val>
                                            <p:fltVal val="1"/>
                                          </p:val>
                                        </p:tav>
                                      </p:tavLst>
                                    </p:anim>
                                    <p:animScale>
                                      <p:cBhvr>
                                        <p:cTn id="30" dur="13">
                                          <p:stCondLst>
                                            <p:cond delay="325"/>
                                          </p:stCondLst>
                                        </p:cTn>
                                        <p:tgtEl>
                                          <p:spTgt spid="70659"/>
                                        </p:tgtEl>
                                      </p:cBhvr>
                                      <p:to x="100000" y="60000"/>
                                    </p:animScale>
                                    <p:animScale>
                                      <p:cBhvr>
                                        <p:cTn id="31" dur="83" decel="50000">
                                          <p:stCondLst>
                                            <p:cond delay="338"/>
                                          </p:stCondLst>
                                        </p:cTn>
                                        <p:tgtEl>
                                          <p:spTgt spid="70659"/>
                                        </p:tgtEl>
                                      </p:cBhvr>
                                      <p:to x="100000" y="100000"/>
                                    </p:animScale>
                                    <p:animScale>
                                      <p:cBhvr>
                                        <p:cTn id="32" dur="13">
                                          <p:stCondLst>
                                            <p:cond delay="656"/>
                                          </p:stCondLst>
                                        </p:cTn>
                                        <p:tgtEl>
                                          <p:spTgt spid="70659"/>
                                        </p:tgtEl>
                                      </p:cBhvr>
                                      <p:to x="100000" y="80000"/>
                                    </p:animScale>
                                    <p:animScale>
                                      <p:cBhvr>
                                        <p:cTn id="33" dur="83" decel="50000">
                                          <p:stCondLst>
                                            <p:cond delay="669"/>
                                          </p:stCondLst>
                                        </p:cTn>
                                        <p:tgtEl>
                                          <p:spTgt spid="70659"/>
                                        </p:tgtEl>
                                      </p:cBhvr>
                                      <p:to x="100000" y="100000"/>
                                    </p:animScale>
                                    <p:animScale>
                                      <p:cBhvr>
                                        <p:cTn id="34" dur="13">
                                          <p:stCondLst>
                                            <p:cond delay="821"/>
                                          </p:stCondLst>
                                        </p:cTn>
                                        <p:tgtEl>
                                          <p:spTgt spid="70659"/>
                                        </p:tgtEl>
                                      </p:cBhvr>
                                      <p:to x="100000" y="90000"/>
                                    </p:animScale>
                                    <p:animScale>
                                      <p:cBhvr>
                                        <p:cTn id="35" dur="83" decel="50000">
                                          <p:stCondLst>
                                            <p:cond delay="834"/>
                                          </p:stCondLst>
                                        </p:cTn>
                                        <p:tgtEl>
                                          <p:spTgt spid="70659"/>
                                        </p:tgtEl>
                                      </p:cBhvr>
                                      <p:to x="100000" y="100000"/>
                                    </p:animScale>
                                    <p:animScale>
                                      <p:cBhvr>
                                        <p:cTn id="36" dur="13">
                                          <p:stCondLst>
                                            <p:cond delay="904"/>
                                          </p:stCondLst>
                                        </p:cTn>
                                        <p:tgtEl>
                                          <p:spTgt spid="70659"/>
                                        </p:tgtEl>
                                      </p:cBhvr>
                                      <p:to x="100000" y="95000"/>
                                    </p:animScale>
                                    <p:animScale>
                                      <p:cBhvr>
                                        <p:cTn id="37" dur="83" decel="50000">
                                          <p:stCondLst>
                                            <p:cond delay="917"/>
                                          </p:stCondLst>
                                        </p:cTn>
                                        <p:tgtEl>
                                          <p:spTgt spid="706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181253" grpId="0"/>
      <p:bldP spid="181252" grpId="0"/>
      <p:bldP spid="70659"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DFEA51AE-5D94-4773-ABF3-DD9925048A7E}" type="slidenum">
              <a:rPr lang="ar-SA" altLang="en-US" sz="1400"/>
              <a:pPr eaLnBrk="1" hangingPunct="1"/>
              <a:t>70</a:t>
            </a:fld>
            <a:endParaRPr lang="en-US" altLang="en-US" sz="1400"/>
          </a:p>
        </p:txBody>
      </p:sp>
      <p:sp>
        <p:nvSpPr>
          <p:cNvPr id="17411" name="Rectangle 3"/>
          <p:cNvSpPr>
            <a:spLocks noGrp="1" noChangeArrowheads="1"/>
          </p:cNvSpPr>
          <p:nvPr>
            <p:ph type="body" idx="1"/>
          </p:nvPr>
        </p:nvSpPr>
        <p:spPr>
          <a:xfrm>
            <a:off x="1752600" y="228600"/>
            <a:ext cx="8726488" cy="6400800"/>
          </a:xfrm>
        </p:spPr>
        <p:txBody>
          <a:bodyPr/>
          <a:lstStyle/>
          <a:p>
            <a:pPr eaLnBrk="1" hangingPunct="1">
              <a:buFontTx/>
              <a:buNone/>
            </a:pPr>
            <a:r>
              <a:rPr lang="fa-IR" altLang="en-US" sz="3600" dirty="0">
                <a:solidFill>
                  <a:schemeClr val="folHlink"/>
                </a:solidFill>
              </a:rPr>
              <a:t>مثال : </a:t>
            </a:r>
            <a:r>
              <a:rPr lang="fa-IR" altLang="en-US" sz="3600" dirty="0">
                <a:solidFill>
                  <a:srgbClr val="FF0000"/>
                </a:solidFill>
              </a:rPr>
              <a:t>اهداف شرکت </a:t>
            </a:r>
            <a:r>
              <a:rPr lang="en-US" altLang="en-US" sz="3600" dirty="0">
                <a:solidFill>
                  <a:srgbClr val="FF0000"/>
                </a:solidFill>
              </a:rPr>
              <a:t>X</a:t>
            </a:r>
          </a:p>
          <a:p>
            <a:pPr eaLnBrk="1" hangingPunct="1"/>
            <a:r>
              <a:rPr lang="fa-IR" altLang="en-US" b="1" dirty="0" smtClean="0">
                <a:solidFill>
                  <a:srgbClr val="009900"/>
                </a:solidFill>
              </a:rPr>
              <a:t>- فروش خدمات مشاوره به مبلغ(10000000 تومان) تا پایان 88</a:t>
            </a:r>
          </a:p>
          <a:p>
            <a:pPr eaLnBrk="1" hangingPunct="1"/>
            <a:endParaRPr lang="fa-IR" altLang="en-US" b="1" dirty="0" smtClean="0">
              <a:solidFill>
                <a:srgbClr val="009900"/>
              </a:solidFill>
            </a:endParaRPr>
          </a:p>
          <a:p>
            <a:pPr eaLnBrk="1" hangingPunct="1"/>
            <a:r>
              <a:rPr lang="fa-IR" altLang="en-US" b="1" dirty="0" smtClean="0">
                <a:solidFill>
                  <a:srgbClr val="009900"/>
                </a:solidFill>
              </a:rPr>
              <a:t>- بستن 8 قرارداد بطور متوسط  در هر ماه تا پایان 88</a:t>
            </a:r>
          </a:p>
          <a:p>
            <a:pPr eaLnBrk="1" hangingPunct="1"/>
            <a:endParaRPr lang="fa-IR" altLang="en-US" b="1" dirty="0" smtClean="0">
              <a:solidFill>
                <a:srgbClr val="009900"/>
              </a:solidFill>
            </a:endParaRPr>
          </a:p>
          <a:p>
            <a:pPr eaLnBrk="1" hangingPunct="1"/>
            <a:r>
              <a:rPr lang="fa-IR" altLang="en-US" b="1" dirty="0" smtClean="0">
                <a:solidFill>
                  <a:srgbClr val="009900"/>
                </a:solidFill>
              </a:rPr>
              <a:t>- ایجاد 3 شعبه در شهرهای دیگر تا پایان 88</a:t>
            </a:r>
          </a:p>
          <a:p>
            <a:pPr eaLnBrk="1" hangingPunct="1"/>
            <a:endParaRPr lang="fa-IR" altLang="en-US" b="1" dirty="0" smtClean="0">
              <a:solidFill>
                <a:srgbClr val="009900"/>
              </a:solidFill>
            </a:endParaRPr>
          </a:p>
          <a:p>
            <a:pPr eaLnBrk="1" hangingPunct="1"/>
            <a:r>
              <a:rPr lang="fa-IR" altLang="en-US" b="1" dirty="0" smtClean="0">
                <a:solidFill>
                  <a:srgbClr val="009900"/>
                </a:solidFill>
              </a:rPr>
              <a:t>- افزایش درآمد بطور متوسط سالانه به میزان 20% تا سه سال آینده</a:t>
            </a:r>
            <a:endParaRPr lang="en-US" altLang="en-US" b="1" dirty="0" smtClean="0">
              <a:solidFill>
                <a:srgbClr val="009900"/>
              </a:solidFill>
            </a:endParaRPr>
          </a:p>
          <a:p>
            <a:pPr eaLnBrk="1" hangingPunct="1"/>
            <a:endParaRPr lang="en-US" altLang="en-US" b="1" dirty="0" smtClean="0"/>
          </a:p>
        </p:txBody>
      </p:sp>
    </p:spTree>
    <p:extLst>
      <p:ext uri="{BB962C8B-B14F-4D97-AF65-F5344CB8AC3E}">
        <p14:creationId xmlns:p14="http://schemas.microsoft.com/office/powerpoint/2010/main" val="273784991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40D0FF64-2661-49E6-9BAE-9910F37DE66F}" type="slidenum">
              <a:rPr lang="ar-SA" altLang="en-US" sz="1400"/>
              <a:pPr eaLnBrk="1" hangingPunct="1"/>
              <a:t>71</a:t>
            </a:fld>
            <a:endParaRPr lang="en-US" altLang="en-US" sz="1400"/>
          </a:p>
        </p:txBody>
      </p:sp>
      <p:sp>
        <p:nvSpPr>
          <p:cNvPr id="18435" name="Rectangle 3"/>
          <p:cNvSpPr>
            <a:spLocks noGrp="1" noChangeArrowheads="1"/>
          </p:cNvSpPr>
          <p:nvPr>
            <p:ph type="body" idx="1"/>
          </p:nvPr>
        </p:nvSpPr>
        <p:spPr>
          <a:xfrm>
            <a:off x="1752600" y="228600"/>
            <a:ext cx="8459788" cy="6400800"/>
          </a:xfrm>
        </p:spPr>
        <p:txBody>
          <a:bodyPr/>
          <a:lstStyle/>
          <a:p>
            <a:pPr algn="ctr" eaLnBrk="1" hangingPunct="1"/>
            <a:endParaRPr lang="en-US" altLang="en-US" b="1" smtClean="0">
              <a:latin typeface="Arial Black" panose="020B0A04020102020204" pitchFamily="34" charset="0"/>
            </a:endParaRPr>
          </a:p>
        </p:txBody>
      </p:sp>
      <p:sp>
        <p:nvSpPr>
          <p:cNvPr id="9220" name="Rectangle 4"/>
          <p:cNvSpPr>
            <a:spLocks noGrp="1" noChangeArrowheads="1"/>
          </p:cNvSpPr>
          <p:nvPr>
            <p:ph type="title"/>
          </p:nvPr>
        </p:nvSpPr>
        <p:spPr>
          <a:xfrm>
            <a:off x="1752601" y="762000"/>
            <a:ext cx="8588375" cy="971550"/>
          </a:xfrm>
        </p:spPr>
        <p:txBody>
          <a:bodyPr/>
          <a:lstStyle/>
          <a:p>
            <a:pPr eaLnBrk="1" hangingPunct="1">
              <a:defRPr/>
            </a:pP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fa-IR" b="1" dirty="0" smtClean="0">
                <a:solidFill>
                  <a:srgbClr val="FF0000"/>
                </a:solidFill>
                <a:effectLst>
                  <a:outerShdw blurRad="38100" dist="38100" dir="2700000" algn="tl">
                    <a:srgbClr val="C0C0C0"/>
                  </a:outerShdw>
                </a:effectLst>
              </a:rPr>
              <a:t>- </a:t>
            </a:r>
            <a:r>
              <a:rPr lang="ar-SA" b="1" dirty="0" smtClean="0">
                <a:solidFill>
                  <a:srgbClr val="FF0000"/>
                </a:solidFill>
                <a:effectLst>
                  <a:outerShdw blurRad="38100" dist="38100" dir="2700000" algn="tl">
                    <a:srgbClr val="C0C0C0"/>
                  </a:outerShdw>
                </a:effectLst>
              </a:rPr>
              <a:t>استراتژي</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endParaRPr lang="ar-SA" b="1" dirty="0" smtClean="0">
              <a:effectLst>
                <a:outerShdw blurRad="38100" dist="38100" dir="2700000" algn="tl">
                  <a:srgbClr val="C0C0C0"/>
                </a:outerShdw>
              </a:effectLst>
            </a:endParaRPr>
          </a:p>
        </p:txBody>
      </p:sp>
      <p:pic>
        <p:nvPicPr>
          <p:cNvPr id="18437" name="Picture 5" descr="strateg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205038"/>
            <a:ext cx="3300413"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ChangeArrowheads="1"/>
          </p:cNvSpPr>
          <p:nvPr/>
        </p:nvSpPr>
        <p:spPr bwMode="auto">
          <a:xfrm>
            <a:off x="4800600" y="1989138"/>
            <a:ext cx="5507038" cy="4495800"/>
          </a:xfrm>
          <a:prstGeom prst="rect">
            <a:avLst/>
          </a:prstGeom>
          <a:noFill/>
          <a:ln w="9525">
            <a:noFill/>
            <a:miter lim="800000"/>
            <a:headEnd/>
            <a:tailEnd/>
          </a:ln>
          <a:effectLst/>
        </p:spPr>
        <p:txBody>
          <a:bodyPr lIns="91430" tIns="45715" rIns="91430" bIns="45715"/>
          <a:lstStyle/>
          <a:p>
            <a:pPr marL="342900" indent="-342900">
              <a:lnSpc>
                <a:spcPct val="240000"/>
              </a:lnSpc>
              <a:spcBef>
                <a:spcPct val="20000"/>
              </a:spcBef>
              <a:defRPr/>
            </a:pPr>
            <a:r>
              <a:rPr lang="ar-SA" sz="3000" b="1">
                <a:effectLst>
                  <a:outerShdw blurRad="38100" dist="38100" dir="2700000" algn="tl">
                    <a:srgbClr val="C0C0C0"/>
                  </a:outerShdw>
                </a:effectLst>
                <a:latin typeface="Arial" charset="0"/>
                <a:cs typeface="Arial" charset="0"/>
              </a:rPr>
              <a:t>برنامه جامع و منسجم جهت دستيابي به اهداف بلند مدت.</a:t>
            </a:r>
          </a:p>
          <a:p>
            <a:pPr marL="342900" indent="-342900">
              <a:lnSpc>
                <a:spcPct val="240000"/>
              </a:lnSpc>
              <a:spcBef>
                <a:spcPct val="20000"/>
              </a:spcBef>
              <a:defRPr/>
            </a:pPr>
            <a:r>
              <a:rPr lang="ar-SA" sz="3000" b="1">
                <a:effectLst>
                  <a:outerShdw blurRad="38100" dist="38100" dir="2700000" algn="tl">
                    <a:srgbClr val="C0C0C0"/>
                  </a:outerShdw>
                </a:effectLst>
                <a:latin typeface="Arial" charset="0"/>
                <a:cs typeface="Arial" charset="0"/>
              </a:rPr>
              <a:t>جهت، فلسفه، معيار و روش‌هاي ايجاد و اداره‌ شركت شما را تنظيم مي‌كنند. </a:t>
            </a:r>
            <a:endParaRPr lang="en-US" sz="3000" b="1">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3832440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strips(upLeft)">
                                      <p:cBhvr>
                                        <p:cTn id="7" dur="500"/>
                                        <p:tgtEl>
                                          <p:spTgt spid="92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9222">
                                            <p:txEl>
                                              <p:pRg st="1" end="1"/>
                                            </p:txEl>
                                          </p:spTgt>
                                        </p:tgtEl>
                                        <p:attrNameLst>
                                          <p:attrName>style.visibility</p:attrName>
                                        </p:attrNameLst>
                                      </p:cBhvr>
                                      <p:to>
                                        <p:strVal val="visible"/>
                                      </p:to>
                                    </p:set>
                                    <p:animEffect transition="in" filter="strips(upLeft)">
                                      <p:cBhvr>
                                        <p:cTn id="12" dur="500"/>
                                        <p:tgtEl>
                                          <p:spTgt spid="92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CB8052DC-8DE5-4922-8D97-42DA6B27E634}" type="slidenum">
              <a:rPr lang="ar-SA" altLang="en-US" sz="1400"/>
              <a:pPr eaLnBrk="1" hangingPunct="1"/>
              <a:t>72</a:t>
            </a:fld>
            <a:endParaRPr lang="en-US" altLang="en-US" sz="1400"/>
          </a:p>
        </p:txBody>
      </p:sp>
      <p:sp>
        <p:nvSpPr>
          <p:cNvPr id="19459" name="Rectangle 3"/>
          <p:cNvSpPr>
            <a:spLocks noGrp="1" noChangeArrowheads="1"/>
          </p:cNvSpPr>
          <p:nvPr>
            <p:ph type="body" idx="1"/>
          </p:nvPr>
        </p:nvSpPr>
        <p:spPr>
          <a:xfrm>
            <a:off x="1752600" y="228600"/>
            <a:ext cx="8726488" cy="6477000"/>
          </a:xfrm>
        </p:spPr>
        <p:txBody>
          <a:bodyPr/>
          <a:lstStyle/>
          <a:p>
            <a:pPr algn="ctr" eaLnBrk="1" hangingPunct="1"/>
            <a:r>
              <a:rPr lang="fa-IR" altLang="en-US" sz="4400" dirty="0">
                <a:solidFill>
                  <a:srgbClr val="FF0000"/>
                </a:solidFill>
              </a:rPr>
              <a:t>استراتژی</a:t>
            </a:r>
          </a:p>
          <a:p>
            <a:pPr algn="ctr" eaLnBrk="1" hangingPunct="1"/>
            <a:endParaRPr lang="fa-IR" altLang="en-US" sz="4400" dirty="0">
              <a:solidFill>
                <a:schemeClr val="hlink"/>
              </a:solidFill>
            </a:endParaRPr>
          </a:p>
          <a:p>
            <a:pPr eaLnBrk="1" hangingPunct="1"/>
            <a:r>
              <a:rPr lang="fa-IR" altLang="en-US" b="1" dirty="0" smtClean="0"/>
              <a:t>استراتژی ها نشاندهنده آنست که :“شما چگونه می خواهید به اهداف خود برسید؟“.</a:t>
            </a:r>
          </a:p>
          <a:p>
            <a:pPr eaLnBrk="1" hangingPunct="1"/>
            <a:endParaRPr lang="fa-IR" altLang="en-US" b="1" dirty="0" smtClean="0"/>
          </a:p>
          <a:p>
            <a:pPr eaLnBrk="1" hangingPunct="1"/>
            <a:r>
              <a:rPr lang="fa-IR" altLang="en-US" b="1" dirty="0" smtClean="0"/>
              <a:t>بیانگر جهت گیری موفقیت شما هستند.</a:t>
            </a:r>
          </a:p>
          <a:p>
            <a:pPr eaLnBrk="1" hangingPunct="1"/>
            <a:endParaRPr lang="fa-IR" altLang="en-US" b="1" dirty="0" smtClean="0"/>
          </a:p>
          <a:p>
            <a:pPr eaLnBrk="1" hangingPunct="1"/>
            <a:r>
              <a:rPr lang="fa-IR" altLang="en-US" b="1" dirty="0" smtClean="0"/>
              <a:t> در این رابطه باید(ارزشها و عقاید حاکم بر سازمان)مشخص </a:t>
            </a:r>
          </a:p>
          <a:p>
            <a:pPr eaLnBrk="1" hangingPunct="1"/>
            <a:r>
              <a:rPr lang="fa-IR" altLang="en-US" b="1" dirty="0" smtClean="0"/>
              <a:t>بوده تا مسیر رسیدن به اهداف(استراتژی ها) مشخص گردد.</a:t>
            </a:r>
          </a:p>
          <a:p>
            <a:pPr eaLnBrk="1" hangingPunct="1"/>
            <a:endParaRPr lang="en-US" altLang="en-US" b="1" dirty="0" smtClean="0"/>
          </a:p>
        </p:txBody>
      </p:sp>
    </p:spTree>
    <p:extLst>
      <p:ext uri="{BB962C8B-B14F-4D97-AF65-F5344CB8AC3E}">
        <p14:creationId xmlns:p14="http://schemas.microsoft.com/office/powerpoint/2010/main" val="395532364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C0C5FEC3-C45D-4CB6-BD35-8F24E151A4D6}" type="slidenum">
              <a:rPr lang="ar-SA" altLang="en-US" sz="1400"/>
              <a:pPr eaLnBrk="1" hangingPunct="1"/>
              <a:t>73</a:t>
            </a:fld>
            <a:endParaRPr lang="en-US" altLang="en-US" sz="1400"/>
          </a:p>
        </p:txBody>
      </p:sp>
      <p:sp>
        <p:nvSpPr>
          <p:cNvPr id="20483" name="Rectangle 4"/>
          <p:cNvSpPr>
            <a:spLocks noGrp="1" noChangeArrowheads="1"/>
          </p:cNvSpPr>
          <p:nvPr>
            <p:ph type="body" idx="1"/>
          </p:nvPr>
        </p:nvSpPr>
        <p:spPr>
          <a:xfrm>
            <a:off x="1752600" y="228600"/>
            <a:ext cx="8726488" cy="6400800"/>
          </a:xfrm>
          <a:noFill/>
        </p:spPr>
        <p:txBody>
          <a:bodyPr vert="horz" wrap="square" lIns="91430" tIns="45715" rIns="91430" bIns="45715" numCol="1" anchor="t" anchorCtr="0" compatLnSpc="1">
            <a:prstTxWarp prst="textNoShape">
              <a:avLst/>
            </a:prstTxWarp>
          </a:bodyPr>
          <a:lstStyle/>
          <a:p>
            <a:pPr eaLnBrk="1" hangingPunct="1"/>
            <a:r>
              <a:rPr lang="fa-IR" altLang="en-US" sz="3600">
                <a:solidFill>
                  <a:schemeClr val="folHlink"/>
                </a:solidFill>
              </a:rPr>
              <a:t>مثال :شرکت </a:t>
            </a:r>
            <a:r>
              <a:rPr lang="en-US" altLang="en-US" sz="3600">
                <a:solidFill>
                  <a:schemeClr val="folHlink"/>
                </a:solidFill>
              </a:rPr>
              <a:t>X</a:t>
            </a:r>
          </a:p>
          <a:p>
            <a:pPr eaLnBrk="1" hangingPunct="1"/>
            <a:r>
              <a:rPr lang="fa-IR" altLang="en-US" b="1" smtClean="0">
                <a:solidFill>
                  <a:srgbClr val="009900"/>
                </a:solidFill>
              </a:rPr>
              <a:t>- برقراری روابط عالی با گل فروش ها،سالن های زیبائی،تالارهای جشن و مراسم یادبود،طلافروش ها و...</a:t>
            </a:r>
          </a:p>
          <a:p>
            <a:pPr eaLnBrk="1" hangingPunct="1"/>
            <a:r>
              <a:rPr lang="fa-IR" altLang="en-US" b="1" smtClean="0">
                <a:solidFill>
                  <a:srgbClr val="009900"/>
                </a:solidFill>
              </a:rPr>
              <a:t>- مطالعات فرهنگ و مراسم سنتی در شهرهای مختلف.</a:t>
            </a:r>
          </a:p>
          <a:p>
            <a:pPr eaLnBrk="1" hangingPunct="1"/>
            <a:r>
              <a:rPr lang="fa-IR" altLang="en-US" b="1" smtClean="0">
                <a:solidFill>
                  <a:srgbClr val="009900"/>
                </a:solidFill>
              </a:rPr>
              <a:t>- ارتباط با مراکز آموزشی</a:t>
            </a:r>
          </a:p>
          <a:p>
            <a:pPr eaLnBrk="1" hangingPunct="1"/>
            <a:r>
              <a:rPr lang="fa-IR" altLang="en-US" b="1" smtClean="0">
                <a:solidFill>
                  <a:srgbClr val="009900"/>
                </a:solidFill>
              </a:rPr>
              <a:t>- جذب افراد هنرمند در زمینه های(عکاسی،نقاشی،طراحی و غیره)</a:t>
            </a:r>
          </a:p>
          <a:p>
            <a:pPr eaLnBrk="1" hangingPunct="1"/>
            <a:endParaRPr lang="en-US" altLang="en-US" b="1" smtClean="0"/>
          </a:p>
        </p:txBody>
      </p:sp>
    </p:spTree>
    <p:extLst>
      <p:ext uri="{BB962C8B-B14F-4D97-AF65-F5344CB8AC3E}">
        <p14:creationId xmlns:p14="http://schemas.microsoft.com/office/powerpoint/2010/main" val="66211443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8D16A32C-335C-4D31-A33E-BF80FCC07650}" type="slidenum">
              <a:rPr lang="ar-SA" altLang="en-US" sz="1400"/>
              <a:pPr eaLnBrk="1" hangingPunct="1"/>
              <a:t>74</a:t>
            </a:fld>
            <a:endParaRPr lang="en-US" altLang="en-US" sz="1400"/>
          </a:p>
        </p:txBody>
      </p:sp>
      <p:sp>
        <p:nvSpPr>
          <p:cNvPr id="10244" name="Rectangle 4"/>
          <p:cNvSpPr>
            <a:spLocks noGrp="1" noChangeArrowheads="1"/>
          </p:cNvSpPr>
          <p:nvPr>
            <p:ph type="title"/>
          </p:nvPr>
        </p:nvSpPr>
        <p:spPr>
          <a:xfrm>
            <a:off x="2351089" y="0"/>
            <a:ext cx="7773987" cy="1208088"/>
          </a:xfrm>
        </p:spPr>
        <p:txBody>
          <a:bodyPr/>
          <a:lstStyle/>
          <a:p>
            <a:pPr eaLnBrk="1" hangingPunct="1">
              <a:defRPr/>
            </a:pPr>
            <a:r>
              <a:rPr lang="fa-IR" b="1" dirty="0" smtClean="0">
                <a:solidFill>
                  <a:schemeClr val="hlink"/>
                </a:solidFill>
                <a:effectLst>
                  <a:outerShdw blurRad="38100" dist="38100" dir="2700000" algn="tl">
                    <a:srgbClr val="C0C0C0"/>
                  </a:outerShdw>
                </a:effectLst>
              </a:rPr>
              <a:t>- </a:t>
            </a:r>
            <a:r>
              <a:rPr lang="ar-SA" b="1" dirty="0" smtClean="0">
                <a:solidFill>
                  <a:srgbClr val="FF0000"/>
                </a:solidFill>
                <a:effectLst>
                  <a:outerShdw blurRad="38100" dist="38100" dir="2700000" algn="tl">
                    <a:srgbClr val="C0C0C0"/>
                  </a:outerShdw>
                </a:effectLst>
              </a:rPr>
              <a:t>برنامه‌ها</a:t>
            </a:r>
          </a:p>
        </p:txBody>
      </p:sp>
      <p:sp>
        <p:nvSpPr>
          <p:cNvPr id="10245" name="Rectangle 5"/>
          <p:cNvSpPr>
            <a:spLocks noChangeArrowheads="1"/>
          </p:cNvSpPr>
          <p:nvPr/>
        </p:nvSpPr>
        <p:spPr bwMode="auto">
          <a:xfrm>
            <a:off x="2425701" y="836613"/>
            <a:ext cx="7631113" cy="2952750"/>
          </a:xfrm>
          <a:prstGeom prst="rect">
            <a:avLst/>
          </a:prstGeom>
          <a:noFill/>
          <a:ln w="9525">
            <a:noFill/>
            <a:miter lim="800000"/>
            <a:headEnd/>
            <a:tailEnd/>
          </a:ln>
          <a:effectLst/>
        </p:spPr>
        <p:txBody>
          <a:bodyPr lIns="91430" tIns="45715" rIns="91430" bIns="45715"/>
          <a:lstStyle/>
          <a:p>
            <a:pPr marL="342900" indent="-342900" algn="ctr">
              <a:lnSpc>
                <a:spcPct val="210000"/>
              </a:lnSpc>
              <a:spcBef>
                <a:spcPct val="20000"/>
              </a:spcBef>
              <a:defRPr/>
            </a:pPr>
            <a:r>
              <a:rPr lang="ar-SA" b="1">
                <a:effectLst>
                  <a:outerShdw blurRad="38100" dist="38100" dir="2700000" algn="tl">
                    <a:srgbClr val="C0C0C0"/>
                  </a:outerShdw>
                </a:effectLst>
                <a:latin typeface="Arial" charset="0"/>
                <a:cs typeface="Arial" charset="0"/>
              </a:rPr>
              <a:t>مبين رويه‌هاي عملكردي شما جهت دستيابي به اهداف ميان دوره‌اي</a:t>
            </a:r>
          </a:p>
          <a:p>
            <a:pPr marL="342900" indent="-342900" algn="ctr">
              <a:lnSpc>
                <a:spcPct val="210000"/>
              </a:lnSpc>
              <a:spcBef>
                <a:spcPct val="20000"/>
              </a:spcBef>
              <a:defRPr/>
            </a:pPr>
            <a:endParaRPr lang="en-US" b="1">
              <a:effectLst>
                <a:outerShdw blurRad="38100" dist="38100" dir="2700000" algn="tl">
                  <a:srgbClr val="C0C0C0"/>
                </a:outerShdw>
              </a:effectLst>
              <a:latin typeface="Arial" charset="0"/>
              <a:cs typeface="Arial" charset="0"/>
            </a:endParaRPr>
          </a:p>
        </p:txBody>
      </p:sp>
      <p:pic>
        <p:nvPicPr>
          <p:cNvPr id="21509" name="Picture 6" descr="90540v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575" y="2781300"/>
            <a:ext cx="72723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192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ox(in)">
                                      <p:cBhvr>
                                        <p:cTn id="7" dur="5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F3168B7C-7BDE-4546-B882-7BC6C64C5D71}" type="slidenum">
              <a:rPr lang="ar-SA" altLang="en-US" sz="1400"/>
              <a:pPr eaLnBrk="1" hangingPunct="1"/>
              <a:t>75</a:t>
            </a:fld>
            <a:endParaRPr lang="en-US" altLang="en-US" sz="1400"/>
          </a:p>
        </p:txBody>
      </p:sp>
      <p:sp>
        <p:nvSpPr>
          <p:cNvPr id="22531" name="Rectangle 5"/>
          <p:cNvSpPr>
            <a:spLocks noGrp="1" noChangeArrowheads="1"/>
          </p:cNvSpPr>
          <p:nvPr>
            <p:ph type="body" idx="1"/>
          </p:nvPr>
        </p:nvSpPr>
        <p:spPr>
          <a:xfrm>
            <a:off x="1752600" y="228600"/>
            <a:ext cx="8726488" cy="6400800"/>
          </a:xfrm>
          <a:noFill/>
        </p:spPr>
        <p:txBody>
          <a:bodyPr vert="horz" wrap="square" lIns="91430" tIns="45715" rIns="91430" bIns="45715" numCol="1" anchor="t" anchorCtr="0" compatLnSpc="1">
            <a:prstTxWarp prst="textNoShape">
              <a:avLst/>
            </a:prstTxWarp>
          </a:bodyPr>
          <a:lstStyle/>
          <a:p>
            <a:pPr algn="ctr" eaLnBrk="1" hangingPunct="1"/>
            <a:r>
              <a:rPr lang="fa-IR" altLang="en-US" sz="4400">
                <a:solidFill>
                  <a:srgbClr val="990033"/>
                </a:solidFill>
              </a:rPr>
              <a:t>برنامه ها</a:t>
            </a:r>
          </a:p>
          <a:p>
            <a:pPr algn="ctr" eaLnBrk="1" hangingPunct="1"/>
            <a:endParaRPr lang="fa-IR" altLang="en-US" sz="4400">
              <a:solidFill>
                <a:srgbClr val="990033"/>
              </a:solidFill>
            </a:endParaRPr>
          </a:p>
          <a:p>
            <a:pPr eaLnBrk="1" hangingPunct="1"/>
            <a:r>
              <a:rPr lang="fa-IR" altLang="en-US" b="1" smtClean="0"/>
              <a:t>حرف زدن کافی است و بگوئید چه کار می خواهید بکنید؟</a:t>
            </a:r>
          </a:p>
          <a:p>
            <a:pPr eaLnBrk="1" hangingPunct="1"/>
            <a:r>
              <a:rPr lang="fa-IR" altLang="en-US" b="1" smtClean="0"/>
              <a:t>برنامه ها ی رسیدن به اهداف چه هستند؟</a:t>
            </a:r>
          </a:p>
          <a:p>
            <a:pPr eaLnBrk="1" hangingPunct="1"/>
            <a:r>
              <a:rPr lang="fa-IR" altLang="en-US" b="1" smtClean="0"/>
              <a:t> در واقع هر برنامه یک پروژه برای رسیدن به اهداف هستند.درهربرنامه(زمان بندی و مسئول هر پروژه)را مشخص کنید.</a:t>
            </a:r>
          </a:p>
          <a:p>
            <a:pPr eaLnBrk="1" hangingPunct="1"/>
            <a:endParaRPr lang="en-US" altLang="en-US" b="1" smtClean="0"/>
          </a:p>
        </p:txBody>
      </p:sp>
    </p:spTree>
    <p:extLst>
      <p:ext uri="{BB962C8B-B14F-4D97-AF65-F5344CB8AC3E}">
        <p14:creationId xmlns:p14="http://schemas.microsoft.com/office/powerpoint/2010/main" val="199974638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C247C303-F1B3-4D3F-95F1-A9F376BDDF7A}" type="slidenum">
              <a:rPr lang="ar-SA" altLang="en-US" sz="1400"/>
              <a:pPr eaLnBrk="1" hangingPunct="1"/>
              <a:t>76</a:t>
            </a:fld>
            <a:endParaRPr lang="en-US" altLang="en-US" sz="1400"/>
          </a:p>
        </p:txBody>
      </p:sp>
      <p:sp>
        <p:nvSpPr>
          <p:cNvPr id="23555" name="Rectangle 3"/>
          <p:cNvSpPr>
            <a:spLocks noGrp="1" noChangeArrowheads="1"/>
          </p:cNvSpPr>
          <p:nvPr>
            <p:ph type="body" idx="1"/>
          </p:nvPr>
        </p:nvSpPr>
        <p:spPr>
          <a:xfrm>
            <a:off x="1752600" y="152400"/>
            <a:ext cx="8726488" cy="6477000"/>
          </a:xfrm>
        </p:spPr>
        <p:txBody>
          <a:bodyPr/>
          <a:lstStyle/>
          <a:p>
            <a:pPr eaLnBrk="1" hangingPunct="1">
              <a:lnSpc>
                <a:spcPct val="90000"/>
              </a:lnSpc>
            </a:pPr>
            <a:r>
              <a:rPr lang="fa-IR" altLang="en-US" b="1" smtClean="0">
                <a:solidFill>
                  <a:schemeClr val="folHlink"/>
                </a:solidFill>
              </a:rPr>
              <a:t>مثال : شرکت</a:t>
            </a:r>
            <a:r>
              <a:rPr lang="fa-IR" altLang="en-US" b="1" smtClean="0">
                <a:solidFill>
                  <a:srgbClr val="FF0000"/>
                </a:solidFill>
              </a:rPr>
              <a:t> </a:t>
            </a:r>
            <a:r>
              <a:rPr lang="en-US" altLang="en-US" b="1" smtClean="0">
                <a:solidFill>
                  <a:schemeClr val="folHlink"/>
                </a:solidFill>
              </a:rPr>
              <a:t>X</a:t>
            </a:r>
          </a:p>
          <a:p>
            <a:pPr eaLnBrk="1" hangingPunct="1">
              <a:lnSpc>
                <a:spcPct val="90000"/>
              </a:lnSpc>
            </a:pPr>
            <a:r>
              <a:rPr lang="fa-IR" altLang="en-US" smtClean="0"/>
              <a:t>-</a:t>
            </a:r>
            <a:r>
              <a:rPr lang="fa-IR" altLang="en-US" smtClean="0">
                <a:solidFill>
                  <a:srgbClr val="009900"/>
                </a:solidFill>
              </a:rPr>
              <a:t> </a:t>
            </a:r>
            <a:r>
              <a:rPr lang="fa-IR" altLang="en-US" b="1" smtClean="0"/>
              <a:t>طراحی 3مراسم جشن و 2 مراسم یادبود تا 31/3/88</a:t>
            </a:r>
          </a:p>
          <a:p>
            <a:pPr eaLnBrk="1" hangingPunct="1">
              <a:lnSpc>
                <a:spcPct val="90000"/>
              </a:lnSpc>
            </a:pPr>
            <a:endParaRPr lang="fa-IR" altLang="en-US" b="1" smtClean="0"/>
          </a:p>
          <a:p>
            <a:pPr eaLnBrk="1" hangingPunct="1">
              <a:lnSpc>
                <a:spcPct val="90000"/>
              </a:lnSpc>
            </a:pPr>
            <a:r>
              <a:rPr lang="fa-IR" altLang="en-US" b="1" smtClean="0"/>
              <a:t>- تهیه کارت ویزیت و کاتالوگ تا 20/2/88</a:t>
            </a:r>
          </a:p>
          <a:p>
            <a:pPr eaLnBrk="1" hangingPunct="1">
              <a:lnSpc>
                <a:spcPct val="90000"/>
              </a:lnSpc>
            </a:pPr>
            <a:endParaRPr lang="fa-IR" altLang="en-US" b="1" smtClean="0"/>
          </a:p>
          <a:p>
            <a:pPr eaLnBrk="1" hangingPunct="1">
              <a:lnSpc>
                <a:spcPct val="90000"/>
              </a:lnSpc>
            </a:pPr>
            <a:r>
              <a:rPr lang="fa-IR" altLang="en-US" b="1" smtClean="0"/>
              <a:t>- انجام مطالعه بر روی 5 نمونه سمینار خارجی  تا 31/2/88</a:t>
            </a:r>
          </a:p>
          <a:p>
            <a:pPr eaLnBrk="1" hangingPunct="1">
              <a:lnSpc>
                <a:spcPct val="90000"/>
              </a:lnSpc>
            </a:pPr>
            <a:endParaRPr lang="fa-IR" altLang="en-US" b="1" smtClean="0"/>
          </a:p>
          <a:p>
            <a:pPr eaLnBrk="1" hangingPunct="1">
              <a:lnSpc>
                <a:spcPct val="90000"/>
              </a:lnSpc>
            </a:pPr>
            <a:r>
              <a:rPr lang="fa-IR" altLang="en-US" b="1" smtClean="0"/>
              <a:t>- انجام 2 سفر تحقیقی به شهرهای اطراف جهت</a:t>
            </a:r>
            <a:r>
              <a:rPr lang="fa-IR" altLang="en-US" sz="2800"/>
              <a:t> </a:t>
            </a:r>
            <a:r>
              <a:rPr lang="fa-IR" altLang="en-US" b="1" smtClean="0"/>
              <a:t>بازاریابی تا 10/3/88</a:t>
            </a:r>
          </a:p>
          <a:p>
            <a:pPr eaLnBrk="1" hangingPunct="1">
              <a:lnSpc>
                <a:spcPct val="90000"/>
              </a:lnSpc>
            </a:pPr>
            <a:endParaRPr lang="fa-IR" altLang="en-US" b="1" smtClean="0"/>
          </a:p>
          <a:p>
            <a:pPr eaLnBrk="1" hangingPunct="1">
              <a:lnSpc>
                <a:spcPct val="90000"/>
              </a:lnSpc>
            </a:pPr>
            <a:r>
              <a:rPr lang="fa-IR" altLang="en-US" b="1" smtClean="0"/>
              <a:t>- ارائه کاتولوگ و پوستر حداقل به 70 آموزشگاه تا 31/2/88</a:t>
            </a:r>
          </a:p>
          <a:p>
            <a:pPr eaLnBrk="1" hangingPunct="1">
              <a:lnSpc>
                <a:spcPct val="90000"/>
              </a:lnSpc>
            </a:pPr>
            <a:endParaRPr lang="en-US" altLang="en-US" b="1" smtClean="0"/>
          </a:p>
          <a:p>
            <a:pPr eaLnBrk="1" hangingPunct="1">
              <a:lnSpc>
                <a:spcPct val="90000"/>
              </a:lnSpc>
            </a:pPr>
            <a:endParaRPr lang="en-US" altLang="en-US" b="1" smtClean="0"/>
          </a:p>
        </p:txBody>
      </p:sp>
    </p:spTree>
    <p:extLst>
      <p:ext uri="{BB962C8B-B14F-4D97-AF65-F5344CB8AC3E}">
        <p14:creationId xmlns:p14="http://schemas.microsoft.com/office/powerpoint/2010/main" val="166175973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FEB2FF5E-E9F2-49C8-A8CC-9D6EA81352F6}" type="slidenum">
              <a:rPr lang="ar-SA" altLang="en-US" sz="1400"/>
              <a:pPr eaLnBrk="1" hangingPunct="1"/>
              <a:t>77</a:t>
            </a:fld>
            <a:endParaRPr lang="en-US" altLang="en-US" sz="1400"/>
          </a:p>
        </p:txBody>
      </p:sp>
      <p:sp>
        <p:nvSpPr>
          <p:cNvPr id="24579" name="Rectangle 2"/>
          <p:cNvSpPr>
            <a:spLocks noGrp="1" noChangeArrowheads="1"/>
          </p:cNvSpPr>
          <p:nvPr>
            <p:ph type="title"/>
          </p:nvPr>
        </p:nvSpPr>
        <p:spPr>
          <a:xfrm>
            <a:off x="1981201" y="274639"/>
            <a:ext cx="8151813" cy="790575"/>
          </a:xfrm>
        </p:spPr>
        <p:txBody>
          <a:bodyPr/>
          <a:lstStyle/>
          <a:p>
            <a:pPr eaLnBrk="1" hangingPunct="1"/>
            <a:r>
              <a:rPr lang="fa-IR" altLang="en-US" b="1" smtClean="0"/>
              <a:t>یک مثال دیگر : تولید و فروش شیرینی</a:t>
            </a:r>
            <a:endParaRPr lang="en-US" altLang="en-US" b="1" smtClean="0"/>
          </a:p>
        </p:txBody>
      </p:sp>
      <p:sp>
        <p:nvSpPr>
          <p:cNvPr id="24580" name="Rectangle 3"/>
          <p:cNvSpPr>
            <a:spLocks noGrp="1" noChangeArrowheads="1"/>
          </p:cNvSpPr>
          <p:nvPr>
            <p:ph type="body" idx="1"/>
          </p:nvPr>
        </p:nvSpPr>
        <p:spPr>
          <a:xfrm>
            <a:off x="1676400" y="1219200"/>
            <a:ext cx="8763000" cy="5410200"/>
          </a:xfrm>
        </p:spPr>
        <p:txBody>
          <a:bodyPr/>
          <a:lstStyle/>
          <a:p>
            <a:pPr eaLnBrk="1" hangingPunct="1">
              <a:lnSpc>
                <a:spcPct val="80000"/>
              </a:lnSpc>
            </a:pPr>
            <a:r>
              <a:rPr lang="fa-IR" altLang="en-US" sz="2400"/>
              <a:t>1- چشم انداز :</a:t>
            </a:r>
            <a:r>
              <a:rPr lang="fa-IR" altLang="en-US" sz="2000"/>
              <a:t> ما تلاش می کنیم تا رویاهای مشتریمان در رابطه با یک شیرینی دلخواه آنها تحقق یابد.</a:t>
            </a:r>
          </a:p>
          <a:p>
            <a:pPr eaLnBrk="1" hangingPunct="1">
              <a:lnSpc>
                <a:spcPct val="80000"/>
              </a:lnSpc>
            </a:pPr>
            <a:r>
              <a:rPr lang="fa-IR" altLang="en-US" sz="2400"/>
              <a:t>2- ماموریت :</a:t>
            </a:r>
            <a:r>
              <a:rPr lang="fa-IR" altLang="en-US" sz="2000"/>
              <a:t> ارائه شیرینی های بسیار خوشمزه و با تنوع زیاد مطابق ذائقه شما و قیمت معقول و مناسب</a:t>
            </a:r>
          </a:p>
          <a:p>
            <a:pPr eaLnBrk="1" hangingPunct="1">
              <a:lnSpc>
                <a:spcPct val="80000"/>
              </a:lnSpc>
            </a:pPr>
            <a:r>
              <a:rPr lang="fa-IR" altLang="en-US" sz="2400"/>
              <a:t>3- اهداف</a:t>
            </a:r>
          </a:p>
          <a:p>
            <a:pPr eaLnBrk="1" hangingPunct="1">
              <a:lnSpc>
                <a:spcPct val="80000"/>
              </a:lnSpc>
            </a:pPr>
            <a:r>
              <a:rPr lang="fa-IR" altLang="en-US" sz="2000"/>
              <a:t>  3-1- 5 ساله</a:t>
            </a:r>
          </a:p>
          <a:p>
            <a:pPr eaLnBrk="1" hangingPunct="1">
              <a:lnSpc>
                <a:spcPct val="80000"/>
              </a:lnSpc>
            </a:pPr>
            <a:r>
              <a:rPr lang="fa-IR" altLang="en-US" sz="2000"/>
              <a:t>         - طراحی و ارائه 25 مدل شیرینی جدید</a:t>
            </a:r>
          </a:p>
          <a:p>
            <a:pPr eaLnBrk="1" hangingPunct="1">
              <a:lnSpc>
                <a:spcPct val="80000"/>
              </a:lnSpc>
            </a:pPr>
            <a:r>
              <a:rPr lang="fa-IR" altLang="en-US" sz="2000"/>
              <a:t>        - راه اندازی یک شبکه ماهواره ای شیرینی پزی</a:t>
            </a:r>
          </a:p>
          <a:p>
            <a:pPr eaLnBrk="1" hangingPunct="1">
              <a:lnSpc>
                <a:spcPct val="80000"/>
              </a:lnSpc>
            </a:pPr>
            <a:r>
              <a:rPr lang="fa-IR" altLang="en-US" sz="2000"/>
              <a:t>       - ایجاد 5 شعبه جدید در استان اصفهان و یک شعبه در امارات متحده عربی</a:t>
            </a:r>
          </a:p>
          <a:p>
            <a:pPr eaLnBrk="1" hangingPunct="1">
              <a:lnSpc>
                <a:spcPct val="80000"/>
              </a:lnSpc>
            </a:pPr>
            <a:r>
              <a:rPr lang="fa-IR" altLang="en-US" sz="2000"/>
              <a:t>       - ارتباط کاری با 60 موسسه(صنعتی،هتل و رستوران و...)جهت ارائه تولیدات به آنها</a:t>
            </a:r>
          </a:p>
          <a:p>
            <a:pPr eaLnBrk="1" hangingPunct="1">
              <a:lnSpc>
                <a:spcPct val="80000"/>
              </a:lnSpc>
            </a:pPr>
            <a:r>
              <a:rPr lang="fa-IR" altLang="en-US" sz="2000"/>
              <a:t>      - رسیدن به سود خالص 35%</a:t>
            </a:r>
          </a:p>
          <a:p>
            <a:pPr eaLnBrk="1" hangingPunct="1">
              <a:lnSpc>
                <a:spcPct val="80000"/>
              </a:lnSpc>
            </a:pPr>
            <a:r>
              <a:rPr lang="fa-IR" altLang="en-US" sz="2000"/>
              <a:t>3-2- 3 ساله</a:t>
            </a:r>
          </a:p>
          <a:p>
            <a:pPr eaLnBrk="1" hangingPunct="1">
              <a:lnSpc>
                <a:spcPct val="80000"/>
              </a:lnSpc>
            </a:pPr>
            <a:r>
              <a:rPr lang="fa-IR" altLang="en-US" sz="2000"/>
              <a:t>        - راه اندازی نمایشگاه تولیدات در اصفهان</a:t>
            </a:r>
          </a:p>
          <a:p>
            <a:pPr eaLnBrk="1" hangingPunct="1">
              <a:lnSpc>
                <a:spcPct val="80000"/>
              </a:lnSpc>
            </a:pPr>
            <a:r>
              <a:rPr lang="fa-IR" altLang="en-US" sz="2000"/>
              <a:t>        - ایجاد 3 شعبه جدید در در استان اصفهان</a:t>
            </a:r>
            <a:endParaRPr lang="en-US" altLang="en-US" sz="2000"/>
          </a:p>
        </p:txBody>
      </p:sp>
    </p:spTree>
    <p:extLst>
      <p:ext uri="{BB962C8B-B14F-4D97-AF65-F5344CB8AC3E}">
        <p14:creationId xmlns:p14="http://schemas.microsoft.com/office/powerpoint/2010/main" val="356425880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5F2757D7-9EDF-435B-947A-33F71B55C008}" type="slidenum">
              <a:rPr lang="ar-SA" altLang="en-US" sz="1400"/>
              <a:pPr eaLnBrk="1" hangingPunct="1"/>
              <a:t>78</a:t>
            </a:fld>
            <a:endParaRPr lang="en-US" altLang="en-US" sz="1400"/>
          </a:p>
        </p:txBody>
      </p:sp>
      <p:sp>
        <p:nvSpPr>
          <p:cNvPr id="25603" name="Rectangle 3"/>
          <p:cNvSpPr>
            <a:spLocks noGrp="1" noChangeArrowheads="1"/>
          </p:cNvSpPr>
          <p:nvPr>
            <p:ph type="body" idx="1"/>
          </p:nvPr>
        </p:nvSpPr>
        <p:spPr>
          <a:xfrm>
            <a:off x="1752600" y="228600"/>
            <a:ext cx="8764588" cy="6324600"/>
          </a:xfrm>
        </p:spPr>
        <p:txBody>
          <a:bodyPr/>
          <a:lstStyle/>
          <a:p>
            <a:pPr eaLnBrk="1" hangingPunct="1"/>
            <a:r>
              <a:rPr lang="fa-IR" altLang="en-US" sz="2000"/>
              <a:t>    - ارتباط کاری با 36(هتل ، رستوران و...)</a:t>
            </a:r>
          </a:p>
          <a:p>
            <a:pPr eaLnBrk="1" hangingPunct="1"/>
            <a:r>
              <a:rPr lang="fa-IR" altLang="en-US" sz="2000"/>
              <a:t>    - رسیدن به سود خالص 25%</a:t>
            </a:r>
          </a:p>
          <a:p>
            <a:pPr eaLnBrk="1" hangingPunct="1"/>
            <a:r>
              <a:rPr lang="fa-IR" altLang="en-US" sz="2000"/>
              <a:t>    - راه اندازی یک واحد آموزش شیرینی پزی در استان اصفهان</a:t>
            </a:r>
          </a:p>
          <a:p>
            <a:pPr eaLnBrk="1" hangingPunct="1"/>
            <a:r>
              <a:rPr lang="fa-IR" altLang="en-US" sz="2000"/>
              <a:t>    - طراحی و ارائه 15 مدل شیرینی جدید</a:t>
            </a:r>
          </a:p>
          <a:p>
            <a:pPr eaLnBrk="1" hangingPunct="1"/>
            <a:r>
              <a:rPr lang="fa-IR" altLang="en-US" sz="2000"/>
              <a:t>3-3- 1 ساله</a:t>
            </a:r>
          </a:p>
          <a:p>
            <a:pPr eaLnBrk="1" hangingPunct="1"/>
            <a:r>
              <a:rPr lang="fa-IR" altLang="en-US" sz="2000"/>
              <a:t>      - رسیدن به سود خالص 15%</a:t>
            </a:r>
          </a:p>
          <a:p>
            <a:pPr eaLnBrk="1" hangingPunct="1"/>
            <a:r>
              <a:rPr lang="fa-IR" altLang="en-US" sz="2000"/>
              <a:t>      - بستن 15 قرار داد با موسسات مختلف </a:t>
            </a:r>
          </a:p>
          <a:p>
            <a:pPr eaLnBrk="1" hangingPunct="1"/>
            <a:r>
              <a:rPr lang="fa-IR" altLang="en-US" sz="2000"/>
              <a:t>      - ایجاد یک شعبه جدید</a:t>
            </a:r>
          </a:p>
          <a:p>
            <a:pPr eaLnBrk="1" hangingPunct="1"/>
            <a:r>
              <a:rPr lang="fa-IR" altLang="en-US" sz="2000"/>
              <a:t>      - تهیه بروشور و کاتالوگ تبلیغاتی</a:t>
            </a:r>
          </a:p>
          <a:p>
            <a:pPr eaLnBrk="1" hangingPunct="1"/>
            <a:endParaRPr lang="fa-IR" altLang="en-US" sz="2000"/>
          </a:p>
          <a:p>
            <a:pPr eaLnBrk="1" hangingPunct="1"/>
            <a:r>
              <a:rPr lang="fa-IR" altLang="en-US" sz="2400">
                <a:solidFill>
                  <a:schemeClr val="accent2"/>
                </a:solidFill>
              </a:rPr>
              <a:t>خواسته : استراتژی و برنامه ها را خودتان بنویسید.</a:t>
            </a:r>
          </a:p>
          <a:p>
            <a:pPr eaLnBrk="1" hangingPunct="1"/>
            <a:endParaRPr lang="en-US" altLang="en-US" sz="2400">
              <a:solidFill>
                <a:schemeClr val="accent2"/>
              </a:solidFill>
            </a:endParaRPr>
          </a:p>
        </p:txBody>
      </p:sp>
    </p:spTree>
    <p:extLst>
      <p:ext uri="{BB962C8B-B14F-4D97-AF65-F5344CB8AC3E}">
        <p14:creationId xmlns:p14="http://schemas.microsoft.com/office/powerpoint/2010/main" val="95860704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21335CB7-AC5E-4487-8C2F-ABCEA0BAFCEE}" type="slidenum">
              <a:rPr lang="ar-SA" altLang="en-US" sz="1400"/>
              <a:pPr eaLnBrk="1" hangingPunct="1"/>
              <a:t>79</a:t>
            </a:fld>
            <a:endParaRPr lang="en-US" altLang="en-US" sz="1400"/>
          </a:p>
        </p:txBody>
      </p:sp>
      <p:sp>
        <p:nvSpPr>
          <p:cNvPr id="26627" name="Rectangle 2"/>
          <p:cNvSpPr>
            <a:spLocks noGrp="1" noChangeArrowheads="1"/>
          </p:cNvSpPr>
          <p:nvPr>
            <p:ph type="title"/>
          </p:nvPr>
        </p:nvSpPr>
        <p:spPr>
          <a:xfrm>
            <a:off x="1752601" y="214314"/>
            <a:ext cx="8715375" cy="1004887"/>
          </a:xfrm>
        </p:spPr>
        <p:txBody>
          <a:bodyPr/>
          <a:lstStyle/>
          <a:p>
            <a:pPr eaLnBrk="1" hangingPunct="1"/>
            <a:r>
              <a:rPr lang="fa-IR" altLang="en-US" sz="5400" b="1">
                <a:solidFill>
                  <a:srgbClr val="FF0000"/>
                </a:solidFill>
              </a:rPr>
              <a:t>- اصول مهم</a:t>
            </a:r>
            <a:endParaRPr lang="en-US" altLang="en-US" sz="5400" b="1">
              <a:solidFill>
                <a:srgbClr val="FF0000"/>
              </a:solidFill>
            </a:endParaRPr>
          </a:p>
        </p:txBody>
      </p:sp>
      <p:sp>
        <p:nvSpPr>
          <p:cNvPr id="26628" name="Rectangle 3"/>
          <p:cNvSpPr>
            <a:spLocks noGrp="1" noChangeArrowheads="1"/>
          </p:cNvSpPr>
          <p:nvPr>
            <p:ph type="body" idx="1"/>
          </p:nvPr>
        </p:nvSpPr>
        <p:spPr>
          <a:xfrm>
            <a:off x="1830388" y="1524000"/>
            <a:ext cx="8609012" cy="5029200"/>
          </a:xfrm>
        </p:spPr>
        <p:txBody>
          <a:bodyPr/>
          <a:lstStyle/>
          <a:p>
            <a:pPr eaLnBrk="1" hangingPunct="1"/>
            <a:r>
              <a:rPr lang="fa-IR" altLang="en-US" sz="3600">
                <a:solidFill>
                  <a:srgbClr val="990033"/>
                </a:solidFill>
              </a:rPr>
              <a:t>- بنویسید :</a:t>
            </a:r>
            <a:r>
              <a:rPr lang="fa-IR" altLang="en-US" b="1" smtClean="0">
                <a:solidFill>
                  <a:srgbClr val="009900"/>
                </a:solidFill>
              </a:rPr>
              <a:t> تا وقتی بطور جدی نوشتن یک طرح کسب و کار را آغاز نکنید،نمیدانید چرا یک چیز بدرد بخور است.بهتر است برای پروراندن ایده آن را بنویسید،نوشتن جادو می کند و ایده ها را واقعی تر می کند.باور کنید،فکرتان قالب پیدا </a:t>
            </a:r>
          </a:p>
          <a:p>
            <a:pPr eaLnBrk="1" hangingPunct="1"/>
            <a:r>
              <a:rPr lang="fa-IR" altLang="en-US" b="1" smtClean="0">
                <a:solidFill>
                  <a:srgbClr val="009900"/>
                </a:solidFill>
              </a:rPr>
              <a:t>می کند و از آن یک تصویر خلق می شود.</a:t>
            </a:r>
            <a:endParaRPr lang="fa-IR" altLang="en-US" sz="4000">
              <a:solidFill>
                <a:srgbClr val="0066FF"/>
              </a:solidFill>
            </a:endParaRPr>
          </a:p>
          <a:p>
            <a:pPr algn="ctr" eaLnBrk="1" hangingPunct="1"/>
            <a:r>
              <a:rPr lang="fa-IR" altLang="en-US" sz="4000">
                <a:solidFill>
                  <a:srgbClr val="0066FF"/>
                </a:solidFill>
              </a:rPr>
              <a:t>(تا ننویسید معلوم نیست چه می گوئید)</a:t>
            </a:r>
          </a:p>
          <a:p>
            <a:pPr eaLnBrk="1" hangingPunct="1"/>
            <a:r>
              <a:rPr lang="fa-IR" altLang="en-US" sz="3600">
                <a:solidFill>
                  <a:srgbClr val="990033"/>
                </a:solidFill>
              </a:rPr>
              <a:t>چه بنویسیم؟ : </a:t>
            </a:r>
            <a:r>
              <a:rPr lang="fa-IR" altLang="en-US" b="1" smtClean="0">
                <a:solidFill>
                  <a:srgbClr val="009900"/>
                </a:solidFill>
              </a:rPr>
              <a:t>فکرها یتان را بصورت طرح کسب و کار یک صفحه ای روی کاغذ بیاورید.</a:t>
            </a:r>
            <a:endParaRPr lang="en-US" altLang="en-US" b="1" smtClean="0">
              <a:solidFill>
                <a:srgbClr val="009900"/>
              </a:solidFill>
            </a:endParaRPr>
          </a:p>
        </p:txBody>
      </p:sp>
    </p:spTree>
    <p:extLst>
      <p:ext uri="{BB962C8B-B14F-4D97-AF65-F5344CB8AC3E}">
        <p14:creationId xmlns:p14="http://schemas.microsoft.com/office/powerpoint/2010/main" val="6209329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2ADF6709-AA02-4ED0-8840-1A23479E4E54}" type="slidenum">
              <a:rPr lang="ar-SA" altLang="en-US">
                <a:solidFill>
                  <a:srgbClr val="000000"/>
                </a:solidFill>
                <a:cs typeface="Arial" panose="020B0604020202020204" pitchFamily="34" charset="0"/>
              </a:rPr>
              <a:pPr eaLnBrk="1" hangingPunct="1"/>
              <a:t>8</a:t>
            </a:fld>
            <a:endParaRPr lang="en-US" altLang="en-US">
              <a:solidFill>
                <a:srgbClr val="000000"/>
              </a:solidFill>
              <a:cs typeface="Arial" panose="020B0604020202020204" pitchFamily="34" charset="0"/>
            </a:endParaRPr>
          </a:p>
        </p:txBody>
      </p:sp>
      <p:sp>
        <p:nvSpPr>
          <p:cNvPr id="7" name="Slide Number Placeholder 5"/>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0CBF970E-CF0D-4DCE-B5B9-E6E0BB0FACDD}" type="slidenum">
              <a:rPr lang="ar-SA" altLang="en-US" sz="1000" b="1">
                <a:solidFill>
                  <a:srgbClr val="000000"/>
                </a:solidFill>
                <a:cs typeface="Arial" panose="020B0604020202020204" pitchFamily="34" charset="0"/>
              </a:rPr>
              <a:pPr algn="r" eaLnBrk="1" fontAlgn="base" hangingPunct="1">
                <a:spcBef>
                  <a:spcPct val="0"/>
                </a:spcBef>
                <a:spcAft>
                  <a:spcPct val="0"/>
                </a:spcAft>
              </a:pPr>
              <a:t>8</a:t>
            </a:fld>
            <a:endParaRPr lang="en-US" altLang="en-US" sz="1000" b="1">
              <a:solidFill>
                <a:srgbClr val="000000"/>
              </a:solidFill>
              <a:cs typeface="Arial" panose="020B0604020202020204" pitchFamily="34" charset="0"/>
            </a:endParaRPr>
          </a:p>
        </p:txBody>
      </p:sp>
      <p:sp>
        <p:nvSpPr>
          <p:cNvPr id="73730" name="Rectangle 2"/>
          <p:cNvSpPr>
            <a:spLocks noGrp="1" noChangeArrowheads="1"/>
          </p:cNvSpPr>
          <p:nvPr>
            <p:ph type="title"/>
          </p:nvPr>
        </p:nvSpPr>
        <p:spPr>
          <a:xfrm>
            <a:off x="3863976" y="188913"/>
            <a:ext cx="5832475" cy="762000"/>
          </a:xfrm>
        </p:spPr>
        <p:txBody>
          <a:bodyPr/>
          <a:lstStyle/>
          <a:p>
            <a:pPr eaLnBrk="1" hangingPunct="1"/>
            <a:r>
              <a:rPr lang="fa-IR" altLang="en-US" sz="4800">
                <a:cs typeface="B Mitra" panose="00000400000000000000" pitchFamily="2" charset="-78"/>
              </a:rPr>
              <a:t>4- غير قابل ذخيره بودن</a:t>
            </a:r>
            <a:endParaRPr lang="en-US" altLang="en-US" sz="4800">
              <a:cs typeface="B Mitra" panose="00000400000000000000" pitchFamily="2" charset="-78"/>
            </a:endParaRPr>
          </a:p>
        </p:txBody>
      </p:sp>
      <p:sp>
        <p:nvSpPr>
          <p:cNvPr id="184324" name="Rectangle 4"/>
          <p:cNvSpPr>
            <a:spLocks noChangeArrowheads="1"/>
          </p:cNvSpPr>
          <p:nvPr/>
        </p:nvSpPr>
        <p:spPr bwMode="auto">
          <a:xfrm>
            <a:off x="1774826" y="1125539"/>
            <a:ext cx="4968875" cy="3959225"/>
          </a:xfrm>
          <a:prstGeom prst="rect">
            <a:avLst/>
          </a:prstGeom>
          <a:noFill/>
          <a:ln w="9525">
            <a:noFill/>
            <a:miter lim="800000"/>
            <a:headEnd/>
            <a:tailEnd/>
          </a:ln>
        </p:spPr>
        <p:txBody>
          <a:bodyPr/>
          <a:lstStyle/>
          <a:p>
            <a:pPr marL="342900" indent="-342900" algn="r" rtl="1" fontAlgn="base">
              <a:spcBef>
                <a:spcPct val="20000"/>
              </a:spcBef>
              <a:spcAft>
                <a:spcPct val="0"/>
              </a:spcAft>
              <a:defRPr/>
            </a:pPr>
            <a:r>
              <a:rPr lang="fa-IR" sz="3600">
                <a:solidFill>
                  <a:srgbClr val="0033CC"/>
                </a:solidFill>
                <a:cs typeface="B Mitra" panose="00000400000000000000" pitchFamily="2" charset="-78"/>
              </a:rPr>
              <a:t>اقدامات </a:t>
            </a:r>
          </a:p>
          <a:p>
            <a:pPr marL="342900" indent="-342900" algn="r" rtl="1" fontAlgn="base">
              <a:spcBef>
                <a:spcPct val="20000"/>
              </a:spcBef>
              <a:spcAft>
                <a:spcPct val="0"/>
              </a:spcAft>
              <a:defRPr/>
            </a:pPr>
            <a:r>
              <a:rPr lang="fa-IR" sz="3200">
                <a:solidFill>
                  <a:srgbClr val="FF00FF"/>
                </a:solidFill>
                <a:cs typeface="B Mitra" panose="00000400000000000000" pitchFamily="2" charset="-78"/>
              </a:rPr>
              <a:t>مديريت تقاضا و عرضه شامل:</a:t>
            </a:r>
          </a:p>
          <a:p>
            <a:pPr marL="342900" indent="-342900" algn="r" rtl="1" fontAlgn="base">
              <a:spcBef>
                <a:spcPct val="20000"/>
              </a:spcBef>
              <a:spcAft>
                <a:spcPct val="0"/>
              </a:spcAft>
              <a:defRPr/>
            </a:pPr>
            <a:r>
              <a:rPr lang="fa-IR" sz="3200">
                <a:solidFill>
                  <a:srgbClr val="000000"/>
                </a:solidFill>
                <a:cs typeface="B Mitra" panose="00000400000000000000" pitchFamily="2" charset="-78"/>
              </a:rPr>
              <a:t>- ايجاد انگيزه مصرف در شرايط غيرفصلی</a:t>
            </a:r>
          </a:p>
          <a:p>
            <a:pPr marL="342900" indent="-342900" algn="r" rtl="1" fontAlgn="base">
              <a:spcBef>
                <a:spcPct val="20000"/>
              </a:spcBef>
              <a:spcAft>
                <a:spcPct val="0"/>
              </a:spcAft>
              <a:defRPr/>
            </a:pPr>
            <a:r>
              <a:rPr lang="fa-IR" sz="3200">
                <a:solidFill>
                  <a:srgbClr val="000000"/>
                </a:solidFill>
                <a:cs typeface="B Mitra" panose="00000400000000000000" pitchFamily="2" charset="-78"/>
              </a:rPr>
              <a:t>- قيمت گذاری متفاوت </a:t>
            </a:r>
          </a:p>
          <a:p>
            <a:pPr marL="342900" indent="-342900" algn="r" rtl="1" fontAlgn="base">
              <a:spcBef>
                <a:spcPct val="20000"/>
              </a:spcBef>
              <a:spcAft>
                <a:spcPct val="0"/>
              </a:spcAft>
              <a:defRPr/>
            </a:pPr>
            <a:r>
              <a:rPr lang="fa-IR" sz="3200">
                <a:solidFill>
                  <a:srgbClr val="000000"/>
                </a:solidFill>
                <a:cs typeface="B Mitra" panose="00000400000000000000" pitchFamily="2" charset="-78"/>
              </a:rPr>
              <a:t>- سيستم رزرو كردن </a:t>
            </a:r>
          </a:p>
          <a:p>
            <a:pPr marL="342900" indent="-342900" algn="r" rtl="1" fontAlgn="base">
              <a:spcBef>
                <a:spcPct val="20000"/>
              </a:spcBef>
              <a:spcAft>
                <a:spcPct val="0"/>
              </a:spcAft>
              <a:defRPr/>
            </a:pPr>
            <a:r>
              <a:rPr lang="fa-IR" sz="3200">
                <a:solidFill>
                  <a:srgbClr val="000000"/>
                </a:solidFill>
                <a:cs typeface="B Mitra" panose="00000400000000000000" pitchFamily="2" charset="-78"/>
              </a:rPr>
              <a:t>- چند مهارتی كردن كاركنان</a:t>
            </a:r>
          </a:p>
          <a:p>
            <a:pPr marL="342900" indent="-342900" algn="just" rtl="1" fontAlgn="base">
              <a:lnSpc>
                <a:spcPct val="80000"/>
              </a:lnSpc>
              <a:spcBef>
                <a:spcPct val="20000"/>
              </a:spcBef>
              <a:spcAft>
                <a:spcPct val="0"/>
              </a:spcAft>
              <a:defRPr/>
            </a:pPr>
            <a:r>
              <a:rPr lang="fa-IR" sz="3200">
                <a:solidFill>
                  <a:srgbClr val="000000"/>
                </a:solidFill>
                <a:effectLst>
                  <a:outerShdw blurRad="38100" dist="38100" dir="2700000" algn="tl">
                    <a:srgbClr val="C0C0C0"/>
                  </a:outerShdw>
                </a:effectLst>
                <a:cs typeface="B Mitra" panose="00000400000000000000" pitchFamily="2" charset="-78"/>
              </a:rPr>
              <a:t> </a:t>
            </a:r>
          </a:p>
        </p:txBody>
      </p:sp>
      <p:sp>
        <p:nvSpPr>
          <p:cNvPr id="184325" name="Rectangle 5"/>
          <p:cNvSpPr>
            <a:spLocks noChangeArrowheads="1"/>
          </p:cNvSpPr>
          <p:nvPr/>
        </p:nvSpPr>
        <p:spPr bwMode="auto">
          <a:xfrm>
            <a:off x="6600825" y="1196976"/>
            <a:ext cx="3708400" cy="1457325"/>
          </a:xfrm>
          <a:prstGeom prst="rect">
            <a:avLst/>
          </a:prstGeom>
          <a:noFill/>
          <a:ln w="9525">
            <a:noFill/>
            <a:miter lim="800000"/>
            <a:headEnd/>
            <a:tailEnd/>
          </a:ln>
          <a:effectLst/>
        </p:spPr>
        <p:txBody>
          <a:bodyPr/>
          <a:lstStyle/>
          <a:p>
            <a:pPr marL="342900" indent="-342900" algn="r" rtl="1" fontAlgn="base">
              <a:spcBef>
                <a:spcPct val="20000"/>
              </a:spcBef>
              <a:spcAft>
                <a:spcPct val="0"/>
              </a:spcAft>
              <a:buClr>
                <a:srgbClr val="FFFF00"/>
              </a:buClr>
              <a:buSzPct val="85000"/>
              <a:defRPr/>
            </a:pPr>
            <a:r>
              <a:rPr lang="fa-IR" sz="3600">
                <a:solidFill>
                  <a:srgbClr val="00CC00"/>
                </a:solidFill>
                <a:latin typeface="Garamond" pitchFamily="18" charset="0"/>
                <a:cs typeface="B Mitra" panose="00000400000000000000" pitchFamily="2" charset="-78"/>
              </a:rPr>
              <a:t>خصوصيات </a:t>
            </a:r>
          </a:p>
          <a:p>
            <a:pPr marL="342900" indent="-342900" algn="r" rtl="1" fontAlgn="base">
              <a:spcBef>
                <a:spcPct val="20000"/>
              </a:spcBef>
              <a:spcAft>
                <a:spcPct val="0"/>
              </a:spcAft>
              <a:buClr>
                <a:srgbClr val="CCCCFF"/>
              </a:buClr>
              <a:buSzPct val="70000"/>
              <a:defRPr/>
            </a:pPr>
            <a:r>
              <a:rPr lang="fa-IR" sz="3200">
                <a:solidFill>
                  <a:srgbClr val="000000"/>
                </a:solidFill>
                <a:latin typeface="Garamond" pitchFamily="18" charset="0"/>
                <a:cs typeface="B Mitra" panose="00000400000000000000" pitchFamily="2" charset="-78"/>
              </a:rPr>
              <a:t>- خدمت قابل نگهداری نیست</a:t>
            </a:r>
            <a:endParaRPr lang="en-US" sz="3200">
              <a:solidFill>
                <a:srgbClr val="000000"/>
              </a:solidFill>
              <a:effectLst>
                <a:outerShdw blurRad="38100" dist="38100" dir="2700000" algn="tl">
                  <a:srgbClr val="C0C0C0"/>
                </a:outerShdw>
              </a:effectLst>
              <a:latin typeface="Garamond" pitchFamily="18" charset="0"/>
              <a:cs typeface="B Mitra" panose="00000400000000000000" pitchFamily="2" charset="-78"/>
            </a:endParaRPr>
          </a:p>
        </p:txBody>
      </p:sp>
      <p:sp>
        <p:nvSpPr>
          <p:cNvPr id="72707" name="Rectangle 3"/>
          <p:cNvSpPr>
            <a:spLocks noChangeArrowheads="1"/>
          </p:cNvSpPr>
          <p:nvPr/>
        </p:nvSpPr>
        <p:spPr bwMode="auto">
          <a:xfrm>
            <a:off x="3359151" y="4581526"/>
            <a:ext cx="6862763" cy="1844675"/>
          </a:xfrm>
          <a:prstGeom prst="rect">
            <a:avLst/>
          </a:prstGeom>
          <a:noFill/>
          <a:ln w="9525">
            <a:noFill/>
            <a:miter lim="800000"/>
            <a:headEnd/>
            <a:tailEnd/>
          </a:ln>
        </p:spPr>
        <p:txBody>
          <a:bodyPr/>
          <a:lstStyle/>
          <a:p>
            <a:pPr marL="342900" indent="-342900" algn="r" rtl="1" fontAlgn="base">
              <a:spcBef>
                <a:spcPct val="20000"/>
              </a:spcBef>
              <a:spcAft>
                <a:spcPct val="0"/>
              </a:spcAft>
              <a:defRPr/>
            </a:pPr>
            <a:r>
              <a:rPr lang="fa-IR" sz="3600">
                <a:solidFill>
                  <a:srgbClr val="FF0000"/>
                </a:solidFill>
                <a:effectLst>
                  <a:outerShdw blurRad="38100" dist="38100" dir="2700000" algn="tl">
                    <a:srgbClr val="C0C0C0"/>
                  </a:outerShdw>
                </a:effectLst>
                <a:cs typeface="B Mitra" panose="00000400000000000000" pitchFamily="2" charset="-78"/>
              </a:rPr>
              <a:t>چالش بازارياب:</a:t>
            </a:r>
          </a:p>
          <a:p>
            <a:pPr marL="342900" indent="-342900" algn="r" rtl="1" fontAlgn="base">
              <a:spcBef>
                <a:spcPct val="20000"/>
              </a:spcBef>
              <a:spcAft>
                <a:spcPct val="0"/>
              </a:spcAft>
              <a:buFontTx/>
              <a:buChar char="•"/>
              <a:defRPr/>
            </a:pPr>
            <a:r>
              <a:rPr lang="fa-IR" sz="3200">
                <a:solidFill>
                  <a:srgbClr val="000000"/>
                </a:solidFill>
                <a:effectLst>
                  <a:outerShdw blurRad="38100" dist="38100" dir="2700000" algn="tl">
                    <a:srgbClr val="C0C0C0"/>
                  </a:outerShdw>
                </a:effectLst>
                <a:cs typeface="B Mitra" panose="00000400000000000000" pitchFamily="2" charset="-78"/>
              </a:rPr>
              <a:t>برنامه ريزي براي بهترين و بيشترين استفاده از تجهيزات </a:t>
            </a:r>
          </a:p>
          <a:p>
            <a:pPr marL="342900" indent="-342900" algn="r" rtl="1" fontAlgn="base">
              <a:spcBef>
                <a:spcPct val="20000"/>
              </a:spcBef>
              <a:spcAft>
                <a:spcPct val="0"/>
              </a:spcAft>
              <a:buFontTx/>
              <a:buChar char="•"/>
              <a:defRPr/>
            </a:pPr>
            <a:r>
              <a:rPr lang="fa-IR" sz="3200">
                <a:solidFill>
                  <a:srgbClr val="000000"/>
                </a:solidFill>
                <a:effectLst>
                  <a:outerShdw blurRad="38100" dist="38100" dir="2700000" algn="tl">
                    <a:srgbClr val="C0C0C0"/>
                  </a:outerShdw>
                </a:effectLst>
                <a:cs typeface="B Mitra" panose="00000400000000000000" pitchFamily="2" charset="-78"/>
              </a:rPr>
              <a:t>ارائه خدمات مطلوب در ساعات اوج كاري </a:t>
            </a:r>
            <a:endParaRPr lang="en-US" sz="3200">
              <a:solidFill>
                <a:srgbClr val="000000"/>
              </a:solidFill>
              <a:effectLst>
                <a:outerShdw blurRad="38100" dist="38100" dir="2700000" algn="tl">
                  <a:srgbClr val="C0C0C0"/>
                </a:outerShdw>
              </a:effectLst>
              <a:cs typeface="B Mitra" panose="00000400000000000000" pitchFamily="2" charset="-78"/>
            </a:endParaRPr>
          </a:p>
        </p:txBody>
      </p:sp>
    </p:spTree>
    <p:extLst>
      <p:ext uri="{BB962C8B-B14F-4D97-AF65-F5344CB8AC3E}">
        <p14:creationId xmlns:p14="http://schemas.microsoft.com/office/powerpoint/2010/main" val="312442097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wipe(down)">
                                      <p:cBhvr>
                                        <p:cTn id="7" dur="580">
                                          <p:stCondLst>
                                            <p:cond delay="0"/>
                                          </p:stCondLst>
                                        </p:cTn>
                                        <p:tgtEl>
                                          <p:spTgt spid="73730"/>
                                        </p:tgtEl>
                                      </p:cBhvr>
                                    </p:animEffect>
                                    <p:anim calcmode="lin" valueType="num">
                                      <p:cBhvr>
                                        <p:cTn id="8" dur="1822" tmFilter="0,0; 0.14,0.36; 0.43,0.73; 0.71,0.91; 1.0,1.0">
                                          <p:stCondLst>
                                            <p:cond delay="0"/>
                                          </p:stCondLst>
                                        </p:cTn>
                                        <p:tgtEl>
                                          <p:spTgt spid="737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37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37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37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3730"/>
                                        </p:tgtEl>
                                        <p:attrNameLst>
                                          <p:attrName>ppt_y</p:attrName>
                                        </p:attrNameLst>
                                      </p:cBhvr>
                                      <p:tavLst>
                                        <p:tav tm="0" fmla="#ppt_y-sin(pi*$)/81">
                                          <p:val>
                                            <p:fltVal val="0"/>
                                          </p:val>
                                        </p:tav>
                                        <p:tav tm="100000">
                                          <p:val>
                                            <p:fltVal val="1"/>
                                          </p:val>
                                        </p:tav>
                                      </p:tavLst>
                                    </p:anim>
                                    <p:animScale>
                                      <p:cBhvr>
                                        <p:cTn id="13" dur="26">
                                          <p:stCondLst>
                                            <p:cond delay="650"/>
                                          </p:stCondLst>
                                        </p:cTn>
                                        <p:tgtEl>
                                          <p:spTgt spid="73730"/>
                                        </p:tgtEl>
                                      </p:cBhvr>
                                      <p:to x="100000" y="60000"/>
                                    </p:animScale>
                                    <p:animScale>
                                      <p:cBhvr>
                                        <p:cTn id="14" dur="166" decel="50000">
                                          <p:stCondLst>
                                            <p:cond delay="676"/>
                                          </p:stCondLst>
                                        </p:cTn>
                                        <p:tgtEl>
                                          <p:spTgt spid="73730"/>
                                        </p:tgtEl>
                                      </p:cBhvr>
                                      <p:to x="100000" y="100000"/>
                                    </p:animScale>
                                    <p:animScale>
                                      <p:cBhvr>
                                        <p:cTn id="15" dur="26">
                                          <p:stCondLst>
                                            <p:cond delay="1312"/>
                                          </p:stCondLst>
                                        </p:cTn>
                                        <p:tgtEl>
                                          <p:spTgt spid="73730"/>
                                        </p:tgtEl>
                                      </p:cBhvr>
                                      <p:to x="100000" y="80000"/>
                                    </p:animScale>
                                    <p:animScale>
                                      <p:cBhvr>
                                        <p:cTn id="16" dur="166" decel="50000">
                                          <p:stCondLst>
                                            <p:cond delay="1338"/>
                                          </p:stCondLst>
                                        </p:cTn>
                                        <p:tgtEl>
                                          <p:spTgt spid="73730"/>
                                        </p:tgtEl>
                                      </p:cBhvr>
                                      <p:to x="100000" y="100000"/>
                                    </p:animScale>
                                    <p:animScale>
                                      <p:cBhvr>
                                        <p:cTn id="17" dur="26">
                                          <p:stCondLst>
                                            <p:cond delay="1642"/>
                                          </p:stCondLst>
                                        </p:cTn>
                                        <p:tgtEl>
                                          <p:spTgt spid="73730"/>
                                        </p:tgtEl>
                                      </p:cBhvr>
                                      <p:to x="100000" y="90000"/>
                                    </p:animScale>
                                    <p:animScale>
                                      <p:cBhvr>
                                        <p:cTn id="18" dur="166" decel="50000">
                                          <p:stCondLst>
                                            <p:cond delay="1668"/>
                                          </p:stCondLst>
                                        </p:cTn>
                                        <p:tgtEl>
                                          <p:spTgt spid="73730"/>
                                        </p:tgtEl>
                                      </p:cBhvr>
                                      <p:to x="100000" y="100000"/>
                                    </p:animScale>
                                    <p:animScale>
                                      <p:cBhvr>
                                        <p:cTn id="19" dur="26">
                                          <p:stCondLst>
                                            <p:cond delay="1808"/>
                                          </p:stCondLst>
                                        </p:cTn>
                                        <p:tgtEl>
                                          <p:spTgt spid="73730"/>
                                        </p:tgtEl>
                                      </p:cBhvr>
                                      <p:to x="100000" y="95000"/>
                                    </p:animScale>
                                    <p:animScale>
                                      <p:cBhvr>
                                        <p:cTn id="20" dur="166" decel="50000">
                                          <p:stCondLst>
                                            <p:cond delay="1834"/>
                                          </p:stCondLst>
                                        </p:cTn>
                                        <p:tgtEl>
                                          <p:spTgt spid="73730"/>
                                        </p:tgtEl>
                                      </p:cBhvr>
                                      <p:to x="100000" y="100000"/>
                                    </p:animScale>
                                  </p:childTnLst>
                                </p:cTn>
                              </p:par>
                            </p:childTnLst>
                          </p:cTn>
                        </p:par>
                        <p:par>
                          <p:cTn id="21" fill="hold" nodeType="afterGroup">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84325"/>
                                        </p:tgtEl>
                                        <p:attrNameLst>
                                          <p:attrName>style.visibility</p:attrName>
                                        </p:attrNameLst>
                                      </p:cBhvr>
                                      <p:to>
                                        <p:strVal val="visible"/>
                                      </p:to>
                                    </p:set>
                                    <p:anim calcmode="lin" valueType="num">
                                      <p:cBhvr>
                                        <p:cTn id="24" dur="500" fill="hold"/>
                                        <p:tgtEl>
                                          <p:spTgt spid="184325"/>
                                        </p:tgtEl>
                                        <p:attrNameLst>
                                          <p:attrName>ppt_w</p:attrName>
                                        </p:attrNameLst>
                                      </p:cBhvr>
                                      <p:tavLst>
                                        <p:tav tm="0">
                                          <p:val>
                                            <p:fltVal val="0"/>
                                          </p:val>
                                        </p:tav>
                                        <p:tav tm="100000">
                                          <p:val>
                                            <p:strVal val="#ppt_w"/>
                                          </p:val>
                                        </p:tav>
                                      </p:tavLst>
                                    </p:anim>
                                    <p:anim calcmode="lin" valueType="num">
                                      <p:cBhvr>
                                        <p:cTn id="25" dur="500" fill="hold"/>
                                        <p:tgtEl>
                                          <p:spTgt spid="184325"/>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500"/>
                            </p:stCondLst>
                            <p:childTnLst>
                              <p:par>
                                <p:cTn id="27" presetID="53" presetClass="entr" presetSubtype="0" fill="hold" grpId="0" nodeType="afterEffect">
                                  <p:stCondLst>
                                    <p:cond delay="0"/>
                                  </p:stCondLst>
                                  <p:childTnLst>
                                    <p:set>
                                      <p:cBhvr>
                                        <p:cTn id="28" dur="1" fill="hold">
                                          <p:stCondLst>
                                            <p:cond delay="0"/>
                                          </p:stCondLst>
                                        </p:cTn>
                                        <p:tgtEl>
                                          <p:spTgt spid="184324"/>
                                        </p:tgtEl>
                                        <p:attrNameLst>
                                          <p:attrName>style.visibility</p:attrName>
                                        </p:attrNameLst>
                                      </p:cBhvr>
                                      <p:to>
                                        <p:strVal val="visible"/>
                                      </p:to>
                                    </p:set>
                                    <p:anim calcmode="lin" valueType="num">
                                      <p:cBhvr>
                                        <p:cTn id="29" dur="500" fill="hold"/>
                                        <p:tgtEl>
                                          <p:spTgt spid="184324"/>
                                        </p:tgtEl>
                                        <p:attrNameLst>
                                          <p:attrName>ppt_w</p:attrName>
                                        </p:attrNameLst>
                                      </p:cBhvr>
                                      <p:tavLst>
                                        <p:tav tm="0">
                                          <p:val>
                                            <p:fltVal val="0"/>
                                          </p:val>
                                        </p:tav>
                                        <p:tav tm="100000">
                                          <p:val>
                                            <p:strVal val="#ppt_w"/>
                                          </p:val>
                                        </p:tav>
                                      </p:tavLst>
                                    </p:anim>
                                    <p:anim calcmode="lin" valueType="num">
                                      <p:cBhvr>
                                        <p:cTn id="30" dur="500" fill="hold"/>
                                        <p:tgtEl>
                                          <p:spTgt spid="184324"/>
                                        </p:tgtEl>
                                        <p:attrNameLst>
                                          <p:attrName>ppt_h</p:attrName>
                                        </p:attrNameLst>
                                      </p:cBhvr>
                                      <p:tavLst>
                                        <p:tav tm="0">
                                          <p:val>
                                            <p:fltVal val="0"/>
                                          </p:val>
                                        </p:tav>
                                        <p:tav tm="100000">
                                          <p:val>
                                            <p:strVal val="#ppt_h"/>
                                          </p:val>
                                        </p:tav>
                                      </p:tavLst>
                                    </p:anim>
                                    <p:animEffect transition="in" filter="fade">
                                      <p:cBhvr>
                                        <p:cTn id="31" dur="500"/>
                                        <p:tgtEl>
                                          <p:spTgt spid="184324"/>
                                        </p:tgtEl>
                                      </p:cBhvr>
                                    </p:animEffect>
                                  </p:childTnLst>
                                </p:cTn>
                              </p:par>
                            </p:childTnLst>
                          </p:cTn>
                        </p:par>
                        <p:par>
                          <p:cTn id="32" fill="hold" nodeType="afterGroup">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72707"/>
                                        </p:tgtEl>
                                        <p:attrNameLst>
                                          <p:attrName>style.visibility</p:attrName>
                                        </p:attrNameLst>
                                      </p:cBhvr>
                                      <p:to>
                                        <p:strVal val="visible"/>
                                      </p:to>
                                    </p:set>
                                    <p:anim calcmode="lin" valueType="num">
                                      <p:cBhvr additive="base">
                                        <p:cTn id="35" dur="500" fill="hold"/>
                                        <p:tgtEl>
                                          <p:spTgt spid="72707"/>
                                        </p:tgtEl>
                                        <p:attrNameLst>
                                          <p:attrName>ppt_x</p:attrName>
                                        </p:attrNameLst>
                                      </p:cBhvr>
                                      <p:tavLst>
                                        <p:tav tm="0">
                                          <p:val>
                                            <p:strVal val="#ppt_x"/>
                                          </p:val>
                                        </p:tav>
                                        <p:tav tm="100000">
                                          <p:val>
                                            <p:strVal val="#ppt_x"/>
                                          </p:val>
                                        </p:tav>
                                      </p:tavLst>
                                    </p:anim>
                                    <p:anim calcmode="lin" valueType="num">
                                      <p:cBhvr additive="base">
                                        <p:cTn id="36" dur="500" fill="hold"/>
                                        <p:tgtEl>
                                          <p:spTgt spid="72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184324" grpId="0"/>
      <p:bldP spid="184325" grpId="0"/>
      <p:bldP spid="72707"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BE2C270D-794B-4D0D-9163-33613E05956A}" type="slidenum">
              <a:rPr lang="ar-SA" altLang="en-US" sz="1400"/>
              <a:pPr eaLnBrk="1" hangingPunct="1"/>
              <a:t>80</a:t>
            </a:fld>
            <a:endParaRPr lang="en-US" altLang="en-US" sz="1400"/>
          </a:p>
        </p:txBody>
      </p:sp>
      <p:sp>
        <p:nvSpPr>
          <p:cNvPr id="27651" name="Rectangle 3"/>
          <p:cNvSpPr>
            <a:spLocks noGrp="1" noChangeArrowheads="1"/>
          </p:cNvSpPr>
          <p:nvPr>
            <p:ph type="body" idx="1"/>
          </p:nvPr>
        </p:nvSpPr>
        <p:spPr>
          <a:xfrm>
            <a:off x="1752600" y="152400"/>
            <a:ext cx="8726488" cy="6477000"/>
          </a:xfrm>
        </p:spPr>
        <p:txBody>
          <a:bodyPr/>
          <a:lstStyle/>
          <a:p>
            <a:pPr eaLnBrk="1" hangingPunct="1"/>
            <a:r>
              <a:rPr lang="fa-IR" altLang="en-US" sz="3600">
                <a:solidFill>
                  <a:srgbClr val="990033"/>
                </a:solidFill>
              </a:rPr>
              <a:t>- چگونه بنویسیم؟ : </a:t>
            </a:r>
            <a:endParaRPr lang="fa-IR" altLang="en-US" b="1" smtClean="0">
              <a:solidFill>
                <a:srgbClr val="009900"/>
              </a:solidFill>
            </a:endParaRPr>
          </a:p>
          <a:p>
            <a:pPr eaLnBrk="1" hangingPunct="1"/>
            <a:r>
              <a:rPr lang="fa-IR" altLang="en-US" b="1" smtClean="0">
                <a:solidFill>
                  <a:srgbClr val="0066FF"/>
                </a:solidFill>
              </a:rPr>
              <a:t>-</a:t>
            </a:r>
            <a:r>
              <a:rPr lang="fa-IR" altLang="en-US" b="1" smtClean="0">
                <a:solidFill>
                  <a:srgbClr val="009900"/>
                </a:solidFill>
              </a:rPr>
              <a:t> </a:t>
            </a:r>
            <a:r>
              <a:rPr lang="fa-IR" altLang="en-US" b="1" smtClean="0">
                <a:solidFill>
                  <a:srgbClr val="0066FF"/>
                </a:solidFill>
              </a:rPr>
              <a:t>چشم انداز</a:t>
            </a:r>
            <a:r>
              <a:rPr lang="fa-IR" altLang="en-US" b="1" smtClean="0">
                <a:solidFill>
                  <a:srgbClr val="009900"/>
                </a:solidFill>
              </a:rPr>
              <a:t>(به کجا می خواهید برسید؟).</a:t>
            </a:r>
          </a:p>
          <a:p>
            <a:pPr eaLnBrk="1" hangingPunct="1"/>
            <a:r>
              <a:rPr lang="fa-IR" altLang="en-US" b="1" smtClean="0">
                <a:solidFill>
                  <a:srgbClr val="0066FF"/>
                </a:solidFill>
              </a:rPr>
              <a:t>-</a:t>
            </a:r>
            <a:r>
              <a:rPr lang="fa-IR" altLang="en-US" b="1" smtClean="0">
                <a:solidFill>
                  <a:srgbClr val="009900"/>
                </a:solidFill>
              </a:rPr>
              <a:t> </a:t>
            </a:r>
            <a:r>
              <a:rPr lang="fa-IR" altLang="en-US" b="1" smtClean="0">
                <a:solidFill>
                  <a:srgbClr val="0066FF"/>
                </a:solidFill>
              </a:rPr>
              <a:t>ماموریت</a:t>
            </a:r>
            <a:r>
              <a:rPr lang="fa-IR" altLang="en-US" b="1" smtClean="0">
                <a:solidFill>
                  <a:srgbClr val="009900"/>
                </a:solidFill>
              </a:rPr>
              <a:t>(چه چیزی را به مشتری عرضه می دارید؟).</a:t>
            </a:r>
          </a:p>
          <a:p>
            <a:pPr eaLnBrk="1" hangingPunct="1"/>
            <a:r>
              <a:rPr lang="fa-IR" altLang="en-US" b="1" smtClean="0">
                <a:solidFill>
                  <a:srgbClr val="0066FF"/>
                </a:solidFill>
              </a:rPr>
              <a:t>- اهداف</a:t>
            </a:r>
            <a:r>
              <a:rPr lang="fa-IR" altLang="en-US" b="1" smtClean="0">
                <a:solidFill>
                  <a:srgbClr val="009900"/>
                </a:solidFill>
              </a:rPr>
              <a:t>(به دنبال چه هستید؟).</a:t>
            </a:r>
          </a:p>
          <a:p>
            <a:pPr eaLnBrk="1" hangingPunct="1"/>
            <a:r>
              <a:rPr lang="fa-IR" altLang="en-US" b="1" smtClean="0">
                <a:solidFill>
                  <a:srgbClr val="0066FF"/>
                </a:solidFill>
              </a:rPr>
              <a:t>- استراتژی</a:t>
            </a:r>
            <a:r>
              <a:rPr lang="fa-IR" altLang="en-US" b="1" smtClean="0">
                <a:solidFill>
                  <a:srgbClr val="009900"/>
                </a:solidFill>
              </a:rPr>
              <a:t>(چگونه این کسب و کار شروع و رشد می کند؟)</a:t>
            </a:r>
          </a:p>
          <a:p>
            <a:pPr eaLnBrk="1" hangingPunct="1"/>
            <a:r>
              <a:rPr lang="fa-IR" altLang="en-US" b="1" smtClean="0">
                <a:solidFill>
                  <a:srgbClr val="0066FF"/>
                </a:solidFill>
              </a:rPr>
              <a:t>- برنامه ها</a:t>
            </a:r>
            <a:r>
              <a:rPr lang="fa-IR" altLang="en-US" b="1" smtClean="0">
                <a:solidFill>
                  <a:srgbClr val="009900"/>
                </a:solidFill>
              </a:rPr>
              <a:t>(برای رسیدن به اهداف چه برنامه هائی دارید؟).</a:t>
            </a:r>
            <a:r>
              <a:rPr lang="fa-IR" altLang="en-US" sz="3600">
                <a:solidFill>
                  <a:srgbClr val="990033"/>
                </a:solidFill>
              </a:rPr>
              <a:t> </a:t>
            </a:r>
            <a:endParaRPr lang="en-US" altLang="en-US" sz="3600">
              <a:solidFill>
                <a:srgbClr val="990033"/>
              </a:solidFill>
            </a:endParaRPr>
          </a:p>
          <a:p>
            <a:pPr eaLnBrk="1" hangingPunct="1"/>
            <a:endParaRPr lang="en-US" altLang="en-US" b="1" smtClean="0"/>
          </a:p>
        </p:txBody>
      </p:sp>
    </p:spTree>
    <p:extLst>
      <p:ext uri="{BB962C8B-B14F-4D97-AF65-F5344CB8AC3E}">
        <p14:creationId xmlns:p14="http://schemas.microsoft.com/office/powerpoint/2010/main" val="191125449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72FBAA76-151B-4891-A28C-8042461053FC}" type="slidenum">
              <a:rPr lang="ar-SA" altLang="en-US" sz="1400"/>
              <a:pPr eaLnBrk="1" hangingPunct="1"/>
              <a:t>81</a:t>
            </a:fld>
            <a:endParaRPr lang="en-US" altLang="en-US" sz="1400"/>
          </a:p>
        </p:txBody>
      </p:sp>
      <p:sp>
        <p:nvSpPr>
          <p:cNvPr id="56322" name="Rectangle 2"/>
          <p:cNvSpPr>
            <a:spLocks noGrp="1" noChangeArrowheads="1"/>
          </p:cNvSpPr>
          <p:nvPr>
            <p:ph type="title"/>
          </p:nvPr>
        </p:nvSpPr>
        <p:spPr>
          <a:xfrm>
            <a:off x="1981200" y="274638"/>
            <a:ext cx="8229600" cy="963612"/>
          </a:xfrm>
        </p:spPr>
        <p:txBody>
          <a:bodyPr/>
          <a:lstStyle/>
          <a:p>
            <a:pPr eaLnBrk="1" hangingPunct="1">
              <a:defRPr/>
            </a:pPr>
            <a:r>
              <a:rPr lang="ar-SA" b="1" smtClean="0">
                <a:solidFill>
                  <a:schemeClr val="hlink"/>
                </a:solidFill>
                <a:effectLst>
                  <a:outerShdw blurRad="38100" dist="38100" dir="2700000" algn="tl">
                    <a:srgbClr val="C0C0C0"/>
                  </a:outerShdw>
                </a:effectLst>
              </a:rPr>
              <a:t>مديريت استراتژيك</a:t>
            </a:r>
            <a:endParaRPr lang="en-US" b="1" smtClean="0">
              <a:solidFill>
                <a:schemeClr val="hlink"/>
              </a:solidFill>
              <a:effectLst>
                <a:outerShdw blurRad="38100" dist="38100" dir="2700000" algn="tl">
                  <a:srgbClr val="C0C0C0"/>
                </a:outerShdw>
              </a:effectLst>
            </a:endParaRPr>
          </a:p>
        </p:txBody>
      </p:sp>
      <p:sp>
        <p:nvSpPr>
          <p:cNvPr id="56323" name="Rectangle 3"/>
          <p:cNvSpPr>
            <a:spLocks noGrp="1" noChangeArrowheads="1"/>
          </p:cNvSpPr>
          <p:nvPr>
            <p:ph type="body" idx="1"/>
          </p:nvPr>
        </p:nvSpPr>
        <p:spPr>
          <a:xfrm>
            <a:off x="1752600" y="1524000"/>
            <a:ext cx="8726488" cy="5105400"/>
          </a:xfrm>
        </p:spPr>
        <p:txBody>
          <a:bodyPr/>
          <a:lstStyle/>
          <a:p>
            <a:pPr eaLnBrk="1" hangingPunct="1">
              <a:lnSpc>
                <a:spcPct val="200000"/>
              </a:lnSpc>
              <a:buFontTx/>
              <a:buNone/>
              <a:defRPr/>
            </a:pPr>
            <a:r>
              <a:rPr lang="ar-SA" b="1" smtClean="0">
                <a:effectLst>
                  <a:outerShdw blurRad="38100" dist="38100" dir="2700000" algn="tl">
                    <a:srgbClr val="C0C0C0"/>
                  </a:outerShdw>
                </a:effectLst>
              </a:rPr>
              <a:t>مي‌توان مديريت استراتژيك را بدين‌گونه تعريف كرد: </a:t>
            </a:r>
            <a:r>
              <a:rPr lang="ar-SA" b="1" smtClean="0">
                <a:solidFill>
                  <a:srgbClr val="009900"/>
                </a:solidFill>
                <a:effectLst>
                  <a:outerShdw blurRad="38100" dist="38100" dir="2700000" algn="tl">
                    <a:srgbClr val="C0C0C0"/>
                  </a:outerShdw>
                </a:effectLst>
              </a:rPr>
              <a:t>هنر و علم </a:t>
            </a:r>
            <a:r>
              <a:rPr lang="fa-IR" b="1" smtClean="0">
                <a:solidFill>
                  <a:srgbClr val="009900"/>
                </a:solidFill>
                <a:effectLst>
                  <a:outerShdw blurRad="38100" dist="38100" dir="2700000" algn="tl">
                    <a:srgbClr val="C0C0C0"/>
                  </a:outerShdw>
                </a:effectLst>
              </a:rPr>
              <a:t>(</a:t>
            </a:r>
            <a:r>
              <a:rPr lang="ar-SA" b="1" smtClean="0">
                <a:solidFill>
                  <a:schemeClr val="folHlink"/>
                </a:solidFill>
                <a:effectLst>
                  <a:outerShdw blurRad="38100" dist="38100" dir="2700000" algn="tl">
                    <a:srgbClr val="C0C0C0"/>
                  </a:outerShdw>
                </a:effectLst>
              </a:rPr>
              <a:t>تدوين، اجرا و ارزيابي</a:t>
            </a:r>
            <a:r>
              <a:rPr lang="fa-IR" b="1" smtClean="0">
                <a:solidFill>
                  <a:srgbClr val="009900"/>
                </a:solidFill>
                <a:effectLst>
                  <a:outerShdw blurRad="38100" dist="38100" dir="2700000" algn="tl">
                    <a:srgbClr val="C0C0C0"/>
                  </a:outerShdw>
                </a:effectLst>
              </a:rPr>
              <a:t>)</a:t>
            </a:r>
            <a:r>
              <a:rPr lang="ar-SA" b="1" smtClean="0">
                <a:solidFill>
                  <a:schemeClr val="folHlink"/>
                </a:solidFill>
                <a:effectLst>
                  <a:outerShdw blurRad="38100" dist="38100" dir="2700000" algn="tl">
                    <a:srgbClr val="C0C0C0"/>
                  </a:outerShdw>
                </a:effectLst>
              </a:rPr>
              <a:t> تصميمات وظيفه‌اي چندگانه كه سازمان را قادر مي‌سازد به هدف‌هاي بلندمدت خود دست‌</a:t>
            </a:r>
            <a:r>
              <a:rPr lang="ar-SA" b="1" smtClean="0">
                <a:effectLst>
                  <a:outerShdw blurRad="38100" dist="38100" dir="2700000" algn="tl">
                    <a:srgbClr val="C0C0C0"/>
                  </a:outerShdw>
                </a:effectLst>
              </a:rPr>
              <a:t> </a:t>
            </a:r>
            <a:r>
              <a:rPr lang="ar-SA" b="1" smtClean="0">
                <a:solidFill>
                  <a:schemeClr val="folHlink"/>
                </a:solidFill>
                <a:effectLst>
                  <a:outerShdw blurRad="38100" dist="38100" dir="2700000" algn="tl">
                    <a:srgbClr val="C0C0C0"/>
                  </a:outerShdw>
                </a:effectLst>
              </a:rPr>
              <a:t>يابد.</a:t>
            </a:r>
            <a:r>
              <a:rPr lang="ar-SA" b="1" smtClean="0">
                <a:effectLst>
                  <a:outerShdw blurRad="38100" dist="38100" dir="2700000" algn="tl">
                    <a:srgbClr val="C0C0C0"/>
                  </a:outerShdw>
                </a:effectLst>
              </a:rPr>
              <a:t> </a:t>
            </a:r>
            <a:endParaRPr lang="en-US" b="1" smtClean="0">
              <a:effectLst>
                <a:outerShdw blurRad="38100" dist="38100" dir="2700000" algn="tl">
                  <a:srgbClr val="C0C0C0"/>
                </a:outerShdw>
              </a:effectLst>
            </a:endParaRPr>
          </a:p>
          <a:p>
            <a:pPr eaLnBrk="1" hangingPunct="1">
              <a:defRPr/>
            </a:pPr>
            <a:endParaRPr lang="en-US" smtClean="0"/>
          </a:p>
        </p:txBody>
      </p:sp>
    </p:spTree>
    <p:extLst>
      <p:ext uri="{BB962C8B-B14F-4D97-AF65-F5344CB8AC3E}">
        <p14:creationId xmlns:p14="http://schemas.microsoft.com/office/powerpoint/2010/main" val="13664352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D711C6AE-0322-4779-B795-C89DCA92BA0E}" type="slidenum">
              <a:rPr lang="ar-SA" altLang="en-US" sz="1400"/>
              <a:pPr eaLnBrk="1" hangingPunct="1"/>
              <a:t>82</a:t>
            </a:fld>
            <a:endParaRPr lang="en-US" altLang="en-US" sz="1400"/>
          </a:p>
        </p:txBody>
      </p:sp>
      <p:sp>
        <p:nvSpPr>
          <p:cNvPr id="50178" name="Rectangle 2"/>
          <p:cNvSpPr>
            <a:spLocks noGrp="1" noChangeArrowheads="1"/>
          </p:cNvSpPr>
          <p:nvPr>
            <p:ph type="title"/>
          </p:nvPr>
        </p:nvSpPr>
        <p:spPr>
          <a:xfrm>
            <a:off x="1830389" y="214314"/>
            <a:ext cx="8637587" cy="1081087"/>
          </a:xfrm>
        </p:spPr>
        <p:txBody>
          <a:bodyPr/>
          <a:lstStyle/>
          <a:p>
            <a:pPr eaLnBrk="1" hangingPunct="1">
              <a:defRPr/>
            </a:pPr>
            <a:r>
              <a:rPr lang="ar-SA" b="1" smtClean="0">
                <a:effectLst>
                  <a:outerShdw blurRad="38100" dist="38100" dir="2700000" algn="tl">
                    <a:srgbClr val="C0C0C0"/>
                  </a:outerShdw>
                </a:effectLst>
              </a:rPr>
              <a:t>مراحل مديريت استراتژيك</a:t>
            </a:r>
            <a:endParaRPr lang="en-US" b="1" smtClean="0">
              <a:effectLst>
                <a:outerShdw blurRad="38100" dist="38100" dir="2700000" algn="tl">
                  <a:srgbClr val="C0C0C0"/>
                </a:outerShdw>
              </a:effectLst>
            </a:endParaRPr>
          </a:p>
        </p:txBody>
      </p:sp>
      <p:sp>
        <p:nvSpPr>
          <p:cNvPr id="50179" name="Rectangle 3"/>
          <p:cNvSpPr>
            <a:spLocks noGrp="1" noChangeArrowheads="1"/>
          </p:cNvSpPr>
          <p:nvPr>
            <p:ph type="body" idx="1"/>
          </p:nvPr>
        </p:nvSpPr>
        <p:spPr>
          <a:xfrm>
            <a:off x="1752600" y="1600200"/>
            <a:ext cx="8726488" cy="5029200"/>
          </a:xfrm>
        </p:spPr>
        <p:txBody>
          <a:bodyPr/>
          <a:lstStyle/>
          <a:p>
            <a:pPr eaLnBrk="1" hangingPunct="1">
              <a:lnSpc>
                <a:spcPct val="150000"/>
              </a:lnSpc>
              <a:defRPr/>
            </a:pPr>
            <a:r>
              <a:rPr lang="ar-SA" b="1" smtClean="0">
                <a:effectLst>
                  <a:outerShdw blurRad="38100" dist="38100" dir="2700000" algn="tl">
                    <a:srgbClr val="C0C0C0"/>
                  </a:outerShdw>
                </a:effectLst>
              </a:rPr>
              <a:t>فرايند مديريت استراتژيك در برگيرنده سه مرحله مي‌باشد: </a:t>
            </a:r>
          </a:p>
          <a:p>
            <a:pPr eaLnBrk="1" hangingPunct="1">
              <a:lnSpc>
                <a:spcPct val="150000"/>
              </a:lnSpc>
              <a:defRPr/>
            </a:pPr>
            <a:r>
              <a:rPr lang="fa-IR" b="1" smtClean="0">
                <a:solidFill>
                  <a:srgbClr val="008080"/>
                </a:solidFill>
                <a:effectLst>
                  <a:outerShdw blurRad="38100" dist="38100" dir="2700000" algn="tl">
                    <a:srgbClr val="C0C0C0"/>
                  </a:outerShdw>
                </a:effectLst>
              </a:rPr>
              <a:t>1- </a:t>
            </a:r>
            <a:r>
              <a:rPr lang="ar-SA" b="1" smtClean="0">
                <a:solidFill>
                  <a:srgbClr val="008080"/>
                </a:solidFill>
                <a:effectLst>
                  <a:outerShdw blurRad="38100" dist="38100" dir="2700000" algn="tl">
                    <a:srgbClr val="C0C0C0"/>
                  </a:outerShdw>
                </a:effectLst>
              </a:rPr>
              <a:t>تدوين استراتژي‌ها</a:t>
            </a:r>
          </a:p>
          <a:p>
            <a:pPr eaLnBrk="1" hangingPunct="1">
              <a:lnSpc>
                <a:spcPct val="150000"/>
              </a:lnSpc>
              <a:defRPr/>
            </a:pPr>
            <a:r>
              <a:rPr lang="fa-IR" b="1" smtClean="0">
                <a:solidFill>
                  <a:srgbClr val="008080"/>
                </a:solidFill>
                <a:effectLst>
                  <a:outerShdw blurRad="38100" dist="38100" dir="2700000" algn="tl">
                    <a:srgbClr val="C0C0C0"/>
                  </a:outerShdw>
                </a:effectLst>
              </a:rPr>
              <a:t>2- </a:t>
            </a:r>
            <a:r>
              <a:rPr lang="ar-SA" b="1" smtClean="0">
                <a:solidFill>
                  <a:srgbClr val="008080"/>
                </a:solidFill>
                <a:effectLst>
                  <a:outerShdw blurRad="38100" dist="38100" dir="2700000" algn="tl">
                    <a:srgbClr val="C0C0C0"/>
                  </a:outerShdw>
                </a:effectLst>
              </a:rPr>
              <a:t>اجراي استراتژي‌ها </a:t>
            </a:r>
          </a:p>
          <a:p>
            <a:pPr eaLnBrk="1" hangingPunct="1">
              <a:lnSpc>
                <a:spcPct val="150000"/>
              </a:lnSpc>
              <a:defRPr/>
            </a:pPr>
            <a:r>
              <a:rPr lang="fa-IR" b="1" smtClean="0">
                <a:solidFill>
                  <a:srgbClr val="008080"/>
                </a:solidFill>
                <a:effectLst>
                  <a:outerShdw blurRad="38100" dist="38100" dir="2700000" algn="tl">
                    <a:srgbClr val="C0C0C0"/>
                  </a:outerShdw>
                </a:effectLst>
              </a:rPr>
              <a:t>3- </a:t>
            </a:r>
            <a:r>
              <a:rPr lang="ar-SA" b="1" smtClean="0">
                <a:solidFill>
                  <a:srgbClr val="008080"/>
                </a:solidFill>
                <a:effectLst>
                  <a:outerShdw blurRad="38100" dist="38100" dir="2700000" algn="tl">
                    <a:srgbClr val="C0C0C0"/>
                  </a:outerShdw>
                </a:effectLst>
              </a:rPr>
              <a:t>ارزيابي استراتژي‌ها </a:t>
            </a:r>
            <a:endParaRPr lang="en-US" b="1" smtClean="0">
              <a:solidFill>
                <a:srgbClr val="008080"/>
              </a:solidFill>
              <a:effectLst>
                <a:outerShdw blurRad="38100" dist="38100" dir="2700000" algn="tl">
                  <a:srgbClr val="C0C0C0"/>
                </a:outerShdw>
              </a:effectLst>
            </a:endParaRPr>
          </a:p>
          <a:p>
            <a:pPr eaLnBrk="1" hangingPunct="1">
              <a:defRPr/>
            </a:pPr>
            <a:endParaRPr lang="en-US" smtClean="0"/>
          </a:p>
        </p:txBody>
      </p:sp>
    </p:spTree>
    <p:extLst>
      <p:ext uri="{BB962C8B-B14F-4D97-AF65-F5344CB8AC3E}">
        <p14:creationId xmlns:p14="http://schemas.microsoft.com/office/powerpoint/2010/main" val="405051519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8E0ADE68-2ACD-4BDD-97DA-7B5B572D885F}" type="slidenum">
              <a:rPr lang="ar-SA" altLang="en-US" sz="1400"/>
              <a:pPr eaLnBrk="1" hangingPunct="1"/>
              <a:t>83</a:t>
            </a:fld>
            <a:endParaRPr lang="en-US" altLang="en-US" sz="1400"/>
          </a:p>
        </p:txBody>
      </p:sp>
      <p:sp>
        <p:nvSpPr>
          <p:cNvPr id="45058" name="Rectangle 2"/>
          <p:cNvSpPr>
            <a:spLocks noGrp="1" noChangeArrowheads="1"/>
          </p:cNvSpPr>
          <p:nvPr>
            <p:ph type="title"/>
          </p:nvPr>
        </p:nvSpPr>
        <p:spPr>
          <a:xfrm>
            <a:off x="1981200" y="274639"/>
            <a:ext cx="8229600" cy="841375"/>
          </a:xfrm>
        </p:spPr>
        <p:txBody>
          <a:bodyPr/>
          <a:lstStyle/>
          <a:p>
            <a:pPr eaLnBrk="1" hangingPunct="1">
              <a:defRPr/>
            </a:pPr>
            <a:r>
              <a:rPr lang="fa-IR" b="1" smtClean="0">
                <a:effectLst>
                  <a:outerShdw blurRad="38100" dist="38100" dir="2700000" algn="tl">
                    <a:srgbClr val="C0C0C0"/>
                  </a:outerShdw>
                </a:effectLst>
              </a:rPr>
              <a:t>1- </a:t>
            </a:r>
            <a:r>
              <a:rPr lang="ar-SA" b="1" smtClean="0">
                <a:effectLst>
                  <a:outerShdw blurRad="38100" dist="38100" dir="2700000" algn="tl">
                    <a:srgbClr val="C0C0C0"/>
                  </a:outerShdw>
                </a:effectLst>
              </a:rPr>
              <a:t>تدوين استراتژي</a:t>
            </a:r>
            <a:endParaRPr lang="en-US" b="1" smtClean="0">
              <a:effectLst>
                <a:outerShdw blurRad="38100" dist="38100" dir="2700000" algn="tl">
                  <a:srgbClr val="C0C0C0"/>
                </a:outerShdw>
              </a:effectLst>
            </a:endParaRPr>
          </a:p>
        </p:txBody>
      </p:sp>
      <p:sp>
        <p:nvSpPr>
          <p:cNvPr id="45059" name="Rectangle 3"/>
          <p:cNvSpPr>
            <a:spLocks noGrp="1" noChangeArrowheads="1"/>
          </p:cNvSpPr>
          <p:nvPr>
            <p:ph type="body" idx="1"/>
          </p:nvPr>
        </p:nvSpPr>
        <p:spPr>
          <a:xfrm>
            <a:off x="1830388" y="2017714"/>
            <a:ext cx="8648700" cy="4611687"/>
          </a:xfrm>
        </p:spPr>
        <p:txBody>
          <a:bodyPr/>
          <a:lstStyle/>
          <a:p>
            <a:pPr algn="ctr" eaLnBrk="1" hangingPunct="1">
              <a:lnSpc>
                <a:spcPct val="170000"/>
              </a:lnSpc>
              <a:defRPr/>
            </a:pPr>
            <a:r>
              <a:rPr lang="ar-SA" sz="2800" dirty="0">
                <a:solidFill>
                  <a:srgbClr val="FF0000"/>
                </a:solidFill>
                <a:effectLst>
                  <a:outerShdw blurRad="38100" dist="38100" dir="2700000" algn="tl">
                    <a:srgbClr val="C0C0C0"/>
                  </a:outerShdw>
                </a:effectLst>
              </a:rPr>
              <a:t>مقصود از تدوين استراتژي اين است كه مأموريت شركت تعيين شود، شناسايي عواملي كه در محيط خارجي، سازمان را تهديد مي‌كنند يا فرصت‌هايي را به وجود مي‌آورند، شناسايي نقاط قوت و ضعف داخلي سازمان، تعيين هدف‌هاي بلندمدت، درنظر گرفتن استراتژي‌هاي گوناگون و انتخاب استراتژي‌هاي خاص جهت ادامه فعاليت. </a:t>
            </a:r>
            <a:endParaRPr lang="en-US" sz="2800" dirty="0">
              <a:solidFill>
                <a:srgbClr val="FF0000"/>
              </a:solidFill>
              <a:effectLst>
                <a:outerShdw blurRad="38100" dist="38100" dir="2700000" algn="tl">
                  <a:srgbClr val="C0C0C0"/>
                </a:outerShdw>
              </a:effectLst>
            </a:endParaRPr>
          </a:p>
          <a:p>
            <a:pPr eaLnBrk="1" hangingPunct="1">
              <a:defRPr/>
            </a:pPr>
            <a:endParaRPr lang="en-US" dirty="0" smtClean="0">
              <a:solidFill>
                <a:srgbClr val="FF0000"/>
              </a:solidFill>
            </a:endParaRPr>
          </a:p>
        </p:txBody>
      </p:sp>
    </p:spTree>
    <p:extLst>
      <p:ext uri="{BB962C8B-B14F-4D97-AF65-F5344CB8AC3E}">
        <p14:creationId xmlns:p14="http://schemas.microsoft.com/office/powerpoint/2010/main" val="207102685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69824A6A-CBA6-4A87-A498-EA68DEBC5F0F}" type="slidenum">
              <a:rPr lang="ar-SA" altLang="en-US" sz="1400"/>
              <a:pPr eaLnBrk="1" hangingPunct="1"/>
              <a:t>84</a:t>
            </a:fld>
            <a:endParaRPr lang="en-US" altLang="en-US" sz="1400"/>
          </a:p>
        </p:txBody>
      </p:sp>
      <p:sp>
        <p:nvSpPr>
          <p:cNvPr id="46082" name="Rectangle 2"/>
          <p:cNvSpPr>
            <a:spLocks noGrp="1" noChangeArrowheads="1"/>
          </p:cNvSpPr>
          <p:nvPr>
            <p:ph type="title"/>
          </p:nvPr>
        </p:nvSpPr>
        <p:spPr>
          <a:xfrm>
            <a:off x="1981200" y="274639"/>
            <a:ext cx="8229600" cy="841375"/>
          </a:xfrm>
        </p:spPr>
        <p:txBody>
          <a:bodyPr/>
          <a:lstStyle/>
          <a:p>
            <a:pPr algn="r" eaLnBrk="1" hangingPunct="1">
              <a:defRPr/>
            </a:pPr>
            <a:r>
              <a:rPr lang="ar-SA" b="1" smtClean="0">
                <a:effectLst>
                  <a:outerShdw blurRad="38100" dist="38100" dir="2700000" algn="tl">
                    <a:srgbClr val="C0C0C0"/>
                  </a:outerShdw>
                </a:effectLst>
              </a:rPr>
              <a:t>تدوين استراتژي</a:t>
            </a:r>
            <a:endParaRPr lang="en-US" b="1" smtClean="0">
              <a:effectLst>
                <a:outerShdw blurRad="38100" dist="38100" dir="2700000" algn="tl">
                  <a:srgbClr val="C0C0C0"/>
                </a:outerShdw>
              </a:effectLst>
            </a:endParaRPr>
          </a:p>
        </p:txBody>
      </p:sp>
      <p:sp>
        <p:nvSpPr>
          <p:cNvPr id="46083" name="Rectangle 3"/>
          <p:cNvSpPr>
            <a:spLocks noGrp="1" noChangeArrowheads="1"/>
          </p:cNvSpPr>
          <p:nvPr>
            <p:ph type="body" idx="1"/>
          </p:nvPr>
        </p:nvSpPr>
        <p:spPr>
          <a:xfrm>
            <a:off x="1752600" y="1676400"/>
            <a:ext cx="8726488" cy="4953000"/>
          </a:xfrm>
        </p:spPr>
        <p:txBody>
          <a:bodyPr/>
          <a:lstStyle/>
          <a:p>
            <a:pPr algn="just" eaLnBrk="1" hangingPunct="1">
              <a:lnSpc>
                <a:spcPct val="150000"/>
              </a:lnSpc>
              <a:defRPr/>
            </a:pPr>
            <a:r>
              <a:rPr lang="ar-SA" sz="2200">
                <a:solidFill>
                  <a:schemeClr val="tx2"/>
                </a:solidFill>
                <a:effectLst>
                  <a:outerShdw blurRad="38100" dist="38100" dir="2700000" algn="tl">
                    <a:srgbClr val="C0C0C0"/>
                  </a:outerShdw>
                </a:effectLst>
              </a:rPr>
              <a:t>نقاط قوت </a:t>
            </a:r>
            <a:r>
              <a:rPr lang="en-US" sz="2200">
                <a:solidFill>
                  <a:schemeClr val="tx2"/>
                </a:solidFill>
                <a:effectLst>
                  <a:outerShdw blurRad="38100" dist="38100" dir="2700000" algn="tl">
                    <a:srgbClr val="C0C0C0"/>
                  </a:outerShdw>
                </a:effectLst>
              </a:rPr>
              <a:t>Strengths</a:t>
            </a:r>
            <a:r>
              <a:rPr lang="ar-SA" sz="2200">
                <a:solidFill>
                  <a:schemeClr val="tx2"/>
                </a:solidFill>
                <a:effectLst>
                  <a:outerShdw blurRad="38100" dist="38100" dir="2700000" algn="tl">
                    <a:srgbClr val="C0C0C0"/>
                  </a:outerShdw>
                </a:effectLst>
              </a:rPr>
              <a:t>:</a:t>
            </a:r>
            <a:r>
              <a:rPr lang="ar-SA" sz="2200">
                <a:effectLst>
                  <a:outerShdw blurRad="38100" dist="38100" dir="2700000" algn="tl">
                    <a:srgbClr val="C0C0C0"/>
                  </a:outerShdw>
                </a:effectLst>
              </a:rPr>
              <a:t> آنچه كه در اختيار داريم و مي‌توانيم در عمل از آنها بهره‌برداري كنيم.</a:t>
            </a:r>
          </a:p>
          <a:p>
            <a:pPr algn="just" eaLnBrk="1" hangingPunct="1">
              <a:lnSpc>
                <a:spcPct val="150000"/>
              </a:lnSpc>
              <a:defRPr/>
            </a:pPr>
            <a:r>
              <a:rPr lang="ar-SA" sz="2200">
                <a:solidFill>
                  <a:schemeClr val="tx2"/>
                </a:solidFill>
                <a:effectLst>
                  <a:outerShdw blurRad="38100" dist="38100" dir="2700000" algn="tl">
                    <a:srgbClr val="C0C0C0"/>
                  </a:outerShdw>
                </a:effectLst>
              </a:rPr>
              <a:t>نقاط ضعف </a:t>
            </a:r>
            <a:r>
              <a:rPr lang="en-US" sz="2200">
                <a:solidFill>
                  <a:schemeClr val="tx2"/>
                </a:solidFill>
                <a:effectLst>
                  <a:outerShdw blurRad="38100" dist="38100" dir="2700000" algn="tl">
                    <a:srgbClr val="C0C0C0"/>
                  </a:outerShdw>
                </a:effectLst>
              </a:rPr>
              <a:t>Weaknesses</a:t>
            </a:r>
            <a:r>
              <a:rPr lang="ar-SA" sz="2200">
                <a:solidFill>
                  <a:schemeClr val="tx2"/>
                </a:solidFill>
                <a:effectLst>
                  <a:outerShdw blurRad="38100" dist="38100" dir="2700000" algn="tl">
                    <a:srgbClr val="C0C0C0"/>
                  </a:outerShdw>
                </a:effectLst>
              </a:rPr>
              <a:t>:</a:t>
            </a:r>
            <a:r>
              <a:rPr lang="ar-SA" sz="2200">
                <a:effectLst>
                  <a:outerShdw blurRad="38100" dist="38100" dir="2700000" algn="tl">
                    <a:srgbClr val="C0C0C0"/>
                  </a:outerShdw>
                </a:effectLst>
              </a:rPr>
              <a:t> آنچه كه در اختيارمان نيست اما براي انجام امور به آنها نيازمنديم. </a:t>
            </a:r>
          </a:p>
          <a:p>
            <a:pPr algn="just" eaLnBrk="1" hangingPunct="1">
              <a:lnSpc>
                <a:spcPct val="150000"/>
              </a:lnSpc>
              <a:defRPr/>
            </a:pPr>
            <a:r>
              <a:rPr lang="ar-SA" sz="2200">
                <a:effectLst>
                  <a:outerShdw blurRad="38100" dist="38100" dir="2700000" algn="tl">
                    <a:srgbClr val="C0C0C0"/>
                  </a:outerShdw>
                </a:effectLst>
              </a:rPr>
              <a:t> </a:t>
            </a:r>
            <a:r>
              <a:rPr lang="ar-SA" sz="2200">
                <a:solidFill>
                  <a:schemeClr val="tx2"/>
                </a:solidFill>
                <a:effectLst>
                  <a:outerShdw blurRad="38100" dist="38100" dir="2700000" algn="tl">
                    <a:srgbClr val="C0C0C0"/>
                  </a:outerShdw>
                </a:effectLst>
              </a:rPr>
              <a:t>فرصت‌ها </a:t>
            </a:r>
            <a:r>
              <a:rPr lang="en-US" sz="2200">
                <a:solidFill>
                  <a:schemeClr val="tx2"/>
                </a:solidFill>
                <a:effectLst>
                  <a:outerShdw blurRad="38100" dist="38100" dir="2700000" algn="tl">
                    <a:srgbClr val="C0C0C0"/>
                  </a:outerShdw>
                </a:effectLst>
              </a:rPr>
              <a:t>Opportunities</a:t>
            </a:r>
            <a:r>
              <a:rPr lang="ar-SA" sz="2200">
                <a:solidFill>
                  <a:schemeClr val="tx2"/>
                </a:solidFill>
                <a:effectLst>
                  <a:outerShdw blurRad="38100" dist="38100" dir="2700000" algn="tl">
                    <a:srgbClr val="C0C0C0"/>
                  </a:outerShdw>
                </a:effectLst>
              </a:rPr>
              <a:t>:</a:t>
            </a:r>
            <a:r>
              <a:rPr lang="ar-SA" sz="2200">
                <a:effectLst>
                  <a:outerShdw blurRad="38100" dist="38100" dir="2700000" algn="tl">
                    <a:srgbClr val="C0C0C0"/>
                  </a:outerShdw>
                </a:effectLst>
              </a:rPr>
              <a:t> زمينه‌ها و موقعيت‌هاي مناسبي را براي فعاليت‌هاي جاري و آتي در اختيار مي‌گذارد. </a:t>
            </a:r>
          </a:p>
          <a:p>
            <a:pPr algn="just" eaLnBrk="1" hangingPunct="1">
              <a:lnSpc>
                <a:spcPct val="150000"/>
              </a:lnSpc>
              <a:defRPr/>
            </a:pPr>
            <a:r>
              <a:rPr lang="ar-SA" sz="2200">
                <a:solidFill>
                  <a:schemeClr val="tx2"/>
                </a:solidFill>
                <a:effectLst>
                  <a:outerShdw blurRad="38100" dist="38100" dir="2700000" algn="tl">
                    <a:srgbClr val="C0C0C0"/>
                  </a:outerShdw>
                </a:effectLst>
              </a:rPr>
              <a:t>تهديدها </a:t>
            </a:r>
            <a:r>
              <a:rPr lang="en-US" sz="2200">
                <a:solidFill>
                  <a:schemeClr val="tx2"/>
                </a:solidFill>
                <a:effectLst>
                  <a:outerShdw blurRad="38100" dist="38100" dir="2700000" algn="tl">
                    <a:srgbClr val="C0C0C0"/>
                  </a:outerShdw>
                </a:effectLst>
              </a:rPr>
              <a:t>Threats</a:t>
            </a:r>
            <a:r>
              <a:rPr lang="ar-SA" sz="2200">
                <a:solidFill>
                  <a:schemeClr val="tx2"/>
                </a:solidFill>
                <a:effectLst>
                  <a:outerShdw blurRad="38100" dist="38100" dir="2700000" algn="tl">
                    <a:srgbClr val="C0C0C0"/>
                  </a:outerShdw>
                </a:effectLst>
              </a:rPr>
              <a:t>:</a:t>
            </a:r>
            <a:r>
              <a:rPr lang="ar-SA" sz="2200">
                <a:effectLst>
                  <a:outerShdw blurRad="38100" dist="38100" dir="2700000" algn="tl">
                    <a:srgbClr val="C0C0C0"/>
                  </a:outerShdw>
                </a:effectLst>
              </a:rPr>
              <a:t> موانعي كه انجام فعاليت‌ها را با مشكل روبرو مي‌سازد. </a:t>
            </a:r>
            <a:endParaRPr lang="en-US" sz="2200">
              <a:effectLst>
                <a:outerShdw blurRad="38100" dist="38100" dir="2700000" algn="tl">
                  <a:srgbClr val="C0C0C0"/>
                </a:outerShdw>
              </a:effectLst>
            </a:endParaRPr>
          </a:p>
          <a:p>
            <a:pPr eaLnBrk="1" hangingPunct="1">
              <a:lnSpc>
                <a:spcPct val="80000"/>
              </a:lnSpc>
              <a:defRPr/>
            </a:pPr>
            <a:endParaRPr lang="en-US" sz="2800"/>
          </a:p>
        </p:txBody>
      </p:sp>
    </p:spTree>
    <p:extLst>
      <p:ext uri="{BB962C8B-B14F-4D97-AF65-F5344CB8AC3E}">
        <p14:creationId xmlns:p14="http://schemas.microsoft.com/office/powerpoint/2010/main" val="343040158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B857EF74-FB8E-4504-9D1F-40FFD630D9B1}" type="slidenum">
              <a:rPr lang="ar-SA" altLang="en-US" sz="1400"/>
              <a:pPr eaLnBrk="1" hangingPunct="1"/>
              <a:t>85</a:t>
            </a:fld>
            <a:endParaRPr lang="en-US" altLang="en-US" sz="1400"/>
          </a:p>
        </p:txBody>
      </p:sp>
      <p:sp>
        <p:nvSpPr>
          <p:cNvPr id="32771" name="Rectangle 2"/>
          <p:cNvSpPr>
            <a:spLocks noGrp="1" noChangeArrowheads="1"/>
          </p:cNvSpPr>
          <p:nvPr>
            <p:ph type="title"/>
          </p:nvPr>
        </p:nvSpPr>
        <p:spPr>
          <a:xfrm>
            <a:off x="1752601" y="214314"/>
            <a:ext cx="8715375" cy="1004887"/>
          </a:xfrm>
        </p:spPr>
        <p:txBody>
          <a:bodyPr/>
          <a:lstStyle/>
          <a:p>
            <a:pPr eaLnBrk="1" hangingPunct="1"/>
            <a:r>
              <a:rPr lang="ar-SA" altLang="en-US" b="1" smtClean="0"/>
              <a:t>پيشامدهاي احتمالي</a:t>
            </a:r>
            <a:endParaRPr lang="en-US" altLang="en-US" b="1" smtClean="0"/>
          </a:p>
        </p:txBody>
      </p:sp>
      <p:sp>
        <p:nvSpPr>
          <p:cNvPr id="32772" name="Rectangle 3"/>
          <p:cNvSpPr>
            <a:spLocks noGrp="1" noChangeArrowheads="1"/>
          </p:cNvSpPr>
          <p:nvPr>
            <p:ph type="body" idx="1"/>
          </p:nvPr>
        </p:nvSpPr>
        <p:spPr>
          <a:xfrm>
            <a:off x="1830388" y="1371600"/>
            <a:ext cx="8648700" cy="5257800"/>
          </a:xfrm>
        </p:spPr>
        <p:txBody>
          <a:bodyPr/>
          <a:lstStyle/>
          <a:p>
            <a:pPr eaLnBrk="1" hangingPunct="1">
              <a:lnSpc>
                <a:spcPct val="90000"/>
              </a:lnSpc>
            </a:pPr>
            <a:r>
              <a:rPr lang="ar-SA" altLang="en-US" sz="2800" dirty="0">
                <a:solidFill>
                  <a:srgbClr val="FF0000"/>
                </a:solidFill>
              </a:rPr>
              <a:t>تغييرات در</a:t>
            </a:r>
            <a:r>
              <a:rPr lang="fa-IR" altLang="en-US" sz="2800" dirty="0">
                <a:solidFill>
                  <a:srgbClr val="FF0000"/>
                </a:solidFill>
              </a:rPr>
              <a:t>(</a:t>
            </a:r>
            <a:r>
              <a:rPr lang="ar-SA" altLang="en-US" sz="2800" dirty="0">
                <a:solidFill>
                  <a:srgbClr val="FF0000"/>
                </a:solidFill>
              </a:rPr>
              <a:t>نرخ بهره، نوسانات نرخ ارز، ركود اقتصادي، نرخ تورم، نرخ مواد اوليه</a:t>
            </a:r>
            <a:r>
              <a:rPr lang="fa-IR" altLang="en-US" sz="2800" dirty="0">
                <a:solidFill>
                  <a:srgbClr val="FF0000"/>
                </a:solidFill>
              </a:rPr>
              <a:t>) : عوامل خارجی</a:t>
            </a:r>
            <a:endParaRPr lang="en-US" altLang="en-US" sz="2800" dirty="0">
              <a:solidFill>
                <a:srgbClr val="FF0000"/>
              </a:solidFill>
            </a:endParaRPr>
          </a:p>
          <a:p>
            <a:pPr eaLnBrk="1" hangingPunct="1">
              <a:lnSpc>
                <a:spcPct val="90000"/>
              </a:lnSpc>
            </a:pPr>
            <a:r>
              <a:rPr lang="ar-SA" altLang="en-US" sz="2800" dirty="0">
                <a:solidFill>
                  <a:srgbClr val="FF0000"/>
                </a:solidFill>
              </a:rPr>
              <a:t>در مورد قوانين و مقررات و سياست هاي اقتصادي</a:t>
            </a:r>
            <a:r>
              <a:rPr lang="fa-IR" altLang="en-US" sz="2800" dirty="0">
                <a:solidFill>
                  <a:srgbClr val="FF0000"/>
                </a:solidFill>
              </a:rPr>
              <a:t>(</a:t>
            </a:r>
            <a:r>
              <a:rPr lang="ar-SA" altLang="en-US" sz="2800" dirty="0">
                <a:solidFill>
                  <a:srgbClr val="FF0000"/>
                </a:solidFill>
              </a:rPr>
              <a:t> ماليات ها، مقررات جديد و اثرات احتمالي آن </a:t>
            </a:r>
            <a:r>
              <a:rPr lang="fa-IR" altLang="en-US" sz="2800" dirty="0">
                <a:solidFill>
                  <a:srgbClr val="FF0000"/>
                </a:solidFill>
              </a:rPr>
              <a:t>) : عوامل خارجی</a:t>
            </a:r>
            <a:endParaRPr lang="ar-SA" altLang="en-US" sz="2800" dirty="0">
              <a:solidFill>
                <a:srgbClr val="FF0000"/>
              </a:solidFill>
            </a:endParaRPr>
          </a:p>
          <a:p>
            <a:pPr eaLnBrk="1" hangingPunct="1">
              <a:lnSpc>
                <a:spcPct val="90000"/>
              </a:lnSpc>
            </a:pPr>
            <a:r>
              <a:rPr lang="ar-SA" altLang="en-US" sz="2800" dirty="0">
                <a:solidFill>
                  <a:srgbClr val="FF0000"/>
                </a:solidFill>
              </a:rPr>
              <a:t>تغييرات عقايد و افكار عمومي مثل</a:t>
            </a:r>
            <a:r>
              <a:rPr lang="fa-IR" altLang="en-US" sz="2800" dirty="0">
                <a:solidFill>
                  <a:srgbClr val="FF0000"/>
                </a:solidFill>
              </a:rPr>
              <a:t> تغییرات</a:t>
            </a:r>
            <a:r>
              <a:rPr lang="ar-SA" altLang="en-US" sz="2800" dirty="0">
                <a:solidFill>
                  <a:srgbClr val="FF0000"/>
                </a:solidFill>
              </a:rPr>
              <a:t> د</a:t>
            </a:r>
            <a:r>
              <a:rPr lang="fa-IR" altLang="en-US" sz="2800" dirty="0">
                <a:solidFill>
                  <a:srgbClr val="FF0000"/>
                </a:solidFill>
              </a:rPr>
              <a:t>ر(</a:t>
            </a:r>
            <a:r>
              <a:rPr lang="ar-SA" altLang="en-US" sz="2800" dirty="0">
                <a:solidFill>
                  <a:srgbClr val="FF0000"/>
                </a:solidFill>
              </a:rPr>
              <a:t>سليقه، مد، موضوعات اخلاقي و مسائل سياسي</a:t>
            </a:r>
            <a:r>
              <a:rPr lang="fa-IR" altLang="en-US" sz="2800" dirty="0">
                <a:solidFill>
                  <a:srgbClr val="FF0000"/>
                </a:solidFill>
              </a:rPr>
              <a:t>) : عوامل داخلی و خارجی</a:t>
            </a:r>
            <a:endParaRPr lang="ar-SA" altLang="en-US" sz="2800" dirty="0">
              <a:solidFill>
                <a:srgbClr val="FF0000"/>
              </a:solidFill>
            </a:endParaRPr>
          </a:p>
          <a:p>
            <a:pPr eaLnBrk="1" hangingPunct="1">
              <a:lnSpc>
                <a:spcPct val="90000"/>
              </a:lnSpc>
            </a:pPr>
            <a:r>
              <a:rPr lang="ar-SA" altLang="en-US" sz="2800" dirty="0">
                <a:solidFill>
                  <a:srgbClr val="FF0000"/>
                </a:solidFill>
              </a:rPr>
              <a:t>تغييرات </a:t>
            </a:r>
            <a:r>
              <a:rPr lang="fa-IR" altLang="en-US" sz="2800" dirty="0">
                <a:solidFill>
                  <a:srgbClr val="FF0000"/>
                </a:solidFill>
              </a:rPr>
              <a:t>در(</a:t>
            </a:r>
            <a:r>
              <a:rPr lang="ar-SA" altLang="en-US" sz="2800" dirty="0">
                <a:solidFill>
                  <a:srgbClr val="FF0000"/>
                </a:solidFill>
              </a:rPr>
              <a:t>فن</a:t>
            </a:r>
            <a:r>
              <a:rPr lang="en-US" altLang="en-US" sz="2800" dirty="0">
                <a:solidFill>
                  <a:srgbClr val="FF0000"/>
                </a:solidFill>
              </a:rPr>
              <a:t> </a:t>
            </a:r>
            <a:r>
              <a:rPr lang="fa-IR" altLang="en-US" sz="2800" dirty="0">
                <a:solidFill>
                  <a:srgbClr val="FF0000"/>
                </a:solidFill>
              </a:rPr>
              <a:t>آو</a:t>
            </a:r>
            <a:r>
              <a:rPr lang="ar-SA" altLang="en-US" sz="2800" dirty="0">
                <a:solidFill>
                  <a:srgbClr val="FF0000"/>
                </a:solidFill>
              </a:rPr>
              <a:t>ري</a:t>
            </a:r>
            <a:r>
              <a:rPr lang="fa-IR" altLang="en-US" sz="2800" dirty="0">
                <a:solidFill>
                  <a:srgbClr val="FF0000"/>
                </a:solidFill>
              </a:rPr>
              <a:t>(خارجی)</a:t>
            </a:r>
            <a:r>
              <a:rPr lang="ar-SA" altLang="en-US" sz="2800" dirty="0">
                <a:solidFill>
                  <a:srgbClr val="FF0000"/>
                </a:solidFill>
              </a:rPr>
              <a:t>، دعاوي حقوقي كاركنان و كارگران</a:t>
            </a:r>
            <a:r>
              <a:rPr lang="fa-IR" altLang="en-US" sz="2800" dirty="0">
                <a:solidFill>
                  <a:srgbClr val="FF0000"/>
                </a:solidFill>
              </a:rPr>
              <a:t>(داخلی)</a:t>
            </a:r>
            <a:r>
              <a:rPr lang="ar-SA" altLang="en-US" sz="2800" dirty="0">
                <a:solidFill>
                  <a:srgbClr val="FF0000"/>
                </a:solidFill>
              </a:rPr>
              <a:t>، پرداخت هاي مشتريا ن</a:t>
            </a:r>
            <a:r>
              <a:rPr lang="fa-IR" altLang="en-US" sz="2800" dirty="0">
                <a:solidFill>
                  <a:srgbClr val="FF0000"/>
                </a:solidFill>
              </a:rPr>
              <a:t>(خارجی))</a:t>
            </a:r>
            <a:endParaRPr lang="ar-SA" altLang="en-US" sz="2800" dirty="0">
              <a:solidFill>
                <a:srgbClr val="FF0000"/>
              </a:solidFill>
            </a:endParaRPr>
          </a:p>
          <a:p>
            <a:pPr eaLnBrk="1" hangingPunct="1">
              <a:lnSpc>
                <a:spcPct val="90000"/>
              </a:lnSpc>
            </a:pPr>
            <a:r>
              <a:rPr lang="ar-SA" altLang="en-US" sz="2800" dirty="0">
                <a:solidFill>
                  <a:srgbClr val="FF0000"/>
                </a:solidFill>
              </a:rPr>
              <a:t>قطعاتي كه به عهده پيمانكاران است و مخاطراتي كه در اين زمينه وجود دارد</a:t>
            </a:r>
            <a:r>
              <a:rPr lang="fa-IR" altLang="en-US" sz="2800" dirty="0">
                <a:solidFill>
                  <a:srgbClr val="FF0000"/>
                </a:solidFill>
              </a:rPr>
              <a:t> : عوامل خارجی</a:t>
            </a:r>
            <a:endParaRPr lang="ar-SA" altLang="en-US" sz="2800" dirty="0">
              <a:solidFill>
                <a:srgbClr val="FF0000"/>
              </a:solidFill>
            </a:endParaRPr>
          </a:p>
          <a:p>
            <a:pPr eaLnBrk="1" hangingPunct="1">
              <a:lnSpc>
                <a:spcPct val="90000"/>
              </a:lnSpc>
            </a:pPr>
            <a:r>
              <a:rPr lang="ar-SA" altLang="en-US" sz="2800" dirty="0">
                <a:solidFill>
                  <a:srgbClr val="FF0000"/>
                </a:solidFill>
              </a:rPr>
              <a:t>تأثيراتي كه در بازار ممكن است به وجود آيد، مثل نوسانات فروش</a:t>
            </a:r>
            <a:r>
              <a:rPr lang="fa-IR" altLang="en-US" sz="2800" dirty="0">
                <a:solidFill>
                  <a:srgbClr val="FF0000"/>
                </a:solidFill>
              </a:rPr>
              <a:t>(خارجی)</a:t>
            </a:r>
            <a:r>
              <a:rPr lang="ar-SA" altLang="en-US" sz="2800" dirty="0">
                <a:solidFill>
                  <a:srgbClr val="FF0000"/>
                </a:solidFill>
              </a:rPr>
              <a:t>، رقا بت شديدتر</a:t>
            </a:r>
            <a:r>
              <a:rPr lang="fa-IR" altLang="en-US" sz="2800" dirty="0">
                <a:solidFill>
                  <a:srgbClr val="FF0000"/>
                </a:solidFill>
              </a:rPr>
              <a:t>(خارجی)</a:t>
            </a:r>
            <a:r>
              <a:rPr lang="ar-SA" altLang="en-US" sz="2800" dirty="0">
                <a:solidFill>
                  <a:srgbClr val="FF0000"/>
                </a:solidFill>
              </a:rPr>
              <a:t> و .. . </a:t>
            </a:r>
            <a:endParaRPr lang="en-US" altLang="en-US" sz="2800" dirty="0">
              <a:solidFill>
                <a:srgbClr val="FF0000"/>
              </a:solidFill>
            </a:endParaRPr>
          </a:p>
        </p:txBody>
      </p:sp>
    </p:spTree>
    <p:extLst>
      <p:ext uri="{BB962C8B-B14F-4D97-AF65-F5344CB8AC3E}">
        <p14:creationId xmlns:p14="http://schemas.microsoft.com/office/powerpoint/2010/main" val="131445631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401DC72A-8567-4739-849E-BA284246E9DF}" type="slidenum">
              <a:rPr lang="ar-SA" altLang="en-US" sz="1400"/>
              <a:pPr eaLnBrk="1" hangingPunct="1"/>
              <a:t>86</a:t>
            </a:fld>
            <a:endParaRPr lang="en-US" altLang="en-US" sz="1400"/>
          </a:p>
        </p:txBody>
      </p:sp>
      <p:sp>
        <p:nvSpPr>
          <p:cNvPr id="33795" name="Rectangle 2"/>
          <p:cNvSpPr>
            <a:spLocks noGrp="1" noChangeArrowheads="1"/>
          </p:cNvSpPr>
          <p:nvPr>
            <p:ph type="title"/>
          </p:nvPr>
        </p:nvSpPr>
        <p:spPr>
          <a:xfrm>
            <a:off x="1752601" y="214314"/>
            <a:ext cx="8715375" cy="1004887"/>
          </a:xfrm>
        </p:spPr>
        <p:txBody>
          <a:bodyPr/>
          <a:lstStyle/>
          <a:p>
            <a:pPr algn="r" eaLnBrk="1" hangingPunct="1"/>
            <a:r>
              <a:rPr lang="fa-IR" altLang="en-US" sz="5400" b="1">
                <a:solidFill>
                  <a:schemeClr val="folHlink"/>
                </a:solidFill>
              </a:rPr>
              <a:t>نکته :</a:t>
            </a:r>
            <a:endParaRPr lang="en-US" altLang="en-US" sz="5400" b="1">
              <a:solidFill>
                <a:schemeClr val="folHlink"/>
              </a:solidFill>
            </a:endParaRPr>
          </a:p>
        </p:txBody>
      </p:sp>
      <p:sp>
        <p:nvSpPr>
          <p:cNvPr id="33796" name="Rectangle 3"/>
          <p:cNvSpPr>
            <a:spLocks noGrp="1" noChangeArrowheads="1"/>
          </p:cNvSpPr>
          <p:nvPr>
            <p:ph type="body" idx="1"/>
          </p:nvPr>
        </p:nvSpPr>
        <p:spPr>
          <a:xfrm>
            <a:off x="1752600" y="1295400"/>
            <a:ext cx="8726488" cy="5334000"/>
          </a:xfrm>
        </p:spPr>
        <p:txBody>
          <a:bodyPr/>
          <a:lstStyle/>
          <a:p>
            <a:pPr eaLnBrk="1" hangingPunct="1"/>
            <a:r>
              <a:rPr lang="ar-SA" altLang="en-US" b="1" smtClean="0"/>
              <a:t>اگر شما از قبل عكس العمل هاي احتمالي در مورد تغييرات</a:t>
            </a:r>
          </a:p>
          <a:p>
            <a:pPr eaLnBrk="1" hangingPunct="1"/>
            <a:r>
              <a:rPr lang="ar-SA" altLang="en-US" b="1" smtClean="0"/>
              <a:t>بازار را در نظر گرفته باشيد، در مقايسه با حالتي كه حتي</a:t>
            </a:r>
          </a:p>
          <a:p>
            <a:pPr eaLnBrk="1" hangingPunct="1"/>
            <a:r>
              <a:rPr lang="ar-SA" altLang="en-US" b="1" smtClean="0"/>
              <a:t>در مورد اين موضوع فكر نكرده ايد، مي توانيد سريع تر</a:t>
            </a:r>
          </a:p>
          <a:p>
            <a:pPr eaLnBrk="1" hangingPunct="1"/>
            <a:r>
              <a:rPr lang="ar-SA" altLang="en-US" b="1" smtClean="0"/>
              <a:t>تصميم گيري و عمل نماييد . بنابراين صرف نظر از اينكه</a:t>
            </a:r>
          </a:p>
          <a:p>
            <a:pPr eaLnBrk="1" hangingPunct="1"/>
            <a:r>
              <a:rPr lang="ar-SA" altLang="en-US" b="1" smtClean="0"/>
              <a:t>كارها بهتر يا بدتر از وضعيت پيش بيني شده پيش بروند، شما</a:t>
            </a:r>
          </a:p>
          <a:p>
            <a:pPr eaLnBrk="1" hangingPunct="1"/>
            <a:r>
              <a:rPr lang="ar-SA" altLang="en-US" b="1" smtClean="0"/>
              <a:t>قبلاً علل احتمالي و اثرات حاصله را بررسي كرده و اقدامات</a:t>
            </a:r>
          </a:p>
          <a:p>
            <a:pPr eaLnBrk="1" hangingPunct="1"/>
            <a:r>
              <a:rPr lang="ar-SA" altLang="en-US" b="1" smtClean="0"/>
              <a:t>مناسب را پيش بيني كرده ايد .</a:t>
            </a:r>
          </a:p>
          <a:p>
            <a:pPr eaLnBrk="1" hangingPunct="1"/>
            <a:endParaRPr lang="en-US" altLang="en-US" smtClean="0"/>
          </a:p>
        </p:txBody>
      </p:sp>
    </p:spTree>
    <p:extLst>
      <p:ext uri="{BB962C8B-B14F-4D97-AF65-F5344CB8AC3E}">
        <p14:creationId xmlns:p14="http://schemas.microsoft.com/office/powerpoint/2010/main" val="236701658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2F51A7C0-4378-465C-AF5D-AA2B536AD3BA}" type="slidenum">
              <a:rPr lang="ar-SA" altLang="en-US" sz="1400"/>
              <a:pPr eaLnBrk="1" hangingPunct="1"/>
              <a:t>87</a:t>
            </a:fld>
            <a:endParaRPr lang="en-US" altLang="en-US" sz="1400"/>
          </a:p>
        </p:txBody>
      </p:sp>
      <p:cxnSp>
        <p:nvCxnSpPr>
          <p:cNvPr id="34819" name="AutoShape 4"/>
          <p:cNvCxnSpPr>
            <a:cxnSpLocks noChangeShapeType="1"/>
            <a:stCxn id="12295" idx="2"/>
            <a:endCxn id="12299" idx="0"/>
          </p:cNvCxnSpPr>
          <p:nvPr/>
        </p:nvCxnSpPr>
        <p:spPr bwMode="auto">
          <a:xfrm flipH="1">
            <a:off x="6813550" y="2689226"/>
            <a:ext cx="1798638" cy="21494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20" name="AutoShape 5"/>
          <p:cNvCxnSpPr>
            <a:cxnSpLocks noChangeShapeType="1"/>
            <a:stCxn id="12300" idx="2"/>
            <a:endCxn id="12296" idx="0"/>
          </p:cNvCxnSpPr>
          <p:nvPr/>
        </p:nvCxnSpPr>
        <p:spPr bwMode="auto">
          <a:xfrm>
            <a:off x="6770689" y="2689226"/>
            <a:ext cx="1811337" cy="21383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294" name="Rectangle 6"/>
          <p:cNvSpPr>
            <a:spLocks noChangeArrowheads="1"/>
          </p:cNvSpPr>
          <p:nvPr/>
        </p:nvSpPr>
        <p:spPr bwMode="auto">
          <a:xfrm flipH="1">
            <a:off x="9055100" y="3352800"/>
            <a:ext cx="1460500" cy="1003300"/>
          </a:xfrm>
          <a:prstGeom prst="rect">
            <a:avLst/>
          </a:prstGeom>
          <a:solidFill>
            <a:srgbClr val="E7C7D2"/>
          </a:solidFill>
          <a:ln w="9525">
            <a:solidFill>
              <a:schemeClr val="tx1"/>
            </a:solidFill>
            <a:miter lim="800000"/>
            <a:headEnd/>
            <a:tailEnd/>
          </a:ln>
          <a:effectLst>
            <a:outerShdw dist="107763" dir="2700000" algn="ctr" rotWithShape="0">
              <a:schemeClr val="bg2">
                <a:alpha val="50000"/>
              </a:schemeClr>
            </a:outerShdw>
          </a:effectLst>
        </p:spPr>
        <p:txBody>
          <a:bodyPr wrap="none" lIns="91430" tIns="45715" rIns="91430" bIns="45715" anchor="ctr"/>
          <a:lstStyle/>
          <a:p>
            <a:pPr algn="ctr" rtl="0">
              <a:defRPr/>
            </a:pPr>
            <a:endParaRPr lang="en-US" sz="1700">
              <a:latin typeface="Arial" charset="0"/>
              <a:cs typeface="B Titr" pitchFamily="2" charset="-78"/>
            </a:endParaRPr>
          </a:p>
        </p:txBody>
      </p:sp>
      <p:sp>
        <p:nvSpPr>
          <p:cNvPr id="12295" name="Rectangle 7"/>
          <p:cNvSpPr>
            <a:spLocks noChangeArrowheads="1"/>
          </p:cNvSpPr>
          <p:nvPr/>
        </p:nvSpPr>
        <p:spPr bwMode="auto">
          <a:xfrm flipH="1">
            <a:off x="7989888" y="1631951"/>
            <a:ext cx="1243012" cy="1057275"/>
          </a:xfrm>
          <a:prstGeom prst="rect">
            <a:avLst/>
          </a:prstGeom>
          <a:solidFill>
            <a:srgbClr val="796183"/>
          </a:solidFill>
          <a:ln w="9525">
            <a:solidFill>
              <a:schemeClr val="tx1"/>
            </a:solidFill>
            <a:miter lim="800000"/>
            <a:headEnd/>
            <a:tailEnd/>
          </a:ln>
          <a:effectLst>
            <a:outerShdw dist="107763" dir="2700000" algn="ctr" rotWithShape="0">
              <a:schemeClr val="bg2">
                <a:alpha val="50000"/>
              </a:schemeClr>
            </a:outerShdw>
          </a:effectLst>
        </p:spPr>
        <p:txBody>
          <a:bodyPr wrap="none" lIns="91430" tIns="45715" rIns="91430" bIns="45715" anchor="ctr"/>
          <a:lstStyle/>
          <a:p>
            <a:pPr algn="ctr" rtl="0">
              <a:defRPr/>
            </a:pPr>
            <a:endParaRPr lang="en-US" sz="1700">
              <a:latin typeface="Arial" charset="0"/>
              <a:cs typeface="B Titr" pitchFamily="2" charset="-78"/>
            </a:endParaRPr>
          </a:p>
        </p:txBody>
      </p:sp>
      <p:sp>
        <p:nvSpPr>
          <p:cNvPr id="12296" name="Rectangle 8"/>
          <p:cNvSpPr>
            <a:spLocks noChangeArrowheads="1"/>
          </p:cNvSpPr>
          <p:nvPr/>
        </p:nvSpPr>
        <p:spPr bwMode="auto">
          <a:xfrm flipH="1">
            <a:off x="7912100" y="4827588"/>
            <a:ext cx="1339850" cy="1395412"/>
          </a:xfrm>
          <a:prstGeom prst="rect">
            <a:avLst/>
          </a:prstGeom>
          <a:solidFill>
            <a:srgbClr val="79618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2297" name="Rectangle 9"/>
          <p:cNvSpPr>
            <a:spLocks noChangeArrowheads="1"/>
          </p:cNvSpPr>
          <p:nvPr/>
        </p:nvSpPr>
        <p:spPr bwMode="auto">
          <a:xfrm flipH="1">
            <a:off x="5346700" y="3417888"/>
            <a:ext cx="1270000" cy="906462"/>
          </a:xfrm>
          <a:prstGeom prst="rect">
            <a:avLst/>
          </a:prstGeom>
          <a:solidFill>
            <a:srgbClr val="8890B8"/>
          </a:solidFill>
          <a:ln w="9525">
            <a:solidFill>
              <a:schemeClr val="tx1"/>
            </a:solidFill>
            <a:miter lim="800000"/>
            <a:headEnd/>
            <a:tailEnd/>
          </a:ln>
          <a:effectLst>
            <a:outerShdw dist="107763" dir="2700000" algn="ctr" rotWithShape="0">
              <a:schemeClr val="bg2">
                <a:alpha val="50000"/>
              </a:schemeClr>
            </a:outerShdw>
          </a:effectLst>
        </p:spPr>
        <p:txBody>
          <a:bodyPr wrap="none" lIns="91430" tIns="45715" rIns="91430" bIns="45715" anchor="ctr"/>
          <a:lstStyle/>
          <a:p>
            <a:pPr algn="ctr" rtl="0">
              <a:defRPr/>
            </a:pPr>
            <a:endParaRPr lang="en-US" sz="1700">
              <a:latin typeface="Arial" charset="0"/>
              <a:cs typeface="B Titr" pitchFamily="2" charset="-78"/>
            </a:endParaRPr>
          </a:p>
        </p:txBody>
      </p:sp>
      <p:sp>
        <p:nvSpPr>
          <p:cNvPr id="12298" name="Rectangle 10"/>
          <p:cNvSpPr>
            <a:spLocks noChangeArrowheads="1"/>
          </p:cNvSpPr>
          <p:nvPr/>
        </p:nvSpPr>
        <p:spPr bwMode="auto">
          <a:xfrm flipH="1">
            <a:off x="3822700" y="3213100"/>
            <a:ext cx="1227138" cy="1295400"/>
          </a:xfrm>
          <a:prstGeom prst="rect">
            <a:avLst/>
          </a:prstGeom>
          <a:solidFill>
            <a:srgbClr val="C8CCDE"/>
          </a:solidFill>
          <a:ln w="9525">
            <a:solidFill>
              <a:schemeClr val="tx1"/>
            </a:solidFill>
            <a:miter lim="800000"/>
            <a:headEnd/>
            <a:tailEnd/>
          </a:ln>
          <a:effectLst>
            <a:outerShdw dist="107763" dir="2700000" algn="ctr" rotWithShape="0">
              <a:schemeClr val="bg2">
                <a:alpha val="50000"/>
              </a:schemeClr>
            </a:outerShdw>
          </a:effectLst>
        </p:spPr>
        <p:txBody>
          <a:bodyPr wrap="none" lIns="91430" tIns="45715" rIns="91430" bIns="45715" anchor="ctr"/>
          <a:lstStyle/>
          <a:p>
            <a:pPr algn="ctr" rtl="0">
              <a:defRPr/>
            </a:pPr>
            <a:endParaRPr lang="en-US" sz="1700">
              <a:latin typeface="Arial" charset="0"/>
              <a:cs typeface="B Titr" pitchFamily="2" charset="-78"/>
            </a:endParaRPr>
          </a:p>
        </p:txBody>
      </p:sp>
      <p:sp>
        <p:nvSpPr>
          <p:cNvPr id="12299" name="Rectangle 11"/>
          <p:cNvSpPr>
            <a:spLocks noChangeArrowheads="1"/>
          </p:cNvSpPr>
          <p:nvPr/>
        </p:nvSpPr>
        <p:spPr bwMode="auto">
          <a:xfrm flipH="1">
            <a:off x="6143625" y="4838700"/>
            <a:ext cx="1339850" cy="1398588"/>
          </a:xfrm>
          <a:prstGeom prst="rect">
            <a:avLst/>
          </a:prstGeom>
          <a:solidFill>
            <a:srgbClr val="565F8E"/>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2300" name="Rectangle 12"/>
          <p:cNvSpPr>
            <a:spLocks noChangeArrowheads="1"/>
          </p:cNvSpPr>
          <p:nvPr/>
        </p:nvSpPr>
        <p:spPr bwMode="auto">
          <a:xfrm flipH="1">
            <a:off x="6148388" y="1631951"/>
            <a:ext cx="1243012" cy="1057275"/>
          </a:xfrm>
          <a:prstGeom prst="rect">
            <a:avLst/>
          </a:prstGeom>
          <a:solidFill>
            <a:srgbClr val="565F8E"/>
          </a:solidFill>
          <a:ln w="9525">
            <a:solidFill>
              <a:schemeClr val="tx1"/>
            </a:solidFill>
            <a:miter lim="800000"/>
            <a:headEnd/>
            <a:tailEnd/>
          </a:ln>
          <a:effectLst>
            <a:outerShdw dist="107763" dir="2700000" algn="ctr" rotWithShape="0">
              <a:schemeClr val="bg2">
                <a:alpha val="50000"/>
              </a:schemeClr>
            </a:outerShdw>
          </a:effectLst>
        </p:spPr>
        <p:txBody>
          <a:bodyPr wrap="none" lIns="91430" tIns="45715" rIns="91430" bIns="45715" anchor="ctr"/>
          <a:lstStyle/>
          <a:p>
            <a:pPr algn="ctr" rtl="0">
              <a:defRPr/>
            </a:pPr>
            <a:endParaRPr lang="en-US" sz="1700">
              <a:latin typeface="Arial" charset="0"/>
              <a:cs typeface="B Titr" pitchFamily="2" charset="-78"/>
            </a:endParaRPr>
          </a:p>
        </p:txBody>
      </p:sp>
      <p:sp>
        <p:nvSpPr>
          <p:cNvPr id="12301" name="Rectangle 13"/>
          <p:cNvSpPr>
            <a:spLocks noChangeArrowheads="1"/>
          </p:cNvSpPr>
          <p:nvPr/>
        </p:nvSpPr>
        <p:spPr bwMode="auto">
          <a:xfrm flipH="1">
            <a:off x="1695450" y="3060700"/>
            <a:ext cx="1797050" cy="1600200"/>
          </a:xfrm>
          <a:prstGeom prst="rect">
            <a:avLst/>
          </a:prstGeom>
          <a:solidFill>
            <a:srgbClr val="FEAC9E"/>
          </a:solidFill>
          <a:ln w="9525">
            <a:solidFill>
              <a:schemeClr val="tx1"/>
            </a:solidFill>
            <a:miter lim="800000"/>
            <a:headEnd/>
            <a:tailEnd/>
          </a:ln>
          <a:effectLst>
            <a:outerShdw dist="107763" dir="2700000" algn="ctr" rotWithShape="0">
              <a:schemeClr val="bg2">
                <a:alpha val="50000"/>
              </a:schemeClr>
            </a:outerShdw>
          </a:effectLst>
        </p:spPr>
        <p:txBody>
          <a:bodyPr wrap="none" lIns="91430" tIns="45715" rIns="91430" bIns="45715" anchor="ctr"/>
          <a:lstStyle/>
          <a:p>
            <a:pPr algn="ctr" rtl="0">
              <a:defRPr/>
            </a:pPr>
            <a:endParaRPr lang="en-US" sz="1700">
              <a:latin typeface="Arial" charset="0"/>
              <a:cs typeface="B Titr" pitchFamily="2" charset="-78"/>
            </a:endParaRPr>
          </a:p>
        </p:txBody>
      </p:sp>
      <p:sp>
        <p:nvSpPr>
          <p:cNvPr id="34829" name="Line 14"/>
          <p:cNvSpPr>
            <a:spLocks noChangeShapeType="1"/>
          </p:cNvSpPr>
          <p:nvPr/>
        </p:nvSpPr>
        <p:spPr bwMode="auto">
          <a:xfrm flipH="1">
            <a:off x="9791700" y="4395788"/>
            <a:ext cx="0" cy="1103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0" name="Line 15"/>
          <p:cNvSpPr>
            <a:spLocks noChangeShapeType="1"/>
          </p:cNvSpPr>
          <p:nvPr/>
        </p:nvSpPr>
        <p:spPr bwMode="auto">
          <a:xfrm flipH="1">
            <a:off x="9259888" y="5499100"/>
            <a:ext cx="5318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1" name="Line 16"/>
          <p:cNvSpPr>
            <a:spLocks noChangeShapeType="1"/>
          </p:cNvSpPr>
          <p:nvPr/>
        </p:nvSpPr>
        <p:spPr bwMode="auto">
          <a:xfrm flipH="1">
            <a:off x="9259888" y="2160588"/>
            <a:ext cx="5318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2" name="Line 17"/>
          <p:cNvSpPr>
            <a:spLocks noChangeShapeType="1"/>
          </p:cNvSpPr>
          <p:nvPr/>
        </p:nvSpPr>
        <p:spPr bwMode="auto">
          <a:xfrm flipH="1">
            <a:off x="7454900" y="2160588"/>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3" name="Line 18"/>
          <p:cNvSpPr>
            <a:spLocks noChangeShapeType="1"/>
          </p:cNvSpPr>
          <p:nvPr/>
        </p:nvSpPr>
        <p:spPr bwMode="auto">
          <a:xfrm flipH="1">
            <a:off x="7545388" y="5551488"/>
            <a:ext cx="3032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4" name="Line 19"/>
          <p:cNvSpPr>
            <a:spLocks noChangeShapeType="1"/>
          </p:cNvSpPr>
          <p:nvPr/>
        </p:nvSpPr>
        <p:spPr bwMode="auto">
          <a:xfrm>
            <a:off x="2616200" y="5575300"/>
            <a:ext cx="3468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5" name="Line 20"/>
          <p:cNvSpPr>
            <a:spLocks noChangeShapeType="1"/>
          </p:cNvSpPr>
          <p:nvPr/>
        </p:nvSpPr>
        <p:spPr bwMode="auto">
          <a:xfrm flipH="1" flipV="1">
            <a:off x="2616200" y="46609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6" name="Line 21"/>
          <p:cNvSpPr>
            <a:spLocks noChangeShapeType="1"/>
          </p:cNvSpPr>
          <p:nvPr/>
        </p:nvSpPr>
        <p:spPr bwMode="auto">
          <a:xfrm>
            <a:off x="2616200" y="2146300"/>
            <a:ext cx="347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22"/>
          <p:cNvSpPr>
            <a:spLocks noChangeShapeType="1"/>
          </p:cNvSpPr>
          <p:nvPr/>
        </p:nvSpPr>
        <p:spPr bwMode="auto">
          <a:xfrm flipH="1">
            <a:off x="2616200" y="21463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8" name="Line 23"/>
          <p:cNvSpPr>
            <a:spLocks noChangeShapeType="1"/>
          </p:cNvSpPr>
          <p:nvPr/>
        </p:nvSpPr>
        <p:spPr bwMode="auto">
          <a:xfrm flipH="1">
            <a:off x="5080000" y="3875088"/>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9" name="Line 24"/>
          <p:cNvSpPr>
            <a:spLocks noChangeShapeType="1"/>
          </p:cNvSpPr>
          <p:nvPr/>
        </p:nvSpPr>
        <p:spPr bwMode="auto">
          <a:xfrm flipH="1">
            <a:off x="3492500" y="3875088"/>
            <a:ext cx="306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40" name="Line 25"/>
          <p:cNvSpPr>
            <a:spLocks noChangeShapeType="1"/>
          </p:cNvSpPr>
          <p:nvPr/>
        </p:nvSpPr>
        <p:spPr bwMode="auto">
          <a:xfrm flipH="1" flipV="1">
            <a:off x="5994400" y="4356100"/>
            <a:ext cx="0" cy="1219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41" name="Line 26"/>
          <p:cNvSpPr>
            <a:spLocks noChangeShapeType="1"/>
          </p:cNvSpPr>
          <p:nvPr/>
        </p:nvSpPr>
        <p:spPr bwMode="auto">
          <a:xfrm flipH="1">
            <a:off x="5994400" y="2160588"/>
            <a:ext cx="0" cy="1219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5" name="Cloud"/>
          <p:cNvSpPr>
            <a:spLocks noChangeAspect="1" noEditPoints="1" noChangeArrowheads="1"/>
          </p:cNvSpPr>
          <p:nvPr/>
        </p:nvSpPr>
        <p:spPr bwMode="auto">
          <a:xfrm rot="21059411" flipH="1">
            <a:off x="7150100" y="3455988"/>
            <a:ext cx="1079500" cy="723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8D4954"/>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latin typeface="Arial" charset="0"/>
              <a:cs typeface="Arial" charset="0"/>
            </a:endParaRPr>
          </a:p>
        </p:txBody>
      </p:sp>
      <p:sp>
        <p:nvSpPr>
          <p:cNvPr id="34843" name="Text Box 28"/>
          <p:cNvSpPr txBox="1">
            <a:spLocks noChangeArrowheads="1"/>
          </p:cNvSpPr>
          <p:nvPr/>
        </p:nvSpPr>
        <p:spPr bwMode="auto">
          <a:xfrm flipH="1">
            <a:off x="8763000" y="3124201"/>
            <a:ext cx="1703388"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sz="1200" b="1">
                <a:cs typeface="B Titr" panose="00000700000000000000" pitchFamily="2" charset="-78"/>
              </a:rPr>
              <a:t>شناخت وضع موجود :</a:t>
            </a:r>
          </a:p>
          <a:p>
            <a:pPr eaLnBrk="1" hangingPunct="1">
              <a:spcBef>
                <a:spcPct val="50000"/>
              </a:spcBef>
            </a:pPr>
            <a:r>
              <a:rPr lang="ar-SA" altLang="en-US" sz="1700" b="1">
                <a:latin typeface="Tahoma" panose="020B0604030504040204" pitchFamily="34" charset="0"/>
              </a:rPr>
              <a:t>_ </a:t>
            </a:r>
            <a:r>
              <a:rPr lang="ar-SA" altLang="en-US" sz="1200" b="1">
                <a:latin typeface="Tahoma" panose="020B0604030504040204" pitchFamily="34" charset="0"/>
              </a:rPr>
              <a:t>ماموريت</a:t>
            </a:r>
            <a:endParaRPr lang="fa-IR" altLang="en-US" sz="1200" b="1">
              <a:latin typeface="Tahoma" panose="020B0604030504040204" pitchFamily="34" charset="0"/>
            </a:endParaRPr>
          </a:p>
          <a:p>
            <a:pPr eaLnBrk="1" hangingPunct="1">
              <a:spcBef>
                <a:spcPct val="50000"/>
              </a:spcBef>
            </a:pPr>
            <a:r>
              <a:rPr lang="ar-SA" altLang="en-US" sz="1200" b="1">
                <a:cs typeface="B Titr" panose="00000700000000000000" pitchFamily="2" charset="-78"/>
              </a:rPr>
              <a:t> _ اهداف </a:t>
            </a:r>
          </a:p>
          <a:p>
            <a:pPr eaLnBrk="1" hangingPunct="1">
              <a:spcBef>
                <a:spcPct val="50000"/>
              </a:spcBef>
            </a:pPr>
            <a:r>
              <a:rPr lang="ar-SA" altLang="en-US" sz="1200" b="1">
                <a:cs typeface="B Titr" panose="00000700000000000000" pitchFamily="2" charset="-78"/>
              </a:rPr>
              <a:t> _  استراتژي ها</a:t>
            </a:r>
            <a:endParaRPr lang="en-US" altLang="en-US" sz="1200" b="1">
              <a:cs typeface="B Titr" panose="00000700000000000000" pitchFamily="2" charset="-78"/>
            </a:endParaRPr>
          </a:p>
        </p:txBody>
      </p:sp>
      <p:sp>
        <p:nvSpPr>
          <p:cNvPr id="34844" name="Text Box 29"/>
          <p:cNvSpPr txBox="1">
            <a:spLocks noChangeArrowheads="1"/>
          </p:cNvSpPr>
          <p:nvPr/>
        </p:nvSpPr>
        <p:spPr bwMode="auto">
          <a:xfrm flipH="1">
            <a:off x="3798888" y="3365501"/>
            <a:ext cx="1243012" cy="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sz="1300" b="1">
                <a:cs typeface="B Titr" panose="00000700000000000000" pitchFamily="2" charset="-78"/>
              </a:rPr>
              <a:t>تدوين استراتژي :</a:t>
            </a:r>
          </a:p>
          <a:p>
            <a:pPr eaLnBrk="1" hangingPunct="1">
              <a:spcBef>
                <a:spcPct val="50000"/>
              </a:spcBef>
            </a:pPr>
            <a:r>
              <a:rPr lang="ar-SA" altLang="en-US" sz="1200" b="1">
                <a:cs typeface="B Titr" panose="00000700000000000000" pitchFamily="2" charset="-78"/>
              </a:rPr>
              <a:t> </a:t>
            </a:r>
            <a:r>
              <a:rPr lang="ar-SA" altLang="en-US" sz="900" b="1">
                <a:cs typeface="B Titr" panose="00000700000000000000" pitchFamily="2" charset="-78"/>
              </a:rPr>
              <a:t>_ استراتژي شركتي</a:t>
            </a:r>
          </a:p>
          <a:p>
            <a:pPr eaLnBrk="1" hangingPunct="1">
              <a:spcBef>
                <a:spcPct val="50000"/>
              </a:spcBef>
            </a:pPr>
            <a:r>
              <a:rPr lang="ar-SA" altLang="en-US" sz="900" b="1">
                <a:cs typeface="B Titr" panose="00000700000000000000" pitchFamily="2" charset="-78"/>
              </a:rPr>
              <a:t> _ استراتژي تجاري</a:t>
            </a:r>
          </a:p>
          <a:p>
            <a:pPr eaLnBrk="1" hangingPunct="1">
              <a:spcBef>
                <a:spcPct val="50000"/>
              </a:spcBef>
            </a:pPr>
            <a:r>
              <a:rPr lang="ar-SA" altLang="en-US" sz="900" b="1">
                <a:cs typeface="B Titr" panose="00000700000000000000" pitchFamily="2" charset="-78"/>
              </a:rPr>
              <a:t> _ استراتژي هاي وظيفه اي</a:t>
            </a:r>
            <a:endParaRPr lang="en-US" altLang="en-US" sz="900" b="1">
              <a:cs typeface="B Titr" panose="00000700000000000000" pitchFamily="2" charset="-78"/>
            </a:endParaRPr>
          </a:p>
        </p:txBody>
      </p:sp>
      <p:sp>
        <p:nvSpPr>
          <p:cNvPr id="34845" name="Line 30"/>
          <p:cNvSpPr>
            <a:spLocks noChangeShapeType="1"/>
          </p:cNvSpPr>
          <p:nvPr/>
        </p:nvSpPr>
        <p:spPr bwMode="auto">
          <a:xfrm flipH="1">
            <a:off x="9791700" y="2160588"/>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Text Box 31"/>
          <p:cNvSpPr txBox="1">
            <a:spLocks noChangeArrowheads="1"/>
          </p:cNvSpPr>
          <p:nvPr/>
        </p:nvSpPr>
        <p:spPr bwMode="auto">
          <a:xfrm flipH="1">
            <a:off x="7823200" y="4965700"/>
            <a:ext cx="14478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sz="1100" b="1">
                <a:solidFill>
                  <a:schemeClr val="bg1"/>
                </a:solidFill>
                <a:cs typeface="B Titr" panose="00000700000000000000" pitchFamily="2" charset="-78"/>
              </a:rPr>
              <a:t>بررسي محيط داخلي :</a:t>
            </a:r>
          </a:p>
          <a:p>
            <a:pPr eaLnBrk="1" hangingPunct="1">
              <a:spcBef>
                <a:spcPct val="50000"/>
              </a:spcBef>
            </a:pPr>
            <a:r>
              <a:rPr lang="ar-SA" altLang="en-US" sz="1100" b="1">
                <a:solidFill>
                  <a:schemeClr val="bg1"/>
                </a:solidFill>
                <a:cs typeface="B Titr" panose="00000700000000000000" pitchFamily="2" charset="-78"/>
              </a:rPr>
              <a:t> _  شايستگي هاي محوري </a:t>
            </a:r>
          </a:p>
          <a:p>
            <a:pPr eaLnBrk="1" hangingPunct="1">
              <a:spcBef>
                <a:spcPct val="50000"/>
              </a:spcBef>
            </a:pPr>
            <a:r>
              <a:rPr lang="ar-SA" altLang="en-US" sz="1100" b="1">
                <a:solidFill>
                  <a:schemeClr val="bg1"/>
                </a:solidFill>
                <a:cs typeface="B Titr" panose="00000700000000000000" pitchFamily="2" charset="-78"/>
              </a:rPr>
              <a:t> _  هم افزايي</a:t>
            </a:r>
          </a:p>
          <a:p>
            <a:pPr eaLnBrk="1" hangingPunct="1">
              <a:spcBef>
                <a:spcPct val="50000"/>
              </a:spcBef>
            </a:pPr>
            <a:r>
              <a:rPr lang="ar-SA" altLang="en-US" sz="1100" b="1">
                <a:solidFill>
                  <a:schemeClr val="bg1"/>
                </a:solidFill>
                <a:cs typeface="B Titr" panose="00000700000000000000" pitchFamily="2" charset="-78"/>
              </a:rPr>
              <a:t> _  ارزش سازي</a:t>
            </a:r>
          </a:p>
          <a:p>
            <a:pPr eaLnBrk="1" hangingPunct="1">
              <a:spcBef>
                <a:spcPct val="50000"/>
              </a:spcBef>
            </a:pPr>
            <a:endParaRPr lang="ar-SA" altLang="en-US" sz="1100" b="1">
              <a:solidFill>
                <a:schemeClr val="bg1"/>
              </a:solidFill>
              <a:cs typeface="B Titr" panose="00000700000000000000" pitchFamily="2" charset="-78"/>
            </a:endParaRPr>
          </a:p>
        </p:txBody>
      </p:sp>
      <p:sp>
        <p:nvSpPr>
          <p:cNvPr id="34847" name="Text Box 32"/>
          <p:cNvSpPr txBox="1">
            <a:spLocks noChangeArrowheads="1"/>
          </p:cNvSpPr>
          <p:nvPr/>
        </p:nvSpPr>
        <p:spPr bwMode="auto">
          <a:xfrm flipH="1">
            <a:off x="5981700" y="1752600"/>
            <a:ext cx="14366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sz="900" b="1">
                <a:solidFill>
                  <a:schemeClr val="bg1"/>
                </a:solidFill>
                <a:cs typeface="B Titr" panose="00000700000000000000" pitchFamily="2" charset="-78"/>
              </a:rPr>
              <a:t>شناخت عوامل استراتژيك</a:t>
            </a:r>
            <a:r>
              <a:rPr lang="ar-SA" altLang="en-US" sz="1300" b="1">
                <a:solidFill>
                  <a:schemeClr val="bg1"/>
                </a:solidFill>
                <a:cs typeface="B Titr" panose="00000700000000000000" pitchFamily="2" charset="-78"/>
              </a:rPr>
              <a:t> :</a:t>
            </a:r>
          </a:p>
          <a:p>
            <a:pPr eaLnBrk="1" hangingPunct="1">
              <a:spcBef>
                <a:spcPct val="50000"/>
              </a:spcBef>
            </a:pPr>
            <a:r>
              <a:rPr lang="ar-SA" altLang="en-US" sz="1200" b="1">
                <a:solidFill>
                  <a:schemeClr val="bg1"/>
                </a:solidFill>
                <a:cs typeface="B Titr" panose="00000700000000000000" pitchFamily="2" charset="-78"/>
              </a:rPr>
              <a:t> </a:t>
            </a:r>
            <a:r>
              <a:rPr lang="ar-SA" altLang="en-US" sz="900" b="1">
                <a:solidFill>
                  <a:schemeClr val="bg1"/>
                </a:solidFill>
                <a:cs typeface="B Titr" panose="00000700000000000000" pitchFamily="2" charset="-78"/>
              </a:rPr>
              <a:t>_  فرصت ها</a:t>
            </a:r>
          </a:p>
          <a:p>
            <a:pPr eaLnBrk="1" hangingPunct="1">
              <a:spcBef>
                <a:spcPct val="50000"/>
              </a:spcBef>
            </a:pPr>
            <a:r>
              <a:rPr lang="ar-SA" altLang="en-US" sz="900" b="1">
                <a:solidFill>
                  <a:schemeClr val="bg1"/>
                </a:solidFill>
                <a:cs typeface="B Titr" panose="00000700000000000000" pitchFamily="2" charset="-78"/>
              </a:rPr>
              <a:t>  _  تهديدها</a:t>
            </a:r>
            <a:endParaRPr lang="en-US" altLang="en-US" sz="900" b="1">
              <a:solidFill>
                <a:schemeClr val="bg1"/>
              </a:solidFill>
              <a:cs typeface="B Titr" panose="00000700000000000000" pitchFamily="2" charset="-78"/>
            </a:endParaRPr>
          </a:p>
        </p:txBody>
      </p:sp>
      <p:sp>
        <p:nvSpPr>
          <p:cNvPr id="34848" name="Text Box 33"/>
          <p:cNvSpPr txBox="1">
            <a:spLocks noChangeArrowheads="1"/>
          </p:cNvSpPr>
          <p:nvPr/>
        </p:nvSpPr>
        <p:spPr bwMode="auto">
          <a:xfrm flipH="1">
            <a:off x="6021388" y="4965700"/>
            <a:ext cx="143351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sz="900" b="1">
                <a:solidFill>
                  <a:schemeClr val="bg1"/>
                </a:solidFill>
                <a:cs typeface="B Titr" panose="00000700000000000000" pitchFamily="2" charset="-78"/>
              </a:rPr>
              <a:t>شنلخت عوامل استراتژيك</a:t>
            </a:r>
            <a:r>
              <a:rPr lang="ar-SA" altLang="en-US" sz="1300" b="1">
                <a:solidFill>
                  <a:schemeClr val="bg1"/>
                </a:solidFill>
                <a:cs typeface="B Titr" panose="00000700000000000000" pitchFamily="2" charset="-78"/>
              </a:rPr>
              <a:t> :</a:t>
            </a:r>
          </a:p>
          <a:p>
            <a:pPr eaLnBrk="1" hangingPunct="1">
              <a:spcBef>
                <a:spcPct val="50000"/>
              </a:spcBef>
            </a:pPr>
            <a:r>
              <a:rPr lang="ar-SA" altLang="en-US" sz="1200" b="1">
                <a:solidFill>
                  <a:schemeClr val="bg1"/>
                </a:solidFill>
                <a:cs typeface="B Titr" panose="00000700000000000000" pitchFamily="2" charset="-78"/>
              </a:rPr>
              <a:t> _  نقاط قوت</a:t>
            </a:r>
          </a:p>
          <a:p>
            <a:pPr eaLnBrk="1" hangingPunct="1">
              <a:spcBef>
                <a:spcPct val="50000"/>
              </a:spcBef>
            </a:pPr>
            <a:r>
              <a:rPr lang="ar-SA" altLang="en-US" sz="1200" b="1">
                <a:solidFill>
                  <a:schemeClr val="bg1"/>
                </a:solidFill>
                <a:cs typeface="B Titr" panose="00000700000000000000" pitchFamily="2" charset="-78"/>
              </a:rPr>
              <a:t> - نقاط ضعف</a:t>
            </a:r>
            <a:endParaRPr lang="en-US" altLang="en-US" sz="1200" b="1">
              <a:solidFill>
                <a:schemeClr val="bg1"/>
              </a:solidFill>
              <a:cs typeface="B Titr" panose="00000700000000000000" pitchFamily="2" charset="-78"/>
            </a:endParaRPr>
          </a:p>
        </p:txBody>
      </p:sp>
      <p:sp>
        <p:nvSpPr>
          <p:cNvPr id="34849" name="Text Box 34"/>
          <p:cNvSpPr txBox="1">
            <a:spLocks noChangeArrowheads="1"/>
          </p:cNvSpPr>
          <p:nvPr/>
        </p:nvSpPr>
        <p:spPr bwMode="auto">
          <a:xfrm flipH="1">
            <a:off x="5143500" y="3441701"/>
            <a:ext cx="144938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sz="1300" b="1">
                <a:cs typeface="B Titr" panose="00000700000000000000" pitchFamily="2" charset="-78"/>
              </a:rPr>
              <a:t>_  ماموريت جديد</a:t>
            </a:r>
          </a:p>
          <a:p>
            <a:pPr eaLnBrk="1" hangingPunct="1">
              <a:spcBef>
                <a:spcPct val="50000"/>
              </a:spcBef>
            </a:pPr>
            <a:r>
              <a:rPr lang="ar-SA" altLang="en-US" sz="1300" b="1">
                <a:cs typeface="B Titr" panose="00000700000000000000" pitchFamily="2" charset="-78"/>
              </a:rPr>
              <a:t>_  اهداف جديد </a:t>
            </a:r>
          </a:p>
          <a:p>
            <a:pPr eaLnBrk="1" hangingPunct="1">
              <a:spcBef>
                <a:spcPct val="50000"/>
              </a:spcBef>
            </a:pPr>
            <a:r>
              <a:rPr lang="ar-SA" altLang="en-US" sz="1300" b="1">
                <a:cs typeface="B Titr" panose="00000700000000000000" pitchFamily="2" charset="-78"/>
              </a:rPr>
              <a:t>_  استراتژي جديد</a:t>
            </a:r>
            <a:endParaRPr lang="en-US" altLang="en-US" sz="1200" b="1">
              <a:cs typeface="B Titr" panose="00000700000000000000" pitchFamily="2" charset="-78"/>
            </a:endParaRPr>
          </a:p>
        </p:txBody>
      </p:sp>
      <p:sp>
        <p:nvSpPr>
          <p:cNvPr id="34850" name="Text Box 35"/>
          <p:cNvSpPr txBox="1">
            <a:spLocks noChangeArrowheads="1"/>
          </p:cNvSpPr>
          <p:nvPr/>
        </p:nvSpPr>
        <p:spPr bwMode="auto">
          <a:xfrm>
            <a:off x="1452563" y="3314700"/>
            <a:ext cx="2006601"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sz="1100" b="1">
                <a:cs typeface="B Titr" panose="00000700000000000000" pitchFamily="2" charset="-78"/>
              </a:rPr>
              <a:t>پياده سازي استراتژي از طريق تغيير :</a:t>
            </a:r>
          </a:p>
          <a:p>
            <a:pPr eaLnBrk="1" hangingPunct="1">
              <a:spcBef>
                <a:spcPct val="50000"/>
              </a:spcBef>
            </a:pPr>
            <a:r>
              <a:rPr lang="ar-SA" altLang="en-US" sz="1200">
                <a:cs typeface="B Titr" panose="00000700000000000000" pitchFamily="2" charset="-78"/>
              </a:rPr>
              <a:t>_  فرهنگ</a:t>
            </a:r>
          </a:p>
          <a:p>
            <a:pPr eaLnBrk="1" hangingPunct="1">
              <a:spcBef>
                <a:spcPct val="50000"/>
              </a:spcBef>
            </a:pPr>
            <a:r>
              <a:rPr lang="ar-SA" altLang="en-US" sz="1200">
                <a:cs typeface="B Titr" panose="00000700000000000000" pitchFamily="2" charset="-78"/>
              </a:rPr>
              <a:t>_  ساختار</a:t>
            </a:r>
          </a:p>
          <a:p>
            <a:pPr eaLnBrk="1" hangingPunct="1">
              <a:spcBef>
                <a:spcPct val="50000"/>
              </a:spcBef>
            </a:pPr>
            <a:r>
              <a:rPr lang="ar-SA" altLang="en-US" sz="1200">
                <a:cs typeface="B Titr" panose="00000700000000000000" pitchFamily="2" charset="-78"/>
              </a:rPr>
              <a:t>_  مديريت منابع انساني</a:t>
            </a:r>
          </a:p>
          <a:p>
            <a:pPr eaLnBrk="1" hangingPunct="1">
              <a:spcBef>
                <a:spcPct val="50000"/>
              </a:spcBef>
            </a:pPr>
            <a:r>
              <a:rPr lang="ar-SA" altLang="en-US" sz="1200">
                <a:cs typeface="B Titr" panose="00000700000000000000" pitchFamily="2" charset="-78"/>
              </a:rPr>
              <a:t>_  تكنولوژي اطلاعات</a:t>
            </a:r>
            <a:endParaRPr lang="en-US" altLang="en-US" sz="1200">
              <a:cs typeface="B Titr" panose="00000700000000000000" pitchFamily="2" charset="-78"/>
            </a:endParaRPr>
          </a:p>
        </p:txBody>
      </p:sp>
      <p:sp>
        <p:nvSpPr>
          <p:cNvPr id="34851" name="Text Box 36"/>
          <p:cNvSpPr txBox="1">
            <a:spLocks noChangeArrowheads="1"/>
          </p:cNvSpPr>
          <p:nvPr/>
        </p:nvSpPr>
        <p:spPr bwMode="auto">
          <a:xfrm flipH="1">
            <a:off x="7818439" y="1727201"/>
            <a:ext cx="14493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ar-SA" altLang="en-US" sz="1100" b="1">
                <a:solidFill>
                  <a:schemeClr val="bg1"/>
                </a:solidFill>
                <a:cs typeface="B Titr" panose="00000700000000000000" pitchFamily="2" charset="-78"/>
              </a:rPr>
              <a:t>بررسي محيط خارجي :</a:t>
            </a:r>
          </a:p>
          <a:p>
            <a:pPr eaLnBrk="1" hangingPunct="1">
              <a:spcBef>
                <a:spcPct val="50000"/>
              </a:spcBef>
            </a:pPr>
            <a:r>
              <a:rPr lang="ar-SA" altLang="en-US" sz="1100" b="1">
                <a:solidFill>
                  <a:schemeClr val="bg1"/>
                </a:solidFill>
                <a:cs typeface="B Titr" panose="00000700000000000000" pitchFamily="2" charset="-78"/>
              </a:rPr>
              <a:t>_  ملي</a:t>
            </a:r>
          </a:p>
          <a:p>
            <a:pPr eaLnBrk="1" hangingPunct="1">
              <a:spcBef>
                <a:spcPct val="50000"/>
              </a:spcBef>
            </a:pPr>
            <a:r>
              <a:rPr lang="ar-SA" altLang="en-US" sz="1100" b="1">
                <a:solidFill>
                  <a:schemeClr val="bg1"/>
                </a:solidFill>
                <a:cs typeface="B Titr" panose="00000700000000000000" pitchFamily="2" charset="-78"/>
              </a:rPr>
              <a:t>_  جهاني</a:t>
            </a:r>
          </a:p>
        </p:txBody>
      </p:sp>
      <p:sp>
        <p:nvSpPr>
          <p:cNvPr id="34852" name="Text Box 37"/>
          <p:cNvSpPr txBox="1">
            <a:spLocks noChangeArrowheads="1"/>
          </p:cNvSpPr>
          <p:nvPr/>
        </p:nvSpPr>
        <p:spPr bwMode="auto">
          <a:xfrm flipH="1">
            <a:off x="2057400" y="5715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ar-SA" altLang="en-US" sz="2400" b="1">
                <a:cs typeface="B Titr" panose="00000700000000000000" pitchFamily="2" charset="-78"/>
              </a:rPr>
              <a:t>فرايند مديريت استراتژيك</a:t>
            </a:r>
            <a:endParaRPr lang="en-US" altLang="en-US" sz="2400" b="1">
              <a:cs typeface="B Titr" panose="00000700000000000000" pitchFamily="2" charset="-78"/>
            </a:endParaRPr>
          </a:p>
        </p:txBody>
      </p:sp>
      <p:sp>
        <p:nvSpPr>
          <p:cNvPr id="34853" name="Text Box 38"/>
          <p:cNvSpPr txBox="1">
            <a:spLocks noChangeArrowheads="1"/>
          </p:cNvSpPr>
          <p:nvPr/>
        </p:nvSpPr>
        <p:spPr bwMode="auto">
          <a:xfrm flipH="1">
            <a:off x="7064375" y="3617913"/>
            <a:ext cx="104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700">
                <a:latin typeface="Times New Roman" panose="02020603050405020304" pitchFamily="18" charset="0"/>
                <a:cs typeface="B Titr" panose="00000700000000000000" pitchFamily="2" charset="-78"/>
              </a:rPr>
              <a:t>SWOT</a:t>
            </a:r>
          </a:p>
        </p:txBody>
      </p:sp>
      <p:sp>
        <p:nvSpPr>
          <p:cNvPr id="34854" name="Text Box 39"/>
          <p:cNvSpPr txBox="1">
            <a:spLocks noChangeArrowheads="1"/>
          </p:cNvSpPr>
          <p:nvPr/>
        </p:nvSpPr>
        <p:spPr bwMode="auto">
          <a:xfrm>
            <a:off x="4699000" y="6351588"/>
            <a:ext cx="2973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900">
                <a:cs typeface="B Titr" panose="00000700000000000000" pitchFamily="2" charset="-78"/>
              </a:rPr>
              <a:t>Source:</a:t>
            </a:r>
            <a:r>
              <a:rPr lang="en-US" altLang="en-US" sz="1700">
                <a:cs typeface="B Titr" panose="00000700000000000000" pitchFamily="2" charset="-78"/>
              </a:rPr>
              <a:t> </a:t>
            </a:r>
            <a:r>
              <a:rPr lang="en-US" altLang="en-US" sz="900" b="1">
                <a:cs typeface="B Titr" panose="00000700000000000000" pitchFamily="2" charset="-78"/>
              </a:rPr>
              <a:t>Richard; L Daft; Management; 2001</a:t>
            </a:r>
          </a:p>
        </p:txBody>
      </p:sp>
    </p:spTree>
    <p:extLst>
      <p:ext uri="{BB962C8B-B14F-4D97-AF65-F5344CB8AC3E}">
        <p14:creationId xmlns:p14="http://schemas.microsoft.com/office/powerpoint/2010/main" val="3925619817"/>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fa-IR" altLang="en-US" sz="3200">
                <a:solidFill>
                  <a:srgbClr val="000066"/>
                </a:solidFill>
              </a:rPr>
              <a:t>اجزای محیط خارجی شرکت (شامل محیط عمومی و تخصصی)</a:t>
            </a:r>
            <a:endParaRPr lang="en-US" altLang="en-US" sz="3200">
              <a:solidFill>
                <a:srgbClr val="000066"/>
              </a:solidFill>
            </a:endParaRPr>
          </a:p>
        </p:txBody>
      </p:sp>
      <p:sp>
        <p:nvSpPr>
          <p:cNvPr id="48131" name="Rectangle 4"/>
          <p:cNvSpPr>
            <a:spLocks noChangeArrowheads="1"/>
          </p:cNvSpPr>
          <p:nvPr/>
        </p:nvSpPr>
        <p:spPr bwMode="auto">
          <a:xfrm>
            <a:off x="1992314" y="1557339"/>
            <a:ext cx="8351837" cy="496728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a:t>مدیران , مالکان , سهامداران</a:t>
            </a:r>
            <a:endParaRPr lang="en-US" altLang="en-US"/>
          </a:p>
        </p:txBody>
      </p:sp>
      <p:sp>
        <p:nvSpPr>
          <p:cNvPr id="48132" name="Rectangle 5"/>
          <p:cNvSpPr>
            <a:spLocks noChangeArrowheads="1"/>
          </p:cNvSpPr>
          <p:nvPr/>
        </p:nvSpPr>
        <p:spPr bwMode="auto">
          <a:xfrm>
            <a:off x="3575050" y="2852739"/>
            <a:ext cx="4681538" cy="2592387"/>
          </a:xfrm>
          <a:prstGeom prst="rect">
            <a:avLst/>
          </a:prstGeom>
          <a:solidFill>
            <a:srgbClr val="ACF0F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8133" name="Rectangle 6"/>
          <p:cNvSpPr>
            <a:spLocks noChangeArrowheads="1"/>
          </p:cNvSpPr>
          <p:nvPr/>
        </p:nvSpPr>
        <p:spPr bwMode="auto">
          <a:xfrm>
            <a:off x="4943476" y="3789364"/>
            <a:ext cx="2016125" cy="9350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sz="1600"/>
              <a:t>مدیران , مالکان و سهامداران</a:t>
            </a:r>
          </a:p>
          <a:p>
            <a:pPr algn="ctr" eaLnBrk="1" hangingPunct="1"/>
            <a:r>
              <a:rPr lang="fa-IR" altLang="en-US" sz="1600" b="1"/>
              <a:t>سازمان</a:t>
            </a:r>
          </a:p>
          <a:p>
            <a:pPr algn="ctr" eaLnBrk="1" hangingPunct="1"/>
            <a:r>
              <a:rPr lang="fa-IR" altLang="en-US" sz="1600"/>
              <a:t>ساختار , فرهنگ و منابع</a:t>
            </a:r>
            <a:endParaRPr lang="en-US" altLang="en-US" sz="1600"/>
          </a:p>
        </p:txBody>
      </p:sp>
      <p:sp>
        <p:nvSpPr>
          <p:cNvPr id="48134" name="Oval 9"/>
          <p:cNvSpPr>
            <a:spLocks noChangeArrowheads="1"/>
          </p:cNvSpPr>
          <p:nvPr/>
        </p:nvSpPr>
        <p:spPr bwMode="auto">
          <a:xfrm>
            <a:off x="5303839" y="2924176"/>
            <a:ext cx="1368425"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a:t>محیط خرد</a:t>
            </a:r>
            <a:endParaRPr lang="en-US" altLang="en-US"/>
          </a:p>
        </p:txBody>
      </p:sp>
      <p:sp>
        <p:nvSpPr>
          <p:cNvPr id="48135" name="Text Box 14"/>
          <p:cNvSpPr txBox="1">
            <a:spLocks noChangeArrowheads="1"/>
          </p:cNvSpPr>
          <p:nvPr/>
        </p:nvSpPr>
        <p:spPr bwMode="auto">
          <a:xfrm>
            <a:off x="7175501" y="3429001"/>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en-US"/>
              <a:t>مشتریان</a:t>
            </a:r>
            <a:endParaRPr lang="en-US" altLang="en-US"/>
          </a:p>
        </p:txBody>
      </p:sp>
      <p:sp>
        <p:nvSpPr>
          <p:cNvPr id="48136" name="Text Box 15"/>
          <p:cNvSpPr txBox="1">
            <a:spLocks noChangeArrowheads="1"/>
          </p:cNvSpPr>
          <p:nvPr/>
        </p:nvSpPr>
        <p:spPr bwMode="auto">
          <a:xfrm>
            <a:off x="5016501" y="3429001"/>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en-US"/>
              <a:t>عرضه کنندگان </a:t>
            </a:r>
            <a:endParaRPr lang="en-US" altLang="en-US"/>
          </a:p>
        </p:txBody>
      </p:sp>
      <p:sp>
        <p:nvSpPr>
          <p:cNvPr id="48137" name="Text Box 16"/>
          <p:cNvSpPr txBox="1">
            <a:spLocks noChangeArrowheads="1"/>
          </p:cNvSpPr>
          <p:nvPr/>
        </p:nvSpPr>
        <p:spPr bwMode="auto">
          <a:xfrm>
            <a:off x="3935413" y="335756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en-US"/>
              <a:t>سهامداران</a:t>
            </a:r>
            <a:endParaRPr lang="en-US" altLang="en-US"/>
          </a:p>
        </p:txBody>
      </p:sp>
      <p:sp>
        <p:nvSpPr>
          <p:cNvPr id="48138" name="Text Box 17"/>
          <p:cNvSpPr txBox="1">
            <a:spLocks noChangeArrowheads="1"/>
          </p:cNvSpPr>
          <p:nvPr/>
        </p:nvSpPr>
        <p:spPr bwMode="auto">
          <a:xfrm>
            <a:off x="3359150" y="3933825"/>
            <a:ext cx="122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en-US"/>
              <a:t>اتحادیه های کارگری</a:t>
            </a:r>
            <a:endParaRPr lang="en-US" altLang="en-US"/>
          </a:p>
        </p:txBody>
      </p:sp>
      <p:sp>
        <p:nvSpPr>
          <p:cNvPr id="48139" name="Text Box 18"/>
          <p:cNvSpPr txBox="1">
            <a:spLocks noChangeArrowheads="1"/>
          </p:cNvSpPr>
          <p:nvPr/>
        </p:nvSpPr>
        <p:spPr bwMode="auto">
          <a:xfrm>
            <a:off x="4079876" y="4868863"/>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en-US"/>
              <a:t>دولت</a:t>
            </a:r>
            <a:endParaRPr lang="en-US" altLang="en-US"/>
          </a:p>
        </p:txBody>
      </p:sp>
      <p:sp>
        <p:nvSpPr>
          <p:cNvPr id="48140" name="Text Box 19"/>
          <p:cNvSpPr txBox="1">
            <a:spLocks noChangeArrowheads="1"/>
          </p:cNvSpPr>
          <p:nvPr/>
        </p:nvSpPr>
        <p:spPr bwMode="auto">
          <a:xfrm>
            <a:off x="5016500" y="4868863"/>
            <a:ext cx="1582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en-US"/>
              <a:t>واسطه های مالی</a:t>
            </a:r>
            <a:endParaRPr lang="en-US" altLang="en-US"/>
          </a:p>
        </p:txBody>
      </p:sp>
      <p:sp>
        <p:nvSpPr>
          <p:cNvPr id="48141" name="Text Box 20"/>
          <p:cNvSpPr txBox="1">
            <a:spLocks noChangeArrowheads="1"/>
          </p:cNvSpPr>
          <p:nvPr/>
        </p:nvSpPr>
        <p:spPr bwMode="auto">
          <a:xfrm>
            <a:off x="6959600" y="4868863"/>
            <a:ext cx="649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en-US"/>
              <a:t>رقبا</a:t>
            </a:r>
            <a:endParaRPr lang="en-US" altLang="en-US"/>
          </a:p>
        </p:txBody>
      </p:sp>
      <p:sp>
        <p:nvSpPr>
          <p:cNvPr id="48142" name="Text Box 21"/>
          <p:cNvSpPr txBox="1">
            <a:spLocks noChangeArrowheads="1"/>
          </p:cNvSpPr>
          <p:nvPr/>
        </p:nvSpPr>
        <p:spPr bwMode="auto">
          <a:xfrm>
            <a:off x="6816725" y="4011613"/>
            <a:ext cx="1296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en-US"/>
              <a:t>اتحادیه های تجاری</a:t>
            </a:r>
            <a:endParaRPr lang="en-US" altLang="en-US"/>
          </a:p>
        </p:txBody>
      </p:sp>
      <p:sp>
        <p:nvSpPr>
          <p:cNvPr id="48143" name="Oval 22"/>
          <p:cNvSpPr>
            <a:spLocks noChangeArrowheads="1"/>
          </p:cNvSpPr>
          <p:nvPr/>
        </p:nvSpPr>
        <p:spPr bwMode="auto">
          <a:xfrm>
            <a:off x="5448301" y="1844675"/>
            <a:ext cx="1439863" cy="431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en-US"/>
              <a:t>محیط کلان</a:t>
            </a:r>
            <a:endParaRPr lang="en-US" altLang="en-US"/>
          </a:p>
        </p:txBody>
      </p:sp>
      <p:sp>
        <p:nvSpPr>
          <p:cNvPr id="48144" name="Text Box 24"/>
          <p:cNvSpPr txBox="1">
            <a:spLocks noChangeArrowheads="1"/>
          </p:cNvSpPr>
          <p:nvPr/>
        </p:nvSpPr>
        <p:spPr bwMode="auto">
          <a:xfrm>
            <a:off x="2208214" y="2270126"/>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en-US"/>
              <a:t>نیروهای اجتماعی - فرهنگی</a:t>
            </a:r>
            <a:endParaRPr lang="en-US" altLang="en-US"/>
          </a:p>
        </p:txBody>
      </p:sp>
      <p:sp>
        <p:nvSpPr>
          <p:cNvPr id="48145" name="Text Box 25"/>
          <p:cNvSpPr txBox="1">
            <a:spLocks noChangeArrowheads="1"/>
          </p:cNvSpPr>
          <p:nvPr/>
        </p:nvSpPr>
        <p:spPr bwMode="auto">
          <a:xfrm>
            <a:off x="2208213" y="3573463"/>
            <a:ext cx="1008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en-US"/>
              <a:t>نیروهای جهانی</a:t>
            </a:r>
            <a:endParaRPr lang="en-US" altLang="en-US"/>
          </a:p>
        </p:txBody>
      </p:sp>
      <p:sp>
        <p:nvSpPr>
          <p:cNvPr id="48146" name="Text Box 26"/>
          <p:cNvSpPr txBox="1">
            <a:spLocks noChangeArrowheads="1"/>
          </p:cNvSpPr>
          <p:nvPr/>
        </p:nvSpPr>
        <p:spPr bwMode="auto">
          <a:xfrm>
            <a:off x="4295775" y="5805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48147" name="Text Box 27"/>
          <p:cNvSpPr txBox="1">
            <a:spLocks noChangeArrowheads="1"/>
          </p:cNvSpPr>
          <p:nvPr/>
        </p:nvSpPr>
        <p:spPr bwMode="auto">
          <a:xfrm>
            <a:off x="2181226" y="5726113"/>
            <a:ext cx="2619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a:t>نیروهای سیاسی- قانونی / حقوقی</a:t>
            </a:r>
            <a:endParaRPr lang="en-US" altLang="en-US"/>
          </a:p>
        </p:txBody>
      </p:sp>
      <p:sp>
        <p:nvSpPr>
          <p:cNvPr id="48148" name="Text Box 28"/>
          <p:cNvSpPr txBox="1">
            <a:spLocks noChangeArrowheads="1"/>
          </p:cNvSpPr>
          <p:nvPr/>
        </p:nvSpPr>
        <p:spPr bwMode="auto">
          <a:xfrm>
            <a:off x="8688388" y="3716338"/>
            <a:ext cx="1008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ltLang="en-US"/>
              <a:t>نیروهای جهانی</a:t>
            </a:r>
            <a:endParaRPr lang="en-US" altLang="en-US"/>
          </a:p>
        </p:txBody>
      </p:sp>
      <p:sp>
        <p:nvSpPr>
          <p:cNvPr id="48149" name="Text Box 29"/>
          <p:cNvSpPr txBox="1">
            <a:spLocks noChangeArrowheads="1"/>
          </p:cNvSpPr>
          <p:nvPr/>
        </p:nvSpPr>
        <p:spPr bwMode="auto">
          <a:xfrm>
            <a:off x="8212138" y="2297113"/>
            <a:ext cx="150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a:t>نیروهای اقتصادی</a:t>
            </a:r>
            <a:endParaRPr lang="en-US" altLang="en-US"/>
          </a:p>
        </p:txBody>
      </p:sp>
      <p:sp>
        <p:nvSpPr>
          <p:cNvPr id="48150" name="Text Box 30"/>
          <p:cNvSpPr txBox="1">
            <a:spLocks noChangeArrowheads="1"/>
          </p:cNvSpPr>
          <p:nvPr/>
        </p:nvSpPr>
        <p:spPr bwMode="auto">
          <a:xfrm>
            <a:off x="8097839" y="5681663"/>
            <a:ext cx="176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a:t>نیروهای تکنولوژیکی</a:t>
            </a:r>
            <a:endParaRPr lang="en-US" altLang="en-US"/>
          </a:p>
        </p:txBody>
      </p:sp>
    </p:spTree>
    <p:extLst>
      <p:ext uri="{BB962C8B-B14F-4D97-AF65-F5344CB8AC3E}">
        <p14:creationId xmlns:p14="http://schemas.microsoft.com/office/powerpoint/2010/main" val="1048039974"/>
      </p:ext>
    </p:extLst>
  </p:cSld>
  <p:clrMapOvr>
    <a:masterClrMapping/>
  </p:clrMapOvr>
  <p:transition spd="slow">
    <p:wheel spokes="8"/>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603F0B39-A846-4BC9-97E2-83189B6780C7}" type="slidenum">
              <a:rPr lang="ar-SA" altLang="en-US" sz="1400"/>
              <a:pPr eaLnBrk="1" hangingPunct="1"/>
              <a:t>89</a:t>
            </a:fld>
            <a:endParaRPr lang="en-US" altLang="en-US" sz="1400"/>
          </a:p>
        </p:txBody>
      </p:sp>
      <p:sp>
        <p:nvSpPr>
          <p:cNvPr id="39939" name="Rectangle 2"/>
          <p:cNvSpPr>
            <a:spLocks noGrp="1" noChangeArrowheads="1"/>
          </p:cNvSpPr>
          <p:nvPr>
            <p:ph type="title"/>
          </p:nvPr>
        </p:nvSpPr>
        <p:spPr>
          <a:xfrm>
            <a:off x="1752601" y="214314"/>
            <a:ext cx="8715375" cy="1081087"/>
          </a:xfrm>
        </p:spPr>
        <p:txBody>
          <a:bodyPr/>
          <a:lstStyle/>
          <a:p>
            <a:pPr eaLnBrk="1" hangingPunct="1"/>
            <a:r>
              <a:rPr lang="fa-IR" altLang="en-US" b="1">
                <a:solidFill>
                  <a:schemeClr val="folHlink"/>
                </a:solidFill>
              </a:rPr>
              <a:t>شرکتی خودروساز(</a:t>
            </a:r>
            <a:r>
              <a:rPr lang="en-US" altLang="en-US" b="1">
                <a:solidFill>
                  <a:schemeClr val="folHlink"/>
                </a:solidFill>
              </a:rPr>
              <a:t>SWOT</a:t>
            </a:r>
            <a:r>
              <a:rPr lang="fa-IR" altLang="en-US" b="1">
                <a:solidFill>
                  <a:schemeClr val="folHlink"/>
                </a:solidFill>
              </a:rPr>
              <a:t>)</a:t>
            </a:r>
            <a:r>
              <a:rPr lang="en-US" altLang="en-US" b="1">
                <a:solidFill>
                  <a:schemeClr val="folHlink"/>
                </a:solidFill>
              </a:rPr>
              <a:t/>
            </a:r>
            <a:br>
              <a:rPr lang="en-US" altLang="en-US" b="1">
                <a:solidFill>
                  <a:schemeClr val="folHlink"/>
                </a:solidFill>
              </a:rPr>
            </a:br>
            <a:r>
              <a:rPr lang="fa-IR" altLang="en-US" b="1">
                <a:solidFill>
                  <a:schemeClr val="folHlink"/>
                </a:solidFill>
              </a:rPr>
              <a:t>  داخلی                       خارجی</a:t>
            </a:r>
            <a:endParaRPr lang="en-US" altLang="en-US" b="1">
              <a:solidFill>
                <a:schemeClr val="folHlink"/>
              </a:solidFill>
            </a:endParaRPr>
          </a:p>
        </p:txBody>
      </p:sp>
      <p:graphicFrame>
        <p:nvGraphicFramePr>
          <p:cNvPr id="57393" name="Group 49"/>
          <p:cNvGraphicFramePr>
            <a:graphicFrameLocks noGrp="1"/>
          </p:cNvGraphicFramePr>
          <p:nvPr>
            <p:ph sz="half" idx="2"/>
          </p:nvPr>
        </p:nvGraphicFramePr>
        <p:xfrm>
          <a:off x="6477000" y="1371601"/>
          <a:ext cx="4191000" cy="5510764"/>
        </p:xfrm>
        <a:graphic>
          <a:graphicData uri="http://schemas.openxmlformats.org/drawingml/2006/table">
            <a:tbl>
              <a:tblPr rtl="1"/>
              <a:tblGrid>
                <a:gridCol w="2032000"/>
                <a:gridCol w="2159000"/>
              </a:tblGrid>
              <a:tr h="51810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charset="0"/>
                          <a:cs typeface="Arial" charset="0"/>
                        </a:rPr>
                        <a:t>قوت</a:t>
                      </a:r>
                      <a:endParaRPr kumimoji="0" lang="en-US" sz="2800" b="1" i="0" u="none" strike="noStrike" cap="none" normalizeH="0" baseline="0" dirty="0" smtClean="0">
                        <a:ln>
                          <a:noFill/>
                        </a:ln>
                        <a:solidFill>
                          <a:schemeClr val="tx1"/>
                        </a:solidFill>
                        <a:effectLst/>
                        <a:latin typeface="Arial" charset="0"/>
                        <a:cs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charset="0"/>
                          <a:cs typeface="Arial" charset="0"/>
                        </a:rPr>
                        <a:t>ضعف</a:t>
                      </a:r>
                      <a:endParaRPr kumimoji="0" lang="en-US" sz="2800" b="1" i="0" u="none" strike="noStrike" cap="none" normalizeH="0" baseline="0" dirty="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210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1- مدیریت با تجربه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2-پرسنل با سابقه بالا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3-تجهیزات کافی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4-تحت حمایت  بودجه</a:t>
                      </a:r>
                      <a:r>
                        <a:rPr kumimoji="0" lang="en-US" sz="1600" b="1" i="0" u="none" strike="noStrike" cap="none" normalizeH="0" baseline="0" dirty="0" smtClean="0">
                          <a:ln>
                            <a:noFill/>
                          </a:ln>
                          <a:solidFill>
                            <a:schemeClr val="tx1"/>
                          </a:solidFill>
                          <a:effectLst/>
                          <a:latin typeface="Arial" charset="0"/>
                          <a:cs typeface="Arial" charset="0"/>
                        </a:rPr>
                        <a:t> </a:t>
                      </a:r>
                      <a:r>
                        <a:rPr kumimoji="0" lang="fa-IR" sz="1600" b="1" i="0" u="none" strike="noStrike" cap="none" normalizeH="0" baseline="0" dirty="0" smtClean="0">
                          <a:ln>
                            <a:noFill/>
                          </a:ln>
                          <a:solidFill>
                            <a:schemeClr val="tx1"/>
                          </a:solidFill>
                          <a:effectLst/>
                          <a:latin typeface="Arial" charset="0"/>
                          <a:cs typeface="Arial" charset="0"/>
                        </a:rPr>
                        <a:t> بانك</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5-داشتن انواع گواهی نامه ها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6-حقوق خوب و انگیزه بهتر پرسنل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7- پاداش ها و تشویقات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8-آموزش زیاد برای پرسنل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10-ماندگاری پول مردم در شرکت</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11-عدم پرداخت دیون به سازندگان قطعات</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dirty="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sz="1600" b="1" i="0" u="none" strike="noStrike" cap="none" normalizeH="0" baseline="0" dirty="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1- سرمایه ناکافی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2-بهره وری پائین پرسنل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3-طراحی های کپی برداری شده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4-داشتن سازمان های سایه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5-گسترش روابط بجای ضوابط</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6-عدم تعهد به قول هایش</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7-پارتی بازی شدید</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8-عدم استفاده کارا از پرسنل آموزش رفته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9-عدم شناخت بازار برای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 10-عدم استفاده بهینه از پول مردم</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dirty="0" smtClean="0">
                          <a:ln>
                            <a:noFill/>
                          </a:ln>
                          <a:solidFill>
                            <a:schemeClr val="tx1"/>
                          </a:solidFill>
                          <a:effectLst/>
                          <a:latin typeface="Arial" charset="0"/>
                          <a:cs typeface="Arial" charset="0"/>
                        </a:rPr>
                        <a:t>11- بدهی شدید</a:t>
                      </a:r>
                      <a:endParaRPr kumimoji="0" lang="en-US" sz="1600" b="1" i="0" u="none" strike="noStrike" cap="none" normalizeH="0" baseline="0" dirty="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7397" name="Group 53"/>
          <p:cNvGraphicFramePr>
            <a:graphicFrameLocks noGrp="1"/>
          </p:cNvGraphicFramePr>
          <p:nvPr>
            <p:ph sz="half" idx="1"/>
          </p:nvPr>
        </p:nvGraphicFramePr>
        <p:xfrm>
          <a:off x="1524000" y="1371600"/>
          <a:ext cx="4876800" cy="5486400"/>
        </p:xfrm>
        <a:graphic>
          <a:graphicData uri="http://schemas.openxmlformats.org/drawingml/2006/table">
            <a:tbl>
              <a:tblPr rtl="1"/>
              <a:tblGrid>
                <a:gridCol w="2590800"/>
                <a:gridCol w="2286000"/>
              </a:tblGrid>
              <a:tr h="8366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Arial" charset="0"/>
                          <a:cs typeface="Arial" charset="0"/>
                        </a:rPr>
                        <a:t>تهدید</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Arial" charset="0"/>
                          <a:cs typeface="Arial" charset="0"/>
                        </a:rPr>
                        <a:t>فرصت</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4978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1-نرخ بهره بالا برای گرفتن وام</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2-عدم توانائی رقابت با خارجی ها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3-تحریم جهانی بنزین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4- تحریم اقتصادی ایران</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5-جنگ جناح های حکومت برای تسلط بر مدیریت شرکت</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6- عدم توانائی اقتصادی مردم برای تغییر خودرو</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7-پائین آمدن قیمت ها</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8-عدم رضایت مشتریان از زمان تحویل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9- عدم رضایت مشتریان از کیفیت</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10-تصمیم گیری های متغیر دولت</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1- تعرفه بر واردات خودرو خارجی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2- تهیه ورق از داخل</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3- اجبار مردم به خرید خودرو داخلی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4- استفاده از رانت های دولتی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5-فروش بیشتر بعلت تحریم خارجی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6-کاهش قیمت های جهانی و وارد کردن تعدادی خودرو خارجی</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7-فروش به کشور های جهان سوم</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600" b="1" i="0" u="none" strike="noStrike" cap="none" normalizeH="0" baseline="0" smtClean="0">
                          <a:ln>
                            <a:noFill/>
                          </a:ln>
                          <a:solidFill>
                            <a:schemeClr val="tx1"/>
                          </a:solidFill>
                          <a:effectLst/>
                          <a:latin typeface="Arial" charset="0"/>
                          <a:cs typeface="Arial" charset="0"/>
                        </a:rPr>
                        <a:t>8-استفاده از سازندگان قطعات داخلی</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782289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eaLnBrk="1" hangingPunct="1"/>
            <a:fld id="{A164B12F-42C6-4181-AB42-126D5957AB99}" type="slidenum">
              <a:rPr lang="ar-SA" altLang="en-US">
                <a:solidFill>
                  <a:srgbClr val="000000"/>
                </a:solidFill>
                <a:cs typeface="Arial" panose="020B0604020202020204" pitchFamily="34" charset="0"/>
              </a:rPr>
              <a:pPr eaLnBrk="1" hangingPunct="1"/>
              <a:t>9</a:t>
            </a:fld>
            <a:endParaRPr lang="en-US" altLang="en-US">
              <a:solidFill>
                <a:srgbClr val="000000"/>
              </a:solidFill>
              <a:cs typeface="Arial" panose="020B0604020202020204" pitchFamily="34" charset="0"/>
            </a:endParaRPr>
          </a:p>
        </p:txBody>
      </p:sp>
      <p:sp>
        <p:nvSpPr>
          <p:cNvPr id="5" name="Slide Number Placeholder 5"/>
          <p:cNvSpPr txBox="1">
            <a:spLocks noGrp="1"/>
          </p:cNvSpPr>
          <p:nvPr/>
        </p:nvSpPr>
        <p:spPr bwMode="auto">
          <a:xfrm>
            <a:off x="8763000" y="6629400"/>
            <a:ext cx="1905000" cy="2286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cs typeface="B Mitra" panose="00000400000000000000" pitchFamily="2" charset="-78"/>
              </a:defRPr>
            </a:lvl1pPr>
            <a:lvl2pPr marL="742950" indent="-285750" eaLnBrk="0" hangingPunct="0">
              <a:defRPr>
                <a:solidFill>
                  <a:schemeClr val="tx1"/>
                </a:solidFill>
                <a:latin typeface="Arial" panose="020B0604020202020204" pitchFamily="34" charset="0"/>
                <a:cs typeface="B Mitra" panose="00000400000000000000" pitchFamily="2" charset="-78"/>
              </a:defRPr>
            </a:lvl2pPr>
            <a:lvl3pPr marL="1143000" indent="-228600" eaLnBrk="0" hangingPunct="0">
              <a:defRPr>
                <a:solidFill>
                  <a:schemeClr val="tx1"/>
                </a:solidFill>
                <a:latin typeface="Arial" panose="020B0604020202020204" pitchFamily="34" charset="0"/>
                <a:cs typeface="B Mitra" panose="00000400000000000000" pitchFamily="2" charset="-78"/>
              </a:defRPr>
            </a:lvl3pPr>
            <a:lvl4pPr marL="1600200" indent="-228600" eaLnBrk="0" hangingPunct="0">
              <a:defRPr>
                <a:solidFill>
                  <a:schemeClr val="tx1"/>
                </a:solidFill>
                <a:latin typeface="Arial" panose="020B0604020202020204" pitchFamily="34" charset="0"/>
                <a:cs typeface="B Mitra" panose="00000400000000000000" pitchFamily="2" charset="-78"/>
              </a:defRPr>
            </a:lvl4pPr>
            <a:lvl5pPr marL="2057400" indent="-228600" eaLnBrk="0" hangingPunct="0">
              <a:defRPr>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Mitra" panose="00000400000000000000" pitchFamily="2" charset="-78"/>
              </a:defRPr>
            </a:lvl9pPr>
          </a:lstStyle>
          <a:p>
            <a:pPr algn="r" eaLnBrk="1" fontAlgn="base" hangingPunct="1">
              <a:spcBef>
                <a:spcPct val="0"/>
              </a:spcBef>
              <a:spcAft>
                <a:spcPct val="0"/>
              </a:spcAft>
            </a:pPr>
            <a:fld id="{43284E00-F39A-41D5-84F4-0160E671F366}" type="slidenum">
              <a:rPr lang="ar-SA" altLang="en-US" sz="1000" b="1">
                <a:solidFill>
                  <a:srgbClr val="000000"/>
                </a:solidFill>
                <a:cs typeface="Arial" panose="020B0604020202020204" pitchFamily="34" charset="0"/>
              </a:rPr>
              <a:pPr algn="r" eaLnBrk="1" fontAlgn="base" hangingPunct="1">
                <a:spcBef>
                  <a:spcPct val="0"/>
                </a:spcBef>
                <a:spcAft>
                  <a:spcPct val="0"/>
                </a:spcAft>
              </a:pPr>
              <a:t>9</a:t>
            </a:fld>
            <a:endParaRPr lang="en-US" altLang="en-US" sz="1000" b="1">
              <a:solidFill>
                <a:srgbClr val="000000"/>
              </a:solidFill>
              <a:cs typeface="Arial" panose="020B0604020202020204" pitchFamily="34" charset="0"/>
            </a:endParaRPr>
          </a:p>
        </p:txBody>
      </p:sp>
      <p:sp>
        <p:nvSpPr>
          <p:cNvPr id="28674" name="Rectangle 2"/>
          <p:cNvSpPr>
            <a:spLocks noGrp="1" noRot="1" noChangeArrowheads="1"/>
          </p:cNvSpPr>
          <p:nvPr>
            <p:ph type="title"/>
          </p:nvPr>
        </p:nvSpPr>
        <p:spPr>
          <a:xfrm>
            <a:off x="3216275" y="404814"/>
            <a:ext cx="6408738" cy="1152525"/>
          </a:xfrm>
        </p:spPr>
        <p:txBody>
          <a:bodyPr/>
          <a:lstStyle/>
          <a:p>
            <a:pPr eaLnBrk="1" hangingPunct="1">
              <a:defRPr/>
            </a:pPr>
            <a:r>
              <a:rPr lang="fa-IR" sz="4800">
                <a:effectLst>
                  <a:outerShdw blurRad="38100" dist="38100" dir="2700000" algn="tl">
                    <a:srgbClr val="C0C0C0"/>
                  </a:outerShdw>
                </a:effectLst>
                <a:cs typeface="B Mitra" pitchFamily="2" charset="-78"/>
              </a:rPr>
              <a:t>آمیخته هاي بازاریابی خدمات </a:t>
            </a:r>
            <a:br>
              <a:rPr lang="fa-IR" sz="4800">
                <a:effectLst>
                  <a:outerShdw blurRad="38100" dist="38100" dir="2700000" algn="tl">
                    <a:srgbClr val="C0C0C0"/>
                  </a:outerShdw>
                </a:effectLst>
                <a:cs typeface="B Mitra" pitchFamily="2" charset="-78"/>
              </a:rPr>
            </a:br>
            <a:r>
              <a:rPr lang="en-US" sz="3600">
                <a:effectLst>
                  <a:outerShdw blurRad="38100" dist="38100" dir="2700000" algn="tl">
                    <a:srgbClr val="C0C0C0"/>
                  </a:outerShdw>
                </a:effectLst>
                <a:latin typeface="Georgia" pitchFamily="18" charset="0"/>
                <a:cs typeface="B Mitra" pitchFamily="2" charset="-78"/>
              </a:rPr>
              <a:t>SERVICE MARKETING MIX</a:t>
            </a:r>
          </a:p>
        </p:txBody>
      </p:sp>
      <p:sp>
        <p:nvSpPr>
          <p:cNvPr id="28675" name="Rectangle 3"/>
          <p:cNvSpPr>
            <a:spLocks noGrp="1" noChangeArrowheads="1"/>
          </p:cNvSpPr>
          <p:nvPr>
            <p:ph type="body" idx="1"/>
          </p:nvPr>
        </p:nvSpPr>
        <p:spPr>
          <a:xfrm>
            <a:off x="2135189" y="1989138"/>
            <a:ext cx="8277225" cy="4392612"/>
          </a:xfrm>
        </p:spPr>
        <p:txBody>
          <a:bodyPr/>
          <a:lstStyle/>
          <a:p>
            <a:pPr eaLnBrk="1" hangingPunct="1">
              <a:lnSpc>
                <a:spcPct val="90000"/>
              </a:lnSpc>
              <a:buFontTx/>
              <a:buNone/>
            </a:pPr>
            <a:r>
              <a:rPr lang="fa-IR" altLang="en-US" b="0" smtClean="0">
                <a:solidFill>
                  <a:srgbClr val="00CC00"/>
                </a:solidFill>
                <a:cs typeface="B Mitra" panose="00000400000000000000" pitchFamily="2" charset="-78"/>
              </a:rPr>
              <a:t>1- محصول یا خدمت                                       </a:t>
            </a:r>
            <a:r>
              <a:rPr lang="en-US" altLang="en-US" b="0" smtClean="0">
                <a:solidFill>
                  <a:srgbClr val="00CC00"/>
                </a:solidFill>
                <a:cs typeface="B Mitra" panose="00000400000000000000" pitchFamily="2" charset="-78"/>
              </a:rPr>
              <a:t>PRODUCT</a:t>
            </a:r>
          </a:p>
          <a:p>
            <a:pPr eaLnBrk="1" hangingPunct="1">
              <a:lnSpc>
                <a:spcPct val="90000"/>
              </a:lnSpc>
              <a:buFontTx/>
              <a:buNone/>
            </a:pPr>
            <a:r>
              <a:rPr lang="fa-IR" altLang="en-US" b="0" smtClean="0">
                <a:solidFill>
                  <a:srgbClr val="FF0000"/>
                </a:solidFill>
                <a:cs typeface="B Mitra" panose="00000400000000000000" pitchFamily="2" charset="-78"/>
              </a:rPr>
              <a:t>2- قیمت خدمات                                                     </a:t>
            </a:r>
            <a:r>
              <a:rPr lang="en-US" altLang="en-US" b="0" smtClean="0">
                <a:solidFill>
                  <a:srgbClr val="FF0000"/>
                </a:solidFill>
                <a:cs typeface="B Mitra" panose="00000400000000000000" pitchFamily="2" charset="-78"/>
              </a:rPr>
              <a:t>PRICE</a:t>
            </a:r>
            <a:r>
              <a:rPr lang="fa-IR" altLang="en-US" b="0" smtClean="0">
                <a:cs typeface="B Mitra" panose="00000400000000000000" pitchFamily="2" charset="-78"/>
              </a:rPr>
              <a:t> </a:t>
            </a:r>
          </a:p>
          <a:p>
            <a:pPr eaLnBrk="1" hangingPunct="1">
              <a:lnSpc>
                <a:spcPct val="90000"/>
              </a:lnSpc>
              <a:buFontTx/>
              <a:buNone/>
            </a:pPr>
            <a:r>
              <a:rPr lang="fa-IR" altLang="en-US" b="0" smtClean="0">
                <a:solidFill>
                  <a:srgbClr val="0033CC"/>
                </a:solidFill>
                <a:cs typeface="B Mitra" panose="00000400000000000000" pitchFamily="2" charset="-78"/>
              </a:rPr>
              <a:t>3- محل فروش یا ارائه خدمات (توزیع)                         </a:t>
            </a:r>
            <a:r>
              <a:rPr lang="en-US" altLang="en-US" b="0" smtClean="0">
                <a:solidFill>
                  <a:srgbClr val="0033CC"/>
                </a:solidFill>
                <a:cs typeface="B Mitra" panose="00000400000000000000" pitchFamily="2" charset="-78"/>
              </a:rPr>
              <a:t>PLACE</a:t>
            </a:r>
            <a:endParaRPr lang="fa-IR" altLang="en-US" b="0" smtClean="0">
              <a:solidFill>
                <a:srgbClr val="0033CC"/>
              </a:solidFill>
              <a:cs typeface="B Mitra" panose="00000400000000000000" pitchFamily="2" charset="-78"/>
            </a:endParaRPr>
          </a:p>
          <a:p>
            <a:pPr eaLnBrk="1" hangingPunct="1">
              <a:lnSpc>
                <a:spcPct val="90000"/>
              </a:lnSpc>
              <a:buFontTx/>
              <a:buNone/>
            </a:pPr>
            <a:r>
              <a:rPr lang="fa-IR" altLang="en-US" b="0" smtClean="0">
                <a:solidFill>
                  <a:srgbClr val="996600"/>
                </a:solidFill>
                <a:cs typeface="B Mitra" panose="00000400000000000000" pitchFamily="2" charset="-78"/>
              </a:rPr>
              <a:t>4- ترویج و توسعه خدمات                            </a:t>
            </a:r>
            <a:r>
              <a:rPr lang="en-US" altLang="en-US" b="0" smtClean="0">
                <a:solidFill>
                  <a:srgbClr val="996600"/>
                </a:solidFill>
                <a:cs typeface="B Mitra" panose="00000400000000000000" pitchFamily="2" charset="-78"/>
              </a:rPr>
              <a:t>PROMOTION</a:t>
            </a:r>
            <a:endParaRPr lang="fa-IR" altLang="en-US" b="0" smtClean="0">
              <a:solidFill>
                <a:srgbClr val="996600"/>
              </a:solidFill>
              <a:cs typeface="B Mitra" panose="00000400000000000000" pitchFamily="2" charset="-78"/>
            </a:endParaRPr>
          </a:p>
          <a:p>
            <a:pPr eaLnBrk="1" hangingPunct="1">
              <a:lnSpc>
                <a:spcPct val="90000"/>
              </a:lnSpc>
              <a:buFontTx/>
              <a:buNone/>
            </a:pPr>
            <a:r>
              <a:rPr lang="fa-IR" altLang="en-US" b="0" smtClean="0">
                <a:solidFill>
                  <a:srgbClr val="00CC00"/>
                </a:solidFill>
                <a:cs typeface="B Mitra" panose="00000400000000000000" pitchFamily="2" charset="-78"/>
              </a:rPr>
              <a:t>5- کارکنان (ارائه دهنده خدمت) </a:t>
            </a:r>
            <a:r>
              <a:rPr lang="en-US" altLang="en-US" b="0" smtClean="0">
                <a:solidFill>
                  <a:srgbClr val="00CC00"/>
                </a:solidFill>
                <a:cs typeface="B Mitra" panose="00000400000000000000" pitchFamily="2" charset="-78"/>
              </a:rPr>
              <a:t>PERSONNEL</a:t>
            </a:r>
            <a:r>
              <a:rPr lang="en-US" altLang="en-US" b="0" smtClean="0">
                <a:cs typeface="B Mitra" panose="00000400000000000000" pitchFamily="2" charset="-78"/>
              </a:rPr>
              <a:t>                </a:t>
            </a:r>
            <a:r>
              <a:rPr lang="fa-IR" altLang="en-US" b="0" smtClean="0">
                <a:cs typeface="B Mitra" panose="00000400000000000000" pitchFamily="2" charset="-78"/>
              </a:rPr>
              <a:t>                    </a:t>
            </a:r>
          </a:p>
          <a:p>
            <a:pPr eaLnBrk="1" hangingPunct="1">
              <a:lnSpc>
                <a:spcPct val="90000"/>
              </a:lnSpc>
              <a:buFontTx/>
              <a:buNone/>
            </a:pPr>
            <a:r>
              <a:rPr lang="fa-IR" altLang="en-US" b="0" smtClean="0">
                <a:solidFill>
                  <a:srgbClr val="FF0000"/>
                </a:solidFill>
                <a:cs typeface="B Mitra" panose="00000400000000000000" pitchFamily="2" charset="-78"/>
              </a:rPr>
              <a:t>6- امکانات و دارايی های فیزیکی </a:t>
            </a:r>
            <a:r>
              <a:rPr lang="en-US" altLang="en-US" b="0" smtClean="0">
                <a:solidFill>
                  <a:srgbClr val="FF0000"/>
                </a:solidFill>
                <a:cs typeface="B Mitra" panose="00000400000000000000" pitchFamily="2" charset="-78"/>
              </a:rPr>
              <a:t>PHYSICAL ASSETTS</a:t>
            </a:r>
            <a:r>
              <a:rPr lang="en-US" altLang="en-US" b="0" smtClean="0">
                <a:cs typeface="B Mitra" panose="00000400000000000000" pitchFamily="2" charset="-78"/>
              </a:rPr>
              <a:t>  </a:t>
            </a:r>
            <a:r>
              <a:rPr lang="fa-IR" altLang="en-US" b="0" smtClean="0">
                <a:cs typeface="B Mitra" panose="00000400000000000000" pitchFamily="2" charset="-78"/>
              </a:rPr>
              <a:t> </a:t>
            </a:r>
          </a:p>
          <a:p>
            <a:pPr eaLnBrk="1" hangingPunct="1">
              <a:lnSpc>
                <a:spcPct val="90000"/>
              </a:lnSpc>
              <a:buFontTx/>
              <a:buNone/>
            </a:pPr>
            <a:r>
              <a:rPr lang="fa-IR" altLang="en-US" b="0" smtClean="0">
                <a:solidFill>
                  <a:srgbClr val="0033CC"/>
                </a:solidFill>
                <a:cs typeface="B Mitra" panose="00000400000000000000" pitchFamily="2" charset="-78"/>
              </a:rPr>
              <a:t>7- مدیریت فرآیند          </a:t>
            </a:r>
            <a:r>
              <a:rPr lang="en-US" altLang="en-US" b="0" smtClean="0">
                <a:solidFill>
                  <a:srgbClr val="0033CC"/>
                </a:solidFill>
                <a:cs typeface="B Mitra" panose="00000400000000000000" pitchFamily="2" charset="-78"/>
              </a:rPr>
              <a:t> PROCESS MANAGEMENT</a:t>
            </a:r>
          </a:p>
          <a:p>
            <a:pPr eaLnBrk="1" hangingPunct="1">
              <a:lnSpc>
                <a:spcPct val="90000"/>
              </a:lnSpc>
              <a:buFontTx/>
              <a:buNone/>
            </a:pPr>
            <a:r>
              <a:rPr lang="fa-IR" altLang="en-US" b="0" smtClean="0">
                <a:solidFill>
                  <a:srgbClr val="996600"/>
                </a:solidFill>
                <a:cs typeface="B Mitra" panose="00000400000000000000" pitchFamily="2" charset="-78"/>
              </a:rPr>
              <a:t>8- مدیریت بهره وری </a:t>
            </a:r>
            <a:r>
              <a:rPr lang="en-US" altLang="en-US" sz="2800" b="0">
                <a:solidFill>
                  <a:srgbClr val="996600"/>
                </a:solidFill>
                <a:cs typeface="B Mitra" panose="00000400000000000000" pitchFamily="2" charset="-78"/>
              </a:rPr>
              <a:t>PRODUCTIVITY  MANAGEMENT </a:t>
            </a:r>
            <a:r>
              <a:rPr lang="en-US" altLang="en-US" sz="1800" b="0">
                <a:solidFill>
                  <a:srgbClr val="996600"/>
                </a:solidFill>
                <a:cs typeface="B Mitra" panose="00000400000000000000" pitchFamily="2" charset="-78"/>
              </a:rPr>
              <a:t>                                   </a:t>
            </a:r>
            <a:endParaRPr lang="fa-IR" altLang="en-US" sz="1800" b="0">
              <a:solidFill>
                <a:srgbClr val="996600"/>
              </a:solidFill>
              <a:cs typeface="B Mitra" panose="00000400000000000000" pitchFamily="2" charset="-78"/>
            </a:endParaRPr>
          </a:p>
        </p:txBody>
      </p:sp>
    </p:spTree>
    <p:extLst>
      <p:ext uri="{BB962C8B-B14F-4D97-AF65-F5344CB8AC3E}">
        <p14:creationId xmlns:p14="http://schemas.microsoft.com/office/powerpoint/2010/main" val="1992168612"/>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Effect transition="in" filter="fade">
                                      <p:cBhvr>
                                        <p:cTn id="11" dur="500"/>
                                        <p:tgtEl>
                                          <p:spTgt spid="28675">
                                            <p:txEl>
                                              <p:pRg st="0" end="0"/>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Effect transition="in" filter="fade">
                                      <p:cBhvr>
                                        <p:cTn id="15" dur="500"/>
                                        <p:tgtEl>
                                          <p:spTgt spid="28675">
                                            <p:txEl>
                                              <p:pRg st="1" end="1"/>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Effect transition="in" filter="fade">
                                      <p:cBhvr>
                                        <p:cTn id="19" dur="500"/>
                                        <p:tgtEl>
                                          <p:spTgt spid="28675">
                                            <p:txEl>
                                              <p:pRg st="2" end="2"/>
                                            </p:txEl>
                                          </p:spTgt>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animEffect transition="in" filter="fade">
                                      <p:cBhvr>
                                        <p:cTn id="23" dur="500"/>
                                        <p:tgtEl>
                                          <p:spTgt spid="28675">
                                            <p:txEl>
                                              <p:pRg st="3" end="3"/>
                                            </p:txEl>
                                          </p:spTgt>
                                        </p:tgtEl>
                                      </p:cBhvr>
                                    </p:animEffect>
                                  </p:childTnLst>
                                </p:cTn>
                              </p:par>
                            </p:childTnLst>
                          </p:cTn>
                        </p:par>
                        <p:par>
                          <p:cTn id="24" fill="hold" nodeType="afterGroup">
                            <p:stCondLst>
                              <p:cond delay="3000"/>
                            </p:stCondLst>
                            <p:childTnLst>
                              <p:par>
                                <p:cTn id="25" presetID="10" presetClass="entr" presetSubtype="0" fill="hold" nodeType="after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par>
                          <p:cTn id="28" fill="hold" nodeType="afterGroup">
                            <p:stCondLst>
                              <p:cond delay="3500"/>
                            </p:stCondLst>
                            <p:childTnLst>
                              <p:par>
                                <p:cTn id="29" presetID="10" presetClass="entr" presetSubtype="0" fill="hold" nodeType="afterEffect">
                                  <p:stCondLst>
                                    <p:cond delay="0"/>
                                  </p:stCondLst>
                                  <p:childTnLst>
                                    <p:set>
                                      <p:cBhvr>
                                        <p:cTn id="30" dur="1" fill="hold">
                                          <p:stCondLst>
                                            <p:cond delay="0"/>
                                          </p:stCondLst>
                                        </p:cTn>
                                        <p:tgtEl>
                                          <p:spTgt spid="28675">
                                            <p:txEl>
                                              <p:pRg st="5" end="5"/>
                                            </p:txEl>
                                          </p:spTgt>
                                        </p:tgtEl>
                                        <p:attrNameLst>
                                          <p:attrName>style.visibility</p:attrName>
                                        </p:attrNameLst>
                                      </p:cBhvr>
                                      <p:to>
                                        <p:strVal val="visible"/>
                                      </p:to>
                                    </p:set>
                                    <p:animEffect transition="in" filter="fade">
                                      <p:cBhvr>
                                        <p:cTn id="31" dur="500"/>
                                        <p:tgtEl>
                                          <p:spTgt spid="28675">
                                            <p:txEl>
                                              <p:pRg st="5" end="5"/>
                                            </p:txEl>
                                          </p:spTgt>
                                        </p:tgtEl>
                                      </p:cBhvr>
                                    </p:animEffect>
                                  </p:childTnLst>
                                </p:cTn>
                              </p:par>
                            </p:childTnLst>
                          </p:cTn>
                        </p:par>
                        <p:par>
                          <p:cTn id="32" fill="hold" nodeType="afterGroup">
                            <p:stCondLst>
                              <p:cond delay="4000"/>
                            </p:stCondLst>
                            <p:childTnLst>
                              <p:par>
                                <p:cTn id="33" presetID="10" presetClass="entr" presetSubtype="0" fill="hold" nodeType="afterEffect">
                                  <p:stCondLst>
                                    <p:cond delay="0"/>
                                  </p:stCondLst>
                                  <p:childTnLst>
                                    <p:set>
                                      <p:cBhvr>
                                        <p:cTn id="34" dur="1" fill="hold">
                                          <p:stCondLst>
                                            <p:cond delay="0"/>
                                          </p:stCondLst>
                                        </p:cTn>
                                        <p:tgtEl>
                                          <p:spTgt spid="28675">
                                            <p:txEl>
                                              <p:pRg st="6" end="6"/>
                                            </p:txEl>
                                          </p:spTgt>
                                        </p:tgtEl>
                                        <p:attrNameLst>
                                          <p:attrName>style.visibility</p:attrName>
                                        </p:attrNameLst>
                                      </p:cBhvr>
                                      <p:to>
                                        <p:strVal val="visible"/>
                                      </p:to>
                                    </p:set>
                                    <p:animEffect transition="in" filter="fade">
                                      <p:cBhvr>
                                        <p:cTn id="35" dur="500"/>
                                        <p:tgtEl>
                                          <p:spTgt spid="28675">
                                            <p:txEl>
                                              <p:pRg st="6" end="6"/>
                                            </p:txEl>
                                          </p:spTgt>
                                        </p:tgtEl>
                                      </p:cBhvr>
                                    </p:animEffect>
                                  </p:childTnLst>
                                </p:cTn>
                              </p:par>
                            </p:childTnLst>
                          </p:cTn>
                        </p:par>
                        <p:par>
                          <p:cTn id="36" fill="hold" nodeType="afterGroup">
                            <p:stCondLst>
                              <p:cond delay="4500"/>
                            </p:stCondLst>
                            <p:childTnLst>
                              <p:par>
                                <p:cTn id="37" presetID="10" presetClass="entr" presetSubtype="0" fill="hold" nodeType="afterEffect">
                                  <p:stCondLst>
                                    <p:cond delay="0"/>
                                  </p:stCondLst>
                                  <p:childTnLst>
                                    <p:set>
                                      <p:cBhvr>
                                        <p:cTn id="38" dur="1" fill="hold">
                                          <p:stCondLst>
                                            <p:cond delay="0"/>
                                          </p:stCondLst>
                                        </p:cTn>
                                        <p:tgtEl>
                                          <p:spTgt spid="28675">
                                            <p:txEl>
                                              <p:pRg st="7" end="7"/>
                                            </p:txEl>
                                          </p:spTgt>
                                        </p:tgtEl>
                                        <p:attrNameLst>
                                          <p:attrName>style.visibility</p:attrName>
                                        </p:attrNameLst>
                                      </p:cBhvr>
                                      <p:to>
                                        <p:strVal val="visible"/>
                                      </p:to>
                                    </p:set>
                                    <p:animEffect transition="in" filter="fade">
                                      <p:cBhvr>
                                        <p:cTn id="39"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152401"/>
            <a:ext cx="7125113" cy="924475"/>
          </a:xfrm>
        </p:spPr>
        <p:txBody>
          <a:bodyPr/>
          <a:lstStyle/>
          <a:p>
            <a:pPr algn="ct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(EFE)</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5" name="Group 115"/>
          <p:cNvGraphicFramePr>
            <a:graphicFrameLocks/>
          </p:cNvGraphicFramePr>
          <p:nvPr>
            <p:extLst/>
          </p:nvPr>
        </p:nvGraphicFramePr>
        <p:xfrm>
          <a:off x="1828800" y="762000"/>
          <a:ext cx="8686800" cy="5099402"/>
        </p:xfrm>
        <a:graphic>
          <a:graphicData uri="http://schemas.openxmlformats.org/drawingml/2006/table">
            <a:tbl>
              <a:tblPr rtl="1"/>
              <a:tblGrid>
                <a:gridCol w="6463146"/>
                <a:gridCol w="858982"/>
                <a:gridCol w="609600"/>
                <a:gridCol w="755072"/>
              </a:tblGrid>
              <a:tr h="68910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عوامل خارجي</a:t>
                      </a:r>
                      <a:endParaRPr kumimoji="0" lang="en-US"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ضريب</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رتبه (1تا4)</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نمره</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51286">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فرصت ها </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lang="en-US" sz="3200" b="1" i="1" spc="100" dirty="0" smtClean="0">
                          <a:ln w="18000">
                            <a:solidFill>
                              <a:schemeClr val="tx2">
                                <a:lumMod val="25000"/>
                              </a:schemeClr>
                            </a:solidFill>
                            <a:prstDash val="solid"/>
                          </a:ln>
                          <a:solidFill>
                            <a:schemeClr val="tx1"/>
                          </a:solidFill>
                          <a:effectLst>
                            <a:outerShdw blurRad="25000" dist="20000" dir="16020000" algn="tl">
                              <a:schemeClr val="accent1">
                                <a:satMod val="200000"/>
                                <a:shade val="1000"/>
                                <a:alpha val="60000"/>
                              </a:schemeClr>
                            </a:outerShdw>
                          </a:effectLst>
                          <a:cs typeface="B Titr" pitchFamily="2" charset="-78"/>
                        </a:rPr>
                        <a:t>O</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 </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Opportunity</a:t>
                      </a: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482376">
                <a:tc>
                  <a:txBody>
                    <a:bodyPr/>
                    <a:lstStyle/>
                    <a:p>
                      <a:pPr algn="r" rtl="1"/>
                      <a:r>
                        <a:rPr lang="fa-IR" dirty="0" smtClean="0">
                          <a:cs typeface="B Titr" pitchFamily="2" charset="-78"/>
                        </a:rPr>
                        <a:t>1-آگاهی</a:t>
                      </a:r>
                      <a:r>
                        <a:rPr lang="fa-IR" baseline="0" dirty="0" smtClean="0">
                          <a:cs typeface="B Titr" pitchFamily="2" charset="-78"/>
                        </a:rPr>
                        <a:t> سازمان به تغییرات سلایق،تغییرات آب وهوایی وتغییرات فصلی </a:t>
                      </a: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0.1</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482376">
                <a:tc>
                  <a:txBody>
                    <a:bodyPr/>
                    <a:lstStyle/>
                    <a:p>
                      <a:pPr algn="r" rtl="1"/>
                      <a:r>
                        <a:rPr lang="fa-IR" dirty="0" smtClean="0">
                          <a:cs typeface="B Titr" pitchFamily="2" charset="-78"/>
                        </a:rPr>
                        <a:t>2- سرمایه گذاری روی سایر بخش های غیرترافیکی</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3</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0.15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482376">
                <a:tc>
                  <a:txBody>
                    <a:bodyPr/>
                    <a:lstStyle/>
                    <a:p>
                      <a:pPr algn="r" rtl="1"/>
                      <a:r>
                        <a:rPr lang="fa-IR" dirty="0" smtClean="0">
                          <a:cs typeface="B Titr" pitchFamily="2" charset="-78"/>
                        </a:rPr>
                        <a:t>3-وجود شرکا وهمکاران استراتژیک فراوان برای شرکت</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3</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0.12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482376">
                <a:tc>
                  <a:txBody>
                    <a:bodyPr/>
                    <a:lstStyle/>
                    <a:p>
                      <a:pPr algn="r" rtl="1"/>
                      <a:r>
                        <a:rPr lang="fa-IR" dirty="0" smtClean="0">
                          <a:cs typeface="B Titr" pitchFamily="2" charset="-78"/>
                        </a:rPr>
                        <a:t>4- ارتقای</a:t>
                      </a:r>
                      <a:r>
                        <a:rPr lang="fa-IR" baseline="0" dirty="0" smtClean="0">
                          <a:cs typeface="B Titr" pitchFamily="2" charset="-78"/>
                        </a:rPr>
                        <a:t> تولیدات بوسیله همکاری با تولید کنندگان دیگر</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0.07</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0.28</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482376">
                <a:tc>
                  <a:txBody>
                    <a:bodyPr/>
                    <a:lstStyle/>
                    <a:p>
                      <a:pPr algn="r" rtl="1"/>
                      <a:r>
                        <a:rPr lang="fa-IR" dirty="0" smtClean="0">
                          <a:cs typeface="B Titr" pitchFamily="2" charset="-78"/>
                        </a:rPr>
                        <a:t>5-</a:t>
                      </a:r>
                      <a:r>
                        <a:rPr lang="fa-IR" baseline="0" dirty="0" smtClean="0">
                          <a:cs typeface="B Titr" pitchFamily="2" charset="-78"/>
                        </a:rPr>
                        <a:t> وجود موانع وتهدیدات اندک در به خطر انداختن سهم بازار شرکت</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3</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0.15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723564">
                <a:tc>
                  <a:txBody>
                    <a:bodyPr/>
                    <a:lstStyle/>
                    <a:p>
                      <a:pPr algn="r"/>
                      <a:r>
                        <a:rPr lang="fa-IR" dirty="0" smtClean="0">
                          <a:cs typeface="B Titr" pitchFamily="2" charset="-78"/>
                        </a:rPr>
                        <a:t>6-تاثیراندک تغییرات تکنولوژی بر روی جایگاه شرکت</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723564">
                <a:tc>
                  <a:txBody>
                    <a:bodyPr/>
                    <a:lstStyle/>
                    <a:p>
                      <a:pPr algn="r"/>
                      <a:r>
                        <a:rPr lang="fa-IR" dirty="0" smtClean="0">
                          <a:cs typeface="B Titr" pitchFamily="2" charset="-78"/>
                        </a:rPr>
                        <a:t>7-عدم مجادله با رقبا بر</a:t>
                      </a:r>
                      <a:r>
                        <a:rPr lang="fa-IR" baseline="0" dirty="0" smtClean="0">
                          <a:cs typeface="B Titr" pitchFamily="2" charset="-78"/>
                        </a:rPr>
                        <a:t> سرقیمت گذاری</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3</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0.12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54820138"/>
      </p:ext>
    </p:extLst>
  </p:cSld>
  <p:clrMapOvr>
    <a:masterClrMapping/>
  </p:clrMapOvr>
  <p:transition spd="slow" advTm="5880">
    <p:wheel spokes="8"/>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Group 115"/>
          <p:cNvGraphicFramePr>
            <a:graphicFrameLocks/>
          </p:cNvGraphicFramePr>
          <p:nvPr>
            <p:extLst/>
          </p:nvPr>
        </p:nvGraphicFramePr>
        <p:xfrm>
          <a:off x="1752600" y="914402"/>
          <a:ext cx="8686800" cy="4114799"/>
        </p:xfrm>
        <a:graphic>
          <a:graphicData uri="http://schemas.openxmlformats.org/drawingml/2006/table">
            <a:tbl>
              <a:tblPr rtl="1"/>
              <a:tblGrid>
                <a:gridCol w="6837218"/>
                <a:gridCol w="734292"/>
                <a:gridCol w="526472"/>
                <a:gridCol w="588818"/>
              </a:tblGrid>
              <a:tr h="12858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عوامل خارجي</a:t>
                      </a:r>
                      <a:endParaRPr kumimoji="0" lang="en-US"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ضريب</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رتبه (1تا4)</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نمره</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102869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فرصت ها </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lang="en-US" sz="3200" b="1" i="1" spc="100" dirty="0" smtClean="0">
                          <a:ln w="18000">
                            <a:solidFill>
                              <a:schemeClr val="tx2">
                                <a:lumMod val="25000"/>
                              </a:schemeClr>
                            </a:solidFill>
                            <a:prstDash val="solid"/>
                          </a:ln>
                          <a:solidFill>
                            <a:schemeClr val="tx1"/>
                          </a:solidFill>
                          <a:effectLst>
                            <a:outerShdw blurRad="25000" dist="20000" dir="16020000" algn="tl">
                              <a:schemeClr val="accent1">
                                <a:satMod val="200000"/>
                                <a:shade val="1000"/>
                                <a:alpha val="60000"/>
                              </a:schemeClr>
                            </a:outerShdw>
                          </a:effectLst>
                          <a:cs typeface="B Titr" pitchFamily="2" charset="-78"/>
                        </a:rPr>
                        <a:t>O</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 </a:t>
                      </a:r>
                      <a:endPar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900113">
                <a:tc>
                  <a:txBody>
                    <a:bodyPr/>
                    <a:lstStyle/>
                    <a:p>
                      <a:pPr algn="r" rtl="1"/>
                      <a:r>
                        <a:rPr lang="fa-IR" dirty="0" smtClean="0">
                          <a:cs typeface="B Titr" pitchFamily="2" charset="-78"/>
                        </a:rPr>
                        <a:t>8-شرکت در نمایشگاه های بین المللی وتعامل با کشورهای همسایه</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0.06</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0.24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900113">
                <a:tc>
                  <a:txBody>
                    <a:bodyPr/>
                    <a:lstStyle/>
                    <a:p>
                      <a:pPr algn="r" rtl="1"/>
                      <a:r>
                        <a:rPr lang="fa-IR" dirty="0" smtClean="0">
                          <a:cs typeface="B Titr" pitchFamily="2" charset="-78"/>
                        </a:rPr>
                        <a:t>9-آگاهی سازمان به  اهمیت تغییرات کارکرد محصولات مختلف بر روی مشتریان</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0.16</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87352167"/>
      </p:ext>
    </p:extLst>
  </p:cSld>
  <p:clrMapOvr>
    <a:masterClrMapping/>
  </p:clrMapOvr>
  <p:transition spd="slow" advTm="5880">
    <p:wheel spokes="8"/>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Group 115"/>
          <p:cNvGraphicFramePr>
            <a:graphicFrameLocks/>
          </p:cNvGraphicFramePr>
          <p:nvPr>
            <p:extLst/>
          </p:nvPr>
        </p:nvGraphicFramePr>
        <p:xfrm>
          <a:off x="1676402" y="304802"/>
          <a:ext cx="8839199" cy="5333998"/>
        </p:xfrm>
        <a:graphic>
          <a:graphicData uri="http://schemas.openxmlformats.org/drawingml/2006/table">
            <a:tbl>
              <a:tblPr rtl="1"/>
              <a:tblGrid>
                <a:gridCol w="6560128"/>
                <a:gridCol w="845126"/>
                <a:gridCol w="671946"/>
                <a:gridCol w="761999"/>
              </a:tblGrid>
              <a:tr h="98777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عوامل خارجي</a:t>
                      </a:r>
                      <a:endParaRPr kumimoji="0" lang="en-US"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ضريب</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رتبه (1تا4)</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نمره</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790222">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تهدیدها </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lang="en-US" sz="3200" b="1" i="1" spc="100" dirty="0" smtClean="0">
                          <a:ln w="18000">
                            <a:solidFill>
                              <a:schemeClr val="tx2">
                                <a:lumMod val="25000"/>
                              </a:schemeClr>
                            </a:solidFill>
                            <a:prstDash val="solid"/>
                          </a:ln>
                          <a:solidFill>
                            <a:schemeClr val="tx1"/>
                          </a:solidFill>
                          <a:effectLst>
                            <a:outerShdw blurRad="25000" dist="20000" dir="16020000" algn="tl">
                              <a:schemeClr val="accent1">
                                <a:satMod val="200000"/>
                                <a:shade val="1000"/>
                                <a:alpha val="60000"/>
                              </a:schemeClr>
                            </a:outerShdw>
                          </a:effectLst>
                          <a:cs typeface="B Titr" pitchFamily="2" charset="-78"/>
                        </a:rPr>
                        <a:t>T</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 </a:t>
                      </a:r>
                      <a:r>
                        <a:rPr kumimoji="0" lang="en-US" sz="3000" b="1" i="0" u="none" strike="noStrike" cap="none" normalizeH="0" baseline="0" smtClean="0">
                          <a:ln>
                            <a:noFill/>
                          </a:ln>
                          <a:solidFill>
                            <a:schemeClr val="tx1"/>
                          </a:solidFill>
                          <a:effectLst>
                            <a:outerShdw blurRad="38100" dist="38100" dir="2700000" algn="tl">
                              <a:srgbClr val="000000"/>
                            </a:outerShdw>
                          </a:effectLst>
                          <a:latin typeface="+mn-lt"/>
                          <a:cs typeface="B Titr" pitchFamily="2" charset="-78"/>
                        </a:rPr>
                        <a:t>Threat</a:t>
                      </a:r>
                      <a:endPar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691444">
                <a:tc>
                  <a:txBody>
                    <a:bodyPr/>
                    <a:lstStyle/>
                    <a:p>
                      <a:pPr algn="r" rtl="1"/>
                      <a:r>
                        <a:rPr lang="fa-IR" dirty="0" smtClean="0">
                          <a:cs typeface="B Titr" pitchFamily="2" charset="-78"/>
                        </a:rPr>
                        <a:t>1-وجود</a:t>
                      </a:r>
                      <a:r>
                        <a:rPr lang="fa-IR" baseline="0" dirty="0" smtClean="0">
                          <a:cs typeface="B Titr" pitchFamily="2" charset="-78"/>
                        </a:rPr>
                        <a:t> بروکراسی اداری وکاغذ بازی فراوان جهت وصول مطالبات</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0.09</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0.18</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691444">
                <a:tc>
                  <a:txBody>
                    <a:bodyPr/>
                    <a:lstStyle/>
                    <a:p>
                      <a:pPr algn="r" rtl="1"/>
                      <a:r>
                        <a:rPr lang="fa-IR" dirty="0" smtClean="0">
                          <a:cs typeface="B Titr" pitchFamily="2" charset="-78"/>
                        </a:rPr>
                        <a:t>2-تهدید توسعه بین المللی شرکت به توسط موانع تجاری فراوان</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1</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691444">
                <a:tc>
                  <a:txBody>
                    <a:bodyPr/>
                    <a:lstStyle/>
                    <a:p>
                      <a:pPr algn="r" rtl="1"/>
                      <a:r>
                        <a:rPr lang="fa-IR" dirty="0" smtClean="0">
                          <a:cs typeface="B Titr" pitchFamily="2" charset="-78"/>
                        </a:rPr>
                        <a:t>3- تاثیرات زیست محیطی مخرب تولیدات</a:t>
                      </a:r>
                      <a:r>
                        <a:rPr lang="fa-IR" baseline="0" dirty="0" smtClean="0">
                          <a:cs typeface="B Titr" pitchFamily="2" charset="-78"/>
                        </a:rPr>
                        <a:t> شرکت</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0.08</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691444">
                <a:tc>
                  <a:txBody>
                    <a:bodyPr/>
                    <a:lstStyle/>
                    <a:p>
                      <a:pPr algn="r" rtl="1"/>
                      <a:r>
                        <a:rPr lang="fa-IR" dirty="0" smtClean="0">
                          <a:cs typeface="B Titr" pitchFamily="2" charset="-78"/>
                        </a:rPr>
                        <a:t>4-وقف دادن سریع رقبا با تغییرات تکنولوژی </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0.08</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0.16</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790222">
                <a:tc>
                  <a:txBody>
                    <a:bodyPr/>
                    <a:lstStyle/>
                    <a:p>
                      <a:pPr algn="r" rtl="1"/>
                      <a:r>
                        <a:rPr lang="fa-IR" dirty="0" smtClean="0">
                          <a:cs typeface="B Titr" pitchFamily="2" charset="-78"/>
                        </a:rPr>
                        <a:t>5- آسان بودن تقلید ازعملیات شرکت برای رقبا</a:t>
                      </a:r>
                      <a:endParaRPr lang="en-US" dirty="0">
                        <a:cs typeface="B Titr" pitchFamily="2" charset="-78"/>
                      </a:endParaRPr>
                    </a:p>
                  </a:txBody>
                  <a:tcPr marL="72000" marR="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1</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35294997"/>
      </p:ext>
    </p:extLst>
  </p:cSld>
  <p:clrMapOvr>
    <a:masterClrMapping/>
  </p:clrMapOvr>
  <p:transition spd="slow" advTm="5880">
    <p:wheel spokes="8"/>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115"/>
          <p:cNvGraphicFramePr>
            <a:graphicFrameLocks/>
          </p:cNvGraphicFramePr>
          <p:nvPr>
            <p:extLst/>
          </p:nvPr>
        </p:nvGraphicFramePr>
        <p:xfrm>
          <a:off x="1676402" y="533400"/>
          <a:ext cx="8839199" cy="5033401"/>
        </p:xfrm>
        <a:graphic>
          <a:graphicData uri="http://schemas.openxmlformats.org/drawingml/2006/table">
            <a:tbl>
              <a:tblPr rtl="1"/>
              <a:tblGrid>
                <a:gridCol w="6795654"/>
                <a:gridCol w="969818"/>
                <a:gridCol w="408710"/>
                <a:gridCol w="665017"/>
              </a:tblGrid>
              <a:tr h="94969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عوامل خارجي</a:t>
                      </a:r>
                      <a:endParaRPr kumimoji="0" lang="en-US"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ضريب</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رتبه (1تا4)</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نمره</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75975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تهدیدها </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lang="en-US" sz="3200" b="1" i="1" spc="100" dirty="0" smtClean="0">
                          <a:ln w="18000">
                            <a:solidFill>
                              <a:schemeClr val="tx2">
                                <a:lumMod val="25000"/>
                              </a:schemeClr>
                            </a:solidFill>
                            <a:prstDash val="solid"/>
                          </a:ln>
                          <a:solidFill>
                            <a:schemeClr val="tx1"/>
                          </a:solidFill>
                          <a:effectLst>
                            <a:outerShdw blurRad="25000" dist="20000" dir="16020000" algn="tl">
                              <a:schemeClr val="accent1">
                                <a:satMod val="200000"/>
                                <a:shade val="1000"/>
                                <a:alpha val="60000"/>
                              </a:schemeClr>
                            </a:outerShdw>
                          </a:effectLst>
                          <a:cs typeface="B Titr" pitchFamily="2" charset="-78"/>
                        </a:rPr>
                        <a:t>T</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 </a:t>
                      </a:r>
                      <a:endPar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664789">
                <a:tc>
                  <a:txBody>
                    <a:bodyPr/>
                    <a:lstStyle/>
                    <a:p>
                      <a:pPr algn="r" rtl="1"/>
                      <a:r>
                        <a:rPr lang="fa-IR" dirty="0" smtClean="0">
                          <a:cs typeface="B Titr" pitchFamily="2" charset="-78"/>
                        </a:rPr>
                        <a:t>6- عدم همکاری با مراکز علمی ودانشگاهی</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1</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664789">
                <a:tc>
                  <a:txBody>
                    <a:bodyPr/>
                    <a:lstStyle/>
                    <a:p>
                      <a:pPr algn="r" rtl="1"/>
                      <a:r>
                        <a:rPr lang="fa-IR" dirty="0" smtClean="0">
                          <a:cs typeface="B Titr" pitchFamily="2" charset="-78"/>
                        </a:rPr>
                        <a:t>7-عدم همکاری با شرکت های تبلیغاتی جهت معرفی خدمات شرکت</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0.08</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664789">
                <a:tc>
                  <a:txBody>
                    <a:bodyPr/>
                    <a:lstStyle/>
                    <a:p>
                      <a:pPr algn="r" rtl="1"/>
                      <a:r>
                        <a:rPr lang="fa-IR" dirty="0" smtClean="0">
                          <a:cs typeface="B Titr" pitchFamily="2" charset="-78"/>
                        </a:rPr>
                        <a:t>8-عدم راه اندازی خط تولید تجهیزات ترافیکی</a:t>
                      </a:r>
                      <a:r>
                        <a:rPr lang="fa-IR" baseline="0" dirty="0" smtClean="0">
                          <a:cs typeface="B Titr" pitchFamily="2" charset="-78"/>
                        </a:rPr>
                        <a:t> والکترونیکی پیشرفته</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0.1</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664789">
                <a:tc>
                  <a:txBody>
                    <a:bodyPr/>
                    <a:lstStyle/>
                    <a:p>
                      <a:pPr algn="r" rtl="1"/>
                      <a:r>
                        <a:rPr lang="fa-IR" dirty="0" smtClean="0">
                          <a:cs typeface="B Titr" pitchFamily="2" charset="-78"/>
                        </a:rPr>
                        <a:t>9-عدم سرمایه</a:t>
                      </a:r>
                      <a:r>
                        <a:rPr lang="fa-IR" baseline="0" dirty="0" smtClean="0">
                          <a:cs typeface="B Titr" pitchFamily="2" charset="-78"/>
                        </a:rPr>
                        <a:t> گذاری روی سایر بخش های غیرترافیکی</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0.06</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0.12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664789">
                <a:tc>
                  <a:txBody>
                    <a:bodyPr/>
                    <a:lstStyle/>
                    <a:p>
                      <a:pPr algn="ctr" rtl="1"/>
                      <a:r>
                        <a:rPr lang="fa-IR" dirty="0" smtClean="0">
                          <a:cs typeface="B Titr" pitchFamily="2" charset="-78"/>
                        </a:rPr>
                        <a:t>مجموع عوامل خارجی</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1</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b="0" u="sng" dirty="0" smtClean="0">
                          <a:cs typeface="B Titr" pitchFamily="2" charset="-78"/>
                        </a:rPr>
                        <a:t>2.68</a:t>
                      </a:r>
                      <a:endParaRPr lang="en-US" b="0" u="sng"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92554545"/>
      </p:ext>
    </p:extLst>
  </p:cSld>
  <p:clrMapOvr>
    <a:masterClrMapping/>
  </p:clrMapOvr>
  <p:transition spd="slow" advTm="5880">
    <p:wheel spokes="8"/>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208525" y="2570163"/>
            <a:ext cx="1457450" cy="923330"/>
          </a:xfrm>
          <a:prstGeom prst="rect">
            <a:avLst/>
          </a:prstGeom>
        </p:spPr>
        <p:txBody>
          <a:bodyPr wrap="none">
            <a:spAutoFit/>
          </a:bodyPr>
          <a:lstStyle/>
          <a:p>
            <a:pPr>
              <a:defRPr/>
            </a:pPr>
            <a:r>
              <a:rPr lang="en-US" sz="5400" b="1" i="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mj-ea"/>
                <a:cs typeface="B Titr" pitchFamily="2" charset="-78"/>
              </a:rPr>
              <a:t>(IFE)</a:t>
            </a:r>
            <a:endParaRPr lang="en-US"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81401"/>
            <a:ext cx="2882900"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523" y="838201"/>
            <a:ext cx="93091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024184"/>
      </p:ext>
    </p:extLst>
  </p:cSld>
  <p:clrMapOvr>
    <a:masterClrMapping/>
  </p:clrMapOvr>
  <p:transition spd="slow" advTm="5880">
    <p:wheel spokes="8"/>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06555" y="109395"/>
            <a:ext cx="1095172" cy="584775"/>
          </a:xfrm>
          <a:prstGeom prst="rect">
            <a:avLst/>
          </a:prstGeom>
        </p:spPr>
        <p:txBody>
          <a:bodyPr wrap="none">
            <a:spAutoFit/>
          </a:bodyPr>
          <a:lstStyle/>
          <a:p>
            <a:pPr algn="ctr"/>
            <a:r>
              <a:rPr lang="en-US"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(IFE)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5" name="Group 115"/>
          <p:cNvGraphicFramePr>
            <a:graphicFrameLocks/>
          </p:cNvGraphicFramePr>
          <p:nvPr>
            <p:extLst/>
          </p:nvPr>
        </p:nvGraphicFramePr>
        <p:xfrm>
          <a:off x="1671128" y="838200"/>
          <a:ext cx="8844472" cy="5105401"/>
        </p:xfrm>
        <a:graphic>
          <a:graphicData uri="http://schemas.openxmlformats.org/drawingml/2006/table">
            <a:tbl>
              <a:tblPr rtl="1"/>
              <a:tblGrid>
                <a:gridCol w="6560128"/>
                <a:gridCol w="1025236"/>
                <a:gridCol w="588818"/>
                <a:gridCol w="670290"/>
              </a:tblGrid>
              <a:tr h="797719">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عوامل داخلی</a:t>
                      </a:r>
                      <a:endParaRPr kumimoji="0" lang="en-US"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ضريب</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رتبه (1تا4)</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نمره</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6381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قوت ها </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Strength</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lang="en-US" sz="3200" b="1" i="1" spc="100" dirty="0" smtClean="0">
                          <a:ln w="18000">
                            <a:solidFill>
                              <a:schemeClr val="tx2">
                                <a:lumMod val="25000"/>
                              </a:schemeClr>
                            </a:solidFill>
                            <a:prstDash val="solid"/>
                          </a:ln>
                          <a:solidFill>
                            <a:schemeClr val="tx1"/>
                          </a:solidFill>
                          <a:effectLst>
                            <a:outerShdw blurRad="25000" dist="20000" dir="16020000" algn="tl">
                              <a:schemeClr val="accent1">
                                <a:satMod val="200000"/>
                                <a:shade val="1000"/>
                                <a:alpha val="60000"/>
                              </a:schemeClr>
                            </a:outerShdw>
                          </a:effectLst>
                          <a:cs typeface="B Titr" pitchFamily="2" charset="-78"/>
                        </a:rPr>
                        <a:t>S</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 </a:t>
                      </a:r>
                      <a:endPar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558403">
                <a:tc>
                  <a:txBody>
                    <a:bodyPr/>
                    <a:lstStyle/>
                    <a:p>
                      <a:pPr algn="r" rtl="1"/>
                      <a:r>
                        <a:rPr lang="fa-IR" sz="1800" dirty="0" smtClean="0">
                          <a:cs typeface="B Titr" pitchFamily="2" charset="-78"/>
                        </a:rPr>
                        <a:t>1-بالا بودن کیفیت مواد مورد استفاده</a:t>
                      </a:r>
                      <a:endParaRPr lang="en-US" sz="1800"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0.1</a:t>
                      </a:r>
                      <a:endParaRPr lang="en-US" dirty="0">
                        <a:cs typeface="B Titr" pitchFamily="2" charset="-78"/>
                      </a:endParaRPr>
                    </a:p>
                  </a:txBody>
                  <a:tcPr marL="36000" marR="3600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558403">
                <a:tc>
                  <a:txBody>
                    <a:bodyPr/>
                    <a:lstStyle/>
                    <a:p>
                      <a:pPr algn="r" rtl="1"/>
                      <a:r>
                        <a:rPr lang="fa-IR" sz="1800" dirty="0" smtClean="0">
                          <a:cs typeface="B Titr" pitchFamily="2" charset="-78"/>
                        </a:rPr>
                        <a:t>2-بالا بودن کیفیت تکنولوژی مورد استفاده</a:t>
                      </a:r>
                      <a:endParaRPr lang="en-US" sz="1800"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0.08</a:t>
                      </a:r>
                      <a:endParaRPr lang="en-US" dirty="0">
                        <a:cs typeface="B Titr" pitchFamily="2" charset="-78"/>
                      </a:endParaRPr>
                    </a:p>
                  </a:txBody>
                  <a:tcPr marL="36000" marR="3600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0.32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558403">
                <a:tc>
                  <a:txBody>
                    <a:bodyPr/>
                    <a:lstStyle/>
                    <a:p>
                      <a:pPr algn="r" rtl="1"/>
                      <a:r>
                        <a:rPr lang="fa-IR" sz="1800" dirty="0" smtClean="0">
                          <a:cs typeface="B Titr" pitchFamily="2" charset="-78"/>
                        </a:rPr>
                        <a:t>3-قابل رقابت و</a:t>
                      </a:r>
                      <a:r>
                        <a:rPr lang="fa-IR" sz="1800" baseline="0" dirty="0" smtClean="0">
                          <a:cs typeface="B Titr" pitchFamily="2" charset="-78"/>
                        </a:rPr>
                        <a:t> جدیدبودن محصولات تولیدی</a:t>
                      </a:r>
                      <a:endParaRPr lang="en-US" sz="1800"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0.05</a:t>
                      </a:r>
                      <a:endParaRPr lang="en-US" dirty="0">
                        <a:cs typeface="B Titr" pitchFamily="2" charset="-78"/>
                      </a:endParaRPr>
                    </a:p>
                  </a:txBody>
                  <a:tcPr marL="36000" marR="3600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3</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0.15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877492">
                <a:tc>
                  <a:txBody>
                    <a:bodyPr/>
                    <a:lstStyle/>
                    <a:p>
                      <a:pPr algn="r" rtl="1"/>
                      <a:r>
                        <a:rPr lang="fa-IR" sz="1800" dirty="0" smtClean="0">
                          <a:cs typeface="B Titr" pitchFamily="2" charset="-78"/>
                        </a:rPr>
                        <a:t>4-متفاوت</a:t>
                      </a:r>
                      <a:r>
                        <a:rPr lang="fa-IR" sz="1800" baseline="0" dirty="0" smtClean="0">
                          <a:cs typeface="B Titr" pitchFamily="2" charset="-78"/>
                        </a:rPr>
                        <a:t> بودن تولیدات نسبت به تولیدات رقبا</a:t>
                      </a:r>
                      <a:endParaRPr lang="en-US" sz="1800"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0.06</a:t>
                      </a:r>
                      <a:endParaRPr lang="en-US" dirty="0">
                        <a:cs typeface="B Titr" pitchFamily="2" charset="-78"/>
                      </a:endParaRPr>
                    </a:p>
                  </a:txBody>
                  <a:tcPr marL="36000" marR="3600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0.24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558403">
                <a:tc>
                  <a:txBody>
                    <a:bodyPr/>
                    <a:lstStyle/>
                    <a:p>
                      <a:pPr algn="r"/>
                      <a:r>
                        <a:rPr lang="fa-IR" sz="1800" dirty="0" smtClean="0">
                          <a:cs typeface="B Titr" pitchFamily="2" charset="-78"/>
                        </a:rPr>
                        <a:t>5-آشنایی کارکنان با مدارک واستانداردهای مرتبط</a:t>
                      </a:r>
                      <a:endParaRPr lang="en-US" sz="1800"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0.04</a:t>
                      </a:r>
                      <a:endParaRPr lang="en-US" dirty="0">
                        <a:cs typeface="B Titr" pitchFamily="2" charset="-78"/>
                      </a:endParaRPr>
                    </a:p>
                  </a:txBody>
                  <a:tcPr marL="36000" marR="3600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3</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0.12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558403">
                <a:tc>
                  <a:txBody>
                    <a:bodyPr/>
                    <a:lstStyle/>
                    <a:p>
                      <a:pPr algn="r" rtl="1"/>
                      <a:r>
                        <a:rPr lang="fa-IR" sz="1800" b="1" dirty="0" smtClean="0">
                          <a:cs typeface="B Titr" pitchFamily="2" charset="-78"/>
                        </a:rPr>
                        <a:t>6-روان وموثربودن جریان اطلاعات بین بخش ها</a:t>
                      </a:r>
                      <a:endParaRPr lang="en-US" sz="1800" b="1"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0.04</a:t>
                      </a:r>
                      <a:endParaRPr lang="en-US" dirty="0">
                        <a:cs typeface="B Titr" pitchFamily="2" charset="-78"/>
                      </a:endParaRPr>
                    </a:p>
                  </a:txBody>
                  <a:tcPr marL="36000" marR="3600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3</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0.12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44304135"/>
      </p:ext>
    </p:extLst>
  </p:cSld>
  <p:clrMapOvr>
    <a:masterClrMapping/>
  </p:clrMapOvr>
  <p:transition spd="slow" advTm="5880">
    <p:wheel spokes="8"/>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115"/>
          <p:cNvGraphicFramePr>
            <a:graphicFrameLocks/>
          </p:cNvGraphicFramePr>
          <p:nvPr>
            <p:extLst/>
          </p:nvPr>
        </p:nvGraphicFramePr>
        <p:xfrm>
          <a:off x="1676400" y="1219200"/>
          <a:ext cx="8844472" cy="3600000"/>
        </p:xfrm>
        <a:graphic>
          <a:graphicData uri="http://schemas.openxmlformats.org/drawingml/2006/table">
            <a:tbl>
              <a:tblPr rtl="1"/>
              <a:tblGrid>
                <a:gridCol w="6802582"/>
                <a:gridCol w="852054"/>
                <a:gridCol w="574964"/>
                <a:gridCol w="614872"/>
              </a:tblGrid>
              <a:tr h="7200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عوامل داخلی</a:t>
                      </a:r>
                      <a:endParaRPr kumimoji="0" lang="en-US"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ضريب</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رتبه (1تا4)</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نمره</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760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قوت ها </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lang="en-US" sz="3200" b="1" i="1" spc="100" dirty="0" smtClean="0">
                          <a:ln w="18000">
                            <a:solidFill>
                              <a:schemeClr val="tx2">
                                <a:lumMod val="25000"/>
                              </a:schemeClr>
                            </a:solidFill>
                            <a:prstDash val="solid"/>
                          </a:ln>
                          <a:solidFill>
                            <a:schemeClr val="tx1"/>
                          </a:solidFill>
                          <a:effectLst>
                            <a:outerShdw blurRad="25000" dist="20000" dir="16020000" algn="tl">
                              <a:schemeClr val="accent1">
                                <a:satMod val="200000"/>
                                <a:shade val="1000"/>
                                <a:alpha val="60000"/>
                              </a:schemeClr>
                            </a:outerShdw>
                          </a:effectLst>
                          <a:cs typeface="B Titr" pitchFamily="2" charset="-78"/>
                        </a:rPr>
                        <a:t>S</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 </a:t>
                      </a:r>
                      <a:endPar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504000">
                <a:tc>
                  <a:txBody>
                    <a:bodyPr/>
                    <a:lstStyle/>
                    <a:p>
                      <a:pPr algn="r" rtl="1"/>
                      <a:r>
                        <a:rPr lang="fa-IR" dirty="0" smtClean="0">
                          <a:cs typeface="B Titr" pitchFamily="2" charset="-78"/>
                        </a:rPr>
                        <a:t>7- بالا بودن همکاری وهماهنگی بین بخش های مختلف</a:t>
                      </a:r>
                      <a:r>
                        <a:rPr lang="fa-IR" baseline="0" dirty="0" smtClean="0">
                          <a:cs typeface="B Titr" pitchFamily="2" charset="-78"/>
                        </a:rPr>
                        <a:t> شرکت</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0.05</a:t>
                      </a:r>
                      <a:endParaRPr lang="en-US" dirty="0">
                        <a:cs typeface="B Titr" pitchFamily="2" charset="-78"/>
                      </a:endParaRPr>
                    </a:p>
                  </a:txBody>
                  <a:tcPr marL="36000" marR="3600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504000">
                <a:tc>
                  <a:txBody>
                    <a:bodyPr/>
                    <a:lstStyle/>
                    <a:p>
                      <a:pPr algn="r" rtl="1"/>
                      <a:r>
                        <a:rPr lang="fa-IR" dirty="0" smtClean="0">
                          <a:cs typeface="B Titr" pitchFamily="2" charset="-78"/>
                        </a:rPr>
                        <a:t>8-کم بودن آمار شکایات مشتریان</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0.07</a:t>
                      </a:r>
                      <a:endParaRPr lang="en-US" dirty="0">
                        <a:cs typeface="B Titr" pitchFamily="2" charset="-78"/>
                      </a:endParaRPr>
                    </a:p>
                  </a:txBody>
                  <a:tcPr marL="36000" marR="3600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3</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0.21</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504000">
                <a:tc>
                  <a:txBody>
                    <a:bodyPr/>
                    <a:lstStyle/>
                    <a:p>
                      <a:pPr algn="r" rtl="1"/>
                      <a:r>
                        <a:rPr lang="fa-IR" dirty="0" smtClean="0">
                          <a:cs typeface="B Titr" pitchFamily="2" charset="-78"/>
                        </a:rPr>
                        <a:t>9-برخوردار بودن کارکنان از دانش وتجربه کافی</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0.08</a:t>
                      </a:r>
                      <a:endParaRPr lang="en-US" dirty="0">
                        <a:cs typeface="B Titr" pitchFamily="2" charset="-78"/>
                      </a:endParaRPr>
                    </a:p>
                  </a:txBody>
                  <a:tcPr marL="36000" marR="3600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0.28</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792000">
                <a:tc>
                  <a:txBody>
                    <a:bodyPr/>
                    <a:lstStyle/>
                    <a:p>
                      <a:pPr algn="r" rtl="1"/>
                      <a:r>
                        <a:rPr lang="fa-IR" dirty="0" smtClean="0">
                          <a:cs typeface="B Titr" pitchFamily="2" charset="-78"/>
                        </a:rPr>
                        <a:t>10- وجود</a:t>
                      </a:r>
                      <a:r>
                        <a:rPr lang="fa-IR" baseline="0" dirty="0" smtClean="0">
                          <a:cs typeface="B Titr" pitchFamily="2" charset="-78"/>
                        </a:rPr>
                        <a:t> تجهیزات وماشین آلات صنعتی در زمینه ترافیک</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0.1</a:t>
                      </a:r>
                      <a:endParaRPr lang="en-US" dirty="0">
                        <a:cs typeface="B Titr" pitchFamily="2" charset="-78"/>
                      </a:endParaRPr>
                    </a:p>
                  </a:txBody>
                  <a:tcPr marL="36000" marR="3600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55449474"/>
      </p:ext>
    </p:extLst>
  </p:cSld>
  <p:clrMapOvr>
    <a:masterClrMapping/>
  </p:clrMapOvr>
  <p:transition spd="slow" advTm="5880">
    <p:wheel spokes="8"/>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115"/>
          <p:cNvGraphicFramePr>
            <a:graphicFrameLocks/>
          </p:cNvGraphicFramePr>
          <p:nvPr>
            <p:extLst/>
          </p:nvPr>
        </p:nvGraphicFramePr>
        <p:xfrm>
          <a:off x="1669364" y="304800"/>
          <a:ext cx="8964000" cy="5508000"/>
        </p:xfrm>
        <a:graphic>
          <a:graphicData uri="http://schemas.openxmlformats.org/drawingml/2006/table">
            <a:tbl>
              <a:tblPr rtl="1"/>
              <a:tblGrid>
                <a:gridCol w="6885710"/>
                <a:gridCol w="706582"/>
                <a:gridCol w="665018"/>
                <a:gridCol w="706690"/>
              </a:tblGrid>
              <a:tr h="6480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عوامل داخلی</a:t>
                      </a:r>
                      <a:endParaRPr kumimoji="0" lang="en-US" sz="35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ضريب</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رتبه (1تا4)</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نمره</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endParaRPr>
                    </a:p>
                  </a:txBody>
                  <a:tcPr marL="0" marR="0" marT="0" marB="0" vert="vert27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r h="5760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Tahoma" charset="0"/>
                          <a:cs typeface="B Titr" pitchFamily="2" charset="-78"/>
                        </a:rPr>
                        <a:t>ضعف ها </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lang="en-US" sz="3200" b="1" i="1" spc="100" dirty="0" smtClean="0">
                          <a:ln w="18000">
                            <a:solidFill>
                              <a:schemeClr val="tx2">
                                <a:lumMod val="25000"/>
                              </a:schemeClr>
                            </a:solidFill>
                            <a:prstDash val="solid"/>
                          </a:ln>
                          <a:solidFill>
                            <a:schemeClr val="tx1"/>
                          </a:solidFill>
                          <a:effectLst>
                            <a:outerShdw blurRad="25000" dist="20000" dir="16020000" algn="tl">
                              <a:schemeClr val="accent1">
                                <a:satMod val="200000"/>
                                <a:shade val="1000"/>
                                <a:alpha val="60000"/>
                              </a:schemeClr>
                            </a:outerShdw>
                          </a:effectLst>
                          <a:cs typeface="B Titr" pitchFamily="2" charset="-78"/>
                        </a:rPr>
                        <a:t>W</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a:t>
                      </a:r>
                      <a:r>
                        <a:rPr kumimoji="0" lang="fa-IR"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 </a:t>
                      </a:r>
                      <a:r>
                        <a:rPr kumimoji="0" lang="en-US" sz="3000" b="1" i="0" u="none" strike="noStrike" cap="none" normalizeH="0" baseline="0" dirty="0" smtClean="0">
                          <a:ln>
                            <a:noFill/>
                          </a:ln>
                          <a:solidFill>
                            <a:schemeClr val="tx1"/>
                          </a:solidFill>
                          <a:effectLst>
                            <a:outerShdw blurRad="38100" dist="38100" dir="2700000" algn="tl">
                              <a:srgbClr val="000000"/>
                            </a:outerShdw>
                          </a:effectLst>
                          <a:latin typeface="+mn-lt"/>
                          <a:cs typeface="B Titr" pitchFamily="2" charset="-78"/>
                        </a:rPr>
                        <a:t>Weakness</a:t>
                      </a: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504000">
                <a:tc>
                  <a:txBody>
                    <a:bodyPr/>
                    <a:lstStyle/>
                    <a:p>
                      <a:pPr algn="r" rtl="1"/>
                      <a:r>
                        <a:rPr lang="fa-IR" dirty="0" smtClean="0">
                          <a:cs typeface="B Titr" pitchFamily="2" charset="-78"/>
                        </a:rPr>
                        <a:t>1-عدم ارائه محصولات متفاوت در مدت زمان کوتاه</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0.07</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1</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0.07</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756000">
                <a:tc>
                  <a:txBody>
                    <a:bodyPr/>
                    <a:lstStyle/>
                    <a:p>
                      <a:pPr algn="r" rtl="1"/>
                      <a:r>
                        <a:rPr lang="fa-IR" dirty="0" smtClean="0">
                          <a:cs typeface="B Titr" pitchFamily="2" charset="-78"/>
                        </a:rPr>
                        <a:t>2-وجود نیروهای مازاد در شرکت که بعضا فاقد کارایی لازم در پست سازمانی خود می باشند</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0.08</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0.16</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756000">
                <a:tc>
                  <a:txBody>
                    <a:bodyPr/>
                    <a:lstStyle/>
                    <a:p>
                      <a:pPr algn="r" rtl="1"/>
                      <a:r>
                        <a:rPr lang="fa-IR" dirty="0" smtClean="0">
                          <a:cs typeface="B Titr" pitchFamily="2" charset="-78"/>
                        </a:rPr>
                        <a:t>3-عدم ارتباط مدارک تحصیلی کارکنان با وظیفه محوله</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0.1</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504000">
                <a:tc>
                  <a:txBody>
                    <a:bodyPr/>
                    <a:lstStyle/>
                    <a:p>
                      <a:pPr algn="r" rtl="1"/>
                      <a:r>
                        <a:rPr lang="fa-IR" dirty="0" smtClean="0">
                          <a:cs typeface="B Titr" pitchFamily="2" charset="-78"/>
                        </a:rPr>
                        <a:t>4- زیاد بودن تعدیل نیرو(استخدام و اخراج) در شرکت</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0.08</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756000">
                <a:tc>
                  <a:txBody>
                    <a:bodyPr/>
                    <a:lstStyle/>
                    <a:p>
                      <a:pPr algn="r" rtl="1"/>
                      <a:r>
                        <a:rPr lang="fa-IR" dirty="0" smtClean="0">
                          <a:cs typeface="B Titr" pitchFamily="2" charset="-78"/>
                        </a:rPr>
                        <a:t>5-غیرقابل رقابتی بودن قیمت فروش محصولات به دلیل تخصصی بودن کالاها وملاحظات کیفیتی</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0.04</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0.08</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504000">
                <a:tc>
                  <a:txBody>
                    <a:bodyPr/>
                    <a:lstStyle/>
                    <a:p>
                      <a:pPr algn="r" rtl="1"/>
                      <a:r>
                        <a:rPr lang="fa-IR" dirty="0" smtClean="0">
                          <a:cs typeface="B Titr" pitchFamily="2" charset="-78"/>
                        </a:rPr>
                        <a:t>6- وابستگی شرکت به منابع صرف درآمدی از شهرداری ها</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0.05</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2</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0.1</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r h="504000">
                <a:tc>
                  <a:txBody>
                    <a:bodyPr/>
                    <a:lstStyle/>
                    <a:p>
                      <a:pPr algn="ctr" rtl="1"/>
                      <a:r>
                        <a:rPr lang="fa-IR" dirty="0" smtClean="0">
                          <a:cs typeface="B Titr" pitchFamily="2" charset="-78"/>
                        </a:rPr>
                        <a:t>مجموع عوامل داخلی</a:t>
                      </a:r>
                      <a:endParaRPr lang="en-US" dirty="0">
                        <a:cs typeface="B Titr" pitchFamily="2" charset="-78"/>
                      </a:endParaRPr>
                    </a:p>
                  </a:txBody>
                  <a:tcPr marL="0" marR="72000" marT="0" marB="0" anchor="ctr" horzOverflow="overflow">
                    <a:lnL w="2857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rtl="1"/>
                      <a:r>
                        <a:rPr lang="fa-IR" dirty="0" smtClean="0">
                          <a:cs typeface="B Titr" pitchFamily="2" charset="-78"/>
                        </a:rPr>
                        <a:t>1</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dirty="0" smtClean="0">
                          <a:cs typeface="B Titr" pitchFamily="2" charset="-78"/>
                        </a:rPr>
                        <a:t>-</a:t>
                      </a:r>
                      <a:endParaRPr lang="en-US"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c>
                  <a:txBody>
                    <a:bodyPr/>
                    <a:lstStyle/>
                    <a:p>
                      <a:pPr algn="ctr"/>
                      <a:r>
                        <a:rPr lang="fa-IR" u="sng" dirty="0" smtClean="0">
                          <a:cs typeface="B Titr" pitchFamily="2" charset="-78"/>
                        </a:rPr>
                        <a:t>3.03</a:t>
                      </a:r>
                      <a:endParaRPr lang="en-US" u="sng" dirty="0">
                        <a:cs typeface="B Titr" pitchFamily="2" charset="-78"/>
                      </a:endParaRPr>
                    </a:p>
                  </a:txBody>
                  <a:tcPr marL="0" marR="0" marT="0" marB="0" anchor="ctr" horzOverflow="overflow">
                    <a:lnL w="952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9525" cap="flat" cmpd="sng" algn="ctr">
                      <a:solidFill>
                        <a:srgbClr val="FFFF00"/>
                      </a:solidFill>
                      <a:prstDash val="solid"/>
                      <a:round/>
                      <a:headEnd type="none" w="med" len="med"/>
                      <a:tailEnd type="none" w="med" len="med"/>
                    </a:lnT>
                    <a:lnB w="952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74192285"/>
      </p:ext>
    </p:extLst>
  </p:cSld>
  <p:clrMapOvr>
    <a:masterClrMapping/>
  </p:clrMapOvr>
  <p:transition spd="slow" advTm="5880">
    <p:wheel spokes="8"/>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Titr" pitchFamily="2" charset="-78"/>
              </a:rPr>
              <a:t>مرحله مقایسه</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3650" y="1828800"/>
            <a:ext cx="7124700" cy="288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938303"/>
      </p:ext>
    </p:extLst>
  </p:cSld>
  <p:clrMapOvr>
    <a:masterClrMapping/>
  </p:clrMapOvr>
  <p:transition spd="slow" advTm="5880">
    <p:wheel spokes="8"/>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33443" y="675724"/>
            <a:ext cx="7125113" cy="1915076"/>
          </a:xfrm>
        </p:spPr>
        <p:txBody>
          <a:bodyPr/>
          <a:lstStyle/>
          <a:p>
            <a:pPr algn="ctr"/>
            <a:r>
              <a:rPr lang="fa-IR"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r>
              <a:rPr lang="fa-IR"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ماتریس داخلی و خارجی</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marL="0" marR="45720" indent="0" algn="ctr">
              <a:spcAft>
                <a:spcPts val="0"/>
              </a:spcAft>
              <a:buClr>
                <a:srgbClr val="0BD0D9"/>
              </a:buClr>
              <a:buSzPct val="95000"/>
              <a:buNone/>
            </a:pPr>
            <a:r>
              <a:rPr lang="en-US" sz="60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a:cs typeface="B Titr" pitchFamily="2" charset="-78"/>
              </a:rPr>
              <a:t>(IE)</a:t>
            </a:r>
            <a:endParaRPr lang="en-US" sz="6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a:endParaRPr>
          </a:p>
        </p:txBody>
      </p:sp>
    </p:spTree>
    <p:extLst>
      <p:ext uri="{BB962C8B-B14F-4D97-AF65-F5344CB8AC3E}">
        <p14:creationId xmlns:p14="http://schemas.microsoft.com/office/powerpoint/2010/main" val="560335383"/>
      </p:ext>
    </p:extLst>
  </p:cSld>
  <p:clrMapOvr>
    <a:masterClrMapping/>
  </p:clrMapOvr>
  <p:transition spd="slow" advTm="5880">
    <p:wheel spokes="8"/>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B Mitra" pitchFamily="2" charset="-7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B Mitra" pitchFamily="2" charset="-78"/>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6499</Words>
  <Application>Microsoft Office PowerPoint</Application>
  <PresentationFormat>Widescreen</PresentationFormat>
  <Paragraphs>1406</Paragraphs>
  <Slides>133</Slides>
  <Notes>1</Notes>
  <HiddenSlides>0</HiddenSlides>
  <MMClips>0</MMClips>
  <ScaleCrop>false</ScaleCrop>
  <HeadingPairs>
    <vt:vector size="6" baseType="variant">
      <vt:variant>
        <vt:lpstr>Fonts Used</vt:lpstr>
      </vt:variant>
      <vt:variant>
        <vt:i4>23</vt:i4>
      </vt:variant>
      <vt:variant>
        <vt:lpstr>Theme</vt:lpstr>
      </vt:variant>
      <vt:variant>
        <vt:i4>2</vt:i4>
      </vt:variant>
      <vt:variant>
        <vt:lpstr>Slide Titles</vt:lpstr>
      </vt:variant>
      <vt:variant>
        <vt:i4>133</vt:i4>
      </vt:variant>
    </vt:vector>
  </HeadingPairs>
  <TitlesOfParts>
    <vt:vector size="158" baseType="lpstr">
      <vt:lpstr>Arabic Typesetting</vt:lpstr>
      <vt:lpstr>Arial</vt:lpstr>
      <vt:lpstr>Arial Black</vt:lpstr>
      <vt:lpstr>B Mitra</vt:lpstr>
      <vt:lpstr>B Nazanin</vt:lpstr>
      <vt:lpstr>B Titr</vt:lpstr>
      <vt:lpstr>Badr</vt:lpstr>
      <vt:lpstr>Calibri</vt:lpstr>
      <vt:lpstr>Calibri Light</vt:lpstr>
      <vt:lpstr>Constantia</vt:lpstr>
      <vt:lpstr>Garamond</vt:lpstr>
      <vt:lpstr>Georgia</vt:lpstr>
      <vt:lpstr>Impact</vt:lpstr>
      <vt:lpstr>Koodak</vt:lpstr>
      <vt:lpstr>Lotus</vt:lpstr>
      <vt:lpstr>Mitra</vt:lpstr>
      <vt:lpstr>Nazanin</vt:lpstr>
      <vt:lpstr>Tahoma</vt:lpstr>
      <vt:lpstr>Times New Roman</vt:lpstr>
      <vt:lpstr>Titr</vt:lpstr>
      <vt:lpstr>Wingdings</vt:lpstr>
      <vt:lpstr>Wingdings 2</vt:lpstr>
      <vt:lpstr>Zar</vt:lpstr>
      <vt:lpstr>1_Office Theme</vt:lpstr>
      <vt:lpstr>Cloud skipper design template</vt:lpstr>
      <vt:lpstr>PowerPoint Presentation</vt:lpstr>
      <vt:lpstr>PowerPoint Presentation</vt:lpstr>
      <vt:lpstr>مقدمه</vt:lpstr>
      <vt:lpstr>ويژگي هاي منحصر به فرد خدمات:</vt:lpstr>
      <vt:lpstr>1- غيرملموس بودن</vt:lpstr>
      <vt:lpstr>2- غير قابل تفكيك بودن</vt:lpstr>
      <vt:lpstr>3- غير همگن بودن(متغير بودن)</vt:lpstr>
      <vt:lpstr>4- غير قابل ذخيره بودن</vt:lpstr>
      <vt:lpstr>آمیخته هاي بازاریابی خدمات  SERVICE MARKETING MIX</vt:lpstr>
      <vt:lpstr>مدل PROMPT برای مزیت خدمت </vt:lpstr>
      <vt:lpstr>PowerPoint Presentation</vt:lpstr>
      <vt:lpstr>PowerPoint Presentation</vt:lpstr>
      <vt:lpstr>PowerPoint Presentation</vt:lpstr>
      <vt:lpstr>PowerPoint Presentation</vt:lpstr>
      <vt:lpstr>PowerPoint Presentation</vt:lpstr>
      <vt:lpstr>مزیت خدمت و خدمت برتر</vt:lpstr>
      <vt:lpstr>PowerPoint Presentation</vt:lpstr>
      <vt:lpstr>عوامل مهم ممیزی خدمات</vt:lpstr>
      <vt:lpstr>1- عوامل محسوس TANGIBLES</vt:lpstr>
      <vt:lpstr>PowerPoint Presentation</vt:lpstr>
      <vt:lpstr>PowerPoint Presentation</vt:lpstr>
      <vt:lpstr>PowerPoint Presentation</vt:lpstr>
      <vt:lpstr>PowerPoint Presentation</vt:lpstr>
      <vt:lpstr>معيارهای ارزيابی «نتيجه» و «تجربه» خدمت</vt:lpstr>
      <vt:lpstr>PowerPoint Presentation</vt:lpstr>
      <vt:lpstr>گام های اساسی در بازاریابی خدمات</vt:lpstr>
      <vt:lpstr>PowerPoint Presentation</vt:lpstr>
      <vt:lpstr>راهنمای فروش خدمات</vt:lpstr>
      <vt:lpstr>PowerPoint Presentation</vt:lpstr>
      <vt:lpstr>PowerPoint Presentation</vt:lpstr>
      <vt:lpstr>PowerPoint Presentation</vt:lpstr>
      <vt:lpstr>PowerPoint Presentation</vt:lpstr>
      <vt:lpstr>برنامه ارائه خدمات به مشتریان </vt:lpstr>
      <vt:lpstr>PowerPoint Presentation</vt:lpstr>
      <vt:lpstr>PowerPoint Presentation</vt:lpstr>
      <vt:lpstr>PowerPoint Presentation</vt:lpstr>
      <vt:lpstr>PowerPoint Presentation</vt:lpstr>
      <vt:lpstr>انتظارات مشتریان ازسازمانهای خدماتی </vt:lpstr>
      <vt:lpstr>PowerPoint Presentation</vt:lpstr>
      <vt:lpstr>PowerPoint Presentation</vt:lpstr>
      <vt:lpstr>PowerPoint Presentation</vt:lpstr>
      <vt:lpstr>PowerPoint Presentation</vt:lpstr>
      <vt:lpstr>PowerPoint Presentation</vt:lpstr>
      <vt:lpstr>PowerPoint Presentation</vt:lpstr>
      <vt:lpstr>عوامل وعناصر نظرخواهی برای تعیین و بررسی شاخص رضایت مشتریان</vt:lpstr>
      <vt:lpstr>PowerPoint Presentation</vt:lpstr>
      <vt:lpstr>PowerPoint Presentation</vt:lpstr>
      <vt:lpstr>PowerPoint Presentation</vt:lpstr>
      <vt:lpstr>راه های افزایش ارزش خدمات </vt:lpstr>
      <vt:lpstr>PowerPoint Presentation</vt:lpstr>
      <vt:lpstr>PowerPoint Presentation</vt:lpstr>
      <vt:lpstr>صفات و ویژگیهای «خدمت» و«خدمتگزاری»  در بازاریابی خدمات</vt:lpstr>
      <vt:lpstr>SWOT (قوت ، ضعف ، فرصت ، تهدید) در تدوین استراتژی سازمان ها</vt:lpstr>
      <vt:lpstr>- مقدمه</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رسالت يا مأموريّت(Mission) </vt:lpstr>
      <vt:lpstr>رسالت يا مأموريّت(ادامه)</vt:lpstr>
      <vt:lpstr>PowerPoint Presentation</vt:lpstr>
      <vt:lpstr> 3- اهداف  </vt:lpstr>
      <vt:lpstr>PowerPoint Presentation</vt:lpstr>
      <vt:lpstr>جدول اهداف شخصی یک ساله</vt:lpstr>
      <vt:lpstr>PowerPoint Presentation</vt:lpstr>
      <vt:lpstr>PowerPoint Presentation</vt:lpstr>
      <vt:lpstr> - استراتژي </vt:lpstr>
      <vt:lpstr>PowerPoint Presentation</vt:lpstr>
      <vt:lpstr>PowerPoint Presentation</vt:lpstr>
      <vt:lpstr>- برنامه‌ها</vt:lpstr>
      <vt:lpstr>PowerPoint Presentation</vt:lpstr>
      <vt:lpstr>PowerPoint Presentation</vt:lpstr>
      <vt:lpstr>یک مثال دیگر : تولید و فروش شیرینی</vt:lpstr>
      <vt:lpstr>PowerPoint Presentation</vt:lpstr>
      <vt:lpstr>- اصول مهم</vt:lpstr>
      <vt:lpstr>PowerPoint Presentation</vt:lpstr>
      <vt:lpstr>مديريت استراتژيك</vt:lpstr>
      <vt:lpstr>مراحل مديريت استراتژيك</vt:lpstr>
      <vt:lpstr>1- تدوين استراتژي</vt:lpstr>
      <vt:lpstr>تدوين استراتژي</vt:lpstr>
      <vt:lpstr>پيشامدهاي احتمالي</vt:lpstr>
      <vt:lpstr>نکته :</vt:lpstr>
      <vt:lpstr>PowerPoint Presentation</vt:lpstr>
      <vt:lpstr>اجزای محیط خارجی شرکت (شامل محیط عمومی و تخصصی)</vt:lpstr>
      <vt:lpstr>شرکتی خودروساز(SWOT)   داخلی                       خارجی</vt:lpstr>
      <vt:lpstr>(EFE)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مرحله مقایسه</vt:lpstr>
      <vt:lpstr> ماتریس داخلی و خارجی</vt:lpstr>
      <vt:lpstr>PowerPoint Presentation</vt:lpstr>
      <vt:lpstr>PowerPoint Presentation</vt:lpstr>
      <vt:lpstr>PowerPoint Presentation</vt:lpstr>
      <vt:lpstr>PowerPoint Presentation</vt:lpstr>
      <vt:lpstr>PowerPoint Presentation</vt:lpstr>
      <vt:lpstr>PowerPoint Presentation</vt:lpstr>
      <vt:lpstr>نمودار تجزيه وتحليل SWOT</vt:lpstr>
      <vt:lpstr>ماتريس استراتژي SWOT-تهاجمی یا یکپارچگی </vt:lpstr>
      <vt:lpstr>استراتژيهاي يكپارچگي</vt:lpstr>
      <vt:lpstr>استراتژيهاي يكپارچگي</vt:lpstr>
      <vt:lpstr>استراتژيهاي يكپارچگي</vt:lpstr>
      <vt:lpstr>استراتژيهاي يكپارچگي</vt:lpstr>
      <vt:lpstr>استراتژيهاي يكپارچگي عمدتا از نوع  استراتژيهاي توسعه و نفوذ است </vt:lpstr>
      <vt:lpstr>ماتريس استراتژي SWOT تمرکزیا تغییرجهت</vt:lpstr>
      <vt:lpstr>ماتريس استراتژي SWOT </vt:lpstr>
      <vt:lpstr>ماتريس استراتژي SWOT </vt:lpstr>
      <vt:lpstr>استراتژيهاي تمركز</vt:lpstr>
      <vt:lpstr>استراتژيهاي تمركز</vt:lpstr>
      <vt:lpstr>استراتژيهاي تمركز</vt:lpstr>
      <vt:lpstr>استراتژيهاي تمركز</vt:lpstr>
      <vt:lpstr>ماتريس استراتژي SWOT-تنوع </vt:lpstr>
      <vt:lpstr>ماتريس استراتژي SWOT </vt:lpstr>
      <vt:lpstr>استراتژيهاي تنوع</vt:lpstr>
      <vt:lpstr>استراتژيهاي تنوع</vt:lpstr>
      <vt:lpstr>استراتژيهاي تنوع</vt:lpstr>
      <vt:lpstr>استراتژيهاي تنوع</vt:lpstr>
      <vt:lpstr>ماتريس استراتژي SWOT </vt:lpstr>
      <vt:lpstr>استراتژيهاي تدافعي </vt:lpstr>
      <vt:lpstr>استراتژيهاي تدافعي </vt:lpstr>
      <vt:lpstr>استراتژيهاي تدافعي </vt:lpstr>
      <vt:lpstr>استراتژيهاي تدافعي </vt:lpstr>
      <vt:lpstr>استراتژيهاي تدافعي </vt:lpstr>
      <vt:lpstr>استراتژيهاي تدافعي </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www.Win2Farsi.com</dc:creator>
  <cp:lastModifiedBy>MRT www.Win2Farsi.com</cp:lastModifiedBy>
  <cp:revision>30</cp:revision>
  <dcterms:created xsi:type="dcterms:W3CDTF">2015-05-11T02:26:05Z</dcterms:created>
  <dcterms:modified xsi:type="dcterms:W3CDTF">2015-05-18T06:38:33Z</dcterms:modified>
</cp:coreProperties>
</file>