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  <p:sldMasterId id="2147483744" r:id="rId2"/>
    <p:sldMasterId id="2147483780" r:id="rId3"/>
  </p:sldMasterIdLst>
  <p:notesMasterIdLst>
    <p:notesMasterId r:id="rId23"/>
  </p:notesMasterIdLst>
  <p:handoutMasterIdLst>
    <p:handoutMasterId r:id="rId24"/>
  </p:handoutMasterIdLst>
  <p:sldIdLst>
    <p:sldId id="256" r:id="rId4"/>
    <p:sldId id="307" r:id="rId5"/>
    <p:sldId id="318" r:id="rId6"/>
    <p:sldId id="308" r:id="rId7"/>
    <p:sldId id="257" r:id="rId8"/>
    <p:sldId id="313" r:id="rId9"/>
    <p:sldId id="295" r:id="rId10"/>
    <p:sldId id="309" r:id="rId11"/>
    <p:sldId id="294" r:id="rId12"/>
    <p:sldId id="310" r:id="rId13"/>
    <p:sldId id="311" r:id="rId14"/>
    <p:sldId id="312" r:id="rId15"/>
    <p:sldId id="314" r:id="rId16"/>
    <p:sldId id="315" r:id="rId17"/>
    <p:sldId id="316" r:id="rId18"/>
    <p:sldId id="317" r:id="rId19"/>
    <p:sldId id="273" r:id="rId20"/>
    <p:sldId id="281" r:id="rId21"/>
    <p:sldId id="30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.Mohagheghian" initials="H" lastIdx="1" clrIdx="0">
    <p:extLst>
      <p:ext uri="{19B8F6BF-5375-455C-9EA6-DF929625EA0E}">
        <p15:presenceInfo xmlns:p15="http://schemas.microsoft.com/office/powerpoint/2012/main" userId="H.Mohaghegh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سبک متوسط 2 - آکسان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2" autoAdjust="0"/>
    <p:restoredTop sz="90877" autoAdjust="0"/>
  </p:normalViewPr>
  <p:slideViewPr>
    <p:cSldViewPr snapToGrid="0">
      <p:cViewPr varScale="1">
        <p:scale>
          <a:sx n="64" d="100"/>
          <a:sy n="64" d="100"/>
        </p:scale>
        <p:origin x="9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79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سربرگ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14856-CA88-4EBE-984B-380C3E16CC6C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92E80-9141-4FA1-8734-873F51061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7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سربرگ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F6A8D-67D0-413D-82E6-3EA2B61B8A9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نگهدارنده مکان تصویر اسلاید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نگهدارنده مکان نك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468FB-6DE4-477B-AE60-B8CA7153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3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68FB-6DE4-477B-AE60-B8CA71535A8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2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68FB-6DE4-477B-AE60-B8CA71535A8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6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68FB-6DE4-477B-AE60-B8CA71535A8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4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68FB-6DE4-477B-AE60-B8CA71535A8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8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68FB-6DE4-477B-AE60-B8CA71535A8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18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68FB-6DE4-477B-AE60-B8CA71535A8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68FB-6DE4-477B-AE60-B8CA71535A8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03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68FB-6DE4-477B-AE60-B8CA71535A8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7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smtClean="0"/>
              <a:t>برای ویرایش سبک زیرعنوان اسلاید اصلی، کلیک نمایید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40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تصویر پانوراما با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a-IR" smtClean="0"/>
              <a:t>برای اضافه کردن تصویر نماد را کلیک نمایید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4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و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1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نقل قول با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0775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کارت نا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9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کارت نام نقل ق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7657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حیح یا اشتبا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0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89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30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smtClean="0"/>
              <a:t>برای ویرایش سبک زیرعنوان اسلاید اصلی، کلیک نمایید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616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7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08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289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91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373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1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28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948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a-IR" smtClean="0"/>
              <a:t>برای اضافه کردن تصویر نماد را کلیک نمایید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90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تصویر پانوراما با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a-IR" smtClean="0"/>
              <a:t>برای اضافه کردن تصویر نماد را کلیک نمایید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51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و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054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نقل قول با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22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96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کارت نا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73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کارت نام نقل ق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052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حیح یا اشتبا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911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224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200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smtClean="0"/>
              <a:t>برای ویرایش سبک زیرعنوان اسلاید اصلی، کلیک نمایید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7507-4F16-4BCE-B41B-C5A13861623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21/05/1436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1BD3-56C1-4718-B52B-259695F29CE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83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7507-4F16-4BCE-B41B-C5A13861623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21/05/1436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1BD3-56C1-4718-B52B-259695F29CE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49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7507-4F16-4BCE-B41B-C5A13861623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21/05/1436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1BD3-56C1-4718-B52B-259695F29CE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26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7507-4F16-4BCE-B41B-C5A13861623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21/05/1436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1BD3-56C1-4718-B52B-259695F29CE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09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5" name="نگهدارنده مکان متن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7507-4F16-4BCE-B41B-C5A13861623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21/05/1436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1BD3-56C1-4718-B52B-259695F29CE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7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343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7507-4F16-4BCE-B41B-C5A13861623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21/05/1436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1BD3-56C1-4718-B52B-259695F29CE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44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7507-4F16-4BCE-B41B-C5A13861623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21/05/1436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1BD3-56C1-4718-B52B-259695F29CE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8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7507-4F16-4BCE-B41B-C5A13861623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21/05/1436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1BD3-56C1-4718-B52B-259695F29CE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22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7507-4F16-4BCE-B41B-C5A13861623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21/05/1436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1BD3-56C1-4718-B52B-259695F29CE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71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7507-4F16-4BCE-B41B-C5A13861623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21/05/1436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1BD3-56C1-4718-B52B-259695F29CE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642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7507-4F16-4BCE-B41B-C5A13861623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21/05/1436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1BD3-56C1-4718-B52B-259695F29CE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9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9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9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8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6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a-IR" smtClean="0"/>
              <a:t>برای اضافه کردن تصویر نماد را کلیک نمایید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1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216A69-0DFE-45E7-9B6E-F64DBCE41B90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9DF032-2F2D-426F-8AE4-295E1BE3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6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A41B7507-4F16-4BCE-B41B-C5A13861623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21/05/1436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BBF1BD3-56C1-4718-B52B-259695F29CE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9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تصوی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-10720"/>
            <a:ext cx="8267700" cy="686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12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1619402" y="2952633"/>
            <a:ext cx="8953189" cy="4137714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3600" b="1" dirty="0" smtClean="0">
                <a:cs typeface="A Badr" panose="00000400000000000000" pitchFamily="2" charset="-78"/>
              </a:rPr>
              <a:t>استثنا برخی از </a:t>
            </a:r>
            <a:r>
              <a:rPr lang="fa-IR" sz="3600" b="1" dirty="0" err="1" smtClean="0">
                <a:cs typeface="A Badr" panose="00000400000000000000" pitchFamily="2" charset="-78"/>
              </a:rPr>
              <a:t>مشایخ</a:t>
            </a:r>
            <a:r>
              <a:rPr lang="fa-IR" sz="3600" b="1" dirty="0" smtClean="0">
                <a:cs typeface="A Badr" panose="00000400000000000000" pitchFamily="2" charset="-78"/>
              </a:rPr>
              <a:t> راوی صاحب اثر</a:t>
            </a:r>
            <a:endParaRPr lang="en-US" sz="3600" b="1" dirty="0" smtClean="0">
              <a:cs typeface="A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600" dirty="0" smtClean="0">
                <a:cs typeface="A Badr" panose="00000400000000000000" pitchFamily="2" charset="-78"/>
              </a:rPr>
              <a:t>مانند </a:t>
            </a:r>
            <a:r>
              <a:rPr lang="fa-IR" sz="3600" dirty="0" err="1" smtClean="0">
                <a:cs typeface="A Badr" panose="00000400000000000000" pitchFamily="2" charset="-78"/>
              </a:rPr>
              <a:t>انچه</a:t>
            </a:r>
            <a:r>
              <a:rPr lang="fa-IR" sz="3600" dirty="0" smtClean="0">
                <a:cs typeface="A Badr" panose="00000400000000000000" pitchFamily="2" charset="-78"/>
              </a:rPr>
              <a:t> ابن </a:t>
            </a:r>
            <a:r>
              <a:rPr lang="fa-IR" sz="3600" dirty="0" err="1" smtClean="0">
                <a:cs typeface="A Badr" panose="00000400000000000000" pitchFamily="2" charset="-78"/>
              </a:rPr>
              <a:t>ولید</a:t>
            </a:r>
            <a:r>
              <a:rPr lang="fa-IR" sz="3600" dirty="0" smtClean="0">
                <a:cs typeface="A Badr" panose="00000400000000000000" pitchFamily="2" charset="-78"/>
              </a:rPr>
              <a:t> از </a:t>
            </a:r>
            <a:r>
              <a:rPr lang="fa-IR" sz="3600" dirty="0" err="1" smtClean="0">
                <a:cs typeface="A Badr" panose="00000400000000000000" pitchFamily="2" charset="-78"/>
              </a:rPr>
              <a:t>مشایخ</a:t>
            </a:r>
            <a:r>
              <a:rPr lang="fa-IR" sz="3600" dirty="0" smtClean="0">
                <a:cs typeface="A Badr" panose="00000400000000000000" pitchFamily="2" charset="-78"/>
              </a:rPr>
              <a:t> سعد بن عبدالله در </a:t>
            </a:r>
            <a:r>
              <a:rPr lang="fa-IR" sz="3600" dirty="0" err="1" smtClean="0">
                <a:cs typeface="A Badr" panose="00000400000000000000" pitchFamily="2" charset="-78"/>
              </a:rPr>
              <a:t>منتخبات</a:t>
            </a:r>
            <a:r>
              <a:rPr lang="fa-IR" sz="3600" dirty="0" smtClean="0">
                <a:cs typeface="A Badr" panose="00000400000000000000" pitchFamily="2" charset="-78"/>
              </a:rPr>
              <a:t> </a:t>
            </a:r>
            <a:r>
              <a:rPr lang="fa-IR" sz="3600" dirty="0" err="1" smtClean="0">
                <a:cs typeface="A Badr" panose="00000400000000000000" pitchFamily="2" charset="-78"/>
              </a:rPr>
              <a:t>استنثا</a:t>
            </a:r>
            <a:r>
              <a:rPr lang="fa-IR" sz="3600" dirty="0" smtClean="0">
                <a:cs typeface="A Badr" panose="00000400000000000000" pitchFamily="2" charset="-78"/>
              </a:rPr>
              <a:t> کرده بود</a:t>
            </a:r>
            <a:endParaRPr lang="en-US" sz="3600" dirty="0">
              <a:cs typeface="A Badr" panose="00000400000000000000" pitchFamily="2" charset="-78"/>
            </a:endParaRPr>
          </a:p>
        </p:txBody>
      </p:sp>
      <p:sp>
        <p:nvSpPr>
          <p:cNvPr id="5" name="عنوان 1"/>
          <p:cNvSpPr txBox="1">
            <a:spLocks noGrp="1"/>
          </p:cNvSpPr>
          <p:nvPr>
            <p:ph type="title"/>
          </p:nvPr>
        </p:nvSpPr>
        <p:spPr>
          <a:xfrm>
            <a:off x="1295399" y="644426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جلسه 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چهارم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:  استثنا </a:t>
            </a:r>
            <a:endParaRPr lang="en-US" b="1" dirty="0">
              <a:solidFill>
                <a:schemeClr val="tx1"/>
              </a:solidFill>
              <a:latin typeface="M Mitra" panose="02000503000000020004" pitchFamily="2" charset="-78"/>
              <a:ea typeface="M Mitra" panose="02000503000000020004" pitchFamily="2" charset="-78"/>
              <a:cs typeface="M Mitra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34743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1619402" y="1678468"/>
            <a:ext cx="8953189" cy="4137714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3600" b="1" dirty="0" smtClean="0">
                <a:cs typeface="A Badr" panose="00000400000000000000" pitchFamily="2" charset="-78"/>
              </a:rPr>
              <a:t>استثنا </a:t>
            </a:r>
            <a:r>
              <a:rPr lang="fa-IR" sz="3600" b="1" dirty="0">
                <a:cs typeface="A Badr" panose="00000400000000000000" pitchFamily="2" charset="-78"/>
              </a:rPr>
              <a:t>بخشی از اثار یا اثر حدیثی راوی صاحب اثر</a:t>
            </a:r>
            <a:endParaRPr lang="en-US" sz="3600" b="1" dirty="0">
              <a:cs typeface="A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600" dirty="0">
                <a:cs typeface="A Badr" panose="00000400000000000000" pitchFamily="2" charset="-78"/>
              </a:rPr>
              <a:t>در دو نوع اول محور استثنا افراد بودند ولی در این دو قسم احادیث هستند</a:t>
            </a:r>
            <a:endParaRPr lang="en-US" sz="3600" dirty="0">
              <a:cs typeface="A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600" dirty="0">
                <a:cs typeface="A Badr" panose="00000400000000000000" pitchFamily="2" charset="-78"/>
              </a:rPr>
              <a:t>استثنا کتاب </a:t>
            </a:r>
            <a:r>
              <a:rPr lang="fa-IR" sz="3600" dirty="0" err="1">
                <a:cs typeface="A Badr" panose="00000400000000000000" pitchFamily="2" charset="-78"/>
              </a:rPr>
              <a:t>بصائر</a:t>
            </a:r>
            <a:r>
              <a:rPr lang="fa-IR" sz="3600" dirty="0">
                <a:cs typeface="A Badr" panose="00000400000000000000" pitchFamily="2" charset="-78"/>
              </a:rPr>
              <a:t> </a:t>
            </a:r>
            <a:r>
              <a:rPr lang="fa-IR" sz="3600" dirty="0" err="1">
                <a:cs typeface="A Badr" panose="00000400000000000000" pitchFamily="2" charset="-78"/>
              </a:rPr>
              <a:t>الدرجات</a:t>
            </a:r>
            <a:r>
              <a:rPr lang="fa-IR" sz="3600" dirty="0">
                <a:cs typeface="A Badr" panose="00000400000000000000" pitchFamily="2" charset="-78"/>
              </a:rPr>
              <a:t> محمد بن </a:t>
            </a:r>
            <a:r>
              <a:rPr lang="fa-IR" sz="3600" dirty="0" err="1">
                <a:cs typeface="A Badr" panose="00000400000000000000" pitchFamily="2" charset="-78"/>
              </a:rPr>
              <a:t>الحسن</a:t>
            </a:r>
            <a:r>
              <a:rPr lang="fa-IR" sz="3600" dirty="0">
                <a:cs typeface="A Badr" panose="00000400000000000000" pitchFamily="2" charset="-78"/>
              </a:rPr>
              <a:t> </a:t>
            </a:r>
            <a:r>
              <a:rPr lang="fa-IR" sz="3600" dirty="0" err="1">
                <a:cs typeface="A Badr" panose="00000400000000000000" pitchFamily="2" charset="-78"/>
              </a:rPr>
              <a:t>الصفار</a:t>
            </a:r>
            <a:r>
              <a:rPr lang="fa-IR" sz="3600" dirty="0">
                <a:cs typeface="A Badr" panose="00000400000000000000" pitchFamily="2" charset="-78"/>
              </a:rPr>
              <a:t> در فهرست شیخ </a:t>
            </a:r>
            <a:endParaRPr lang="en-US" sz="3600" dirty="0">
              <a:cs typeface="A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600" dirty="0">
                <a:cs typeface="A Badr" panose="00000400000000000000" pitchFamily="2" charset="-78"/>
              </a:rPr>
              <a:t>یا استثنا یک روایت از یک کتاب علی بن </a:t>
            </a:r>
            <a:r>
              <a:rPr lang="fa-IR" sz="3600" dirty="0" smtClean="0">
                <a:cs typeface="A Badr" panose="00000400000000000000" pitchFamily="2" charset="-78"/>
              </a:rPr>
              <a:t>ابراهیم</a:t>
            </a:r>
            <a:endParaRPr lang="en-US" sz="3600" dirty="0">
              <a:cs typeface="A Badr" panose="00000400000000000000" pitchFamily="2" charset="-78"/>
            </a:endParaRPr>
          </a:p>
        </p:txBody>
      </p:sp>
      <p:sp>
        <p:nvSpPr>
          <p:cNvPr id="5" name="عنوان 1"/>
          <p:cNvSpPr txBox="1">
            <a:spLocks noGrp="1"/>
          </p:cNvSpPr>
          <p:nvPr>
            <p:ph type="title"/>
          </p:nvPr>
        </p:nvSpPr>
        <p:spPr>
          <a:xfrm>
            <a:off x="1295398" y="374601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جلسه 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چهارم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:  استثنا </a:t>
            </a:r>
            <a:endParaRPr lang="en-US" b="1" dirty="0">
              <a:solidFill>
                <a:schemeClr val="tx1"/>
              </a:solidFill>
              <a:latin typeface="M Mitra" panose="02000503000000020004" pitchFamily="2" charset="-78"/>
              <a:ea typeface="M Mitra" panose="02000503000000020004" pitchFamily="2" charset="-78"/>
              <a:cs typeface="M Mitra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89993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1829266" y="2517918"/>
            <a:ext cx="8953189" cy="4137714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3600" b="1" dirty="0" smtClean="0">
                <a:cs typeface="A Badr" panose="00000400000000000000" pitchFamily="2" charset="-78"/>
              </a:rPr>
              <a:t>استثنا مفهوم کلی از اثر یا اثار حدیثی یک راوی صاحب اثر</a:t>
            </a:r>
            <a:endParaRPr lang="en-US" sz="3600" b="1" dirty="0" smtClean="0">
              <a:cs typeface="A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600" dirty="0" smtClean="0">
                <a:cs typeface="A Badr" panose="00000400000000000000" pitchFamily="2" charset="-78"/>
              </a:rPr>
              <a:t>در ترجمه محمد بن سنان عنوان کلی </a:t>
            </a:r>
            <a:r>
              <a:rPr lang="fa-IR" sz="3600" dirty="0" err="1" smtClean="0">
                <a:cs typeface="A Badr" panose="00000400000000000000" pitchFamily="2" charset="-78"/>
              </a:rPr>
              <a:t>تخلیط</a:t>
            </a:r>
            <a:r>
              <a:rPr lang="fa-IR" sz="3600" dirty="0" smtClean="0">
                <a:cs typeface="A Badr" panose="00000400000000000000" pitchFamily="2" charset="-78"/>
              </a:rPr>
              <a:t> و </a:t>
            </a:r>
            <a:r>
              <a:rPr lang="fa-IR" sz="3600" dirty="0" err="1" smtClean="0">
                <a:cs typeface="A Badr" panose="00000400000000000000" pitchFamily="2" charset="-78"/>
              </a:rPr>
              <a:t>غلو</a:t>
            </a:r>
            <a:r>
              <a:rPr lang="fa-IR" sz="3600" dirty="0" smtClean="0">
                <a:cs typeface="A Badr" panose="00000400000000000000" pitchFamily="2" charset="-78"/>
              </a:rPr>
              <a:t> استثنا شده است در </a:t>
            </a:r>
            <a:r>
              <a:rPr lang="fa-IR" sz="3600" dirty="0" err="1" smtClean="0">
                <a:cs typeface="A Badr" panose="00000400000000000000" pitchFamily="2" charset="-78"/>
              </a:rPr>
              <a:t>ابو</a:t>
            </a:r>
            <a:r>
              <a:rPr lang="fa-IR" sz="3600" dirty="0" smtClean="0">
                <a:cs typeface="A Badr" panose="00000400000000000000" pitchFamily="2" charset="-78"/>
              </a:rPr>
              <a:t> </a:t>
            </a:r>
            <a:r>
              <a:rPr lang="fa-IR" sz="3600" dirty="0" err="1" smtClean="0">
                <a:cs typeface="A Badr" panose="00000400000000000000" pitchFamily="2" charset="-78"/>
              </a:rPr>
              <a:t>سمینه</a:t>
            </a:r>
            <a:r>
              <a:rPr lang="fa-IR" sz="3600" dirty="0" smtClean="0">
                <a:cs typeface="A Badr" panose="00000400000000000000" pitchFamily="2" charset="-78"/>
              </a:rPr>
              <a:t> نیز همین طور</a:t>
            </a:r>
            <a:endParaRPr lang="en-US" sz="3600" dirty="0" smtClean="0">
              <a:cs typeface="A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600" dirty="0" smtClean="0">
                <a:cs typeface="A Badr" panose="00000400000000000000" pitchFamily="2" charset="-78"/>
              </a:rPr>
              <a:t> </a:t>
            </a:r>
            <a:endParaRPr lang="en-US" sz="3600" dirty="0" smtClean="0">
              <a:cs typeface="A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600" dirty="0" smtClean="0">
                <a:cs typeface="A Badr" panose="00000400000000000000" pitchFamily="2" charset="-78"/>
              </a:rPr>
              <a:t>چرا </a:t>
            </a:r>
            <a:r>
              <a:rPr lang="fa-IR" sz="3600" dirty="0" err="1" smtClean="0">
                <a:cs typeface="A Badr" panose="00000400000000000000" pitchFamily="2" charset="-78"/>
              </a:rPr>
              <a:t>استثا</a:t>
            </a:r>
            <a:r>
              <a:rPr lang="fa-IR" sz="3600" dirty="0" smtClean="0">
                <a:cs typeface="A Badr" panose="00000400000000000000" pitchFamily="2" charset="-78"/>
              </a:rPr>
              <a:t> می </a:t>
            </a:r>
            <a:r>
              <a:rPr lang="fa-IR" sz="3600" dirty="0" err="1" smtClean="0">
                <a:cs typeface="A Badr" panose="00000400000000000000" pitchFamily="2" charset="-78"/>
              </a:rPr>
              <a:t>کرند</a:t>
            </a:r>
            <a:r>
              <a:rPr lang="fa-IR" sz="3600" dirty="0" smtClean="0">
                <a:cs typeface="A Badr" panose="00000400000000000000" pitchFamily="2" charset="-78"/>
              </a:rPr>
              <a:t> دلیل ان در ترجمه ابراهیم بن اسحاق </a:t>
            </a:r>
            <a:r>
              <a:rPr lang="fa-IR" sz="3600" dirty="0" err="1" smtClean="0">
                <a:cs typeface="A Badr" panose="00000400000000000000" pitchFamily="2" charset="-78"/>
              </a:rPr>
              <a:t>الاحمری</a:t>
            </a:r>
            <a:r>
              <a:rPr lang="fa-IR" sz="3600" dirty="0" smtClean="0">
                <a:cs typeface="A Badr" panose="00000400000000000000" pitchFamily="2" charset="-78"/>
              </a:rPr>
              <a:t> </a:t>
            </a:r>
            <a:r>
              <a:rPr lang="fa-IR" sz="3600" dirty="0" err="1" smtClean="0">
                <a:cs typeface="A Badr" panose="00000400000000000000" pitchFamily="2" charset="-78"/>
              </a:rPr>
              <a:t>امده</a:t>
            </a:r>
            <a:r>
              <a:rPr lang="fa-IR" sz="3600" dirty="0" smtClean="0">
                <a:cs typeface="A Badr" panose="00000400000000000000" pitchFamily="2" charset="-78"/>
              </a:rPr>
              <a:t> است </a:t>
            </a:r>
            <a:r>
              <a:rPr lang="fa-IR" sz="3600" dirty="0" err="1" smtClean="0">
                <a:cs typeface="A Badr" panose="00000400000000000000" pitchFamily="2" charset="-78"/>
              </a:rPr>
              <a:t>یروی</a:t>
            </a:r>
            <a:r>
              <a:rPr lang="fa-IR" sz="3600" dirty="0" smtClean="0">
                <a:cs typeface="A Badr" panose="00000400000000000000" pitchFamily="2" charset="-78"/>
              </a:rPr>
              <a:t> </a:t>
            </a:r>
            <a:r>
              <a:rPr lang="fa-IR" sz="3600" dirty="0" err="1" smtClean="0">
                <a:cs typeface="A Badr" panose="00000400000000000000" pitchFamily="2" charset="-78"/>
              </a:rPr>
              <a:t>الصحیح</a:t>
            </a:r>
            <a:r>
              <a:rPr lang="fa-IR" sz="3600" dirty="0" smtClean="0">
                <a:cs typeface="A Badr" panose="00000400000000000000" pitchFamily="2" charset="-78"/>
              </a:rPr>
              <a:t> و </a:t>
            </a:r>
            <a:r>
              <a:rPr lang="fa-IR" sz="3600" dirty="0" err="1" smtClean="0">
                <a:cs typeface="A Badr" panose="00000400000000000000" pitchFamily="2" charset="-78"/>
              </a:rPr>
              <a:t>السقیم</a:t>
            </a:r>
            <a:endParaRPr lang="en-US" sz="3600" dirty="0">
              <a:cs typeface="A Badr" panose="00000400000000000000" pitchFamily="2" charset="-78"/>
            </a:endParaRPr>
          </a:p>
        </p:txBody>
      </p:sp>
      <p:sp>
        <p:nvSpPr>
          <p:cNvPr id="5" name="عنوان 1"/>
          <p:cNvSpPr txBox="1">
            <a:spLocks noGrp="1"/>
          </p:cNvSpPr>
          <p:nvPr>
            <p:ph type="title"/>
          </p:nvPr>
        </p:nvSpPr>
        <p:spPr>
          <a:xfrm>
            <a:off x="1295399" y="644426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جلسه 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چهارم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:  استثنا </a:t>
            </a:r>
            <a:endParaRPr lang="en-US" b="1" dirty="0">
              <a:solidFill>
                <a:schemeClr val="tx1"/>
              </a:solidFill>
              <a:latin typeface="M Mitra" panose="02000503000000020004" pitchFamily="2" charset="-78"/>
              <a:ea typeface="M Mitra" panose="02000503000000020004" pitchFamily="2" charset="-78"/>
              <a:cs typeface="M Mitra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24147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856935" y="1768410"/>
            <a:ext cx="10478124" cy="4137714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3600" dirty="0" smtClean="0">
                <a:cs typeface="A Badr" panose="00000400000000000000" pitchFamily="2" charset="-78"/>
              </a:rPr>
              <a:t>1. در </a:t>
            </a:r>
            <a:r>
              <a:rPr lang="fa-IR" sz="3600" dirty="0">
                <a:cs typeface="A Badr" panose="00000400000000000000" pitchFamily="2" charset="-78"/>
              </a:rPr>
              <a:t>کتاب رجال شیخ در مجموع 10.33 درصد راویان </a:t>
            </a:r>
            <a:r>
              <a:rPr lang="fa-IR" sz="3600" dirty="0" err="1">
                <a:cs typeface="A Badr" panose="00000400000000000000" pitchFamily="2" charset="-78"/>
              </a:rPr>
              <a:t>توثیق</a:t>
            </a:r>
            <a:r>
              <a:rPr lang="fa-IR" sz="3600" dirty="0">
                <a:cs typeface="A Badr" panose="00000400000000000000" pitchFamily="2" charset="-78"/>
              </a:rPr>
              <a:t> و تضعیف دارند که از میان آنها 72 درصد صاحب </a:t>
            </a:r>
            <a:r>
              <a:rPr lang="fa-IR" sz="3600" dirty="0" smtClean="0">
                <a:cs typeface="A Badr" panose="00000400000000000000" pitchFamily="2" charset="-78"/>
              </a:rPr>
              <a:t>کتاب </a:t>
            </a:r>
            <a:r>
              <a:rPr lang="fa-IR" sz="3600" dirty="0">
                <a:cs typeface="A Badr" panose="00000400000000000000" pitchFamily="2" charset="-78"/>
              </a:rPr>
              <a:t>هستند و بقیه اثری از </a:t>
            </a:r>
            <a:r>
              <a:rPr lang="fa-IR" sz="3600" dirty="0" err="1">
                <a:cs typeface="A Badr" panose="00000400000000000000" pitchFamily="2" charset="-78"/>
              </a:rPr>
              <a:t>انها</a:t>
            </a:r>
            <a:r>
              <a:rPr lang="fa-IR" sz="3600" dirty="0">
                <a:cs typeface="A Badr" panose="00000400000000000000" pitchFamily="2" charset="-78"/>
              </a:rPr>
              <a:t> در روایات نیست </a:t>
            </a:r>
            <a:endParaRPr lang="en-US" sz="3600" dirty="0">
              <a:cs typeface="A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600" dirty="0" smtClean="0">
                <a:cs typeface="A Badr" panose="00000400000000000000" pitchFamily="2" charset="-78"/>
              </a:rPr>
              <a:t>2. در </a:t>
            </a:r>
            <a:r>
              <a:rPr lang="fa-IR" sz="3600" dirty="0">
                <a:cs typeface="A Badr" panose="00000400000000000000" pitchFamily="2" charset="-78"/>
              </a:rPr>
              <a:t>رجال شیخ که بر اساس طبقه هست از اصحاب پیامبر تا امام </a:t>
            </a:r>
            <a:r>
              <a:rPr lang="fa-IR" sz="3600" dirty="0" smtClean="0">
                <a:cs typeface="A Badr" panose="00000400000000000000" pitchFamily="2" charset="-78"/>
              </a:rPr>
              <a:t>سجاد </a:t>
            </a:r>
            <a:r>
              <a:rPr lang="fa-IR" sz="3600" dirty="0" err="1" smtClean="0">
                <a:cs typeface="A Badr" panose="00000400000000000000" pitchFamily="2" charset="-78"/>
              </a:rPr>
              <a:t>علیهم</a:t>
            </a:r>
            <a:r>
              <a:rPr lang="fa-IR" sz="3600" dirty="0" smtClean="0">
                <a:cs typeface="A Badr" panose="00000400000000000000" pitchFamily="2" charset="-78"/>
              </a:rPr>
              <a:t> </a:t>
            </a:r>
            <a:r>
              <a:rPr lang="fa-IR" sz="3600" dirty="0" err="1" smtClean="0">
                <a:cs typeface="A Badr" panose="00000400000000000000" pitchFamily="2" charset="-78"/>
              </a:rPr>
              <a:t>الصلاه</a:t>
            </a:r>
            <a:r>
              <a:rPr lang="fa-IR" sz="3600" dirty="0" smtClean="0">
                <a:cs typeface="A Badr" panose="00000400000000000000" pitchFamily="2" charset="-78"/>
              </a:rPr>
              <a:t> و </a:t>
            </a:r>
            <a:r>
              <a:rPr lang="fa-IR" sz="3600" dirty="0" err="1" smtClean="0">
                <a:cs typeface="A Badr" panose="00000400000000000000" pitchFamily="2" charset="-78"/>
              </a:rPr>
              <a:t>السلام</a:t>
            </a:r>
            <a:r>
              <a:rPr lang="fa-IR" sz="3600" dirty="0" smtClean="0">
                <a:cs typeface="A Badr" panose="00000400000000000000" pitchFamily="2" charset="-78"/>
              </a:rPr>
              <a:t> </a:t>
            </a:r>
            <a:r>
              <a:rPr lang="fa-IR" sz="3600" dirty="0">
                <a:cs typeface="A Badr" panose="00000400000000000000" pitchFamily="2" charset="-78"/>
              </a:rPr>
              <a:t>هیچ </a:t>
            </a:r>
            <a:r>
              <a:rPr lang="fa-IR" sz="3600" dirty="0" err="1">
                <a:cs typeface="A Badr" panose="00000400000000000000" pitchFamily="2" charset="-78"/>
              </a:rPr>
              <a:t>توثیق</a:t>
            </a:r>
            <a:r>
              <a:rPr lang="fa-IR" sz="3600" dirty="0">
                <a:cs typeface="A Badr" panose="00000400000000000000" pitchFamily="2" charset="-78"/>
              </a:rPr>
              <a:t> و </a:t>
            </a:r>
            <a:r>
              <a:rPr lang="fa-IR" sz="3600" dirty="0" err="1">
                <a:cs typeface="A Badr" panose="00000400000000000000" pitchFamily="2" charset="-78"/>
              </a:rPr>
              <a:t>تضعیفی</a:t>
            </a:r>
            <a:r>
              <a:rPr lang="fa-IR" sz="3600" dirty="0">
                <a:cs typeface="A Badr" panose="00000400000000000000" pitchFamily="2" charset="-78"/>
              </a:rPr>
              <a:t> دیده </a:t>
            </a:r>
            <a:r>
              <a:rPr lang="fa-IR" sz="3600" dirty="0" err="1">
                <a:cs typeface="A Badr" panose="00000400000000000000" pitchFamily="2" charset="-78"/>
              </a:rPr>
              <a:t>نمی</a:t>
            </a:r>
            <a:r>
              <a:rPr lang="fa-IR" sz="3600" dirty="0">
                <a:cs typeface="A Badr" panose="00000400000000000000" pitchFamily="2" charset="-78"/>
              </a:rPr>
              <a:t> شود ولی از امام باقر </a:t>
            </a:r>
            <a:r>
              <a:rPr lang="fa-IR" sz="3600" dirty="0" err="1">
                <a:cs typeface="A Badr" panose="00000400000000000000" pitchFamily="2" charset="-78"/>
              </a:rPr>
              <a:t>تاامام</a:t>
            </a:r>
            <a:r>
              <a:rPr lang="fa-IR" sz="3600" dirty="0">
                <a:cs typeface="A Badr" panose="00000400000000000000" pitchFamily="2" charset="-78"/>
              </a:rPr>
              <a:t> عسکری </a:t>
            </a:r>
            <a:r>
              <a:rPr lang="fa-IR" sz="3600" dirty="0" err="1" smtClean="0">
                <a:cs typeface="A Badr" panose="00000400000000000000" pitchFamily="2" charset="-78"/>
              </a:rPr>
              <a:t>علیهم</a:t>
            </a:r>
            <a:r>
              <a:rPr lang="fa-IR" sz="3600" dirty="0" smtClean="0">
                <a:cs typeface="A Badr" panose="00000400000000000000" pitchFamily="2" charset="-78"/>
              </a:rPr>
              <a:t> </a:t>
            </a:r>
            <a:r>
              <a:rPr lang="fa-IR" sz="3600" dirty="0" err="1" smtClean="0">
                <a:cs typeface="A Badr" panose="00000400000000000000" pitchFamily="2" charset="-78"/>
              </a:rPr>
              <a:t>السلام</a:t>
            </a:r>
            <a:r>
              <a:rPr lang="fa-IR" sz="3600" dirty="0" smtClean="0">
                <a:cs typeface="A Badr" panose="00000400000000000000" pitchFamily="2" charset="-78"/>
              </a:rPr>
              <a:t> هست </a:t>
            </a:r>
            <a:r>
              <a:rPr lang="fa-IR" sz="3600" dirty="0">
                <a:cs typeface="A Badr" panose="00000400000000000000" pitchFamily="2" charset="-78"/>
              </a:rPr>
              <a:t>با اینکه در </a:t>
            </a:r>
            <a:r>
              <a:rPr lang="fa-IR" sz="3600" dirty="0" err="1">
                <a:cs typeface="A Badr" panose="00000400000000000000" pitchFamily="2" charset="-78"/>
              </a:rPr>
              <a:t>انها</a:t>
            </a:r>
            <a:r>
              <a:rPr lang="fa-IR" sz="3600" dirty="0">
                <a:cs typeface="A Badr" panose="00000400000000000000" pitchFamily="2" charset="-78"/>
              </a:rPr>
              <a:t> افرادی مانند سلمان و ابوذر و غیره هست به نظر می رسد دلیل ان اختصاص </a:t>
            </a:r>
            <a:r>
              <a:rPr lang="fa-IR" sz="3600" dirty="0" err="1">
                <a:cs typeface="A Badr" panose="00000400000000000000" pitchFamily="2" charset="-78"/>
              </a:rPr>
              <a:t>توثیق</a:t>
            </a:r>
            <a:r>
              <a:rPr lang="fa-IR" sz="3600" dirty="0">
                <a:cs typeface="A Badr" panose="00000400000000000000" pitchFamily="2" charset="-78"/>
              </a:rPr>
              <a:t> و تضعیف به صاحب کتاب بودن </a:t>
            </a:r>
            <a:r>
              <a:rPr lang="fa-IR" sz="3600" dirty="0" smtClean="0">
                <a:cs typeface="A Badr" panose="00000400000000000000" pitchFamily="2" charset="-78"/>
              </a:rPr>
              <a:t>است</a:t>
            </a:r>
            <a:endParaRPr lang="en-US" sz="3600" dirty="0">
              <a:cs typeface="A Badr" panose="00000400000000000000" pitchFamily="2" charset="-78"/>
            </a:endParaRPr>
          </a:p>
        </p:txBody>
      </p:sp>
      <p:sp>
        <p:nvSpPr>
          <p:cNvPr id="5" name="عنوان 1"/>
          <p:cNvSpPr txBox="1">
            <a:spLocks noGrp="1"/>
          </p:cNvSpPr>
          <p:nvPr>
            <p:ph type="title"/>
          </p:nvPr>
        </p:nvSpPr>
        <p:spPr>
          <a:xfrm>
            <a:off x="1295399" y="644426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جلسه 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چهارم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:  </a:t>
            </a:r>
            <a:r>
              <a:rPr lang="fa-IR" b="1" dirty="0" err="1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القصه</a:t>
            </a:r>
            <a:endParaRPr lang="en-US" b="1" dirty="0">
              <a:solidFill>
                <a:schemeClr val="tx1"/>
              </a:solidFill>
              <a:latin typeface="M Mitra" panose="02000503000000020004" pitchFamily="2" charset="-78"/>
              <a:ea typeface="M Mitra" panose="02000503000000020004" pitchFamily="2" charset="-78"/>
              <a:cs typeface="M Mitra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73510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856935" y="1768410"/>
            <a:ext cx="10478124" cy="4137714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3600" dirty="0" smtClean="0">
                <a:cs typeface="A Badr" panose="00000400000000000000" pitchFamily="2" charset="-78"/>
              </a:rPr>
              <a:t>3. تقریبا </a:t>
            </a:r>
            <a:r>
              <a:rPr lang="fa-IR" sz="3600" dirty="0">
                <a:cs typeface="A Badr" panose="00000400000000000000" pitchFamily="2" charset="-78"/>
              </a:rPr>
              <a:t>100 درصد راویان رجال ابن </a:t>
            </a:r>
            <a:r>
              <a:rPr lang="fa-IR" sz="3600" dirty="0" err="1">
                <a:cs typeface="A Badr" panose="00000400000000000000" pitchFamily="2" charset="-78"/>
              </a:rPr>
              <a:t>غضائری</a:t>
            </a:r>
            <a:r>
              <a:rPr lang="fa-IR" sz="3600" dirty="0">
                <a:cs typeface="A Badr" panose="00000400000000000000" pitchFamily="2" charset="-78"/>
              </a:rPr>
              <a:t> </a:t>
            </a:r>
            <a:r>
              <a:rPr lang="fa-IR" sz="3600" dirty="0" err="1">
                <a:cs typeface="A Badr" panose="00000400000000000000" pitchFamily="2" charset="-78"/>
              </a:rPr>
              <a:t>توثیق</a:t>
            </a:r>
            <a:r>
              <a:rPr lang="fa-IR" sz="3600" dirty="0">
                <a:cs typeface="A Badr" panose="00000400000000000000" pitchFamily="2" charset="-78"/>
              </a:rPr>
              <a:t> و تضعیف دارند و صاحب اثر هستند</a:t>
            </a:r>
            <a:endParaRPr lang="en-US" sz="3600" dirty="0">
              <a:cs typeface="A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600" dirty="0" smtClean="0">
                <a:cs typeface="A Badr" panose="00000400000000000000" pitchFamily="2" charset="-78"/>
              </a:rPr>
              <a:t>4. در </a:t>
            </a:r>
            <a:r>
              <a:rPr lang="fa-IR" sz="3600" dirty="0">
                <a:cs typeface="A Badr" panose="00000400000000000000" pitchFamily="2" charset="-78"/>
              </a:rPr>
              <a:t>رجال برقی فقط دوبار لفظ </a:t>
            </a:r>
            <a:r>
              <a:rPr lang="fa-IR" sz="3600" dirty="0" err="1">
                <a:cs typeface="A Badr" panose="00000400000000000000" pitchFamily="2" charset="-78"/>
              </a:rPr>
              <a:t>ثقه</a:t>
            </a:r>
            <a:r>
              <a:rPr lang="fa-IR" sz="3600" dirty="0">
                <a:cs typeface="A Badr" panose="00000400000000000000" pitchFamily="2" charset="-78"/>
              </a:rPr>
              <a:t> بکار رفته است آنهم در ترجمه </a:t>
            </a:r>
            <a:r>
              <a:rPr lang="fa-IR" sz="3600" dirty="0" smtClean="0">
                <a:cs typeface="A Badr" panose="00000400000000000000" pitchFamily="2" charset="-78"/>
              </a:rPr>
              <a:t>دو </a:t>
            </a:r>
            <a:r>
              <a:rPr lang="fa-IR" sz="3600" dirty="0">
                <a:cs typeface="A Badr" panose="00000400000000000000" pitchFamily="2" charset="-78"/>
              </a:rPr>
              <a:t>راوی صاحب اثر</a:t>
            </a:r>
            <a:endParaRPr lang="en-US" sz="3600" dirty="0">
              <a:cs typeface="A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600" dirty="0" smtClean="0">
                <a:cs typeface="A Badr" panose="00000400000000000000" pitchFamily="2" charset="-78"/>
              </a:rPr>
              <a:t>5. مدخل </a:t>
            </a:r>
            <a:r>
              <a:rPr lang="fa-IR" sz="3600" dirty="0">
                <a:cs typeface="A Badr" panose="00000400000000000000" pitchFamily="2" charset="-78"/>
              </a:rPr>
              <a:t>احمد بن محمد بن حسن بن </a:t>
            </a:r>
            <a:r>
              <a:rPr lang="fa-IR" sz="3600" dirty="0" err="1">
                <a:cs typeface="A Badr" panose="00000400000000000000" pitchFamily="2" charset="-78"/>
              </a:rPr>
              <a:t>ولید</a:t>
            </a:r>
            <a:r>
              <a:rPr lang="fa-IR" sz="3600" dirty="0">
                <a:cs typeface="A Badr" panose="00000400000000000000" pitchFamily="2" charset="-78"/>
              </a:rPr>
              <a:t> </a:t>
            </a:r>
            <a:r>
              <a:rPr lang="fa-IR" sz="3600" dirty="0" smtClean="0">
                <a:cs typeface="A Badr" panose="00000400000000000000" pitchFamily="2" charset="-78"/>
              </a:rPr>
              <a:t>را نگاه کنید</a:t>
            </a:r>
          </a:p>
          <a:p>
            <a:pPr marL="0" indent="0" algn="r" rtl="1">
              <a:buNone/>
            </a:pPr>
            <a:r>
              <a:rPr lang="fa-IR" sz="3600" dirty="0" smtClean="0">
                <a:cs typeface="A Badr" panose="00000400000000000000" pitchFamily="2" charset="-78"/>
              </a:rPr>
              <a:t>پل </a:t>
            </a:r>
            <a:r>
              <a:rPr lang="fa-IR" sz="3600" dirty="0">
                <a:cs typeface="A Badr" panose="00000400000000000000" pitchFamily="2" charset="-78"/>
              </a:rPr>
              <a:t>میان ابن </a:t>
            </a:r>
            <a:r>
              <a:rPr lang="fa-IR" sz="3600" dirty="0" err="1">
                <a:cs typeface="A Badr" panose="00000400000000000000" pitchFamily="2" charset="-78"/>
              </a:rPr>
              <a:t>ولید</a:t>
            </a:r>
            <a:r>
              <a:rPr lang="fa-IR" sz="3600" dirty="0">
                <a:cs typeface="A Badr" panose="00000400000000000000" pitchFamily="2" charset="-78"/>
              </a:rPr>
              <a:t> و شیخ مفید است مدخل ندارند چون اثر نداشتند</a:t>
            </a:r>
            <a:endParaRPr lang="en-US" sz="3600" dirty="0">
              <a:cs typeface="A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600" dirty="0">
                <a:cs typeface="A Badr" panose="00000400000000000000" pitchFamily="2" charset="-78"/>
              </a:rPr>
              <a:t>خلاصه راویان دو حیثیت دارند که در این دو حیثیت دو نوع برخورد متفاوت با </a:t>
            </a:r>
            <a:r>
              <a:rPr lang="fa-IR" sz="3600" dirty="0" err="1">
                <a:cs typeface="A Badr" panose="00000400000000000000" pitchFamily="2" charset="-78"/>
              </a:rPr>
              <a:t>انها</a:t>
            </a:r>
            <a:r>
              <a:rPr lang="fa-IR" sz="3600" dirty="0">
                <a:cs typeface="A Badr" panose="00000400000000000000" pitchFamily="2" charset="-78"/>
              </a:rPr>
              <a:t> می شده است</a:t>
            </a:r>
            <a:r>
              <a:rPr lang="fa-IR" sz="3600" dirty="0" smtClean="0">
                <a:cs typeface="A Badr" panose="00000400000000000000" pitchFamily="2" charset="-78"/>
              </a:rPr>
              <a:t>.</a:t>
            </a:r>
            <a:endParaRPr lang="en-US" sz="3600" dirty="0">
              <a:cs typeface="A Badr" panose="00000400000000000000" pitchFamily="2" charset="-78"/>
            </a:endParaRPr>
          </a:p>
        </p:txBody>
      </p:sp>
      <p:sp>
        <p:nvSpPr>
          <p:cNvPr id="5" name="عنوان 1"/>
          <p:cNvSpPr txBox="1">
            <a:spLocks noGrp="1"/>
          </p:cNvSpPr>
          <p:nvPr>
            <p:ph type="title"/>
          </p:nvPr>
        </p:nvSpPr>
        <p:spPr>
          <a:xfrm>
            <a:off x="1295399" y="644426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جلسه 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چهارم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:  </a:t>
            </a:r>
            <a:r>
              <a:rPr lang="fa-IR" b="1" dirty="0" err="1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القصه</a:t>
            </a:r>
            <a:endParaRPr lang="en-US" b="1" dirty="0">
              <a:solidFill>
                <a:schemeClr val="tx1"/>
              </a:solidFill>
              <a:latin typeface="M Mitra" panose="02000503000000020004" pitchFamily="2" charset="-78"/>
              <a:ea typeface="M Mitra" panose="02000503000000020004" pitchFamily="2" charset="-78"/>
              <a:cs typeface="M Mitra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63966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856935" y="1768410"/>
            <a:ext cx="10478124" cy="4137714"/>
          </a:xfrm>
        </p:spPr>
        <p:txBody>
          <a:bodyPr>
            <a:noAutofit/>
          </a:bodyPr>
          <a:lstStyle/>
          <a:p>
            <a:pPr marL="0" lvl="0" indent="0" algn="r" rtl="1">
              <a:buNone/>
            </a:pPr>
            <a:r>
              <a:rPr lang="fa-IR" sz="3600" dirty="0" smtClean="0">
                <a:cs typeface="A Badr" panose="00000400000000000000" pitchFamily="2" charset="-78"/>
              </a:rPr>
              <a:t>6. محمد </a:t>
            </a:r>
            <a:r>
              <a:rPr lang="fa-IR" sz="3600" dirty="0">
                <a:cs typeface="A Badr" panose="00000400000000000000" pitchFamily="2" charset="-78"/>
              </a:rPr>
              <a:t>بن سنان با اینکه تضعیف دارد و </a:t>
            </a:r>
            <a:r>
              <a:rPr lang="fa-IR" sz="3600" dirty="0" smtClean="0">
                <a:cs typeface="A Badr" panose="00000400000000000000" pitchFamily="2" charset="-78"/>
              </a:rPr>
              <a:t>ابن </a:t>
            </a:r>
            <a:r>
              <a:rPr lang="fa-IR" sz="3600" dirty="0" err="1">
                <a:cs typeface="A Badr" panose="00000400000000000000" pitchFamily="2" charset="-78"/>
              </a:rPr>
              <a:t>ولید</a:t>
            </a:r>
            <a:r>
              <a:rPr lang="fa-IR" sz="3600" dirty="0">
                <a:cs typeface="A Badr" panose="00000400000000000000" pitchFamily="2" charset="-78"/>
              </a:rPr>
              <a:t> استثنا را دارد ولی وقتی در طریق کتاب عبدالله بن </a:t>
            </a:r>
            <a:r>
              <a:rPr lang="fa-IR" sz="3600" dirty="0" err="1">
                <a:cs typeface="A Badr" panose="00000400000000000000" pitchFamily="2" charset="-78"/>
              </a:rPr>
              <a:t>مسکان</a:t>
            </a:r>
            <a:r>
              <a:rPr lang="fa-IR" sz="3600" dirty="0">
                <a:cs typeface="A Badr" panose="00000400000000000000" pitchFamily="2" charset="-78"/>
              </a:rPr>
              <a:t> و یا </a:t>
            </a:r>
            <a:r>
              <a:rPr lang="fa-IR" sz="3600" dirty="0" err="1">
                <a:cs typeface="A Badr" panose="00000400000000000000" pitchFamily="2" charset="-78"/>
              </a:rPr>
              <a:t>طلحه</a:t>
            </a:r>
            <a:r>
              <a:rPr lang="fa-IR" sz="3600" dirty="0">
                <a:cs typeface="A Badr" panose="00000400000000000000" pitchFamily="2" charset="-78"/>
              </a:rPr>
              <a:t> بن زید </a:t>
            </a:r>
            <a:r>
              <a:rPr lang="fa-IR" sz="3600" dirty="0" err="1">
                <a:cs typeface="A Badr" panose="00000400000000000000" pitchFamily="2" charset="-78"/>
              </a:rPr>
              <a:t>الشامی</a:t>
            </a:r>
            <a:r>
              <a:rPr lang="fa-IR" sz="3600" dirty="0">
                <a:cs typeface="A Badr" panose="00000400000000000000" pitchFamily="2" charset="-78"/>
              </a:rPr>
              <a:t> قرار می گیرد ابن </a:t>
            </a:r>
            <a:r>
              <a:rPr lang="fa-IR" sz="3600" dirty="0" err="1">
                <a:cs typeface="A Badr" panose="00000400000000000000" pitchFamily="2" charset="-78"/>
              </a:rPr>
              <a:t>ولید</a:t>
            </a:r>
            <a:r>
              <a:rPr lang="fa-IR" sz="3600" dirty="0">
                <a:cs typeface="A Badr" panose="00000400000000000000" pitchFamily="2" charset="-78"/>
              </a:rPr>
              <a:t> کتاب را از طریق او قبول می </a:t>
            </a:r>
            <a:r>
              <a:rPr lang="fa-IR" sz="3600" dirty="0" smtClean="0">
                <a:cs typeface="A Badr" panose="00000400000000000000" pitchFamily="2" charset="-78"/>
              </a:rPr>
              <a:t>کند.</a:t>
            </a:r>
            <a:endParaRPr lang="en-US" sz="3600" dirty="0">
              <a:cs typeface="A Badr" panose="00000400000000000000" pitchFamily="2" charset="-78"/>
            </a:endParaRPr>
          </a:p>
          <a:p>
            <a:pPr marL="0" lvl="0" indent="0" algn="r" rtl="1">
              <a:buNone/>
            </a:pPr>
            <a:r>
              <a:rPr lang="fa-IR" sz="3600" dirty="0" smtClean="0">
                <a:cs typeface="A Badr" panose="00000400000000000000" pitchFamily="2" charset="-78"/>
              </a:rPr>
              <a:t>7. مدخل </a:t>
            </a:r>
            <a:r>
              <a:rPr lang="fa-IR" sz="3600" dirty="0">
                <a:cs typeface="A Badr" panose="00000400000000000000" pitchFamily="2" charset="-78"/>
              </a:rPr>
              <a:t>1014رجال کشی ص530 </a:t>
            </a:r>
            <a:r>
              <a:rPr lang="fa-IR" sz="3600" dirty="0" err="1">
                <a:cs typeface="A Badr" panose="00000400000000000000" pitchFamily="2" charset="-78"/>
              </a:rPr>
              <a:t>أما</a:t>
            </a:r>
            <a:r>
              <a:rPr lang="fa-IR" sz="3600" dirty="0">
                <a:cs typeface="A Badr" panose="00000400000000000000" pitchFamily="2" charset="-78"/>
              </a:rPr>
              <a:t> </a:t>
            </a:r>
            <a:r>
              <a:rPr lang="fa-IR" sz="3600" dirty="0" err="1">
                <a:cs typeface="A Badr" panose="00000400000000000000" pitchFamily="2" charset="-78"/>
              </a:rPr>
              <a:t>أبو</a:t>
            </a:r>
            <a:r>
              <a:rPr lang="fa-IR" sz="3600" dirty="0">
                <a:cs typeface="A Badr" panose="00000400000000000000" pitchFamily="2" charset="-78"/>
              </a:rPr>
              <a:t> </a:t>
            </a:r>
            <a:r>
              <a:rPr lang="fa-IR" sz="3600" dirty="0" err="1">
                <a:cs typeface="A Badr" panose="00000400000000000000" pitchFamily="2" charset="-78"/>
              </a:rPr>
              <a:t>يعقوب</a:t>
            </a:r>
            <a:r>
              <a:rPr lang="fa-IR" sz="3600" dirty="0">
                <a:cs typeface="A Badr" panose="00000400000000000000" pitchFamily="2" charset="-78"/>
              </a:rPr>
              <a:t> </a:t>
            </a:r>
            <a:r>
              <a:rPr lang="fa-IR" sz="3600" dirty="0" err="1">
                <a:cs typeface="A Badr" panose="00000400000000000000" pitchFamily="2" charset="-78"/>
              </a:rPr>
              <a:t>إسحاق</a:t>
            </a:r>
            <a:r>
              <a:rPr lang="fa-IR" sz="3600" dirty="0">
                <a:cs typeface="A Badr" panose="00000400000000000000" pitchFamily="2" charset="-78"/>
              </a:rPr>
              <a:t> بن محمد </a:t>
            </a:r>
            <a:r>
              <a:rPr lang="fa-IR" sz="3600" dirty="0" err="1" smtClean="0">
                <a:cs typeface="A Badr" panose="00000400000000000000" pitchFamily="2" charset="-78"/>
              </a:rPr>
              <a:t>البصري</a:t>
            </a:r>
            <a:r>
              <a:rPr lang="fa-IR" sz="3600" dirty="0">
                <a:cs typeface="A Badr" panose="00000400000000000000" pitchFamily="2" charset="-78"/>
              </a:rPr>
              <a:t> </a:t>
            </a:r>
            <a:r>
              <a:rPr lang="fa-IR" sz="3600" dirty="0" smtClean="0">
                <a:cs typeface="A Badr" panose="00000400000000000000" pitchFamily="2" charset="-78"/>
              </a:rPr>
              <a:t>دیده شود.</a:t>
            </a:r>
            <a:endParaRPr lang="en-US" sz="3600" dirty="0">
              <a:cs typeface="A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600" dirty="0" smtClean="0">
                <a:cs typeface="A Badr" panose="00000400000000000000" pitchFamily="2" charset="-78"/>
              </a:rPr>
              <a:t>عیاشی در </a:t>
            </a:r>
            <a:r>
              <a:rPr lang="fa-IR" sz="3600" dirty="0">
                <a:cs typeface="A Badr" panose="00000400000000000000" pitchFamily="2" charset="-78"/>
              </a:rPr>
              <a:t>اینجا با اینکه </a:t>
            </a:r>
            <a:r>
              <a:rPr lang="fa-IR" sz="3600" dirty="0" err="1">
                <a:cs typeface="A Badr" panose="00000400000000000000" pitchFamily="2" charset="-78"/>
              </a:rPr>
              <a:t>ابو</a:t>
            </a:r>
            <a:r>
              <a:rPr lang="fa-IR" sz="3600" dirty="0">
                <a:cs typeface="A Badr" panose="00000400000000000000" pitchFamily="2" charset="-78"/>
              </a:rPr>
              <a:t> یعقوب را </a:t>
            </a:r>
            <a:r>
              <a:rPr lang="fa-IR" sz="3600" dirty="0" err="1">
                <a:cs typeface="A Badr" panose="00000400000000000000" pitchFamily="2" charset="-78"/>
              </a:rPr>
              <a:t>غالی</a:t>
            </a:r>
            <a:r>
              <a:rPr lang="fa-IR" sz="3600" dirty="0">
                <a:cs typeface="A Badr" panose="00000400000000000000" pitchFamily="2" charset="-78"/>
              </a:rPr>
              <a:t> می داند باز از او نقل روایت می کند</a:t>
            </a:r>
            <a:endParaRPr lang="en-US" sz="3600" dirty="0">
              <a:cs typeface="A Badr" panose="00000400000000000000" pitchFamily="2" charset="-78"/>
            </a:endParaRPr>
          </a:p>
        </p:txBody>
      </p:sp>
      <p:sp>
        <p:nvSpPr>
          <p:cNvPr id="5" name="عنوان 1"/>
          <p:cNvSpPr txBox="1">
            <a:spLocks noGrp="1"/>
          </p:cNvSpPr>
          <p:nvPr>
            <p:ph type="title"/>
          </p:nvPr>
        </p:nvSpPr>
        <p:spPr>
          <a:xfrm>
            <a:off x="1295399" y="644426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جلسه 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چهارم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:  </a:t>
            </a:r>
            <a:r>
              <a:rPr lang="fa-IR" b="1" dirty="0" err="1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القصه</a:t>
            </a:r>
            <a:endParaRPr lang="en-US" b="1" dirty="0">
              <a:solidFill>
                <a:schemeClr val="tx1"/>
              </a:solidFill>
              <a:latin typeface="M Mitra" panose="02000503000000020004" pitchFamily="2" charset="-78"/>
              <a:ea typeface="M Mitra" panose="02000503000000020004" pitchFamily="2" charset="-78"/>
              <a:cs typeface="M Mitra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19745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1978702" y="3042574"/>
            <a:ext cx="8319541" cy="4137714"/>
          </a:xfrm>
        </p:spPr>
        <p:txBody>
          <a:bodyPr>
            <a:noAutofit/>
          </a:bodyPr>
          <a:lstStyle/>
          <a:p>
            <a:pPr marL="0" lvl="0" indent="0" algn="r" rtl="1">
              <a:buNone/>
            </a:pPr>
            <a:r>
              <a:rPr lang="fa-IR" sz="3600" dirty="0" smtClean="0">
                <a:cs typeface="A Badr" panose="00000400000000000000" pitchFamily="2" charset="-78"/>
              </a:rPr>
              <a:t>همه اینها شاهد بر این مدعا است که اصحاب به راویان از دو دید نگاه می کردند حیثیت مستقل حیثیت طریق به کتابهای دیگر بودن</a:t>
            </a:r>
            <a:endParaRPr lang="en-US" sz="3600" dirty="0">
              <a:cs typeface="A Badr" panose="00000400000000000000" pitchFamily="2" charset="-78"/>
            </a:endParaRPr>
          </a:p>
        </p:txBody>
      </p:sp>
      <p:sp>
        <p:nvSpPr>
          <p:cNvPr id="5" name="عنوان 1"/>
          <p:cNvSpPr txBox="1">
            <a:spLocks noGrp="1"/>
          </p:cNvSpPr>
          <p:nvPr>
            <p:ph type="title"/>
          </p:nvPr>
        </p:nvSpPr>
        <p:spPr>
          <a:xfrm>
            <a:off x="1295399" y="644426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جلسه 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چهارم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:  </a:t>
            </a:r>
            <a:r>
              <a:rPr lang="fa-IR" b="1" dirty="0" err="1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القصه</a:t>
            </a:r>
            <a:endParaRPr lang="en-US" b="1" dirty="0">
              <a:solidFill>
                <a:schemeClr val="tx1"/>
              </a:solidFill>
              <a:latin typeface="M Mitra" panose="02000503000000020004" pitchFamily="2" charset="-78"/>
              <a:ea typeface="M Mitra" panose="02000503000000020004" pitchFamily="2" charset="-78"/>
              <a:cs typeface="M Mitra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95260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1535243" y="3312397"/>
            <a:ext cx="9601196" cy="1124692"/>
          </a:xfrm>
        </p:spPr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fa-IR" sz="2800" b="1" dirty="0"/>
              <a:t>منابع شیخ و </a:t>
            </a:r>
            <a:r>
              <a:rPr lang="fa-IR" sz="2800" b="1" dirty="0" err="1"/>
              <a:t>نجاشی</a:t>
            </a:r>
            <a:r>
              <a:rPr lang="fa-IR" sz="2800" b="1" dirty="0"/>
              <a:t> در نگارش کتاب</a:t>
            </a:r>
            <a:endParaRPr lang="en-US" sz="2800" dirty="0"/>
          </a:p>
          <a:p>
            <a:pPr marL="0" indent="0" algn="ctr" rtl="1">
              <a:buNone/>
            </a:pPr>
            <a:r>
              <a:rPr lang="fa-IR" sz="2800" b="1" dirty="0" smtClean="0">
                <a:solidFill>
                  <a:schemeClr val="tx1"/>
                </a:solidFill>
                <a:cs typeface="A Lotus" panose="00000400000000000000" pitchFamily="2" charset="-78"/>
              </a:rPr>
              <a:t>	</a:t>
            </a:r>
          </a:p>
          <a:p>
            <a:pPr marL="0" indent="0" algn="ctr" rtl="1">
              <a:buNone/>
            </a:pPr>
            <a:endParaRPr lang="en-US" sz="2800" dirty="0">
              <a:solidFill>
                <a:schemeClr val="tx1"/>
              </a:solidFill>
              <a:cs typeface="A Lotus" panose="00000400000000000000" pitchFamily="2" charset="-78"/>
            </a:endParaRPr>
          </a:p>
        </p:txBody>
      </p:sp>
      <p:sp>
        <p:nvSpPr>
          <p:cNvPr id="4" name="عنوان 1"/>
          <p:cNvSpPr txBox="1">
            <a:spLocks noGrp="1"/>
          </p:cNvSpPr>
          <p:nvPr>
            <p:ph type="title"/>
          </p:nvPr>
        </p:nvSpPr>
        <p:spPr>
          <a:xfrm>
            <a:off x="1295401" y="629435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جلسه 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چهارم: 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تمرین جلسه بعد</a:t>
            </a:r>
            <a:endParaRPr lang="en-US" b="1" dirty="0">
              <a:solidFill>
                <a:schemeClr val="tx1"/>
              </a:solidFill>
              <a:latin typeface="M Mitra" panose="02000503000000020004" pitchFamily="2" charset="-78"/>
              <a:ea typeface="M Mitra" panose="02000503000000020004" pitchFamily="2" charset="-78"/>
              <a:cs typeface="M Mitra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7081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یل 2"/>
          <p:cNvSpPr/>
          <p:nvPr/>
        </p:nvSpPr>
        <p:spPr>
          <a:xfrm>
            <a:off x="465513" y="640913"/>
            <a:ext cx="10490662" cy="5451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19900" b="1" spc="-300" dirty="0" err="1" smtClean="0">
                <a:ln w="11430"/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والحمد</a:t>
            </a:r>
            <a:r>
              <a:rPr lang="fa-IR" sz="19900" b="1" spc="-300" dirty="0" smtClean="0">
                <a:ln w="11430"/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لله رب </a:t>
            </a:r>
            <a:r>
              <a:rPr lang="fa-IR" sz="19900" b="1" spc="-300" dirty="0" err="1" smtClean="0">
                <a:ln w="11430"/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العالمین</a:t>
            </a:r>
            <a:endParaRPr lang="en-US" sz="9600" b="1" spc="-300" dirty="0">
              <a:ln w="11430"/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1735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/>
              <a:t>بررسی تقدّم آراى نجاشى بر شیخ </a:t>
            </a:r>
            <a:r>
              <a:rPr lang="ar-SA" b="1" dirty="0" smtClean="0"/>
              <a:t>طوسى</a:t>
            </a:r>
            <a:endParaRPr lang="fa-IR" b="1" dirty="0" smtClean="0"/>
          </a:p>
          <a:p>
            <a:r>
              <a:rPr lang="fa-IR" b="1" dirty="0" smtClean="0"/>
              <a:t>منابع شیخ و </a:t>
            </a:r>
            <a:r>
              <a:rPr lang="fa-IR" b="1" dirty="0" err="1" smtClean="0"/>
              <a:t>نجاشی</a:t>
            </a:r>
            <a:r>
              <a:rPr lang="fa-IR" b="1" dirty="0" smtClean="0"/>
              <a:t> در نگارش کتاب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781049" y="917558"/>
            <a:ext cx="10667999" cy="555413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en-US" sz="3200" dirty="0">
                <a:cs typeface="A Badr" panose="00000400000000000000" pitchFamily="2" charset="-78"/>
              </a:rPr>
              <a:t>924</a:t>
            </a:r>
            <a:r>
              <a:rPr lang="fa-IR" sz="3200" dirty="0">
                <a:cs typeface="A Badr" panose="00000400000000000000" pitchFamily="2" charset="-78"/>
              </a:rPr>
              <a:t> - </a:t>
            </a:r>
            <a:r>
              <a:rPr lang="fa-IR" sz="3200" dirty="0" err="1">
                <a:cs typeface="A Badr" panose="00000400000000000000" pitchFamily="2" charset="-78"/>
              </a:rPr>
              <a:t>حدثني</a:t>
            </a:r>
            <a:r>
              <a:rPr lang="fa-IR" sz="3200" dirty="0">
                <a:cs typeface="A Badr" panose="00000400000000000000" pitchFamily="2" charset="-78"/>
              </a:rPr>
              <a:t> آدم بن محمد قال: </a:t>
            </a:r>
            <a:r>
              <a:rPr lang="fa-IR" sz="3200" dirty="0" err="1">
                <a:cs typeface="A Badr" panose="00000400000000000000" pitchFamily="2" charset="-78"/>
              </a:rPr>
              <a:t>حدثني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علي</a:t>
            </a:r>
            <a:r>
              <a:rPr lang="fa-IR" sz="3200" dirty="0">
                <a:cs typeface="A Badr" panose="00000400000000000000" pitchFamily="2" charset="-78"/>
              </a:rPr>
              <a:t> بن حسن </a:t>
            </a:r>
            <a:r>
              <a:rPr lang="fa-IR" sz="3200" dirty="0" err="1">
                <a:cs typeface="A Badr" panose="00000400000000000000" pitchFamily="2" charset="-78"/>
              </a:rPr>
              <a:t>الدقاق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النيسابوري</a:t>
            </a:r>
            <a:r>
              <a:rPr lang="fa-IR" sz="3200" dirty="0">
                <a:cs typeface="A Badr" panose="00000400000000000000" pitchFamily="2" charset="-78"/>
              </a:rPr>
              <a:t> قال </a:t>
            </a:r>
            <a:r>
              <a:rPr lang="fa-IR" sz="3200" dirty="0" err="1">
                <a:cs typeface="A Badr" panose="00000400000000000000" pitchFamily="2" charset="-78"/>
              </a:rPr>
              <a:t>حدثني</a:t>
            </a:r>
            <a:r>
              <a:rPr lang="fa-IR" sz="3200" dirty="0">
                <a:cs typeface="A Badr" panose="00000400000000000000" pitchFamily="2" charset="-78"/>
              </a:rPr>
              <a:t> محمد بن </a:t>
            </a:r>
            <a:r>
              <a:rPr lang="fa-IR" sz="3200" dirty="0" err="1">
                <a:cs typeface="A Badr" panose="00000400000000000000" pitchFamily="2" charset="-78"/>
              </a:rPr>
              <a:t>موسى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السمان</a:t>
            </a:r>
            <a:r>
              <a:rPr lang="fa-IR" sz="3200" dirty="0">
                <a:cs typeface="A Badr" panose="00000400000000000000" pitchFamily="2" charset="-78"/>
              </a:rPr>
              <a:t> قال </a:t>
            </a:r>
            <a:r>
              <a:rPr lang="fa-IR" sz="3200" dirty="0" err="1">
                <a:cs typeface="A Badr" panose="00000400000000000000" pitchFamily="2" charset="-78"/>
              </a:rPr>
              <a:t>حدثنا</a:t>
            </a:r>
            <a:r>
              <a:rPr lang="fa-IR" sz="3200" dirty="0">
                <a:cs typeface="A Badr" panose="00000400000000000000" pitchFamily="2" charset="-78"/>
              </a:rPr>
              <a:t> محمد بن </a:t>
            </a:r>
            <a:r>
              <a:rPr lang="fa-IR" sz="3200" dirty="0" err="1">
                <a:cs typeface="A Badr" panose="00000400000000000000" pitchFamily="2" charset="-78"/>
              </a:rPr>
              <a:t>عيسى</a:t>
            </a:r>
            <a:r>
              <a:rPr lang="fa-IR" sz="3200" dirty="0">
                <a:cs typeface="A Badr" panose="00000400000000000000" pitchFamily="2" charset="-78"/>
              </a:rPr>
              <a:t> بن </a:t>
            </a:r>
            <a:r>
              <a:rPr lang="fa-IR" sz="3200" dirty="0" err="1">
                <a:cs typeface="A Badr" panose="00000400000000000000" pitchFamily="2" charset="-78"/>
              </a:rPr>
              <a:t>عبيد</a:t>
            </a:r>
            <a:r>
              <a:rPr lang="fa-IR" sz="3200" dirty="0">
                <a:cs typeface="A Badr" panose="00000400000000000000" pitchFamily="2" charset="-78"/>
              </a:rPr>
              <a:t> عن </a:t>
            </a:r>
            <a:r>
              <a:rPr lang="fa-IR" sz="3200" dirty="0" err="1">
                <a:cs typeface="A Badr" panose="00000400000000000000" pitchFamily="2" charset="-78"/>
              </a:rPr>
              <a:t>أخيه</a:t>
            </a:r>
            <a:r>
              <a:rPr lang="fa-IR" sz="3200" dirty="0">
                <a:cs typeface="A Badr" panose="00000400000000000000" pitchFamily="2" charset="-78"/>
              </a:rPr>
              <a:t> جعفر بن </a:t>
            </a:r>
            <a:r>
              <a:rPr lang="fa-IR" sz="3200" dirty="0" err="1">
                <a:cs typeface="A Badr" panose="00000400000000000000" pitchFamily="2" charset="-78"/>
              </a:rPr>
              <a:t>عيسى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smtClean="0">
                <a:cs typeface="A Badr" panose="00000400000000000000" pitchFamily="2" charset="-78"/>
              </a:rPr>
              <a:t>قال</a:t>
            </a:r>
          </a:p>
          <a:p>
            <a:pPr marL="0" indent="0" algn="r" rtl="1">
              <a:buNone/>
            </a:pPr>
            <a:r>
              <a:rPr lang="fa-IR" sz="3200" dirty="0" smtClean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كنا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عند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أبي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الحسن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الرضا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smtClean="0">
                <a:cs typeface="A Badr" panose="00000400000000000000" pitchFamily="2" charset="-78"/>
              </a:rPr>
              <a:t>علیه </a:t>
            </a:r>
            <a:r>
              <a:rPr lang="fa-IR" sz="3200" dirty="0" err="1" smtClean="0">
                <a:cs typeface="A Badr" panose="00000400000000000000" pitchFamily="2" charset="-78"/>
              </a:rPr>
              <a:t>السلام</a:t>
            </a:r>
            <a:r>
              <a:rPr lang="fa-IR" sz="3200" dirty="0" smtClean="0">
                <a:cs typeface="A Badr" panose="00000400000000000000" pitchFamily="2" charset="-78"/>
              </a:rPr>
              <a:t> </a:t>
            </a:r>
            <a:r>
              <a:rPr lang="fa-IR" sz="3200" dirty="0">
                <a:cs typeface="A Badr" panose="00000400000000000000" pitchFamily="2" charset="-78"/>
              </a:rPr>
              <a:t>و </a:t>
            </a:r>
            <a:r>
              <a:rPr lang="fa-IR" sz="3200" dirty="0" err="1">
                <a:cs typeface="A Badr" panose="00000400000000000000" pitchFamily="2" charset="-78"/>
              </a:rPr>
              <a:t>عنده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يونس</a:t>
            </a:r>
            <a:r>
              <a:rPr lang="fa-IR" sz="3200" dirty="0">
                <a:cs typeface="A Badr" panose="00000400000000000000" pitchFamily="2" charset="-78"/>
              </a:rPr>
              <a:t> بن عبد </a:t>
            </a:r>
            <a:r>
              <a:rPr lang="fa-IR" sz="3200" dirty="0" err="1" smtClean="0">
                <a:cs typeface="A Badr" panose="00000400000000000000" pitchFamily="2" charset="-78"/>
              </a:rPr>
              <a:t>الرحمن</a:t>
            </a:r>
            <a:endParaRPr lang="fa-IR" sz="3200" dirty="0" smtClean="0">
              <a:cs typeface="A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 smtClean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إذا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استأذن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عليه</a:t>
            </a:r>
            <a:r>
              <a:rPr lang="fa-IR" sz="3200" dirty="0">
                <a:cs typeface="A Badr" panose="00000400000000000000" pitchFamily="2" charset="-78"/>
              </a:rPr>
              <a:t> قوم من </a:t>
            </a:r>
            <a:r>
              <a:rPr lang="fa-IR" sz="3200" dirty="0" err="1">
                <a:cs typeface="A Badr" panose="00000400000000000000" pitchFamily="2" charset="-78"/>
              </a:rPr>
              <a:t>أهل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البصرة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endParaRPr lang="fa-IR" sz="3200" dirty="0" smtClean="0">
              <a:cs typeface="A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 err="1" smtClean="0">
                <a:cs typeface="A Badr" panose="00000400000000000000" pitchFamily="2" charset="-78"/>
              </a:rPr>
              <a:t>فأومى</a:t>
            </a:r>
            <a:r>
              <a:rPr lang="fa-IR" sz="3200" dirty="0" smtClean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أبو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الحسن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>
                <a:cs typeface="A Badr" panose="00000400000000000000" pitchFamily="2" charset="-78"/>
              </a:rPr>
              <a:t>علیه </a:t>
            </a:r>
            <a:r>
              <a:rPr lang="fa-IR" sz="3200" dirty="0" err="1">
                <a:cs typeface="A Badr" panose="00000400000000000000" pitchFamily="2" charset="-78"/>
              </a:rPr>
              <a:t>السلام</a:t>
            </a:r>
            <a:r>
              <a:rPr lang="fa-IR" sz="3200" dirty="0" smtClean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إلى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يونس</a:t>
            </a:r>
            <a:r>
              <a:rPr lang="fa-IR" sz="3200" dirty="0" smtClean="0">
                <a:cs typeface="A Badr" panose="00000400000000000000" pitchFamily="2" charset="-78"/>
              </a:rPr>
              <a:t>:</a:t>
            </a:r>
          </a:p>
          <a:p>
            <a:pPr marL="0" indent="0" algn="r" rtl="1">
              <a:buNone/>
            </a:pPr>
            <a:r>
              <a:rPr lang="fa-IR" sz="3200" dirty="0" smtClean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ادخل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البيت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فإذا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بيت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مسبل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عليه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ستر</a:t>
            </a:r>
            <a:r>
              <a:rPr lang="fa-IR" sz="3200" dirty="0">
                <a:cs typeface="A Badr" panose="00000400000000000000" pitchFamily="2" charset="-78"/>
              </a:rPr>
              <a:t> و </a:t>
            </a:r>
            <a:r>
              <a:rPr lang="fa-IR" sz="3200" dirty="0" err="1">
                <a:cs typeface="A Badr" panose="00000400000000000000" pitchFamily="2" charset="-78"/>
              </a:rPr>
              <a:t>إياك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أن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تتحرك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حتى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تؤذن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لك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endParaRPr lang="fa-IR" sz="3200" dirty="0" smtClean="0">
              <a:cs typeface="A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 err="1" smtClean="0">
                <a:cs typeface="A Badr" panose="00000400000000000000" pitchFamily="2" charset="-78"/>
              </a:rPr>
              <a:t>فدخل</a:t>
            </a:r>
            <a:r>
              <a:rPr lang="fa-IR" sz="3200" dirty="0" smtClean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البصريون</a:t>
            </a:r>
            <a:r>
              <a:rPr lang="fa-IR" sz="3200" dirty="0">
                <a:cs typeface="A Badr" panose="00000400000000000000" pitchFamily="2" charset="-78"/>
              </a:rPr>
              <a:t> و </a:t>
            </a:r>
            <a:r>
              <a:rPr lang="fa-IR" sz="3200" dirty="0" err="1">
                <a:cs typeface="A Badr" panose="00000400000000000000" pitchFamily="2" charset="-78"/>
              </a:rPr>
              <a:t>أكثروا</a:t>
            </a:r>
            <a:r>
              <a:rPr lang="fa-IR" sz="3200" dirty="0">
                <a:cs typeface="A Badr" panose="00000400000000000000" pitchFamily="2" charset="-78"/>
              </a:rPr>
              <a:t> من </a:t>
            </a:r>
            <a:r>
              <a:rPr lang="fa-IR" sz="3200" dirty="0" err="1">
                <a:cs typeface="A Badr" panose="00000400000000000000" pitchFamily="2" charset="-78"/>
              </a:rPr>
              <a:t>الوقيعة</a:t>
            </a:r>
            <a:r>
              <a:rPr lang="fa-IR" sz="3200" dirty="0">
                <a:cs typeface="A Badr" panose="00000400000000000000" pitchFamily="2" charset="-78"/>
              </a:rPr>
              <a:t> و </a:t>
            </a:r>
            <a:r>
              <a:rPr lang="fa-IR" sz="3200" dirty="0" err="1">
                <a:cs typeface="A Badr" panose="00000400000000000000" pitchFamily="2" charset="-78"/>
              </a:rPr>
              <a:t>القول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في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يونس</a:t>
            </a:r>
            <a:r>
              <a:rPr lang="fa-IR" sz="3200" dirty="0">
                <a:cs typeface="A Badr" panose="00000400000000000000" pitchFamily="2" charset="-78"/>
              </a:rPr>
              <a:t> و </a:t>
            </a:r>
            <a:r>
              <a:rPr lang="fa-IR" sz="3200" dirty="0" err="1">
                <a:cs typeface="A Badr" panose="00000400000000000000" pitchFamily="2" charset="-78"/>
              </a:rPr>
              <a:t>أبو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الحسن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>
                <a:cs typeface="A Badr" panose="00000400000000000000" pitchFamily="2" charset="-78"/>
              </a:rPr>
              <a:t>علیه </a:t>
            </a:r>
            <a:r>
              <a:rPr lang="fa-IR" sz="3200" dirty="0" err="1">
                <a:cs typeface="A Badr" panose="00000400000000000000" pitchFamily="2" charset="-78"/>
              </a:rPr>
              <a:t>السلام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 smtClean="0">
                <a:cs typeface="A Badr" panose="00000400000000000000" pitchFamily="2" charset="-78"/>
              </a:rPr>
              <a:t>مطرق</a:t>
            </a:r>
            <a:r>
              <a:rPr lang="fa-IR" sz="3200" dirty="0" smtClean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حتى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لما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أكثروا</a:t>
            </a:r>
            <a:r>
              <a:rPr lang="fa-IR" sz="3200" dirty="0">
                <a:cs typeface="A Badr" panose="00000400000000000000" pitchFamily="2" charset="-78"/>
              </a:rPr>
              <a:t> و </a:t>
            </a:r>
            <a:r>
              <a:rPr lang="fa-IR" sz="3200" dirty="0" err="1">
                <a:cs typeface="A Badr" panose="00000400000000000000" pitchFamily="2" charset="-78"/>
              </a:rPr>
              <a:t>قاموا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فودعوا</a:t>
            </a:r>
            <a:r>
              <a:rPr lang="fa-IR" sz="3200" dirty="0">
                <a:cs typeface="A Badr" panose="00000400000000000000" pitchFamily="2" charset="-78"/>
              </a:rPr>
              <a:t> و </a:t>
            </a:r>
            <a:r>
              <a:rPr lang="fa-IR" sz="3200" dirty="0" err="1" smtClean="0">
                <a:cs typeface="A Badr" panose="00000400000000000000" pitchFamily="2" charset="-78"/>
              </a:rPr>
              <a:t>خرجوا</a:t>
            </a:r>
            <a:endParaRPr lang="fa-IR" sz="3200" dirty="0">
              <a:cs typeface="A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3440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781049" y="572784"/>
            <a:ext cx="10667999" cy="6285216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3200" dirty="0" err="1" smtClean="0">
                <a:cs typeface="A Badr" panose="00000400000000000000" pitchFamily="2" charset="-78"/>
              </a:rPr>
              <a:t>فأذن</a:t>
            </a:r>
            <a:r>
              <a:rPr lang="fa-IR" sz="3200" dirty="0" smtClean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ليونس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بالخروج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فخرج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باكيا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endParaRPr lang="fa-IR" sz="3200" dirty="0" smtClean="0">
              <a:cs typeface="A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 err="1" smtClean="0">
                <a:cs typeface="A Badr" panose="00000400000000000000" pitchFamily="2" charset="-78"/>
              </a:rPr>
              <a:t>فقال</a:t>
            </a:r>
            <a:r>
              <a:rPr lang="fa-IR" sz="3200" dirty="0">
                <a:cs typeface="A Badr" panose="00000400000000000000" pitchFamily="2" charset="-78"/>
              </a:rPr>
              <a:t>: </a:t>
            </a:r>
            <a:r>
              <a:rPr lang="fa-IR" sz="3200" dirty="0" err="1">
                <a:cs typeface="A Badr" panose="00000400000000000000" pitchFamily="2" charset="-78"/>
              </a:rPr>
              <a:t>جعلني</a:t>
            </a:r>
            <a:r>
              <a:rPr lang="fa-IR" sz="3200" dirty="0">
                <a:cs typeface="A Badr" panose="00000400000000000000" pitchFamily="2" charset="-78"/>
              </a:rPr>
              <a:t> الله </a:t>
            </a:r>
            <a:r>
              <a:rPr lang="fa-IR" sz="3200" dirty="0" err="1">
                <a:cs typeface="A Badr" panose="00000400000000000000" pitchFamily="2" charset="-78"/>
              </a:rPr>
              <a:t>فداك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إني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أحامي</a:t>
            </a:r>
            <a:r>
              <a:rPr lang="fa-IR" sz="3200" dirty="0">
                <a:cs typeface="A Badr" panose="00000400000000000000" pitchFamily="2" charset="-78"/>
              </a:rPr>
              <a:t> عن </a:t>
            </a:r>
            <a:r>
              <a:rPr lang="fa-IR" sz="3200" dirty="0" err="1">
                <a:cs typeface="A Badr" panose="00000400000000000000" pitchFamily="2" charset="-78"/>
              </a:rPr>
              <a:t>هذه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المقالة</a:t>
            </a:r>
            <a:r>
              <a:rPr lang="fa-IR" sz="3200" dirty="0">
                <a:cs typeface="A Badr" panose="00000400000000000000" pitchFamily="2" charset="-78"/>
              </a:rPr>
              <a:t> و </a:t>
            </a:r>
            <a:r>
              <a:rPr lang="fa-IR" sz="3200" dirty="0" err="1">
                <a:cs typeface="A Badr" panose="00000400000000000000" pitchFamily="2" charset="-78"/>
              </a:rPr>
              <a:t>هذه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حالي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عند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أصحابي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endParaRPr lang="fa-IR" sz="3200" dirty="0" smtClean="0">
              <a:cs typeface="A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 err="1" smtClean="0">
                <a:cs typeface="A Badr" panose="00000400000000000000" pitchFamily="2" charset="-78"/>
              </a:rPr>
              <a:t>فقال</a:t>
            </a:r>
            <a:r>
              <a:rPr lang="fa-IR" sz="3200" dirty="0" smtClean="0">
                <a:cs typeface="A Badr" panose="00000400000000000000" pitchFamily="2" charset="-78"/>
              </a:rPr>
              <a:t> </a:t>
            </a:r>
            <a:r>
              <a:rPr lang="fa-IR" sz="3200" dirty="0">
                <a:cs typeface="A Badr" panose="00000400000000000000" pitchFamily="2" charset="-78"/>
              </a:rPr>
              <a:t>له </a:t>
            </a:r>
            <a:r>
              <a:rPr lang="fa-IR" sz="3200" dirty="0" err="1">
                <a:cs typeface="A Badr" panose="00000400000000000000" pitchFamily="2" charset="-78"/>
              </a:rPr>
              <a:t>أبو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الحسن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>
                <a:cs typeface="A Badr" panose="00000400000000000000" pitchFamily="2" charset="-78"/>
              </a:rPr>
              <a:t>علیه </a:t>
            </a:r>
            <a:r>
              <a:rPr lang="fa-IR" sz="3200" dirty="0" err="1">
                <a:cs typeface="A Badr" panose="00000400000000000000" pitchFamily="2" charset="-78"/>
              </a:rPr>
              <a:t>السلام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smtClean="0">
                <a:cs typeface="A Badr" panose="00000400000000000000" pitchFamily="2" charset="-78"/>
              </a:rPr>
              <a:t>:</a:t>
            </a:r>
          </a:p>
          <a:p>
            <a:pPr marL="0" indent="0" algn="r" rtl="1">
              <a:buNone/>
            </a:pPr>
            <a:r>
              <a:rPr lang="fa-IR" sz="3200" dirty="0" smtClean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يا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يونس</a:t>
            </a:r>
            <a:r>
              <a:rPr lang="fa-IR" sz="3200" dirty="0">
                <a:cs typeface="A Badr" panose="00000400000000000000" pitchFamily="2" charset="-78"/>
              </a:rPr>
              <a:t> و ما </a:t>
            </a:r>
            <a:r>
              <a:rPr lang="fa-IR" sz="3200" dirty="0" err="1">
                <a:cs typeface="A Badr" panose="00000400000000000000" pitchFamily="2" charset="-78"/>
              </a:rPr>
              <a:t>عليك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مما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يقولون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إذا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كان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إمامك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عنك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راضيا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endParaRPr lang="fa-IR" sz="3200" dirty="0" smtClean="0">
              <a:cs typeface="A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 err="1" smtClean="0">
                <a:cs typeface="A Badr" panose="00000400000000000000" pitchFamily="2" charset="-78"/>
              </a:rPr>
              <a:t>يا</a:t>
            </a:r>
            <a:r>
              <a:rPr lang="fa-IR" sz="3200" dirty="0" smtClean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يونس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حدث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الناس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بما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يعرفون</a:t>
            </a:r>
            <a:r>
              <a:rPr lang="fa-IR" sz="3200" dirty="0">
                <a:cs typeface="A Badr" panose="00000400000000000000" pitchFamily="2" charset="-78"/>
              </a:rPr>
              <a:t> و </a:t>
            </a:r>
            <a:r>
              <a:rPr lang="fa-IR" sz="3200" dirty="0" err="1">
                <a:cs typeface="A Badr" panose="00000400000000000000" pitchFamily="2" charset="-78"/>
              </a:rPr>
              <a:t>اتركهم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مما</a:t>
            </a:r>
            <a:r>
              <a:rPr lang="fa-IR" sz="3200" dirty="0">
                <a:cs typeface="A Badr" panose="00000400000000000000" pitchFamily="2" charset="-78"/>
              </a:rPr>
              <a:t> لا </a:t>
            </a:r>
            <a:r>
              <a:rPr lang="fa-IR" sz="3200" dirty="0" err="1">
                <a:cs typeface="A Badr" panose="00000400000000000000" pitchFamily="2" charset="-78"/>
              </a:rPr>
              <a:t>يعرفون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endParaRPr lang="fa-IR" sz="3200" dirty="0" smtClean="0">
              <a:cs typeface="A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 err="1" smtClean="0">
                <a:cs typeface="A Badr" panose="00000400000000000000" pitchFamily="2" charset="-78"/>
              </a:rPr>
              <a:t>كأنك</a:t>
            </a:r>
            <a:r>
              <a:rPr lang="fa-IR" sz="3200" dirty="0" smtClean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تريد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أن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تكذب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على</a:t>
            </a:r>
            <a:r>
              <a:rPr lang="fa-IR" sz="3200" dirty="0">
                <a:cs typeface="A Badr" panose="00000400000000000000" pitchFamily="2" charset="-78"/>
              </a:rPr>
              <a:t> الله </a:t>
            </a:r>
            <a:r>
              <a:rPr lang="fa-IR" sz="3200" dirty="0" err="1">
                <a:cs typeface="A Badr" panose="00000400000000000000" pitchFamily="2" charset="-78"/>
              </a:rPr>
              <a:t>في</a:t>
            </a:r>
            <a:r>
              <a:rPr lang="fa-IR" sz="3200" dirty="0">
                <a:cs typeface="A Badr" panose="00000400000000000000" pitchFamily="2" charset="-78"/>
              </a:rPr>
              <a:t> عرشه </a:t>
            </a:r>
            <a:endParaRPr lang="fa-IR" sz="3200" dirty="0" smtClean="0">
              <a:cs typeface="A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 err="1" smtClean="0">
                <a:cs typeface="A Badr" panose="00000400000000000000" pitchFamily="2" charset="-78"/>
              </a:rPr>
              <a:t>يا</a:t>
            </a:r>
            <a:r>
              <a:rPr lang="fa-IR" sz="3200" dirty="0" smtClean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يونس</a:t>
            </a:r>
            <a:r>
              <a:rPr lang="fa-IR" sz="3200" dirty="0">
                <a:cs typeface="A Badr" panose="00000400000000000000" pitchFamily="2" charset="-78"/>
              </a:rPr>
              <a:t> و ما </a:t>
            </a:r>
            <a:r>
              <a:rPr lang="fa-IR" sz="3200" dirty="0" err="1">
                <a:cs typeface="A Badr" panose="00000400000000000000" pitchFamily="2" charset="-78"/>
              </a:rPr>
              <a:t>عليك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أن</a:t>
            </a:r>
            <a:r>
              <a:rPr lang="fa-IR" sz="3200" dirty="0">
                <a:cs typeface="A Badr" panose="00000400000000000000" pitchFamily="2" charset="-78"/>
              </a:rPr>
              <a:t> لو </a:t>
            </a:r>
            <a:r>
              <a:rPr lang="fa-IR" sz="3200" dirty="0" err="1">
                <a:cs typeface="A Badr" panose="00000400000000000000" pitchFamily="2" charset="-78"/>
              </a:rPr>
              <a:t>كان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في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يدك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اليمنى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درة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ثم</a:t>
            </a:r>
            <a:r>
              <a:rPr lang="fa-IR" sz="3200" dirty="0">
                <a:cs typeface="A Badr" panose="00000400000000000000" pitchFamily="2" charset="-78"/>
              </a:rPr>
              <a:t> قال </a:t>
            </a:r>
            <a:r>
              <a:rPr lang="fa-IR" sz="3200" dirty="0" err="1">
                <a:cs typeface="A Badr" panose="00000400000000000000" pitchFamily="2" charset="-78"/>
              </a:rPr>
              <a:t>الناس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بعرة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أو</a:t>
            </a:r>
            <a:r>
              <a:rPr lang="fa-IR" sz="3200" dirty="0">
                <a:cs typeface="A Badr" panose="00000400000000000000" pitchFamily="2" charset="-78"/>
              </a:rPr>
              <a:t> قال </a:t>
            </a:r>
            <a:r>
              <a:rPr lang="fa-IR" sz="3200" dirty="0" err="1">
                <a:cs typeface="A Badr" panose="00000400000000000000" pitchFamily="2" charset="-78"/>
              </a:rPr>
              <a:t>الناس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درة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أو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بعرة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فقال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الناس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درة</a:t>
            </a:r>
            <a:r>
              <a:rPr lang="fa-IR" sz="3200" dirty="0">
                <a:cs typeface="A Badr" panose="00000400000000000000" pitchFamily="2" charset="-78"/>
              </a:rPr>
              <a:t> هل </a:t>
            </a:r>
            <a:r>
              <a:rPr lang="fa-IR" sz="3200" dirty="0" err="1">
                <a:cs typeface="A Badr" panose="00000400000000000000" pitchFamily="2" charset="-78"/>
              </a:rPr>
              <a:t>ينفعك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ذلك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شيئا</a:t>
            </a:r>
            <a:r>
              <a:rPr lang="fa-IR" sz="3200" dirty="0" smtClean="0">
                <a:cs typeface="A Badr" panose="00000400000000000000" pitchFamily="2" charset="-78"/>
              </a:rPr>
              <a:t>؟</a:t>
            </a:r>
          </a:p>
          <a:p>
            <a:pPr marL="0" indent="0" algn="r" rtl="1">
              <a:buNone/>
            </a:pPr>
            <a:r>
              <a:rPr lang="fa-IR" sz="3200" dirty="0" smtClean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فقلت</a:t>
            </a:r>
            <a:r>
              <a:rPr lang="fa-IR" sz="3200" dirty="0">
                <a:cs typeface="A Badr" panose="00000400000000000000" pitchFamily="2" charset="-78"/>
              </a:rPr>
              <a:t> لا </a:t>
            </a:r>
            <a:r>
              <a:rPr lang="fa-IR" sz="3200" dirty="0" err="1">
                <a:cs typeface="A Badr" panose="00000400000000000000" pitchFamily="2" charset="-78"/>
              </a:rPr>
              <a:t>فقال</a:t>
            </a:r>
            <a:r>
              <a:rPr lang="fa-IR" sz="3200" dirty="0">
                <a:cs typeface="A Badr" panose="00000400000000000000" pitchFamily="2" charset="-78"/>
              </a:rPr>
              <a:t>: </a:t>
            </a:r>
            <a:r>
              <a:rPr lang="fa-IR" sz="3200" dirty="0" err="1">
                <a:cs typeface="A Badr" panose="00000400000000000000" pitchFamily="2" charset="-78"/>
              </a:rPr>
              <a:t>هكذا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أنت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يا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يونس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إذ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كنت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على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الصواب</a:t>
            </a:r>
            <a:r>
              <a:rPr lang="fa-IR" sz="3200" dirty="0">
                <a:cs typeface="A Badr" panose="00000400000000000000" pitchFamily="2" charset="-78"/>
              </a:rPr>
              <a:t> و </a:t>
            </a:r>
            <a:r>
              <a:rPr lang="fa-IR" sz="3200" dirty="0" err="1">
                <a:cs typeface="A Badr" panose="00000400000000000000" pitchFamily="2" charset="-78"/>
              </a:rPr>
              <a:t>كان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إمامك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عنك</a:t>
            </a:r>
            <a:r>
              <a:rPr lang="fa-IR" sz="3200" dirty="0">
                <a:cs typeface="A Badr" panose="00000400000000000000" pitchFamily="2" charset="-78"/>
              </a:rPr>
              <a:t> </a:t>
            </a:r>
            <a:r>
              <a:rPr lang="fa-IR" sz="3200" dirty="0" err="1">
                <a:cs typeface="A Badr" panose="00000400000000000000" pitchFamily="2" charset="-78"/>
              </a:rPr>
              <a:t>راضيا</a:t>
            </a:r>
            <a:r>
              <a:rPr lang="fa-IR" sz="3200" dirty="0">
                <a:cs typeface="A Badr" panose="00000400000000000000" pitchFamily="2" charset="-78"/>
              </a:rPr>
              <a:t> لم </a:t>
            </a:r>
            <a:r>
              <a:rPr lang="fa-IR" sz="3200" dirty="0" err="1">
                <a:cs typeface="A Badr" panose="00000400000000000000" pitchFamily="2" charset="-78"/>
              </a:rPr>
              <a:t>يضرك</a:t>
            </a:r>
            <a:r>
              <a:rPr lang="fa-IR" sz="3200" dirty="0">
                <a:cs typeface="A Badr" panose="00000400000000000000" pitchFamily="2" charset="-78"/>
              </a:rPr>
              <a:t> ما قال </a:t>
            </a:r>
            <a:r>
              <a:rPr lang="fa-IR" sz="3200" dirty="0" err="1">
                <a:cs typeface="A Badr" panose="00000400000000000000" pitchFamily="2" charset="-78"/>
              </a:rPr>
              <a:t>الناس</a:t>
            </a:r>
            <a:r>
              <a:rPr lang="fa-IR" sz="3200" dirty="0">
                <a:cs typeface="A Badr" panose="00000400000000000000" pitchFamily="2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81036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930951" y="2308486"/>
            <a:ext cx="9757036" cy="5272478"/>
          </a:xfrm>
        </p:spPr>
        <p:txBody>
          <a:bodyPr>
            <a:noAutofit/>
          </a:bodyPr>
          <a:lstStyle/>
          <a:p>
            <a:pPr algn="r" rtl="1"/>
            <a:endParaRPr lang="fa-IR" sz="3200" dirty="0">
              <a:cs typeface="A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 err="1" smtClean="0">
                <a:cs typeface="A Mitra" panose="00000400000000000000" pitchFamily="2" charset="-78"/>
              </a:rPr>
              <a:t>أبو</a:t>
            </a:r>
            <a:r>
              <a:rPr lang="fa-IR" sz="3200" dirty="0" smtClean="0">
                <a:cs typeface="A Mitra" panose="00000400000000000000" pitchFamily="2" charset="-78"/>
              </a:rPr>
              <a:t> </a:t>
            </a:r>
            <a:r>
              <a:rPr lang="fa-IR" sz="3200" dirty="0">
                <a:cs typeface="A Mitra" panose="00000400000000000000" pitchFamily="2" charset="-78"/>
              </a:rPr>
              <a:t>محمد </a:t>
            </a:r>
            <a:r>
              <a:rPr lang="fa-IR" sz="3200" dirty="0" err="1">
                <a:cs typeface="A Mitra" panose="00000400000000000000" pitchFamily="2" charset="-78"/>
              </a:rPr>
              <a:t>الشامي</a:t>
            </a:r>
            <a:r>
              <a:rPr lang="fa-IR" sz="3200" dirty="0">
                <a:cs typeface="A Mitra" panose="00000400000000000000" pitchFamily="2" charset="-78"/>
              </a:rPr>
              <a:t> </a:t>
            </a:r>
            <a:r>
              <a:rPr lang="fa-IR" sz="3200" dirty="0" err="1">
                <a:cs typeface="A Mitra" panose="00000400000000000000" pitchFamily="2" charset="-78"/>
              </a:rPr>
              <a:t>الدمشقي</a:t>
            </a:r>
            <a:r>
              <a:rPr lang="fa-IR" sz="3200" dirty="0">
                <a:cs typeface="A Mitra" panose="00000400000000000000" pitchFamily="2" charset="-78"/>
              </a:rPr>
              <a:t> عن </a:t>
            </a:r>
            <a:r>
              <a:rPr lang="fa-IR" sz="3200" dirty="0" err="1">
                <a:cs typeface="A Mitra" panose="00000400000000000000" pitchFamily="2" charset="-78"/>
              </a:rPr>
              <a:t>أحمد</a:t>
            </a:r>
            <a:r>
              <a:rPr lang="fa-IR" sz="3200" dirty="0">
                <a:cs typeface="A Mitra" panose="00000400000000000000" pitchFamily="2" charset="-78"/>
              </a:rPr>
              <a:t> بن محمد بن </a:t>
            </a:r>
            <a:r>
              <a:rPr lang="fa-IR" sz="3200" dirty="0" err="1">
                <a:cs typeface="A Mitra" panose="00000400000000000000" pitchFamily="2" charset="-78"/>
              </a:rPr>
              <a:t>عيسى</a:t>
            </a:r>
            <a:r>
              <a:rPr lang="fa-IR" sz="3200" dirty="0">
                <a:cs typeface="A Mitra" panose="00000400000000000000" pitchFamily="2" charset="-78"/>
              </a:rPr>
              <a:t> عن </a:t>
            </a:r>
            <a:r>
              <a:rPr lang="fa-IR" sz="3200" dirty="0" err="1">
                <a:cs typeface="A Mitra" panose="00000400000000000000" pitchFamily="2" charset="-78"/>
              </a:rPr>
              <a:t>علي</a:t>
            </a:r>
            <a:r>
              <a:rPr lang="fa-IR" sz="3200" dirty="0">
                <a:cs typeface="A Mitra" panose="00000400000000000000" pitchFamily="2" charset="-78"/>
              </a:rPr>
              <a:t> بن </a:t>
            </a:r>
            <a:r>
              <a:rPr lang="fa-IR" sz="3200" dirty="0" err="1">
                <a:cs typeface="A Mitra" panose="00000400000000000000" pitchFamily="2" charset="-78"/>
              </a:rPr>
              <a:t>الحكم</a:t>
            </a:r>
            <a:r>
              <a:rPr lang="fa-IR" sz="3200" dirty="0">
                <a:cs typeface="A Mitra" panose="00000400000000000000" pitchFamily="2" charset="-78"/>
              </a:rPr>
              <a:t> عن </a:t>
            </a:r>
            <a:r>
              <a:rPr lang="fa-IR" sz="3200" dirty="0" err="1">
                <a:cs typeface="A Mitra" panose="00000400000000000000" pitchFamily="2" charset="-78"/>
              </a:rPr>
              <a:t>زياد</a:t>
            </a:r>
            <a:r>
              <a:rPr lang="fa-IR" sz="3200" dirty="0">
                <a:cs typeface="A Mitra" panose="00000400000000000000" pitchFamily="2" charset="-78"/>
              </a:rPr>
              <a:t> بن </a:t>
            </a:r>
            <a:r>
              <a:rPr lang="fa-IR" sz="3200" dirty="0" err="1">
                <a:cs typeface="A Mitra" panose="00000400000000000000" pitchFamily="2" charset="-78"/>
              </a:rPr>
              <a:t>أبي</a:t>
            </a:r>
            <a:r>
              <a:rPr lang="fa-IR" sz="3200" dirty="0">
                <a:cs typeface="A Mitra" panose="00000400000000000000" pitchFamily="2" charset="-78"/>
              </a:rPr>
              <a:t> </a:t>
            </a:r>
            <a:r>
              <a:rPr lang="fa-IR" sz="3200" dirty="0" err="1">
                <a:cs typeface="A Mitra" panose="00000400000000000000" pitchFamily="2" charset="-78"/>
              </a:rPr>
              <a:t>الحلال</a:t>
            </a:r>
            <a:r>
              <a:rPr lang="fa-IR" sz="3200" dirty="0">
                <a:cs typeface="A Mitra" panose="00000400000000000000" pitchFamily="2" charset="-78"/>
              </a:rPr>
              <a:t> قال </a:t>
            </a:r>
            <a:r>
              <a:rPr lang="fa-IR" sz="3200" dirty="0" err="1">
                <a:cs typeface="A Mitra" panose="00000400000000000000" pitchFamily="2" charset="-78"/>
              </a:rPr>
              <a:t>سمعت</a:t>
            </a:r>
            <a:r>
              <a:rPr lang="fa-IR" sz="3200" dirty="0">
                <a:cs typeface="A Mitra" panose="00000400000000000000" pitchFamily="2" charset="-78"/>
              </a:rPr>
              <a:t> </a:t>
            </a:r>
            <a:r>
              <a:rPr lang="fa-IR" sz="3200" dirty="0" err="1">
                <a:cs typeface="A Mitra" panose="00000400000000000000" pitchFamily="2" charset="-78"/>
              </a:rPr>
              <a:t>أبا</a:t>
            </a:r>
            <a:r>
              <a:rPr lang="fa-IR" sz="3200" dirty="0">
                <a:cs typeface="A Mitra" panose="00000400000000000000" pitchFamily="2" charset="-78"/>
              </a:rPr>
              <a:t> عبد الله (</a:t>
            </a:r>
            <a:r>
              <a:rPr lang="fa-IR" sz="3200" dirty="0" err="1">
                <a:cs typeface="A Mitra" panose="00000400000000000000" pitchFamily="2" charset="-78"/>
              </a:rPr>
              <a:t>عليه</a:t>
            </a:r>
            <a:r>
              <a:rPr lang="fa-IR" sz="3200" dirty="0">
                <a:cs typeface="A Mitra" panose="00000400000000000000" pitchFamily="2" charset="-78"/>
              </a:rPr>
              <a:t> </a:t>
            </a:r>
            <a:r>
              <a:rPr lang="fa-IR" sz="3200" dirty="0" err="1">
                <a:cs typeface="A Mitra" panose="00000400000000000000" pitchFamily="2" charset="-78"/>
              </a:rPr>
              <a:t>السلام</a:t>
            </a:r>
            <a:r>
              <a:rPr lang="fa-IR" sz="3200" dirty="0">
                <a:cs typeface="A Mitra" panose="00000400000000000000" pitchFamily="2" charset="-78"/>
              </a:rPr>
              <a:t>) </a:t>
            </a:r>
            <a:r>
              <a:rPr lang="fa-IR" sz="3200" dirty="0" err="1">
                <a:cs typeface="A Mitra" panose="00000400000000000000" pitchFamily="2" charset="-78"/>
              </a:rPr>
              <a:t>يقول</a:t>
            </a:r>
            <a:r>
              <a:rPr lang="fa-IR" sz="3200" dirty="0">
                <a:cs typeface="A Mitra" panose="00000400000000000000" pitchFamily="2" charset="-78"/>
              </a:rPr>
              <a:t>: ما </a:t>
            </a:r>
            <a:r>
              <a:rPr lang="fa-IR" sz="3200" dirty="0" err="1">
                <a:cs typeface="A Mitra" panose="00000400000000000000" pitchFamily="2" charset="-78"/>
              </a:rPr>
              <a:t>أحد</a:t>
            </a:r>
            <a:r>
              <a:rPr lang="fa-IR" sz="3200" dirty="0">
                <a:cs typeface="A Mitra" panose="00000400000000000000" pitchFamily="2" charset="-78"/>
              </a:rPr>
              <a:t> </a:t>
            </a:r>
            <a:r>
              <a:rPr lang="fa-IR" sz="3200" dirty="0" err="1">
                <a:cs typeface="A Mitra" panose="00000400000000000000" pitchFamily="2" charset="-78"/>
              </a:rPr>
              <a:t>أدى</a:t>
            </a:r>
            <a:r>
              <a:rPr lang="fa-IR" sz="3200" dirty="0">
                <a:cs typeface="A Mitra" panose="00000400000000000000" pitchFamily="2" charset="-78"/>
              </a:rPr>
              <a:t> </a:t>
            </a:r>
            <a:r>
              <a:rPr lang="fa-IR" sz="3200" dirty="0" err="1">
                <a:cs typeface="A Mitra" panose="00000400000000000000" pitchFamily="2" charset="-78"/>
              </a:rPr>
              <a:t>إلينا</a:t>
            </a:r>
            <a:r>
              <a:rPr lang="fa-IR" sz="3200" dirty="0">
                <a:cs typeface="A Mitra" panose="00000400000000000000" pitchFamily="2" charset="-78"/>
              </a:rPr>
              <a:t> ما </a:t>
            </a:r>
            <a:r>
              <a:rPr lang="fa-IR" sz="3200" dirty="0" err="1">
                <a:cs typeface="A Mitra" panose="00000400000000000000" pitchFamily="2" charset="-78"/>
              </a:rPr>
              <a:t>افترض</a:t>
            </a:r>
            <a:r>
              <a:rPr lang="fa-IR" sz="3200" dirty="0">
                <a:cs typeface="A Mitra" panose="00000400000000000000" pitchFamily="2" charset="-78"/>
              </a:rPr>
              <a:t> الله </a:t>
            </a:r>
            <a:r>
              <a:rPr lang="fa-IR" sz="3200" dirty="0" err="1">
                <a:cs typeface="A Mitra" panose="00000400000000000000" pitchFamily="2" charset="-78"/>
              </a:rPr>
              <a:t>عليه</a:t>
            </a:r>
            <a:r>
              <a:rPr lang="fa-IR" sz="3200" dirty="0">
                <a:cs typeface="A Mitra" panose="00000400000000000000" pitchFamily="2" charset="-78"/>
              </a:rPr>
              <a:t> </a:t>
            </a:r>
            <a:r>
              <a:rPr lang="fa-IR" sz="3200" dirty="0" err="1">
                <a:cs typeface="A Mitra" panose="00000400000000000000" pitchFamily="2" charset="-78"/>
              </a:rPr>
              <a:t>فينا</a:t>
            </a:r>
            <a:r>
              <a:rPr lang="fa-IR" sz="3200" dirty="0">
                <a:cs typeface="A Mitra" panose="00000400000000000000" pitchFamily="2" charset="-78"/>
              </a:rPr>
              <a:t> </a:t>
            </a:r>
            <a:r>
              <a:rPr lang="fa-IR" sz="3200" dirty="0" err="1">
                <a:cs typeface="A Mitra" panose="00000400000000000000" pitchFamily="2" charset="-78"/>
              </a:rPr>
              <a:t>إلا</a:t>
            </a:r>
            <a:r>
              <a:rPr lang="fa-IR" sz="3200" dirty="0">
                <a:cs typeface="A Mitra" panose="00000400000000000000" pitchFamily="2" charset="-78"/>
              </a:rPr>
              <a:t> عبد الله بن </a:t>
            </a:r>
            <a:r>
              <a:rPr lang="fa-IR" sz="3200" dirty="0" err="1">
                <a:cs typeface="A Mitra" panose="00000400000000000000" pitchFamily="2" charset="-78"/>
              </a:rPr>
              <a:t>أبي</a:t>
            </a:r>
            <a:r>
              <a:rPr lang="fa-IR" sz="3200" dirty="0">
                <a:cs typeface="A Mitra" panose="00000400000000000000" pitchFamily="2" charset="-78"/>
              </a:rPr>
              <a:t> </a:t>
            </a:r>
            <a:r>
              <a:rPr lang="fa-IR" sz="3200" dirty="0" err="1">
                <a:cs typeface="A Mitra" panose="00000400000000000000" pitchFamily="2" charset="-78"/>
              </a:rPr>
              <a:t>يعفور</a:t>
            </a:r>
            <a:r>
              <a:rPr lang="fa-IR" sz="3200" dirty="0">
                <a:cs typeface="A Mitra" panose="00000400000000000000" pitchFamily="2" charset="-78"/>
              </a:rPr>
              <a:t>. </a:t>
            </a:r>
            <a:endParaRPr lang="en-US" sz="3200" dirty="0">
              <a:cs typeface="A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6518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33451" y="1924050"/>
            <a:ext cx="9601196" cy="1647825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pPr algn="ctr" rtl="1"/>
            <a:r>
              <a:rPr lang="fa-IR" sz="6600" dirty="0">
                <a:solidFill>
                  <a:srgbClr val="FF0000"/>
                </a:solidFill>
                <a:cs typeface="A Mitra" panose="00000400000000000000" pitchFamily="2" charset="-78"/>
              </a:rPr>
              <a:t>رجال1 </a:t>
            </a:r>
            <a:r>
              <a:rPr lang="fa-IR" sz="6600" dirty="0" smtClean="0">
                <a:solidFill>
                  <a:srgbClr val="FF0000"/>
                </a:solidFill>
                <a:cs typeface="A Mitra" panose="00000400000000000000" pitchFamily="2" charset="-78"/>
              </a:rPr>
              <a:t>(کارگاه ترجمه خوانی)</a:t>
            </a:r>
            <a:r>
              <a:rPr lang="fa-IR" sz="6600" dirty="0" smtClean="0">
                <a:solidFill>
                  <a:srgbClr val="FF0000"/>
                </a:solidFill>
                <a:cs typeface="A Mitra" panose="00000400000000000000" pitchFamily="2" charset="-78"/>
              </a:rPr>
              <a:t/>
            </a:r>
            <a:br>
              <a:rPr lang="fa-IR" sz="6600" dirty="0" smtClean="0">
                <a:solidFill>
                  <a:srgbClr val="FF0000"/>
                </a:solidFill>
                <a:cs typeface="A Mitra" panose="00000400000000000000" pitchFamily="2" charset="-78"/>
              </a:rPr>
            </a:br>
            <a:endParaRPr lang="en-US" sz="7200" dirty="0">
              <a:solidFill>
                <a:srgbClr val="FF0000"/>
              </a:solidFill>
              <a:latin typeface="M Mitra" panose="02000503000000020004" pitchFamily="2" charset="-78"/>
              <a:ea typeface="M Mitra" panose="02000503000000020004" pitchFamily="2" charset="-78"/>
              <a:cs typeface="A Mitra" panose="00000400000000000000" pitchFamily="2" charset="-78"/>
            </a:endParaRPr>
          </a:p>
        </p:txBody>
      </p:sp>
      <p:sp>
        <p:nvSpPr>
          <p:cNvPr id="6" name="نگهدارنده مکان محتوا 2"/>
          <p:cNvSpPr txBox="1">
            <a:spLocks/>
          </p:cNvSpPr>
          <p:nvPr/>
        </p:nvSpPr>
        <p:spPr>
          <a:xfrm>
            <a:off x="266700" y="2590800"/>
            <a:ext cx="11658599" cy="19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sz="3600" dirty="0" smtClean="0">
                <a:solidFill>
                  <a:srgbClr val="7030A0"/>
                </a:solidFill>
                <a:cs typeface="A Mitra" panose="00000400000000000000" pitchFamily="2" charset="-78"/>
              </a:rPr>
              <a:t> </a:t>
            </a:r>
            <a:endParaRPr lang="en-US" sz="3600" dirty="0">
              <a:solidFill>
                <a:srgbClr val="7030A0"/>
              </a:solidFill>
              <a:cs typeface="A Mitra" panose="00000400000000000000" pitchFamily="2" charset="-78"/>
            </a:endParaRPr>
          </a:p>
          <a:p>
            <a:pPr algn="r"/>
            <a:endParaRPr lang="en-US" sz="3600" dirty="0">
              <a:solidFill>
                <a:srgbClr val="7030A0"/>
              </a:solidFill>
              <a:cs typeface="A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4321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781049" y="1303867"/>
            <a:ext cx="10667999" cy="555413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3200" dirty="0" smtClean="0">
                <a:cs typeface="A Badr" panose="00000400000000000000" pitchFamily="2" charset="-78"/>
              </a:rPr>
              <a:t>در </a:t>
            </a:r>
            <a:r>
              <a:rPr lang="fa-IR" sz="3200" dirty="0">
                <a:cs typeface="A Badr" panose="00000400000000000000" pitchFamily="2" charset="-78"/>
              </a:rPr>
              <a:t>یک تقسیم بندی می توان راویان را سه دسته تصور کرد </a:t>
            </a:r>
            <a:endParaRPr lang="en-US" sz="3200" dirty="0">
              <a:cs typeface="A Badr" panose="00000400000000000000" pitchFamily="2" charset="-78"/>
            </a:endParaRPr>
          </a:p>
          <a:p>
            <a:pPr marL="0" lvl="0" indent="0" algn="r" rtl="1">
              <a:buNone/>
            </a:pPr>
            <a:r>
              <a:rPr lang="fa-IR" sz="3200" dirty="0" smtClean="0">
                <a:cs typeface="A Badr" panose="00000400000000000000" pitchFamily="2" charset="-78"/>
              </a:rPr>
              <a:t>1. صاحب </a:t>
            </a:r>
            <a:r>
              <a:rPr lang="fa-IR" sz="3200" dirty="0">
                <a:cs typeface="A Badr" panose="00000400000000000000" pitchFamily="2" charset="-78"/>
              </a:rPr>
              <a:t>اثر مکتوب حدیثی باشد </a:t>
            </a:r>
            <a:endParaRPr lang="en-US" sz="3200" dirty="0">
              <a:cs typeface="A Badr" panose="00000400000000000000" pitchFamily="2" charset="-78"/>
            </a:endParaRPr>
          </a:p>
          <a:p>
            <a:pPr marL="0" lvl="0" indent="0" algn="r" rtl="1">
              <a:buNone/>
            </a:pPr>
            <a:r>
              <a:rPr lang="fa-IR" sz="3200" dirty="0" smtClean="0">
                <a:cs typeface="A Badr" panose="00000400000000000000" pitchFamily="2" charset="-78"/>
              </a:rPr>
              <a:t>2. خود </a:t>
            </a:r>
            <a:r>
              <a:rPr lang="fa-IR" sz="3200" dirty="0">
                <a:cs typeface="A Badr" panose="00000400000000000000" pitchFamily="2" charset="-78"/>
              </a:rPr>
              <a:t>صاحب اثر مکتوب نباشد ولی به عنوان واسطه کتابهای گروه اول را نقل کند.</a:t>
            </a:r>
            <a:endParaRPr lang="en-US" sz="3200" dirty="0">
              <a:cs typeface="A Badr" panose="00000400000000000000" pitchFamily="2" charset="-78"/>
            </a:endParaRPr>
          </a:p>
          <a:p>
            <a:pPr marL="0" lvl="0" indent="0" algn="r" rtl="1">
              <a:buNone/>
            </a:pPr>
            <a:r>
              <a:rPr lang="fa-IR" sz="3200" dirty="0" smtClean="0">
                <a:cs typeface="A Badr" panose="00000400000000000000" pitchFamily="2" charset="-78"/>
              </a:rPr>
              <a:t>3. هر </a:t>
            </a:r>
            <a:r>
              <a:rPr lang="fa-IR" sz="3200" dirty="0">
                <a:cs typeface="A Badr" panose="00000400000000000000" pitchFamily="2" charset="-78"/>
              </a:rPr>
              <a:t>دو نقش را داشته باشد.</a:t>
            </a:r>
            <a:endParaRPr lang="en-US" sz="3200" dirty="0">
              <a:cs typeface="A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 smtClean="0">
                <a:cs typeface="A Badr" panose="00000400000000000000" pitchFamily="2" charset="-78"/>
              </a:rPr>
              <a:t>در </a:t>
            </a:r>
            <a:r>
              <a:rPr lang="fa-IR" sz="3200" dirty="0">
                <a:cs typeface="A Badr" panose="00000400000000000000" pitchFamily="2" charset="-78"/>
              </a:rPr>
              <a:t>کتابهای رجالی ما </a:t>
            </a:r>
            <a:r>
              <a:rPr lang="fa-IR" sz="3200" dirty="0" err="1">
                <a:cs typeface="A Badr" panose="00000400000000000000" pitchFamily="2" charset="-78"/>
              </a:rPr>
              <a:t>توثیق</a:t>
            </a:r>
            <a:r>
              <a:rPr lang="fa-IR" sz="3200" dirty="0">
                <a:cs typeface="A Badr" panose="00000400000000000000" pitchFamily="2" charset="-78"/>
              </a:rPr>
              <a:t> و تضعیف ها ناظر به گروه اول و سوم است و معمولا اثری از </a:t>
            </a:r>
            <a:r>
              <a:rPr lang="fa-IR" sz="3200" dirty="0" err="1">
                <a:cs typeface="A Badr" panose="00000400000000000000" pitchFamily="2" charset="-78"/>
              </a:rPr>
              <a:t>توثیق</a:t>
            </a:r>
            <a:r>
              <a:rPr lang="fa-IR" sz="3200" dirty="0">
                <a:cs typeface="A Badr" panose="00000400000000000000" pitchFamily="2" charset="-78"/>
              </a:rPr>
              <a:t> و تضعیف دسته دوم نیست</a:t>
            </a:r>
            <a:endParaRPr lang="en-US" sz="3200" dirty="0">
              <a:cs typeface="A Badr" panose="00000400000000000000" pitchFamily="2" charset="-78"/>
            </a:endParaRPr>
          </a:p>
        </p:txBody>
      </p:sp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1314451" y="0"/>
            <a:ext cx="9601196" cy="1303867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جلسه 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چهارم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: مقدمه بحث</a:t>
            </a:r>
            <a:endParaRPr lang="en-US" b="1" dirty="0">
              <a:solidFill>
                <a:schemeClr val="tx1"/>
              </a:solidFill>
              <a:latin typeface="M Mitra" panose="02000503000000020004" pitchFamily="2" charset="-78"/>
              <a:ea typeface="M Mitra" panose="02000503000000020004" pitchFamily="2" charset="-78"/>
              <a:cs typeface="M Mitra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78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781049" y="1172391"/>
            <a:ext cx="10667999" cy="5554133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sz="3200" dirty="0">
                <a:cs typeface="A Mitra" panose="00000400000000000000" pitchFamily="2" charset="-78"/>
              </a:rPr>
              <a:t>ترجمه محمد بن </a:t>
            </a:r>
            <a:r>
              <a:rPr lang="fa-IR" sz="3200" dirty="0" err="1">
                <a:cs typeface="A Mitra" panose="00000400000000000000" pitchFamily="2" charset="-78"/>
              </a:rPr>
              <a:t>الحسن</a:t>
            </a:r>
            <a:r>
              <a:rPr lang="fa-IR" sz="3200" dirty="0">
                <a:cs typeface="A Mitra" panose="00000400000000000000" pitchFamily="2" charset="-78"/>
              </a:rPr>
              <a:t> بن </a:t>
            </a:r>
            <a:r>
              <a:rPr lang="fa-IR" sz="3200" dirty="0" err="1">
                <a:cs typeface="A Mitra" panose="00000400000000000000" pitchFamily="2" charset="-78"/>
              </a:rPr>
              <a:t>أحمد</a:t>
            </a:r>
            <a:r>
              <a:rPr lang="fa-IR" sz="3200" dirty="0">
                <a:cs typeface="A Mitra" panose="00000400000000000000" pitchFamily="2" charset="-78"/>
              </a:rPr>
              <a:t> بن </a:t>
            </a:r>
            <a:r>
              <a:rPr lang="fa-IR" sz="3200" dirty="0" err="1">
                <a:cs typeface="A Mitra" panose="00000400000000000000" pitchFamily="2" charset="-78"/>
              </a:rPr>
              <a:t>الوليد</a:t>
            </a:r>
            <a:r>
              <a:rPr lang="fa-IR" sz="3200" dirty="0">
                <a:cs typeface="A Mitra" panose="00000400000000000000" pitchFamily="2" charset="-78"/>
              </a:rPr>
              <a:t> </a:t>
            </a:r>
            <a:endParaRPr lang="fa-IR" sz="3200" dirty="0" smtClean="0">
              <a:cs typeface="A Mitra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3200" dirty="0" smtClean="0">
                <a:cs typeface="A Mitra" panose="00000400000000000000" pitchFamily="2" charset="-78"/>
              </a:rPr>
              <a:t>در فهرست </a:t>
            </a:r>
            <a:r>
              <a:rPr lang="fa-IR" sz="3200" dirty="0" err="1" smtClean="0">
                <a:cs typeface="A Mitra" panose="00000400000000000000" pitchFamily="2" charset="-78"/>
              </a:rPr>
              <a:t>نجاشی</a:t>
            </a:r>
            <a:r>
              <a:rPr lang="fa-IR" sz="3200" dirty="0" smtClean="0">
                <a:cs typeface="A Mitra" panose="00000400000000000000" pitchFamily="2" charset="-78"/>
              </a:rPr>
              <a:t> و شیخ طوسی و رجال شیخ خوانده شود.</a:t>
            </a:r>
          </a:p>
          <a:p>
            <a:pPr marL="0" indent="0" algn="just" rtl="1">
              <a:buNone/>
            </a:pPr>
            <a:r>
              <a:rPr lang="fa-IR" sz="3200" dirty="0" smtClean="0">
                <a:cs typeface="A Mitra" panose="00000400000000000000" pitchFamily="2" charset="-78"/>
              </a:rPr>
              <a:t>عبارت </a:t>
            </a:r>
            <a:r>
              <a:rPr lang="fa-IR" sz="3200" dirty="0" err="1" smtClean="0">
                <a:cs typeface="A Mitra" panose="00000400000000000000" pitchFamily="2" charset="-78"/>
              </a:rPr>
              <a:t>صدوق</a:t>
            </a:r>
            <a:r>
              <a:rPr lang="fa-IR" sz="3200" dirty="0" smtClean="0">
                <a:cs typeface="A Mitra" panose="00000400000000000000" pitchFamily="2" charset="-78"/>
              </a:rPr>
              <a:t> در کتاب </a:t>
            </a:r>
            <a:r>
              <a:rPr lang="fa-IR" sz="3200" dirty="0" smtClean="0"/>
              <a:t>من </a:t>
            </a:r>
            <a:r>
              <a:rPr lang="fa-IR" sz="3200" dirty="0"/>
              <a:t>لا </a:t>
            </a:r>
            <a:r>
              <a:rPr lang="fa-IR" sz="3200" dirty="0" err="1"/>
              <a:t>يحضره</a:t>
            </a:r>
            <a:r>
              <a:rPr lang="fa-IR" sz="3200" dirty="0"/>
              <a:t> </a:t>
            </a:r>
            <a:r>
              <a:rPr lang="fa-IR" sz="3200" dirty="0" err="1" smtClean="0"/>
              <a:t>الفقيه</a:t>
            </a:r>
            <a:r>
              <a:rPr lang="fa-IR" sz="3200" dirty="0" smtClean="0"/>
              <a:t> </a:t>
            </a:r>
            <a:r>
              <a:rPr lang="fa-IR" sz="3200" dirty="0"/>
              <a:t>ج‏</a:t>
            </a:r>
            <a:r>
              <a:rPr lang="fa-IR" sz="3200" dirty="0" smtClean="0"/>
              <a:t>2 ص </a:t>
            </a:r>
            <a:r>
              <a:rPr lang="fa-IR" sz="3200" dirty="0"/>
              <a:t>90 ذیل ح1817 </a:t>
            </a:r>
            <a:endParaRPr lang="fa-IR" sz="3200" dirty="0" smtClean="0"/>
          </a:p>
          <a:p>
            <a:pPr marL="0" indent="0" algn="just" rtl="1">
              <a:buNone/>
            </a:pPr>
            <a:r>
              <a:rPr lang="fa-IR" sz="3200" dirty="0" smtClean="0"/>
              <a:t>و </a:t>
            </a:r>
            <a:r>
              <a:rPr lang="ar-SA" sz="3200" dirty="0"/>
              <a:t>عیون اخبار </a:t>
            </a:r>
            <a:r>
              <a:rPr lang="ar-SA" sz="3200" dirty="0" smtClean="0"/>
              <a:t>الرض</a:t>
            </a:r>
            <a:r>
              <a:rPr lang="fa-IR" sz="3200" dirty="0" smtClean="0"/>
              <a:t>ا علیه </a:t>
            </a:r>
            <a:r>
              <a:rPr lang="fa-IR" sz="3200" dirty="0" err="1" smtClean="0"/>
              <a:t>السلام</a:t>
            </a:r>
            <a:r>
              <a:rPr lang="fa-IR" sz="3200" dirty="0" smtClean="0"/>
              <a:t> </a:t>
            </a:r>
            <a:r>
              <a:rPr lang="ar-SA" sz="3200" dirty="0" smtClean="0"/>
              <a:t> </a:t>
            </a:r>
            <a:r>
              <a:rPr lang="ar-SA" sz="3200" dirty="0"/>
              <a:t>ج2ص21ذیل </a:t>
            </a:r>
            <a:r>
              <a:rPr lang="ar-SA" sz="3200" dirty="0" smtClean="0"/>
              <a:t>ح45</a:t>
            </a:r>
            <a:r>
              <a:rPr lang="fa-IR" sz="3200" dirty="0" smtClean="0"/>
              <a:t> خوانده شود.</a:t>
            </a:r>
          </a:p>
          <a:p>
            <a:pPr marL="0" indent="0" algn="just" rtl="1">
              <a:buNone/>
            </a:pPr>
            <a:endParaRPr lang="en-US" sz="3200" dirty="0"/>
          </a:p>
          <a:p>
            <a:pPr marL="0" indent="0" algn="just" rtl="1">
              <a:buNone/>
            </a:pPr>
            <a:endParaRPr lang="en-US" sz="3200" dirty="0">
              <a:cs typeface="A Mitra" panose="00000400000000000000" pitchFamily="2" charset="-78"/>
            </a:endParaRPr>
          </a:p>
        </p:txBody>
      </p:sp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1314451" y="0"/>
            <a:ext cx="9601196" cy="1303867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جلسه 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چهارم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: کارگاه</a:t>
            </a:r>
            <a:endParaRPr lang="en-US" b="1" dirty="0">
              <a:solidFill>
                <a:schemeClr val="tx1"/>
              </a:solidFill>
              <a:latin typeface="M Mitra" panose="02000503000000020004" pitchFamily="2" charset="-78"/>
              <a:ea typeface="M Mitra" panose="02000503000000020004" pitchFamily="2" charset="-78"/>
              <a:cs typeface="M Mitra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8038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1295401" y="1933302"/>
            <a:ext cx="9601196" cy="3318936"/>
          </a:xfrm>
        </p:spPr>
        <p:txBody>
          <a:bodyPr>
            <a:normAutofit fontScale="85000" lnSpcReduction="20000"/>
          </a:bodyPr>
          <a:lstStyle/>
          <a:p>
            <a:pPr marL="0" indent="0" algn="ctr" rtl="1">
              <a:buNone/>
            </a:pPr>
            <a:r>
              <a:rPr lang="fa-IR" sz="2800" b="1" dirty="0" smtClean="0">
                <a:cs typeface="A Lotus" panose="00000400000000000000" pitchFamily="2" charset="-78"/>
              </a:rPr>
              <a:t>ترجمه یونس بن عبد </a:t>
            </a:r>
            <a:r>
              <a:rPr lang="fa-IR" sz="2800" b="1" dirty="0" err="1" smtClean="0">
                <a:cs typeface="A Lotus" panose="00000400000000000000" pitchFamily="2" charset="-78"/>
              </a:rPr>
              <a:t>الرحمن</a:t>
            </a:r>
            <a:endParaRPr lang="fa-IR" sz="2800" b="1" dirty="0" smtClean="0">
              <a:cs typeface="A Lotus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2800" b="1" dirty="0" smtClean="0">
                <a:solidFill>
                  <a:schemeClr val="tx1"/>
                </a:solidFill>
                <a:cs typeface="A Lotus" panose="00000400000000000000" pitchFamily="2" charset="-78"/>
              </a:rPr>
              <a:t>ترجمه </a:t>
            </a:r>
            <a:r>
              <a:rPr lang="fa-IR" sz="2800" b="1" dirty="0" smtClean="0">
                <a:solidFill>
                  <a:schemeClr val="tx1"/>
                </a:solidFill>
                <a:cs typeface="A Lotus" panose="00000400000000000000" pitchFamily="2" charset="-78"/>
              </a:rPr>
              <a:t>سعد بن عبد الله </a:t>
            </a:r>
          </a:p>
          <a:p>
            <a:pPr marL="0" indent="0" algn="ctr" rtl="1">
              <a:buNone/>
            </a:pPr>
            <a:r>
              <a:rPr lang="fa-IR" sz="2800" b="1" dirty="0" smtClean="0">
                <a:solidFill>
                  <a:schemeClr val="tx1"/>
                </a:solidFill>
                <a:cs typeface="A Lotus" panose="00000400000000000000" pitchFamily="2" charset="-78"/>
              </a:rPr>
              <a:t>ترجمه محمد بن </a:t>
            </a:r>
            <a:r>
              <a:rPr lang="fa-IR" sz="2800" b="1" dirty="0" err="1" smtClean="0">
                <a:solidFill>
                  <a:schemeClr val="tx1"/>
                </a:solidFill>
                <a:cs typeface="A Lotus" panose="00000400000000000000" pitchFamily="2" charset="-78"/>
              </a:rPr>
              <a:t>الحسن</a:t>
            </a:r>
            <a:r>
              <a:rPr lang="fa-IR" sz="2800" b="1" dirty="0" smtClean="0">
                <a:solidFill>
                  <a:schemeClr val="tx1"/>
                </a:solidFill>
                <a:cs typeface="A Lotus" panose="00000400000000000000" pitchFamily="2" charset="-78"/>
              </a:rPr>
              <a:t> </a:t>
            </a:r>
            <a:r>
              <a:rPr lang="fa-IR" sz="2800" b="1" dirty="0" err="1" smtClean="0">
                <a:solidFill>
                  <a:schemeClr val="tx1"/>
                </a:solidFill>
                <a:cs typeface="A Lotus" panose="00000400000000000000" pitchFamily="2" charset="-78"/>
              </a:rPr>
              <a:t>الصفار</a:t>
            </a:r>
            <a:r>
              <a:rPr lang="fa-IR" sz="2800" b="1" dirty="0" smtClean="0">
                <a:solidFill>
                  <a:schemeClr val="tx1"/>
                </a:solidFill>
                <a:cs typeface="A Lotus" panose="00000400000000000000" pitchFamily="2" charset="-78"/>
              </a:rPr>
              <a:t> </a:t>
            </a:r>
          </a:p>
          <a:p>
            <a:pPr marL="0" indent="0" algn="ctr" rtl="1">
              <a:buNone/>
            </a:pPr>
            <a:r>
              <a:rPr lang="fa-IR" sz="2800" b="1" dirty="0" smtClean="0">
                <a:solidFill>
                  <a:schemeClr val="tx1"/>
                </a:solidFill>
                <a:cs typeface="A Lotus" panose="00000400000000000000" pitchFamily="2" charset="-78"/>
              </a:rPr>
              <a:t>علی بن ابراهیم بن هاشم</a:t>
            </a:r>
          </a:p>
          <a:p>
            <a:pPr marL="0" indent="0" algn="ctr" rtl="1">
              <a:buNone/>
            </a:pPr>
            <a:r>
              <a:rPr lang="fa-IR" sz="2800" b="1" dirty="0" smtClean="0">
                <a:solidFill>
                  <a:schemeClr val="tx1"/>
                </a:solidFill>
                <a:cs typeface="A Lotus" panose="00000400000000000000" pitchFamily="2" charset="-78"/>
              </a:rPr>
              <a:t>محمد بن سنان</a:t>
            </a:r>
          </a:p>
          <a:p>
            <a:pPr marL="0" indent="0" algn="ctr" rtl="1">
              <a:buNone/>
            </a:pPr>
            <a:r>
              <a:rPr lang="fa-IR" sz="2800" b="1" dirty="0" smtClean="0">
                <a:solidFill>
                  <a:schemeClr val="tx1"/>
                </a:solidFill>
                <a:cs typeface="A Lotus" panose="00000400000000000000" pitchFamily="2" charset="-78"/>
              </a:rPr>
              <a:t>محمد بن علی </a:t>
            </a:r>
            <a:r>
              <a:rPr lang="fa-IR" sz="2800" b="1" dirty="0" err="1" smtClean="0">
                <a:solidFill>
                  <a:schemeClr val="tx1"/>
                </a:solidFill>
                <a:cs typeface="A Lotus" panose="00000400000000000000" pitchFamily="2" charset="-78"/>
              </a:rPr>
              <a:t>ابو</a:t>
            </a:r>
            <a:r>
              <a:rPr lang="fa-IR" sz="2800" b="1" dirty="0" smtClean="0">
                <a:solidFill>
                  <a:schemeClr val="tx1"/>
                </a:solidFill>
                <a:cs typeface="A Lotus" panose="00000400000000000000" pitchFamily="2" charset="-78"/>
              </a:rPr>
              <a:t> </a:t>
            </a:r>
            <a:r>
              <a:rPr lang="fa-IR" sz="2800" b="1" dirty="0" err="1" smtClean="0">
                <a:solidFill>
                  <a:schemeClr val="tx1"/>
                </a:solidFill>
                <a:cs typeface="A Lotus" panose="00000400000000000000" pitchFamily="2" charset="-78"/>
              </a:rPr>
              <a:t>سیمنه</a:t>
            </a:r>
            <a:r>
              <a:rPr lang="fa-IR" sz="2800" b="1" dirty="0" smtClean="0">
                <a:solidFill>
                  <a:schemeClr val="tx1"/>
                </a:solidFill>
                <a:cs typeface="A Lotus" panose="00000400000000000000" pitchFamily="2" charset="-78"/>
              </a:rPr>
              <a:t> </a:t>
            </a:r>
          </a:p>
          <a:p>
            <a:pPr marL="0" indent="0" algn="ctr" rtl="1">
              <a:buNone/>
            </a:pPr>
            <a:r>
              <a:rPr lang="fa-IR" sz="2800" b="1" dirty="0" smtClean="0">
                <a:solidFill>
                  <a:schemeClr val="tx1"/>
                </a:solidFill>
                <a:cs typeface="A Lotus" panose="00000400000000000000" pitchFamily="2" charset="-78"/>
              </a:rPr>
              <a:t>ابراهیم بن اسحاق </a:t>
            </a:r>
            <a:r>
              <a:rPr lang="fa-IR" sz="2800" b="1" dirty="0" err="1" smtClean="0">
                <a:solidFill>
                  <a:schemeClr val="tx1"/>
                </a:solidFill>
                <a:cs typeface="A Lotus" panose="00000400000000000000" pitchFamily="2" charset="-78"/>
              </a:rPr>
              <a:t>ابو</a:t>
            </a:r>
            <a:r>
              <a:rPr lang="fa-IR" sz="2800" b="1" dirty="0" smtClean="0">
                <a:solidFill>
                  <a:schemeClr val="tx1"/>
                </a:solidFill>
                <a:cs typeface="A Lotus" panose="00000400000000000000" pitchFamily="2" charset="-78"/>
              </a:rPr>
              <a:t> اسحاق </a:t>
            </a:r>
            <a:r>
              <a:rPr lang="fa-IR" sz="2800" b="1" dirty="0" err="1" smtClean="0">
                <a:solidFill>
                  <a:schemeClr val="tx1"/>
                </a:solidFill>
                <a:cs typeface="A Lotus" panose="00000400000000000000" pitchFamily="2" charset="-78"/>
              </a:rPr>
              <a:t>الاحمری</a:t>
            </a:r>
            <a:r>
              <a:rPr lang="fa-IR" sz="2800" b="1" dirty="0" smtClean="0">
                <a:solidFill>
                  <a:schemeClr val="tx1"/>
                </a:solidFill>
                <a:cs typeface="A Lotus" panose="00000400000000000000" pitchFamily="2" charset="-78"/>
              </a:rPr>
              <a:t>			</a:t>
            </a:r>
          </a:p>
          <a:p>
            <a:pPr marL="0" indent="0" algn="ctr" rtl="1">
              <a:buNone/>
            </a:pPr>
            <a:endParaRPr lang="en-US" sz="2800" dirty="0">
              <a:solidFill>
                <a:schemeClr val="tx1"/>
              </a:solidFill>
              <a:cs typeface="A Lotus" panose="00000400000000000000" pitchFamily="2" charset="-78"/>
            </a:endParaRPr>
          </a:p>
        </p:txBody>
      </p:sp>
      <p:sp>
        <p:nvSpPr>
          <p:cNvPr id="4" name="عنوان 1"/>
          <p:cNvSpPr txBox="1">
            <a:spLocks noGrp="1"/>
          </p:cNvSpPr>
          <p:nvPr>
            <p:ph type="title"/>
          </p:nvPr>
        </p:nvSpPr>
        <p:spPr>
          <a:xfrm>
            <a:off x="1295401" y="629435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جلسه 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چهارم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: مشاهده راویان</a:t>
            </a:r>
            <a:endParaRPr lang="en-US" b="1" dirty="0">
              <a:solidFill>
                <a:schemeClr val="tx1"/>
              </a:solidFill>
              <a:latin typeface="M Mitra" panose="02000503000000020004" pitchFamily="2" charset="-78"/>
              <a:ea typeface="M Mitra" panose="02000503000000020004" pitchFamily="2" charset="-78"/>
              <a:cs typeface="M Mitra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2981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1619404" y="1933302"/>
            <a:ext cx="8953189" cy="3568088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3600" b="1" i="1" dirty="0">
                <a:cs typeface="A Badr" panose="00000400000000000000" pitchFamily="2" charset="-78"/>
              </a:rPr>
              <a:t>انواع استثنا</a:t>
            </a:r>
            <a:endParaRPr lang="en-US" sz="3600" b="1" i="1" dirty="0">
              <a:cs typeface="A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600" b="1" dirty="0">
                <a:cs typeface="A Badr" panose="00000400000000000000" pitchFamily="2" charset="-78"/>
              </a:rPr>
              <a:t>استثنا احادیث برخی از شاگردان</a:t>
            </a:r>
            <a:endParaRPr lang="en-US" sz="3600" b="1" dirty="0">
              <a:cs typeface="A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600" dirty="0">
                <a:cs typeface="A Badr" panose="00000400000000000000" pitchFamily="2" charset="-78"/>
              </a:rPr>
              <a:t>اسماعیل بن مرار، صالح بن </a:t>
            </a:r>
            <a:r>
              <a:rPr lang="fa-IR" sz="3600" dirty="0" err="1">
                <a:cs typeface="A Badr" panose="00000400000000000000" pitchFamily="2" charset="-78"/>
              </a:rPr>
              <a:t>السندی</a:t>
            </a:r>
            <a:r>
              <a:rPr lang="fa-IR" sz="3600" dirty="0">
                <a:cs typeface="A Badr" panose="00000400000000000000" pitchFamily="2" charset="-78"/>
              </a:rPr>
              <a:t> و محمد بن عیسی بن عبید سه </a:t>
            </a:r>
            <a:r>
              <a:rPr lang="fa-IR" sz="3600" dirty="0" err="1">
                <a:cs typeface="A Badr" panose="00000400000000000000" pitchFamily="2" charset="-78"/>
              </a:rPr>
              <a:t>شاگر</a:t>
            </a:r>
            <a:r>
              <a:rPr lang="fa-IR" sz="3600" dirty="0">
                <a:cs typeface="A Badr" panose="00000400000000000000" pitchFamily="2" charset="-78"/>
              </a:rPr>
              <a:t> یونس هستند ابن </a:t>
            </a:r>
            <a:r>
              <a:rPr lang="fa-IR" sz="3600" dirty="0" err="1">
                <a:cs typeface="A Badr" panose="00000400000000000000" pitchFamily="2" charset="-78"/>
              </a:rPr>
              <a:t>ولید</a:t>
            </a:r>
            <a:r>
              <a:rPr lang="fa-IR" sz="3600" dirty="0">
                <a:cs typeface="A Badr" panose="00000400000000000000" pitchFamily="2" charset="-78"/>
              </a:rPr>
              <a:t> روایات ابن عبید از یونس را استثنا کرده است در وقتی که تنها او باشد </a:t>
            </a:r>
            <a:endParaRPr lang="en-US" sz="3600" dirty="0">
              <a:cs typeface="A Badr" panose="00000400000000000000" pitchFamily="2" charset="-78"/>
            </a:endParaRPr>
          </a:p>
        </p:txBody>
      </p:sp>
      <p:sp>
        <p:nvSpPr>
          <p:cNvPr id="5" name="عنوان 1"/>
          <p:cNvSpPr txBox="1">
            <a:spLocks noGrp="1"/>
          </p:cNvSpPr>
          <p:nvPr>
            <p:ph type="title"/>
          </p:nvPr>
        </p:nvSpPr>
        <p:spPr>
          <a:xfrm>
            <a:off x="1295401" y="629435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جلسه 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چهارم</a:t>
            </a:r>
            <a:r>
              <a:rPr lang="fa-IR" b="1" dirty="0" smtClean="0">
                <a:solidFill>
                  <a:schemeClr val="tx1"/>
                </a:solidFill>
                <a:latin typeface="M Mitra" panose="02000503000000020004" pitchFamily="2" charset="-78"/>
                <a:ea typeface="M Mitra" panose="02000503000000020004" pitchFamily="2" charset="-78"/>
                <a:cs typeface="M Mitra" panose="02000503000000020004" pitchFamily="2" charset="-78"/>
              </a:rPr>
              <a:t>:  استثنا </a:t>
            </a:r>
            <a:endParaRPr lang="en-US" b="1" dirty="0">
              <a:solidFill>
                <a:schemeClr val="tx1"/>
              </a:solidFill>
              <a:latin typeface="M Mitra" panose="02000503000000020004" pitchFamily="2" charset="-78"/>
              <a:ea typeface="M Mitra" panose="02000503000000020004" pitchFamily="2" charset="-78"/>
              <a:cs typeface="M Mitra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90363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ک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تکه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ک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سازمانی">
  <a:themeElements>
    <a:clrScheme name="سازمان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سازمان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سازمان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طرح زمینه Office">
  <a:themeElements>
    <a:clrScheme name="دفتر کار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دفتر کار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دفتر کا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طرح زمین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طرح زمین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1969</TotalTime>
  <Words>923</Words>
  <Application>Microsoft Office PowerPoint</Application>
  <PresentationFormat>صفحه گسترده</PresentationFormat>
  <Paragraphs>83</Paragraphs>
  <Slides>19</Slides>
  <Notes>8</Notes>
  <HiddenSlides>0</HiddenSlides>
  <MMClips>0</MMClips>
  <ScaleCrop>false</ScaleCrop>
  <HeadingPairs>
    <vt:vector size="6" baseType="variant">
      <vt:variant>
        <vt:lpstr>نوع خط بکاربرده شده</vt:lpstr>
      </vt:variant>
      <vt:variant>
        <vt:i4>12</vt:i4>
      </vt:variant>
      <vt:variant>
        <vt:lpstr>طرح زمینه</vt:lpstr>
      </vt:variant>
      <vt:variant>
        <vt:i4>3</vt:i4>
      </vt:variant>
      <vt:variant>
        <vt:lpstr>عنوان های اسلاید</vt:lpstr>
      </vt:variant>
      <vt:variant>
        <vt:i4>19</vt:i4>
      </vt:variant>
    </vt:vector>
  </HeadingPairs>
  <TitlesOfParts>
    <vt:vector size="34" baseType="lpstr">
      <vt:lpstr>A Badr</vt:lpstr>
      <vt:lpstr>A Lotus</vt:lpstr>
      <vt:lpstr>A Mitra</vt:lpstr>
      <vt:lpstr>Arial</vt:lpstr>
      <vt:lpstr>Calibri</vt:lpstr>
      <vt:lpstr>Century Gothic</vt:lpstr>
      <vt:lpstr>Garamond</vt:lpstr>
      <vt:lpstr>IranNastaliq</vt:lpstr>
      <vt:lpstr>M Mitra</vt:lpstr>
      <vt:lpstr>Tahoma</vt:lpstr>
      <vt:lpstr>Times New Roman</vt:lpstr>
      <vt:lpstr>Wingdings 3</vt:lpstr>
      <vt:lpstr>تکه</vt:lpstr>
      <vt:lpstr>سازمانی</vt:lpstr>
      <vt:lpstr>طرح زمینه Office</vt:lpstr>
      <vt:lpstr>ارائه PowerPoint</vt:lpstr>
      <vt:lpstr>ارائه PowerPoint</vt:lpstr>
      <vt:lpstr>ارائه PowerPoint</vt:lpstr>
      <vt:lpstr>ارائه PowerPoint</vt:lpstr>
      <vt:lpstr>رجال1 (کارگاه ترجمه خوانی) </vt:lpstr>
      <vt:lpstr>جلسه چهارم: مقدمه بحث</vt:lpstr>
      <vt:lpstr>جلسه چهارم: کارگاه</vt:lpstr>
      <vt:lpstr>جلسه چهارم: مشاهده راویان</vt:lpstr>
      <vt:lpstr>جلسه چهارم:  استثنا </vt:lpstr>
      <vt:lpstr>جلسه چهارم:  استثنا </vt:lpstr>
      <vt:lpstr>جلسه چهارم:  استثنا </vt:lpstr>
      <vt:lpstr>جلسه چهارم:  استثنا </vt:lpstr>
      <vt:lpstr>جلسه چهارم:  القصه</vt:lpstr>
      <vt:lpstr>جلسه چهارم:  القصه</vt:lpstr>
      <vt:lpstr>جلسه چهارم:  القصه</vt:lpstr>
      <vt:lpstr>جلسه چهارم:  القصه</vt:lpstr>
      <vt:lpstr>جلسه چهارم: تمرین جلسه بعد</vt:lpstr>
      <vt:lpstr>ارائه PowerPoint</vt:lpstr>
      <vt:lpstr>ارائه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ارائه PowerPoint</dc:title>
  <dc:creator>H.Mohagheghian</dc:creator>
  <cp:lastModifiedBy>mohagheghian</cp:lastModifiedBy>
  <cp:revision>70</cp:revision>
  <dcterms:created xsi:type="dcterms:W3CDTF">2014-09-10T23:59:47Z</dcterms:created>
  <dcterms:modified xsi:type="dcterms:W3CDTF">2015-03-11T09:32:44Z</dcterms:modified>
</cp:coreProperties>
</file>