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6206" autoAdjust="0"/>
  </p:normalViewPr>
  <p:slideViewPr>
    <p:cSldViewPr>
      <p:cViewPr>
        <p:scale>
          <a:sx n="77" d="100"/>
          <a:sy n="77" d="100"/>
        </p:scale>
        <p:origin x="-55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2.xml"/><Relationship Id="rId2" Type="http://schemas.openxmlformats.org/officeDocument/2006/relationships/slide" Target="slides/slide51.xml"/><Relationship Id="rId1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CD482C-612B-4599-9F9F-075A9117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F4333A-17DF-4D49-A20E-9AC945E1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45228-184E-4FF1-A066-F175D0B337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35FD-C3A6-458D-9AA5-728CAFC84B8C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0279-91E6-4107-B2BF-FD8875A04BB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D317-08D2-4FAB-8C26-ABF74D303B75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2D4D-ECB3-4F83-987A-CA1BE9C9210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D498C-0CFA-4BB2-B6F6-23FD3A075AE2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23270-B1F0-4F45-AF04-F6E99526AA1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30725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157E-9DD1-4820-A4E9-AD9075BDBB80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5DA2-06DC-40EB-9D04-DFBCE617CE0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E7B5-A1E0-4732-B521-A063ACA12CE7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B6ED-F2B4-4CF4-A9AA-3B4B7366C46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1AE19-BA9A-4FD4-BD5A-799529FB6B67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1E1E-4E49-4CBD-9463-A12C7D8E7B2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C6FF-5FA7-4A66-8D65-65DF1A5ACAF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9B6E-115D-4E09-AD10-A546E796B222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1833-A7BF-48EF-AD9F-E146DBEBB8B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52A3-02BF-42CD-A89F-A18E74965558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40C7-E0BB-40E7-981F-29273C9014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67D2-54CB-48E3-9E95-5671B10334A3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347EA-8EB0-4BCE-9379-F34AEA9E824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D539-E026-48BC-BB83-2D423BABC771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B309-B86F-42E7-8EA7-5474D964C3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pPr>
              <a:defRPr/>
            </a:pPr>
            <a:fld id="{A6300C41-5E48-45A3-A794-E8A32D6BC20F}" type="datetime1">
              <a:rPr lang="fa-IR" altLang="en-US"/>
              <a:pPr>
                <a:defRPr/>
              </a:pPr>
              <a:t>1430/12/24</a:t>
            </a:fld>
            <a:endParaRPr lang="en-US" alt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pPr>
              <a:defRPr/>
            </a:pPr>
            <a:fld id="{8D26AC59-4074-4DDC-8E38-2EC702FFB81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704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6" r:id="rId2"/>
    <p:sldLayoutId id="2147483747" r:id="rId3"/>
    <p:sldLayoutId id="2147483748" r:id="rId4"/>
    <p:sldLayoutId id="2147483756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5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C4E7FA-829C-4DF8-B1F5-FFC9ACCAD806}" type="slidenum">
              <a:rPr lang="ar-SA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428750"/>
            <a:ext cx="8305800" cy="2160588"/>
          </a:xfrm>
        </p:spPr>
        <p:txBody>
          <a:bodyPr/>
          <a:lstStyle/>
          <a:p>
            <a:pPr algn="ctr" rtl="0"/>
            <a:r>
              <a:rPr lang="en-US" sz="4400" dirty="0" smtClean="0"/>
              <a:t>Firewalls</a:t>
            </a:r>
            <a:endParaRPr lang="en-US" sz="44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149725"/>
            <a:ext cx="8435975" cy="1584325"/>
          </a:xfrm>
        </p:spPr>
        <p:txBody>
          <a:bodyPr/>
          <a:lstStyle/>
          <a:p>
            <a:pPr algn="ctr" eaLnBrk="1" hangingPunct="1"/>
            <a:r>
              <a:rPr lang="en-GB" altLang="zh-CN" sz="2100" dirty="0" err="1" smtClean="0">
                <a:latin typeface="Garamond" pitchFamily="18" charset="0"/>
                <a:ea typeface="宋体" charset="-122"/>
              </a:rPr>
              <a:t>Behzad</a:t>
            </a:r>
            <a:r>
              <a:rPr lang="en-GB" altLang="zh-CN" sz="2100" dirty="0" smtClean="0">
                <a:latin typeface="Garamond" pitchFamily="18" charset="0"/>
                <a:ea typeface="宋体" charset="-122"/>
              </a:rPr>
              <a:t> </a:t>
            </a:r>
            <a:r>
              <a:rPr lang="en-GB" altLang="zh-CN" sz="2100" dirty="0" err="1" smtClean="0">
                <a:latin typeface="Garamond" pitchFamily="18" charset="0"/>
                <a:ea typeface="宋体" charset="-122"/>
              </a:rPr>
              <a:t>Akbari</a:t>
            </a:r>
            <a:endParaRPr lang="en-GB" altLang="zh-CN" sz="2100" dirty="0" smtClean="0">
              <a:latin typeface="Garamond" pitchFamily="18" charset="0"/>
              <a:ea typeface="宋体" charset="-122"/>
            </a:endParaRPr>
          </a:p>
          <a:p>
            <a:pPr algn="ctr" eaLnBrk="1" hangingPunct="1"/>
            <a:r>
              <a:rPr lang="en-GB" altLang="zh-CN" sz="2100" dirty="0" smtClean="0">
                <a:latin typeface="Garamond" pitchFamily="18" charset="0"/>
                <a:ea typeface="宋体" charset="-122"/>
              </a:rPr>
              <a:t>Fall 2009</a:t>
            </a:r>
            <a:endParaRPr lang="en-GB" sz="2100" dirty="0" smtClean="0">
              <a:latin typeface="Garamond" pitchFamily="18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2627313" y="476250"/>
            <a:ext cx="3749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eaLnBrk="0" hangingPunct="0"/>
            <a:r>
              <a:rPr lang="en-US" sz="3200" i="1">
                <a:solidFill>
                  <a:srgbClr val="006600"/>
                </a:solidFill>
                <a:latin typeface="Palace Script MT" pitchFamily="66" charset="0"/>
              </a:rPr>
              <a:t>In the Name of the Most High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D96-8FD1-43E2-85C1-D5BAAFC8574E}" type="slidenum">
              <a:rPr lang="en-US"/>
              <a:pPr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Three common types of Firewalls:</a:t>
            </a:r>
          </a:p>
          <a:p>
            <a:pPr lvl="1"/>
            <a:r>
              <a:rPr lang="en-US">
                <a:latin typeface="Comic Sans MS" pitchFamily="66" charset="0"/>
              </a:rPr>
              <a:t>Packet-filtering routers</a:t>
            </a:r>
          </a:p>
          <a:p>
            <a:pPr lvl="1"/>
            <a:r>
              <a:rPr lang="en-US">
                <a:latin typeface="Comic Sans MS" pitchFamily="66" charset="0"/>
              </a:rPr>
              <a:t>Application-level gateways</a:t>
            </a:r>
          </a:p>
          <a:p>
            <a:pPr lvl="1"/>
            <a:r>
              <a:rPr lang="en-US">
                <a:latin typeface="Comic Sans MS" pitchFamily="66" charset="0"/>
              </a:rPr>
              <a:t>Circuit-level gateways</a:t>
            </a:r>
          </a:p>
          <a:p>
            <a:pPr lvl="1"/>
            <a:r>
              <a:rPr lang="en-US">
                <a:latin typeface="Comic Sans MS" pitchFamily="66" charset="0"/>
              </a:rPr>
              <a:t>(Bastion host)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104B-865C-4F92-A569-609FFDE0169A}" type="slidenum">
              <a:rPr lang="en-US"/>
              <a:pPr/>
              <a:t>11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Packet-filtering Router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447800" y="2667000"/>
          <a:ext cx="6440488" cy="2105025"/>
        </p:xfrm>
        <a:graphic>
          <a:graphicData uri="http://schemas.openxmlformats.org/presentationml/2006/ole">
            <p:oleObj spid="_x0000_s88066" name="Bitmap Image" r:id="rId3" imgW="6439799" imgH="2104762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5C-25B2-4F99-B61D-CEBE4DCDFBFB}" type="slidenum">
              <a:rPr lang="en-US"/>
              <a:pPr/>
              <a:t>12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Packet-filtering Router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Applies a set of rules to each incoming IP packet and then forwards or discards the packet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Filter packets going in both directions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The packet filter is typically set up as a list of rules based on matches to fields in the IP or TCP header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Two default policies (discard or forward)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16C-FFF6-4F9A-814D-8131BA9EB5FC}" type="slidenum">
              <a:rPr lang="en-US"/>
              <a:pPr/>
              <a:t>13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Simplicity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Transparency to users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High speed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Difficulty of setting up packet filter rules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Lack of Authentication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242C-B8D0-42C0-82B9-7FCF610DCB13}" type="slidenum">
              <a:rPr lang="en-US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Possible attacks and appropriate countermeasures</a:t>
            </a:r>
          </a:p>
          <a:p>
            <a:pPr lvl="1"/>
            <a:r>
              <a:rPr lang="en-US">
                <a:latin typeface="Comic Sans MS" pitchFamily="66" charset="0"/>
              </a:rPr>
              <a:t>IP address spoofing</a:t>
            </a:r>
          </a:p>
          <a:p>
            <a:pPr lvl="1"/>
            <a:r>
              <a:rPr lang="en-US">
                <a:latin typeface="Comic Sans MS" pitchFamily="66" charset="0"/>
              </a:rPr>
              <a:t>Source routing attacks</a:t>
            </a:r>
          </a:p>
          <a:p>
            <a:pPr lvl="1"/>
            <a:r>
              <a:rPr lang="en-US">
                <a:latin typeface="Comic Sans MS" pitchFamily="66" charset="0"/>
              </a:rPr>
              <a:t>Tiny fragment attacks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ED8-1D46-4F41-80F7-83D971D9CE8B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Application-level Gateway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447800" y="2743200"/>
          <a:ext cx="6276975" cy="2352675"/>
        </p:xfrm>
        <a:graphic>
          <a:graphicData uri="http://schemas.openxmlformats.org/presentationml/2006/ole">
            <p:oleObj spid="_x0000_s89090" name="Bitmap Image" r:id="rId3" imgW="6276190" imgH="235238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BF5C-7B93-4678-8CE5-9AFCDB768CED}" type="slidenum">
              <a:rPr lang="en-US"/>
              <a:pPr/>
              <a:t>16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Application-level Gateway</a:t>
            </a:r>
          </a:p>
          <a:p>
            <a:pPr lvl="1"/>
            <a:r>
              <a:rPr lang="en-US">
                <a:latin typeface="Comic Sans MS" pitchFamily="66" charset="0"/>
              </a:rPr>
              <a:t>Also called proxy server</a:t>
            </a:r>
          </a:p>
          <a:p>
            <a:pPr lvl="1"/>
            <a:r>
              <a:rPr lang="en-US">
                <a:latin typeface="Comic Sans MS" pitchFamily="66" charset="0"/>
              </a:rPr>
              <a:t>Acts as a relay of application-level traffic</a:t>
            </a:r>
          </a:p>
          <a:p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AFF1-5DCF-4698-8D9D-A98FFE147541}" type="slidenum">
              <a:rPr lang="en-US"/>
              <a:pPr/>
              <a:t>17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Advantages:</a:t>
            </a:r>
          </a:p>
          <a:p>
            <a:pPr lvl="1"/>
            <a:r>
              <a:rPr lang="en-US">
                <a:latin typeface="Comic Sans MS" pitchFamily="66" charset="0"/>
              </a:rPr>
              <a:t>Higher security than packet filters</a:t>
            </a:r>
          </a:p>
          <a:p>
            <a:pPr lvl="1"/>
            <a:r>
              <a:rPr lang="en-US">
                <a:latin typeface="Comic Sans MS" pitchFamily="66" charset="0"/>
              </a:rPr>
              <a:t>Only need to scrutinize a few allowable applications</a:t>
            </a:r>
          </a:p>
          <a:p>
            <a:pPr lvl="1"/>
            <a:r>
              <a:rPr lang="en-US">
                <a:latin typeface="Comic Sans MS" pitchFamily="66" charset="0"/>
              </a:rPr>
              <a:t>Easy to log and audit all incoming traffic</a:t>
            </a:r>
          </a:p>
          <a:p>
            <a:r>
              <a:rPr lang="en-US">
                <a:latin typeface="Comic Sans MS" pitchFamily="66" charset="0"/>
              </a:rPr>
              <a:t>Disadvantages:</a:t>
            </a:r>
          </a:p>
          <a:p>
            <a:pPr lvl="1"/>
            <a:r>
              <a:rPr lang="en-US">
                <a:latin typeface="Comic Sans MS" pitchFamily="66" charset="0"/>
              </a:rPr>
              <a:t>Additional processing overhead on each connection (gateway as splice point)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D52-385C-4E1E-8282-D8C0C1E44B31}" type="slidenum">
              <a:rPr lang="en-US"/>
              <a:pPr/>
              <a:t>18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Circuit-level Gateway</a:t>
            </a:r>
          </a:p>
          <a:p>
            <a:endParaRPr lang="en-US">
              <a:latin typeface="Comic Sans MS" pitchFamily="66" charset="0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447800" y="2667000"/>
          <a:ext cx="6335713" cy="2590800"/>
        </p:xfrm>
        <a:graphic>
          <a:graphicData uri="http://schemas.openxmlformats.org/presentationml/2006/ole">
            <p:oleObj spid="_x0000_s90114" name="Bitmap Image" r:id="rId3" imgW="6335009" imgH="2591162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8445-AB03-4181-AFF9-ED0A913876D7}" type="slidenum">
              <a:rPr lang="en-US"/>
              <a:pPr/>
              <a:t>19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Circuit-level Gateway</a:t>
            </a:r>
          </a:p>
          <a:p>
            <a:pPr lvl="1"/>
            <a:r>
              <a:rPr lang="en-US">
                <a:latin typeface="Comic Sans MS" pitchFamily="66" charset="0"/>
              </a:rPr>
              <a:t>Stand-alone system or</a:t>
            </a:r>
          </a:p>
          <a:p>
            <a:pPr lvl="1"/>
            <a:r>
              <a:rPr lang="en-US">
                <a:latin typeface="Comic Sans MS" pitchFamily="66" charset="0"/>
              </a:rPr>
              <a:t>Specialized function performed by an Application-level Gateway</a:t>
            </a:r>
          </a:p>
          <a:p>
            <a:pPr lvl="1"/>
            <a:r>
              <a:rPr lang="en-US">
                <a:latin typeface="Comic Sans MS" pitchFamily="66" charset="0"/>
              </a:rPr>
              <a:t>Sets up two TCP connections</a:t>
            </a:r>
          </a:p>
          <a:p>
            <a:pPr lvl="1"/>
            <a:r>
              <a:rPr lang="en-US">
                <a:latin typeface="Comic Sans MS" pitchFamily="66" charset="0"/>
              </a:rPr>
              <a:t>The gateway typically relays TCP segments from one connection to the other without examining the contents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87EB-4BD5-4639-9828-3D83CFF62A08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Outline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>
                <a:latin typeface="Comic Sans MS" pitchFamily="66" charset="0"/>
              </a:rPr>
              <a:t>Firewall Design Principles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Firewall Characteristics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Types of Firewalls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Firewall Configurations</a:t>
            </a:r>
          </a:p>
          <a:p>
            <a:pPr>
              <a:lnSpc>
                <a:spcPct val="90000"/>
              </a:lnSpc>
            </a:pPr>
            <a:r>
              <a:rPr lang="sv-SE">
                <a:latin typeface="Comic Sans MS" pitchFamily="66" charset="0"/>
              </a:rPr>
              <a:t>Trusted Systems</a:t>
            </a:r>
          </a:p>
          <a:p>
            <a:pPr lvl="1">
              <a:lnSpc>
                <a:spcPct val="90000"/>
              </a:lnSpc>
            </a:pPr>
            <a:r>
              <a:rPr lang="sv-SE">
                <a:latin typeface="Comic Sans MS" pitchFamily="66" charset="0"/>
              </a:rPr>
              <a:t>Data Access Control</a:t>
            </a:r>
          </a:p>
          <a:p>
            <a:pPr lvl="1">
              <a:lnSpc>
                <a:spcPct val="90000"/>
              </a:lnSpc>
            </a:pPr>
            <a:r>
              <a:rPr lang="sv-SE">
                <a:latin typeface="Comic Sans MS" pitchFamily="66" charset="0"/>
              </a:rPr>
              <a:t>The Concept of Trusted systems</a:t>
            </a:r>
          </a:p>
          <a:p>
            <a:pPr lvl="1">
              <a:lnSpc>
                <a:spcPct val="90000"/>
              </a:lnSpc>
            </a:pPr>
            <a:r>
              <a:rPr lang="sv-SE">
                <a:latin typeface="Comic Sans MS" pitchFamily="66" charset="0"/>
              </a:rPr>
              <a:t>Trojan Horse Defense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C7B-0585-4CE4-8AD3-275EFDBA56B7}" type="slidenum">
              <a:rPr lang="en-US"/>
              <a:pPr/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Circuit-level Gateway</a:t>
            </a:r>
          </a:p>
          <a:p>
            <a:pPr lvl="1"/>
            <a:r>
              <a:rPr lang="en-US">
                <a:latin typeface="Comic Sans MS" pitchFamily="66" charset="0"/>
              </a:rPr>
              <a:t>The security function consists of determining which connections will be allowed</a:t>
            </a:r>
          </a:p>
          <a:p>
            <a:pPr lvl="1"/>
            <a:r>
              <a:rPr lang="en-US">
                <a:latin typeface="Comic Sans MS" pitchFamily="66" charset="0"/>
              </a:rPr>
              <a:t>Typically use is a situation in which the system administrator trusts the internal users</a:t>
            </a:r>
          </a:p>
          <a:p>
            <a:pPr lvl="1"/>
            <a:r>
              <a:rPr lang="en-US">
                <a:latin typeface="Comic Sans MS" pitchFamily="66" charset="0"/>
              </a:rPr>
              <a:t>An example is the SOCKS package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557-64C8-43F0-A28D-654AB9A19765}" type="slidenum">
              <a:rPr lang="en-US"/>
              <a:pPr/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Types of 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Bastion Host</a:t>
            </a:r>
          </a:p>
          <a:p>
            <a:pPr lvl="1"/>
            <a:r>
              <a:rPr lang="en-US">
                <a:latin typeface="Comic Sans MS" pitchFamily="66" charset="0"/>
              </a:rPr>
              <a:t>A system identified by the firewall administrator as a critical strong point in the network´s security</a:t>
            </a:r>
          </a:p>
          <a:p>
            <a:pPr lvl="1"/>
            <a:r>
              <a:rPr lang="en-US">
                <a:latin typeface="Comic Sans MS" pitchFamily="66" charset="0"/>
              </a:rPr>
              <a:t>The bastion host serves as a platform for an application-level or circuit-level gateway</a:t>
            </a:r>
          </a:p>
          <a:p>
            <a:pPr lvl="1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51E-26F8-45E4-B7F2-06F23CAB7CBF}" type="slidenum">
              <a:rPr lang="en-US"/>
              <a:pPr/>
              <a:t>22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In addition to the use of simple configuration of a single system (single packet filtering router or single gateway), more complex configurations are possible</a:t>
            </a:r>
          </a:p>
          <a:p>
            <a:r>
              <a:rPr lang="en-US">
                <a:latin typeface="Comic Sans MS" pitchFamily="66" charset="0"/>
              </a:rPr>
              <a:t>Three common configurations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1682-4617-4810-AEA1-7E048A9A3BE9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Screened host firewall system (single-homed bastion host)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219200" y="3276600"/>
          <a:ext cx="7089775" cy="2538413"/>
        </p:xfrm>
        <a:graphic>
          <a:graphicData uri="http://schemas.openxmlformats.org/presentationml/2006/ole">
            <p:oleObj spid="_x0000_s91138" name="Bitmap Image" r:id="rId3" imgW="8085714" imgH="289523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1AE9-D587-40CC-92DA-A67C96362E60}" type="slidenum">
              <a:rPr lang="en-US"/>
              <a:pPr/>
              <a:t>24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Screened host firewall, single-homed bastion configuration</a:t>
            </a:r>
          </a:p>
          <a:p>
            <a:r>
              <a:rPr lang="en-US">
                <a:latin typeface="Comic Sans MS" pitchFamily="66" charset="0"/>
              </a:rPr>
              <a:t>Firewall consists of two systems:</a:t>
            </a:r>
          </a:p>
          <a:p>
            <a:pPr lvl="1"/>
            <a:r>
              <a:rPr lang="en-US">
                <a:latin typeface="Comic Sans MS" pitchFamily="66" charset="0"/>
              </a:rPr>
              <a:t>A packet-filtering router</a:t>
            </a:r>
          </a:p>
          <a:p>
            <a:pPr lvl="1"/>
            <a:r>
              <a:rPr lang="en-US">
                <a:latin typeface="Comic Sans MS" pitchFamily="66" charset="0"/>
              </a:rPr>
              <a:t>A bastion host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BC8-D559-4A1F-9573-5688D9A92589}" type="slidenum">
              <a:rPr lang="en-US"/>
              <a:pPr/>
              <a:t>25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Configuration for the packet-filtering router:</a:t>
            </a:r>
          </a:p>
          <a:p>
            <a:pPr lvl="1"/>
            <a:r>
              <a:rPr lang="en-US">
                <a:latin typeface="Comic Sans MS" pitchFamily="66" charset="0"/>
              </a:rPr>
              <a:t>Only packets from and to the bastion host are allowed to pass through the router</a:t>
            </a:r>
          </a:p>
          <a:p>
            <a:r>
              <a:rPr lang="en-US">
                <a:latin typeface="Comic Sans MS" pitchFamily="66" charset="0"/>
              </a:rPr>
              <a:t>The bastion host performs authentication and proxy functions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C2-5225-4AFF-B748-D77EF706F93B}" type="slidenum">
              <a:rPr lang="en-US"/>
              <a:pPr/>
              <a:t>26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Greater security than single configurations because of two reasons: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This configuration implements both packet-level and application-level filtering (allowing for flexibility in defining security policy)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An intruder must generally penetrate two separate systems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3048-6310-471D-BE6D-DB7484EF2EBA}" type="slidenum">
              <a:rPr lang="en-US"/>
              <a:pPr/>
              <a:t>27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This configuration also affords flexibility in providing direct Internet access (public information server, e.g. Web server)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ADDD-3D01-4C01-A03A-D29DBE843FEF}" type="slidenum">
              <a:rPr lang="en-US"/>
              <a:pPr/>
              <a:t>28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</a:t>
            </a:r>
            <a:r>
              <a:rPr 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Configurations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Screened host firewall system (dual-homed bastion host)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143000" y="3276600"/>
          <a:ext cx="6789738" cy="2352675"/>
        </p:xfrm>
        <a:graphic>
          <a:graphicData uri="http://schemas.openxmlformats.org/presentationml/2006/ole">
            <p:oleObj spid="_x0000_s92162" name="Bitmap Image" r:id="rId3" imgW="7942857" imgH="275238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E29-5408-43CA-8C40-5309034AD484}" type="slidenum">
              <a:rPr lang="en-US"/>
              <a:pPr/>
              <a:t>29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Screened host firewall, dual-homed bastion configuration</a:t>
            </a:r>
          </a:p>
          <a:p>
            <a:pPr lvl="1"/>
            <a:r>
              <a:rPr lang="en-US">
                <a:latin typeface="Comic Sans MS" pitchFamily="66" charset="0"/>
              </a:rPr>
              <a:t>The packet-filtering router is not completely compromised</a:t>
            </a:r>
          </a:p>
          <a:p>
            <a:pPr lvl="1"/>
            <a:r>
              <a:rPr lang="en-US">
                <a:latin typeface="Comic Sans MS" pitchFamily="66" charset="0"/>
              </a:rPr>
              <a:t>Traffic between the Internet and other hosts on the private network has to flow through the bastion host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1DFF-5927-48FB-9597-FABD387B0370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Effective means of protection a local system or network of systems from network-based security threats while affording access to the outside world via WAN`s or the Internet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EE78-A605-4DD8-9274-B1E6334723C4}" type="slidenum">
              <a:rPr lang="en-US"/>
              <a:pPr/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Screened-subnet firewall system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143000" y="2819400"/>
          <a:ext cx="6967538" cy="2366963"/>
        </p:xfrm>
        <a:graphic>
          <a:graphicData uri="http://schemas.openxmlformats.org/presentationml/2006/ole">
            <p:oleObj spid="_x0000_s93186" name="Bitmap Image" r:id="rId3" imgW="7992591" imgH="2715004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67E-36F5-4FA4-AD89-1C2BB11E0D8C}" type="slidenum">
              <a:rPr lang="en-US"/>
              <a:pPr/>
              <a:t>31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Screened subnet firewall configuration</a:t>
            </a:r>
          </a:p>
          <a:p>
            <a:pPr lvl="1"/>
            <a:r>
              <a:rPr lang="en-US">
                <a:latin typeface="Comic Sans MS" pitchFamily="66" charset="0"/>
              </a:rPr>
              <a:t>Most secure configuration of the three</a:t>
            </a:r>
          </a:p>
          <a:p>
            <a:pPr lvl="1"/>
            <a:r>
              <a:rPr lang="en-US">
                <a:latin typeface="Comic Sans MS" pitchFamily="66" charset="0"/>
              </a:rPr>
              <a:t>Two packet-filtering routers are used</a:t>
            </a:r>
          </a:p>
          <a:p>
            <a:pPr lvl="1"/>
            <a:r>
              <a:rPr lang="en-US">
                <a:latin typeface="Comic Sans MS" pitchFamily="66" charset="0"/>
              </a:rPr>
              <a:t>Creation of an isolated sub-network</a:t>
            </a:r>
          </a:p>
          <a:p>
            <a:pPr lvl="1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4D1-75BB-4595-A5ED-5B79876CE690}" type="slidenum">
              <a:rPr lang="en-US"/>
              <a:pPr/>
              <a:t>32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Advantages:</a:t>
            </a:r>
          </a:p>
          <a:p>
            <a:pPr lvl="1"/>
            <a:r>
              <a:rPr lang="en-US">
                <a:latin typeface="Comic Sans MS" pitchFamily="66" charset="0"/>
              </a:rPr>
              <a:t>Three levels of defense to thwart intruders</a:t>
            </a:r>
          </a:p>
          <a:p>
            <a:pPr lvl="1"/>
            <a:r>
              <a:rPr lang="en-US">
                <a:latin typeface="Comic Sans MS" pitchFamily="66" charset="0"/>
              </a:rPr>
              <a:t>The outside router advertises only the existence of the screened subnet to the Internet (internal network is invisible to the Internet)</a:t>
            </a:r>
          </a:p>
          <a:p>
            <a:pPr lvl="1">
              <a:buFontTx/>
              <a:buNone/>
            </a:pPr>
            <a:endParaRPr lang="en-US">
              <a:latin typeface="Comic Sans MS" pitchFamily="66" charset="0"/>
            </a:endParaRPr>
          </a:p>
          <a:p>
            <a:pPr lvl="1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7BC9-3B34-40DA-B829-4BD56019E225}" type="slidenum">
              <a:rPr lang="en-US"/>
              <a:pPr/>
              <a:t>33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Configurations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Advantages:</a:t>
            </a:r>
          </a:p>
          <a:p>
            <a:pPr lvl="1"/>
            <a:r>
              <a:rPr lang="en-US">
                <a:latin typeface="Comic Sans MS" pitchFamily="66" charset="0"/>
              </a:rPr>
              <a:t>The inside router advertises only the existence of the screened subnet to the internal network (the systems on the inside network cannot construct direct routes to the Internet)</a:t>
            </a:r>
          </a:p>
          <a:p>
            <a:pPr lvl="1">
              <a:buFontTx/>
              <a:buNone/>
            </a:pPr>
            <a:endParaRPr lang="en-US">
              <a:latin typeface="Comic Sans MS" pitchFamily="66" charset="0"/>
            </a:endParaRPr>
          </a:p>
          <a:p>
            <a:pPr lvl="1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700-3DC3-4754-AC57-56A58B1C62CD}" type="slidenum">
              <a:rPr lang="en-US"/>
              <a:pPr/>
              <a:t>34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Trusted Systems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One way to enhance the ability of a system to defend against intruders and malicious programs is to implement trusted system technology</a:t>
            </a:r>
          </a:p>
          <a:p>
            <a:pPr lvl="1">
              <a:buFontTx/>
              <a:buNone/>
            </a:pPr>
            <a:endParaRPr lang="en-US">
              <a:latin typeface="Comic Sans MS" pitchFamily="66" charset="0"/>
            </a:endParaRPr>
          </a:p>
          <a:p>
            <a:pPr lvl="1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0B2C-65A0-4B82-B73E-04FEAF3AF156}" type="slidenum">
              <a:rPr lang="en-US"/>
              <a:pPr/>
              <a:t>35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Data Access Control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Through the user access control procedure (log on), a user can be identified to the system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Associated with each user, there can be a profile that specifies permissible operations and file accesses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The operation system can enforce rules based on the user profile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6A78-4341-4D7A-A7B4-A185EA59EB1E}" type="slidenum">
              <a:rPr lang="en-US"/>
              <a:pPr/>
              <a:t>36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Data Access Control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General models of access control:</a:t>
            </a:r>
          </a:p>
          <a:p>
            <a:pPr lvl="1"/>
            <a:r>
              <a:rPr lang="en-US">
                <a:latin typeface="Comic Sans MS" pitchFamily="66" charset="0"/>
              </a:rPr>
              <a:t>Access matrix</a:t>
            </a:r>
          </a:p>
          <a:p>
            <a:pPr lvl="1"/>
            <a:r>
              <a:rPr lang="en-US">
                <a:latin typeface="Comic Sans MS" pitchFamily="66" charset="0"/>
              </a:rPr>
              <a:t>Access control list</a:t>
            </a:r>
          </a:p>
          <a:p>
            <a:pPr lvl="1"/>
            <a:r>
              <a:rPr lang="en-US">
                <a:latin typeface="Comic Sans MS" pitchFamily="66" charset="0"/>
              </a:rPr>
              <a:t>Capability list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13C1-41D3-4A27-BE23-E37A3B8C7AE6}" type="slidenum">
              <a:rPr lang="en-US"/>
              <a:pPr/>
              <a:t>37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Data Access Control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Access Matrix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143000" y="2743200"/>
          <a:ext cx="6370638" cy="2263775"/>
        </p:xfrm>
        <a:graphic>
          <a:graphicData uri="http://schemas.openxmlformats.org/presentationml/2006/ole">
            <p:oleObj spid="_x0000_s94210" name="Bitmap Image" r:id="rId3" imgW="7561905" imgH="2685714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E7C9-4BAB-48B5-BAC4-3BBE8BE9D554}" type="slidenum">
              <a:rPr lang="en-US"/>
              <a:pPr/>
              <a:t>38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Data Access Control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Comic Sans MS" pitchFamily="66" charset="0"/>
              </a:rPr>
              <a:t>Access Matrix: Basic elements of the model</a:t>
            </a:r>
          </a:p>
          <a:p>
            <a:pPr lvl="1"/>
            <a:r>
              <a:rPr lang="en-US" sz="2400">
                <a:latin typeface="Comic Sans MS" pitchFamily="66" charset="0"/>
              </a:rPr>
              <a:t>Subject: An entity capable of accessing objects, the concept of subject equates with that of process</a:t>
            </a:r>
          </a:p>
          <a:p>
            <a:pPr lvl="1"/>
            <a:r>
              <a:rPr lang="en-US" sz="2400">
                <a:latin typeface="Comic Sans MS" pitchFamily="66" charset="0"/>
              </a:rPr>
              <a:t>Object: Anything to which access is controlled (e.g. files, programs)</a:t>
            </a:r>
          </a:p>
          <a:p>
            <a:pPr lvl="1"/>
            <a:r>
              <a:rPr lang="en-US" sz="2400">
                <a:latin typeface="Comic Sans MS" pitchFamily="66" charset="0"/>
              </a:rPr>
              <a:t>Access right: The way in which an object is accessed by a subject (e.g. read, write, execute)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7B28-1588-4B6E-BC54-16C87B5E696B}" type="slidenum">
              <a:rPr lang="en-US"/>
              <a:pPr/>
              <a:t>39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Data Access Control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Access Control List: Decomposition of the matrix by columns</a:t>
            </a: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2590800" y="3276600"/>
          <a:ext cx="4114800" cy="2395538"/>
        </p:xfrm>
        <a:graphic>
          <a:graphicData uri="http://schemas.openxmlformats.org/presentationml/2006/ole">
            <p:oleObj spid="_x0000_s95234" name="Bitmap Image" r:id="rId3" imgW="4285714" imgH="249523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02B-4B15-4744-9393-B8152FCF774C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Firewall </a:t>
            </a:r>
            <a:r>
              <a:rPr lang="sv-SE" dirty="0" smtClean="0">
                <a:latin typeface="Comic Sans MS" pitchFamily="66" charset="0"/>
              </a:rPr>
              <a:t>Design Principles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Information systems undergo a steady evolution (from small LAN`s to Internet connectivity)</a:t>
            </a:r>
            <a:endParaRPr lang="sv-SE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Strong security features for all workstations and servers not established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BA07-62C4-4D21-B8CC-39E6CB835C76}" type="slidenum">
              <a:rPr lang="en-US"/>
              <a:pPr/>
              <a:t>40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Data Access Control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Access Control List</a:t>
            </a:r>
          </a:p>
          <a:p>
            <a:pPr lvl="1"/>
            <a:r>
              <a:rPr lang="en-US">
                <a:latin typeface="Comic Sans MS" pitchFamily="66" charset="0"/>
              </a:rPr>
              <a:t>An access control list lists users and their permitted access right</a:t>
            </a:r>
          </a:p>
          <a:p>
            <a:pPr lvl="1"/>
            <a:r>
              <a:rPr lang="en-US">
                <a:latin typeface="Comic Sans MS" pitchFamily="66" charset="0"/>
              </a:rPr>
              <a:t>The list may contain a default or public entry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FD5A-CC2C-4825-91D9-BE3A9D71D676}" type="slidenum">
              <a:rPr lang="en-US"/>
              <a:pPr/>
              <a:t>41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Data Access Control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Capability list: Decomposition of the matrix by rows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43200" y="3429000"/>
          <a:ext cx="3810000" cy="1943100"/>
        </p:xfrm>
        <a:graphic>
          <a:graphicData uri="http://schemas.openxmlformats.org/presentationml/2006/ole">
            <p:oleObj spid="_x0000_s96258" name="Bitmap Image" r:id="rId3" imgW="4219048" imgH="215295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A1D-753B-458D-BE81-478E979BE3F1}" type="slidenum">
              <a:rPr lang="en-US"/>
              <a:pPr/>
              <a:t>42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Data Access Control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Capability list</a:t>
            </a:r>
          </a:p>
          <a:p>
            <a:pPr lvl="1"/>
            <a:r>
              <a:rPr lang="en-US">
                <a:latin typeface="Comic Sans MS" pitchFamily="66" charset="0"/>
              </a:rPr>
              <a:t>A capability ticket specifies authorized objects and operations for a user</a:t>
            </a:r>
          </a:p>
          <a:p>
            <a:pPr lvl="1"/>
            <a:r>
              <a:rPr lang="en-US">
                <a:latin typeface="Comic Sans MS" pitchFamily="66" charset="0"/>
              </a:rPr>
              <a:t>Each user have a number of tickets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2EA0-D7C6-4CB1-A5CC-6248D4FA9035}" type="slidenum">
              <a:rPr lang="en-US"/>
              <a:pPr/>
              <a:t>43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The Concept </a:t>
            </a:r>
            <a:r>
              <a:rPr lang="sv-SE" dirty="0" smtClean="0">
                <a:latin typeface="Comic Sans MS" pitchFamily="66" charset="0"/>
              </a:rPr>
              <a:t>of Trusted </a:t>
            </a:r>
            <a:r>
              <a:rPr lang="sv-SE" dirty="0">
                <a:latin typeface="Comic Sans MS" pitchFamily="66" charset="0"/>
              </a:rPr>
              <a:t>Systems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Trusted Systems</a:t>
            </a:r>
          </a:p>
          <a:p>
            <a:pPr lvl="1"/>
            <a:r>
              <a:rPr lang="en-US">
                <a:latin typeface="Comic Sans MS" pitchFamily="66" charset="0"/>
              </a:rPr>
              <a:t>Protection of data and resources on the basis of levels of security (e.g. military)</a:t>
            </a:r>
          </a:p>
          <a:p>
            <a:pPr lvl="1"/>
            <a:r>
              <a:rPr lang="en-US">
                <a:latin typeface="Comic Sans MS" pitchFamily="66" charset="0"/>
              </a:rPr>
              <a:t>Users can be granted clearances to access certain categories of data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354-CF62-46B8-8D78-A72F3DEC1244}" type="slidenum">
              <a:rPr lang="en-US"/>
              <a:pPr/>
              <a:t>44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The Concept </a:t>
            </a:r>
            <a:r>
              <a:rPr lang="sv-SE" dirty="0" smtClean="0">
                <a:latin typeface="Comic Sans MS" pitchFamily="66" charset="0"/>
              </a:rPr>
              <a:t>of Trusted </a:t>
            </a:r>
            <a:r>
              <a:rPr lang="sv-SE" dirty="0">
                <a:latin typeface="Comic Sans MS" pitchFamily="66" charset="0"/>
              </a:rPr>
              <a:t>Systems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omic Sans MS" pitchFamily="66" charset="0"/>
              </a:rPr>
              <a:t>Multilevel security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Definition of multiple categories or levels of data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omic Sans MS" pitchFamily="66" charset="0"/>
              </a:rPr>
              <a:t>A multilevel secure system must enforce: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No read up: A subject can only read an object of less or equal security level (Simple Security Property)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No write down: A subject can only write into an object of greater or equal security level (*-Property)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1540-D010-4696-A7AF-77A625437D18}" type="slidenum">
              <a:rPr lang="en-US"/>
              <a:pPr/>
              <a:t>45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The Concept </a:t>
            </a:r>
            <a:r>
              <a:rPr lang="sv-SE" dirty="0" smtClean="0">
                <a:latin typeface="Comic Sans MS" pitchFamily="66" charset="0"/>
              </a:rPr>
              <a:t>of Trusted </a:t>
            </a:r>
            <a:r>
              <a:rPr lang="sv-SE" dirty="0">
                <a:latin typeface="Comic Sans MS" pitchFamily="66" charset="0"/>
              </a:rPr>
              <a:t>Systems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Reference Monitor Concept: Multilevel security for a data processing system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2971800" y="3581400"/>
          <a:ext cx="3136900" cy="2435225"/>
        </p:xfrm>
        <a:graphic>
          <a:graphicData uri="http://schemas.openxmlformats.org/presentationml/2006/ole">
            <p:oleObj spid="_x0000_s97282" name="Bitmap Image" r:id="rId3" imgW="7190476" imgH="558242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6612-4CD7-499B-A200-F23CDF57B4E7}" type="slidenum">
              <a:rPr lang="en-US"/>
              <a:pPr/>
              <a:t>46</a:t>
            </a:fld>
            <a:endParaRPr 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524000" y="1447800"/>
          <a:ext cx="6096000" cy="4732338"/>
        </p:xfrm>
        <a:graphic>
          <a:graphicData uri="http://schemas.openxmlformats.org/presentationml/2006/ole">
            <p:oleObj spid="_x0000_s98306" name="Bitmap Image" r:id="rId3" imgW="7190476" imgH="5582429" progId="Paint.Picture">
              <p:embed/>
            </p:oleObj>
          </a:graphicData>
        </a:graphic>
      </p:graphicFrame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The Concept </a:t>
            </a:r>
            <a:r>
              <a:rPr lang="sv-SE" dirty="0" smtClean="0">
                <a:latin typeface="Comic Sans MS" pitchFamily="66" charset="0"/>
              </a:rPr>
              <a:t>of Trusted </a:t>
            </a:r>
            <a:r>
              <a:rPr lang="sv-SE" dirty="0">
                <a:latin typeface="Comic Sans MS" pitchFamily="66" charset="0"/>
              </a:rPr>
              <a:t>Systems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64-E49A-497C-94BB-80B8EE011028}" type="slidenum">
              <a:rPr lang="en-US"/>
              <a:pPr/>
              <a:t>47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3"/>
            <a:ext cx="8258204" cy="793733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The Concept </a:t>
            </a:r>
            <a:r>
              <a:rPr lang="sv-SE" dirty="0" smtClean="0">
                <a:latin typeface="Comic Sans MS" pitchFamily="66" charset="0"/>
              </a:rPr>
              <a:t>of Trusted </a:t>
            </a:r>
            <a:r>
              <a:rPr lang="sv-SE" dirty="0">
                <a:latin typeface="Comic Sans MS" pitchFamily="66" charset="0"/>
              </a:rPr>
              <a:t>Systems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Reference Monitor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Controlling element in the hardware and operating system of a computer that regulates the access of subjects to objects on basis of security parameters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The monitor has access to a file (security kernel database)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The monitor enforces the security rules (no read up, no write down)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FBE0-8E97-4F4A-AAC0-D37DBF10AE51}" type="slidenum">
              <a:rPr lang="en-US"/>
              <a:pPr/>
              <a:t>48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The Concept </a:t>
            </a:r>
            <a:r>
              <a:rPr lang="sv-SE" dirty="0" smtClean="0">
                <a:latin typeface="Comic Sans MS" pitchFamily="66" charset="0"/>
              </a:rPr>
              <a:t>of Trusted </a:t>
            </a:r>
            <a:r>
              <a:rPr lang="sv-SE" dirty="0">
                <a:latin typeface="Comic Sans MS" pitchFamily="66" charset="0"/>
              </a:rPr>
              <a:t>Systems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Properties of the Reference Monitor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Complete mediation: Security rules are enforced on every access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Isolation: The reference monitor and database are protected from unauthorized modification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Verifiability: The reference monitor’s correctness must be provable (mathematically)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245-271C-464A-A271-96EBEBE868D7}" type="slidenum">
              <a:rPr lang="en-US"/>
              <a:pPr/>
              <a:t>49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The Concept </a:t>
            </a:r>
            <a:r>
              <a:rPr lang="sv-SE" dirty="0" smtClean="0">
                <a:latin typeface="Comic Sans MS" pitchFamily="66" charset="0"/>
              </a:rPr>
              <a:t>of Trusted </a:t>
            </a:r>
            <a:r>
              <a:rPr lang="sv-SE" dirty="0">
                <a:latin typeface="Comic Sans MS" pitchFamily="66" charset="0"/>
              </a:rPr>
              <a:t>Systems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 system that can provide such verifications (properties) is referred to as a trusted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B1-56BD-4608-9189-A0F8D0546A96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Firewall </a:t>
            </a:r>
            <a:r>
              <a:rPr lang="sv-SE" dirty="0" smtClean="0">
                <a:latin typeface="Comic Sans MS" pitchFamily="66" charset="0"/>
              </a:rPr>
              <a:t>Design Principles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The firewall is inserted between the premises network and the Internet</a:t>
            </a:r>
          </a:p>
          <a:p>
            <a:r>
              <a:rPr lang="en-US">
                <a:latin typeface="Comic Sans MS" pitchFamily="66" charset="0"/>
              </a:rPr>
              <a:t>Aims:</a:t>
            </a:r>
          </a:p>
          <a:p>
            <a:pPr lvl="1"/>
            <a:r>
              <a:rPr lang="en-US">
                <a:latin typeface="Comic Sans MS" pitchFamily="66" charset="0"/>
              </a:rPr>
              <a:t>Establish a controlled link</a:t>
            </a:r>
          </a:p>
          <a:p>
            <a:pPr lvl="1"/>
            <a:r>
              <a:rPr lang="en-US">
                <a:latin typeface="Comic Sans MS" pitchFamily="66" charset="0"/>
              </a:rPr>
              <a:t>Protect the premises network from Internet-based attacks</a:t>
            </a:r>
          </a:p>
          <a:p>
            <a:pPr lvl="1"/>
            <a:r>
              <a:rPr lang="en-US">
                <a:latin typeface="Comic Sans MS" pitchFamily="66" charset="0"/>
              </a:rPr>
              <a:t>Provide a single choke point</a:t>
            </a:r>
          </a:p>
          <a:p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8128-985F-4F39-B6BC-D9ADF724DEAD}" type="slidenum">
              <a:rPr lang="en-US"/>
              <a:pPr/>
              <a:t>50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omic Sans MS" pitchFamily="66" charset="0"/>
              </a:rPr>
              <a:t>Trojan Horse Defense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Secure, trusted operating systems are one way to secure against Trojan Horse attacks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491E-6C47-4DF4-8583-574272A2FE23}" type="slidenum">
              <a:rPr lang="en-US"/>
              <a:pPr/>
              <a:t>51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Trojan Horse Defense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28600" y="2057400"/>
          <a:ext cx="4257675" cy="2962275"/>
        </p:xfrm>
        <a:graphic>
          <a:graphicData uri="http://schemas.openxmlformats.org/presentationml/2006/ole">
            <p:oleObj spid="_x0000_s99330" name="Bitmap Image" r:id="rId3" imgW="4258269" imgH="2962689" progId="Paint.Picture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4343400" y="1997075"/>
          <a:ext cx="4286250" cy="2962275"/>
        </p:xfrm>
        <a:graphic>
          <a:graphicData uri="http://schemas.openxmlformats.org/presentationml/2006/ole">
            <p:oleObj spid="_x0000_s99331" name="Bitmap Image" r:id="rId4" imgW="4285714" imgH="296268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E13F-A990-4AC2-836C-75DAAE4EB7E8}" type="slidenum">
              <a:rPr lang="en-US"/>
              <a:pPr/>
              <a:t>52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Trojan Horse Defense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4648200" y="1960563"/>
          <a:ext cx="4495800" cy="2867025"/>
        </p:xfrm>
        <a:graphic>
          <a:graphicData uri="http://schemas.openxmlformats.org/presentationml/2006/ole">
            <p:oleObj spid="_x0000_s100354" name="Bitmap Image" r:id="rId3" imgW="4495238" imgH="2866667" progId="Paint.Picture">
              <p:embed/>
            </p:oleObj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0" y="1905000"/>
          <a:ext cx="4543425" cy="2933700"/>
        </p:xfrm>
        <a:graphic>
          <a:graphicData uri="http://schemas.openxmlformats.org/presentationml/2006/ole">
            <p:oleObj spid="_x0000_s100355" name="Bitmap Image" r:id="rId4" imgW="4544059" imgH="2933333" progId="Paint.Picture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96-E7D6-4FBF-B33E-2C8E745DBD58}" type="slidenum">
              <a:rPr lang="en-US"/>
              <a:pPr/>
              <a:t>53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Recommended Reading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folHlink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800">
                <a:latin typeface="Comic Sans MS" pitchFamily="66" charset="0"/>
              </a:rPr>
              <a:t>Chapman, D., and Zwicky, E. Building Internet Firewalls. O’Reilly, 1995</a:t>
            </a:r>
          </a:p>
          <a:p>
            <a:pPr>
              <a:lnSpc>
                <a:spcPct val="90000"/>
              </a:lnSpc>
            </a:pPr>
            <a:r>
              <a:rPr lang="sv-SE" sz="2800">
                <a:latin typeface="Comic Sans MS" pitchFamily="66" charset="0"/>
              </a:rPr>
              <a:t>Cheswick, W., and Bellovin, S. Firewalls and Internet Security: Repelling the Wily Hacker. Addison-Wesley, 2000</a:t>
            </a:r>
          </a:p>
          <a:p>
            <a:pPr>
              <a:lnSpc>
                <a:spcPct val="90000"/>
              </a:lnSpc>
            </a:pPr>
            <a:r>
              <a:rPr lang="sv-SE" sz="2800">
                <a:latin typeface="Comic Sans MS" pitchFamily="66" charset="0"/>
              </a:rPr>
              <a:t>Gasser, M. Building a Secure Computer System. Reinhold, 1988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omic Sans MS" pitchFamily="66" charset="0"/>
              </a:rPr>
              <a:t>Pfleeger, C. Security in Computing. Prentice Hall, 1997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FA8B-3B39-46C9-88BF-26C283548E93}" type="slidenum">
              <a:rPr lang="en-US"/>
              <a:pPr/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Characteristics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Design goals:</a:t>
            </a:r>
          </a:p>
          <a:p>
            <a:pPr lvl="1"/>
            <a:r>
              <a:rPr lang="en-US">
                <a:latin typeface="Comic Sans MS" pitchFamily="66" charset="0"/>
              </a:rPr>
              <a:t>All traffic from inside to outside must pass through the firewall (physically blocking all access to the local network except via the firewall)</a:t>
            </a:r>
          </a:p>
          <a:p>
            <a:pPr lvl="1"/>
            <a:r>
              <a:rPr lang="en-US">
                <a:latin typeface="Comic Sans MS" pitchFamily="66" charset="0"/>
              </a:rPr>
              <a:t>Only authorized traffic (defined by the local security police) will be allowed to pass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BFD-2320-4326-9E92-8DD1171992FB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Characteristics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Design goals:</a:t>
            </a:r>
          </a:p>
          <a:p>
            <a:pPr lvl="1"/>
            <a:r>
              <a:rPr lang="en-US">
                <a:latin typeface="Comic Sans MS" pitchFamily="66" charset="0"/>
              </a:rPr>
              <a:t>The firewall itself is immune to penetration (use of trusted system with a secure operating system)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81A-EE4C-4739-B0B7-BE1E3CCCEBBE}" type="slidenum">
              <a:rPr lang="en-US"/>
              <a:pPr/>
              <a:t>8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omic Sans MS" pitchFamily="66" charset="0"/>
              </a:rPr>
              <a:t>Firewall Characteristics</a:t>
            </a:r>
            <a:r>
              <a:rPr lang="en-US">
                <a:latin typeface="Comic Sans MS" pitchFamily="66" charset="0"/>
              </a:rPr>
              <a:t/>
            </a:r>
            <a:br>
              <a:rPr lang="en-US">
                <a:latin typeface="Comic Sans MS" pitchFamily="66" charset="0"/>
              </a:rPr>
            </a:br>
            <a:endParaRPr lang="en-US"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Four general techniques: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Service control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Determines the types of Internet services that can be accessed, inbound or outbound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Direction control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Determines the direction in which particular service requests are allowed to flow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39F-EA86-4E67-A5F6-F811EAC0E950}" type="slidenum">
              <a:rPr lang="en-US"/>
              <a:pPr/>
              <a:t>9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omic Sans MS" pitchFamily="66" charset="0"/>
              </a:rPr>
              <a:t>Firewall Characteristics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User control</a:t>
            </a:r>
          </a:p>
          <a:p>
            <a:pPr lvl="1"/>
            <a:r>
              <a:rPr lang="en-US">
                <a:latin typeface="Comic Sans MS" pitchFamily="66" charset="0"/>
              </a:rPr>
              <a:t>Controls access to a service according to which user is attempting to access it</a:t>
            </a:r>
          </a:p>
          <a:p>
            <a:r>
              <a:rPr lang="en-US">
                <a:latin typeface="Comic Sans MS" pitchFamily="66" charset="0"/>
              </a:rPr>
              <a:t>Behavior control</a:t>
            </a:r>
          </a:p>
          <a:p>
            <a:pPr lvl="1"/>
            <a:r>
              <a:rPr lang="en-US">
                <a:latin typeface="Comic Sans MS" pitchFamily="66" charset="0"/>
              </a:rPr>
              <a:t>Controls how particular services are used (e.g. filter e-mail)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13220</TotalTime>
  <Words>1470</Words>
  <Application>Microsoft PowerPoint</Application>
  <PresentationFormat>On-screen Show (4:3)</PresentationFormat>
  <Paragraphs>257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Garamond</vt:lpstr>
      <vt:lpstr>Arial</vt:lpstr>
      <vt:lpstr>Wingdings</vt:lpstr>
      <vt:lpstr>Times New Roman</vt:lpstr>
      <vt:lpstr>宋体</vt:lpstr>
      <vt:lpstr>Palace Script MT</vt:lpstr>
      <vt:lpstr>Times</vt:lpstr>
      <vt:lpstr>Tahoma</vt:lpstr>
      <vt:lpstr>Symbol</vt:lpstr>
      <vt:lpstr>Monotype Sorts</vt:lpstr>
      <vt:lpstr>Comic Sans MS</vt:lpstr>
      <vt:lpstr>Edge</vt:lpstr>
      <vt:lpstr>Bitmap Image</vt:lpstr>
      <vt:lpstr>Firewalls</vt:lpstr>
      <vt:lpstr>Outline</vt:lpstr>
      <vt:lpstr>Firewalls </vt:lpstr>
      <vt:lpstr>Firewall Design Principles </vt:lpstr>
      <vt:lpstr>Firewall Design Principles </vt:lpstr>
      <vt:lpstr>Firewall Characteristics </vt:lpstr>
      <vt:lpstr>Firewall Characteristics </vt:lpstr>
      <vt:lpstr>Firewall Characteristics </vt:lpstr>
      <vt:lpstr>Firewall Characteristics </vt:lpstr>
      <vt:lpstr>Types of Firewalls </vt:lpstr>
      <vt:lpstr>Types of Firewalls </vt:lpstr>
      <vt:lpstr>Types of Firewalls </vt:lpstr>
      <vt:lpstr>Types of Firewalls </vt:lpstr>
      <vt:lpstr>Types of Firewalls </vt:lpstr>
      <vt:lpstr>Types of Firewalls </vt:lpstr>
      <vt:lpstr>Types of Firewalls </vt:lpstr>
      <vt:lpstr>Types of Firewalls </vt:lpstr>
      <vt:lpstr>Types of Firewalls </vt:lpstr>
      <vt:lpstr>Types of Firewalls </vt:lpstr>
      <vt:lpstr>Types of Firewalls </vt:lpstr>
      <vt:lpstr>Types of Firewalls </vt:lpstr>
      <vt:lpstr>Firewall Configurations </vt:lpstr>
      <vt:lpstr>Firewall Configurations </vt:lpstr>
      <vt:lpstr>Firewall Configurations </vt:lpstr>
      <vt:lpstr>Firewall Configurations </vt:lpstr>
      <vt:lpstr>Firewall Configurations </vt:lpstr>
      <vt:lpstr>Firewall Configurations </vt:lpstr>
      <vt:lpstr>Firewall Configurations </vt:lpstr>
      <vt:lpstr>Firewall Configurations </vt:lpstr>
      <vt:lpstr>Firewall Configurations </vt:lpstr>
      <vt:lpstr>Firewall Configurations </vt:lpstr>
      <vt:lpstr>Firewall Configurations </vt:lpstr>
      <vt:lpstr>Firewall Configurations </vt:lpstr>
      <vt:lpstr>Trusted Systems </vt:lpstr>
      <vt:lpstr>Data Access Control </vt:lpstr>
      <vt:lpstr>Data Access Control </vt:lpstr>
      <vt:lpstr>Data Access Control </vt:lpstr>
      <vt:lpstr>Data Access Control </vt:lpstr>
      <vt:lpstr>Data Access Control </vt:lpstr>
      <vt:lpstr>Data Access Control </vt:lpstr>
      <vt:lpstr>Data Access Control </vt:lpstr>
      <vt:lpstr>Data Access Control </vt:lpstr>
      <vt:lpstr>The Concept of Trusted Systems </vt:lpstr>
      <vt:lpstr>The Concept of Trusted Systems </vt:lpstr>
      <vt:lpstr>The Concept of Trusted Systems </vt:lpstr>
      <vt:lpstr>The Concept of Trusted Systems </vt:lpstr>
      <vt:lpstr>The Concept of Trusted Systems </vt:lpstr>
      <vt:lpstr>The Concept of Trusted Systems </vt:lpstr>
      <vt:lpstr>The Concept of Trusted Systems </vt:lpstr>
      <vt:lpstr>Trojan Horse Defense </vt:lpstr>
      <vt:lpstr>Trojan Horse Defense </vt:lpstr>
      <vt:lpstr>Trojan Horse Defense </vt:lpstr>
      <vt:lpstr>Recommended Reading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</dc:title>
  <dc:creator>Vicky</dc:creator>
  <cp:lastModifiedBy>HHH</cp:lastModifiedBy>
  <cp:revision>159</cp:revision>
  <dcterms:created xsi:type="dcterms:W3CDTF">2001-06-06T20:52:39Z</dcterms:created>
  <dcterms:modified xsi:type="dcterms:W3CDTF">2009-12-10T23:57:55Z</dcterms:modified>
</cp:coreProperties>
</file>