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F8F8F8"/>
    <a:srgbClr val="DDDDDD"/>
    <a:srgbClr val="FFFFFF"/>
    <a:srgbClr val="DBDBDB"/>
    <a:srgbClr val="00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4660"/>
  </p:normalViewPr>
  <p:slideViewPr>
    <p:cSldViewPr>
      <p:cViewPr varScale="1">
        <p:scale>
          <a:sx n="103" d="100"/>
          <a:sy n="103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4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0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4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9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4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0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37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9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9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6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15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8A9B5-F9A3-4394-A8B6-FAED5CAD641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883D8-503B-4EDD-A367-00BDD8D1A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4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72.png"/><Relationship Id="rId7" Type="http://schemas.openxmlformats.org/officeDocument/2006/relationships/image" Target="../media/image76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Relationship Id="rId9" Type="http://schemas.openxmlformats.org/officeDocument/2006/relationships/image" Target="../media/image7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290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03270" y="0"/>
            <a:ext cx="2103120" cy="37642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307080" y="3764280"/>
            <a:ext cx="2103120" cy="30937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14575" y="2036618"/>
            <a:ext cx="61836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8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Microsoft Uighur" pitchFamily="2" charset="-78"/>
                <a:cs typeface="Microsoft Uighur" pitchFamily="2" charset="-78"/>
              </a:rPr>
              <a:t>کاربرگ</a:t>
            </a:r>
            <a:endParaRPr lang="en-US" sz="18000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5052238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ldhabi" pitchFamily="2" charset="-78"/>
                <a:cs typeface="Aldhabi" pitchFamily="2" charset="-78"/>
              </a:rPr>
              <a:t>ریاضی</a:t>
            </a:r>
            <a:endParaRPr lang="en-US" sz="80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4850" y="2712184"/>
            <a:ext cx="1485900" cy="163121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10000" dirty="0" smtClean="0"/>
              <a:t>3</a:t>
            </a:r>
            <a:endParaRPr lang="en-US" sz="100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052511"/>
            <a:ext cx="1752600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r" rtl="1"/>
            <a:r>
              <a:rPr lang="fa-I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تنظیم:</a:t>
            </a:r>
          </a:p>
          <a:p>
            <a:pPr algn="r" rtl="1"/>
            <a:r>
              <a:rPr lang="fa-I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علیرضا منتظری</a:t>
            </a:r>
            <a:endParaRPr lang="en-U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211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393360"/>
            <a:chOff x="0" y="0"/>
            <a:chExt cx="9144000" cy="39336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144000" cy="3933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286000" y="70195"/>
              <a:ext cx="4875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/>
                <a:t>ریاضی پایه اول (هفتم) دوره اول متوسطه / معرفی عددهای صحیح</a:t>
              </a:r>
              <a:endParaRPr lang="en-US" sz="14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848600" y="517543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9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264" y="9906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در جاهای خالی عدد مناسب بنویسید.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81200" y="1600200"/>
                <a:ext cx="3962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  −</m:t>
                          </m:r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1</m:t>
                          </m:r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  </m:t>
                          </m:r>
                        </m:e>
                      </m:d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8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bg2">
                                  <a:tint val="85000"/>
                                  <a:satMod val="155000"/>
                                </a:schemeClr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bg2">
                                  <a:tint val="85000"/>
                                  <a:satMod val="155000"/>
                                </a:schemeClr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…. . . </m:t>
                          </m:r>
                        </m:e>
                      </m:d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=−</m:t>
                      </m:r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800" b="1" dirty="0">
                  <a:ln w="10541" cmpd="sng">
                    <a:solidFill>
                      <a:schemeClr val="tx1"/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600200"/>
                <a:ext cx="3962400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52600" y="2829580"/>
                <a:ext cx="4343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  −</m:t>
                          </m:r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2</m:t>
                          </m:r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  </m:t>
                          </m:r>
                        </m:e>
                      </m:d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8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bg2">
                                  <a:tint val="85000"/>
                                  <a:satMod val="155000"/>
                                </a:schemeClr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bg2">
                                  <a:tint val="85000"/>
                                  <a:satMod val="155000"/>
                                </a:schemeClr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….… </m:t>
                          </m:r>
                        </m:e>
                      </m:d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2800" b="1" dirty="0">
                  <a:ln w="10541" cmpd="sng">
                    <a:solidFill>
                      <a:schemeClr val="tx1"/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29580"/>
                <a:ext cx="43434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00200" y="4267200"/>
                <a:ext cx="4648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5</m:t>
                      </m:r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  −</m:t>
                          </m:r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5</m:t>
                          </m:r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  </m:t>
                          </m:r>
                        </m:e>
                      </m:d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=</m:t>
                      </m:r>
                      <m:r>
                        <a:rPr lang="en-US" sz="2800" b="1" i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(. . . . . . )</m:t>
                      </m:r>
                    </m:oMath>
                  </m:oMathPara>
                </a14:m>
                <a:endParaRPr lang="en-US" sz="28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267200"/>
                <a:ext cx="464820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05000" y="5715000"/>
                <a:ext cx="4038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bg2">
                                  <a:tint val="85000"/>
                                  <a:satMod val="155000"/>
                                </a:schemeClr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n w="12700">
                                <a:solidFill>
                                  <a:schemeClr val="tx2">
                                    <a:satMod val="155000"/>
                                  </a:schemeClr>
                                </a:solidFill>
                                <a:prstDash val="solid"/>
                              </a:ln>
                              <a:solidFill>
                                <a:schemeClr val="bg2">
                                  <a:tint val="85000"/>
                                  <a:satMod val="155000"/>
                                </a:schemeClr>
                              </a:solidFill>
                              <a:effectLst>
                                <a:outerShdw blurRad="41275" dist="20320" dir="1800000" algn="tl" rotWithShape="0">
                                  <a:srgbClr val="000000">
                                    <a:alpha val="4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......</m:t>
                          </m:r>
                        </m:e>
                      </m:d>
                      <m:r>
                        <a:rPr lang="en-US" sz="2800" b="1" i="1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  −</m:t>
                          </m:r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3</m:t>
                          </m:r>
                          <m:r>
                            <a:rPr lang="en-US" sz="2800" b="1" i="1" smtClean="0">
                              <a:ln w="10541" cmpd="sng">
                                <a:solidFill>
                                  <a:schemeClr val="tx1"/>
                                </a:solidFill>
                                <a:prstDash val="solid"/>
                              </a:ln>
                              <a:gradFill>
                                <a:gsLst>
                                  <a:gs pos="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  <a:gs pos="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50000">
                                    <a:srgbClr val="FFFFFF">
                                      <a:shade val="20000"/>
                                      <a:satMod val="300000"/>
                                    </a:srgbClr>
                                  </a:gs>
                                  <a:gs pos="79000">
                                    <a:srgbClr val="FFFFFF">
                                      <a:tint val="52000"/>
                                      <a:satMod val="300000"/>
                                    </a:srgbClr>
                                  </a:gs>
                                  <a:gs pos="100000">
                                    <a:srgbClr val="FFFFFF">
                                      <a:tint val="40000"/>
                                      <a:satMod val="250000"/>
                                    </a:srgbClr>
                                  </a:gs>
                                </a:gsLst>
                                <a:lin ang="5400000"/>
                              </a:gradFill>
                              <a:latin typeface="Cambria Math"/>
                            </a:rPr>
                            <m:t>  </m:t>
                          </m:r>
                        </m:e>
                      </m:d>
                      <m:r>
                        <a:rPr lang="en-US" sz="2800" b="1" i="0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=−</m:t>
                      </m:r>
                      <m:r>
                        <a:rPr lang="en-US" sz="2800" b="1" i="0" smtClean="0">
                          <a:ln w="10541" cmpd="sng">
                            <a:solidFill>
                              <a:schemeClr val="tx1"/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2800" b="1" dirty="0">
                  <a:ln w="10541" cmpd="sng">
                    <a:solidFill>
                      <a:schemeClr val="tx1"/>
                    </a:solidFill>
                    <a:prstDash val="solid"/>
                  </a:ln>
                  <a:gradFill>
                    <a:gsLst>
                      <a:gs pos="0">
                        <a:srgbClr val="FFFFFF">
                          <a:tint val="40000"/>
                          <a:satMod val="250000"/>
                        </a:srgbClr>
                      </a:gs>
                      <a:gs pos="9000">
                        <a:srgbClr val="FFFFFF">
                          <a:tint val="52000"/>
                          <a:satMod val="300000"/>
                        </a:srgbClr>
                      </a:gs>
                      <a:gs pos="50000">
                        <a:srgbClr val="FFFFFF">
                          <a:shade val="20000"/>
                          <a:satMod val="300000"/>
                        </a:srgbClr>
                      </a:gs>
                      <a:gs pos="79000">
                        <a:srgbClr val="FFFFFF">
                          <a:tint val="52000"/>
                          <a:satMod val="300000"/>
                        </a:srgbClr>
                      </a:gs>
                      <a:gs pos="100000">
                        <a:srgbClr val="FFFFFF">
                          <a:tint val="40000"/>
                          <a:satMod val="250000"/>
                        </a:srgbClr>
                      </a:gs>
                    </a:gsLst>
                    <a:lin ang="5400000"/>
                  </a:gra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715000"/>
                <a:ext cx="4038600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70036" y="1386943"/>
                <a:ext cx="6858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1" i="1" spc="50" smtClean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25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036" y="1386943"/>
                <a:ext cx="685800" cy="477054"/>
              </a:xfrm>
              <a:prstGeom prst="rect">
                <a:avLst/>
              </a:prstGeom>
              <a:blipFill rotWithShape="1">
                <a:blip r:embed="rId6"/>
                <a:stretch>
                  <a:fillRect b="-8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61952" y="2667000"/>
                <a:ext cx="7620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1" i="1" spc="50" smtClean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5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952" y="2667000"/>
                <a:ext cx="762000" cy="477054"/>
              </a:xfrm>
              <a:prstGeom prst="rect">
                <a:avLst/>
              </a:prstGeom>
              <a:blipFill rotWithShape="1">
                <a:blip r:embed="rId7"/>
                <a:stretch>
                  <a:fillRect b="-8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8200" y="4114800"/>
                <a:ext cx="6858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1" i="1" spc="50" smtClean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25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114800"/>
                <a:ext cx="685800" cy="477054"/>
              </a:xfrm>
              <a:prstGeom prst="rect">
                <a:avLst/>
              </a:prstGeom>
              <a:blipFill rotWithShape="1">
                <a:blip r:embed="rId8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62200" y="5562600"/>
                <a:ext cx="6858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b="1" i="1" spc="50" smtClean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2500" b="1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5562600"/>
                <a:ext cx="685800" cy="477054"/>
              </a:xfrm>
              <a:prstGeom prst="rect">
                <a:avLst/>
              </a:prstGeom>
              <a:blipFill rotWithShape="1">
                <a:blip r:embed="rId6"/>
                <a:stretch>
                  <a:fillRect b="-8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09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6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56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56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56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393360"/>
            <a:chOff x="0" y="0"/>
            <a:chExt cx="9144000" cy="39336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144000" cy="3933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286000" y="70195"/>
              <a:ext cx="4875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/>
                <a:t>ریاضی پایه اول (هفتم) دوره اول متوسطه / معرفی عددهای صحیح</a:t>
              </a:r>
              <a:endParaRPr lang="en-US" sz="14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818582" y="381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10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1612" y="685800"/>
            <a:ext cx="8218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برای هر یک از محورهای زیر یک جمع بنویسید.</a:t>
            </a:r>
            <a:endParaRPr lang="en-US" dirty="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5494767" y="15891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71600" y="1071564"/>
            <a:ext cx="497043" cy="435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-</a:t>
            </a:r>
            <a:endParaRPr lang="en-US" sz="24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75311" y="1152754"/>
            <a:ext cx="497043" cy="435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+</a:t>
            </a:r>
            <a:endParaRPr lang="en-US" sz="24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1454600" y="1838689"/>
            <a:ext cx="5933551" cy="793000"/>
            <a:chOff x="1066800" y="2248620"/>
            <a:chExt cx="5933551" cy="793000"/>
          </a:xfrm>
        </p:grpSpPr>
        <p:sp>
          <p:nvSpPr>
            <p:cNvPr id="22" name="TextBox 21"/>
            <p:cNvSpPr txBox="1"/>
            <p:nvPr/>
          </p:nvSpPr>
          <p:spPr>
            <a:xfrm>
              <a:off x="3879733" y="2716698"/>
              <a:ext cx="374458" cy="319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dirty="0" smtClean="0">
                  <a:solidFill>
                    <a:schemeClr val="accent5">
                      <a:lumMod val="75000"/>
                    </a:schemeClr>
                  </a:solidFill>
                </a:rPr>
                <a:t>0</a:t>
              </a:r>
              <a:endParaRPr lang="en-US" sz="16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4361403" y="2716699"/>
              <a:ext cx="2393375" cy="319001"/>
              <a:chOff x="4572000" y="3200400"/>
              <a:chExt cx="2568443" cy="338555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4572000" y="3200400"/>
                <a:ext cx="6406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</a:t>
                </a:r>
                <a:endParaRPr lang="en-US" sz="16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105400" y="3200401"/>
                <a:ext cx="533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2</a:t>
                </a:r>
                <a:endParaRPr lang="en-US" sz="16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659648" y="3200400"/>
                <a:ext cx="5125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3</a:t>
                </a:r>
                <a:endParaRPr lang="en-US" sz="16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6172200" y="3200400"/>
                <a:ext cx="4727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4</a:t>
                </a:r>
                <a:endParaRPr lang="en-US" sz="16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705600" y="3200400"/>
                <a:ext cx="4348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5</a:t>
                </a:r>
                <a:endParaRPr lang="en-US" sz="16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1379146" y="2716698"/>
              <a:ext cx="2356461" cy="324922"/>
              <a:chOff x="1385666" y="3124986"/>
              <a:chExt cx="2528829" cy="344839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3513886" y="3124986"/>
                <a:ext cx="4006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1-</a:t>
                </a:r>
                <a:endParaRPr lang="en-US" sz="16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985866" y="3124986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2-</a:t>
                </a:r>
                <a:endParaRPr lang="en-US" sz="16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4524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3-</a:t>
                </a:r>
                <a:endParaRPr lang="en-US" sz="16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9190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4-</a:t>
                </a:r>
                <a:endParaRPr lang="en-US" sz="16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3856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5-</a:t>
                </a:r>
                <a:endParaRPr lang="en-US" sz="1600" dirty="0"/>
              </a:p>
            </p:txBody>
          </p:sp>
        </p:grpSp>
        <p:cxnSp>
          <p:nvCxnSpPr>
            <p:cNvPr id="40" name="Straight Arrow Connector 39"/>
            <p:cNvCxnSpPr/>
            <p:nvPr/>
          </p:nvCxnSpPr>
          <p:spPr>
            <a:xfrm flipV="1">
              <a:off x="1066800" y="2248620"/>
              <a:ext cx="5933551" cy="1480"/>
            </a:xfrm>
            <a:prstGeom prst="straightConnector1">
              <a:avLst/>
            </a:prstGeom>
            <a:ln>
              <a:headEnd type="arrow"/>
              <a:tailEnd type="arrow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4025799" y="2321803"/>
              <a:ext cx="0" cy="215397"/>
            </a:xfrm>
            <a:prstGeom prst="line">
              <a:avLst/>
            </a:prstGeom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4511952" y="2321803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982186" y="2321803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500091" y="2321803"/>
              <a:ext cx="0" cy="14211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976271" y="2321803"/>
              <a:ext cx="0" cy="14211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473314" y="2321803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562063" y="2321803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065020" y="2320323"/>
              <a:ext cx="0" cy="133975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2567977" y="2321803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2070935" y="2321803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573892" y="2321803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4209050" y="1504776"/>
            <a:ext cx="1381404" cy="1314624"/>
            <a:chOff x="4243770" y="1727365"/>
            <a:chExt cx="1381404" cy="1314624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88" name="Arc 87"/>
            <p:cNvSpPr/>
            <p:nvPr/>
          </p:nvSpPr>
          <p:spPr>
            <a:xfrm rot="18854499">
              <a:off x="4277160" y="1693975"/>
              <a:ext cx="1314624" cy="1381404"/>
            </a:xfrm>
            <a:prstGeom prst="arc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9" name="Straight Arrow Connector 88"/>
            <p:cNvCxnSpPr/>
            <p:nvPr/>
          </p:nvCxnSpPr>
          <p:spPr>
            <a:xfrm>
              <a:off x="5307595" y="1828800"/>
              <a:ext cx="124781" cy="15563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5102059" y="1488538"/>
            <a:ext cx="836769" cy="814908"/>
            <a:chOff x="5213306" y="1721474"/>
            <a:chExt cx="836769" cy="814908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97" name="Arc 96"/>
            <p:cNvSpPr/>
            <p:nvPr/>
          </p:nvSpPr>
          <p:spPr>
            <a:xfrm rot="18854499">
              <a:off x="5224237" y="1710543"/>
              <a:ext cx="814908" cy="836769"/>
            </a:xfrm>
            <a:prstGeom prst="arc">
              <a:avLst>
                <a:gd name="adj1" fmla="val 16200000"/>
                <a:gd name="adj2" fmla="val 72349"/>
              </a:avLst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Arrow Connector 97"/>
            <p:cNvCxnSpPr/>
            <p:nvPr/>
          </p:nvCxnSpPr>
          <p:spPr>
            <a:xfrm>
              <a:off x="5887891" y="1821314"/>
              <a:ext cx="113633" cy="1037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2175139" y="3066871"/>
                <a:ext cx="427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b="0" i="0" smtClean="0">
                          <a:latin typeface="Cambria Math"/>
                        </a:rPr>
                        <m:t> +</m:t>
                      </m:r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dirty="0"/>
                        <m:t> </m:t>
                      </m:r>
                      <m:r>
                        <m:rPr>
                          <m:nor/>
                        </m:rPr>
                        <a:rPr lang="fa-IR" b="0" i="0" dirty="0" smtClean="0"/>
                        <m:t>= </m:t>
                      </m:r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dirty="0"/>
                        <m:t>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139" y="3066871"/>
                <a:ext cx="427864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8" name="Group 127"/>
          <p:cNvGrpSpPr/>
          <p:nvPr/>
        </p:nvGrpSpPr>
        <p:grpSpPr>
          <a:xfrm>
            <a:off x="1447800" y="4769599"/>
            <a:ext cx="5933551" cy="793000"/>
            <a:chOff x="1447800" y="4784043"/>
            <a:chExt cx="5933551" cy="793000"/>
          </a:xfrm>
        </p:grpSpPr>
        <p:sp>
          <p:nvSpPr>
            <p:cNvPr id="103" name="TextBox 102"/>
            <p:cNvSpPr txBox="1"/>
            <p:nvPr/>
          </p:nvSpPr>
          <p:spPr>
            <a:xfrm>
              <a:off x="4260733" y="5252121"/>
              <a:ext cx="374458" cy="319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dirty="0" smtClean="0">
                  <a:solidFill>
                    <a:schemeClr val="accent5">
                      <a:lumMod val="75000"/>
                    </a:schemeClr>
                  </a:solidFill>
                </a:rPr>
                <a:t>0</a:t>
              </a:r>
              <a:endParaRPr lang="en-US" sz="16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4742403" y="5252122"/>
              <a:ext cx="2393375" cy="319001"/>
              <a:chOff x="4572000" y="3200400"/>
              <a:chExt cx="2568443" cy="338555"/>
            </a:xfrm>
          </p:grpSpPr>
          <p:sp>
            <p:nvSpPr>
              <p:cNvPr id="123" name="TextBox 122"/>
              <p:cNvSpPr txBox="1"/>
              <p:nvPr/>
            </p:nvSpPr>
            <p:spPr>
              <a:xfrm>
                <a:off x="4572000" y="3200400"/>
                <a:ext cx="6406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</a:t>
                </a:r>
                <a:endParaRPr lang="en-US" sz="1600" dirty="0"/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5105400" y="3200401"/>
                <a:ext cx="533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2</a:t>
                </a:r>
                <a:endParaRPr lang="en-US" sz="1600" dirty="0"/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5659648" y="3200400"/>
                <a:ext cx="5125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3</a:t>
                </a:r>
                <a:endParaRPr lang="en-US" sz="1600" dirty="0"/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6172200" y="3200400"/>
                <a:ext cx="4727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4</a:t>
                </a:r>
                <a:endParaRPr lang="en-US" sz="1600" dirty="0"/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6705600" y="3200400"/>
                <a:ext cx="4348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5</a:t>
                </a:r>
                <a:endParaRPr lang="en-US" sz="1600" dirty="0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1760146" y="5252121"/>
              <a:ext cx="2356461" cy="324922"/>
              <a:chOff x="1385666" y="3124986"/>
              <a:chExt cx="2528829" cy="344839"/>
            </a:xfrm>
          </p:grpSpPr>
          <p:sp>
            <p:nvSpPr>
              <p:cNvPr id="118" name="TextBox 117"/>
              <p:cNvSpPr txBox="1"/>
              <p:nvPr/>
            </p:nvSpPr>
            <p:spPr>
              <a:xfrm>
                <a:off x="3513886" y="3124986"/>
                <a:ext cx="4006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1-</a:t>
                </a:r>
                <a:endParaRPr lang="en-US" sz="1600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2985866" y="3124986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2-</a:t>
                </a:r>
                <a:endParaRPr lang="en-US" sz="1600" dirty="0"/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24524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3-</a:t>
                </a:r>
                <a:endParaRPr lang="en-US" sz="1600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19190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4-</a:t>
                </a:r>
                <a:endParaRPr lang="en-US" sz="1600" dirty="0"/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13856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5-</a:t>
                </a:r>
                <a:endParaRPr lang="en-US" sz="1600" dirty="0"/>
              </a:p>
            </p:txBody>
          </p:sp>
        </p:grpSp>
        <p:cxnSp>
          <p:nvCxnSpPr>
            <p:cNvPr id="106" name="Straight Arrow Connector 105"/>
            <p:cNvCxnSpPr/>
            <p:nvPr/>
          </p:nvCxnSpPr>
          <p:spPr>
            <a:xfrm flipV="1">
              <a:off x="1447800" y="4784043"/>
              <a:ext cx="5933551" cy="1480"/>
            </a:xfrm>
            <a:prstGeom prst="straightConnector1">
              <a:avLst/>
            </a:prstGeom>
            <a:ln>
              <a:headEnd type="arrow"/>
              <a:tailEnd type="arrow"/>
            </a:ln>
            <a:effectLst>
              <a:glow rad="63500">
                <a:schemeClr val="accent5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4406799" y="4857226"/>
              <a:ext cx="0" cy="215397"/>
            </a:xfrm>
            <a:prstGeom prst="line">
              <a:avLst/>
            </a:prstGeom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4892952" y="4857226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5363186" y="4857226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5881091" y="4857226"/>
              <a:ext cx="0" cy="14211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6357271" y="4857226"/>
              <a:ext cx="0" cy="14211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6854314" y="4857226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943063" y="4857226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3446020" y="4855746"/>
              <a:ext cx="0" cy="133975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2948977" y="4857226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2451935" y="4857226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1954892" y="4857226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0" name="Group 129"/>
          <p:cNvGrpSpPr/>
          <p:nvPr/>
        </p:nvGrpSpPr>
        <p:grpSpPr>
          <a:xfrm>
            <a:off x="4168652" y="4419599"/>
            <a:ext cx="1381404" cy="1314624"/>
            <a:chOff x="4243770" y="1727365"/>
            <a:chExt cx="1381404" cy="1314624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31" name="Arc 130"/>
            <p:cNvSpPr/>
            <p:nvPr/>
          </p:nvSpPr>
          <p:spPr>
            <a:xfrm rot="18854499">
              <a:off x="4277160" y="1693975"/>
              <a:ext cx="1314624" cy="1381404"/>
            </a:xfrm>
            <a:prstGeom prst="arc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Arrow Connector 131"/>
            <p:cNvCxnSpPr/>
            <p:nvPr/>
          </p:nvCxnSpPr>
          <p:spPr>
            <a:xfrm>
              <a:off x="5307595" y="1828800"/>
              <a:ext cx="124781" cy="15563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136" name="Group 135"/>
          <p:cNvGrpSpPr/>
          <p:nvPr/>
        </p:nvGrpSpPr>
        <p:grpSpPr>
          <a:xfrm>
            <a:off x="2514600" y="4124118"/>
            <a:ext cx="3375677" cy="3114882"/>
            <a:chOff x="2488836" y="3978189"/>
            <a:chExt cx="3488573" cy="3089975"/>
          </a:xfrm>
        </p:grpSpPr>
        <p:sp>
          <p:nvSpPr>
            <p:cNvPr id="133" name="Arc 132"/>
            <p:cNvSpPr/>
            <p:nvPr/>
          </p:nvSpPr>
          <p:spPr>
            <a:xfrm rot="18834795">
              <a:off x="2688135" y="3778890"/>
              <a:ext cx="3089975" cy="3488573"/>
            </a:xfrm>
            <a:prstGeom prst="arc">
              <a:avLst/>
            </a:prstGeom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Arrow Connector 134"/>
            <p:cNvCxnSpPr>
              <a:stCxn id="133" idx="0"/>
            </p:cNvCxnSpPr>
            <p:nvPr/>
          </p:nvCxnSpPr>
          <p:spPr>
            <a:xfrm flipH="1">
              <a:off x="2925414" y="4313395"/>
              <a:ext cx="51140" cy="56855"/>
            </a:xfrm>
            <a:prstGeom prst="straightConnector1">
              <a:avLst/>
            </a:prstGeom>
            <a:ln>
              <a:tailEnd type="arrow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2133600" y="6114871"/>
                <a:ext cx="427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b="0" i="0" smtClean="0">
                          <a:latin typeface="Cambria Math"/>
                        </a:rPr>
                        <m:t> +</m:t>
                      </m:r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dirty="0"/>
                        <m:t> </m:t>
                      </m:r>
                      <m:r>
                        <m:rPr>
                          <m:nor/>
                        </m:rPr>
                        <a:rPr lang="fa-IR" b="0" i="0" dirty="0" smtClean="0"/>
                        <m:t>= </m:t>
                      </m:r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dirty="0"/>
                        <m:t>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6114871"/>
                <a:ext cx="427864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2819400" y="2937302"/>
                <a:ext cx="68268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937302"/>
                <a:ext cx="682686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3821430" y="2937302"/>
                <a:ext cx="87860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430" y="2937302"/>
                <a:ext cx="878606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5047685" y="2937302"/>
                <a:ext cx="63662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fa-IR" sz="21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7685" y="2937302"/>
                <a:ext cx="636622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2792013" y="5943600"/>
                <a:ext cx="637243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013" y="5943600"/>
                <a:ext cx="637243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3750104" y="5943600"/>
                <a:ext cx="8382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104" y="5943600"/>
                <a:ext cx="838200" cy="4154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4" name="TextBox 143"/>
              <p:cNvSpPr txBox="1"/>
              <p:nvPr/>
            </p:nvSpPr>
            <p:spPr>
              <a:xfrm>
                <a:off x="4951967" y="5943600"/>
                <a:ext cx="6858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fa-IR" sz="21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4" name="TextBox 1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1967" y="5943600"/>
                <a:ext cx="685800" cy="4154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919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6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1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1" grpId="0"/>
      <p:bldP spid="137" grpId="0"/>
      <p:bldP spid="139" grpId="0"/>
      <p:bldP spid="140" grpId="0"/>
      <p:bldP spid="141" grpId="0"/>
      <p:bldP spid="142" grpId="0"/>
      <p:bldP spid="143" grpId="0"/>
      <p:bldP spid="1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393360"/>
            <a:chOff x="0" y="0"/>
            <a:chExt cx="9144000" cy="39336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144000" cy="3933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286000" y="70195"/>
              <a:ext cx="4875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/>
                <a:t>ریاضی پایه اول (هفتم) دوره اول متوسطه / معرفی عددهای صحیح</a:t>
              </a:r>
              <a:endParaRPr lang="en-US" sz="14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605224" y="1289835"/>
            <a:ext cx="5933551" cy="793000"/>
            <a:chOff x="1605224" y="1620982"/>
            <a:chExt cx="5933551" cy="793000"/>
          </a:xfrm>
        </p:grpSpPr>
        <p:sp>
          <p:nvSpPr>
            <p:cNvPr id="6" name="TextBox 5"/>
            <p:cNvSpPr txBox="1"/>
            <p:nvPr/>
          </p:nvSpPr>
          <p:spPr>
            <a:xfrm>
              <a:off x="4418157" y="2089060"/>
              <a:ext cx="374458" cy="319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dirty="0" smtClean="0">
                  <a:solidFill>
                    <a:schemeClr val="accent5">
                      <a:lumMod val="75000"/>
                    </a:schemeClr>
                  </a:solidFill>
                </a:rPr>
                <a:t>0</a:t>
              </a:r>
              <a:endParaRPr lang="en-US" sz="16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899827" y="2089061"/>
              <a:ext cx="2393375" cy="319001"/>
              <a:chOff x="4572000" y="3200400"/>
              <a:chExt cx="2568443" cy="338555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4572000" y="3200400"/>
                <a:ext cx="6406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</a:t>
                </a:r>
                <a:endParaRPr lang="en-US" sz="16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105400" y="3200401"/>
                <a:ext cx="533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2</a:t>
                </a:r>
                <a:endParaRPr lang="en-US" sz="16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659648" y="3200400"/>
                <a:ext cx="5125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3</a:t>
                </a:r>
                <a:endParaRPr lang="en-US" sz="16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172200" y="3200400"/>
                <a:ext cx="4727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4</a:t>
                </a:r>
                <a:endParaRPr lang="en-US" sz="1600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705600" y="3200400"/>
                <a:ext cx="4348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5</a:t>
                </a:r>
                <a:endParaRPr lang="en-US" sz="16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1917570" y="2089060"/>
              <a:ext cx="2356461" cy="324922"/>
              <a:chOff x="1385666" y="3124986"/>
              <a:chExt cx="2528829" cy="344839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3513886" y="3124986"/>
                <a:ext cx="4006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1-</a:t>
                </a:r>
                <a:endParaRPr lang="en-US" sz="16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985866" y="3124986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2-</a:t>
                </a:r>
                <a:endParaRPr lang="en-US" sz="16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4524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3-</a:t>
                </a:r>
                <a:endParaRPr lang="en-US" sz="160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9190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4-</a:t>
                </a:r>
                <a:endParaRPr lang="en-US" sz="16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856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5-</a:t>
                </a:r>
                <a:endParaRPr lang="en-US" sz="1600" dirty="0"/>
              </a:p>
            </p:txBody>
          </p:sp>
        </p:grpSp>
        <p:cxnSp>
          <p:nvCxnSpPr>
            <p:cNvPr id="9" name="Straight Arrow Connector 8"/>
            <p:cNvCxnSpPr/>
            <p:nvPr/>
          </p:nvCxnSpPr>
          <p:spPr>
            <a:xfrm flipV="1">
              <a:off x="1605224" y="1620982"/>
              <a:ext cx="5933551" cy="1480"/>
            </a:xfrm>
            <a:prstGeom prst="straightConnector1">
              <a:avLst/>
            </a:prstGeom>
            <a:ln>
              <a:headEnd type="arrow"/>
              <a:tailEnd type="arrow"/>
            </a:ln>
            <a:effectLst>
              <a:glow rad="63500">
                <a:schemeClr val="accent4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564223" y="1694165"/>
              <a:ext cx="0" cy="215397"/>
            </a:xfrm>
            <a:prstGeom prst="line">
              <a:avLst/>
            </a:prstGeom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050376" y="1694165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520610" y="1694165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038515" y="1694165"/>
              <a:ext cx="0" cy="14211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514695" y="1694165"/>
              <a:ext cx="0" cy="14211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011738" y="1694165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100487" y="1694165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603444" y="1692685"/>
              <a:ext cx="0" cy="133975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106401" y="1694165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609359" y="1694165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112316" y="1694165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3461279" y="867779"/>
            <a:ext cx="1381404" cy="1314624"/>
            <a:chOff x="3461279" y="1198926"/>
            <a:chExt cx="1381404" cy="1314624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33" name="Arc 32"/>
            <p:cNvSpPr/>
            <p:nvPr/>
          </p:nvSpPr>
          <p:spPr>
            <a:xfrm rot="18854499">
              <a:off x="3494669" y="1165536"/>
              <a:ext cx="1314624" cy="1381404"/>
            </a:xfrm>
            <a:prstGeom prst="arc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Arrow Connector 33"/>
            <p:cNvCxnSpPr>
              <a:stCxn id="33" idx="0"/>
            </p:cNvCxnSpPr>
            <p:nvPr/>
          </p:nvCxnSpPr>
          <p:spPr>
            <a:xfrm flipH="1">
              <a:off x="3561262" y="1374345"/>
              <a:ext cx="95898" cy="750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507860" y="838200"/>
            <a:ext cx="1381404" cy="1314624"/>
            <a:chOff x="3461279" y="1198926"/>
            <a:chExt cx="1381404" cy="1314624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42" name="Arc 41"/>
            <p:cNvSpPr/>
            <p:nvPr/>
          </p:nvSpPr>
          <p:spPr>
            <a:xfrm rot="18854499">
              <a:off x="3494669" y="1165536"/>
              <a:ext cx="1314624" cy="1381404"/>
            </a:xfrm>
            <a:prstGeom prst="arc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>
            <a:xfrm flipH="1">
              <a:off x="3561262" y="1374345"/>
              <a:ext cx="95898" cy="750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224510" y="2568378"/>
                <a:ext cx="427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b="0" i="0" smtClean="0">
                          <a:latin typeface="Cambria Math"/>
                        </a:rPr>
                        <m:t> +</m:t>
                      </m:r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dirty="0"/>
                        <m:t> </m:t>
                      </m:r>
                      <m:r>
                        <m:rPr>
                          <m:nor/>
                        </m:rPr>
                        <a:rPr lang="fa-IR" b="0" i="0" dirty="0" smtClean="0"/>
                        <m:t>= </m:t>
                      </m:r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dirty="0"/>
                        <m:t>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510" y="2568378"/>
                <a:ext cx="4278640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 44"/>
          <p:cNvGrpSpPr/>
          <p:nvPr/>
        </p:nvGrpSpPr>
        <p:grpSpPr>
          <a:xfrm>
            <a:off x="1524000" y="4464800"/>
            <a:ext cx="5933551" cy="793000"/>
            <a:chOff x="1605224" y="1620982"/>
            <a:chExt cx="5933551" cy="793000"/>
          </a:xfrm>
        </p:grpSpPr>
        <p:sp>
          <p:nvSpPr>
            <p:cNvPr id="46" name="TextBox 45"/>
            <p:cNvSpPr txBox="1"/>
            <p:nvPr/>
          </p:nvSpPr>
          <p:spPr>
            <a:xfrm>
              <a:off x="4418157" y="2089060"/>
              <a:ext cx="374458" cy="319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dirty="0" smtClean="0">
                  <a:solidFill>
                    <a:schemeClr val="accent5">
                      <a:lumMod val="75000"/>
                    </a:schemeClr>
                  </a:solidFill>
                </a:rPr>
                <a:t>0</a:t>
              </a:r>
              <a:endParaRPr lang="en-US" sz="16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4899827" y="2089061"/>
              <a:ext cx="2393375" cy="319001"/>
              <a:chOff x="4572000" y="3200400"/>
              <a:chExt cx="2568443" cy="338555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4572000" y="3200400"/>
                <a:ext cx="6406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</a:t>
                </a:r>
                <a:endParaRPr lang="en-US" sz="16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105400" y="3200401"/>
                <a:ext cx="533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2</a:t>
                </a:r>
                <a:endParaRPr lang="en-US" sz="16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659648" y="3200400"/>
                <a:ext cx="5125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3</a:t>
                </a:r>
                <a:endParaRPr lang="en-US" sz="1600" dirty="0"/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6172200" y="3200400"/>
                <a:ext cx="4727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4</a:t>
                </a:r>
                <a:endParaRPr lang="en-US" sz="1600" dirty="0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6705600" y="3200400"/>
                <a:ext cx="4348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5</a:t>
                </a:r>
                <a:endParaRPr lang="en-US" sz="1600" dirty="0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1917570" y="2089060"/>
              <a:ext cx="2356461" cy="324922"/>
              <a:chOff x="1385666" y="3124986"/>
              <a:chExt cx="2528829" cy="34483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3513886" y="3124986"/>
                <a:ext cx="4006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1-</a:t>
                </a:r>
                <a:endParaRPr lang="en-US" sz="16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985866" y="3124986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2-</a:t>
                </a:r>
                <a:endParaRPr lang="en-US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24524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3-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9190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4-</a:t>
                </a:r>
                <a:endParaRPr lang="en-US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3856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5-</a:t>
                </a:r>
                <a:endParaRPr lang="en-US" sz="1600" dirty="0"/>
              </a:p>
            </p:txBody>
          </p:sp>
        </p:grpSp>
        <p:cxnSp>
          <p:nvCxnSpPr>
            <p:cNvPr id="49" name="Straight Arrow Connector 48"/>
            <p:cNvCxnSpPr/>
            <p:nvPr/>
          </p:nvCxnSpPr>
          <p:spPr>
            <a:xfrm flipV="1">
              <a:off x="1605224" y="1620982"/>
              <a:ext cx="5933551" cy="1480"/>
            </a:xfrm>
            <a:prstGeom prst="straightConnector1">
              <a:avLst/>
            </a:prstGeom>
            <a:ln>
              <a:headEnd type="arrow"/>
              <a:tailEnd type="arrow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4564223" y="1694165"/>
              <a:ext cx="0" cy="215397"/>
            </a:xfrm>
            <a:prstGeom prst="line">
              <a:avLst/>
            </a:prstGeom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050376" y="1694165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520610" y="1694165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6038515" y="1694165"/>
              <a:ext cx="0" cy="14211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14695" y="1694165"/>
              <a:ext cx="0" cy="14211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011738" y="1694165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4100487" y="1694165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603444" y="1692685"/>
              <a:ext cx="0" cy="133975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106401" y="1694165"/>
              <a:ext cx="0" cy="132494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2609359" y="1694165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112316" y="1694165"/>
              <a:ext cx="0" cy="143598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2451117" y="3684291"/>
            <a:ext cx="4270268" cy="3783309"/>
            <a:chOff x="2451117" y="3684291"/>
            <a:chExt cx="4270268" cy="3874061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72" name="Arc 71"/>
            <p:cNvSpPr/>
            <p:nvPr/>
          </p:nvSpPr>
          <p:spPr>
            <a:xfrm rot="18869961">
              <a:off x="2649220" y="3486188"/>
              <a:ext cx="3874061" cy="4270268"/>
            </a:xfrm>
            <a:prstGeom prst="arc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>
              <a:off x="5867400" y="4163519"/>
              <a:ext cx="94598" cy="1036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2761006" y="3991295"/>
            <a:ext cx="2233740" cy="1895009"/>
            <a:chOff x="2761006" y="3991295"/>
            <a:chExt cx="2233740" cy="1895009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78" name="Arc 77"/>
            <p:cNvSpPr/>
            <p:nvPr/>
          </p:nvSpPr>
          <p:spPr>
            <a:xfrm rot="18767589">
              <a:off x="2930371" y="3821930"/>
              <a:ext cx="1895009" cy="2233740"/>
            </a:xfrm>
            <a:prstGeom prst="arc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Arrow Connector 79"/>
            <p:cNvCxnSpPr>
              <a:stCxn id="78" idx="0"/>
            </p:cNvCxnSpPr>
            <p:nvPr/>
          </p:nvCxnSpPr>
          <p:spPr>
            <a:xfrm flipH="1">
              <a:off x="3001614" y="4180051"/>
              <a:ext cx="56690" cy="353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183290" y="5704449"/>
                <a:ext cx="42786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b="0" i="0" smtClean="0">
                          <a:latin typeface="Cambria Math"/>
                        </a:rPr>
                        <m:t> +</m:t>
                      </m:r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dirty="0"/>
                        <m:t> </m:t>
                      </m:r>
                      <m:r>
                        <m:rPr>
                          <m:nor/>
                        </m:rPr>
                        <a:rPr lang="fa-IR" b="0" i="0" dirty="0" smtClean="0"/>
                        <m:t>= </m:t>
                      </m:r>
                      <m:d>
                        <m:dPr>
                          <m:ctrlPr>
                            <a:rPr lang="fa-IR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i="1">
                              <a:latin typeface="Cambria Math"/>
                            </a:rPr>
                            <m:t> . . . . . . . </m:t>
                          </m:r>
                        </m:e>
                      </m:d>
                      <m:r>
                        <m:rPr>
                          <m:nor/>
                        </m:rPr>
                        <a:rPr lang="fa-IR" dirty="0"/>
                        <m:t>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290" y="5704449"/>
                <a:ext cx="427864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2839534" y="2438400"/>
                <a:ext cx="68268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534" y="2438400"/>
                <a:ext cx="682686" cy="4154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922700" y="2438400"/>
                <a:ext cx="68268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700" y="2438400"/>
                <a:ext cx="682686" cy="4154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906171" y="2403902"/>
                <a:ext cx="9144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fa-IR" sz="21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US" sz="21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171" y="2403902"/>
                <a:ext cx="914400" cy="4154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2855662" y="5551331"/>
                <a:ext cx="6858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662" y="5551331"/>
                <a:ext cx="685800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3900728" y="5533687"/>
                <a:ext cx="6858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728" y="5533687"/>
                <a:ext cx="685800" cy="4154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020471" y="5519349"/>
                <a:ext cx="68580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fa-IR" sz="21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471" y="5519349"/>
                <a:ext cx="685800" cy="4154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7963870" y="393360"/>
            <a:ext cx="1180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</a:rPr>
              <a:t>سوال 10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90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3000">
              <a:srgbClr val="8488C4"/>
            </a:gs>
            <a:gs pos="62075">
              <a:srgbClr val="C3D0E1"/>
            </a:gs>
            <a:gs pos="100000">
              <a:srgbClr val="D4DEFF"/>
            </a:gs>
            <a:gs pos="58000">
              <a:srgbClr val="D4DEFF"/>
            </a:gs>
            <a:gs pos="42000">
              <a:srgbClr val="96AB94"/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1836" y="1295400"/>
            <a:ext cx="5181600" cy="3237361"/>
          </a:xfrm>
          <a:prstGeom prst="rect">
            <a:avLst/>
          </a:prstGeom>
          <a:noFill/>
          <a:ln>
            <a:noFill/>
          </a:ln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prstTxWarp prst="textWave4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sz="72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ات</a:t>
            </a:r>
            <a:r>
              <a:rPr lang="fa-IR" sz="7200" dirty="0" smtClean="0"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مام</a:t>
            </a:r>
            <a:r>
              <a:rPr lang="fa-IR" sz="7200" dirty="0" smtClean="0">
                <a:effectLst/>
              </a:rPr>
              <a:t> </a:t>
            </a:r>
            <a:r>
              <a:rPr lang="fa-IR" sz="7200" dirty="0" smtClean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کا</a:t>
            </a:r>
            <a:r>
              <a:rPr lang="fa-IR" sz="7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رب</a:t>
            </a:r>
            <a:r>
              <a:rPr lang="fa-IR" sz="72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رگ</a:t>
            </a:r>
          </a:p>
          <a:p>
            <a:pPr algn="ctr">
              <a:lnSpc>
                <a:spcPct val="150000"/>
              </a:lnSpc>
            </a:pPr>
            <a:r>
              <a:rPr lang="fa-IR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/>
              </a:rPr>
              <a:t>3</a:t>
            </a:r>
            <a:endParaRPr lang="en-US" sz="7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052511"/>
            <a:ext cx="1752600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rtl="1"/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تنظیم:</a:t>
            </a:r>
          </a:p>
          <a:p>
            <a:pPr algn="r" rtl="1"/>
            <a:r>
              <a:rPr lang="fa-I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علیرضا منتظری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3436" y="6052511"/>
            <a:ext cx="1971964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rtl="1"/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دبیر مربوطه :</a:t>
            </a:r>
          </a:p>
          <a:p>
            <a:pPr algn="ctr" rtl="1"/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fa-I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آقای نجف پور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68255" y="52578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ldhabi" pitchFamily="2" charset="-78"/>
                <a:cs typeface="Aldhabi" pitchFamily="2" charset="-78"/>
              </a:rPr>
              <a:t>هفتم یک</a:t>
            </a:r>
            <a:endParaRPr lang="en-US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6400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a-I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دبیرستان امام حسین (ع)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195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4038600" cy="838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00660" y="0"/>
            <a:ext cx="3290740" cy="838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7434606" y="-87609"/>
            <a:ext cx="1676400" cy="925809"/>
            <a:chOff x="4648200" y="2563931"/>
            <a:chExt cx="1676400" cy="1089204"/>
          </a:xfrm>
        </p:grpSpPr>
        <p:sp>
          <p:nvSpPr>
            <p:cNvPr id="12" name="Rounded Rectangle 11"/>
            <p:cNvSpPr/>
            <p:nvPr/>
          </p:nvSpPr>
          <p:spPr>
            <a:xfrm>
              <a:off x="4648200" y="2667001"/>
              <a:ext cx="1676400" cy="986134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>
              <a:off x="5098307" y="2935947"/>
              <a:ext cx="798796" cy="717188"/>
            </a:xfrm>
            <a:prstGeom prst="hexagon">
              <a:avLst/>
            </a:prstGeom>
            <a:ln w="3175"/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73274" y="2563931"/>
              <a:ext cx="6238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</a:rPr>
                <a:t>هفته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955288" y="-152400"/>
            <a:ext cx="347931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400" dirty="0" smtClean="0">
                <a:solidFill>
                  <a:schemeClr val="bg1"/>
                </a:solidFill>
              </a:rPr>
              <a:t>ریاضی</a:t>
            </a:r>
          </a:p>
          <a:p>
            <a:pPr algn="ctr"/>
            <a:r>
              <a:rPr lang="fa-IR" dirty="0" smtClean="0">
                <a:solidFill>
                  <a:schemeClr val="bg1"/>
                </a:solidFill>
              </a:rPr>
              <a:t>پایه اول (هفتم) دوره اول متوسطه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810409" y="177740"/>
            <a:ext cx="5583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/>
              <a:t>معرفی عددهای صحیح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121740" y="302566"/>
            <a:ext cx="474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34460" y="920453"/>
            <a:ext cx="120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1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200" y="1250391"/>
            <a:ext cx="883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عددهای زیر را روی محور نمایش دهید وبین آن ها علامت مناسب قرار دهید.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374892" y="2741629"/>
            <a:ext cx="6702852" cy="727410"/>
            <a:chOff x="1374892" y="2741629"/>
            <a:chExt cx="6702852" cy="72741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4215140" y="2743200"/>
              <a:ext cx="0" cy="228600"/>
            </a:xfrm>
            <a:prstGeom prst="line">
              <a:avLst/>
            </a:prstGeom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736853" y="2743200"/>
              <a:ext cx="0" cy="140616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241483" y="2743200"/>
              <a:ext cx="0" cy="15240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375083" y="2743200"/>
              <a:ext cx="0" cy="150829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797272" y="2743200"/>
              <a:ext cx="0" cy="150829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308283" y="2743200"/>
              <a:ext cx="0" cy="150829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6841683" y="2743200"/>
              <a:ext cx="0" cy="140616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717483" y="2743200"/>
              <a:ext cx="0" cy="140616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929300" y="2743200"/>
              <a:ext cx="0" cy="140616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184083" y="2741629"/>
              <a:ext cx="0" cy="142187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2650683" y="2743200"/>
              <a:ext cx="0" cy="140616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117283" y="2743200"/>
              <a:ext cx="0" cy="15240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583883" y="2743200"/>
              <a:ext cx="0" cy="152400"/>
            </a:xfrm>
            <a:prstGeom prst="line">
              <a:avLst/>
            </a:prstGeom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4058389" y="3124200"/>
              <a:ext cx="4018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1600" dirty="0" smtClean="0">
                  <a:solidFill>
                    <a:schemeClr val="accent5">
                      <a:lumMod val="75000"/>
                    </a:schemeClr>
                  </a:solidFill>
                </a:rPr>
                <a:t>0</a:t>
              </a:r>
              <a:endParaRPr lang="en-US" sz="16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grpSp>
          <p:nvGrpSpPr>
            <p:cNvPr id="105" name="Group 104"/>
            <p:cNvGrpSpPr/>
            <p:nvPr/>
          </p:nvGrpSpPr>
          <p:grpSpPr>
            <a:xfrm>
              <a:off x="4575292" y="3124200"/>
              <a:ext cx="3502452" cy="338554"/>
              <a:chOff x="4572000" y="3200400"/>
              <a:chExt cx="3502452" cy="338554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4572000" y="3200400"/>
                <a:ext cx="64063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</a:t>
                </a:r>
                <a:endParaRPr lang="en-US" sz="1600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105400" y="3200400"/>
                <a:ext cx="533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2</a:t>
                </a:r>
                <a:endParaRPr lang="en-US" sz="1600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5659648" y="3200400"/>
                <a:ext cx="5125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3</a:t>
                </a:r>
                <a:endParaRPr lang="en-US" sz="16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6172200" y="3200400"/>
                <a:ext cx="47271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4</a:t>
                </a:r>
                <a:endParaRPr lang="en-US" sz="160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705600" y="3200400"/>
                <a:ext cx="4348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5</a:t>
                </a:r>
                <a:endParaRPr lang="en-US" sz="16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7239000" y="3200400"/>
                <a:ext cx="533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6</a:t>
                </a:r>
                <a:endParaRPr lang="en-US" sz="16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772400" y="3200400"/>
                <a:ext cx="3020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7</a:t>
                </a:r>
                <a:endParaRPr lang="en-US" sz="1600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1374892" y="3124200"/>
              <a:ext cx="2528829" cy="344839"/>
              <a:chOff x="1385666" y="3124986"/>
              <a:chExt cx="2528829" cy="344839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3513886" y="3124986"/>
                <a:ext cx="40060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a-IR" sz="1600" dirty="0" smtClean="0"/>
                  <a:t>1-</a:t>
                </a:r>
                <a:endParaRPr lang="en-US" sz="1600" dirty="0"/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2985866" y="3124986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2-</a:t>
                </a:r>
                <a:endParaRPr lang="en-US" sz="1600" dirty="0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24524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3-</a:t>
                </a:r>
                <a:endParaRPr lang="en-US" sz="1600" dirty="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9190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4-</a:t>
                </a:r>
                <a:endParaRPr lang="en-US" sz="1600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385666" y="3131271"/>
                <a:ext cx="367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a-IR" sz="1600" dirty="0" smtClean="0"/>
                  <a:t>5-</a:t>
                </a:r>
                <a:endParaRPr lang="en-US" sz="1600" dirty="0"/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996916" y="2040901"/>
            <a:ext cx="7689884" cy="702299"/>
            <a:chOff x="996916" y="2040901"/>
            <a:chExt cx="7689884" cy="702299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1050483" y="2743200"/>
              <a:ext cx="7311909" cy="0"/>
            </a:xfrm>
            <a:prstGeom prst="straightConnector1">
              <a:avLst/>
            </a:prstGeom>
            <a:ln>
              <a:headEnd type="arrow"/>
              <a:tailEnd type="arrow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996916" y="2040901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400" dirty="0">
                  <a:effectLst>
                    <a:glow rad="1397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-</a:t>
              </a:r>
              <a:endParaRPr lang="en-US" sz="24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8153400" y="2040901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400" dirty="0" smtClean="0">
                  <a:effectLst>
                    <a:glow rad="139700">
                      <a:schemeClr val="accent2">
                        <a:satMod val="175000"/>
                        <a:alpha val="40000"/>
                      </a:schemeClr>
                    </a:glow>
                  </a:effectLst>
                </a:rPr>
                <a:t>+</a:t>
              </a:r>
              <a:endParaRPr lang="en-US" sz="24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148729" y="4533772"/>
            <a:ext cx="4556871" cy="2019428"/>
            <a:chOff x="2148729" y="4533772"/>
            <a:chExt cx="4556871" cy="2019428"/>
          </a:xfrm>
        </p:grpSpPr>
        <p:sp>
          <p:nvSpPr>
            <p:cNvPr id="119" name="Oval 118"/>
            <p:cNvSpPr/>
            <p:nvPr/>
          </p:nvSpPr>
          <p:spPr>
            <a:xfrm>
              <a:off x="2682129" y="4533772"/>
              <a:ext cx="397317" cy="457200"/>
            </a:xfrm>
            <a:prstGeom prst="ellipse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148729" y="4628107"/>
              <a:ext cx="434564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 smtClean="0"/>
                <a:t>0</a:t>
              </a:r>
              <a:endParaRPr lang="en-US" sz="20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180720" y="4625568"/>
              <a:ext cx="450405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2000" dirty="0" smtClean="0"/>
                <a:t>5-</a:t>
              </a:r>
              <a:endParaRPr lang="en-US" sz="200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2148729" y="5361966"/>
              <a:ext cx="434564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r>
                <a:rPr lang="fa-IR" sz="2000" dirty="0" smtClean="0"/>
                <a:t>7</a:t>
              </a:r>
              <a:endParaRPr lang="en-US" sz="20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215529" y="5360395"/>
              <a:ext cx="415596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r>
                <a:rPr lang="fa-IR" sz="2000" dirty="0"/>
                <a:t>5</a:t>
              </a:r>
              <a:endParaRPr lang="en-US" sz="20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2148729" y="6134179"/>
              <a:ext cx="434564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r>
                <a:rPr lang="fa-IR" sz="2000" dirty="0" smtClean="0"/>
                <a:t>5</a:t>
              </a:r>
              <a:endParaRPr lang="en-US" sz="20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215529" y="6153090"/>
              <a:ext cx="415596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txBody>
            <a:bodyPr wrap="square" rtlCol="0">
              <a:spAutoFit/>
            </a:bodyPr>
            <a:lstStyle/>
            <a:p>
              <a:r>
                <a:rPr lang="fa-IR" sz="2000" dirty="0" smtClean="0"/>
                <a:t>0</a:t>
              </a:r>
              <a:endParaRPr lang="en-US" sz="2000" dirty="0"/>
            </a:p>
          </p:txBody>
        </p:sp>
        <p:sp>
          <p:nvSpPr>
            <p:cNvPr id="127" name="Oval 126"/>
            <p:cNvSpPr/>
            <p:nvPr/>
          </p:nvSpPr>
          <p:spPr>
            <a:xfrm>
              <a:off x="2715362" y="6065222"/>
              <a:ext cx="397317" cy="457200"/>
            </a:xfrm>
            <a:prstGeom prst="ellipse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2719475" y="5330658"/>
              <a:ext cx="397317" cy="457200"/>
            </a:xfrm>
            <a:prstGeom prst="ellipse">
              <a:avLst/>
            </a:prstGeom>
            <a:ln w="1905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5785633" y="4566245"/>
              <a:ext cx="401430" cy="1956177"/>
              <a:chOff x="4235321" y="4206389"/>
              <a:chExt cx="401430" cy="1956177"/>
            </a:xfrm>
          </p:grpSpPr>
          <p:sp>
            <p:nvSpPr>
              <p:cNvPr id="129" name="Oval 128"/>
              <p:cNvSpPr/>
              <p:nvPr/>
            </p:nvSpPr>
            <p:spPr>
              <a:xfrm>
                <a:off x="4239434" y="4206389"/>
                <a:ext cx="397317" cy="457200"/>
              </a:xfrm>
              <a:prstGeom prst="ellipse">
                <a:avLst/>
              </a:prstGeom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4235321" y="5705366"/>
                <a:ext cx="397317" cy="457200"/>
              </a:xfrm>
              <a:prstGeom prst="ellipse">
                <a:avLst/>
              </a:prstGeom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4239434" y="4970802"/>
                <a:ext cx="397317" cy="457200"/>
              </a:xfrm>
              <a:prstGeom prst="ellipse">
                <a:avLst/>
              </a:prstGeom>
              <a:ln w="1905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3" name="TextBox 132"/>
            <p:cNvSpPr txBox="1"/>
            <p:nvPr/>
          </p:nvSpPr>
          <p:spPr>
            <a:xfrm>
              <a:off x="5256612" y="4594790"/>
              <a:ext cx="412292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fa-IR" sz="2000" dirty="0" smtClean="0"/>
                <a:t>3-</a:t>
              </a:r>
              <a:endParaRPr lang="en-US" sz="2000" dirty="0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275466" y="5361966"/>
              <a:ext cx="412292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fa-IR" sz="2000" dirty="0" smtClean="0"/>
                <a:t>4-</a:t>
              </a:r>
              <a:endParaRPr lang="en-US" sz="2000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293308" y="5359203"/>
              <a:ext cx="412292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4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fa-IR" sz="2000" dirty="0" smtClean="0"/>
                <a:t>5-</a:t>
              </a:r>
              <a:endParaRPr lang="en-US" sz="2000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275466" y="6122312"/>
              <a:ext cx="412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a-IR" sz="2000" dirty="0" smtClean="0"/>
                <a:t>4-</a:t>
              </a:r>
              <a:endParaRPr lang="en-US" sz="2000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6358436" y="4594790"/>
              <a:ext cx="327334" cy="40011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txBody>
            <a:bodyPr wrap="none" rtlCol="0">
              <a:spAutoFit/>
            </a:bodyPr>
            <a:lstStyle/>
            <a:p>
              <a:r>
                <a:rPr lang="fa-IR" sz="2000" dirty="0" smtClean="0"/>
                <a:t>3</a:t>
              </a:r>
              <a:endParaRPr lang="en-US" sz="20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6369351" y="6134179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a-IR" sz="2000" dirty="0" smtClean="0"/>
                <a:t>5</a:t>
              </a:r>
              <a:endParaRPr lang="en-US" sz="2000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715362" y="4461280"/>
            <a:ext cx="364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˃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738147" y="5250424"/>
            <a:ext cx="359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˃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5980162"/>
            <a:ext cx="270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˃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4495800"/>
            <a:ext cx="256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˂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5791200" y="5257800"/>
            <a:ext cx="256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˃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6019800"/>
            <a:ext cx="384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˂</a:t>
            </a:r>
          </a:p>
        </p:txBody>
      </p:sp>
    </p:spTree>
    <p:extLst>
      <p:ext uri="{BB962C8B-B14F-4D97-AF65-F5344CB8AC3E}">
        <p14:creationId xmlns:p14="http://schemas.microsoft.com/office/powerpoint/2010/main" val="19790582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25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25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933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70195"/>
            <a:ext cx="4875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/>
              <a:t>ریاضی پایه اول (هفتم) دوره اول متوسطه / معرفی عددهای صحیح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7772400" y="685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2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93982" y="1219198"/>
            <a:ext cx="7467600" cy="46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اعداد زیر را از کوچک به بزرگ مرتب کنید.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6248" y="2190690"/>
            <a:ext cx="4342952" cy="40011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a-IR" sz="2000" dirty="0" smtClean="0"/>
              <a:t>13- </a:t>
            </a:r>
            <a:r>
              <a:rPr lang="fa-IR" sz="2000" dirty="0" smtClean="0">
                <a:solidFill>
                  <a:srgbClr val="FF0000"/>
                </a:solidFill>
              </a:rPr>
              <a:t>،</a:t>
            </a:r>
            <a:r>
              <a:rPr lang="fa-IR" sz="2000" dirty="0" smtClean="0"/>
              <a:t> 14+ </a:t>
            </a:r>
            <a:r>
              <a:rPr lang="fa-IR" sz="2000" dirty="0" smtClean="0">
                <a:solidFill>
                  <a:srgbClr val="FF0000"/>
                </a:solidFill>
              </a:rPr>
              <a:t>،</a:t>
            </a:r>
            <a:r>
              <a:rPr lang="fa-IR" sz="2000" dirty="0" smtClean="0"/>
              <a:t> 19- </a:t>
            </a:r>
            <a:r>
              <a:rPr lang="fa-IR" sz="2000" dirty="0" smtClean="0">
                <a:solidFill>
                  <a:srgbClr val="FF0000"/>
                </a:solidFill>
              </a:rPr>
              <a:t>،</a:t>
            </a:r>
            <a:r>
              <a:rPr lang="fa-IR" sz="2000" dirty="0" smtClean="0"/>
              <a:t> 17+ </a:t>
            </a:r>
            <a:r>
              <a:rPr lang="fa-IR" sz="2000" dirty="0" smtClean="0">
                <a:solidFill>
                  <a:srgbClr val="FF0000"/>
                </a:solidFill>
              </a:rPr>
              <a:t>،</a:t>
            </a:r>
            <a:r>
              <a:rPr lang="fa-IR" sz="2000" dirty="0" smtClean="0"/>
              <a:t> 13 </a:t>
            </a:r>
            <a:r>
              <a:rPr lang="fa-IR" sz="2000" dirty="0" smtClean="0">
                <a:solidFill>
                  <a:srgbClr val="FF0000"/>
                </a:solidFill>
              </a:rPr>
              <a:t>،</a:t>
            </a:r>
            <a:r>
              <a:rPr lang="fa-IR" sz="2000" dirty="0" smtClean="0"/>
              <a:t> 15- </a:t>
            </a:r>
            <a:r>
              <a:rPr lang="fa-IR" sz="2000" dirty="0" smtClean="0">
                <a:solidFill>
                  <a:srgbClr val="FF0000"/>
                </a:solidFill>
              </a:rPr>
              <a:t>،</a:t>
            </a:r>
            <a:r>
              <a:rPr lang="fa-IR" sz="2000" dirty="0" smtClean="0"/>
              <a:t> 12-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362200" y="3657600"/>
            <a:ext cx="5410200" cy="52322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glow rad="228600">
              <a:srgbClr val="00B050">
                <a:alpha val="40000"/>
              </a:srgbClr>
            </a:glow>
          </a:effectLst>
        </p:spPr>
        <p:txBody>
          <a:bodyPr wrap="square" rtlCol="0">
            <a:spAutoFit/>
          </a:bodyPr>
          <a:lstStyle/>
          <a:p>
            <a:r>
              <a:rPr lang="fa-I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17 </a:t>
            </a:r>
            <a:r>
              <a:rPr lang="fa-IR" sz="2800" dirty="0" smtClean="0">
                <a:solidFill>
                  <a:srgbClr val="FF0000"/>
                </a:solidFill>
              </a:rPr>
              <a:t>،</a:t>
            </a:r>
            <a:r>
              <a:rPr lang="fa-I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14 </a:t>
            </a:r>
            <a:r>
              <a:rPr lang="fa-IR" sz="2800" dirty="0" smtClean="0">
                <a:solidFill>
                  <a:srgbClr val="FF0000"/>
                </a:solidFill>
              </a:rPr>
              <a:t>،</a:t>
            </a:r>
            <a:r>
              <a:rPr lang="fa-I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13 </a:t>
            </a:r>
            <a:r>
              <a:rPr lang="fa-IR" sz="2800" dirty="0" smtClean="0">
                <a:solidFill>
                  <a:srgbClr val="FF0000"/>
                </a:solidFill>
              </a:rPr>
              <a:t>،</a:t>
            </a:r>
            <a:r>
              <a:rPr lang="fa-I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12- </a:t>
            </a:r>
            <a:r>
              <a:rPr lang="fa-IR" sz="2800" dirty="0" smtClean="0">
                <a:solidFill>
                  <a:srgbClr val="FF0000"/>
                </a:solidFill>
              </a:rPr>
              <a:t>،</a:t>
            </a:r>
            <a:r>
              <a:rPr lang="fa-I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13- </a:t>
            </a:r>
            <a:r>
              <a:rPr lang="fa-IR" sz="2800" dirty="0" smtClean="0">
                <a:solidFill>
                  <a:srgbClr val="FF0000"/>
                </a:solidFill>
              </a:rPr>
              <a:t>،</a:t>
            </a:r>
            <a:r>
              <a:rPr lang="fa-I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15- </a:t>
            </a:r>
            <a:r>
              <a:rPr lang="fa-IR" sz="2800" dirty="0" smtClean="0">
                <a:solidFill>
                  <a:srgbClr val="FF0000"/>
                </a:solidFill>
              </a:rPr>
              <a:t>،</a:t>
            </a:r>
            <a:r>
              <a:rPr lang="fa-IR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19- 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36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393360"/>
            <a:chOff x="0" y="0"/>
            <a:chExt cx="9144000" cy="39336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3933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86000" y="70195"/>
              <a:ext cx="4875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/>
                <a:t>ریاضی پایه اول (هفتم) دوره اول متوسطه / معرفی عددهای صحیح</a:t>
              </a:r>
              <a:endParaRPr lang="en-US" sz="14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056582" y="706521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3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524000"/>
            <a:ext cx="6705600" cy="378565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>
              <a:lnSpc>
                <a:spcPct val="300000"/>
              </a:lnSpc>
            </a:pPr>
            <a:r>
              <a:rPr lang="fa-IR" sz="4000" dirty="0" smtClean="0">
                <a:latin typeface="Aldhabi" pitchFamily="2" charset="-78"/>
                <a:cs typeface="Aldhabi" pitchFamily="2" charset="-78"/>
              </a:rPr>
              <a:t>نزدیک ترین عدد صحیح بزرگتر از (5-) برابر </a:t>
            </a:r>
            <a:r>
              <a:rPr lang="fa-IR" sz="4000" dirty="0" smtClean="0">
                <a:solidFill>
                  <a:srgbClr val="FF0000"/>
                </a:solidFill>
                <a:latin typeface="Aldhabi" pitchFamily="2" charset="-78"/>
                <a:cs typeface="Aldhabi" pitchFamily="2" charset="-78"/>
              </a:rPr>
              <a:t>( .......... ) </a:t>
            </a:r>
            <a:r>
              <a:rPr lang="fa-IR" sz="4000" dirty="0" smtClean="0">
                <a:latin typeface="Aldhabi" pitchFamily="2" charset="-78"/>
                <a:cs typeface="Aldhabi" pitchFamily="2" charset="-78"/>
              </a:rPr>
              <a:t>است و قرینه ی عدد (8-)   برابر </a:t>
            </a:r>
            <a:r>
              <a:rPr lang="fa-IR" sz="4000" dirty="0" smtClean="0">
                <a:solidFill>
                  <a:srgbClr val="FF0000"/>
                </a:solidFill>
                <a:latin typeface="Aldhabi" pitchFamily="2" charset="-78"/>
                <a:cs typeface="Aldhabi" pitchFamily="2" charset="-78"/>
              </a:rPr>
              <a:t>( .......... ) </a:t>
            </a:r>
            <a:r>
              <a:rPr lang="fa-IR" sz="4000" dirty="0" smtClean="0">
                <a:latin typeface="Aldhabi" pitchFamily="2" charset="-78"/>
                <a:cs typeface="Aldhabi" pitchFamily="2" charset="-78"/>
              </a:rPr>
              <a:t>است.</a:t>
            </a:r>
            <a:endParaRPr lang="en-US" sz="40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0" y="1981200"/>
            <a:ext cx="91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6000" dirty="0" smtClean="0">
                <a:solidFill>
                  <a:srgbClr val="FF0000"/>
                </a:solidFill>
                <a:latin typeface="Aldhabi" pitchFamily="2" charset="-78"/>
                <a:cs typeface="Aldhabi" pitchFamily="2" charset="-78"/>
              </a:rPr>
              <a:t>4-</a:t>
            </a:r>
            <a:endParaRPr lang="en-US" sz="6000" dirty="0">
              <a:solidFill>
                <a:srgbClr val="FF0000"/>
              </a:solidFill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3874655"/>
            <a:ext cx="106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6000" dirty="0" smtClean="0">
                <a:solidFill>
                  <a:srgbClr val="FF0000"/>
                </a:solidFill>
                <a:latin typeface="Aldhabi" pitchFamily="2" charset="-78"/>
                <a:cs typeface="Aldhabi" pitchFamily="2" charset="-78"/>
              </a:rPr>
              <a:t>8+</a:t>
            </a:r>
            <a:endParaRPr lang="en-US" sz="6000" dirty="0">
              <a:solidFill>
                <a:srgbClr val="FF0000"/>
              </a:solidFill>
              <a:latin typeface="Aldhabi" pitchFamily="2" charset="-78"/>
              <a:cs typeface="Aldhabi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57706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393360"/>
            <a:chOff x="0" y="0"/>
            <a:chExt cx="9144000" cy="39336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3933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0" y="70195"/>
              <a:ext cx="4875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/>
                <a:t>ریاضی پایه اول (هفتم) دوره اول متوسطه / معرفی عددهای صحیح</a:t>
              </a:r>
              <a:endParaRPr lang="en-US" sz="14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391400" y="533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4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997532"/>
            <a:ext cx="2611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تساوی های زیر را کامل کنید.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74090" y="1511119"/>
            <a:ext cx="609600" cy="400110"/>
          </a:xfrm>
          <a:prstGeom prst="rect">
            <a:avLst/>
          </a:prstGeom>
          <a:noFill/>
          <a:ln w="31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12</a:t>
            </a:r>
            <a:endParaRPr lang="en-US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31371" y="2580804"/>
                <a:ext cx="609601" cy="400110"/>
              </a:xfrm>
              <a:prstGeom prst="rect">
                <a:avLst/>
              </a:prstGeom>
              <a:noFill/>
              <a:ln w="3175"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fa-IR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371" y="2580804"/>
                <a:ext cx="609601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3175"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672935" y="3714690"/>
            <a:ext cx="609601" cy="400110"/>
          </a:xfrm>
          <a:prstGeom prst="rect">
            <a:avLst/>
          </a:prstGeom>
          <a:noFill/>
          <a:ln w="31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5</a:t>
            </a:r>
            <a:endParaRPr lang="en-US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676400" y="4876800"/>
                <a:ext cx="609600" cy="400110"/>
              </a:xfrm>
              <a:prstGeom prst="rect">
                <a:avLst/>
              </a:prstGeom>
              <a:noFill/>
              <a:ln w="3175"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fa-IR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876800"/>
                <a:ext cx="609600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3175"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600200" y="5943600"/>
            <a:ext cx="609600" cy="400110"/>
          </a:xfrm>
          <a:prstGeom prst="rect">
            <a:avLst/>
          </a:prstGeom>
          <a:noFill/>
          <a:ln w="31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110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78764" y="1524000"/>
            <a:ext cx="669636" cy="400110"/>
          </a:xfrm>
          <a:prstGeom prst="rect">
            <a:avLst/>
          </a:prstGeom>
          <a:noFill/>
          <a:ln w="31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17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62600" y="2590800"/>
            <a:ext cx="669061" cy="400110"/>
          </a:xfrm>
          <a:prstGeom prst="rect">
            <a:avLst/>
          </a:prstGeom>
          <a:noFill/>
          <a:ln w="31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62600" y="3745468"/>
            <a:ext cx="669060" cy="400110"/>
          </a:xfrm>
          <a:prstGeom prst="rect">
            <a:avLst/>
          </a:prstGeom>
          <a:noFill/>
          <a:ln w="3175"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solidFill>
                  <a:srgbClr val="FF0000"/>
                </a:solidFill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654964" y="4876800"/>
                <a:ext cx="669636" cy="400110"/>
              </a:xfrm>
              <a:prstGeom prst="rect">
                <a:avLst/>
              </a:prstGeom>
              <a:noFill/>
              <a:ln w="3175"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fa-IR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13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4964" y="4876800"/>
                <a:ext cx="669636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3175"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8564" y="2602468"/>
                <a:ext cx="2117436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scene3d>
                <a:camera prst="orthographicFront"/>
                <a:lightRig rig="sunset" dir="t"/>
              </a:scene3d>
              <a:sp3d prstMaterial="clear"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fa-I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b="0" i="1" smtClean="0">
                              <a:latin typeface="Cambria Math"/>
                            </a:rPr>
                            <m:t>+</m:t>
                          </m:r>
                          <m:r>
                            <a:rPr lang="fa-IR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fa-IR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64" y="2602468"/>
                <a:ext cx="211743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4337" y="3733800"/>
                <a:ext cx="2111663" cy="381000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scene3d>
                <a:camera prst="orthographicFront"/>
                <a:lightRig rig="sunset" dir="t"/>
              </a:scene3d>
              <a:sp3d prstMaterial="clear"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dirty="0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fa-IR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fa-IR" b="0" i="1" dirty="0" smtClean="0"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fa-IR" b="0" i="1" dirty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37" y="3733800"/>
                <a:ext cx="2111663" cy="3810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8564" y="4876800"/>
                <a:ext cx="2117436" cy="381000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scene3d>
                <a:camera prst="orthographicFront"/>
                <a:lightRig rig="sunset" dir="t"/>
              </a:scene3d>
              <a:sp3d prstMaterial="clear"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dirty="0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fa-IR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fa-IR" b="0" i="1" dirty="0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fa-IR" b="0" i="1" dirty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64" y="4876800"/>
                <a:ext cx="2117436" cy="3810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74337" y="5955268"/>
                <a:ext cx="2111663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scene3d>
                <a:camera prst="orthographicFront"/>
                <a:lightRig rig="sunset" dir="t"/>
              </a:scene3d>
              <a:sp3d prstMaterial="clear"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dirty="0" smtClean="0">
                          <a:latin typeface="Cambria Math"/>
                        </a:rPr>
                        <m:t>+</m:t>
                      </m:r>
                      <m:r>
                        <a:rPr lang="fa-IR" b="0" i="1" dirty="0" smtClean="0">
                          <a:latin typeface="Cambria Math"/>
                        </a:rPr>
                        <m:t>110</m:t>
                      </m:r>
                      <m:r>
                        <a:rPr lang="fa-IR" b="0" i="1" dirty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37" y="5955268"/>
                <a:ext cx="211166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55471" y="1535668"/>
                <a:ext cx="2292929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scene3d>
                <a:camera prst="orthographicFront"/>
                <a:lightRig rig="sunset" dir="t"/>
              </a:scene3d>
              <a:sp3d prstMaterial="clear"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dirty="0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fa-IR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fa-IR" b="0" i="1" dirty="0" smtClean="0">
                              <a:latin typeface="Cambria Math"/>
                            </a:rPr>
                            <m:t>17</m:t>
                          </m:r>
                        </m:e>
                      </m:d>
                      <m:r>
                        <a:rPr lang="fa-IR" b="0" i="1" dirty="0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471" y="1535668"/>
                <a:ext cx="2292929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46235" y="2611582"/>
                <a:ext cx="2302165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scene3d>
                <a:camera prst="orthographicFront"/>
                <a:lightRig rig="sunset" dir="t"/>
              </a:scene3d>
              <a:sp3d prstMaterial="clear"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a-IR" b="0" i="1" smtClean="0">
                        <a:latin typeface="Cambria Math"/>
                      </a:rPr>
                      <m:t> − 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a-IR" b="0" i="1" smtClean="0">
                            <a:latin typeface="Cambria Math"/>
                          </a:rPr>
                          <m:t> − </m:t>
                        </m:r>
                        <m:d>
                          <m:dPr>
                            <m:ctrlPr>
                              <a:rPr lang="fa-I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a-IR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fa-IR" b="0" i="1" smtClean="0">
                                <a:latin typeface="Cambria Math"/>
                              </a:rPr>
                              <m:t>3</m:t>
                            </m:r>
                          </m:e>
                        </m:d>
                      </m:e>
                    </m:d>
                  </m:oMath>
                </a14:m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r>
                      <a:rPr lang="fa-IR" i="1" dirty="0" smtClean="0">
                        <a:latin typeface="Cambria Math"/>
                      </a:rPr>
                      <m:t>=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6235" y="2611582"/>
                <a:ext cx="2302165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55471" y="3735077"/>
                <a:ext cx="2292929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scene3d>
                <a:camera prst="orthographicFront"/>
                <a:lightRig rig="sunset" dir="t"/>
              </a:scene3d>
              <a:sp3d prstMaterial="clear"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a-IR" b="0" i="1" smtClean="0">
                        <a:latin typeface="Cambria Math"/>
                      </a:rPr>
                      <m:t> − 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fa-IR" b="0" i="1" smtClean="0">
                            <a:latin typeface="Cambria Math"/>
                          </a:rPr>
                          <m:t>+ </m:t>
                        </m:r>
                        <m:d>
                          <m:dPr>
                            <m:ctrlPr>
                              <a:rPr lang="fa-IR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fa-IR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fa-IR" b="0" i="1" smtClean="0">
                                <a:latin typeface="Cambria Math"/>
                              </a:rPr>
                              <m:t>4</m:t>
                            </m:r>
                          </m:e>
                        </m:d>
                      </m:e>
                    </m:d>
                  </m:oMath>
                </a14:m>
                <a:r>
                  <a:rPr lang="fa-IR" dirty="0" smtClean="0"/>
                  <a:t> </a:t>
                </a:r>
                <a14:m>
                  <m:oMath xmlns:m="http://schemas.openxmlformats.org/officeDocument/2006/math">
                    <m:r>
                      <a:rPr lang="fa-IR" i="1" dirty="0" smtClean="0">
                        <a:latin typeface="Cambria Math"/>
                      </a:rPr>
                      <m:t>=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471" y="3735077"/>
                <a:ext cx="2292929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4888468"/>
                <a:ext cx="2286000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scene3d>
                <a:camera prst="orthographicFront"/>
                <a:lightRig rig="sunset" dir="t"/>
              </a:scene3d>
              <a:sp3d prstMaterial="clear"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fa-I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b="0" i="1" smtClean="0">
                              <a:latin typeface="Cambria Math"/>
                            </a:rPr>
                            <m:t>−</m:t>
                          </m:r>
                          <m:r>
                            <a:rPr lang="fa-IR" b="0" i="1" smtClean="0">
                              <a:latin typeface="Cambria Math"/>
                            </a:rPr>
                            <m:t>13</m:t>
                          </m:r>
                        </m:e>
                      </m:d>
                      <m:r>
                        <a:rPr lang="fa-IR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88468"/>
                <a:ext cx="22860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74337" y="1524000"/>
                <a:ext cx="2133600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scene3d>
                <a:camera prst="orthographicFront"/>
                <a:lightRig rig="sunset" dir="t"/>
              </a:scene3d>
              <a:sp3d prstMaterial="clear"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fa-IR" i="1" dirty="0" smtClean="0">
                          <a:latin typeface="Cambria Math"/>
                        </a:rPr>
                        <m:t>+</m:t>
                      </m:r>
                      <m:r>
                        <a:rPr lang="fa-IR" i="1" dirty="0" smtClean="0">
                          <a:latin typeface="Cambria Math"/>
                        </a:rPr>
                        <m:t>12</m:t>
                      </m:r>
                      <m:r>
                        <a:rPr lang="fa-IR" i="1" dirty="0" smtClean="0"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37" y="1524000"/>
                <a:ext cx="21336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99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393360"/>
            <a:chOff x="0" y="0"/>
            <a:chExt cx="9144000" cy="39336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3933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0" y="70195"/>
              <a:ext cx="4875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/>
                <a:t>ریاضی پایه اول (هفتم) دوره اول متوسطه / معرفی عددهای صحیح</a:t>
              </a:r>
              <a:endParaRPr lang="en-US" sz="14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543800" y="609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5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1430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هر یک از تفریق های زیر را به صورت یک جمع بنویسید.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89345" y="1981200"/>
                <a:ext cx="20256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7</m:t>
                      </m:r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fa-IR" sz="2000" b="0" i="1" smtClean="0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sz="2000" b="0" i="1" smtClean="0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+</m:t>
                          </m:r>
                          <m:r>
                            <a:rPr lang="fa-IR" sz="2000" b="0" i="1" smtClean="0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345" y="1981200"/>
                <a:ext cx="2025686" cy="400110"/>
              </a:xfrm>
              <a:prstGeom prst="rect">
                <a:avLst/>
              </a:prstGeom>
              <a:blipFill rotWithShape="1"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4672" y="3246643"/>
                <a:ext cx="20256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3</m:t>
                      </m:r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fa-IR" sz="2000" b="0" i="1" smtClean="0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sz="2000" b="0" i="1" smtClean="0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−</m:t>
                          </m:r>
                          <m:r>
                            <a:rPr lang="fa-IR" sz="2000" b="0" i="1" smtClean="0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72" y="3246643"/>
                <a:ext cx="2025686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89345" y="4488750"/>
                <a:ext cx="202568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11</m:t>
                      </m:r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fa-IR" sz="2000" b="0" i="1" smtClean="0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sz="2000" b="0" i="1" smtClean="0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+</m:t>
                          </m:r>
                          <m:r>
                            <a:rPr lang="fa-IR" sz="2000" b="0" i="1" smtClean="0">
                              <a:effectLst>
                                <a:glow rad="101600">
                                  <a:schemeClr val="accent6">
                                    <a:satMod val="175000"/>
                                    <a:alpha val="40000"/>
                                  </a:schemeClr>
                                </a:glow>
                              </a:effectLst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345" y="4488750"/>
                <a:ext cx="2025686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02556" y="5726668"/>
                <a:ext cx="113200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7</m:t>
                      </m:r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3</m:t>
                      </m:r>
                      <m:r>
                        <a:rPr lang="fa-IR" sz="2000" b="0" i="1" smtClean="0">
                          <a:effectLst>
                            <a:glow rad="101600">
                              <a:schemeClr val="accent6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dirty="0">
                  <a:effectLst>
                    <a:glow rad="101600">
                      <a:schemeClr val="accent6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556" y="5726668"/>
                <a:ext cx="1132002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85472" y="1977798"/>
                <a:ext cx="258192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7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+(−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5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dirty="0">
                  <a:ln>
                    <a:noFill/>
                  </a:ln>
                  <a:solidFill>
                    <a:srgbClr val="FF0000"/>
                  </a:solidFill>
                  <a:effectLst>
                    <a:glow rad="101600">
                      <a:schemeClr val="accent3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5472" y="1977798"/>
                <a:ext cx="2581928" cy="430887"/>
              </a:xfrm>
              <a:prstGeom prst="rect">
                <a:avLst/>
              </a:prstGeom>
              <a:blipFill rotWithShape="1">
                <a:blip r:embed="rId6"/>
                <a:stretch>
                  <a:fillRect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13181" y="3246643"/>
                <a:ext cx="254547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3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+(+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2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dirty="0">
                  <a:ln>
                    <a:noFill/>
                  </a:ln>
                  <a:solidFill>
                    <a:srgbClr val="FF0000"/>
                  </a:solidFill>
                  <a:effectLst>
                    <a:glow rad="101600">
                      <a:schemeClr val="accent3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181" y="3246643"/>
                <a:ext cx="2545478" cy="430887"/>
              </a:xfrm>
              <a:prstGeom prst="rect">
                <a:avLst/>
              </a:prstGeom>
              <a:blipFill rotWithShape="1">
                <a:blip r:embed="rId7"/>
                <a:stretch>
                  <a:fillRect b="-2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90272" y="4488750"/>
                <a:ext cx="190455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11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+(−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3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dirty="0">
                  <a:ln>
                    <a:noFill/>
                  </a:ln>
                  <a:solidFill>
                    <a:srgbClr val="FF0000"/>
                  </a:solidFill>
                  <a:effectLst>
                    <a:glow rad="101600">
                      <a:schemeClr val="accent3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0272" y="4488750"/>
                <a:ext cx="1904552" cy="430887"/>
              </a:xfrm>
              <a:prstGeom prst="rect">
                <a:avLst/>
              </a:prstGeom>
              <a:blipFill rotWithShape="1">
                <a:blip r:embed="rId8"/>
                <a:stretch>
                  <a:fillRect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514072" y="5727036"/>
                <a:ext cx="190455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7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+(−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3</m:t>
                      </m:r>
                      <m:r>
                        <a:rPr lang="fa-IR" sz="2200" b="0" i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3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dirty="0">
                  <a:ln>
                    <a:noFill/>
                  </a:ln>
                  <a:solidFill>
                    <a:srgbClr val="FF0000"/>
                  </a:solidFill>
                  <a:effectLst>
                    <a:glow rad="101600">
                      <a:schemeClr val="accent3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072" y="5727036"/>
                <a:ext cx="1904552" cy="430887"/>
              </a:xfrm>
              <a:prstGeom prst="rect">
                <a:avLst/>
              </a:prstGeom>
              <a:blipFill rotWithShape="1">
                <a:blip r:embed="rId9"/>
                <a:stretch>
                  <a:fillRect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3028008" y="2171700"/>
            <a:ext cx="257464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980672" y="3409373"/>
            <a:ext cx="257464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980672" y="4673416"/>
            <a:ext cx="257464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61619" y="5917475"/>
            <a:ext cx="257464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72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6" presetClass="entr" presetSubtype="0" fill="hold" grpId="0" nodeType="withEffect">
                                  <p:stCondLst>
                                    <p:cond delay="2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56" presetClass="entr" presetSubtype="0" fill="hold" grpId="0" nodeType="withEffect">
                                  <p:stCondLst>
                                    <p:cond delay="2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56" presetClass="entr" presetSubtype="0" fill="hold" grpId="0" nodeType="withEffect">
                                  <p:stCondLst>
                                    <p:cond delay="2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56" presetClass="entr" presetSubtype="0" fill="hold" grpId="0" nodeType="withEffect">
                                  <p:stCondLst>
                                    <p:cond delay="2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393360"/>
            <a:chOff x="0" y="0"/>
            <a:chExt cx="9144000" cy="39336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3933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0" y="70195"/>
              <a:ext cx="4875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/>
                <a:t>ریاضی پایه اول (هفتم) دوره اول متوسطه / معرفی عددهای صحیح</a:t>
              </a:r>
              <a:endParaRPr lang="en-US" sz="14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001000" y="533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6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006885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هر یک از جمع های زیر را به صورت یک تفریق بنویسید.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" y="1916668"/>
                <a:ext cx="2209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5</m:t>
                      </m:r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</m:t>
                          </m:r>
                          <m: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916668"/>
                <a:ext cx="2209800" cy="400110"/>
              </a:xfrm>
              <a:prstGeom prst="rect">
                <a:avLst/>
              </a:prstGeom>
              <a:blipFill rotWithShape="1">
                <a:blip r:embed="rId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3400" y="3200400"/>
                <a:ext cx="213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9</m:t>
                      </m:r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</m:t>
                          </m:r>
                          <m: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200400"/>
                <a:ext cx="2133600" cy="400110"/>
              </a:xfrm>
              <a:prstGeom prst="rect">
                <a:avLst/>
              </a:prstGeom>
              <a:blipFill rotWithShape="1">
                <a:blip r:embed="rId3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3400" y="4431268"/>
                <a:ext cx="213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15</m:t>
                      </m:r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</m:t>
                          </m:r>
                          <m: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431268"/>
                <a:ext cx="2133600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3400" y="5650468"/>
                <a:ext cx="213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17</m:t>
                      </m:r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</m:t>
                          </m:r>
                          <m:r>
                            <a:rPr lang="fa-IR" sz="2000" b="1" i="1" smtClean="0">
                              <a:ln w="11430"/>
                              <a:gradFill>
                                <a:gsLst>
                                  <a:gs pos="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  <a:gs pos="2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50000">
                                    <a:schemeClr val="accent6">
                                      <a:shade val="89000"/>
                                      <a:satMod val="110000"/>
                                    </a:schemeClr>
                                  </a:gs>
                                  <a:gs pos="75000">
                                    <a:schemeClr val="accent6">
                                      <a:tint val="93000"/>
                                      <a:satMod val="120000"/>
                                    </a:schemeClr>
                                  </a:gs>
                                  <a:gs pos="100000">
                                    <a:schemeClr val="accent6">
                                      <a:tint val="90000"/>
                                      <a:satMod val="120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80000" dist="40000" dir="5040000" algn="tl">
                                  <a:srgbClr val="000000">
                                    <a:alpha val="30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5</m:t>
                          </m:r>
                        </m:e>
                      </m:d>
                      <m:r>
                        <a:rPr lang="fa-IR" sz="2000" b="1" i="1" smtClean="0">
                          <a:ln w="11430"/>
                          <a:gradFill>
                            <a:gsLst>
                              <a:gs pos="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  <a:gs pos="2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50000">
                                <a:schemeClr val="accent6">
                                  <a:shade val="89000"/>
                                  <a:satMod val="110000"/>
                                </a:schemeClr>
                              </a:gs>
                              <a:gs pos="75000">
                                <a:schemeClr val="accent6">
                                  <a:tint val="93000"/>
                                  <a:satMod val="120000"/>
                                </a:schemeClr>
                              </a:gs>
                              <a:gs pos="100000">
                                <a:schemeClr val="accent6">
                                  <a:tint val="90000"/>
                                  <a:satMod val="120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80000" dist="40000" dir="504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000" b="1" dirty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650468"/>
                <a:ext cx="2133600" cy="400110"/>
              </a:xfrm>
              <a:prstGeom prst="rect">
                <a:avLst/>
              </a:prstGeom>
              <a:blipFill rotWithShape="1">
                <a:blip r:embed="rId5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>
            <a:off x="3095336" y="2057400"/>
            <a:ext cx="257464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095336" y="5837443"/>
            <a:ext cx="257464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095336" y="4604389"/>
            <a:ext cx="257464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095336" y="3276600"/>
            <a:ext cx="257464" cy="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24300" y="1840468"/>
                <a:ext cx="201974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5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 −(+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3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b="1" dirty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1840468"/>
                <a:ext cx="2019748" cy="430887"/>
              </a:xfrm>
              <a:prstGeom prst="rect">
                <a:avLst/>
              </a:prstGeom>
              <a:blipFill rotWithShape="1">
                <a:blip r:embed="rId6"/>
                <a:stretch>
                  <a:fillRect b="-22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23852" y="3030926"/>
                <a:ext cx="205016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9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 −(+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11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b="1" dirty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852" y="3030926"/>
                <a:ext cx="2050164" cy="430887"/>
              </a:xfrm>
              <a:prstGeom prst="rect">
                <a:avLst/>
              </a:prstGeom>
              <a:blipFill rotWithShape="1">
                <a:blip r:embed="rId7"/>
                <a:stretch>
                  <a:fillRect b="-23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23852" y="4419723"/>
                <a:ext cx="201974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15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 −(+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3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b="1" dirty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852" y="4419723"/>
                <a:ext cx="2019748" cy="430887"/>
              </a:xfrm>
              <a:prstGeom prst="rect">
                <a:avLst/>
              </a:prstGeom>
              <a:blipFill rotWithShape="1">
                <a:blip r:embed="rId8"/>
                <a:stretch>
                  <a:fillRect b="-22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62399" y="5650468"/>
                <a:ext cx="197165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17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 −(+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5</m:t>
                      </m:r>
                      <m:r>
                        <a:rPr lang="fa-IR" sz="2200" b="1" i="1" smtClean="0">
                          <a:ln w="24500" cmpd="dbl">
                            <a:solidFill>
                              <a:schemeClr val="accent2">
                                <a:shade val="85000"/>
                                <a:satMod val="155000"/>
                              </a:schemeClr>
                            </a:solidFill>
                            <a:prstDash val="solid"/>
                            <a:miter lim="800000"/>
                          </a:ln>
                          <a:gradFill>
                            <a:gsLst>
                              <a:gs pos="10000">
                                <a:schemeClr val="accent2">
                                  <a:tint val="10000"/>
                                  <a:satMod val="155000"/>
                                </a:schemeClr>
                              </a:gs>
                              <a:gs pos="60000">
                                <a:schemeClr val="accent2">
                                  <a:tint val="30000"/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tint val="73000"/>
                                  <a:satMod val="1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7020000" algn="tl">
                              <a:srgbClr val="000000">
                                <a:alpha val="35000"/>
                              </a:srgbClr>
                            </a:outerShdw>
                          </a:effectLst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200" b="1" dirty="0">
                  <a:ln w="24500" cmpd="dbl">
                    <a:solidFill>
                      <a:schemeClr val="accent2">
                        <a:shade val="85000"/>
                        <a:satMod val="155000"/>
                      </a:scheme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chemeClr val="accent2">
                          <a:tint val="10000"/>
                          <a:satMod val="155000"/>
                        </a:schemeClr>
                      </a:gs>
                      <a:gs pos="60000">
                        <a:schemeClr val="accent2">
                          <a:tint val="30000"/>
                          <a:satMod val="155000"/>
                        </a:schemeClr>
                      </a:gs>
                      <a:gs pos="100000">
                        <a:schemeClr val="accent2">
                          <a:tint val="73000"/>
                          <a:satMod val="155000"/>
                        </a:schemeClr>
                      </a:gs>
                    </a:gsLst>
                    <a:lin ang="5400000"/>
                  </a:gradFill>
                  <a:effectLst>
                    <a:outerShdw blurRad="38100" dist="38100" dir="7020000" algn="tl">
                      <a:srgbClr val="000000">
                        <a:alpha val="35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5650468"/>
                <a:ext cx="1971659" cy="430887"/>
              </a:xfrm>
              <a:prstGeom prst="rect">
                <a:avLst/>
              </a:prstGeom>
              <a:blipFill rotWithShape="1">
                <a:blip r:embed="rId9"/>
                <a:stretch>
                  <a:fillRect b="-22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92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1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393360"/>
            <a:chOff x="0" y="0"/>
            <a:chExt cx="9144000" cy="39336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3933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0" y="70195"/>
              <a:ext cx="4875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/>
                <a:t>ریاضی پایه اول (هفتم) دوره اول متوسطه / معرفی عددهای صحیح</a:t>
              </a:r>
              <a:endParaRPr lang="en-US" sz="14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620000" y="609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7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" y="10668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عددهای قبل و بعد عددهای داده شده را بنویسید.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29100" y="1828800"/>
                <a:ext cx="800101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54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100" y="1828800"/>
                <a:ext cx="800101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29100" y="2514600"/>
                <a:ext cx="800102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1021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100" y="2514600"/>
                <a:ext cx="80010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29101" y="3276600"/>
                <a:ext cx="800100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i="1" dirty="0" smtClean="0">
                          <a:latin typeface="Cambria Math"/>
                        </a:rPr>
                        <m:t>1309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101" y="3276600"/>
                <a:ext cx="8001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29100" y="3962400"/>
                <a:ext cx="800101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971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100" y="3962400"/>
                <a:ext cx="80010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29098" y="4659868"/>
                <a:ext cx="800103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598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098" y="4659868"/>
                <a:ext cx="800103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29098" y="5410200"/>
                <a:ext cx="800103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1298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9098" y="5410200"/>
                <a:ext cx="80010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3124200" y="1751856"/>
            <a:ext cx="304800" cy="4104620"/>
            <a:chOff x="3124200" y="1751856"/>
            <a:chExt cx="304800" cy="4104620"/>
          </a:xfrm>
        </p:grpSpPr>
        <p:sp>
          <p:nvSpPr>
            <p:cNvPr id="2" name="TextBox 1"/>
            <p:cNvSpPr txBox="1"/>
            <p:nvPr/>
          </p:nvSpPr>
          <p:spPr>
            <a:xfrm rot="10800000">
              <a:off x="3124201" y="17518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0800000">
              <a:off x="3124201" y="31996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0800000">
              <a:off x="3124201" y="24376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0800000">
              <a:off x="3124200" y="4582924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0800000">
              <a:off x="3143250" y="38854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0800000">
              <a:off x="3143250" y="53332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867400" y="1752600"/>
            <a:ext cx="304800" cy="4104620"/>
            <a:chOff x="3124200" y="1751856"/>
            <a:chExt cx="304800" cy="4104620"/>
          </a:xfrm>
        </p:grpSpPr>
        <p:sp>
          <p:nvSpPr>
            <p:cNvPr id="21" name="TextBox 20"/>
            <p:cNvSpPr txBox="1"/>
            <p:nvPr/>
          </p:nvSpPr>
          <p:spPr>
            <a:xfrm rot="10800000">
              <a:off x="3124201" y="17518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10800000">
              <a:off x="3124201" y="31996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10800000">
              <a:off x="3124201" y="24376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0800000">
              <a:off x="3124200" y="4582924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10800000">
              <a:off x="3143250" y="38854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0800000">
              <a:off x="3143250" y="5333256"/>
              <a:ext cx="2857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a-IR" sz="2800" dirty="0" smtClean="0">
                  <a:solidFill>
                    <a:schemeClr val="accent6">
                      <a:lumMod val="75000"/>
                    </a:schemeClr>
                  </a:solidFill>
                </a:rPr>
                <a:t>،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62099" y="1828800"/>
                <a:ext cx="800101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55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099" y="1828800"/>
                <a:ext cx="800101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972299" y="1828800"/>
                <a:ext cx="800101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53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299" y="1828800"/>
                <a:ext cx="80010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562099" y="2515344"/>
                <a:ext cx="800101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1022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099" y="2515344"/>
                <a:ext cx="800101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62099" y="3277344"/>
                <a:ext cx="800101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1308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099" y="3277344"/>
                <a:ext cx="800101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562099" y="3962400"/>
                <a:ext cx="800101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972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099" y="3962400"/>
                <a:ext cx="800101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562098" y="4660612"/>
                <a:ext cx="800102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i="1" dirty="0" smtClean="0">
                          <a:latin typeface="Cambria Math"/>
                        </a:rPr>
                        <m:t>597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098" y="4660612"/>
                <a:ext cx="800102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62098" y="5410944"/>
                <a:ext cx="800101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1299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098" y="5410944"/>
                <a:ext cx="800101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72298" y="2514600"/>
                <a:ext cx="800101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1020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298" y="2514600"/>
                <a:ext cx="800101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972300" y="3276600"/>
                <a:ext cx="800100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1310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300" y="3276600"/>
                <a:ext cx="8001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972300" y="3962400"/>
                <a:ext cx="800099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970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300" y="3962400"/>
                <a:ext cx="800099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72300" y="4659868"/>
                <a:ext cx="800099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599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300" y="4659868"/>
                <a:ext cx="800099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72298" y="5410200"/>
                <a:ext cx="800102" cy="369332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b="0" i="1" smtClean="0">
                          <a:latin typeface="Cambria Math"/>
                        </a:rPr>
                        <m:t>−</m:t>
                      </m:r>
                      <m:r>
                        <a:rPr lang="fa-IR" b="0" i="1" smtClean="0">
                          <a:latin typeface="Cambria Math"/>
                        </a:rPr>
                        <m:t>1297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2298" y="5410200"/>
                <a:ext cx="800102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5001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4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4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393360"/>
            <a:chOff x="0" y="0"/>
            <a:chExt cx="9144000" cy="393360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9144000" cy="3933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286000" y="70195"/>
              <a:ext cx="4875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a-IR" sz="1400" dirty="0" smtClean="0"/>
                <a:t>ریاضی پایه اول (هفتم) دوره اول متوسطه / معرفی عددهای صحیح</a:t>
              </a:r>
              <a:endParaRPr lang="en-US" sz="1400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950200" y="697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Clr>
                <a:schemeClr val="accent6">
                  <a:lumMod val="75000"/>
                </a:schemeClr>
              </a:buClr>
              <a:buFont typeface="Wingdings" pitchFamily="2" charset="2"/>
              <a:buChar char="q"/>
            </a:pPr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سوال 8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1191552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dirty="0" smtClean="0"/>
              <a:t>گسترده ی هر یک از اعداد زیر را مانند نمونه بنویسید.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1948934"/>
                <a:ext cx="1181100" cy="43088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5">
                    <a:lumMod val="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0" i="1" smtClean="0">
                          <a:latin typeface="Cambria Math"/>
                        </a:rPr>
                        <m:t>−</m:t>
                      </m:r>
                      <m:r>
                        <a:rPr lang="fa-IR" sz="2200" b="0" i="1" smtClean="0">
                          <a:latin typeface="Cambria Math"/>
                        </a:rPr>
                        <m:t>123</m:t>
                      </m:r>
                      <m:r>
                        <a:rPr lang="fa-IR" sz="2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948934"/>
                <a:ext cx="1181100" cy="4308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5">
                    <a:lumMod val="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22219" y="3066473"/>
                <a:ext cx="162098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1" i="1" smtClean="0">
                          <a:ln w="31550" cmpd="sng">
                            <a:gradFill>
                              <a:gsLst>
                                <a:gs pos="25000">
                                  <a:schemeClr val="accent1">
                                    <a:shade val="25000"/>
                                    <a:satMod val="190000"/>
                                  </a:schemeClr>
                                </a:gs>
                                <a:gs pos="80000">
                                  <a:schemeClr val="accent1">
                                    <a:tint val="75000"/>
                                    <a:satMod val="190000"/>
                                  </a:schemeClr>
                                </a:gs>
                              </a:gsLst>
                              <a:lin ang="5400000"/>
                            </a:gra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1" i="1" smtClean="0">
                          <a:ln w="31550" cmpd="sng">
                            <a:gradFill>
                              <a:gsLst>
                                <a:gs pos="25000">
                                  <a:schemeClr val="accent1">
                                    <a:shade val="25000"/>
                                    <a:satMod val="190000"/>
                                  </a:schemeClr>
                                </a:gs>
                                <a:gs pos="80000">
                                  <a:schemeClr val="accent1">
                                    <a:tint val="75000"/>
                                    <a:satMod val="190000"/>
                                  </a:schemeClr>
                                </a:gs>
                              </a:gsLst>
                              <a:lin ang="5400000"/>
                            </a:gra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751</m:t>
                      </m:r>
                      <m:r>
                        <a:rPr lang="fa-IR" sz="2200" b="1" i="1" smtClean="0">
                          <a:ln w="31550" cmpd="sng">
                            <a:gradFill>
                              <a:gsLst>
                                <a:gs pos="25000">
                                  <a:schemeClr val="accent1">
                                    <a:shade val="25000"/>
                                    <a:satMod val="190000"/>
                                  </a:schemeClr>
                                </a:gs>
                                <a:gs pos="80000">
                                  <a:schemeClr val="accent1">
                                    <a:tint val="75000"/>
                                    <a:satMod val="190000"/>
                                  </a:schemeClr>
                                </a:gs>
                              </a:gsLst>
                              <a:lin ang="5400000"/>
                            </a:gra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= </m:t>
                      </m:r>
                    </m:oMath>
                  </m:oMathPara>
                </a14:m>
                <a:endParaRPr lang="en-US" sz="22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219" y="3066473"/>
                <a:ext cx="1620981" cy="4308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9200" y="4234934"/>
                <a:ext cx="12954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1" i="1" smtClean="0">
                          <a:ln w="31550" cmpd="sng">
                            <a:gradFill>
                              <a:gsLst>
                                <a:gs pos="25000">
                                  <a:schemeClr val="accent1">
                                    <a:shade val="25000"/>
                                    <a:satMod val="190000"/>
                                  </a:schemeClr>
                                </a:gs>
                                <a:gs pos="80000">
                                  <a:schemeClr val="accent1">
                                    <a:tint val="75000"/>
                                    <a:satMod val="190000"/>
                                  </a:schemeClr>
                                </a:gs>
                              </a:gsLst>
                              <a:lin ang="5400000"/>
                            </a:gra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1" i="1" smtClean="0">
                          <a:ln w="31550" cmpd="sng">
                            <a:gradFill>
                              <a:gsLst>
                                <a:gs pos="25000">
                                  <a:schemeClr val="accent1">
                                    <a:shade val="25000"/>
                                    <a:satMod val="190000"/>
                                  </a:schemeClr>
                                </a:gs>
                                <a:gs pos="80000">
                                  <a:schemeClr val="accent1">
                                    <a:tint val="75000"/>
                                    <a:satMod val="190000"/>
                                  </a:schemeClr>
                                </a:gs>
                              </a:gsLst>
                              <a:lin ang="5400000"/>
                            </a:gra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235</m:t>
                      </m:r>
                      <m:r>
                        <a:rPr lang="fa-IR" sz="2200" b="1" i="1" smtClean="0">
                          <a:ln w="31550" cmpd="sng">
                            <a:gradFill>
                              <a:gsLst>
                                <a:gs pos="25000">
                                  <a:schemeClr val="accent1">
                                    <a:shade val="25000"/>
                                    <a:satMod val="190000"/>
                                  </a:schemeClr>
                                </a:gs>
                                <a:gs pos="80000">
                                  <a:schemeClr val="accent1">
                                    <a:tint val="75000"/>
                                    <a:satMod val="190000"/>
                                  </a:schemeClr>
                                </a:gs>
                              </a:gsLst>
                              <a:lin ang="5400000"/>
                            </a:gra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2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234934"/>
                <a:ext cx="1295400" cy="4308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371600" y="5468111"/>
                <a:ext cx="9906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1" i="1" smtClean="0">
                          <a:ln w="31550" cmpd="sng">
                            <a:gradFill>
                              <a:gsLst>
                                <a:gs pos="25000">
                                  <a:schemeClr val="accent1">
                                    <a:shade val="25000"/>
                                    <a:satMod val="190000"/>
                                  </a:schemeClr>
                                </a:gs>
                                <a:gs pos="80000">
                                  <a:schemeClr val="accent1">
                                    <a:tint val="75000"/>
                                    <a:satMod val="190000"/>
                                  </a:schemeClr>
                                </a:gs>
                              </a:gsLst>
                              <a:lin ang="5400000"/>
                            </a:gra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1" i="1" smtClean="0">
                          <a:ln w="31550" cmpd="sng">
                            <a:gradFill>
                              <a:gsLst>
                                <a:gs pos="25000">
                                  <a:schemeClr val="accent1">
                                    <a:shade val="25000"/>
                                    <a:satMod val="190000"/>
                                  </a:schemeClr>
                                </a:gs>
                                <a:gs pos="80000">
                                  <a:schemeClr val="accent1">
                                    <a:tint val="75000"/>
                                    <a:satMod val="190000"/>
                                  </a:schemeClr>
                                </a:gs>
                              </a:gsLst>
                              <a:lin ang="5400000"/>
                            </a:gra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56</m:t>
                      </m:r>
                      <m:r>
                        <a:rPr lang="fa-IR" sz="2200" b="1" i="1" smtClean="0">
                          <a:ln w="31550" cmpd="sng">
                            <a:gradFill>
                              <a:gsLst>
                                <a:gs pos="25000">
                                  <a:schemeClr val="accent1">
                                    <a:shade val="25000"/>
                                    <a:satMod val="190000"/>
                                  </a:schemeClr>
                                </a:gs>
                                <a:gs pos="80000">
                                  <a:schemeClr val="accent1">
                                    <a:tint val="75000"/>
                                    <a:satMod val="190000"/>
                                  </a:schemeClr>
                                </a:gs>
                              </a:gsLst>
                              <a:lin ang="5400000"/>
                            </a:gra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41275" dist="12700" dir="120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sz="2200" b="1" dirty="0">
                  <a:ln w="31550" cmpd="sng">
                    <a:gradFill>
                      <a:gsLst>
                        <a:gs pos="25000">
                          <a:schemeClr val="accent1">
                            <a:shade val="25000"/>
                            <a:satMod val="190000"/>
                          </a:schemeClr>
                        </a:gs>
                        <a:gs pos="80000">
                          <a:schemeClr val="accent1">
                            <a:tint val="75000"/>
                            <a:satMod val="19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rgbClr val="FFFFFF"/>
                  </a:solidFill>
                  <a:effectLst>
                    <a:outerShdw blurRad="41275" dist="12700" dir="120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468111"/>
                <a:ext cx="990600" cy="43088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733800" y="3089702"/>
                <a:ext cx="256146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700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 −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50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 −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200" dirty="0">
                  <a:solidFill>
                    <a:srgbClr val="FF0000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089702"/>
                <a:ext cx="2561466" cy="430887"/>
              </a:xfrm>
              <a:prstGeom prst="rect">
                <a:avLst/>
              </a:prstGeom>
              <a:blipFill rotWithShape="1">
                <a:blip r:embed="rId6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86200" y="1948934"/>
                <a:ext cx="2409066" cy="41549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ffectLst>
                <a:glow rad="228600">
                  <a:schemeClr val="accent5">
                    <a:lumMod val="75000"/>
                    <a:alpha val="40000"/>
                  </a:schemeClr>
                </a:glo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100" i="1">
                          <a:latin typeface="Cambria Math"/>
                        </a:rPr>
                        <m:t>−</m:t>
                      </m:r>
                      <m:r>
                        <a:rPr lang="fa-IR" sz="2100" i="1">
                          <a:latin typeface="Cambria Math"/>
                        </a:rPr>
                        <m:t>100</m:t>
                      </m:r>
                      <m:r>
                        <a:rPr lang="fa-IR" sz="2100" i="1">
                          <a:latin typeface="Cambria Math"/>
                        </a:rPr>
                        <m:t>−</m:t>
                      </m:r>
                      <m:r>
                        <a:rPr lang="fa-IR" sz="2100" i="1">
                          <a:latin typeface="Cambria Math"/>
                        </a:rPr>
                        <m:t>20</m:t>
                      </m:r>
                      <m:r>
                        <a:rPr lang="fa-IR" sz="2100" i="1">
                          <a:latin typeface="Cambria Math"/>
                        </a:rPr>
                        <m:t>−</m:t>
                      </m:r>
                      <m:r>
                        <a:rPr lang="fa-IR" sz="2100" i="1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sz="21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948934"/>
                <a:ext cx="2409066" cy="41549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  <a:effectLst>
                <a:glow rad="228600">
                  <a:schemeClr val="accent5">
                    <a:lumMod val="75000"/>
                    <a:alpha val="40000"/>
                  </a:schemeClr>
                </a:glo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86200" y="4232702"/>
                <a:ext cx="225666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200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 −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30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 −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US" sz="2200" dirty="0">
                  <a:solidFill>
                    <a:srgbClr val="FF0000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232702"/>
                <a:ext cx="2256666" cy="430887"/>
              </a:xfrm>
              <a:prstGeom prst="rect">
                <a:avLst/>
              </a:prstGeom>
              <a:blipFill rotWithShape="1">
                <a:blip r:embed="rId8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733800" y="5451902"/>
                <a:ext cx="1752600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−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50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 −</m:t>
                      </m:r>
                      <m:r>
                        <a:rPr lang="fa-IR" sz="2200" b="0" i="1" smtClean="0">
                          <a:solidFill>
                            <a:srgbClr val="FF0000"/>
                          </a:solidFill>
                          <a:effectLst>
                            <a:glow rad="101600">
                              <a:schemeClr val="accent4">
                                <a:satMod val="175000"/>
                                <a:alpha val="40000"/>
                              </a:schemeClr>
                            </a:glow>
                          </a:effectLst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US" sz="2200" dirty="0">
                  <a:solidFill>
                    <a:srgbClr val="FF0000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</a:effectLst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451902"/>
                <a:ext cx="1752600" cy="430887"/>
              </a:xfrm>
              <a:prstGeom prst="rect">
                <a:avLst/>
              </a:prstGeom>
              <a:blipFill rotWithShape="1">
                <a:blip r:embed="rId9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ight Arrow 15"/>
          <p:cNvSpPr/>
          <p:nvPr/>
        </p:nvSpPr>
        <p:spPr>
          <a:xfrm>
            <a:off x="2930236" y="2059710"/>
            <a:ext cx="381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2930236" y="3089702"/>
            <a:ext cx="381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>
            <a:off x="2930236" y="4326151"/>
            <a:ext cx="381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2930236" y="5569254"/>
            <a:ext cx="381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6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992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114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" decel="50000" autoRev="1" fill="hold">
                                          <p:stCondLst>
                                            <p:cond delay="11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5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5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5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5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5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2" grpId="0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881</TotalTime>
  <Words>826</Words>
  <Application>Microsoft Office PowerPoint</Application>
  <PresentationFormat>On-screen Show (4:3)</PresentationFormat>
  <Paragraphs>228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Ammar</dc:creator>
  <cp:lastModifiedBy>Ammar</cp:lastModifiedBy>
  <cp:revision>101</cp:revision>
  <dcterms:created xsi:type="dcterms:W3CDTF">2016-11-03T02:12:39Z</dcterms:created>
  <dcterms:modified xsi:type="dcterms:W3CDTF">2016-12-01T20:09:08Z</dcterms:modified>
</cp:coreProperties>
</file>