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56" r:id="rId2"/>
    <p:sldId id="283" r:id="rId3"/>
    <p:sldId id="257" r:id="rId4"/>
    <p:sldId id="258" r:id="rId5"/>
    <p:sldId id="267" r:id="rId6"/>
    <p:sldId id="259" r:id="rId7"/>
    <p:sldId id="260" r:id="rId8"/>
    <p:sldId id="277" r:id="rId9"/>
    <p:sldId id="261" r:id="rId10"/>
    <p:sldId id="278" r:id="rId11"/>
    <p:sldId id="262" r:id="rId12"/>
    <p:sldId id="263" r:id="rId13"/>
    <p:sldId id="264" r:id="rId14"/>
    <p:sldId id="265" r:id="rId15"/>
    <p:sldId id="305" r:id="rId16"/>
    <p:sldId id="309" r:id="rId17"/>
    <p:sldId id="310" r:id="rId18"/>
    <p:sldId id="312" r:id="rId19"/>
    <p:sldId id="313" r:id="rId20"/>
    <p:sldId id="314" r:id="rId21"/>
    <p:sldId id="315" r:id="rId22"/>
    <p:sldId id="316" r:id="rId23"/>
    <p:sldId id="317" r:id="rId24"/>
    <p:sldId id="318" r:id="rId25"/>
    <p:sldId id="319" r:id="rId26"/>
    <p:sldId id="320" r:id="rId27"/>
    <p:sldId id="321" r:id="rId28"/>
    <p:sldId id="322" r:id="rId29"/>
    <p:sldId id="306" r:id="rId30"/>
    <p:sldId id="308" r:id="rId31"/>
    <p:sldId id="272" r:id="rId32"/>
    <p:sldId id="273" r:id="rId33"/>
    <p:sldId id="274" r:id="rId34"/>
    <p:sldId id="275" r:id="rId35"/>
    <p:sldId id="282" r:id="rId36"/>
    <p:sldId id="279" r:id="rId37"/>
    <p:sldId id="280" r:id="rId38"/>
    <p:sldId id="289"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174C5"/>
    <a:srgbClr val="33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828"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F48140-E3F5-41B4-9D98-D92ABCAC6C59}" type="datetimeFigureOut">
              <a:rPr lang="en-US" smtClean="0"/>
              <a:pPr/>
              <a:t>10/15/2015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876FE9-81A7-43C4-BCC0-A655B267077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14CCFC-14A8-4DC1-9DE9-36E2935EFB0E}" type="slidenum">
              <a:rPr lang="en-US"/>
              <a:pPr/>
              <a:t>5</a:t>
            </a:fld>
            <a:endParaRPr lang="en-US"/>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3117DC-99D6-4E2B-B80E-DD18D30368CD}" type="slidenum">
              <a:rPr lang="en-US"/>
              <a:pPr/>
              <a:t>34</a:t>
            </a:fld>
            <a:endParaRPr lang="en-US"/>
          </a:p>
        </p:txBody>
      </p:sp>
      <p:sp>
        <p:nvSpPr>
          <p:cNvPr id="185346" name="Rectangle 2"/>
          <p:cNvSpPr>
            <a:spLocks noGrp="1" noRot="1" noChangeAspect="1" noChangeArrowheads="1" noTextEdit="1"/>
          </p:cNvSpPr>
          <p:nvPr>
            <p:ph type="sldImg"/>
          </p:nvPr>
        </p:nvSpPr>
        <p:spPr>
          <a:ln/>
        </p:spPr>
      </p:sp>
      <p:sp>
        <p:nvSpPr>
          <p:cNvPr id="185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90DEF6-26FB-4F6E-A372-5568F07027AF}" type="slidenum">
              <a:rPr lang="en-US"/>
              <a:pPr/>
              <a:t>36</a:t>
            </a:fld>
            <a:endParaRPr lang="en-US"/>
          </a:p>
        </p:txBody>
      </p:sp>
      <p:sp>
        <p:nvSpPr>
          <p:cNvPr id="196610" name="Rectangle 2"/>
          <p:cNvSpPr>
            <a:spLocks noGrp="1" noRot="1" noChangeAspect="1" noChangeArrowheads="1" noTextEdit="1"/>
          </p:cNvSpPr>
          <p:nvPr>
            <p:ph type="sldImg"/>
          </p:nvPr>
        </p:nvSpPr>
        <p:spPr>
          <a:ln/>
        </p:spPr>
      </p:sp>
      <p:sp>
        <p:nvSpPr>
          <p:cNvPr id="196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D0ECEB-E476-4296-A9A8-5B063D319273}" type="slidenum">
              <a:rPr lang="en-US"/>
              <a:pPr/>
              <a:t>37</a:t>
            </a:fld>
            <a:endParaRPr lang="en-US"/>
          </a:p>
        </p:txBody>
      </p:sp>
      <p:sp>
        <p:nvSpPr>
          <p:cNvPr id="197634" name="Rectangle 2"/>
          <p:cNvSpPr>
            <a:spLocks noGrp="1" noRot="1" noChangeAspect="1" noChangeArrowheads="1" noTextEdit="1"/>
          </p:cNvSpPr>
          <p:nvPr>
            <p:ph type="sldImg"/>
          </p:nvPr>
        </p:nvSpPr>
        <p:spPr>
          <a:ln/>
        </p:spPr>
      </p:sp>
      <p:sp>
        <p:nvSpPr>
          <p:cNvPr id="197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6FBC0D-2313-433D-919E-DFC00AD7EFD1}" type="slidenum">
              <a:rPr lang="en-US"/>
              <a:pPr/>
              <a:t>8</a:t>
            </a:fld>
            <a:endParaRPr lang="en-US"/>
          </a:p>
        </p:txBody>
      </p:sp>
      <p:sp>
        <p:nvSpPr>
          <p:cNvPr id="210946" name="Rectangle 2"/>
          <p:cNvSpPr>
            <a:spLocks noGrp="1" noRot="1" noChangeAspect="1" noChangeArrowheads="1" noTextEdit="1"/>
          </p:cNvSpPr>
          <p:nvPr>
            <p:ph type="sldImg"/>
          </p:nvPr>
        </p:nvSpPr>
        <p:spPr>
          <a:ln/>
        </p:spPr>
      </p:sp>
      <p:sp>
        <p:nvSpPr>
          <p:cNvPr id="210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D19049-CB71-4322-817E-4BC8C432E172}" type="slidenum">
              <a:rPr lang="en-US"/>
              <a:pPr/>
              <a:t>10</a:t>
            </a:fld>
            <a:endParaRPr lang="en-US"/>
          </a:p>
        </p:txBody>
      </p:sp>
      <p:sp>
        <p:nvSpPr>
          <p:cNvPr id="218114" name="Rectangle 2"/>
          <p:cNvSpPr>
            <a:spLocks noGrp="1" noRot="1" noChangeAspect="1" noChangeArrowheads="1" noTextEdit="1"/>
          </p:cNvSpPr>
          <p:nvPr>
            <p:ph type="sldImg"/>
          </p:nvPr>
        </p:nvSpPr>
        <p:spPr>
          <a:ln/>
        </p:spPr>
      </p:sp>
      <p:sp>
        <p:nvSpPr>
          <p:cNvPr id="2181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DB1573-441D-4F8A-94F8-3F93DCA2435C}" type="slidenum">
              <a:rPr lang="en-US"/>
              <a:pPr/>
              <a:t>15</a:t>
            </a:fld>
            <a:endParaRPr lang="en-US"/>
          </a:p>
        </p:txBody>
      </p:sp>
      <p:sp>
        <p:nvSpPr>
          <p:cNvPr id="180226" name="Rectangle 2"/>
          <p:cNvSpPr>
            <a:spLocks noGrp="1" noRot="1" noChangeAspect="1" noChangeArrowheads="1" noTextEdit="1"/>
          </p:cNvSpPr>
          <p:nvPr>
            <p:ph type="sldImg"/>
          </p:nvPr>
        </p:nvSpPr>
        <p:spPr>
          <a:ln/>
        </p:spPr>
      </p:sp>
      <p:sp>
        <p:nvSpPr>
          <p:cNvPr id="180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8876FE9-81A7-43C4-BCC0-A655B267077D}" type="slidenum">
              <a:rPr lang="en-US" smtClean="0"/>
              <a:pPr/>
              <a:t>16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41E75B-704D-46EB-9D98-D4664D4B2C51}" type="slidenum">
              <a:rPr lang="en-US"/>
              <a:pPr/>
              <a:t>30</a:t>
            </a:fld>
            <a:endParaRPr lang="en-US"/>
          </a:p>
        </p:txBody>
      </p:sp>
      <p:sp>
        <p:nvSpPr>
          <p:cNvPr id="181250" name="Rectangle 2"/>
          <p:cNvSpPr>
            <a:spLocks noGrp="1" noRot="1" noChangeAspect="1" noChangeArrowheads="1" noTextEdit="1"/>
          </p:cNvSpPr>
          <p:nvPr>
            <p:ph type="sldImg"/>
          </p:nvPr>
        </p:nvSpPr>
        <p:spPr>
          <a:ln/>
        </p:spPr>
      </p:sp>
      <p:sp>
        <p:nvSpPr>
          <p:cNvPr id="181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ED79DD-F255-4D47-A713-C474788B640C}" type="slidenum">
              <a:rPr lang="en-US"/>
              <a:pPr/>
              <a:t>31</a:t>
            </a:fld>
            <a:endParaRPr lang="en-US"/>
          </a:p>
        </p:txBody>
      </p:sp>
      <p:sp>
        <p:nvSpPr>
          <p:cNvPr id="182274" name="Rectangle 2"/>
          <p:cNvSpPr>
            <a:spLocks noGrp="1" noRot="1" noChangeAspect="1" noChangeArrowheads="1" noTextEdit="1"/>
          </p:cNvSpPr>
          <p:nvPr>
            <p:ph type="sldImg"/>
          </p:nvPr>
        </p:nvSpPr>
        <p:spPr>
          <a:ln/>
        </p:spPr>
      </p:sp>
      <p:sp>
        <p:nvSpPr>
          <p:cNvPr id="182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C02729-7343-457A-8311-3CC99CAA38DC}" type="slidenum">
              <a:rPr lang="en-US"/>
              <a:pPr/>
              <a:t>32</a:t>
            </a:fld>
            <a:endParaRPr lang="en-US"/>
          </a:p>
        </p:txBody>
      </p:sp>
      <p:sp>
        <p:nvSpPr>
          <p:cNvPr id="183298" name="Rectangle 2"/>
          <p:cNvSpPr>
            <a:spLocks noGrp="1" noRot="1" noChangeAspect="1" noChangeArrowheads="1" noTextEdit="1"/>
          </p:cNvSpPr>
          <p:nvPr>
            <p:ph type="sldImg"/>
          </p:nvPr>
        </p:nvSpPr>
        <p:spPr>
          <a:ln/>
        </p:spPr>
      </p:sp>
      <p:sp>
        <p:nvSpPr>
          <p:cNvPr id="183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CA3E8F-A565-4141-BC79-E716F90C8187}" type="slidenum">
              <a:rPr lang="en-US"/>
              <a:pPr/>
              <a:t>33</a:t>
            </a:fld>
            <a:endParaRPr lang="en-US"/>
          </a:p>
        </p:txBody>
      </p:sp>
      <p:sp>
        <p:nvSpPr>
          <p:cNvPr id="184322" name="Rectangle 2"/>
          <p:cNvSpPr>
            <a:spLocks noGrp="1" noRot="1" noChangeAspect="1" noChangeArrowheads="1" noTextEdit="1"/>
          </p:cNvSpPr>
          <p:nvPr>
            <p:ph type="sldImg"/>
          </p:nvPr>
        </p:nvSpPr>
        <p:spPr>
          <a:ln/>
        </p:spPr>
      </p:sp>
      <p:sp>
        <p:nvSpPr>
          <p:cNvPr id="1843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414EA79C-4B55-4F88-86C1-AFF4E2F40E93}" type="datetime1">
              <a:rPr lang="en-US" smtClean="0"/>
              <a:pPr/>
              <a:t>10/15/2015</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112B741F-895D-4642-A90E-55F141EE5FD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4A12E7-3BB8-4930-AE0B-EB22F7C2794B}" type="datetime1">
              <a:rPr lang="en-US" smtClean="0"/>
              <a:pPr/>
              <a:t>10/15/2015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2B741F-895D-4642-A90E-55F141EE5FD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9DCE6C4-21C7-4B63-A708-855F2EC78E08}" type="datetime1">
              <a:rPr lang="en-US" smtClean="0"/>
              <a:pPr/>
              <a:t>10/15/2015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2B741F-895D-4642-A90E-55F141EE5FD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AF566754-185E-41B4-8B5E-D9282B6F440E}" type="datetime1">
              <a:rPr lang="en-US" smtClean="0"/>
              <a:pPr/>
              <a:t>10/15/2015</a:t>
            </a:fld>
            <a:endParaRPr lang="en-US"/>
          </a:p>
        </p:txBody>
      </p:sp>
      <p:sp>
        <p:nvSpPr>
          <p:cNvPr id="9" name="Slide Number Placeholder 8"/>
          <p:cNvSpPr>
            <a:spLocks noGrp="1"/>
          </p:cNvSpPr>
          <p:nvPr>
            <p:ph type="sldNum" sz="quarter" idx="15"/>
          </p:nvPr>
        </p:nvSpPr>
        <p:spPr/>
        <p:txBody>
          <a:bodyPr rtlCol="0"/>
          <a:lstStyle/>
          <a:p>
            <a:fld id="{112B741F-895D-4642-A90E-55F141EE5FD2}"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5A6C0F22-F805-4883-ADC5-F73783BC510D}" type="datetime1">
              <a:rPr lang="en-US" smtClean="0"/>
              <a:pPr/>
              <a:t>10/15/2015</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112B741F-895D-4642-A90E-55F141EE5FD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8E95AE1-103C-4C25-885E-79985D0FE00B}" type="datetime1">
              <a:rPr lang="en-US" smtClean="0"/>
              <a:pPr/>
              <a:t>10/15/2015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2B741F-895D-4642-A90E-55F141EE5FD2}"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9928CB5D-B4C0-4BBB-BBA8-4776654EADE4}" type="datetime1">
              <a:rPr lang="en-US" smtClean="0"/>
              <a:pPr/>
              <a:t>10/15/2015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2B741F-895D-4642-A90E-55F141EE5FD2}"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7A057279-4141-4F91-A92E-C3D944D8F104}" type="datetime1">
              <a:rPr lang="en-US" smtClean="0"/>
              <a:pPr/>
              <a:t>10/15/2015</a:t>
            </a:fld>
            <a:endParaRPr lang="en-US"/>
          </a:p>
        </p:txBody>
      </p:sp>
      <p:sp>
        <p:nvSpPr>
          <p:cNvPr id="7" name="Slide Number Placeholder 6"/>
          <p:cNvSpPr>
            <a:spLocks noGrp="1"/>
          </p:cNvSpPr>
          <p:nvPr>
            <p:ph type="sldNum" sz="quarter" idx="11"/>
          </p:nvPr>
        </p:nvSpPr>
        <p:spPr/>
        <p:txBody>
          <a:bodyPr rtlCol="0"/>
          <a:lstStyle/>
          <a:p>
            <a:fld id="{112B741F-895D-4642-A90E-55F141EE5FD2}"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C546C6-F40E-4FC2-BC14-C9FD6D1B09AF}" type="datetime1">
              <a:rPr lang="en-US" smtClean="0"/>
              <a:pPr/>
              <a:t>10/15/2015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2B741F-895D-4642-A90E-55F141EE5FD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B29F0B36-C756-4E04-AD76-741C13953D37}" type="datetime1">
              <a:rPr lang="en-US" smtClean="0"/>
              <a:pPr/>
              <a:t>10/15/2015</a:t>
            </a:fld>
            <a:endParaRPr lang="en-US"/>
          </a:p>
        </p:txBody>
      </p:sp>
      <p:sp>
        <p:nvSpPr>
          <p:cNvPr id="22" name="Slide Number Placeholder 21"/>
          <p:cNvSpPr>
            <a:spLocks noGrp="1"/>
          </p:cNvSpPr>
          <p:nvPr>
            <p:ph type="sldNum" sz="quarter" idx="15"/>
          </p:nvPr>
        </p:nvSpPr>
        <p:spPr/>
        <p:txBody>
          <a:bodyPr rtlCol="0"/>
          <a:lstStyle/>
          <a:p>
            <a:fld id="{112B741F-895D-4642-A90E-55F141EE5FD2}"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6BEAF338-AB35-459B-9E6F-D1DE4BAF8180}" type="datetime1">
              <a:rPr lang="en-US" smtClean="0"/>
              <a:pPr/>
              <a:t>10/15/2015</a:t>
            </a:fld>
            <a:endParaRPr lang="en-US"/>
          </a:p>
        </p:txBody>
      </p:sp>
      <p:sp>
        <p:nvSpPr>
          <p:cNvPr id="18" name="Slide Number Placeholder 17"/>
          <p:cNvSpPr>
            <a:spLocks noGrp="1"/>
          </p:cNvSpPr>
          <p:nvPr>
            <p:ph type="sldNum" sz="quarter" idx="11"/>
          </p:nvPr>
        </p:nvSpPr>
        <p:spPr/>
        <p:txBody>
          <a:bodyPr rtlCol="0"/>
          <a:lstStyle/>
          <a:p>
            <a:fld id="{112B741F-895D-4642-A90E-55F141EE5FD2}"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E5B2605-D735-4E8C-968E-B2F38BBF7529}" type="datetime1">
              <a:rPr lang="en-US" smtClean="0"/>
              <a:pPr/>
              <a:t>10/15/2015</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12B741F-895D-4642-A90E-55F141EE5FD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32.xml"/><Relationship Id="rId3" Type="http://schemas.openxmlformats.org/officeDocument/2006/relationships/slide" Target="slide4.xml"/><Relationship Id="rId7" Type="http://schemas.openxmlformats.org/officeDocument/2006/relationships/slide" Target="slide31.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30.xml"/><Relationship Id="rId11" Type="http://schemas.openxmlformats.org/officeDocument/2006/relationships/slide" Target="slide19.xml"/><Relationship Id="rId5" Type="http://schemas.openxmlformats.org/officeDocument/2006/relationships/slide" Target="slide15.xml"/><Relationship Id="rId10" Type="http://schemas.openxmlformats.org/officeDocument/2006/relationships/slide" Target="slide35.xml"/><Relationship Id="rId4" Type="http://schemas.openxmlformats.org/officeDocument/2006/relationships/slide" Target="slide5.xml"/><Relationship Id="rId9" Type="http://schemas.openxmlformats.org/officeDocument/2006/relationships/slide" Target="slide33.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7.xml"/><Relationship Id="rId1" Type="http://schemas.openxmlformats.org/officeDocument/2006/relationships/slideLayout" Target="../slideLayouts/slideLayout2.xml"/><Relationship Id="rId5" Type="http://schemas.openxmlformats.org/officeDocument/2006/relationships/slide" Target="slide13.xml"/><Relationship Id="rId4" Type="http://schemas.openxmlformats.org/officeDocument/2006/relationships/slide" Target="slide11.xml"/></Relationships>
</file>

<file path=ppt/slides/_rels/slide7.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87624" y="2348880"/>
            <a:ext cx="7772400" cy="1944216"/>
          </a:xfrm>
        </p:spPr>
        <p:txBody>
          <a:bodyPr>
            <a:normAutofit fontScale="90000"/>
          </a:bodyPr>
          <a:lstStyle/>
          <a:p>
            <a:pPr algn="ctr" rtl="1"/>
            <a:r>
              <a:rPr lang="en-US" dirty="0" smtClean="0">
                <a:cs typeface="B Titr" pitchFamily="2" charset="-78"/>
              </a:rPr>
              <a:t/>
            </a:r>
            <a:br>
              <a:rPr lang="en-US" dirty="0" smtClean="0">
                <a:cs typeface="B Titr" pitchFamily="2" charset="-78"/>
              </a:rPr>
            </a:br>
            <a:r>
              <a:rPr lang="en-US" dirty="0" smtClean="0">
                <a:cs typeface="B Titr" pitchFamily="2" charset="-78"/>
              </a:rPr>
              <a:t/>
            </a:r>
            <a:br>
              <a:rPr lang="en-US" dirty="0" smtClean="0">
                <a:cs typeface="B Titr" pitchFamily="2" charset="-78"/>
              </a:rPr>
            </a:br>
            <a:r>
              <a:rPr lang="en-US" dirty="0" smtClean="0">
                <a:cs typeface="B Titr" pitchFamily="2" charset="-78"/>
              </a:rPr>
              <a:t/>
            </a:r>
            <a:br>
              <a:rPr lang="en-US" dirty="0" smtClean="0">
                <a:cs typeface="B Titr" pitchFamily="2" charset="-78"/>
              </a:rPr>
            </a:br>
            <a:r>
              <a:rPr lang="fa-IR" dirty="0" smtClean="0">
                <a:cs typeface="B Titr" pitchFamily="2" charset="-78"/>
              </a:rPr>
              <a:t>اثربخشي دوره هاي آموزشي حين خدمت كاركنان </a:t>
            </a:r>
            <a:br>
              <a:rPr lang="fa-IR" dirty="0" smtClean="0">
                <a:cs typeface="B Titr" pitchFamily="2" charset="-78"/>
              </a:rPr>
            </a:br>
            <a:r>
              <a:rPr lang="fa-IR" dirty="0" smtClean="0">
                <a:cs typeface="B Titr" pitchFamily="2" charset="-78"/>
              </a:rPr>
              <a:t/>
            </a:r>
            <a:br>
              <a:rPr lang="fa-IR" dirty="0" smtClean="0">
                <a:cs typeface="B Titr" pitchFamily="2" charset="-78"/>
              </a:rPr>
            </a:br>
            <a:r>
              <a:rPr lang="en-US" dirty="0" smtClean="0">
                <a:cs typeface="B Titr" pitchFamily="2" charset="-78"/>
              </a:rPr>
              <a:t/>
            </a:r>
            <a:br>
              <a:rPr lang="en-US" dirty="0" smtClean="0">
                <a:cs typeface="B Titr" pitchFamily="2" charset="-78"/>
              </a:rPr>
            </a:br>
            <a:endParaRPr lang="en-US" dirty="0">
              <a:solidFill>
                <a:srgbClr val="00B0F0"/>
              </a:solidFill>
              <a:cs typeface="B Davat" pitchFamily="2" charset="-78"/>
            </a:endParaRPr>
          </a:p>
        </p:txBody>
      </p:sp>
      <p:sp>
        <p:nvSpPr>
          <p:cNvPr id="3" name="Slide Number Placeholder 2"/>
          <p:cNvSpPr>
            <a:spLocks noGrp="1"/>
          </p:cNvSpPr>
          <p:nvPr>
            <p:ph type="sldNum" sz="quarter" idx="12"/>
          </p:nvPr>
        </p:nvSpPr>
        <p:spPr/>
        <p:txBody>
          <a:bodyPr/>
          <a:lstStyle/>
          <a:p>
            <a:fld id="{112B741F-895D-4642-A90E-55F141EE5FD2}" type="slidenum">
              <a:rPr lang="en-US" smtClean="0"/>
              <a:pPr/>
              <a:t>1</a:t>
            </a:fld>
            <a:endParaRPr lang="en-US" dirty="0"/>
          </a:p>
        </p:txBody>
      </p:sp>
      <p:sp>
        <p:nvSpPr>
          <p:cNvPr id="46135" name="Rectangle 5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46081" name="Group 1"/>
          <p:cNvGrpSpPr>
            <a:grpSpLocks noChangeAspect="1"/>
          </p:cNvGrpSpPr>
          <p:nvPr/>
        </p:nvGrpSpPr>
        <p:grpSpPr bwMode="auto">
          <a:xfrm>
            <a:off x="3419872" y="764704"/>
            <a:ext cx="2813786" cy="864096"/>
            <a:chOff x="0" y="0"/>
            <a:chExt cx="9360" cy="2895"/>
          </a:xfrm>
        </p:grpSpPr>
        <p:sp>
          <p:nvSpPr>
            <p:cNvPr id="46134" name="AutoShape 54"/>
            <p:cNvSpPr>
              <a:spLocks noChangeAspect="1" noChangeArrowheads="1" noTextEdit="1"/>
            </p:cNvSpPr>
            <p:nvPr/>
          </p:nvSpPr>
          <p:spPr bwMode="auto">
            <a:xfrm>
              <a:off x="0" y="0"/>
              <a:ext cx="9360" cy="2895"/>
            </a:xfrm>
            <a:prstGeom prst="rect">
              <a:avLst/>
            </a:prstGeom>
            <a:noFill/>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33" name="Freeform 53"/>
            <p:cNvSpPr>
              <a:spLocks/>
            </p:cNvSpPr>
            <p:nvPr/>
          </p:nvSpPr>
          <p:spPr bwMode="auto">
            <a:xfrm>
              <a:off x="6482" y="292"/>
              <a:ext cx="83" cy="159"/>
            </a:xfrm>
            <a:custGeom>
              <a:avLst/>
              <a:gdLst/>
              <a:ahLst/>
              <a:cxnLst>
                <a:cxn ang="0">
                  <a:pos x="83" y="159"/>
                </a:cxn>
                <a:cxn ang="0">
                  <a:pos x="79" y="151"/>
                </a:cxn>
                <a:cxn ang="0">
                  <a:pos x="75" y="142"/>
                </a:cxn>
                <a:cxn ang="0">
                  <a:pos x="67" y="134"/>
                </a:cxn>
                <a:cxn ang="0">
                  <a:pos x="62" y="126"/>
                </a:cxn>
                <a:cxn ang="0">
                  <a:pos x="58" y="117"/>
                </a:cxn>
                <a:cxn ang="0">
                  <a:pos x="54" y="113"/>
                </a:cxn>
                <a:cxn ang="0">
                  <a:pos x="50" y="105"/>
                </a:cxn>
                <a:cxn ang="0">
                  <a:pos x="42" y="101"/>
                </a:cxn>
                <a:cxn ang="0">
                  <a:pos x="37" y="97"/>
                </a:cxn>
                <a:cxn ang="0">
                  <a:pos x="33" y="88"/>
                </a:cxn>
                <a:cxn ang="0">
                  <a:pos x="29" y="84"/>
                </a:cxn>
                <a:cxn ang="0">
                  <a:pos x="25" y="80"/>
                </a:cxn>
                <a:cxn ang="0">
                  <a:pos x="21" y="71"/>
                </a:cxn>
                <a:cxn ang="0">
                  <a:pos x="17" y="67"/>
                </a:cxn>
                <a:cxn ang="0">
                  <a:pos x="12" y="59"/>
                </a:cxn>
                <a:cxn ang="0">
                  <a:pos x="4" y="55"/>
                </a:cxn>
                <a:cxn ang="0">
                  <a:pos x="4" y="51"/>
                </a:cxn>
                <a:cxn ang="0">
                  <a:pos x="4" y="51"/>
                </a:cxn>
                <a:cxn ang="0">
                  <a:pos x="4" y="46"/>
                </a:cxn>
                <a:cxn ang="0">
                  <a:pos x="4" y="46"/>
                </a:cxn>
                <a:cxn ang="0">
                  <a:pos x="4" y="42"/>
                </a:cxn>
                <a:cxn ang="0">
                  <a:pos x="0" y="38"/>
                </a:cxn>
                <a:cxn ang="0">
                  <a:pos x="0" y="38"/>
                </a:cxn>
                <a:cxn ang="0">
                  <a:pos x="0" y="34"/>
                </a:cxn>
                <a:cxn ang="0">
                  <a:pos x="0" y="30"/>
                </a:cxn>
                <a:cxn ang="0">
                  <a:pos x="0" y="25"/>
                </a:cxn>
                <a:cxn ang="0">
                  <a:pos x="0" y="25"/>
                </a:cxn>
                <a:cxn ang="0">
                  <a:pos x="0" y="21"/>
                </a:cxn>
                <a:cxn ang="0">
                  <a:pos x="0" y="17"/>
                </a:cxn>
                <a:cxn ang="0">
                  <a:pos x="0" y="13"/>
                </a:cxn>
                <a:cxn ang="0">
                  <a:pos x="0" y="13"/>
                </a:cxn>
                <a:cxn ang="0">
                  <a:pos x="0" y="9"/>
                </a:cxn>
                <a:cxn ang="0">
                  <a:pos x="4" y="5"/>
                </a:cxn>
                <a:cxn ang="0">
                  <a:pos x="8" y="0"/>
                </a:cxn>
                <a:cxn ang="0">
                  <a:pos x="12" y="0"/>
                </a:cxn>
                <a:cxn ang="0">
                  <a:pos x="17" y="5"/>
                </a:cxn>
                <a:cxn ang="0">
                  <a:pos x="25" y="13"/>
                </a:cxn>
                <a:cxn ang="0">
                  <a:pos x="29" y="21"/>
                </a:cxn>
                <a:cxn ang="0">
                  <a:pos x="33" y="30"/>
                </a:cxn>
                <a:cxn ang="0">
                  <a:pos x="42" y="46"/>
                </a:cxn>
                <a:cxn ang="0">
                  <a:pos x="46" y="59"/>
                </a:cxn>
                <a:cxn ang="0">
                  <a:pos x="54" y="71"/>
                </a:cxn>
                <a:cxn ang="0">
                  <a:pos x="58" y="88"/>
                </a:cxn>
                <a:cxn ang="0">
                  <a:pos x="62" y="101"/>
                </a:cxn>
                <a:cxn ang="0">
                  <a:pos x="71" y="117"/>
                </a:cxn>
                <a:cxn ang="0">
                  <a:pos x="75" y="134"/>
                </a:cxn>
                <a:cxn ang="0">
                  <a:pos x="79" y="147"/>
                </a:cxn>
                <a:cxn ang="0">
                  <a:pos x="83" y="159"/>
                </a:cxn>
              </a:cxnLst>
              <a:rect l="0" t="0" r="r" b="b"/>
              <a:pathLst>
                <a:path w="83" h="159">
                  <a:moveTo>
                    <a:pt x="83" y="159"/>
                  </a:moveTo>
                  <a:lnTo>
                    <a:pt x="79" y="151"/>
                  </a:lnTo>
                  <a:lnTo>
                    <a:pt x="75" y="142"/>
                  </a:lnTo>
                  <a:lnTo>
                    <a:pt x="67" y="134"/>
                  </a:lnTo>
                  <a:lnTo>
                    <a:pt x="62" y="126"/>
                  </a:lnTo>
                  <a:lnTo>
                    <a:pt x="58" y="117"/>
                  </a:lnTo>
                  <a:lnTo>
                    <a:pt x="54" y="113"/>
                  </a:lnTo>
                  <a:lnTo>
                    <a:pt x="50" y="105"/>
                  </a:lnTo>
                  <a:lnTo>
                    <a:pt x="42" y="101"/>
                  </a:lnTo>
                  <a:lnTo>
                    <a:pt x="37" y="97"/>
                  </a:lnTo>
                  <a:lnTo>
                    <a:pt x="33" y="88"/>
                  </a:lnTo>
                  <a:lnTo>
                    <a:pt x="29" y="84"/>
                  </a:lnTo>
                  <a:lnTo>
                    <a:pt x="25" y="80"/>
                  </a:lnTo>
                  <a:lnTo>
                    <a:pt x="21" y="71"/>
                  </a:lnTo>
                  <a:lnTo>
                    <a:pt x="17" y="67"/>
                  </a:lnTo>
                  <a:lnTo>
                    <a:pt x="12" y="59"/>
                  </a:lnTo>
                  <a:lnTo>
                    <a:pt x="4" y="55"/>
                  </a:lnTo>
                  <a:lnTo>
                    <a:pt x="4" y="51"/>
                  </a:lnTo>
                  <a:lnTo>
                    <a:pt x="4" y="46"/>
                  </a:lnTo>
                  <a:lnTo>
                    <a:pt x="4" y="42"/>
                  </a:lnTo>
                  <a:lnTo>
                    <a:pt x="0" y="38"/>
                  </a:lnTo>
                  <a:lnTo>
                    <a:pt x="0" y="34"/>
                  </a:lnTo>
                  <a:lnTo>
                    <a:pt x="0" y="30"/>
                  </a:lnTo>
                  <a:lnTo>
                    <a:pt x="0" y="25"/>
                  </a:lnTo>
                  <a:lnTo>
                    <a:pt x="0" y="21"/>
                  </a:lnTo>
                  <a:lnTo>
                    <a:pt x="0" y="17"/>
                  </a:lnTo>
                  <a:lnTo>
                    <a:pt x="0" y="13"/>
                  </a:lnTo>
                  <a:lnTo>
                    <a:pt x="0" y="9"/>
                  </a:lnTo>
                  <a:lnTo>
                    <a:pt x="4" y="5"/>
                  </a:lnTo>
                  <a:lnTo>
                    <a:pt x="8" y="0"/>
                  </a:lnTo>
                  <a:lnTo>
                    <a:pt x="12" y="0"/>
                  </a:lnTo>
                  <a:lnTo>
                    <a:pt x="17" y="5"/>
                  </a:lnTo>
                  <a:lnTo>
                    <a:pt x="25" y="13"/>
                  </a:lnTo>
                  <a:lnTo>
                    <a:pt x="29" y="21"/>
                  </a:lnTo>
                  <a:lnTo>
                    <a:pt x="33" y="30"/>
                  </a:lnTo>
                  <a:lnTo>
                    <a:pt x="42" y="46"/>
                  </a:lnTo>
                  <a:lnTo>
                    <a:pt x="46" y="59"/>
                  </a:lnTo>
                  <a:lnTo>
                    <a:pt x="54" y="71"/>
                  </a:lnTo>
                  <a:lnTo>
                    <a:pt x="58" y="88"/>
                  </a:lnTo>
                  <a:lnTo>
                    <a:pt x="62" y="101"/>
                  </a:lnTo>
                  <a:lnTo>
                    <a:pt x="71" y="117"/>
                  </a:lnTo>
                  <a:lnTo>
                    <a:pt x="75" y="134"/>
                  </a:lnTo>
                  <a:lnTo>
                    <a:pt x="79" y="147"/>
                  </a:lnTo>
                  <a:lnTo>
                    <a:pt x="83" y="1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32" name="Freeform 52"/>
            <p:cNvSpPr>
              <a:spLocks/>
            </p:cNvSpPr>
            <p:nvPr/>
          </p:nvSpPr>
          <p:spPr bwMode="auto">
            <a:xfrm>
              <a:off x="7212" y="343"/>
              <a:ext cx="321" cy="1892"/>
            </a:xfrm>
            <a:custGeom>
              <a:avLst/>
              <a:gdLst/>
              <a:ahLst/>
              <a:cxnLst>
                <a:cxn ang="0">
                  <a:pos x="50" y="50"/>
                </a:cxn>
                <a:cxn ang="0">
                  <a:pos x="83" y="133"/>
                </a:cxn>
                <a:cxn ang="0">
                  <a:pos x="100" y="188"/>
                </a:cxn>
                <a:cxn ang="0">
                  <a:pos x="104" y="217"/>
                </a:cxn>
                <a:cxn ang="0">
                  <a:pos x="100" y="233"/>
                </a:cxn>
                <a:cxn ang="0">
                  <a:pos x="92" y="238"/>
                </a:cxn>
                <a:cxn ang="0">
                  <a:pos x="79" y="238"/>
                </a:cxn>
                <a:cxn ang="0">
                  <a:pos x="71" y="238"/>
                </a:cxn>
                <a:cxn ang="0">
                  <a:pos x="96" y="384"/>
                </a:cxn>
                <a:cxn ang="0">
                  <a:pos x="146" y="630"/>
                </a:cxn>
                <a:cxn ang="0">
                  <a:pos x="188" y="848"/>
                </a:cxn>
                <a:cxn ang="0">
                  <a:pos x="225" y="1036"/>
                </a:cxn>
                <a:cxn ang="0">
                  <a:pos x="258" y="1198"/>
                </a:cxn>
                <a:cxn ang="0">
                  <a:pos x="284" y="1345"/>
                </a:cxn>
                <a:cxn ang="0">
                  <a:pos x="304" y="1483"/>
                </a:cxn>
                <a:cxn ang="0">
                  <a:pos x="317" y="1612"/>
                </a:cxn>
                <a:cxn ang="0">
                  <a:pos x="321" y="1679"/>
                </a:cxn>
                <a:cxn ang="0">
                  <a:pos x="321" y="1687"/>
                </a:cxn>
                <a:cxn ang="0">
                  <a:pos x="317" y="1700"/>
                </a:cxn>
                <a:cxn ang="0">
                  <a:pos x="313" y="1725"/>
                </a:cxn>
                <a:cxn ang="0">
                  <a:pos x="304" y="1750"/>
                </a:cxn>
                <a:cxn ang="0">
                  <a:pos x="296" y="1788"/>
                </a:cxn>
                <a:cxn ang="0">
                  <a:pos x="288" y="1825"/>
                </a:cxn>
                <a:cxn ang="0">
                  <a:pos x="279" y="1867"/>
                </a:cxn>
                <a:cxn ang="0">
                  <a:pos x="267" y="1775"/>
                </a:cxn>
                <a:cxn ang="0">
                  <a:pos x="238" y="1537"/>
                </a:cxn>
                <a:cxn ang="0">
                  <a:pos x="200" y="1299"/>
                </a:cxn>
                <a:cxn ang="0">
                  <a:pos x="158" y="1065"/>
                </a:cxn>
                <a:cxn ang="0">
                  <a:pos x="117" y="831"/>
                </a:cxn>
                <a:cxn ang="0">
                  <a:pos x="75" y="609"/>
                </a:cxn>
                <a:cxn ang="0">
                  <a:pos x="37" y="396"/>
                </a:cxn>
                <a:cxn ang="0">
                  <a:pos x="8" y="200"/>
                </a:cxn>
                <a:cxn ang="0">
                  <a:pos x="0" y="100"/>
                </a:cxn>
                <a:cxn ang="0">
                  <a:pos x="0" y="75"/>
                </a:cxn>
                <a:cxn ang="0">
                  <a:pos x="4" y="58"/>
                </a:cxn>
                <a:cxn ang="0">
                  <a:pos x="8" y="41"/>
                </a:cxn>
                <a:cxn ang="0">
                  <a:pos x="8" y="25"/>
                </a:cxn>
                <a:cxn ang="0">
                  <a:pos x="17" y="16"/>
                </a:cxn>
                <a:cxn ang="0">
                  <a:pos x="21" y="8"/>
                </a:cxn>
                <a:cxn ang="0">
                  <a:pos x="25" y="0"/>
                </a:cxn>
              </a:cxnLst>
              <a:rect l="0" t="0" r="r" b="b"/>
              <a:pathLst>
                <a:path w="321" h="1892">
                  <a:moveTo>
                    <a:pt x="25" y="0"/>
                  </a:moveTo>
                  <a:lnTo>
                    <a:pt x="50" y="50"/>
                  </a:lnTo>
                  <a:lnTo>
                    <a:pt x="71" y="96"/>
                  </a:lnTo>
                  <a:lnTo>
                    <a:pt x="83" y="133"/>
                  </a:lnTo>
                  <a:lnTo>
                    <a:pt x="96" y="162"/>
                  </a:lnTo>
                  <a:lnTo>
                    <a:pt x="100" y="188"/>
                  </a:lnTo>
                  <a:lnTo>
                    <a:pt x="104" y="204"/>
                  </a:lnTo>
                  <a:lnTo>
                    <a:pt x="104" y="217"/>
                  </a:lnTo>
                  <a:lnTo>
                    <a:pt x="104" y="225"/>
                  </a:lnTo>
                  <a:lnTo>
                    <a:pt x="100" y="233"/>
                  </a:lnTo>
                  <a:lnTo>
                    <a:pt x="96" y="233"/>
                  </a:lnTo>
                  <a:lnTo>
                    <a:pt x="92" y="238"/>
                  </a:lnTo>
                  <a:lnTo>
                    <a:pt x="83" y="238"/>
                  </a:lnTo>
                  <a:lnTo>
                    <a:pt x="79" y="238"/>
                  </a:lnTo>
                  <a:lnTo>
                    <a:pt x="75" y="238"/>
                  </a:lnTo>
                  <a:lnTo>
                    <a:pt x="71" y="238"/>
                  </a:lnTo>
                  <a:lnTo>
                    <a:pt x="71" y="242"/>
                  </a:lnTo>
                  <a:lnTo>
                    <a:pt x="96" y="384"/>
                  </a:lnTo>
                  <a:lnTo>
                    <a:pt x="121" y="513"/>
                  </a:lnTo>
                  <a:lnTo>
                    <a:pt x="146" y="630"/>
                  </a:lnTo>
                  <a:lnTo>
                    <a:pt x="167" y="743"/>
                  </a:lnTo>
                  <a:lnTo>
                    <a:pt x="188" y="848"/>
                  </a:lnTo>
                  <a:lnTo>
                    <a:pt x="208" y="944"/>
                  </a:lnTo>
                  <a:lnTo>
                    <a:pt x="225" y="1036"/>
                  </a:lnTo>
                  <a:lnTo>
                    <a:pt x="242" y="1119"/>
                  </a:lnTo>
                  <a:lnTo>
                    <a:pt x="258" y="1198"/>
                  </a:lnTo>
                  <a:lnTo>
                    <a:pt x="271" y="1274"/>
                  </a:lnTo>
                  <a:lnTo>
                    <a:pt x="284" y="1345"/>
                  </a:lnTo>
                  <a:lnTo>
                    <a:pt x="292" y="1416"/>
                  </a:lnTo>
                  <a:lnTo>
                    <a:pt x="304" y="1483"/>
                  </a:lnTo>
                  <a:lnTo>
                    <a:pt x="313" y="1549"/>
                  </a:lnTo>
                  <a:lnTo>
                    <a:pt x="317" y="1612"/>
                  </a:lnTo>
                  <a:lnTo>
                    <a:pt x="321" y="1679"/>
                  </a:lnTo>
                  <a:lnTo>
                    <a:pt x="321" y="1683"/>
                  </a:lnTo>
                  <a:lnTo>
                    <a:pt x="321" y="1687"/>
                  </a:lnTo>
                  <a:lnTo>
                    <a:pt x="317" y="1691"/>
                  </a:lnTo>
                  <a:lnTo>
                    <a:pt x="317" y="1700"/>
                  </a:lnTo>
                  <a:lnTo>
                    <a:pt x="313" y="1712"/>
                  </a:lnTo>
                  <a:lnTo>
                    <a:pt x="313" y="1725"/>
                  </a:lnTo>
                  <a:lnTo>
                    <a:pt x="309" y="1737"/>
                  </a:lnTo>
                  <a:lnTo>
                    <a:pt x="304" y="1750"/>
                  </a:lnTo>
                  <a:lnTo>
                    <a:pt x="300" y="1767"/>
                  </a:lnTo>
                  <a:lnTo>
                    <a:pt x="296" y="1788"/>
                  </a:lnTo>
                  <a:lnTo>
                    <a:pt x="292" y="1804"/>
                  </a:lnTo>
                  <a:lnTo>
                    <a:pt x="288" y="1825"/>
                  </a:lnTo>
                  <a:lnTo>
                    <a:pt x="284" y="1846"/>
                  </a:lnTo>
                  <a:lnTo>
                    <a:pt x="279" y="1867"/>
                  </a:lnTo>
                  <a:lnTo>
                    <a:pt x="275" y="1892"/>
                  </a:lnTo>
                  <a:lnTo>
                    <a:pt x="267" y="1775"/>
                  </a:lnTo>
                  <a:lnTo>
                    <a:pt x="254" y="1658"/>
                  </a:lnTo>
                  <a:lnTo>
                    <a:pt x="238" y="1537"/>
                  </a:lnTo>
                  <a:lnTo>
                    <a:pt x="221" y="1420"/>
                  </a:lnTo>
                  <a:lnTo>
                    <a:pt x="200" y="1299"/>
                  </a:lnTo>
                  <a:lnTo>
                    <a:pt x="183" y="1182"/>
                  </a:lnTo>
                  <a:lnTo>
                    <a:pt x="158" y="1065"/>
                  </a:lnTo>
                  <a:lnTo>
                    <a:pt x="138" y="948"/>
                  </a:lnTo>
                  <a:lnTo>
                    <a:pt x="117" y="831"/>
                  </a:lnTo>
                  <a:lnTo>
                    <a:pt x="96" y="718"/>
                  </a:lnTo>
                  <a:lnTo>
                    <a:pt x="75" y="609"/>
                  </a:lnTo>
                  <a:lnTo>
                    <a:pt x="54" y="501"/>
                  </a:lnTo>
                  <a:lnTo>
                    <a:pt x="37" y="396"/>
                  </a:lnTo>
                  <a:lnTo>
                    <a:pt x="21" y="296"/>
                  </a:lnTo>
                  <a:lnTo>
                    <a:pt x="8" y="200"/>
                  </a:lnTo>
                  <a:lnTo>
                    <a:pt x="0" y="108"/>
                  </a:lnTo>
                  <a:lnTo>
                    <a:pt x="0" y="100"/>
                  </a:lnTo>
                  <a:lnTo>
                    <a:pt x="0" y="87"/>
                  </a:lnTo>
                  <a:lnTo>
                    <a:pt x="0" y="75"/>
                  </a:lnTo>
                  <a:lnTo>
                    <a:pt x="0" y="66"/>
                  </a:lnTo>
                  <a:lnTo>
                    <a:pt x="4" y="58"/>
                  </a:lnTo>
                  <a:lnTo>
                    <a:pt x="4" y="50"/>
                  </a:lnTo>
                  <a:lnTo>
                    <a:pt x="8" y="41"/>
                  </a:lnTo>
                  <a:lnTo>
                    <a:pt x="8" y="33"/>
                  </a:lnTo>
                  <a:lnTo>
                    <a:pt x="8" y="25"/>
                  </a:lnTo>
                  <a:lnTo>
                    <a:pt x="12" y="20"/>
                  </a:lnTo>
                  <a:lnTo>
                    <a:pt x="17" y="16"/>
                  </a:lnTo>
                  <a:lnTo>
                    <a:pt x="17" y="12"/>
                  </a:lnTo>
                  <a:lnTo>
                    <a:pt x="21" y="8"/>
                  </a:lnTo>
                  <a:lnTo>
                    <a:pt x="21" y="4"/>
                  </a:lnTo>
                  <a:lnTo>
                    <a:pt x="25"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31" name="Freeform 51"/>
            <p:cNvSpPr>
              <a:spLocks/>
            </p:cNvSpPr>
            <p:nvPr/>
          </p:nvSpPr>
          <p:spPr bwMode="auto">
            <a:xfrm>
              <a:off x="5694" y="384"/>
              <a:ext cx="1297" cy="1701"/>
            </a:xfrm>
            <a:custGeom>
              <a:avLst/>
              <a:gdLst/>
              <a:ahLst/>
              <a:cxnLst>
                <a:cxn ang="0">
                  <a:pos x="271" y="890"/>
                </a:cxn>
                <a:cxn ang="0">
                  <a:pos x="346" y="832"/>
                </a:cxn>
                <a:cxn ang="0">
                  <a:pos x="396" y="777"/>
                </a:cxn>
                <a:cxn ang="0">
                  <a:pos x="438" y="727"/>
                </a:cxn>
                <a:cxn ang="0">
                  <a:pos x="404" y="727"/>
                </a:cxn>
                <a:cxn ang="0">
                  <a:pos x="375" y="690"/>
                </a:cxn>
                <a:cxn ang="0">
                  <a:pos x="362" y="627"/>
                </a:cxn>
                <a:cxn ang="0">
                  <a:pos x="354" y="585"/>
                </a:cxn>
                <a:cxn ang="0">
                  <a:pos x="375" y="464"/>
                </a:cxn>
                <a:cxn ang="0">
                  <a:pos x="642" y="301"/>
                </a:cxn>
                <a:cxn ang="0">
                  <a:pos x="1005" y="163"/>
                </a:cxn>
                <a:cxn ang="0">
                  <a:pos x="1272" y="80"/>
                </a:cxn>
                <a:cxn ang="0">
                  <a:pos x="1226" y="117"/>
                </a:cxn>
                <a:cxn ang="0">
                  <a:pos x="963" y="209"/>
                </a:cxn>
                <a:cxn ang="0">
                  <a:pos x="642" y="326"/>
                </a:cxn>
                <a:cxn ang="0">
                  <a:pos x="396" y="464"/>
                </a:cxn>
                <a:cxn ang="0">
                  <a:pos x="362" y="523"/>
                </a:cxn>
                <a:cxn ang="0">
                  <a:pos x="392" y="548"/>
                </a:cxn>
                <a:cxn ang="0">
                  <a:pos x="442" y="568"/>
                </a:cxn>
                <a:cxn ang="0">
                  <a:pos x="496" y="581"/>
                </a:cxn>
                <a:cxn ang="0">
                  <a:pos x="542" y="594"/>
                </a:cxn>
                <a:cxn ang="0">
                  <a:pos x="584" y="631"/>
                </a:cxn>
                <a:cxn ang="0">
                  <a:pos x="592" y="677"/>
                </a:cxn>
                <a:cxn ang="0">
                  <a:pos x="538" y="706"/>
                </a:cxn>
                <a:cxn ang="0">
                  <a:pos x="492" y="727"/>
                </a:cxn>
                <a:cxn ang="0">
                  <a:pos x="421" y="794"/>
                </a:cxn>
                <a:cxn ang="0">
                  <a:pos x="325" y="886"/>
                </a:cxn>
                <a:cxn ang="0">
                  <a:pos x="225" y="961"/>
                </a:cxn>
                <a:cxn ang="0">
                  <a:pos x="212" y="1066"/>
                </a:cxn>
                <a:cxn ang="0">
                  <a:pos x="242" y="1279"/>
                </a:cxn>
                <a:cxn ang="0">
                  <a:pos x="254" y="1513"/>
                </a:cxn>
                <a:cxn ang="0">
                  <a:pos x="221" y="1680"/>
                </a:cxn>
                <a:cxn ang="0">
                  <a:pos x="187" y="1546"/>
                </a:cxn>
                <a:cxn ang="0">
                  <a:pos x="166" y="1362"/>
                </a:cxn>
                <a:cxn ang="0">
                  <a:pos x="146" y="1199"/>
                </a:cxn>
                <a:cxn ang="0">
                  <a:pos x="125" y="1061"/>
                </a:cxn>
                <a:cxn ang="0">
                  <a:pos x="108" y="1032"/>
                </a:cxn>
                <a:cxn ang="0">
                  <a:pos x="70" y="1053"/>
                </a:cxn>
                <a:cxn ang="0">
                  <a:pos x="29" y="1074"/>
                </a:cxn>
                <a:cxn ang="0">
                  <a:pos x="8" y="1082"/>
                </a:cxn>
                <a:cxn ang="0">
                  <a:pos x="16" y="1074"/>
                </a:cxn>
                <a:cxn ang="0">
                  <a:pos x="33" y="1061"/>
                </a:cxn>
                <a:cxn ang="0">
                  <a:pos x="62" y="1036"/>
                </a:cxn>
                <a:cxn ang="0">
                  <a:pos x="104" y="999"/>
                </a:cxn>
                <a:cxn ang="0">
                  <a:pos x="75" y="711"/>
                </a:cxn>
                <a:cxn ang="0">
                  <a:pos x="33" y="451"/>
                </a:cxn>
                <a:cxn ang="0">
                  <a:pos x="8" y="255"/>
                </a:cxn>
                <a:cxn ang="0">
                  <a:pos x="0" y="59"/>
                </a:cxn>
                <a:cxn ang="0">
                  <a:pos x="20" y="13"/>
                </a:cxn>
                <a:cxn ang="0">
                  <a:pos x="41" y="25"/>
                </a:cxn>
                <a:cxn ang="0">
                  <a:pos x="54" y="42"/>
                </a:cxn>
                <a:cxn ang="0">
                  <a:pos x="58" y="63"/>
                </a:cxn>
                <a:cxn ang="0">
                  <a:pos x="70" y="126"/>
                </a:cxn>
                <a:cxn ang="0">
                  <a:pos x="87" y="259"/>
                </a:cxn>
                <a:cxn ang="0">
                  <a:pos x="125" y="481"/>
                </a:cxn>
                <a:cxn ang="0">
                  <a:pos x="175" y="827"/>
                </a:cxn>
              </a:cxnLst>
              <a:rect l="0" t="0" r="r" b="b"/>
              <a:pathLst>
                <a:path w="1297" h="1701">
                  <a:moveTo>
                    <a:pt x="196" y="936"/>
                  </a:moveTo>
                  <a:lnTo>
                    <a:pt x="221" y="919"/>
                  </a:lnTo>
                  <a:lnTo>
                    <a:pt x="246" y="903"/>
                  </a:lnTo>
                  <a:lnTo>
                    <a:pt x="271" y="890"/>
                  </a:lnTo>
                  <a:lnTo>
                    <a:pt x="292" y="873"/>
                  </a:lnTo>
                  <a:lnTo>
                    <a:pt x="308" y="861"/>
                  </a:lnTo>
                  <a:lnTo>
                    <a:pt x="329" y="848"/>
                  </a:lnTo>
                  <a:lnTo>
                    <a:pt x="346" y="832"/>
                  </a:lnTo>
                  <a:lnTo>
                    <a:pt x="358" y="819"/>
                  </a:lnTo>
                  <a:lnTo>
                    <a:pt x="371" y="807"/>
                  </a:lnTo>
                  <a:lnTo>
                    <a:pt x="383" y="790"/>
                  </a:lnTo>
                  <a:lnTo>
                    <a:pt x="396" y="777"/>
                  </a:lnTo>
                  <a:lnTo>
                    <a:pt x="408" y="765"/>
                  </a:lnTo>
                  <a:lnTo>
                    <a:pt x="417" y="752"/>
                  </a:lnTo>
                  <a:lnTo>
                    <a:pt x="429" y="740"/>
                  </a:lnTo>
                  <a:lnTo>
                    <a:pt x="438" y="727"/>
                  </a:lnTo>
                  <a:lnTo>
                    <a:pt x="446" y="715"/>
                  </a:lnTo>
                  <a:lnTo>
                    <a:pt x="429" y="723"/>
                  </a:lnTo>
                  <a:lnTo>
                    <a:pt x="417" y="727"/>
                  </a:lnTo>
                  <a:lnTo>
                    <a:pt x="404" y="727"/>
                  </a:lnTo>
                  <a:lnTo>
                    <a:pt x="396" y="723"/>
                  </a:lnTo>
                  <a:lnTo>
                    <a:pt x="387" y="715"/>
                  </a:lnTo>
                  <a:lnTo>
                    <a:pt x="379" y="702"/>
                  </a:lnTo>
                  <a:lnTo>
                    <a:pt x="375" y="690"/>
                  </a:lnTo>
                  <a:lnTo>
                    <a:pt x="371" y="673"/>
                  </a:lnTo>
                  <a:lnTo>
                    <a:pt x="367" y="656"/>
                  </a:lnTo>
                  <a:lnTo>
                    <a:pt x="362" y="644"/>
                  </a:lnTo>
                  <a:lnTo>
                    <a:pt x="362" y="627"/>
                  </a:lnTo>
                  <a:lnTo>
                    <a:pt x="358" y="614"/>
                  </a:lnTo>
                  <a:lnTo>
                    <a:pt x="358" y="602"/>
                  </a:lnTo>
                  <a:lnTo>
                    <a:pt x="354" y="589"/>
                  </a:lnTo>
                  <a:lnTo>
                    <a:pt x="354" y="585"/>
                  </a:lnTo>
                  <a:lnTo>
                    <a:pt x="354" y="581"/>
                  </a:lnTo>
                  <a:lnTo>
                    <a:pt x="337" y="543"/>
                  </a:lnTo>
                  <a:lnTo>
                    <a:pt x="346" y="506"/>
                  </a:lnTo>
                  <a:lnTo>
                    <a:pt x="375" y="464"/>
                  </a:lnTo>
                  <a:lnTo>
                    <a:pt x="421" y="422"/>
                  </a:lnTo>
                  <a:lnTo>
                    <a:pt x="483" y="380"/>
                  </a:lnTo>
                  <a:lnTo>
                    <a:pt x="554" y="343"/>
                  </a:lnTo>
                  <a:lnTo>
                    <a:pt x="642" y="301"/>
                  </a:lnTo>
                  <a:lnTo>
                    <a:pt x="730" y="264"/>
                  </a:lnTo>
                  <a:lnTo>
                    <a:pt x="821" y="230"/>
                  </a:lnTo>
                  <a:lnTo>
                    <a:pt x="913" y="197"/>
                  </a:lnTo>
                  <a:lnTo>
                    <a:pt x="1005" y="163"/>
                  </a:lnTo>
                  <a:lnTo>
                    <a:pt x="1088" y="138"/>
                  </a:lnTo>
                  <a:lnTo>
                    <a:pt x="1159" y="113"/>
                  </a:lnTo>
                  <a:lnTo>
                    <a:pt x="1222" y="92"/>
                  </a:lnTo>
                  <a:lnTo>
                    <a:pt x="1272" y="80"/>
                  </a:lnTo>
                  <a:lnTo>
                    <a:pt x="1297" y="67"/>
                  </a:lnTo>
                  <a:lnTo>
                    <a:pt x="1288" y="84"/>
                  </a:lnTo>
                  <a:lnTo>
                    <a:pt x="1263" y="96"/>
                  </a:lnTo>
                  <a:lnTo>
                    <a:pt x="1226" y="117"/>
                  </a:lnTo>
                  <a:lnTo>
                    <a:pt x="1172" y="134"/>
                  </a:lnTo>
                  <a:lnTo>
                    <a:pt x="1109" y="159"/>
                  </a:lnTo>
                  <a:lnTo>
                    <a:pt x="1038" y="180"/>
                  </a:lnTo>
                  <a:lnTo>
                    <a:pt x="963" y="209"/>
                  </a:lnTo>
                  <a:lnTo>
                    <a:pt x="884" y="234"/>
                  </a:lnTo>
                  <a:lnTo>
                    <a:pt x="805" y="264"/>
                  </a:lnTo>
                  <a:lnTo>
                    <a:pt x="721" y="293"/>
                  </a:lnTo>
                  <a:lnTo>
                    <a:pt x="642" y="326"/>
                  </a:lnTo>
                  <a:lnTo>
                    <a:pt x="571" y="360"/>
                  </a:lnTo>
                  <a:lnTo>
                    <a:pt x="500" y="393"/>
                  </a:lnTo>
                  <a:lnTo>
                    <a:pt x="442" y="426"/>
                  </a:lnTo>
                  <a:lnTo>
                    <a:pt x="396" y="464"/>
                  </a:lnTo>
                  <a:lnTo>
                    <a:pt x="358" y="497"/>
                  </a:lnTo>
                  <a:lnTo>
                    <a:pt x="358" y="506"/>
                  </a:lnTo>
                  <a:lnTo>
                    <a:pt x="358" y="514"/>
                  </a:lnTo>
                  <a:lnTo>
                    <a:pt x="362" y="523"/>
                  </a:lnTo>
                  <a:lnTo>
                    <a:pt x="367" y="531"/>
                  </a:lnTo>
                  <a:lnTo>
                    <a:pt x="375" y="535"/>
                  </a:lnTo>
                  <a:lnTo>
                    <a:pt x="383" y="543"/>
                  </a:lnTo>
                  <a:lnTo>
                    <a:pt x="392" y="548"/>
                  </a:lnTo>
                  <a:lnTo>
                    <a:pt x="404" y="556"/>
                  </a:lnTo>
                  <a:lnTo>
                    <a:pt x="417" y="560"/>
                  </a:lnTo>
                  <a:lnTo>
                    <a:pt x="429" y="564"/>
                  </a:lnTo>
                  <a:lnTo>
                    <a:pt x="442" y="568"/>
                  </a:lnTo>
                  <a:lnTo>
                    <a:pt x="454" y="573"/>
                  </a:lnTo>
                  <a:lnTo>
                    <a:pt x="471" y="577"/>
                  </a:lnTo>
                  <a:lnTo>
                    <a:pt x="483" y="577"/>
                  </a:lnTo>
                  <a:lnTo>
                    <a:pt x="496" y="581"/>
                  </a:lnTo>
                  <a:lnTo>
                    <a:pt x="508" y="581"/>
                  </a:lnTo>
                  <a:lnTo>
                    <a:pt x="517" y="581"/>
                  </a:lnTo>
                  <a:lnTo>
                    <a:pt x="529" y="585"/>
                  </a:lnTo>
                  <a:lnTo>
                    <a:pt x="542" y="594"/>
                  </a:lnTo>
                  <a:lnTo>
                    <a:pt x="554" y="602"/>
                  </a:lnTo>
                  <a:lnTo>
                    <a:pt x="563" y="610"/>
                  </a:lnTo>
                  <a:lnTo>
                    <a:pt x="575" y="623"/>
                  </a:lnTo>
                  <a:lnTo>
                    <a:pt x="584" y="631"/>
                  </a:lnTo>
                  <a:lnTo>
                    <a:pt x="592" y="644"/>
                  </a:lnTo>
                  <a:lnTo>
                    <a:pt x="596" y="656"/>
                  </a:lnTo>
                  <a:lnTo>
                    <a:pt x="596" y="665"/>
                  </a:lnTo>
                  <a:lnTo>
                    <a:pt x="592" y="677"/>
                  </a:lnTo>
                  <a:lnTo>
                    <a:pt x="588" y="685"/>
                  </a:lnTo>
                  <a:lnTo>
                    <a:pt x="575" y="694"/>
                  </a:lnTo>
                  <a:lnTo>
                    <a:pt x="559" y="702"/>
                  </a:lnTo>
                  <a:lnTo>
                    <a:pt x="538" y="706"/>
                  </a:lnTo>
                  <a:lnTo>
                    <a:pt x="508" y="706"/>
                  </a:lnTo>
                  <a:lnTo>
                    <a:pt x="504" y="711"/>
                  </a:lnTo>
                  <a:lnTo>
                    <a:pt x="500" y="715"/>
                  </a:lnTo>
                  <a:lnTo>
                    <a:pt x="492" y="727"/>
                  </a:lnTo>
                  <a:lnTo>
                    <a:pt x="475" y="740"/>
                  </a:lnTo>
                  <a:lnTo>
                    <a:pt x="463" y="756"/>
                  </a:lnTo>
                  <a:lnTo>
                    <a:pt x="442" y="773"/>
                  </a:lnTo>
                  <a:lnTo>
                    <a:pt x="421" y="794"/>
                  </a:lnTo>
                  <a:lnTo>
                    <a:pt x="400" y="815"/>
                  </a:lnTo>
                  <a:lnTo>
                    <a:pt x="375" y="840"/>
                  </a:lnTo>
                  <a:lnTo>
                    <a:pt x="350" y="861"/>
                  </a:lnTo>
                  <a:lnTo>
                    <a:pt x="325" y="886"/>
                  </a:lnTo>
                  <a:lnTo>
                    <a:pt x="300" y="907"/>
                  </a:lnTo>
                  <a:lnTo>
                    <a:pt x="275" y="928"/>
                  </a:lnTo>
                  <a:lnTo>
                    <a:pt x="250" y="944"/>
                  </a:lnTo>
                  <a:lnTo>
                    <a:pt x="225" y="961"/>
                  </a:lnTo>
                  <a:lnTo>
                    <a:pt x="204" y="974"/>
                  </a:lnTo>
                  <a:lnTo>
                    <a:pt x="204" y="995"/>
                  </a:lnTo>
                  <a:lnTo>
                    <a:pt x="208" y="1028"/>
                  </a:lnTo>
                  <a:lnTo>
                    <a:pt x="212" y="1066"/>
                  </a:lnTo>
                  <a:lnTo>
                    <a:pt x="221" y="1112"/>
                  </a:lnTo>
                  <a:lnTo>
                    <a:pt x="225" y="1166"/>
                  </a:lnTo>
                  <a:lnTo>
                    <a:pt x="233" y="1220"/>
                  </a:lnTo>
                  <a:lnTo>
                    <a:pt x="242" y="1279"/>
                  </a:lnTo>
                  <a:lnTo>
                    <a:pt x="246" y="1337"/>
                  </a:lnTo>
                  <a:lnTo>
                    <a:pt x="254" y="1396"/>
                  </a:lnTo>
                  <a:lnTo>
                    <a:pt x="254" y="1454"/>
                  </a:lnTo>
                  <a:lnTo>
                    <a:pt x="254" y="1513"/>
                  </a:lnTo>
                  <a:lnTo>
                    <a:pt x="254" y="1563"/>
                  </a:lnTo>
                  <a:lnTo>
                    <a:pt x="246" y="1609"/>
                  </a:lnTo>
                  <a:lnTo>
                    <a:pt x="237" y="1650"/>
                  </a:lnTo>
                  <a:lnTo>
                    <a:pt x="221" y="1680"/>
                  </a:lnTo>
                  <a:lnTo>
                    <a:pt x="204" y="1701"/>
                  </a:lnTo>
                  <a:lnTo>
                    <a:pt x="196" y="1650"/>
                  </a:lnTo>
                  <a:lnTo>
                    <a:pt x="191" y="1596"/>
                  </a:lnTo>
                  <a:lnTo>
                    <a:pt x="187" y="1546"/>
                  </a:lnTo>
                  <a:lnTo>
                    <a:pt x="183" y="1500"/>
                  </a:lnTo>
                  <a:lnTo>
                    <a:pt x="175" y="1454"/>
                  </a:lnTo>
                  <a:lnTo>
                    <a:pt x="171" y="1408"/>
                  </a:lnTo>
                  <a:lnTo>
                    <a:pt x="166" y="1362"/>
                  </a:lnTo>
                  <a:lnTo>
                    <a:pt x="158" y="1320"/>
                  </a:lnTo>
                  <a:lnTo>
                    <a:pt x="154" y="1279"/>
                  </a:lnTo>
                  <a:lnTo>
                    <a:pt x="150" y="1237"/>
                  </a:lnTo>
                  <a:lnTo>
                    <a:pt x="146" y="1199"/>
                  </a:lnTo>
                  <a:lnTo>
                    <a:pt x="137" y="1162"/>
                  </a:lnTo>
                  <a:lnTo>
                    <a:pt x="133" y="1128"/>
                  </a:lnTo>
                  <a:lnTo>
                    <a:pt x="129" y="1095"/>
                  </a:lnTo>
                  <a:lnTo>
                    <a:pt x="125" y="1061"/>
                  </a:lnTo>
                  <a:lnTo>
                    <a:pt x="116" y="1032"/>
                  </a:lnTo>
                  <a:lnTo>
                    <a:pt x="116" y="1028"/>
                  </a:lnTo>
                  <a:lnTo>
                    <a:pt x="112" y="1032"/>
                  </a:lnTo>
                  <a:lnTo>
                    <a:pt x="108" y="1032"/>
                  </a:lnTo>
                  <a:lnTo>
                    <a:pt x="100" y="1036"/>
                  </a:lnTo>
                  <a:lnTo>
                    <a:pt x="91" y="1041"/>
                  </a:lnTo>
                  <a:lnTo>
                    <a:pt x="79" y="1049"/>
                  </a:lnTo>
                  <a:lnTo>
                    <a:pt x="70" y="1053"/>
                  </a:lnTo>
                  <a:lnTo>
                    <a:pt x="58" y="1057"/>
                  </a:lnTo>
                  <a:lnTo>
                    <a:pt x="50" y="1066"/>
                  </a:lnTo>
                  <a:lnTo>
                    <a:pt x="37" y="1070"/>
                  </a:lnTo>
                  <a:lnTo>
                    <a:pt x="29" y="1074"/>
                  </a:lnTo>
                  <a:lnTo>
                    <a:pt x="20" y="1078"/>
                  </a:lnTo>
                  <a:lnTo>
                    <a:pt x="16" y="1082"/>
                  </a:lnTo>
                  <a:lnTo>
                    <a:pt x="12" y="1082"/>
                  </a:lnTo>
                  <a:lnTo>
                    <a:pt x="8" y="1082"/>
                  </a:lnTo>
                  <a:lnTo>
                    <a:pt x="12" y="1078"/>
                  </a:lnTo>
                  <a:lnTo>
                    <a:pt x="16" y="1074"/>
                  </a:lnTo>
                  <a:lnTo>
                    <a:pt x="20" y="1074"/>
                  </a:lnTo>
                  <a:lnTo>
                    <a:pt x="25" y="1070"/>
                  </a:lnTo>
                  <a:lnTo>
                    <a:pt x="29" y="1066"/>
                  </a:lnTo>
                  <a:lnTo>
                    <a:pt x="33" y="1061"/>
                  </a:lnTo>
                  <a:lnTo>
                    <a:pt x="37" y="1053"/>
                  </a:lnTo>
                  <a:lnTo>
                    <a:pt x="45" y="1049"/>
                  </a:lnTo>
                  <a:lnTo>
                    <a:pt x="54" y="1045"/>
                  </a:lnTo>
                  <a:lnTo>
                    <a:pt x="62" y="1036"/>
                  </a:lnTo>
                  <a:lnTo>
                    <a:pt x="70" y="1028"/>
                  </a:lnTo>
                  <a:lnTo>
                    <a:pt x="83" y="1020"/>
                  </a:lnTo>
                  <a:lnTo>
                    <a:pt x="91" y="1011"/>
                  </a:lnTo>
                  <a:lnTo>
                    <a:pt x="104" y="999"/>
                  </a:lnTo>
                  <a:lnTo>
                    <a:pt x="116" y="990"/>
                  </a:lnTo>
                  <a:lnTo>
                    <a:pt x="104" y="886"/>
                  </a:lnTo>
                  <a:lnTo>
                    <a:pt x="91" y="794"/>
                  </a:lnTo>
                  <a:lnTo>
                    <a:pt x="75" y="711"/>
                  </a:lnTo>
                  <a:lnTo>
                    <a:pt x="66" y="635"/>
                  </a:lnTo>
                  <a:lnTo>
                    <a:pt x="54" y="568"/>
                  </a:lnTo>
                  <a:lnTo>
                    <a:pt x="45" y="510"/>
                  </a:lnTo>
                  <a:lnTo>
                    <a:pt x="33" y="451"/>
                  </a:lnTo>
                  <a:lnTo>
                    <a:pt x="25" y="397"/>
                  </a:lnTo>
                  <a:lnTo>
                    <a:pt x="20" y="351"/>
                  </a:lnTo>
                  <a:lnTo>
                    <a:pt x="12" y="301"/>
                  </a:lnTo>
                  <a:lnTo>
                    <a:pt x="8" y="255"/>
                  </a:lnTo>
                  <a:lnTo>
                    <a:pt x="4" y="209"/>
                  </a:lnTo>
                  <a:lnTo>
                    <a:pt x="0" y="159"/>
                  </a:lnTo>
                  <a:lnTo>
                    <a:pt x="0" y="113"/>
                  </a:lnTo>
                  <a:lnTo>
                    <a:pt x="0" y="59"/>
                  </a:lnTo>
                  <a:lnTo>
                    <a:pt x="0" y="0"/>
                  </a:lnTo>
                  <a:lnTo>
                    <a:pt x="4" y="5"/>
                  </a:lnTo>
                  <a:lnTo>
                    <a:pt x="12" y="9"/>
                  </a:lnTo>
                  <a:lnTo>
                    <a:pt x="20" y="13"/>
                  </a:lnTo>
                  <a:lnTo>
                    <a:pt x="25" y="17"/>
                  </a:lnTo>
                  <a:lnTo>
                    <a:pt x="33" y="21"/>
                  </a:lnTo>
                  <a:lnTo>
                    <a:pt x="37" y="25"/>
                  </a:lnTo>
                  <a:lnTo>
                    <a:pt x="41" y="25"/>
                  </a:lnTo>
                  <a:lnTo>
                    <a:pt x="45" y="30"/>
                  </a:lnTo>
                  <a:lnTo>
                    <a:pt x="45" y="34"/>
                  </a:lnTo>
                  <a:lnTo>
                    <a:pt x="50" y="38"/>
                  </a:lnTo>
                  <a:lnTo>
                    <a:pt x="54" y="42"/>
                  </a:lnTo>
                  <a:lnTo>
                    <a:pt x="54" y="46"/>
                  </a:lnTo>
                  <a:lnTo>
                    <a:pt x="58" y="55"/>
                  </a:lnTo>
                  <a:lnTo>
                    <a:pt x="58" y="59"/>
                  </a:lnTo>
                  <a:lnTo>
                    <a:pt x="58" y="63"/>
                  </a:lnTo>
                  <a:lnTo>
                    <a:pt x="58" y="71"/>
                  </a:lnTo>
                  <a:lnTo>
                    <a:pt x="62" y="88"/>
                  </a:lnTo>
                  <a:lnTo>
                    <a:pt x="66" y="105"/>
                  </a:lnTo>
                  <a:lnTo>
                    <a:pt x="70" y="126"/>
                  </a:lnTo>
                  <a:lnTo>
                    <a:pt x="75" y="151"/>
                  </a:lnTo>
                  <a:lnTo>
                    <a:pt x="79" y="184"/>
                  </a:lnTo>
                  <a:lnTo>
                    <a:pt x="83" y="218"/>
                  </a:lnTo>
                  <a:lnTo>
                    <a:pt x="87" y="259"/>
                  </a:lnTo>
                  <a:lnTo>
                    <a:pt x="96" y="305"/>
                  </a:lnTo>
                  <a:lnTo>
                    <a:pt x="104" y="355"/>
                  </a:lnTo>
                  <a:lnTo>
                    <a:pt x="112" y="414"/>
                  </a:lnTo>
                  <a:lnTo>
                    <a:pt x="125" y="481"/>
                  </a:lnTo>
                  <a:lnTo>
                    <a:pt x="133" y="556"/>
                  </a:lnTo>
                  <a:lnTo>
                    <a:pt x="146" y="635"/>
                  </a:lnTo>
                  <a:lnTo>
                    <a:pt x="162" y="727"/>
                  </a:lnTo>
                  <a:lnTo>
                    <a:pt x="175" y="827"/>
                  </a:lnTo>
                  <a:lnTo>
                    <a:pt x="196" y="93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30" name="Freeform 50"/>
            <p:cNvSpPr>
              <a:spLocks/>
            </p:cNvSpPr>
            <p:nvPr/>
          </p:nvSpPr>
          <p:spPr bwMode="auto">
            <a:xfrm>
              <a:off x="3441" y="468"/>
              <a:ext cx="1740" cy="777"/>
            </a:xfrm>
            <a:custGeom>
              <a:avLst/>
              <a:gdLst/>
              <a:ahLst/>
              <a:cxnLst>
                <a:cxn ang="0">
                  <a:pos x="1723" y="8"/>
                </a:cxn>
                <a:cxn ang="0">
                  <a:pos x="1673" y="29"/>
                </a:cxn>
                <a:cxn ang="0">
                  <a:pos x="1589" y="54"/>
                </a:cxn>
                <a:cxn ang="0">
                  <a:pos x="1485" y="92"/>
                </a:cxn>
                <a:cxn ang="0">
                  <a:pos x="1356" y="129"/>
                </a:cxn>
                <a:cxn ang="0">
                  <a:pos x="1218" y="175"/>
                </a:cxn>
                <a:cxn ang="0">
                  <a:pos x="1068" y="225"/>
                </a:cxn>
                <a:cxn ang="0">
                  <a:pos x="914" y="276"/>
                </a:cxn>
                <a:cxn ang="0">
                  <a:pos x="743" y="338"/>
                </a:cxn>
                <a:cxn ang="0">
                  <a:pos x="563" y="405"/>
                </a:cxn>
                <a:cxn ang="0">
                  <a:pos x="401" y="472"/>
                </a:cxn>
                <a:cxn ang="0">
                  <a:pos x="259" y="535"/>
                </a:cxn>
                <a:cxn ang="0">
                  <a:pos x="150" y="597"/>
                </a:cxn>
                <a:cxn ang="0">
                  <a:pos x="79" y="656"/>
                </a:cxn>
                <a:cxn ang="0">
                  <a:pos x="59" y="706"/>
                </a:cxn>
                <a:cxn ang="0">
                  <a:pos x="88" y="752"/>
                </a:cxn>
                <a:cxn ang="0">
                  <a:pos x="125" y="773"/>
                </a:cxn>
                <a:cxn ang="0">
                  <a:pos x="113" y="773"/>
                </a:cxn>
                <a:cxn ang="0">
                  <a:pos x="96" y="777"/>
                </a:cxn>
                <a:cxn ang="0">
                  <a:pos x="71" y="777"/>
                </a:cxn>
                <a:cxn ang="0">
                  <a:pos x="46" y="773"/>
                </a:cxn>
                <a:cxn ang="0">
                  <a:pos x="25" y="760"/>
                </a:cxn>
                <a:cxn ang="0">
                  <a:pos x="9" y="739"/>
                </a:cxn>
                <a:cxn ang="0">
                  <a:pos x="0" y="702"/>
                </a:cxn>
                <a:cxn ang="0">
                  <a:pos x="9" y="660"/>
                </a:cxn>
                <a:cxn ang="0">
                  <a:pos x="54" y="614"/>
                </a:cxn>
                <a:cxn ang="0">
                  <a:pos x="142" y="560"/>
                </a:cxn>
                <a:cxn ang="0">
                  <a:pos x="259" y="501"/>
                </a:cxn>
                <a:cxn ang="0">
                  <a:pos x="396" y="439"/>
                </a:cxn>
                <a:cxn ang="0">
                  <a:pos x="555" y="376"/>
                </a:cxn>
                <a:cxn ang="0">
                  <a:pos x="726" y="309"/>
                </a:cxn>
                <a:cxn ang="0">
                  <a:pos x="897" y="246"/>
                </a:cxn>
                <a:cxn ang="0">
                  <a:pos x="1060" y="192"/>
                </a:cxn>
                <a:cxn ang="0">
                  <a:pos x="1201" y="146"/>
                </a:cxn>
                <a:cxn ang="0">
                  <a:pos x="1335" y="104"/>
                </a:cxn>
                <a:cxn ang="0">
                  <a:pos x="1456" y="67"/>
                </a:cxn>
                <a:cxn ang="0">
                  <a:pos x="1560" y="37"/>
                </a:cxn>
                <a:cxn ang="0">
                  <a:pos x="1644" y="17"/>
                </a:cxn>
                <a:cxn ang="0">
                  <a:pos x="1702" y="4"/>
                </a:cxn>
                <a:cxn ang="0">
                  <a:pos x="1735" y="0"/>
                </a:cxn>
              </a:cxnLst>
              <a:rect l="0" t="0" r="r" b="b"/>
              <a:pathLst>
                <a:path w="1740" h="777">
                  <a:moveTo>
                    <a:pt x="1740" y="0"/>
                  </a:moveTo>
                  <a:lnTo>
                    <a:pt x="1723" y="8"/>
                  </a:lnTo>
                  <a:lnTo>
                    <a:pt x="1702" y="17"/>
                  </a:lnTo>
                  <a:lnTo>
                    <a:pt x="1673" y="29"/>
                  </a:lnTo>
                  <a:lnTo>
                    <a:pt x="1631" y="42"/>
                  </a:lnTo>
                  <a:lnTo>
                    <a:pt x="1589" y="54"/>
                  </a:lnTo>
                  <a:lnTo>
                    <a:pt x="1539" y="71"/>
                  </a:lnTo>
                  <a:lnTo>
                    <a:pt x="1485" y="92"/>
                  </a:lnTo>
                  <a:lnTo>
                    <a:pt x="1423" y="108"/>
                  </a:lnTo>
                  <a:lnTo>
                    <a:pt x="1356" y="129"/>
                  </a:lnTo>
                  <a:lnTo>
                    <a:pt x="1289" y="154"/>
                  </a:lnTo>
                  <a:lnTo>
                    <a:pt x="1218" y="175"/>
                  </a:lnTo>
                  <a:lnTo>
                    <a:pt x="1143" y="200"/>
                  </a:lnTo>
                  <a:lnTo>
                    <a:pt x="1068" y="225"/>
                  </a:lnTo>
                  <a:lnTo>
                    <a:pt x="989" y="251"/>
                  </a:lnTo>
                  <a:lnTo>
                    <a:pt x="914" y="276"/>
                  </a:lnTo>
                  <a:lnTo>
                    <a:pt x="834" y="305"/>
                  </a:lnTo>
                  <a:lnTo>
                    <a:pt x="743" y="338"/>
                  </a:lnTo>
                  <a:lnTo>
                    <a:pt x="651" y="372"/>
                  </a:lnTo>
                  <a:lnTo>
                    <a:pt x="563" y="405"/>
                  </a:lnTo>
                  <a:lnTo>
                    <a:pt x="480" y="439"/>
                  </a:lnTo>
                  <a:lnTo>
                    <a:pt x="401" y="472"/>
                  </a:lnTo>
                  <a:lnTo>
                    <a:pt x="330" y="501"/>
                  </a:lnTo>
                  <a:lnTo>
                    <a:pt x="259" y="535"/>
                  </a:lnTo>
                  <a:lnTo>
                    <a:pt x="200" y="568"/>
                  </a:lnTo>
                  <a:lnTo>
                    <a:pt x="150" y="597"/>
                  </a:lnTo>
                  <a:lnTo>
                    <a:pt x="109" y="627"/>
                  </a:lnTo>
                  <a:lnTo>
                    <a:pt x="79" y="656"/>
                  </a:lnTo>
                  <a:lnTo>
                    <a:pt x="63" y="681"/>
                  </a:lnTo>
                  <a:lnTo>
                    <a:pt x="59" y="706"/>
                  </a:lnTo>
                  <a:lnTo>
                    <a:pt x="67" y="731"/>
                  </a:lnTo>
                  <a:lnTo>
                    <a:pt x="88" y="752"/>
                  </a:lnTo>
                  <a:lnTo>
                    <a:pt x="129" y="773"/>
                  </a:lnTo>
                  <a:lnTo>
                    <a:pt x="125" y="773"/>
                  </a:lnTo>
                  <a:lnTo>
                    <a:pt x="121" y="773"/>
                  </a:lnTo>
                  <a:lnTo>
                    <a:pt x="113" y="773"/>
                  </a:lnTo>
                  <a:lnTo>
                    <a:pt x="104" y="777"/>
                  </a:lnTo>
                  <a:lnTo>
                    <a:pt x="96" y="777"/>
                  </a:lnTo>
                  <a:lnTo>
                    <a:pt x="84" y="777"/>
                  </a:lnTo>
                  <a:lnTo>
                    <a:pt x="71" y="777"/>
                  </a:lnTo>
                  <a:lnTo>
                    <a:pt x="59" y="777"/>
                  </a:lnTo>
                  <a:lnTo>
                    <a:pt x="46" y="773"/>
                  </a:lnTo>
                  <a:lnTo>
                    <a:pt x="34" y="769"/>
                  </a:lnTo>
                  <a:lnTo>
                    <a:pt x="25" y="760"/>
                  </a:lnTo>
                  <a:lnTo>
                    <a:pt x="17" y="752"/>
                  </a:lnTo>
                  <a:lnTo>
                    <a:pt x="9" y="739"/>
                  </a:lnTo>
                  <a:lnTo>
                    <a:pt x="0" y="723"/>
                  </a:lnTo>
                  <a:lnTo>
                    <a:pt x="0" y="702"/>
                  </a:lnTo>
                  <a:lnTo>
                    <a:pt x="0" y="677"/>
                  </a:lnTo>
                  <a:lnTo>
                    <a:pt x="9" y="660"/>
                  </a:lnTo>
                  <a:lnTo>
                    <a:pt x="25" y="635"/>
                  </a:lnTo>
                  <a:lnTo>
                    <a:pt x="54" y="614"/>
                  </a:lnTo>
                  <a:lnTo>
                    <a:pt x="96" y="585"/>
                  </a:lnTo>
                  <a:lnTo>
                    <a:pt x="142" y="560"/>
                  </a:lnTo>
                  <a:lnTo>
                    <a:pt x="196" y="530"/>
                  </a:lnTo>
                  <a:lnTo>
                    <a:pt x="259" y="501"/>
                  </a:lnTo>
                  <a:lnTo>
                    <a:pt x="326" y="472"/>
                  </a:lnTo>
                  <a:lnTo>
                    <a:pt x="396" y="439"/>
                  </a:lnTo>
                  <a:lnTo>
                    <a:pt x="476" y="405"/>
                  </a:lnTo>
                  <a:lnTo>
                    <a:pt x="555" y="376"/>
                  </a:lnTo>
                  <a:lnTo>
                    <a:pt x="638" y="342"/>
                  </a:lnTo>
                  <a:lnTo>
                    <a:pt x="726" y="309"/>
                  </a:lnTo>
                  <a:lnTo>
                    <a:pt x="814" y="280"/>
                  </a:lnTo>
                  <a:lnTo>
                    <a:pt x="897" y="246"/>
                  </a:lnTo>
                  <a:lnTo>
                    <a:pt x="985" y="217"/>
                  </a:lnTo>
                  <a:lnTo>
                    <a:pt x="1060" y="192"/>
                  </a:lnTo>
                  <a:lnTo>
                    <a:pt x="1131" y="167"/>
                  </a:lnTo>
                  <a:lnTo>
                    <a:pt x="1201" y="146"/>
                  </a:lnTo>
                  <a:lnTo>
                    <a:pt x="1268" y="125"/>
                  </a:lnTo>
                  <a:lnTo>
                    <a:pt x="1335" y="104"/>
                  </a:lnTo>
                  <a:lnTo>
                    <a:pt x="1398" y="88"/>
                  </a:lnTo>
                  <a:lnTo>
                    <a:pt x="1456" y="67"/>
                  </a:lnTo>
                  <a:lnTo>
                    <a:pt x="1510" y="54"/>
                  </a:lnTo>
                  <a:lnTo>
                    <a:pt x="1560" y="37"/>
                  </a:lnTo>
                  <a:lnTo>
                    <a:pt x="1606" y="25"/>
                  </a:lnTo>
                  <a:lnTo>
                    <a:pt x="1644" y="17"/>
                  </a:lnTo>
                  <a:lnTo>
                    <a:pt x="1677" y="8"/>
                  </a:lnTo>
                  <a:lnTo>
                    <a:pt x="1702" y="4"/>
                  </a:lnTo>
                  <a:lnTo>
                    <a:pt x="1723" y="0"/>
                  </a:lnTo>
                  <a:lnTo>
                    <a:pt x="1735" y="0"/>
                  </a:lnTo>
                  <a:lnTo>
                    <a:pt x="174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29" name="Freeform 49"/>
            <p:cNvSpPr>
              <a:spLocks/>
            </p:cNvSpPr>
            <p:nvPr/>
          </p:nvSpPr>
          <p:spPr bwMode="auto">
            <a:xfrm>
              <a:off x="8175" y="1124"/>
              <a:ext cx="376" cy="301"/>
            </a:xfrm>
            <a:custGeom>
              <a:avLst/>
              <a:gdLst/>
              <a:ahLst/>
              <a:cxnLst>
                <a:cxn ang="0">
                  <a:pos x="376" y="125"/>
                </a:cxn>
                <a:cxn ang="0">
                  <a:pos x="376" y="142"/>
                </a:cxn>
                <a:cxn ang="0">
                  <a:pos x="372" y="158"/>
                </a:cxn>
                <a:cxn ang="0">
                  <a:pos x="363" y="171"/>
                </a:cxn>
                <a:cxn ang="0">
                  <a:pos x="355" y="188"/>
                </a:cxn>
                <a:cxn ang="0">
                  <a:pos x="342" y="204"/>
                </a:cxn>
                <a:cxn ang="0">
                  <a:pos x="330" y="217"/>
                </a:cxn>
                <a:cxn ang="0">
                  <a:pos x="317" y="234"/>
                </a:cxn>
                <a:cxn ang="0">
                  <a:pos x="301" y="246"/>
                </a:cxn>
                <a:cxn ang="0">
                  <a:pos x="280" y="255"/>
                </a:cxn>
                <a:cxn ang="0">
                  <a:pos x="259" y="267"/>
                </a:cxn>
                <a:cxn ang="0">
                  <a:pos x="234" y="275"/>
                </a:cxn>
                <a:cxn ang="0">
                  <a:pos x="209" y="284"/>
                </a:cxn>
                <a:cxn ang="0">
                  <a:pos x="184" y="292"/>
                </a:cxn>
                <a:cxn ang="0">
                  <a:pos x="155" y="296"/>
                </a:cxn>
                <a:cxn ang="0">
                  <a:pos x="126" y="296"/>
                </a:cxn>
                <a:cxn ang="0">
                  <a:pos x="92" y="301"/>
                </a:cxn>
                <a:cxn ang="0">
                  <a:pos x="142" y="284"/>
                </a:cxn>
                <a:cxn ang="0">
                  <a:pos x="184" y="263"/>
                </a:cxn>
                <a:cxn ang="0">
                  <a:pos x="217" y="246"/>
                </a:cxn>
                <a:cxn ang="0">
                  <a:pos x="242" y="225"/>
                </a:cxn>
                <a:cxn ang="0">
                  <a:pos x="259" y="209"/>
                </a:cxn>
                <a:cxn ang="0">
                  <a:pos x="272" y="192"/>
                </a:cxn>
                <a:cxn ang="0">
                  <a:pos x="272" y="175"/>
                </a:cxn>
                <a:cxn ang="0">
                  <a:pos x="267" y="158"/>
                </a:cxn>
                <a:cxn ang="0">
                  <a:pos x="259" y="146"/>
                </a:cxn>
                <a:cxn ang="0">
                  <a:pos x="242" y="133"/>
                </a:cxn>
                <a:cxn ang="0">
                  <a:pos x="217" y="125"/>
                </a:cxn>
                <a:cxn ang="0">
                  <a:pos x="184" y="121"/>
                </a:cxn>
                <a:cxn ang="0">
                  <a:pos x="146" y="121"/>
                </a:cxn>
                <a:cxn ang="0">
                  <a:pos x="105" y="125"/>
                </a:cxn>
                <a:cxn ang="0">
                  <a:pos x="55" y="133"/>
                </a:cxn>
                <a:cxn ang="0">
                  <a:pos x="0" y="146"/>
                </a:cxn>
                <a:cxn ang="0">
                  <a:pos x="9" y="104"/>
                </a:cxn>
                <a:cxn ang="0">
                  <a:pos x="21" y="71"/>
                </a:cxn>
                <a:cxn ang="0">
                  <a:pos x="42" y="46"/>
                </a:cxn>
                <a:cxn ang="0">
                  <a:pos x="67" y="25"/>
                </a:cxn>
                <a:cxn ang="0">
                  <a:pos x="96" y="12"/>
                </a:cxn>
                <a:cxn ang="0">
                  <a:pos x="130" y="4"/>
                </a:cxn>
                <a:cxn ang="0">
                  <a:pos x="159" y="0"/>
                </a:cxn>
                <a:cxn ang="0">
                  <a:pos x="196" y="4"/>
                </a:cxn>
                <a:cxn ang="0">
                  <a:pos x="230" y="8"/>
                </a:cxn>
                <a:cxn ang="0">
                  <a:pos x="263" y="21"/>
                </a:cxn>
                <a:cxn ang="0">
                  <a:pos x="292" y="33"/>
                </a:cxn>
                <a:cxn ang="0">
                  <a:pos x="317" y="50"/>
                </a:cxn>
                <a:cxn ang="0">
                  <a:pos x="342" y="67"/>
                </a:cxn>
                <a:cxn ang="0">
                  <a:pos x="359" y="83"/>
                </a:cxn>
                <a:cxn ang="0">
                  <a:pos x="372" y="104"/>
                </a:cxn>
                <a:cxn ang="0">
                  <a:pos x="376" y="125"/>
                </a:cxn>
              </a:cxnLst>
              <a:rect l="0" t="0" r="r" b="b"/>
              <a:pathLst>
                <a:path w="376" h="301">
                  <a:moveTo>
                    <a:pt x="376" y="125"/>
                  </a:moveTo>
                  <a:lnTo>
                    <a:pt x="376" y="142"/>
                  </a:lnTo>
                  <a:lnTo>
                    <a:pt x="372" y="158"/>
                  </a:lnTo>
                  <a:lnTo>
                    <a:pt x="363" y="171"/>
                  </a:lnTo>
                  <a:lnTo>
                    <a:pt x="355" y="188"/>
                  </a:lnTo>
                  <a:lnTo>
                    <a:pt x="342" y="204"/>
                  </a:lnTo>
                  <a:lnTo>
                    <a:pt x="330" y="217"/>
                  </a:lnTo>
                  <a:lnTo>
                    <a:pt x="317" y="234"/>
                  </a:lnTo>
                  <a:lnTo>
                    <a:pt x="301" y="246"/>
                  </a:lnTo>
                  <a:lnTo>
                    <a:pt x="280" y="255"/>
                  </a:lnTo>
                  <a:lnTo>
                    <a:pt x="259" y="267"/>
                  </a:lnTo>
                  <a:lnTo>
                    <a:pt x="234" y="275"/>
                  </a:lnTo>
                  <a:lnTo>
                    <a:pt x="209" y="284"/>
                  </a:lnTo>
                  <a:lnTo>
                    <a:pt x="184" y="292"/>
                  </a:lnTo>
                  <a:lnTo>
                    <a:pt x="155" y="296"/>
                  </a:lnTo>
                  <a:lnTo>
                    <a:pt x="126" y="296"/>
                  </a:lnTo>
                  <a:lnTo>
                    <a:pt x="92" y="301"/>
                  </a:lnTo>
                  <a:lnTo>
                    <a:pt x="142" y="284"/>
                  </a:lnTo>
                  <a:lnTo>
                    <a:pt x="184" y="263"/>
                  </a:lnTo>
                  <a:lnTo>
                    <a:pt x="217" y="246"/>
                  </a:lnTo>
                  <a:lnTo>
                    <a:pt x="242" y="225"/>
                  </a:lnTo>
                  <a:lnTo>
                    <a:pt x="259" y="209"/>
                  </a:lnTo>
                  <a:lnTo>
                    <a:pt x="272" y="192"/>
                  </a:lnTo>
                  <a:lnTo>
                    <a:pt x="272" y="175"/>
                  </a:lnTo>
                  <a:lnTo>
                    <a:pt x="267" y="158"/>
                  </a:lnTo>
                  <a:lnTo>
                    <a:pt x="259" y="146"/>
                  </a:lnTo>
                  <a:lnTo>
                    <a:pt x="242" y="133"/>
                  </a:lnTo>
                  <a:lnTo>
                    <a:pt x="217" y="125"/>
                  </a:lnTo>
                  <a:lnTo>
                    <a:pt x="184" y="121"/>
                  </a:lnTo>
                  <a:lnTo>
                    <a:pt x="146" y="121"/>
                  </a:lnTo>
                  <a:lnTo>
                    <a:pt x="105" y="125"/>
                  </a:lnTo>
                  <a:lnTo>
                    <a:pt x="55" y="133"/>
                  </a:lnTo>
                  <a:lnTo>
                    <a:pt x="0" y="146"/>
                  </a:lnTo>
                  <a:lnTo>
                    <a:pt x="9" y="104"/>
                  </a:lnTo>
                  <a:lnTo>
                    <a:pt x="21" y="71"/>
                  </a:lnTo>
                  <a:lnTo>
                    <a:pt x="42" y="46"/>
                  </a:lnTo>
                  <a:lnTo>
                    <a:pt x="67" y="25"/>
                  </a:lnTo>
                  <a:lnTo>
                    <a:pt x="96" y="12"/>
                  </a:lnTo>
                  <a:lnTo>
                    <a:pt x="130" y="4"/>
                  </a:lnTo>
                  <a:lnTo>
                    <a:pt x="159" y="0"/>
                  </a:lnTo>
                  <a:lnTo>
                    <a:pt x="196" y="4"/>
                  </a:lnTo>
                  <a:lnTo>
                    <a:pt x="230" y="8"/>
                  </a:lnTo>
                  <a:lnTo>
                    <a:pt x="263" y="21"/>
                  </a:lnTo>
                  <a:lnTo>
                    <a:pt x="292" y="33"/>
                  </a:lnTo>
                  <a:lnTo>
                    <a:pt x="317" y="50"/>
                  </a:lnTo>
                  <a:lnTo>
                    <a:pt x="342" y="67"/>
                  </a:lnTo>
                  <a:lnTo>
                    <a:pt x="359" y="83"/>
                  </a:lnTo>
                  <a:lnTo>
                    <a:pt x="372" y="104"/>
                  </a:lnTo>
                  <a:lnTo>
                    <a:pt x="376" y="12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28" name="Freeform 48"/>
            <p:cNvSpPr>
              <a:spLocks/>
            </p:cNvSpPr>
            <p:nvPr/>
          </p:nvSpPr>
          <p:spPr bwMode="auto">
            <a:xfrm>
              <a:off x="5681" y="1099"/>
              <a:ext cx="3516" cy="1738"/>
            </a:xfrm>
            <a:custGeom>
              <a:avLst/>
              <a:gdLst/>
              <a:ahLst/>
              <a:cxnLst>
                <a:cxn ang="0">
                  <a:pos x="3370" y="305"/>
                </a:cxn>
                <a:cxn ang="0">
                  <a:pos x="3516" y="593"/>
                </a:cxn>
                <a:cxn ang="0">
                  <a:pos x="3316" y="831"/>
                </a:cxn>
                <a:cxn ang="0">
                  <a:pos x="3103" y="735"/>
                </a:cxn>
                <a:cxn ang="0">
                  <a:pos x="2912" y="864"/>
                </a:cxn>
                <a:cxn ang="0">
                  <a:pos x="2745" y="806"/>
                </a:cxn>
                <a:cxn ang="0">
                  <a:pos x="2394" y="877"/>
                </a:cxn>
                <a:cxn ang="0">
                  <a:pos x="2240" y="689"/>
                </a:cxn>
                <a:cxn ang="0">
                  <a:pos x="2061" y="844"/>
                </a:cxn>
                <a:cxn ang="0">
                  <a:pos x="2336" y="1119"/>
                </a:cxn>
                <a:cxn ang="0">
                  <a:pos x="2394" y="1186"/>
                </a:cxn>
                <a:cxn ang="0">
                  <a:pos x="2353" y="1261"/>
                </a:cxn>
                <a:cxn ang="0">
                  <a:pos x="1764" y="1336"/>
                </a:cxn>
                <a:cxn ang="0">
                  <a:pos x="1218" y="1717"/>
                </a:cxn>
                <a:cxn ang="0">
                  <a:pos x="947" y="1600"/>
                </a:cxn>
                <a:cxn ang="0">
                  <a:pos x="1089" y="1140"/>
                </a:cxn>
                <a:cxn ang="0">
                  <a:pos x="1110" y="1006"/>
                </a:cxn>
                <a:cxn ang="0">
                  <a:pos x="1055" y="902"/>
                </a:cxn>
                <a:cxn ang="0">
                  <a:pos x="972" y="1052"/>
                </a:cxn>
                <a:cxn ang="0">
                  <a:pos x="738" y="1224"/>
                </a:cxn>
                <a:cxn ang="0">
                  <a:pos x="476" y="1048"/>
                </a:cxn>
                <a:cxn ang="0">
                  <a:pos x="455" y="689"/>
                </a:cxn>
                <a:cxn ang="0">
                  <a:pos x="380" y="894"/>
                </a:cxn>
                <a:cxn ang="0">
                  <a:pos x="238" y="1261"/>
                </a:cxn>
                <a:cxn ang="0">
                  <a:pos x="42" y="1140"/>
                </a:cxn>
                <a:cxn ang="0">
                  <a:pos x="17" y="793"/>
                </a:cxn>
                <a:cxn ang="0">
                  <a:pos x="58" y="927"/>
                </a:cxn>
                <a:cxn ang="0">
                  <a:pos x="192" y="1148"/>
                </a:cxn>
                <a:cxn ang="0">
                  <a:pos x="342" y="902"/>
                </a:cxn>
                <a:cxn ang="0">
                  <a:pos x="476" y="518"/>
                </a:cxn>
                <a:cxn ang="0">
                  <a:pos x="513" y="747"/>
                </a:cxn>
                <a:cxn ang="0">
                  <a:pos x="592" y="1057"/>
                </a:cxn>
                <a:cxn ang="0">
                  <a:pos x="876" y="1036"/>
                </a:cxn>
                <a:cxn ang="0">
                  <a:pos x="959" y="547"/>
                </a:cxn>
                <a:cxn ang="0">
                  <a:pos x="909" y="392"/>
                </a:cxn>
                <a:cxn ang="0">
                  <a:pos x="947" y="351"/>
                </a:cxn>
                <a:cxn ang="0">
                  <a:pos x="1085" y="739"/>
                </a:cxn>
                <a:cxn ang="0">
                  <a:pos x="1301" y="1006"/>
                </a:cxn>
                <a:cxn ang="0">
                  <a:pos x="1431" y="977"/>
                </a:cxn>
                <a:cxn ang="0">
                  <a:pos x="1506" y="894"/>
                </a:cxn>
                <a:cxn ang="0">
                  <a:pos x="1301" y="426"/>
                </a:cxn>
                <a:cxn ang="0">
                  <a:pos x="1310" y="334"/>
                </a:cxn>
                <a:cxn ang="0">
                  <a:pos x="1456" y="551"/>
                </a:cxn>
                <a:cxn ang="0">
                  <a:pos x="1577" y="839"/>
                </a:cxn>
                <a:cxn ang="0">
                  <a:pos x="1464" y="1090"/>
                </a:cxn>
                <a:cxn ang="0">
                  <a:pos x="1197" y="1115"/>
                </a:cxn>
                <a:cxn ang="0">
                  <a:pos x="1001" y="1311"/>
                </a:cxn>
                <a:cxn ang="0">
                  <a:pos x="1093" y="1595"/>
                </a:cxn>
                <a:cxn ang="0">
                  <a:pos x="1489" y="1407"/>
                </a:cxn>
                <a:cxn ang="0">
                  <a:pos x="1969" y="1103"/>
                </a:cxn>
                <a:cxn ang="0">
                  <a:pos x="2023" y="789"/>
                </a:cxn>
                <a:cxn ang="0">
                  <a:pos x="2219" y="543"/>
                </a:cxn>
                <a:cxn ang="0">
                  <a:pos x="2578" y="764"/>
                </a:cxn>
                <a:cxn ang="0">
                  <a:pos x="2774" y="643"/>
                </a:cxn>
                <a:cxn ang="0">
                  <a:pos x="2920" y="743"/>
                </a:cxn>
                <a:cxn ang="0">
                  <a:pos x="3103" y="585"/>
                </a:cxn>
                <a:cxn ang="0">
                  <a:pos x="3216" y="685"/>
                </a:cxn>
                <a:cxn ang="0">
                  <a:pos x="3416" y="689"/>
                </a:cxn>
                <a:cxn ang="0">
                  <a:pos x="3308" y="397"/>
                </a:cxn>
                <a:cxn ang="0">
                  <a:pos x="3166" y="112"/>
                </a:cxn>
                <a:cxn ang="0">
                  <a:pos x="3178" y="62"/>
                </a:cxn>
                <a:cxn ang="0">
                  <a:pos x="3199" y="8"/>
                </a:cxn>
              </a:cxnLst>
              <a:rect l="0" t="0" r="r" b="b"/>
              <a:pathLst>
                <a:path w="3516" h="1738">
                  <a:moveTo>
                    <a:pt x="3203" y="0"/>
                  </a:moveTo>
                  <a:lnTo>
                    <a:pt x="3220" y="46"/>
                  </a:lnTo>
                  <a:lnTo>
                    <a:pt x="3241" y="87"/>
                  </a:lnTo>
                  <a:lnTo>
                    <a:pt x="3266" y="133"/>
                  </a:lnTo>
                  <a:lnTo>
                    <a:pt x="3291" y="175"/>
                  </a:lnTo>
                  <a:lnTo>
                    <a:pt x="3316" y="221"/>
                  </a:lnTo>
                  <a:lnTo>
                    <a:pt x="3345" y="263"/>
                  </a:lnTo>
                  <a:lnTo>
                    <a:pt x="3370" y="305"/>
                  </a:lnTo>
                  <a:lnTo>
                    <a:pt x="3395" y="346"/>
                  </a:lnTo>
                  <a:lnTo>
                    <a:pt x="3420" y="384"/>
                  </a:lnTo>
                  <a:lnTo>
                    <a:pt x="3445" y="422"/>
                  </a:lnTo>
                  <a:lnTo>
                    <a:pt x="3466" y="459"/>
                  </a:lnTo>
                  <a:lnTo>
                    <a:pt x="3487" y="497"/>
                  </a:lnTo>
                  <a:lnTo>
                    <a:pt x="3500" y="530"/>
                  </a:lnTo>
                  <a:lnTo>
                    <a:pt x="3512" y="564"/>
                  </a:lnTo>
                  <a:lnTo>
                    <a:pt x="3516" y="593"/>
                  </a:lnTo>
                  <a:lnTo>
                    <a:pt x="3516" y="622"/>
                  </a:lnTo>
                  <a:lnTo>
                    <a:pt x="3500" y="672"/>
                  </a:lnTo>
                  <a:lnTo>
                    <a:pt x="3475" y="718"/>
                  </a:lnTo>
                  <a:lnTo>
                    <a:pt x="3450" y="752"/>
                  </a:lnTo>
                  <a:lnTo>
                    <a:pt x="3416" y="781"/>
                  </a:lnTo>
                  <a:lnTo>
                    <a:pt x="3383" y="806"/>
                  </a:lnTo>
                  <a:lnTo>
                    <a:pt x="3349" y="818"/>
                  </a:lnTo>
                  <a:lnTo>
                    <a:pt x="3316" y="831"/>
                  </a:lnTo>
                  <a:lnTo>
                    <a:pt x="3279" y="835"/>
                  </a:lnTo>
                  <a:lnTo>
                    <a:pt x="3245" y="831"/>
                  </a:lnTo>
                  <a:lnTo>
                    <a:pt x="3212" y="827"/>
                  </a:lnTo>
                  <a:lnTo>
                    <a:pt x="3183" y="814"/>
                  </a:lnTo>
                  <a:lnTo>
                    <a:pt x="3153" y="798"/>
                  </a:lnTo>
                  <a:lnTo>
                    <a:pt x="3133" y="781"/>
                  </a:lnTo>
                  <a:lnTo>
                    <a:pt x="3116" y="760"/>
                  </a:lnTo>
                  <a:lnTo>
                    <a:pt x="3103" y="735"/>
                  </a:lnTo>
                  <a:lnTo>
                    <a:pt x="3099" y="710"/>
                  </a:lnTo>
                  <a:lnTo>
                    <a:pt x="3070" y="747"/>
                  </a:lnTo>
                  <a:lnTo>
                    <a:pt x="3045" y="781"/>
                  </a:lnTo>
                  <a:lnTo>
                    <a:pt x="3016" y="806"/>
                  </a:lnTo>
                  <a:lnTo>
                    <a:pt x="2991" y="827"/>
                  </a:lnTo>
                  <a:lnTo>
                    <a:pt x="2966" y="844"/>
                  </a:lnTo>
                  <a:lnTo>
                    <a:pt x="2941" y="856"/>
                  </a:lnTo>
                  <a:lnTo>
                    <a:pt x="2912" y="864"/>
                  </a:lnTo>
                  <a:lnTo>
                    <a:pt x="2891" y="869"/>
                  </a:lnTo>
                  <a:lnTo>
                    <a:pt x="2866" y="864"/>
                  </a:lnTo>
                  <a:lnTo>
                    <a:pt x="2845" y="864"/>
                  </a:lnTo>
                  <a:lnTo>
                    <a:pt x="2824" y="856"/>
                  </a:lnTo>
                  <a:lnTo>
                    <a:pt x="2803" y="848"/>
                  </a:lnTo>
                  <a:lnTo>
                    <a:pt x="2782" y="835"/>
                  </a:lnTo>
                  <a:lnTo>
                    <a:pt x="2761" y="823"/>
                  </a:lnTo>
                  <a:lnTo>
                    <a:pt x="2745" y="806"/>
                  </a:lnTo>
                  <a:lnTo>
                    <a:pt x="2728" y="789"/>
                  </a:lnTo>
                  <a:lnTo>
                    <a:pt x="2661" y="844"/>
                  </a:lnTo>
                  <a:lnTo>
                    <a:pt x="2603" y="877"/>
                  </a:lnTo>
                  <a:lnTo>
                    <a:pt x="2549" y="902"/>
                  </a:lnTo>
                  <a:lnTo>
                    <a:pt x="2503" y="910"/>
                  </a:lnTo>
                  <a:lnTo>
                    <a:pt x="2461" y="906"/>
                  </a:lnTo>
                  <a:lnTo>
                    <a:pt x="2428" y="898"/>
                  </a:lnTo>
                  <a:lnTo>
                    <a:pt x="2394" y="877"/>
                  </a:lnTo>
                  <a:lnTo>
                    <a:pt x="2365" y="856"/>
                  </a:lnTo>
                  <a:lnTo>
                    <a:pt x="2344" y="827"/>
                  </a:lnTo>
                  <a:lnTo>
                    <a:pt x="2323" y="798"/>
                  </a:lnTo>
                  <a:lnTo>
                    <a:pt x="2303" y="768"/>
                  </a:lnTo>
                  <a:lnTo>
                    <a:pt x="2286" y="743"/>
                  </a:lnTo>
                  <a:lnTo>
                    <a:pt x="2269" y="718"/>
                  </a:lnTo>
                  <a:lnTo>
                    <a:pt x="2252" y="697"/>
                  </a:lnTo>
                  <a:lnTo>
                    <a:pt x="2240" y="689"/>
                  </a:lnTo>
                  <a:lnTo>
                    <a:pt x="2223" y="685"/>
                  </a:lnTo>
                  <a:lnTo>
                    <a:pt x="2173" y="693"/>
                  </a:lnTo>
                  <a:lnTo>
                    <a:pt x="2136" y="706"/>
                  </a:lnTo>
                  <a:lnTo>
                    <a:pt x="2102" y="727"/>
                  </a:lnTo>
                  <a:lnTo>
                    <a:pt x="2081" y="752"/>
                  </a:lnTo>
                  <a:lnTo>
                    <a:pt x="2065" y="781"/>
                  </a:lnTo>
                  <a:lnTo>
                    <a:pt x="2061" y="810"/>
                  </a:lnTo>
                  <a:lnTo>
                    <a:pt x="2061" y="844"/>
                  </a:lnTo>
                  <a:lnTo>
                    <a:pt x="2073" y="881"/>
                  </a:lnTo>
                  <a:lnTo>
                    <a:pt x="2090" y="919"/>
                  </a:lnTo>
                  <a:lnTo>
                    <a:pt x="2115" y="956"/>
                  </a:lnTo>
                  <a:lnTo>
                    <a:pt x="2144" y="990"/>
                  </a:lnTo>
                  <a:lnTo>
                    <a:pt x="2182" y="1027"/>
                  </a:lnTo>
                  <a:lnTo>
                    <a:pt x="2227" y="1061"/>
                  </a:lnTo>
                  <a:lnTo>
                    <a:pt x="2278" y="1090"/>
                  </a:lnTo>
                  <a:lnTo>
                    <a:pt x="2336" y="1119"/>
                  </a:lnTo>
                  <a:lnTo>
                    <a:pt x="2398" y="1140"/>
                  </a:lnTo>
                  <a:lnTo>
                    <a:pt x="2398" y="1144"/>
                  </a:lnTo>
                  <a:lnTo>
                    <a:pt x="2398" y="1153"/>
                  </a:lnTo>
                  <a:lnTo>
                    <a:pt x="2398" y="1157"/>
                  </a:lnTo>
                  <a:lnTo>
                    <a:pt x="2398" y="1165"/>
                  </a:lnTo>
                  <a:lnTo>
                    <a:pt x="2394" y="1174"/>
                  </a:lnTo>
                  <a:lnTo>
                    <a:pt x="2394" y="1178"/>
                  </a:lnTo>
                  <a:lnTo>
                    <a:pt x="2394" y="1186"/>
                  </a:lnTo>
                  <a:lnTo>
                    <a:pt x="2390" y="1199"/>
                  </a:lnTo>
                  <a:lnTo>
                    <a:pt x="2386" y="1207"/>
                  </a:lnTo>
                  <a:lnTo>
                    <a:pt x="2386" y="1215"/>
                  </a:lnTo>
                  <a:lnTo>
                    <a:pt x="2378" y="1224"/>
                  </a:lnTo>
                  <a:lnTo>
                    <a:pt x="2373" y="1232"/>
                  </a:lnTo>
                  <a:lnTo>
                    <a:pt x="2369" y="1240"/>
                  </a:lnTo>
                  <a:lnTo>
                    <a:pt x="2361" y="1249"/>
                  </a:lnTo>
                  <a:lnTo>
                    <a:pt x="2353" y="1261"/>
                  </a:lnTo>
                  <a:lnTo>
                    <a:pt x="2340" y="1270"/>
                  </a:lnTo>
                  <a:lnTo>
                    <a:pt x="2248" y="1232"/>
                  </a:lnTo>
                  <a:lnTo>
                    <a:pt x="2161" y="1215"/>
                  </a:lnTo>
                  <a:lnTo>
                    <a:pt x="2077" y="1215"/>
                  </a:lnTo>
                  <a:lnTo>
                    <a:pt x="1994" y="1232"/>
                  </a:lnTo>
                  <a:lnTo>
                    <a:pt x="1915" y="1257"/>
                  </a:lnTo>
                  <a:lnTo>
                    <a:pt x="1835" y="1295"/>
                  </a:lnTo>
                  <a:lnTo>
                    <a:pt x="1764" y="1336"/>
                  </a:lnTo>
                  <a:lnTo>
                    <a:pt x="1689" y="1391"/>
                  </a:lnTo>
                  <a:lnTo>
                    <a:pt x="1618" y="1441"/>
                  </a:lnTo>
                  <a:lnTo>
                    <a:pt x="1552" y="1499"/>
                  </a:lnTo>
                  <a:lnTo>
                    <a:pt x="1485" y="1554"/>
                  </a:lnTo>
                  <a:lnTo>
                    <a:pt x="1418" y="1604"/>
                  </a:lnTo>
                  <a:lnTo>
                    <a:pt x="1352" y="1650"/>
                  </a:lnTo>
                  <a:lnTo>
                    <a:pt x="1285" y="1687"/>
                  </a:lnTo>
                  <a:lnTo>
                    <a:pt x="1218" y="1717"/>
                  </a:lnTo>
                  <a:lnTo>
                    <a:pt x="1155" y="1733"/>
                  </a:lnTo>
                  <a:lnTo>
                    <a:pt x="1114" y="1738"/>
                  </a:lnTo>
                  <a:lnTo>
                    <a:pt x="1080" y="1733"/>
                  </a:lnTo>
                  <a:lnTo>
                    <a:pt x="1047" y="1721"/>
                  </a:lnTo>
                  <a:lnTo>
                    <a:pt x="1014" y="1700"/>
                  </a:lnTo>
                  <a:lnTo>
                    <a:pt x="989" y="1675"/>
                  </a:lnTo>
                  <a:lnTo>
                    <a:pt x="964" y="1641"/>
                  </a:lnTo>
                  <a:lnTo>
                    <a:pt x="947" y="1600"/>
                  </a:lnTo>
                  <a:lnTo>
                    <a:pt x="934" y="1558"/>
                  </a:lnTo>
                  <a:lnTo>
                    <a:pt x="930" y="1508"/>
                  </a:lnTo>
                  <a:lnTo>
                    <a:pt x="934" y="1453"/>
                  </a:lnTo>
                  <a:lnTo>
                    <a:pt x="947" y="1399"/>
                  </a:lnTo>
                  <a:lnTo>
                    <a:pt x="968" y="1336"/>
                  </a:lnTo>
                  <a:lnTo>
                    <a:pt x="997" y="1274"/>
                  </a:lnTo>
                  <a:lnTo>
                    <a:pt x="1039" y="1211"/>
                  </a:lnTo>
                  <a:lnTo>
                    <a:pt x="1089" y="1140"/>
                  </a:lnTo>
                  <a:lnTo>
                    <a:pt x="1155" y="1073"/>
                  </a:lnTo>
                  <a:lnTo>
                    <a:pt x="1147" y="1061"/>
                  </a:lnTo>
                  <a:lnTo>
                    <a:pt x="1139" y="1052"/>
                  </a:lnTo>
                  <a:lnTo>
                    <a:pt x="1130" y="1040"/>
                  </a:lnTo>
                  <a:lnTo>
                    <a:pt x="1126" y="1032"/>
                  </a:lnTo>
                  <a:lnTo>
                    <a:pt x="1118" y="1023"/>
                  </a:lnTo>
                  <a:lnTo>
                    <a:pt x="1114" y="1015"/>
                  </a:lnTo>
                  <a:lnTo>
                    <a:pt x="1110" y="1006"/>
                  </a:lnTo>
                  <a:lnTo>
                    <a:pt x="1101" y="994"/>
                  </a:lnTo>
                  <a:lnTo>
                    <a:pt x="1097" y="986"/>
                  </a:lnTo>
                  <a:lnTo>
                    <a:pt x="1093" y="973"/>
                  </a:lnTo>
                  <a:lnTo>
                    <a:pt x="1085" y="965"/>
                  </a:lnTo>
                  <a:lnTo>
                    <a:pt x="1080" y="948"/>
                  </a:lnTo>
                  <a:lnTo>
                    <a:pt x="1072" y="935"/>
                  </a:lnTo>
                  <a:lnTo>
                    <a:pt x="1064" y="919"/>
                  </a:lnTo>
                  <a:lnTo>
                    <a:pt x="1055" y="902"/>
                  </a:lnTo>
                  <a:lnTo>
                    <a:pt x="1043" y="881"/>
                  </a:lnTo>
                  <a:lnTo>
                    <a:pt x="1039" y="894"/>
                  </a:lnTo>
                  <a:lnTo>
                    <a:pt x="1035" y="915"/>
                  </a:lnTo>
                  <a:lnTo>
                    <a:pt x="1026" y="940"/>
                  </a:lnTo>
                  <a:lnTo>
                    <a:pt x="1018" y="965"/>
                  </a:lnTo>
                  <a:lnTo>
                    <a:pt x="1005" y="994"/>
                  </a:lnTo>
                  <a:lnTo>
                    <a:pt x="989" y="1023"/>
                  </a:lnTo>
                  <a:lnTo>
                    <a:pt x="972" y="1052"/>
                  </a:lnTo>
                  <a:lnTo>
                    <a:pt x="951" y="1082"/>
                  </a:lnTo>
                  <a:lnTo>
                    <a:pt x="930" y="1115"/>
                  </a:lnTo>
                  <a:lnTo>
                    <a:pt x="905" y="1140"/>
                  </a:lnTo>
                  <a:lnTo>
                    <a:pt x="876" y="1165"/>
                  </a:lnTo>
                  <a:lnTo>
                    <a:pt x="847" y="1186"/>
                  </a:lnTo>
                  <a:lnTo>
                    <a:pt x="813" y="1203"/>
                  </a:lnTo>
                  <a:lnTo>
                    <a:pt x="776" y="1215"/>
                  </a:lnTo>
                  <a:lnTo>
                    <a:pt x="738" y="1224"/>
                  </a:lnTo>
                  <a:lnTo>
                    <a:pt x="697" y="1224"/>
                  </a:lnTo>
                  <a:lnTo>
                    <a:pt x="647" y="1211"/>
                  </a:lnTo>
                  <a:lnTo>
                    <a:pt x="605" y="1194"/>
                  </a:lnTo>
                  <a:lnTo>
                    <a:pt x="567" y="1174"/>
                  </a:lnTo>
                  <a:lnTo>
                    <a:pt x="538" y="1144"/>
                  </a:lnTo>
                  <a:lnTo>
                    <a:pt x="513" y="1115"/>
                  </a:lnTo>
                  <a:lnTo>
                    <a:pt x="492" y="1082"/>
                  </a:lnTo>
                  <a:lnTo>
                    <a:pt x="476" y="1048"/>
                  </a:lnTo>
                  <a:lnTo>
                    <a:pt x="463" y="1011"/>
                  </a:lnTo>
                  <a:lnTo>
                    <a:pt x="455" y="969"/>
                  </a:lnTo>
                  <a:lnTo>
                    <a:pt x="451" y="923"/>
                  </a:lnTo>
                  <a:lnTo>
                    <a:pt x="451" y="877"/>
                  </a:lnTo>
                  <a:lnTo>
                    <a:pt x="451" y="831"/>
                  </a:lnTo>
                  <a:lnTo>
                    <a:pt x="451" y="785"/>
                  </a:lnTo>
                  <a:lnTo>
                    <a:pt x="451" y="735"/>
                  </a:lnTo>
                  <a:lnTo>
                    <a:pt x="455" y="689"/>
                  </a:lnTo>
                  <a:lnTo>
                    <a:pt x="459" y="639"/>
                  </a:lnTo>
                  <a:lnTo>
                    <a:pt x="442" y="647"/>
                  </a:lnTo>
                  <a:lnTo>
                    <a:pt x="430" y="668"/>
                  </a:lnTo>
                  <a:lnTo>
                    <a:pt x="417" y="697"/>
                  </a:lnTo>
                  <a:lnTo>
                    <a:pt x="409" y="739"/>
                  </a:lnTo>
                  <a:lnTo>
                    <a:pt x="400" y="785"/>
                  </a:lnTo>
                  <a:lnTo>
                    <a:pt x="388" y="839"/>
                  </a:lnTo>
                  <a:lnTo>
                    <a:pt x="380" y="894"/>
                  </a:lnTo>
                  <a:lnTo>
                    <a:pt x="367" y="952"/>
                  </a:lnTo>
                  <a:lnTo>
                    <a:pt x="359" y="1011"/>
                  </a:lnTo>
                  <a:lnTo>
                    <a:pt x="346" y="1069"/>
                  </a:lnTo>
                  <a:lnTo>
                    <a:pt x="330" y="1123"/>
                  </a:lnTo>
                  <a:lnTo>
                    <a:pt x="313" y="1169"/>
                  </a:lnTo>
                  <a:lnTo>
                    <a:pt x="292" y="1211"/>
                  </a:lnTo>
                  <a:lnTo>
                    <a:pt x="267" y="1240"/>
                  </a:lnTo>
                  <a:lnTo>
                    <a:pt x="238" y="1261"/>
                  </a:lnTo>
                  <a:lnTo>
                    <a:pt x="209" y="1270"/>
                  </a:lnTo>
                  <a:lnTo>
                    <a:pt x="179" y="1265"/>
                  </a:lnTo>
                  <a:lnTo>
                    <a:pt x="150" y="1257"/>
                  </a:lnTo>
                  <a:lnTo>
                    <a:pt x="125" y="1245"/>
                  </a:lnTo>
                  <a:lnTo>
                    <a:pt x="100" y="1224"/>
                  </a:lnTo>
                  <a:lnTo>
                    <a:pt x="79" y="1199"/>
                  </a:lnTo>
                  <a:lnTo>
                    <a:pt x="58" y="1174"/>
                  </a:lnTo>
                  <a:lnTo>
                    <a:pt x="42" y="1140"/>
                  </a:lnTo>
                  <a:lnTo>
                    <a:pt x="25" y="1107"/>
                  </a:lnTo>
                  <a:lnTo>
                    <a:pt x="13" y="1069"/>
                  </a:lnTo>
                  <a:lnTo>
                    <a:pt x="4" y="1027"/>
                  </a:lnTo>
                  <a:lnTo>
                    <a:pt x="0" y="986"/>
                  </a:lnTo>
                  <a:lnTo>
                    <a:pt x="0" y="940"/>
                  </a:lnTo>
                  <a:lnTo>
                    <a:pt x="0" y="894"/>
                  </a:lnTo>
                  <a:lnTo>
                    <a:pt x="8" y="844"/>
                  </a:lnTo>
                  <a:lnTo>
                    <a:pt x="17" y="793"/>
                  </a:lnTo>
                  <a:lnTo>
                    <a:pt x="33" y="747"/>
                  </a:lnTo>
                  <a:lnTo>
                    <a:pt x="38" y="760"/>
                  </a:lnTo>
                  <a:lnTo>
                    <a:pt x="38" y="777"/>
                  </a:lnTo>
                  <a:lnTo>
                    <a:pt x="42" y="798"/>
                  </a:lnTo>
                  <a:lnTo>
                    <a:pt x="46" y="827"/>
                  </a:lnTo>
                  <a:lnTo>
                    <a:pt x="46" y="856"/>
                  </a:lnTo>
                  <a:lnTo>
                    <a:pt x="50" y="889"/>
                  </a:lnTo>
                  <a:lnTo>
                    <a:pt x="58" y="927"/>
                  </a:lnTo>
                  <a:lnTo>
                    <a:pt x="63" y="961"/>
                  </a:lnTo>
                  <a:lnTo>
                    <a:pt x="75" y="998"/>
                  </a:lnTo>
                  <a:lnTo>
                    <a:pt x="83" y="1032"/>
                  </a:lnTo>
                  <a:lnTo>
                    <a:pt x="100" y="1065"/>
                  </a:lnTo>
                  <a:lnTo>
                    <a:pt x="117" y="1090"/>
                  </a:lnTo>
                  <a:lnTo>
                    <a:pt x="138" y="1115"/>
                  </a:lnTo>
                  <a:lnTo>
                    <a:pt x="163" y="1136"/>
                  </a:lnTo>
                  <a:lnTo>
                    <a:pt x="192" y="1148"/>
                  </a:lnTo>
                  <a:lnTo>
                    <a:pt x="225" y="1157"/>
                  </a:lnTo>
                  <a:lnTo>
                    <a:pt x="250" y="1153"/>
                  </a:lnTo>
                  <a:lnTo>
                    <a:pt x="271" y="1132"/>
                  </a:lnTo>
                  <a:lnTo>
                    <a:pt x="288" y="1103"/>
                  </a:lnTo>
                  <a:lnTo>
                    <a:pt x="305" y="1061"/>
                  </a:lnTo>
                  <a:lnTo>
                    <a:pt x="317" y="1015"/>
                  </a:lnTo>
                  <a:lnTo>
                    <a:pt x="330" y="961"/>
                  </a:lnTo>
                  <a:lnTo>
                    <a:pt x="342" y="902"/>
                  </a:lnTo>
                  <a:lnTo>
                    <a:pt x="355" y="839"/>
                  </a:lnTo>
                  <a:lnTo>
                    <a:pt x="363" y="781"/>
                  </a:lnTo>
                  <a:lnTo>
                    <a:pt x="375" y="722"/>
                  </a:lnTo>
                  <a:lnTo>
                    <a:pt x="392" y="668"/>
                  </a:lnTo>
                  <a:lnTo>
                    <a:pt x="409" y="618"/>
                  </a:lnTo>
                  <a:lnTo>
                    <a:pt x="426" y="576"/>
                  </a:lnTo>
                  <a:lnTo>
                    <a:pt x="451" y="543"/>
                  </a:lnTo>
                  <a:lnTo>
                    <a:pt x="476" y="518"/>
                  </a:lnTo>
                  <a:lnTo>
                    <a:pt x="509" y="509"/>
                  </a:lnTo>
                  <a:lnTo>
                    <a:pt x="513" y="526"/>
                  </a:lnTo>
                  <a:lnTo>
                    <a:pt x="521" y="551"/>
                  </a:lnTo>
                  <a:lnTo>
                    <a:pt x="521" y="585"/>
                  </a:lnTo>
                  <a:lnTo>
                    <a:pt x="521" y="618"/>
                  </a:lnTo>
                  <a:lnTo>
                    <a:pt x="517" y="660"/>
                  </a:lnTo>
                  <a:lnTo>
                    <a:pt x="513" y="701"/>
                  </a:lnTo>
                  <a:lnTo>
                    <a:pt x="513" y="747"/>
                  </a:lnTo>
                  <a:lnTo>
                    <a:pt x="509" y="793"/>
                  </a:lnTo>
                  <a:lnTo>
                    <a:pt x="509" y="839"/>
                  </a:lnTo>
                  <a:lnTo>
                    <a:pt x="513" y="885"/>
                  </a:lnTo>
                  <a:lnTo>
                    <a:pt x="517" y="927"/>
                  </a:lnTo>
                  <a:lnTo>
                    <a:pt x="530" y="969"/>
                  </a:lnTo>
                  <a:lnTo>
                    <a:pt x="542" y="1002"/>
                  </a:lnTo>
                  <a:lnTo>
                    <a:pt x="563" y="1036"/>
                  </a:lnTo>
                  <a:lnTo>
                    <a:pt x="592" y="1057"/>
                  </a:lnTo>
                  <a:lnTo>
                    <a:pt x="626" y="1073"/>
                  </a:lnTo>
                  <a:lnTo>
                    <a:pt x="642" y="1077"/>
                  </a:lnTo>
                  <a:lnTo>
                    <a:pt x="672" y="1077"/>
                  </a:lnTo>
                  <a:lnTo>
                    <a:pt x="705" y="1077"/>
                  </a:lnTo>
                  <a:lnTo>
                    <a:pt x="747" y="1073"/>
                  </a:lnTo>
                  <a:lnTo>
                    <a:pt x="788" y="1065"/>
                  </a:lnTo>
                  <a:lnTo>
                    <a:pt x="830" y="1057"/>
                  </a:lnTo>
                  <a:lnTo>
                    <a:pt x="876" y="1036"/>
                  </a:lnTo>
                  <a:lnTo>
                    <a:pt x="914" y="1011"/>
                  </a:lnTo>
                  <a:lnTo>
                    <a:pt x="951" y="977"/>
                  </a:lnTo>
                  <a:lnTo>
                    <a:pt x="980" y="935"/>
                  </a:lnTo>
                  <a:lnTo>
                    <a:pt x="1001" y="881"/>
                  </a:lnTo>
                  <a:lnTo>
                    <a:pt x="1009" y="818"/>
                  </a:lnTo>
                  <a:lnTo>
                    <a:pt x="1009" y="739"/>
                  </a:lnTo>
                  <a:lnTo>
                    <a:pt x="993" y="651"/>
                  </a:lnTo>
                  <a:lnTo>
                    <a:pt x="959" y="547"/>
                  </a:lnTo>
                  <a:lnTo>
                    <a:pt x="909" y="426"/>
                  </a:lnTo>
                  <a:lnTo>
                    <a:pt x="905" y="422"/>
                  </a:lnTo>
                  <a:lnTo>
                    <a:pt x="901" y="417"/>
                  </a:lnTo>
                  <a:lnTo>
                    <a:pt x="901" y="413"/>
                  </a:lnTo>
                  <a:lnTo>
                    <a:pt x="901" y="409"/>
                  </a:lnTo>
                  <a:lnTo>
                    <a:pt x="905" y="405"/>
                  </a:lnTo>
                  <a:lnTo>
                    <a:pt x="905" y="397"/>
                  </a:lnTo>
                  <a:lnTo>
                    <a:pt x="909" y="392"/>
                  </a:lnTo>
                  <a:lnTo>
                    <a:pt x="914" y="388"/>
                  </a:lnTo>
                  <a:lnTo>
                    <a:pt x="918" y="380"/>
                  </a:lnTo>
                  <a:lnTo>
                    <a:pt x="922" y="376"/>
                  </a:lnTo>
                  <a:lnTo>
                    <a:pt x="926" y="367"/>
                  </a:lnTo>
                  <a:lnTo>
                    <a:pt x="930" y="363"/>
                  </a:lnTo>
                  <a:lnTo>
                    <a:pt x="939" y="359"/>
                  </a:lnTo>
                  <a:lnTo>
                    <a:pt x="943" y="355"/>
                  </a:lnTo>
                  <a:lnTo>
                    <a:pt x="947" y="351"/>
                  </a:lnTo>
                  <a:lnTo>
                    <a:pt x="951" y="346"/>
                  </a:lnTo>
                  <a:lnTo>
                    <a:pt x="980" y="405"/>
                  </a:lnTo>
                  <a:lnTo>
                    <a:pt x="1005" y="463"/>
                  </a:lnTo>
                  <a:lnTo>
                    <a:pt x="1022" y="518"/>
                  </a:lnTo>
                  <a:lnTo>
                    <a:pt x="1043" y="576"/>
                  </a:lnTo>
                  <a:lnTo>
                    <a:pt x="1055" y="635"/>
                  </a:lnTo>
                  <a:lnTo>
                    <a:pt x="1072" y="689"/>
                  </a:lnTo>
                  <a:lnTo>
                    <a:pt x="1085" y="739"/>
                  </a:lnTo>
                  <a:lnTo>
                    <a:pt x="1101" y="789"/>
                  </a:lnTo>
                  <a:lnTo>
                    <a:pt x="1118" y="835"/>
                  </a:lnTo>
                  <a:lnTo>
                    <a:pt x="1135" y="877"/>
                  </a:lnTo>
                  <a:lnTo>
                    <a:pt x="1160" y="915"/>
                  </a:lnTo>
                  <a:lnTo>
                    <a:pt x="1185" y="948"/>
                  </a:lnTo>
                  <a:lnTo>
                    <a:pt x="1218" y="973"/>
                  </a:lnTo>
                  <a:lnTo>
                    <a:pt x="1256" y="994"/>
                  </a:lnTo>
                  <a:lnTo>
                    <a:pt x="1301" y="1006"/>
                  </a:lnTo>
                  <a:lnTo>
                    <a:pt x="1356" y="1011"/>
                  </a:lnTo>
                  <a:lnTo>
                    <a:pt x="1360" y="1006"/>
                  </a:lnTo>
                  <a:lnTo>
                    <a:pt x="1368" y="1006"/>
                  </a:lnTo>
                  <a:lnTo>
                    <a:pt x="1377" y="1002"/>
                  </a:lnTo>
                  <a:lnTo>
                    <a:pt x="1389" y="998"/>
                  </a:lnTo>
                  <a:lnTo>
                    <a:pt x="1402" y="990"/>
                  </a:lnTo>
                  <a:lnTo>
                    <a:pt x="1414" y="986"/>
                  </a:lnTo>
                  <a:lnTo>
                    <a:pt x="1431" y="977"/>
                  </a:lnTo>
                  <a:lnTo>
                    <a:pt x="1443" y="969"/>
                  </a:lnTo>
                  <a:lnTo>
                    <a:pt x="1460" y="961"/>
                  </a:lnTo>
                  <a:lnTo>
                    <a:pt x="1472" y="948"/>
                  </a:lnTo>
                  <a:lnTo>
                    <a:pt x="1485" y="940"/>
                  </a:lnTo>
                  <a:lnTo>
                    <a:pt x="1493" y="927"/>
                  </a:lnTo>
                  <a:lnTo>
                    <a:pt x="1502" y="919"/>
                  </a:lnTo>
                  <a:lnTo>
                    <a:pt x="1506" y="906"/>
                  </a:lnTo>
                  <a:lnTo>
                    <a:pt x="1506" y="894"/>
                  </a:lnTo>
                  <a:lnTo>
                    <a:pt x="1506" y="881"/>
                  </a:lnTo>
                  <a:lnTo>
                    <a:pt x="1460" y="764"/>
                  </a:lnTo>
                  <a:lnTo>
                    <a:pt x="1418" y="664"/>
                  </a:lnTo>
                  <a:lnTo>
                    <a:pt x="1385" y="589"/>
                  </a:lnTo>
                  <a:lnTo>
                    <a:pt x="1356" y="526"/>
                  </a:lnTo>
                  <a:lnTo>
                    <a:pt x="1331" y="484"/>
                  </a:lnTo>
                  <a:lnTo>
                    <a:pt x="1314" y="451"/>
                  </a:lnTo>
                  <a:lnTo>
                    <a:pt x="1301" y="426"/>
                  </a:lnTo>
                  <a:lnTo>
                    <a:pt x="1293" y="413"/>
                  </a:lnTo>
                  <a:lnTo>
                    <a:pt x="1285" y="405"/>
                  </a:lnTo>
                  <a:lnTo>
                    <a:pt x="1285" y="397"/>
                  </a:lnTo>
                  <a:lnTo>
                    <a:pt x="1285" y="392"/>
                  </a:lnTo>
                  <a:lnTo>
                    <a:pt x="1289" y="384"/>
                  </a:lnTo>
                  <a:lnTo>
                    <a:pt x="1293" y="376"/>
                  </a:lnTo>
                  <a:lnTo>
                    <a:pt x="1301" y="359"/>
                  </a:lnTo>
                  <a:lnTo>
                    <a:pt x="1310" y="334"/>
                  </a:lnTo>
                  <a:lnTo>
                    <a:pt x="1318" y="300"/>
                  </a:lnTo>
                  <a:lnTo>
                    <a:pt x="1335" y="326"/>
                  </a:lnTo>
                  <a:lnTo>
                    <a:pt x="1352" y="359"/>
                  </a:lnTo>
                  <a:lnTo>
                    <a:pt x="1368" y="392"/>
                  </a:lnTo>
                  <a:lnTo>
                    <a:pt x="1389" y="430"/>
                  </a:lnTo>
                  <a:lnTo>
                    <a:pt x="1410" y="468"/>
                  </a:lnTo>
                  <a:lnTo>
                    <a:pt x="1431" y="509"/>
                  </a:lnTo>
                  <a:lnTo>
                    <a:pt x="1456" y="551"/>
                  </a:lnTo>
                  <a:lnTo>
                    <a:pt x="1477" y="593"/>
                  </a:lnTo>
                  <a:lnTo>
                    <a:pt x="1498" y="635"/>
                  </a:lnTo>
                  <a:lnTo>
                    <a:pt x="1514" y="676"/>
                  </a:lnTo>
                  <a:lnTo>
                    <a:pt x="1535" y="714"/>
                  </a:lnTo>
                  <a:lnTo>
                    <a:pt x="1548" y="752"/>
                  </a:lnTo>
                  <a:lnTo>
                    <a:pt x="1560" y="785"/>
                  </a:lnTo>
                  <a:lnTo>
                    <a:pt x="1573" y="814"/>
                  </a:lnTo>
                  <a:lnTo>
                    <a:pt x="1577" y="839"/>
                  </a:lnTo>
                  <a:lnTo>
                    <a:pt x="1581" y="856"/>
                  </a:lnTo>
                  <a:lnTo>
                    <a:pt x="1577" y="898"/>
                  </a:lnTo>
                  <a:lnTo>
                    <a:pt x="1573" y="935"/>
                  </a:lnTo>
                  <a:lnTo>
                    <a:pt x="1560" y="973"/>
                  </a:lnTo>
                  <a:lnTo>
                    <a:pt x="1539" y="1006"/>
                  </a:lnTo>
                  <a:lnTo>
                    <a:pt x="1518" y="1040"/>
                  </a:lnTo>
                  <a:lnTo>
                    <a:pt x="1493" y="1065"/>
                  </a:lnTo>
                  <a:lnTo>
                    <a:pt x="1464" y="1090"/>
                  </a:lnTo>
                  <a:lnTo>
                    <a:pt x="1431" y="1111"/>
                  </a:lnTo>
                  <a:lnTo>
                    <a:pt x="1397" y="1128"/>
                  </a:lnTo>
                  <a:lnTo>
                    <a:pt x="1364" y="1140"/>
                  </a:lnTo>
                  <a:lnTo>
                    <a:pt x="1331" y="1148"/>
                  </a:lnTo>
                  <a:lnTo>
                    <a:pt x="1293" y="1148"/>
                  </a:lnTo>
                  <a:lnTo>
                    <a:pt x="1260" y="1144"/>
                  </a:lnTo>
                  <a:lnTo>
                    <a:pt x="1226" y="1132"/>
                  </a:lnTo>
                  <a:lnTo>
                    <a:pt x="1197" y="1115"/>
                  </a:lnTo>
                  <a:lnTo>
                    <a:pt x="1168" y="1086"/>
                  </a:lnTo>
                  <a:lnTo>
                    <a:pt x="1151" y="1103"/>
                  </a:lnTo>
                  <a:lnTo>
                    <a:pt x="1130" y="1128"/>
                  </a:lnTo>
                  <a:lnTo>
                    <a:pt x="1105" y="1157"/>
                  </a:lnTo>
                  <a:lnTo>
                    <a:pt x="1080" y="1190"/>
                  </a:lnTo>
                  <a:lnTo>
                    <a:pt x="1051" y="1228"/>
                  </a:lnTo>
                  <a:lnTo>
                    <a:pt x="1026" y="1270"/>
                  </a:lnTo>
                  <a:lnTo>
                    <a:pt x="1001" y="1311"/>
                  </a:lnTo>
                  <a:lnTo>
                    <a:pt x="980" y="1357"/>
                  </a:lnTo>
                  <a:lnTo>
                    <a:pt x="968" y="1399"/>
                  </a:lnTo>
                  <a:lnTo>
                    <a:pt x="959" y="1441"/>
                  </a:lnTo>
                  <a:lnTo>
                    <a:pt x="964" y="1479"/>
                  </a:lnTo>
                  <a:lnTo>
                    <a:pt x="976" y="1516"/>
                  </a:lnTo>
                  <a:lnTo>
                    <a:pt x="1001" y="1545"/>
                  </a:lnTo>
                  <a:lnTo>
                    <a:pt x="1039" y="1575"/>
                  </a:lnTo>
                  <a:lnTo>
                    <a:pt x="1093" y="1595"/>
                  </a:lnTo>
                  <a:lnTo>
                    <a:pt x="1164" y="1608"/>
                  </a:lnTo>
                  <a:lnTo>
                    <a:pt x="1193" y="1604"/>
                  </a:lnTo>
                  <a:lnTo>
                    <a:pt x="1231" y="1587"/>
                  </a:lnTo>
                  <a:lnTo>
                    <a:pt x="1276" y="1562"/>
                  </a:lnTo>
                  <a:lnTo>
                    <a:pt x="1322" y="1533"/>
                  </a:lnTo>
                  <a:lnTo>
                    <a:pt x="1377" y="1495"/>
                  </a:lnTo>
                  <a:lnTo>
                    <a:pt x="1431" y="1453"/>
                  </a:lnTo>
                  <a:lnTo>
                    <a:pt x="1489" y="1407"/>
                  </a:lnTo>
                  <a:lnTo>
                    <a:pt x="1552" y="1362"/>
                  </a:lnTo>
                  <a:lnTo>
                    <a:pt x="1614" y="1316"/>
                  </a:lnTo>
                  <a:lnTo>
                    <a:pt x="1677" y="1270"/>
                  </a:lnTo>
                  <a:lnTo>
                    <a:pt x="1739" y="1224"/>
                  </a:lnTo>
                  <a:lnTo>
                    <a:pt x="1802" y="1186"/>
                  </a:lnTo>
                  <a:lnTo>
                    <a:pt x="1860" y="1148"/>
                  </a:lnTo>
                  <a:lnTo>
                    <a:pt x="1915" y="1123"/>
                  </a:lnTo>
                  <a:lnTo>
                    <a:pt x="1969" y="1103"/>
                  </a:lnTo>
                  <a:lnTo>
                    <a:pt x="2019" y="1094"/>
                  </a:lnTo>
                  <a:lnTo>
                    <a:pt x="2006" y="1052"/>
                  </a:lnTo>
                  <a:lnTo>
                    <a:pt x="1998" y="1011"/>
                  </a:lnTo>
                  <a:lnTo>
                    <a:pt x="1994" y="965"/>
                  </a:lnTo>
                  <a:lnTo>
                    <a:pt x="1998" y="919"/>
                  </a:lnTo>
                  <a:lnTo>
                    <a:pt x="2002" y="877"/>
                  </a:lnTo>
                  <a:lnTo>
                    <a:pt x="2011" y="831"/>
                  </a:lnTo>
                  <a:lnTo>
                    <a:pt x="2023" y="789"/>
                  </a:lnTo>
                  <a:lnTo>
                    <a:pt x="2036" y="747"/>
                  </a:lnTo>
                  <a:lnTo>
                    <a:pt x="2056" y="706"/>
                  </a:lnTo>
                  <a:lnTo>
                    <a:pt x="2077" y="672"/>
                  </a:lnTo>
                  <a:lnTo>
                    <a:pt x="2102" y="639"/>
                  </a:lnTo>
                  <a:lnTo>
                    <a:pt x="2127" y="605"/>
                  </a:lnTo>
                  <a:lnTo>
                    <a:pt x="2157" y="580"/>
                  </a:lnTo>
                  <a:lnTo>
                    <a:pt x="2190" y="559"/>
                  </a:lnTo>
                  <a:lnTo>
                    <a:pt x="2219" y="543"/>
                  </a:lnTo>
                  <a:lnTo>
                    <a:pt x="2257" y="534"/>
                  </a:lnTo>
                  <a:lnTo>
                    <a:pt x="2307" y="610"/>
                  </a:lnTo>
                  <a:lnTo>
                    <a:pt x="2353" y="668"/>
                  </a:lnTo>
                  <a:lnTo>
                    <a:pt x="2403" y="710"/>
                  </a:lnTo>
                  <a:lnTo>
                    <a:pt x="2449" y="743"/>
                  </a:lnTo>
                  <a:lnTo>
                    <a:pt x="2494" y="760"/>
                  </a:lnTo>
                  <a:lnTo>
                    <a:pt x="2536" y="764"/>
                  </a:lnTo>
                  <a:lnTo>
                    <a:pt x="2578" y="764"/>
                  </a:lnTo>
                  <a:lnTo>
                    <a:pt x="2615" y="756"/>
                  </a:lnTo>
                  <a:lnTo>
                    <a:pt x="2653" y="743"/>
                  </a:lnTo>
                  <a:lnTo>
                    <a:pt x="2682" y="727"/>
                  </a:lnTo>
                  <a:lnTo>
                    <a:pt x="2711" y="706"/>
                  </a:lnTo>
                  <a:lnTo>
                    <a:pt x="2732" y="685"/>
                  </a:lnTo>
                  <a:lnTo>
                    <a:pt x="2753" y="668"/>
                  </a:lnTo>
                  <a:lnTo>
                    <a:pt x="2766" y="651"/>
                  </a:lnTo>
                  <a:lnTo>
                    <a:pt x="2774" y="643"/>
                  </a:lnTo>
                  <a:lnTo>
                    <a:pt x="2778" y="639"/>
                  </a:lnTo>
                  <a:lnTo>
                    <a:pt x="2791" y="668"/>
                  </a:lnTo>
                  <a:lnTo>
                    <a:pt x="2807" y="693"/>
                  </a:lnTo>
                  <a:lnTo>
                    <a:pt x="2824" y="714"/>
                  </a:lnTo>
                  <a:lnTo>
                    <a:pt x="2845" y="731"/>
                  </a:lnTo>
                  <a:lnTo>
                    <a:pt x="2870" y="739"/>
                  </a:lnTo>
                  <a:lnTo>
                    <a:pt x="2895" y="743"/>
                  </a:lnTo>
                  <a:lnTo>
                    <a:pt x="2920" y="743"/>
                  </a:lnTo>
                  <a:lnTo>
                    <a:pt x="2945" y="735"/>
                  </a:lnTo>
                  <a:lnTo>
                    <a:pt x="2970" y="727"/>
                  </a:lnTo>
                  <a:lnTo>
                    <a:pt x="2995" y="714"/>
                  </a:lnTo>
                  <a:lnTo>
                    <a:pt x="3020" y="693"/>
                  </a:lnTo>
                  <a:lnTo>
                    <a:pt x="3045" y="672"/>
                  </a:lnTo>
                  <a:lnTo>
                    <a:pt x="3066" y="647"/>
                  </a:lnTo>
                  <a:lnTo>
                    <a:pt x="3087" y="618"/>
                  </a:lnTo>
                  <a:lnTo>
                    <a:pt x="3103" y="585"/>
                  </a:lnTo>
                  <a:lnTo>
                    <a:pt x="3120" y="551"/>
                  </a:lnTo>
                  <a:lnTo>
                    <a:pt x="3124" y="585"/>
                  </a:lnTo>
                  <a:lnTo>
                    <a:pt x="3128" y="610"/>
                  </a:lnTo>
                  <a:lnTo>
                    <a:pt x="3141" y="630"/>
                  </a:lnTo>
                  <a:lnTo>
                    <a:pt x="3153" y="651"/>
                  </a:lnTo>
                  <a:lnTo>
                    <a:pt x="3174" y="664"/>
                  </a:lnTo>
                  <a:lnTo>
                    <a:pt x="3195" y="676"/>
                  </a:lnTo>
                  <a:lnTo>
                    <a:pt x="3216" y="685"/>
                  </a:lnTo>
                  <a:lnTo>
                    <a:pt x="3241" y="689"/>
                  </a:lnTo>
                  <a:lnTo>
                    <a:pt x="3266" y="693"/>
                  </a:lnTo>
                  <a:lnTo>
                    <a:pt x="3291" y="693"/>
                  </a:lnTo>
                  <a:lnTo>
                    <a:pt x="3316" y="693"/>
                  </a:lnTo>
                  <a:lnTo>
                    <a:pt x="3345" y="693"/>
                  </a:lnTo>
                  <a:lnTo>
                    <a:pt x="3370" y="693"/>
                  </a:lnTo>
                  <a:lnTo>
                    <a:pt x="3391" y="689"/>
                  </a:lnTo>
                  <a:lnTo>
                    <a:pt x="3416" y="689"/>
                  </a:lnTo>
                  <a:lnTo>
                    <a:pt x="3433" y="685"/>
                  </a:lnTo>
                  <a:lnTo>
                    <a:pt x="3425" y="647"/>
                  </a:lnTo>
                  <a:lnTo>
                    <a:pt x="3412" y="605"/>
                  </a:lnTo>
                  <a:lnTo>
                    <a:pt x="3395" y="564"/>
                  </a:lnTo>
                  <a:lnTo>
                    <a:pt x="3379" y="522"/>
                  </a:lnTo>
                  <a:lnTo>
                    <a:pt x="3358" y="480"/>
                  </a:lnTo>
                  <a:lnTo>
                    <a:pt x="3333" y="438"/>
                  </a:lnTo>
                  <a:lnTo>
                    <a:pt x="3308" y="397"/>
                  </a:lnTo>
                  <a:lnTo>
                    <a:pt x="3287" y="355"/>
                  </a:lnTo>
                  <a:lnTo>
                    <a:pt x="3262" y="313"/>
                  </a:lnTo>
                  <a:lnTo>
                    <a:pt x="3241" y="275"/>
                  </a:lnTo>
                  <a:lnTo>
                    <a:pt x="3220" y="238"/>
                  </a:lnTo>
                  <a:lnTo>
                    <a:pt x="3203" y="204"/>
                  </a:lnTo>
                  <a:lnTo>
                    <a:pt x="3187" y="171"/>
                  </a:lnTo>
                  <a:lnTo>
                    <a:pt x="3174" y="142"/>
                  </a:lnTo>
                  <a:lnTo>
                    <a:pt x="3166" y="112"/>
                  </a:lnTo>
                  <a:lnTo>
                    <a:pt x="3166" y="87"/>
                  </a:lnTo>
                  <a:lnTo>
                    <a:pt x="3166" y="83"/>
                  </a:lnTo>
                  <a:lnTo>
                    <a:pt x="3166" y="79"/>
                  </a:lnTo>
                  <a:lnTo>
                    <a:pt x="3170" y="75"/>
                  </a:lnTo>
                  <a:lnTo>
                    <a:pt x="3174" y="71"/>
                  </a:lnTo>
                  <a:lnTo>
                    <a:pt x="3174" y="67"/>
                  </a:lnTo>
                  <a:lnTo>
                    <a:pt x="3178" y="62"/>
                  </a:lnTo>
                  <a:lnTo>
                    <a:pt x="3183" y="54"/>
                  </a:lnTo>
                  <a:lnTo>
                    <a:pt x="3187" y="50"/>
                  </a:lnTo>
                  <a:lnTo>
                    <a:pt x="3191" y="41"/>
                  </a:lnTo>
                  <a:lnTo>
                    <a:pt x="3191" y="37"/>
                  </a:lnTo>
                  <a:lnTo>
                    <a:pt x="3195" y="29"/>
                  </a:lnTo>
                  <a:lnTo>
                    <a:pt x="3199" y="25"/>
                  </a:lnTo>
                  <a:lnTo>
                    <a:pt x="3199" y="16"/>
                  </a:lnTo>
                  <a:lnTo>
                    <a:pt x="3199" y="8"/>
                  </a:lnTo>
                  <a:lnTo>
                    <a:pt x="3203"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27" name="Freeform 47"/>
            <p:cNvSpPr>
              <a:spLocks/>
            </p:cNvSpPr>
            <p:nvPr/>
          </p:nvSpPr>
          <p:spPr bwMode="auto">
            <a:xfrm>
              <a:off x="7608" y="1136"/>
              <a:ext cx="250" cy="263"/>
            </a:xfrm>
            <a:custGeom>
              <a:avLst/>
              <a:gdLst/>
              <a:ahLst/>
              <a:cxnLst>
                <a:cxn ang="0">
                  <a:pos x="246" y="42"/>
                </a:cxn>
                <a:cxn ang="0">
                  <a:pos x="234" y="55"/>
                </a:cxn>
                <a:cxn ang="0">
                  <a:pos x="225" y="67"/>
                </a:cxn>
                <a:cxn ang="0">
                  <a:pos x="221" y="88"/>
                </a:cxn>
                <a:cxn ang="0">
                  <a:pos x="213" y="113"/>
                </a:cxn>
                <a:cxn ang="0">
                  <a:pos x="205" y="146"/>
                </a:cxn>
                <a:cxn ang="0">
                  <a:pos x="196" y="188"/>
                </a:cxn>
                <a:cxn ang="0">
                  <a:pos x="192" y="238"/>
                </a:cxn>
                <a:cxn ang="0">
                  <a:pos x="163" y="234"/>
                </a:cxn>
                <a:cxn ang="0">
                  <a:pos x="121" y="184"/>
                </a:cxn>
                <a:cxn ang="0">
                  <a:pos x="88" y="151"/>
                </a:cxn>
                <a:cxn ang="0">
                  <a:pos x="59" y="121"/>
                </a:cxn>
                <a:cxn ang="0">
                  <a:pos x="38" y="101"/>
                </a:cxn>
                <a:cxn ang="0">
                  <a:pos x="21" y="88"/>
                </a:cxn>
                <a:cxn ang="0">
                  <a:pos x="8" y="84"/>
                </a:cxn>
                <a:cxn ang="0">
                  <a:pos x="0" y="75"/>
                </a:cxn>
                <a:cxn ang="0">
                  <a:pos x="0" y="63"/>
                </a:cxn>
                <a:cxn ang="0">
                  <a:pos x="13" y="55"/>
                </a:cxn>
                <a:cxn ang="0">
                  <a:pos x="25" y="55"/>
                </a:cxn>
                <a:cxn ang="0">
                  <a:pos x="42" y="63"/>
                </a:cxn>
                <a:cxn ang="0">
                  <a:pos x="63" y="80"/>
                </a:cxn>
                <a:cxn ang="0">
                  <a:pos x="88" y="101"/>
                </a:cxn>
                <a:cxn ang="0">
                  <a:pos x="113" y="126"/>
                </a:cxn>
                <a:cxn ang="0">
                  <a:pos x="138" y="155"/>
                </a:cxn>
                <a:cxn ang="0">
                  <a:pos x="159" y="155"/>
                </a:cxn>
                <a:cxn ang="0">
                  <a:pos x="171" y="126"/>
                </a:cxn>
                <a:cxn ang="0">
                  <a:pos x="179" y="92"/>
                </a:cxn>
                <a:cxn ang="0">
                  <a:pos x="188" y="55"/>
                </a:cxn>
                <a:cxn ang="0">
                  <a:pos x="196" y="25"/>
                </a:cxn>
                <a:cxn ang="0">
                  <a:pos x="209" y="4"/>
                </a:cxn>
                <a:cxn ang="0">
                  <a:pos x="221" y="0"/>
                </a:cxn>
                <a:cxn ang="0">
                  <a:pos x="238" y="21"/>
                </a:cxn>
              </a:cxnLst>
              <a:rect l="0" t="0" r="r" b="b"/>
              <a:pathLst>
                <a:path w="250" h="263">
                  <a:moveTo>
                    <a:pt x="250" y="38"/>
                  </a:moveTo>
                  <a:lnTo>
                    <a:pt x="246" y="42"/>
                  </a:lnTo>
                  <a:lnTo>
                    <a:pt x="242" y="46"/>
                  </a:lnTo>
                  <a:lnTo>
                    <a:pt x="234" y="55"/>
                  </a:lnTo>
                  <a:lnTo>
                    <a:pt x="230" y="59"/>
                  </a:lnTo>
                  <a:lnTo>
                    <a:pt x="225" y="67"/>
                  </a:lnTo>
                  <a:lnTo>
                    <a:pt x="221" y="80"/>
                  </a:lnTo>
                  <a:lnTo>
                    <a:pt x="221" y="88"/>
                  </a:lnTo>
                  <a:lnTo>
                    <a:pt x="213" y="101"/>
                  </a:lnTo>
                  <a:lnTo>
                    <a:pt x="213" y="113"/>
                  </a:lnTo>
                  <a:lnTo>
                    <a:pt x="209" y="130"/>
                  </a:lnTo>
                  <a:lnTo>
                    <a:pt x="205" y="146"/>
                  </a:lnTo>
                  <a:lnTo>
                    <a:pt x="200" y="167"/>
                  </a:lnTo>
                  <a:lnTo>
                    <a:pt x="196" y="188"/>
                  </a:lnTo>
                  <a:lnTo>
                    <a:pt x="192" y="209"/>
                  </a:lnTo>
                  <a:lnTo>
                    <a:pt x="192" y="238"/>
                  </a:lnTo>
                  <a:lnTo>
                    <a:pt x="188" y="263"/>
                  </a:lnTo>
                  <a:lnTo>
                    <a:pt x="163" y="234"/>
                  </a:lnTo>
                  <a:lnTo>
                    <a:pt x="142" y="209"/>
                  </a:lnTo>
                  <a:lnTo>
                    <a:pt x="121" y="184"/>
                  </a:lnTo>
                  <a:lnTo>
                    <a:pt x="104" y="167"/>
                  </a:lnTo>
                  <a:lnTo>
                    <a:pt x="88" y="151"/>
                  </a:lnTo>
                  <a:lnTo>
                    <a:pt x="75" y="134"/>
                  </a:lnTo>
                  <a:lnTo>
                    <a:pt x="59" y="121"/>
                  </a:lnTo>
                  <a:lnTo>
                    <a:pt x="46" y="109"/>
                  </a:lnTo>
                  <a:lnTo>
                    <a:pt x="38" y="101"/>
                  </a:lnTo>
                  <a:lnTo>
                    <a:pt x="29" y="96"/>
                  </a:lnTo>
                  <a:lnTo>
                    <a:pt x="21" y="88"/>
                  </a:lnTo>
                  <a:lnTo>
                    <a:pt x="13" y="84"/>
                  </a:lnTo>
                  <a:lnTo>
                    <a:pt x="8" y="84"/>
                  </a:lnTo>
                  <a:lnTo>
                    <a:pt x="4" y="80"/>
                  </a:lnTo>
                  <a:lnTo>
                    <a:pt x="0" y="75"/>
                  </a:lnTo>
                  <a:lnTo>
                    <a:pt x="0" y="63"/>
                  </a:lnTo>
                  <a:lnTo>
                    <a:pt x="4" y="59"/>
                  </a:lnTo>
                  <a:lnTo>
                    <a:pt x="13" y="55"/>
                  </a:lnTo>
                  <a:lnTo>
                    <a:pt x="17" y="50"/>
                  </a:lnTo>
                  <a:lnTo>
                    <a:pt x="25" y="55"/>
                  </a:lnTo>
                  <a:lnTo>
                    <a:pt x="33" y="55"/>
                  </a:lnTo>
                  <a:lnTo>
                    <a:pt x="42" y="63"/>
                  </a:lnTo>
                  <a:lnTo>
                    <a:pt x="54" y="71"/>
                  </a:lnTo>
                  <a:lnTo>
                    <a:pt x="63" y="80"/>
                  </a:lnTo>
                  <a:lnTo>
                    <a:pt x="75" y="88"/>
                  </a:lnTo>
                  <a:lnTo>
                    <a:pt x="88" y="101"/>
                  </a:lnTo>
                  <a:lnTo>
                    <a:pt x="100" y="113"/>
                  </a:lnTo>
                  <a:lnTo>
                    <a:pt x="113" y="126"/>
                  </a:lnTo>
                  <a:lnTo>
                    <a:pt x="125" y="138"/>
                  </a:lnTo>
                  <a:lnTo>
                    <a:pt x="138" y="155"/>
                  </a:lnTo>
                  <a:lnTo>
                    <a:pt x="150" y="167"/>
                  </a:lnTo>
                  <a:lnTo>
                    <a:pt x="159" y="155"/>
                  </a:lnTo>
                  <a:lnTo>
                    <a:pt x="163" y="142"/>
                  </a:lnTo>
                  <a:lnTo>
                    <a:pt x="171" y="126"/>
                  </a:lnTo>
                  <a:lnTo>
                    <a:pt x="175" y="109"/>
                  </a:lnTo>
                  <a:lnTo>
                    <a:pt x="179" y="92"/>
                  </a:lnTo>
                  <a:lnTo>
                    <a:pt x="184" y="71"/>
                  </a:lnTo>
                  <a:lnTo>
                    <a:pt x="188" y="55"/>
                  </a:lnTo>
                  <a:lnTo>
                    <a:pt x="192" y="38"/>
                  </a:lnTo>
                  <a:lnTo>
                    <a:pt x="196" y="25"/>
                  </a:lnTo>
                  <a:lnTo>
                    <a:pt x="200" y="13"/>
                  </a:lnTo>
                  <a:lnTo>
                    <a:pt x="209" y="4"/>
                  </a:lnTo>
                  <a:lnTo>
                    <a:pt x="213" y="0"/>
                  </a:lnTo>
                  <a:lnTo>
                    <a:pt x="221" y="0"/>
                  </a:lnTo>
                  <a:lnTo>
                    <a:pt x="230" y="9"/>
                  </a:lnTo>
                  <a:lnTo>
                    <a:pt x="238" y="21"/>
                  </a:lnTo>
                  <a:lnTo>
                    <a:pt x="250" y="3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26" name="Freeform 46"/>
            <p:cNvSpPr>
              <a:spLocks/>
            </p:cNvSpPr>
            <p:nvPr/>
          </p:nvSpPr>
          <p:spPr bwMode="auto">
            <a:xfrm>
              <a:off x="3587" y="1696"/>
              <a:ext cx="192" cy="176"/>
            </a:xfrm>
            <a:custGeom>
              <a:avLst/>
              <a:gdLst/>
              <a:ahLst/>
              <a:cxnLst>
                <a:cxn ang="0">
                  <a:pos x="67" y="0"/>
                </a:cxn>
                <a:cxn ang="0">
                  <a:pos x="79" y="4"/>
                </a:cxn>
                <a:cxn ang="0">
                  <a:pos x="92" y="8"/>
                </a:cxn>
                <a:cxn ang="0">
                  <a:pos x="109" y="13"/>
                </a:cxn>
                <a:cxn ang="0">
                  <a:pos x="125" y="25"/>
                </a:cxn>
                <a:cxn ang="0">
                  <a:pos x="142" y="33"/>
                </a:cxn>
                <a:cxn ang="0">
                  <a:pos x="163" y="50"/>
                </a:cxn>
                <a:cxn ang="0">
                  <a:pos x="184" y="67"/>
                </a:cxn>
                <a:cxn ang="0">
                  <a:pos x="180" y="92"/>
                </a:cxn>
                <a:cxn ang="0">
                  <a:pos x="163" y="121"/>
                </a:cxn>
                <a:cxn ang="0">
                  <a:pos x="146" y="142"/>
                </a:cxn>
                <a:cxn ang="0">
                  <a:pos x="134" y="159"/>
                </a:cxn>
                <a:cxn ang="0">
                  <a:pos x="129" y="167"/>
                </a:cxn>
                <a:cxn ang="0">
                  <a:pos x="125" y="171"/>
                </a:cxn>
                <a:cxn ang="0">
                  <a:pos x="121" y="176"/>
                </a:cxn>
                <a:cxn ang="0">
                  <a:pos x="121" y="176"/>
                </a:cxn>
                <a:cxn ang="0">
                  <a:pos x="100" y="167"/>
                </a:cxn>
                <a:cxn ang="0">
                  <a:pos x="79" y="159"/>
                </a:cxn>
                <a:cxn ang="0">
                  <a:pos x="63" y="150"/>
                </a:cxn>
                <a:cxn ang="0">
                  <a:pos x="50" y="142"/>
                </a:cxn>
                <a:cxn ang="0">
                  <a:pos x="38" y="134"/>
                </a:cxn>
                <a:cxn ang="0">
                  <a:pos x="25" y="121"/>
                </a:cxn>
                <a:cxn ang="0">
                  <a:pos x="17" y="109"/>
                </a:cxn>
                <a:cxn ang="0">
                  <a:pos x="0" y="96"/>
                </a:cxn>
                <a:cxn ang="0">
                  <a:pos x="9" y="84"/>
                </a:cxn>
                <a:cxn ang="0">
                  <a:pos x="17" y="67"/>
                </a:cxn>
                <a:cxn ang="0">
                  <a:pos x="25" y="54"/>
                </a:cxn>
                <a:cxn ang="0">
                  <a:pos x="34" y="38"/>
                </a:cxn>
                <a:cxn ang="0">
                  <a:pos x="46" y="21"/>
                </a:cxn>
                <a:cxn ang="0">
                  <a:pos x="54" y="13"/>
                </a:cxn>
                <a:cxn ang="0">
                  <a:pos x="63" y="4"/>
                </a:cxn>
                <a:cxn ang="0">
                  <a:pos x="67" y="0"/>
                </a:cxn>
              </a:cxnLst>
              <a:rect l="0" t="0" r="r" b="b"/>
              <a:pathLst>
                <a:path w="192" h="176">
                  <a:moveTo>
                    <a:pt x="67" y="0"/>
                  </a:moveTo>
                  <a:lnTo>
                    <a:pt x="67" y="0"/>
                  </a:lnTo>
                  <a:lnTo>
                    <a:pt x="75" y="0"/>
                  </a:lnTo>
                  <a:lnTo>
                    <a:pt x="79" y="4"/>
                  </a:lnTo>
                  <a:lnTo>
                    <a:pt x="84" y="4"/>
                  </a:lnTo>
                  <a:lnTo>
                    <a:pt x="92" y="8"/>
                  </a:lnTo>
                  <a:lnTo>
                    <a:pt x="100" y="13"/>
                  </a:lnTo>
                  <a:lnTo>
                    <a:pt x="109" y="13"/>
                  </a:lnTo>
                  <a:lnTo>
                    <a:pt x="117" y="17"/>
                  </a:lnTo>
                  <a:lnTo>
                    <a:pt x="125" y="25"/>
                  </a:lnTo>
                  <a:lnTo>
                    <a:pt x="134" y="29"/>
                  </a:lnTo>
                  <a:lnTo>
                    <a:pt x="142" y="33"/>
                  </a:lnTo>
                  <a:lnTo>
                    <a:pt x="154" y="42"/>
                  </a:lnTo>
                  <a:lnTo>
                    <a:pt x="163" y="50"/>
                  </a:lnTo>
                  <a:lnTo>
                    <a:pt x="171" y="59"/>
                  </a:lnTo>
                  <a:lnTo>
                    <a:pt x="184" y="67"/>
                  </a:lnTo>
                  <a:lnTo>
                    <a:pt x="192" y="75"/>
                  </a:lnTo>
                  <a:lnTo>
                    <a:pt x="180" y="92"/>
                  </a:lnTo>
                  <a:lnTo>
                    <a:pt x="171" y="109"/>
                  </a:lnTo>
                  <a:lnTo>
                    <a:pt x="163" y="121"/>
                  </a:lnTo>
                  <a:lnTo>
                    <a:pt x="154" y="134"/>
                  </a:lnTo>
                  <a:lnTo>
                    <a:pt x="146" y="142"/>
                  </a:lnTo>
                  <a:lnTo>
                    <a:pt x="142" y="150"/>
                  </a:lnTo>
                  <a:lnTo>
                    <a:pt x="134" y="159"/>
                  </a:lnTo>
                  <a:lnTo>
                    <a:pt x="134" y="163"/>
                  </a:lnTo>
                  <a:lnTo>
                    <a:pt x="129" y="167"/>
                  </a:lnTo>
                  <a:lnTo>
                    <a:pt x="125" y="171"/>
                  </a:lnTo>
                  <a:lnTo>
                    <a:pt x="121" y="176"/>
                  </a:lnTo>
                  <a:lnTo>
                    <a:pt x="109" y="171"/>
                  </a:lnTo>
                  <a:lnTo>
                    <a:pt x="100" y="167"/>
                  </a:lnTo>
                  <a:lnTo>
                    <a:pt x="88" y="163"/>
                  </a:lnTo>
                  <a:lnTo>
                    <a:pt x="79" y="159"/>
                  </a:lnTo>
                  <a:lnTo>
                    <a:pt x="71" y="155"/>
                  </a:lnTo>
                  <a:lnTo>
                    <a:pt x="63" y="150"/>
                  </a:lnTo>
                  <a:lnTo>
                    <a:pt x="59" y="146"/>
                  </a:lnTo>
                  <a:lnTo>
                    <a:pt x="50" y="142"/>
                  </a:lnTo>
                  <a:lnTo>
                    <a:pt x="46" y="138"/>
                  </a:lnTo>
                  <a:lnTo>
                    <a:pt x="38" y="134"/>
                  </a:lnTo>
                  <a:lnTo>
                    <a:pt x="34" y="125"/>
                  </a:lnTo>
                  <a:lnTo>
                    <a:pt x="25" y="121"/>
                  </a:lnTo>
                  <a:lnTo>
                    <a:pt x="21" y="117"/>
                  </a:lnTo>
                  <a:lnTo>
                    <a:pt x="17" y="109"/>
                  </a:lnTo>
                  <a:lnTo>
                    <a:pt x="9" y="104"/>
                  </a:lnTo>
                  <a:lnTo>
                    <a:pt x="0" y="96"/>
                  </a:lnTo>
                  <a:lnTo>
                    <a:pt x="4" y="92"/>
                  </a:lnTo>
                  <a:lnTo>
                    <a:pt x="9" y="84"/>
                  </a:lnTo>
                  <a:lnTo>
                    <a:pt x="13" y="75"/>
                  </a:lnTo>
                  <a:lnTo>
                    <a:pt x="17" y="67"/>
                  </a:lnTo>
                  <a:lnTo>
                    <a:pt x="21" y="59"/>
                  </a:lnTo>
                  <a:lnTo>
                    <a:pt x="25" y="54"/>
                  </a:lnTo>
                  <a:lnTo>
                    <a:pt x="29" y="46"/>
                  </a:lnTo>
                  <a:lnTo>
                    <a:pt x="34" y="38"/>
                  </a:lnTo>
                  <a:lnTo>
                    <a:pt x="42" y="29"/>
                  </a:lnTo>
                  <a:lnTo>
                    <a:pt x="46" y="21"/>
                  </a:lnTo>
                  <a:lnTo>
                    <a:pt x="50" y="17"/>
                  </a:lnTo>
                  <a:lnTo>
                    <a:pt x="54" y="13"/>
                  </a:lnTo>
                  <a:lnTo>
                    <a:pt x="59" y="8"/>
                  </a:lnTo>
                  <a:lnTo>
                    <a:pt x="63" y="4"/>
                  </a:lnTo>
                  <a:lnTo>
                    <a:pt x="63" y="0"/>
                  </a:lnTo>
                  <a:lnTo>
                    <a:pt x="67"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25" name="Freeform 45"/>
            <p:cNvSpPr>
              <a:spLocks/>
            </p:cNvSpPr>
            <p:nvPr/>
          </p:nvSpPr>
          <p:spPr bwMode="auto">
            <a:xfrm>
              <a:off x="4955" y="1771"/>
              <a:ext cx="84" cy="234"/>
            </a:xfrm>
            <a:custGeom>
              <a:avLst/>
              <a:gdLst/>
              <a:ahLst/>
              <a:cxnLst>
                <a:cxn ang="0">
                  <a:pos x="84" y="163"/>
                </a:cxn>
                <a:cxn ang="0">
                  <a:pos x="84" y="172"/>
                </a:cxn>
                <a:cxn ang="0">
                  <a:pos x="84" y="176"/>
                </a:cxn>
                <a:cxn ang="0">
                  <a:pos x="84" y="184"/>
                </a:cxn>
                <a:cxn ang="0">
                  <a:pos x="80" y="188"/>
                </a:cxn>
                <a:cxn ang="0">
                  <a:pos x="80" y="197"/>
                </a:cxn>
                <a:cxn ang="0">
                  <a:pos x="80" y="201"/>
                </a:cxn>
                <a:cxn ang="0">
                  <a:pos x="75" y="205"/>
                </a:cxn>
                <a:cxn ang="0">
                  <a:pos x="75" y="209"/>
                </a:cxn>
                <a:cxn ang="0">
                  <a:pos x="75" y="213"/>
                </a:cxn>
                <a:cxn ang="0">
                  <a:pos x="71" y="217"/>
                </a:cxn>
                <a:cxn ang="0">
                  <a:pos x="71" y="222"/>
                </a:cxn>
                <a:cxn ang="0">
                  <a:pos x="71" y="226"/>
                </a:cxn>
                <a:cxn ang="0">
                  <a:pos x="67" y="230"/>
                </a:cxn>
                <a:cxn ang="0">
                  <a:pos x="67" y="230"/>
                </a:cxn>
                <a:cxn ang="0">
                  <a:pos x="67" y="234"/>
                </a:cxn>
                <a:cxn ang="0">
                  <a:pos x="67" y="234"/>
                </a:cxn>
                <a:cxn ang="0">
                  <a:pos x="46" y="217"/>
                </a:cxn>
                <a:cxn ang="0">
                  <a:pos x="25" y="197"/>
                </a:cxn>
                <a:cxn ang="0">
                  <a:pos x="17" y="180"/>
                </a:cxn>
                <a:cxn ang="0">
                  <a:pos x="9" y="163"/>
                </a:cxn>
                <a:cxn ang="0">
                  <a:pos x="4" y="146"/>
                </a:cxn>
                <a:cxn ang="0">
                  <a:pos x="0" y="126"/>
                </a:cxn>
                <a:cxn ang="0">
                  <a:pos x="4" y="113"/>
                </a:cxn>
                <a:cxn ang="0">
                  <a:pos x="4" y="96"/>
                </a:cxn>
                <a:cxn ang="0">
                  <a:pos x="13" y="80"/>
                </a:cxn>
                <a:cxn ang="0">
                  <a:pos x="17" y="63"/>
                </a:cxn>
                <a:cxn ang="0">
                  <a:pos x="25" y="50"/>
                </a:cxn>
                <a:cxn ang="0">
                  <a:pos x="34" y="38"/>
                </a:cxn>
                <a:cxn ang="0">
                  <a:pos x="38" y="25"/>
                </a:cxn>
                <a:cxn ang="0">
                  <a:pos x="46" y="17"/>
                </a:cxn>
                <a:cxn ang="0">
                  <a:pos x="50" y="9"/>
                </a:cxn>
                <a:cxn ang="0">
                  <a:pos x="55" y="0"/>
                </a:cxn>
                <a:cxn ang="0">
                  <a:pos x="42" y="29"/>
                </a:cxn>
                <a:cxn ang="0">
                  <a:pos x="34" y="59"/>
                </a:cxn>
                <a:cxn ang="0">
                  <a:pos x="29" y="84"/>
                </a:cxn>
                <a:cxn ang="0">
                  <a:pos x="25" y="105"/>
                </a:cxn>
                <a:cxn ang="0">
                  <a:pos x="25" y="121"/>
                </a:cxn>
                <a:cxn ang="0">
                  <a:pos x="25" y="134"/>
                </a:cxn>
                <a:cxn ang="0">
                  <a:pos x="29" y="146"/>
                </a:cxn>
                <a:cxn ang="0">
                  <a:pos x="34" y="155"/>
                </a:cxn>
                <a:cxn ang="0">
                  <a:pos x="38" y="163"/>
                </a:cxn>
                <a:cxn ang="0">
                  <a:pos x="42" y="167"/>
                </a:cxn>
                <a:cxn ang="0">
                  <a:pos x="50" y="167"/>
                </a:cxn>
                <a:cxn ang="0">
                  <a:pos x="59" y="167"/>
                </a:cxn>
                <a:cxn ang="0">
                  <a:pos x="63" y="167"/>
                </a:cxn>
                <a:cxn ang="0">
                  <a:pos x="71" y="167"/>
                </a:cxn>
                <a:cxn ang="0">
                  <a:pos x="80" y="163"/>
                </a:cxn>
                <a:cxn ang="0">
                  <a:pos x="84" y="163"/>
                </a:cxn>
              </a:cxnLst>
              <a:rect l="0" t="0" r="r" b="b"/>
              <a:pathLst>
                <a:path w="84" h="234">
                  <a:moveTo>
                    <a:pt x="84" y="163"/>
                  </a:moveTo>
                  <a:lnTo>
                    <a:pt x="84" y="172"/>
                  </a:lnTo>
                  <a:lnTo>
                    <a:pt x="84" y="176"/>
                  </a:lnTo>
                  <a:lnTo>
                    <a:pt x="84" y="184"/>
                  </a:lnTo>
                  <a:lnTo>
                    <a:pt x="80" y="188"/>
                  </a:lnTo>
                  <a:lnTo>
                    <a:pt x="80" y="197"/>
                  </a:lnTo>
                  <a:lnTo>
                    <a:pt x="80" y="201"/>
                  </a:lnTo>
                  <a:lnTo>
                    <a:pt x="75" y="205"/>
                  </a:lnTo>
                  <a:lnTo>
                    <a:pt x="75" y="209"/>
                  </a:lnTo>
                  <a:lnTo>
                    <a:pt x="75" y="213"/>
                  </a:lnTo>
                  <a:lnTo>
                    <a:pt x="71" y="217"/>
                  </a:lnTo>
                  <a:lnTo>
                    <a:pt x="71" y="222"/>
                  </a:lnTo>
                  <a:lnTo>
                    <a:pt x="71" y="226"/>
                  </a:lnTo>
                  <a:lnTo>
                    <a:pt x="67" y="230"/>
                  </a:lnTo>
                  <a:lnTo>
                    <a:pt x="67" y="234"/>
                  </a:lnTo>
                  <a:lnTo>
                    <a:pt x="46" y="217"/>
                  </a:lnTo>
                  <a:lnTo>
                    <a:pt x="25" y="197"/>
                  </a:lnTo>
                  <a:lnTo>
                    <a:pt x="17" y="180"/>
                  </a:lnTo>
                  <a:lnTo>
                    <a:pt x="9" y="163"/>
                  </a:lnTo>
                  <a:lnTo>
                    <a:pt x="4" y="146"/>
                  </a:lnTo>
                  <a:lnTo>
                    <a:pt x="0" y="126"/>
                  </a:lnTo>
                  <a:lnTo>
                    <a:pt x="4" y="113"/>
                  </a:lnTo>
                  <a:lnTo>
                    <a:pt x="4" y="96"/>
                  </a:lnTo>
                  <a:lnTo>
                    <a:pt x="13" y="80"/>
                  </a:lnTo>
                  <a:lnTo>
                    <a:pt x="17" y="63"/>
                  </a:lnTo>
                  <a:lnTo>
                    <a:pt x="25" y="50"/>
                  </a:lnTo>
                  <a:lnTo>
                    <a:pt x="34" y="38"/>
                  </a:lnTo>
                  <a:lnTo>
                    <a:pt x="38" y="25"/>
                  </a:lnTo>
                  <a:lnTo>
                    <a:pt x="46" y="17"/>
                  </a:lnTo>
                  <a:lnTo>
                    <a:pt x="50" y="9"/>
                  </a:lnTo>
                  <a:lnTo>
                    <a:pt x="55" y="0"/>
                  </a:lnTo>
                  <a:lnTo>
                    <a:pt x="42" y="29"/>
                  </a:lnTo>
                  <a:lnTo>
                    <a:pt x="34" y="59"/>
                  </a:lnTo>
                  <a:lnTo>
                    <a:pt x="29" y="84"/>
                  </a:lnTo>
                  <a:lnTo>
                    <a:pt x="25" y="105"/>
                  </a:lnTo>
                  <a:lnTo>
                    <a:pt x="25" y="121"/>
                  </a:lnTo>
                  <a:lnTo>
                    <a:pt x="25" y="134"/>
                  </a:lnTo>
                  <a:lnTo>
                    <a:pt x="29" y="146"/>
                  </a:lnTo>
                  <a:lnTo>
                    <a:pt x="34" y="155"/>
                  </a:lnTo>
                  <a:lnTo>
                    <a:pt x="38" y="163"/>
                  </a:lnTo>
                  <a:lnTo>
                    <a:pt x="42" y="167"/>
                  </a:lnTo>
                  <a:lnTo>
                    <a:pt x="50" y="167"/>
                  </a:lnTo>
                  <a:lnTo>
                    <a:pt x="59" y="167"/>
                  </a:lnTo>
                  <a:lnTo>
                    <a:pt x="63" y="167"/>
                  </a:lnTo>
                  <a:lnTo>
                    <a:pt x="71" y="167"/>
                  </a:lnTo>
                  <a:lnTo>
                    <a:pt x="80" y="163"/>
                  </a:lnTo>
                  <a:lnTo>
                    <a:pt x="84" y="16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24" name="Freeform 44"/>
            <p:cNvSpPr>
              <a:spLocks/>
            </p:cNvSpPr>
            <p:nvPr/>
          </p:nvSpPr>
          <p:spPr bwMode="auto">
            <a:xfrm>
              <a:off x="8997" y="2172"/>
              <a:ext cx="200" cy="209"/>
            </a:xfrm>
            <a:custGeom>
              <a:avLst/>
              <a:gdLst/>
              <a:ahLst/>
              <a:cxnLst>
                <a:cxn ang="0">
                  <a:pos x="92" y="4"/>
                </a:cxn>
                <a:cxn ang="0">
                  <a:pos x="104" y="21"/>
                </a:cxn>
                <a:cxn ang="0">
                  <a:pos x="121" y="34"/>
                </a:cxn>
                <a:cxn ang="0">
                  <a:pos x="134" y="46"/>
                </a:cxn>
                <a:cxn ang="0">
                  <a:pos x="150" y="59"/>
                </a:cxn>
                <a:cxn ang="0">
                  <a:pos x="167" y="67"/>
                </a:cxn>
                <a:cxn ang="0">
                  <a:pos x="179" y="80"/>
                </a:cxn>
                <a:cxn ang="0">
                  <a:pos x="192" y="92"/>
                </a:cxn>
                <a:cxn ang="0">
                  <a:pos x="200" y="101"/>
                </a:cxn>
                <a:cxn ang="0">
                  <a:pos x="192" y="113"/>
                </a:cxn>
                <a:cxn ang="0">
                  <a:pos x="179" y="130"/>
                </a:cxn>
                <a:cxn ang="0">
                  <a:pos x="167" y="147"/>
                </a:cxn>
                <a:cxn ang="0">
                  <a:pos x="150" y="167"/>
                </a:cxn>
                <a:cxn ang="0">
                  <a:pos x="138" y="188"/>
                </a:cxn>
                <a:cxn ang="0">
                  <a:pos x="125" y="201"/>
                </a:cxn>
                <a:cxn ang="0">
                  <a:pos x="121" y="209"/>
                </a:cxn>
                <a:cxn ang="0">
                  <a:pos x="113" y="205"/>
                </a:cxn>
                <a:cxn ang="0">
                  <a:pos x="100" y="192"/>
                </a:cxn>
                <a:cxn ang="0">
                  <a:pos x="88" y="180"/>
                </a:cxn>
                <a:cxn ang="0">
                  <a:pos x="75" y="167"/>
                </a:cxn>
                <a:cxn ang="0">
                  <a:pos x="63" y="155"/>
                </a:cxn>
                <a:cxn ang="0">
                  <a:pos x="46" y="142"/>
                </a:cxn>
                <a:cxn ang="0">
                  <a:pos x="33" y="126"/>
                </a:cxn>
                <a:cxn ang="0">
                  <a:pos x="13" y="109"/>
                </a:cxn>
                <a:cxn ang="0">
                  <a:pos x="8" y="92"/>
                </a:cxn>
                <a:cxn ang="0">
                  <a:pos x="21" y="80"/>
                </a:cxn>
                <a:cxn ang="0">
                  <a:pos x="33" y="67"/>
                </a:cxn>
                <a:cxn ang="0">
                  <a:pos x="46" y="55"/>
                </a:cxn>
                <a:cxn ang="0">
                  <a:pos x="54" y="42"/>
                </a:cxn>
                <a:cxn ang="0">
                  <a:pos x="63" y="30"/>
                </a:cxn>
                <a:cxn ang="0">
                  <a:pos x="71" y="17"/>
                </a:cxn>
                <a:cxn ang="0">
                  <a:pos x="79" y="4"/>
                </a:cxn>
              </a:cxnLst>
              <a:rect l="0" t="0" r="r" b="b"/>
              <a:pathLst>
                <a:path w="200" h="209">
                  <a:moveTo>
                    <a:pt x="84" y="0"/>
                  </a:moveTo>
                  <a:lnTo>
                    <a:pt x="92" y="4"/>
                  </a:lnTo>
                  <a:lnTo>
                    <a:pt x="96" y="13"/>
                  </a:lnTo>
                  <a:lnTo>
                    <a:pt x="104" y="21"/>
                  </a:lnTo>
                  <a:lnTo>
                    <a:pt x="113" y="25"/>
                  </a:lnTo>
                  <a:lnTo>
                    <a:pt x="121" y="34"/>
                  </a:lnTo>
                  <a:lnTo>
                    <a:pt x="125" y="38"/>
                  </a:lnTo>
                  <a:lnTo>
                    <a:pt x="134" y="46"/>
                  </a:lnTo>
                  <a:lnTo>
                    <a:pt x="142" y="50"/>
                  </a:lnTo>
                  <a:lnTo>
                    <a:pt x="150" y="59"/>
                  </a:lnTo>
                  <a:lnTo>
                    <a:pt x="159" y="63"/>
                  </a:lnTo>
                  <a:lnTo>
                    <a:pt x="167" y="67"/>
                  </a:lnTo>
                  <a:lnTo>
                    <a:pt x="175" y="75"/>
                  </a:lnTo>
                  <a:lnTo>
                    <a:pt x="179" y="80"/>
                  </a:lnTo>
                  <a:lnTo>
                    <a:pt x="188" y="88"/>
                  </a:lnTo>
                  <a:lnTo>
                    <a:pt x="192" y="92"/>
                  </a:lnTo>
                  <a:lnTo>
                    <a:pt x="200" y="101"/>
                  </a:lnTo>
                  <a:lnTo>
                    <a:pt x="196" y="105"/>
                  </a:lnTo>
                  <a:lnTo>
                    <a:pt x="192" y="113"/>
                  </a:lnTo>
                  <a:lnTo>
                    <a:pt x="188" y="121"/>
                  </a:lnTo>
                  <a:lnTo>
                    <a:pt x="179" y="130"/>
                  </a:lnTo>
                  <a:lnTo>
                    <a:pt x="175" y="138"/>
                  </a:lnTo>
                  <a:lnTo>
                    <a:pt x="167" y="147"/>
                  </a:lnTo>
                  <a:lnTo>
                    <a:pt x="159" y="159"/>
                  </a:lnTo>
                  <a:lnTo>
                    <a:pt x="150" y="167"/>
                  </a:lnTo>
                  <a:lnTo>
                    <a:pt x="146" y="176"/>
                  </a:lnTo>
                  <a:lnTo>
                    <a:pt x="138" y="188"/>
                  </a:lnTo>
                  <a:lnTo>
                    <a:pt x="129" y="192"/>
                  </a:lnTo>
                  <a:lnTo>
                    <a:pt x="125" y="201"/>
                  </a:lnTo>
                  <a:lnTo>
                    <a:pt x="121" y="205"/>
                  </a:lnTo>
                  <a:lnTo>
                    <a:pt x="121" y="209"/>
                  </a:lnTo>
                  <a:lnTo>
                    <a:pt x="117" y="209"/>
                  </a:lnTo>
                  <a:lnTo>
                    <a:pt x="113" y="205"/>
                  </a:lnTo>
                  <a:lnTo>
                    <a:pt x="104" y="197"/>
                  </a:lnTo>
                  <a:lnTo>
                    <a:pt x="100" y="192"/>
                  </a:lnTo>
                  <a:lnTo>
                    <a:pt x="96" y="184"/>
                  </a:lnTo>
                  <a:lnTo>
                    <a:pt x="88" y="180"/>
                  </a:lnTo>
                  <a:lnTo>
                    <a:pt x="79" y="172"/>
                  </a:lnTo>
                  <a:lnTo>
                    <a:pt x="75" y="167"/>
                  </a:lnTo>
                  <a:lnTo>
                    <a:pt x="71" y="163"/>
                  </a:lnTo>
                  <a:lnTo>
                    <a:pt x="63" y="155"/>
                  </a:lnTo>
                  <a:lnTo>
                    <a:pt x="54" y="151"/>
                  </a:lnTo>
                  <a:lnTo>
                    <a:pt x="46" y="142"/>
                  </a:lnTo>
                  <a:lnTo>
                    <a:pt x="42" y="134"/>
                  </a:lnTo>
                  <a:lnTo>
                    <a:pt x="33" y="126"/>
                  </a:lnTo>
                  <a:lnTo>
                    <a:pt x="21" y="117"/>
                  </a:lnTo>
                  <a:lnTo>
                    <a:pt x="13" y="109"/>
                  </a:lnTo>
                  <a:lnTo>
                    <a:pt x="0" y="101"/>
                  </a:lnTo>
                  <a:lnTo>
                    <a:pt x="8" y="92"/>
                  </a:lnTo>
                  <a:lnTo>
                    <a:pt x="17" y="84"/>
                  </a:lnTo>
                  <a:lnTo>
                    <a:pt x="21" y="80"/>
                  </a:lnTo>
                  <a:lnTo>
                    <a:pt x="29" y="71"/>
                  </a:lnTo>
                  <a:lnTo>
                    <a:pt x="33" y="67"/>
                  </a:lnTo>
                  <a:lnTo>
                    <a:pt x="42" y="59"/>
                  </a:lnTo>
                  <a:lnTo>
                    <a:pt x="46" y="55"/>
                  </a:lnTo>
                  <a:lnTo>
                    <a:pt x="50" y="50"/>
                  </a:lnTo>
                  <a:lnTo>
                    <a:pt x="54" y="42"/>
                  </a:lnTo>
                  <a:lnTo>
                    <a:pt x="59" y="38"/>
                  </a:lnTo>
                  <a:lnTo>
                    <a:pt x="63" y="30"/>
                  </a:lnTo>
                  <a:lnTo>
                    <a:pt x="67" y="25"/>
                  </a:lnTo>
                  <a:lnTo>
                    <a:pt x="71" y="17"/>
                  </a:lnTo>
                  <a:lnTo>
                    <a:pt x="75" y="13"/>
                  </a:lnTo>
                  <a:lnTo>
                    <a:pt x="79" y="4"/>
                  </a:lnTo>
                  <a:lnTo>
                    <a:pt x="84"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23" name="Freeform 43"/>
            <p:cNvSpPr>
              <a:spLocks/>
            </p:cNvSpPr>
            <p:nvPr/>
          </p:nvSpPr>
          <p:spPr bwMode="auto">
            <a:xfrm>
              <a:off x="8021" y="2381"/>
              <a:ext cx="730" cy="376"/>
            </a:xfrm>
            <a:custGeom>
              <a:avLst/>
              <a:gdLst/>
              <a:ahLst/>
              <a:cxnLst>
                <a:cxn ang="0">
                  <a:pos x="613" y="125"/>
                </a:cxn>
                <a:cxn ang="0">
                  <a:pos x="588" y="142"/>
                </a:cxn>
                <a:cxn ang="0">
                  <a:pos x="563" y="155"/>
                </a:cxn>
                <a:cxn ang="0">
                  <a:pos x="534" y="163"/>
                </a:cxn>
                <a:cxn ang="0">
                  <a:pos x="501" y="155"/>
                </a:cxn>
                <a:cxn ang="0">
                  <a:pos x="459" y="155"/>
                </a:cxn>
                <a:cxn ang="0">
                  <a:pos x="409" y="205"/>
                </a:cxn>
                <a:cxn ang="0">
                  <a:pos x="350" y="251"/>
                </a:cxn>
                <a:cxn ang="0">
                  <a:pos x="288" y="293"/>
                </a:cxn>
                <a:cxn ang="0">
                  <a:pos x="225" y="326"/>
                </a:cxn>
                <a:cxn ang="0">
                  <a:pos x="167" y="351"/>
                </a:cxn>
                <a:cxn ang="0">
                  <a:pos x="117" y="368"/>
                </a:cxn>
                <a:cxn ang="0">
                  <a:pos x="75" y="376"/>
                </a:cxn>
                <a:cxn ang="0">
                  <a:pos x="38" y="376"/>
                </a:cxn>
                <a:cxn ang="0">
                  <a:pos x="13" y="372"/>
                </a:cxn>
                <a:cxn ang="0">
                  <a:pos x="4" y="355"/>
                </a:cxn>
                <a:cxn ang="0">
                  <a:pos x="79" y="339"/>
                </a:cxn>
                <a:cxn ang="0">
                  <a:pos x="196" y="293"/>
                </a:cxn>
                <a:cxn ang="0">
                  <a:pos x="313" y="226"/>
                </a:cxn>
                <a:cxn ang="0">
                  <a:pos x="405" y="159"/>
                </a:cxn>
                <a:cxn ang="0">
                  <a:pos x="463" y="109"/>
                </a:cxn>
                <a:cxn ang="0">
                  <a:pos x="501" y="109"/>
                </a:cxn>
                <a:cxn ang="0">
                  <a:pos x="551" y="121"/>
                </a:cxn>
                <a:cxn ang="0">
                  <a:pos x="576" y="105"/>
                </a:cxn>
                <a:cxn ang="0">
                  <a:pos x="584" y="75"/>
                </a:cxn>
                <a:cxn ang="0">
                  <a:pos x="597" y="54"/>
                </a:cxn>
                <a:cxn ang="0">
                  <a:pos x="626" y="50"/>
                </a:cxn>
                <a:cxn ang="0">
                  <a:pos x="630" y="88"/>
                </a:cxn>
                <a:cxn ang="0">
                  <a:pos x="638" y="105"/>
                </a:cxn>
                <a:cxn ang="0">
                  <a:pos x="651" y="105"/>
                </a:cxn>
                <a:cxn ang="0">
                  <a:pos x="663" y="100"/>
                </a:cxn>
                <a:cxn ang="0">
                  <a:pos x="676" y="96"/>
                </a:cxn>
                <a:cxn ang="0">
                  <a:pos x="688" y="84"/>
                </a:cxn>
                <a:cxn ang="0">
                  <a:pos x="692" y="63"/>
                </a:cxn>
                <a:cxn ang="0">
                  <a:pos x="688" y="34"/>
                </a:cxn>
                <a:cxn ang="0">
                  <a:pos x="688" y="13"/>
                </a:cxn>
                <a:cxn ang="0">
                  <a:pos x="701" y="0"/>
                </a:cxn>
                <a:cxn ang="0">
                  <a:pos x="722" y="17"/>
                </a:cxn>
                <a:cxn ang="0">
                  <a:pos x="730" y="63"/>
                </a:cxn>
                <a:cxn ang="0">
                  <a:pos x="713" y="105"/>
                </a:cxn>
                <a:cxn ang="0">
                  <a:pos x="688" y="134"/>
                </a:cxn>
                <a:cxn ang="0">
                  <a:pos x="659" y="142"/>
                </a:cxn>
                <a:cxn ang="0">
                  <a:pos x="626" y="117"/>
                </a:cxn>
              </a:cxnLst>
              <a:rect l="0" t="0" r="r" b="b"/>
              <a:pathLst>
                <a:path w="730" h="376">
                  <a:moveTo>
                    <a:pt x="626" y="117"/>
                  </a:moveTo>
                  <a:lnTo>
                    <a:pt x="622" y="121"/>
                  </a:lnTo>
                  <a:lnTo>
                    <a:pt x="613" y="125"/>
                  </a:lnTo>
                  <a:lnTo>
                    <a:pt x="605" y="130"/>
                  </a:lnTo>
                  <a:lnTo>
                    <a:pt x="601" y="138"/>
                  </a:lnTo>
                  <a:lnTo>
                    <a:pt x="588" y="142"/>
                  </a:lnTo>
                  <a:lnTo>
                    <a:pt x="584" y="146"/>
                  </a:lnTo>
                  <a:lnTo>
                    <a:pt x="572" y="151"/>
                  </a:lnTo>
                  <a:lnTo>
                    <a:pt x="563" y="155"/>
                  </a:lnTo>
                  <a:lnTo>
                    <a:pt x="555" y="159"/>
                  </a:lnTo>
                  <a:lnTo>
                    <a:pt x="546" y="163"/>
                  </a:lnTo>
                  <a:lnTo>
                    <a:pt x="534" y="163"/>
                  </a:lnTo>
                  <a:lnTo>
                    <a:pt x="521" y="163"/>
                  </a:lnTo>
                  <a:lnTo>
                    <a:pt x="513" y="159"/>
                  </a:lnTo>
                  <a:lnTo>
                    <a:pt x="501" y="155"/>
                  </a:lnTo>
                  <a:lnTo>
                    <a:pt x="488" y="146"/>
                  </a:lnTo>
                  <a:lnTo>
                    <a:pt x="476" y="134"/>
                  </a:lnTo>
                  <a:lnTo>
                    <a:pt x="459" y="155"/>
                  </a:lnTo>
                  <a:lnTo>
                    <a:pt x="442" y="171"/>
                  </a:lnTo>
                  <a:lnTo>
                    <a:pt x="426" y="188"/>
                  </a:lnTo>
                  <a:lnTo>
                    <a:pt x="409" y="205"/>
                  </a:lnTo>
                  <a:lnTo>
                    <a:pt x="388" y="222"/>
                  </a:lnTo>
                  <a:lnTo>
                    <a:pt x="371" y="238"/>
                  </a:lnTo>
                  <a:lnTo>
                    <a:pt x="350" y="251"/>
                  </a:lnTo>
                  <a:lnTo>
                    <a:pt x="330" y="268"/>
                  </a:lnTo>
                  <a:lnTo>
                    <a:pt x="309" y="280"/>
                  </a:lnTo>
                  <a:lnTo>
                    <a:pt x="288" y="293"/>
                  </a:lnTo>
                  <a:lnTo>
                    <a:pt x="267" y="305"/>
                  </a:lnTo>
                  <a:lnTo>
                    <a:pt x="246" y="313"/>
                  </a:lnTo>
                  <a:lnTo>
                    <a:pt x="225" y="326"/>
                  </a:lnTo>
                  <a:lnTo>
                    <a:pt x="204" y="334"/>
                  </a:lnTo>
                  <a:lnTo>
                    <a:pt x="184" y="343"/>
                  </a:lnTo>
                  <a:lnTo>
                    <a:pt x="167" y="351"/>
                  </a:lnTo>
                  <a:lnTo>
                    <a:pt x="150" y="355"/>
                  </a:lnTo>
                  <a:lnTo>
                    <a:pt x="134" y="364"/>
                  </a:lnTo>
                  <a:lnTo>
                    <a:pt x="117" y="368"/>
                  </a:lnTo>
                  <a:lnTo>
                    <a:pt x="100" y="372"/>
                  </a:lnTo>
                  <a:lnTo>
                    <a:pt x="88" y="372"/>
                  </a:lnTo>
                  <a:lnTo>
                    <a:pt x="75" y="376"/>
                  </a:lnTo>
                  <a:lnTo>
                    <a:pt x="63" y="376"/>
                  </a:lnTo>
                  <a:lnTo>
                    <a:pt x="50" y="376"/>
                  </a:lnTo>
                  <a:lnTo>
                    <a:pt x="38" y="376"/>
                  </a:lnTo>
                  <a:lnTo>
                    <a:pt x="29" y="376"/>
                  </a:lnTo>
                  <a:lnTo>
                    <a:pt x="21" y="372"/>
                  </a:lnTo>
                  <a:lnTo>
                    <a:pt x="13" y="372"/>
                  </a:lnTo>
                  <a:lnTo>
                    <a:pt x="8" y="368"/>
                  </a:lnTo>
                  <a:lnTo>
                    <a:pt x="4" y="359"/>
                  </a:lnTo>
                  <a:lnTo>
                    <a:pt x="4" y="355"/>
                  </a:lnTo>
                  <a:lnTo>
                    <a:pt x="0" y="347"/>
                  </a:lnTo>
                  <a:lnTo>
                    <a:pt x="38" y="347"/>
                  </a:lnTo>
                  <a:lnTo>
                    <a:pt x="79" y="339"/>
                  </a:lnTo>
                  <a:lnTo>
                    <a:pt x="117" y="326"/>
                  </a:lnTo>
                  <a:lnTo>
                    <a:pt x="159" y="313"/>
                  </a:lnTo>
                  <a:lnTo>
                    <a:pt x="196" y="293"/>
                  </a:lnTo>
                  <a:lnTo>
                    <a:pt x="238" y="272"/>
                  </a:lnTo>
                  <a:lnTo>
                    <a:pt x="275" y="251"/>
                  </a:lnTo>
                  <a:lnTo>
                    <a:pt x="313" y="226"/>
                  </a:lnTo>
                  <a:lnTo>
                    <a:pt x="346" y="201"/>
                  </a:lnTo>
                  <a:lnTo>
                    <a:pt x="375" y="180"/>
                  </a:lnTo>
                  <a:lnTo>
                    <a:pt x="405" y="159"/>
                  </a:lnTo>
                  <a:lnTo>
                    <a:pt x="426" y="138"/>
                  </a:lnTo>
                  <a:lnTo>
                    <a:pt x="446" y="121"/>
                  </a:lnTo>
                  <a:lnTo>
                    <a:pt x="463" y="109"/>
                  </a:lnTo>
                  <a:lnTo>
                    <a:pt x="471" y="100"/>
                  </a:lnTo>
                  <a:lnTo>
                    <a:pt x="476" y="96"/>
                  </a:lnTo>
                  <a:lnTo>
                    <a:pt x="501" y="109"/>
                  </a:lnTo>
                  <a:lnTo>
                    <a:pt x="521" y="117"/>
                  </a:lnTo>
                  <a:lnTo>
                    <a:pt x="538" y="121"/>
                  </a:lnTo>
                  <a:lnTo>
                    <a:pt x="551" y="121"/>
                  </a:lnTo>
                  <a:lnTo>
                    <a:pt x="563" y="121"/>
                  </a:lnTo>
                  <a:lnTo>
                    <a:pt x="572" y="113"/>
                  </a:lnTo>
                  <a:lnTo>
                    <a:pt x="576" y="105"/>
                  </a:lnTo>
                  <a:lnTo>
                    <a:pt x="580" y="96"/>
                  </a:lnTo>
                  <a:lnTo>
                    <a:pt x="580" y="88"/>
                  </a:lnTo>
                  <a:lnTo>
                    <a:pt x="584" y="75"/>
                  </a:lnTo>
                  <a:lnTo>
                    <a:pt x="584" y="67"/>
                  </a:lnTo>
                  <a:lnTo>
                    <a:pt x="588" y="59"/>
                  </a:lnTo>
                  <a:lnTo>
                    <a:pt x="597" y="54"/>
                  </a:lnTo>
                  <a:lnTo>
                    <a:pt x="601" y="50"/>
                  </a:lnTo>
                  <a:lnTo>
                    <a:pt x="613" y="46"/>
                  </a:lnTo>
                  <a:lnTo>
                    <a:pt x="626" y="50"/>
                  </a:lnTo>
                  <a:lnTo>
                    <a:pt x="626" y="63"/>
                  </a:lnTo>
                  <a:lnTo>
                    <a:pt x="630" y="75"/>
                  </a:lnTo>
                  <a:lnTo>
                    <a:pt x="630" y="88"/>
                  </a:lnTo>
                  <a:lnTo>
                    <a:pt x="634" y="92"/>
                  </a:lnTo>
                  <a:lnTo>
                    <a:pt x="638" y="100"/>
                  </a:lnTo>
                  <a:lnTo>
                    <a:pt x="638" y="105"/>
                  </a:lnTo>
                  <a:lnTo>
                    <a:pt x="642" y="105"/>
                  </a:lnTo>
                  <a:lnTo>
                    <a:pt x="647" y="105"/>
                  </a:lnTo>
                  <a:lnTo>
                    <a:pt x="651" y="105"/>
                  </a:lnTo>
                  <a:lnTo>
                    <a:pt x="655" y="105"/>
                  </a:lnTo>
                  <a:lnTo>
                    <a:pt x="659" y="105"/>
                  </a:lnTo>
                  <a:lnTo>
                    <a:pt x="663" y="100"/>
                  </a:lnTo>
                  <a:lnTo>
                    <a:pt x="667" y="100"/>
                  </a:lnTo>
                  <a:lnTo>
                    <a:pt x="672" y="100"/>
                  </a:lnTo>
                  <a:lnTo>
                    <a:pt x="676" y="96"/>
                  </a:lnTo>
                  <a:lnTo>
                    <a:pt x="680" y="96"/>
                  </a:lnTo>
                  <a:lnTo>
                    <a:pt x="684" y="92"/>
                  </a:lnTo>
                  <a:lnTo>
                    <a:pt x="688" y="84"/>
                  </a:lnTo>
                  <a:lnTo>
                    <a:pt x="688" y="80"/>
                  </a:lnTo>
                  <a:lnTo>
                    <a:pt x="692" y="71"/>
                  </a:lnTo>
                  <a:lnTo>
                    <a:pt x="692" y="63"/>
                  </a:lnTo>
                  <a:lnTo>
                    <a:pt x="688" y="54"/>
                  </a:lnTo>
                  <a:lnTo>
                    <a:pt x="688" y="42"/>
                  </a:lnTo>
                  <a:lnTo>
                    <a:pt x="688" y="34"/>
                  </a:lnTo>
                  <a:lnTo>
                    <a:pt x="688" y="25"/>
                  </a:lnTo>
                  <a:lnTo>
                    <a:pt x="688" y="21"/>
                  </a:lnTo>
                  <a:lnTo>
                    <a:pt x="688" y="13"/>
                  </a:lnTo>
                  <a:lnTo>
                    <a:pt x="688" y="9"/>
                  </a:lnTo>
                  <a:lnTo>
                    <a:pt x="692" y="4"/>
                  </a:lnTo>
                  <a:lnTo>
                    <a:pt x="701" y="0"/>
                  </a:lnTo>
                  <a:lnTo>
                    <a:pt x="705" y="0"/>
                  </a:lnTo>
                  <a:lnTo>
                    <a:pt x="718" y="0"/>
                  </a:lnTo>
                  <a:lnTo>
                    <a:pt x="722" y="17"/>
                  </a:lnTo>
                  <a:lnTo>
                    <a:pt x="726" y="29"/>
                  </a:lnTo>
                  <a:lnTo>
                    <a:pt x="730" y="46"/>
                  </a:lnTo>
                  <a:lnTo>
                    <a:pt x="730" y="63"/>
                  </a:lnTo>
                  <a:lnTo>
                    <a:pt x="726" y="75"/>
                  </a:lnTo>
                  <a:lnTo>
                    <a:pt x="722" y="92"/>
                  </a:lnTo>
                  <a:lnTo>
                    <a:pt x="713" y="105"/>
                  </a:lnTo>
                  <a:lnTo>
                    <a:pt x="709" y="117"/>
                  </a:lnTo>
                  <a:lnTo>
                    <a:pt x="701" y="130"/>
                  </a:lnTo>
                  <a:lnTo>
                    <a:pt x="688" y="134"/>
                  </a:lnTo>
                  <a:lnTo>
                    <a:pt x="680" y="142"/>
                  </a:lnTo>
                  <a:lnTo>
                    <a:pt x="667" y="142"/>
                  </a:lnTo>
                  <a:lnTo>
                    <a:pt x="659" y="142"/>
                  </a:lnTo>
                  <a:lnTo>
                    <a:pt x="647" y="138"/>
                  </a:lnTo>
                  <a:lnTo>
                    <a:pt x="638" y="130"/>
                  </a:lnTo>
                  <a:lnTo>
                    <a:pt x="626" y="11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22" name="Freeform 42"/>
            <p:cNvSpPr>
              <a:spLocks/>
            </p:cNvSpPr>
            <p:nvPr/>
          </p:nvSpPr>
          <p:spPr bwMode="auto">
            <a:xfrm>
              <a:off x="8818" y="2431"/>
              <a:ext cx="542" cy="243"/>
            </a:xfrm>
            <a:custGeom>
              <a:avLst/>
              <a:gdLst/>
              <a:ahLst/>
              <a:cxnLst>
                <a:cxn ang="0">
                  <a:pos x="521" y="0"/>
                </a:cxn>
                <a:cxn ang="0">
                  <a:pos x="529" y="4"/>
                </a:cxn>
                <a:cxn ang="0">
                  <a:pos x="538" y="13"/>
                </a:cxn>
                <a:cxn ang="0">
                  <a:pos x="538" y="17"/>
                </a:cxn>
                <a:cxn ang="0">
                  <a:pos x="542" y="25"/>
                </a:cxn>
                <a:cxn ang="0">
                  <a:pos x="542" y="30"/>
                </a:cxn>
                <a:cxn ang="0">
                  <a:pos x="542" y="38"/>
                </a:cxn>
                <a:cxn ang="0">
                  <a:pos x="538" y="46"/>
                </a:cxn>
                <a:cxn ang="0">
                  <a:pos x="534" y="55"/>
                </a:cxn>
                <a:cxn ang="0">
                  <a:pos x="525" y="63"/>
                </a:cxn>
                <a:cxn ang="0">
                  <a:pos x="521" y="67"/>
                </a:cxn>
                <a:cxn ang="0">
                  <a:pos x="509" y="75"/>
                </a:cxn>
                <a:cxn ang="0">
                  <a:pos x="500" y="84"/>
                </a:cxn>
                <a:cxn ang="0">
                  <a:pos x="488" y="92"/>
                </a:cxn>
                <a:cxn ang="0">
                  <a:pos x="475" y="101"/>
                </a:cxn>
                <a:cxn ang="0">
                  <a:pos x="463" y="109"/>
                </a:cxn>
                <a:cxn ang="0">
                  <a:pos x="450" y="117"/>
                </a:cxn>
                <a:cxn ang="0">
                  <a:pos x="421" y="130"/>
                </a:cxn>
                <a:cxn ang="0">
                  <a:pos x="388" y="147"/>
                </a:cxn>
                <a:cxn ang="0">
                  <a:pos x="354" y="159"/>
                </a:cxn>
                <a:cxn ang="0">
                  <a:pos x="317" y="172"/>
                </a:cxn>
                <a:cxn ang="0">
                  <a:pos x="279" y="184"/>
                </a:cxn>
                <a:cxn ang="0">
                  <a:pos x="246" y="197"/>
                </a:cxn>
                <a:cxn ang="0">
                  <a:pos x="208" y="209"/>
                </a:cxn>
                <a:cxn ang="0">
                  <a:pos x="175" y="218"/>
                </a:cxn>
                <a:cxn ang="0">
                  <a:pos x="142" y="226"/>
                </a:cxn>
                <a:cxn ang="0">
                  <a:pos x="108" y="234"/>
                </a:cxn>
                <a:cxn ang="0">
                  <a:pos x="79" y="238"/>
                </a:cxn>
                <a:cxn ang="0">
                  <a:pos x="54" y="243"/>
                </a:cxn>
                <a:cxn ang="0">
                  <a:pos x="33" y="243"/>
                </a:cxn>
                <a:cxn ang="0">
                  <a:pos x="16" y="243"/>
                </a:cxn>
                <a:cxn ang="0">
                  <a:pos x="4" y="243"/>
                </a:cxn>
                <a:cxn ang="0">
                  <a:pos x="0" y="238"/>
                </a:cxn>
                <a:cxn ang="0">
                  <a:pos x="4" y="234"/>
                </a:cxn>
                <a:cxn ang="0">
                  <a:pos x="12" y="230"/>
                </a:cxn>
                <a:cxn ang="0">
                  <a:pos x="29" y="226"/>
                </a:cxn>
                <a:cxn ang="0">
                  <a:pos x="50" y="222"/>
                </a:cxn>
                <a:cxn ang="0">
                  <a:pos x="75" y="213"/>
                </a:cxn>
                <a:cxn ang="0">
                  <a:pos x="104" y="205"/>
                </a:cxn>
                <a:cxn ang="0">
                  <a:pos x="137" y="192"/>
                </a:cxn>
                <a:cxn ang="0">
                  <a:pos x="175" y="180"/>
                </a:cxn>
                <a:cxn ang="0">
                  <a:pos x="212" y="167"/>
                </a:cxn>
                <a:cxn ang="0">
                  <a:pos x="254" y="151"/>
                </a:cxn>
                <a:cxn ang="0">
                  <a:pos x="300" y="130"/>
                </a:cxn>
                <a:cxn ang="0">
                  <a:pos x="342" y="109"/>
                </a:cxn>
                <a:cxn ang="0">
                  <a:pos x="388" y="84"/>
                </a:cxn>
                <a:cxn ang="0">
                  <a:pos x="434" y="59"/>
                </a:cxn>
                <a:cxn ang="0">
                  <a:pos x="479" y="30"/>
                </a:cxn>
                <a:cxn ang="0">
                  <a:pos x="521" y="0"/>
                </a:cxn>
              </a:cxnLst>
              <a:rect l="0" t="0" r="r" b="b"/>
              <a:pathLst>
                <a:path w="542" h="243">
                  <a:moveTo>
                    <a:pt x="521" y="0"/>
                  </a:moveTo>
                  <a:lnTo>
                    <a:pt x="529" y="4"/>
                  </a:lnTo>
                  <a:lnTo>
                    <a:pt x="538" y="13"/>
                  </a:lnTo>
                  <a:lnTo>
                    <a:pt x="538" y="17"/>
                  </a:lnTo>
                  <a:lnTo>
                    <a:pt x="542" y="25"/>
                  </a:lnTo>
                  <a:lnTo>
                    <a:pt x="542" y="30"/>
                  </a:lnTo>
                  <a:lnTo>
                    <a:pt x="542" y="38"/>
                  </a:lnTo>
                  <a:lnTo>
                    <a:pt x="538" y="46"/>
                  </a:lnTo>
                  <a:lnTo>
                    <a:pt x="534" y="55"/>
                  </a:lnTo>
                  <a:lnTo>
                    <a:pt x="525" y="63"/>
                  </a:lnTo>
                  <a:lnTo>
                    <a:pt x="521" y="67"/>
                  </a:lnTo>
                  <a:lnTo>
                    <a:pt x="509" y="75"/>
                  </a:lnTo>
                  <a:lnTo>
                    <a:pt x="500" y="84"/>
                  </a:lnTo>
                  <a:lnTo>
                    <a:pt x="488" y="92"/>
                  </a:lnTo>
                  <a:lnTo>
                    <a:pt x="475" y="101"/>
                  </a:lnTo>
                  <a:lnTo>
                    <a:pt x="463" y="109"/>
                  </a:lnTo>
                  <a:lnTo>
                    <a:pt x="450" y="117"/>
                  </a:lnTo>
                  <a:lnTo>
                    <a:pt x="421" y="130"/>
                  </a:lnTo>
                  <a:lnTo>
                    <a:pt x="388" y="147"/>
                  </a:lnTo>
                  <a:lnTo>
                    <a:pt x="354" y="159"/>
                  </a:lnTo>
                  <a:lnTo>
                    <a:pt x="317" y="172"/>
                  </a:lnTo>
                  <a:lnTo>
                    <a:pt x="279" y="184"/>
                  </a:lnTo>
                  <a:lnTo>
                    <a:pt x="246" y="197"/>
                  </a:lnTo>
                  <a:lnTo>
                    <a:pt x="208" y="209"/>
                  </a:lnTo>
                  <a:lnTo>
                    <a:pt x="175" y="218"/>
                  </a:lnTo>
                  <a:lnTo>
                    <a:pt x="142" y="226"/>
                  </a:lnTo>
                  <a:lnTo>
                    <a:pt x="108" y="234"/>
                  </a:lnTo>
                  <a:lnTo>
                    <a:pt x="79" y="238"/>
                  </a:lnTo>
                  <a:lnTo>
                    <a:pt x="54" y="243"/>
                  </a:lnTo>
                  <a:lnTo>
                    <a:pt x="33" y="243"/>
                  </a:lnTo>
                  <a:lnTo>
                    <a:pt x="16" y="243"/>
                  </a:lnTo>
                  <a:lnTo>
                    <a:pt x="4" y="243"/>
                  </a:lnTo>
                  <a:lnTo>
                    <a:pt x="0" y="238"/>
                  </a:lnTo>
                  <a:lnTo>
                    <a:pt x="4" y="234"/>
                  </a:lnTo>
                  <a:lnTo>
                    <a:pt x="12" y="230"/>
                  </a:lnTo>
                  <a:lnTo>
                    <a:pt x="29" y="226"/>
                  </a:lnTo>
                  <a:lnTo>
                    <a:pt x="50" y="222"/>
                  </a:lnTo>
                  <a:lnTo>
                    <a:pt x="75" y="213"/>
                  </a:lnTo>
                  <a:lnTo>
                    <a:pt x="104" y="205"/>
                  </a:lnTo>
                  <a:lnTo>
                    <a:pt x="137" y="192"/>
                  </a:lnTo>
                  <a:lnTo>
                    <a:pt x="175" y="180"/>
                  </a:lnTo>
                  <a:lnTo>
                    <a:pt x="212" y="167"/>
                  </a:lnTo>
                  <a:lnTo>
                    <a:pt x="254" y="151"/>
                  </a:lnTo>
                  <a:lnTo>
                    <a:pt x="300" y="130"/>
                  </a:lnTo>
                  <a:lnTo>
                    <a:pt x="342" y="109"/>
                  </a:lnTo>
                  <a:lnTo>
                    <a:pt x="388" y="84"/>
                  </a:lnTo>
                  <a:lnTo>
                    <a:pt x="434" y="59"/>
                  </a:lnTo>
                  <a:lnTo>
                    <a:pt x="479" y="30"/>
                  </a:lnTo>
                  <a:lnTo>
                    <a:pt x="521"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21" name="Freeform 41"/>
            <p:cNvSpPr>
              <a:spLocks/>
            </p:cNvSpPr>
            <p:nvPr/>
          </p:nvSpPr>
          <p:spPr bwMode="auto">
            <a:xfrm>
              <a:off x="5556" y="2548"/>
              <a:ext cx="646" cy="284"/>
            </a:xfrm>
            <a:custGeom>
              <a:avLst/>
              <a:gdLst/>
              <a:ahLst/>
              <a:cxnLst>
                <a:cxn ang="0">
                  <a:pos x="646" y="9"/>
                </a:cxn>
                <a:cxn ang="0">
                  <a:pos x="601" y="30"/>
                </a:cxn>
                <a:cxn ang="0">
                  <a:pos x="555" y="50"/>
                </a:cxn>
                <a:cxn ang="0">
                  <a:pos x="505" y="71"/>
                </a:cxn>
                <a:cxn ang="0">
                  <a:pos x="455" y="92"/>
                </a:cxn>
                <a:cxn ang="0">
                  <a:pos x="405" y="113"/>
                </a:cxn>
                <a:cxn ang="0">
                  <a:pos x="354" y="138"/>
                </a:cxn>
                <a:cxn ang="0">
                  <a:pos x="309" y="159"/>
                </a:cxn>
                <a:cxn ang="0">
                  <a:pos x="259" y="180"/>
                </a:cxn>
                <a:cxn ang="0">
                  <a:pos x="217" y="197"/>
                </a:cxn>
                <a:cxn ang="0">
                  <a:pos x="175" y="217"/>
                </a:cxn>
                <a:cxn ang="0">
                  <a:pos x="138" y="234"/>
                </a:cxn>
                <a:cxn ang="0">
                  <a:pos x="100" y="247"/>
                </a:cxn>
                <a:cxn ang="0">
                  <a:pos x="71" y="259"/>
                </a:cxn>
                <a:cxn ang="0">
                  <a:pos x="46" y="272"/>
                </a:cxn>
                <a:cxn ang="0">
                  <a:pos x="29" y="280"/>
                </a:cxn>
                <a:cxn ang="0">
                  <a:pos x="17" y="284"/>
                </a:cxn>
                <a:cxn ang="0">
                  <a:pos x="8" y="284"/>
                </a:cxn>
                <a:cxn ang="0">
                  <a:pos x="4" y="280"/>
                </a:cxn>
                <a:cxn ang="0">
                  <a:pos x="0" y="276"/>
                </a:cxn>
                <a:cxn ang="0">
                  <a:pos x="0" y="272"/>
                </a:cxn>
                <a:cxn ang="0">
                  <a:pos x="0" y="268"/>
                </a:cxn>
                <a:cxn ang="0">
                  <a:pos x="4" y="259"/>
                </a:cxn>
                <a:cxn ang="0">
                  <a:pos x="8" y="251"/>
                </a:cxn>
                <a:cxn ang="0">
                  <a:pos x="17" y="243"/>
                </a:cxn>
                <a:cxn ang="0">
                  <a:pos x="25" y="234"/>
                </a:cxn>
                <a:cxn ang="0">
                  <a:pos x="37" y="226"/>
                </a:cxn>
                <a:cxn ang="0">
                  <a:pos x="50" y="217"/>
                </a:cxn>
                <a:cxn ang="0">
                  <a:pos x="63" y="205"/>
                </a:cxn>
                <a:cxn ang="0">
                  <a:pos x="79" y="197"/>
                </a:cxn>
                <a:cxn ang="0">
                  <a:pos x="96" y="184"/>
                </a:cxn>
                <a:cxn ang="0">
                  <a:pos x="117" y="176"/>
                </a:cxn>
                <a:cxn ang="0">
                  <a:pos x="138" y="167"/>
                </a:cxn>
                <a:cxn ang="0">
                  <a:pos x="171" y="146"/>
                </a:cxn>
                <a:cxn ang="0">
                  <a:pos x="208" y="130"/>
                </a:cxn>
                <a:cxn ang="0">
                  <a:pos x="250" y="113"/>
                </a:cxn>
                <a:cxn ang="0">
                  <a:pos x="288" y="96"/>
                </a:cxn>
                <a:cxn ang="0">
                  <a:pos x="329" y="80"/>
                </a:cxn>
                <a:cxn ang="0">
                  <a:pos x="371" y="67"/>
                </a:cxn>
                <a:cxn ang="0">
                  <a:pos x="413" y="50"/>
                </a:cxn>
                <a:cxn ang="0">
                  <a:pos x="450" y="38"/>
                </a:cxn>
                <a:cxn ang="0">
                  <a:pos x="488" y="25"/>
                </a:cxn>
                <a:cxn ang="0">
                  <a:pos x="521" y="17"/>
                </a:cxn>
                <a:cxn ang="0">
                  <a:pos x="555" y="9"/>
                </a:cxn>
                <a:cxn ang="0">
                  <a:pos x="584" y="4"/>
                </a:cxn>
                <a:cxn ang="0">
                  <a:pos x="605" y="0"/>
                </a:cxn>
                <a:cxn ang="0">
                  <a:pos x="626" y="0"/>
                </a:cxn>
                <a:cxn ang="0">
                  <a:pos x="638" y="4"/>
                </a:cxn>
                <a:cxn ang="0">
                  <a:pos x="646" y="9"/>
                </a:cxn>
              </a:cxnLst>
              <a:rect l="0" t="0" r="r" b="b"/>
              <a:pathLst>
                <a:path w="646" h="284">
                  <a:moveTo>
                    <a:pt x="646" y="9"/>
                  </a:moveTo>
                  <a:lnTo>
                    <a:pt x="601" y="30"/>
                  </a:lnTo>
                  <a:lnTo>
                    <a:pt x="555" y="50"/>
                  </a:lnTo>
                  <a:lnTo>
                    <a:pt x="505" y="71"/>
                  </a:lnTo>
                  <a:lnTo>
                    <a:pt x="455" y="92"/>
                  </a:lnTo>
                  <a:lnTo>
                    <a:pt x="405" y="113"/>
                  </a:lnTo>
                  <a:lnTo>
                    <a:pt x="354" y="138"/>
                  </a:lnTo>
                  <a:lnTo>
                    <a:pt x="309" y="159"/>
                  </a:lnTo>
                  <a:lnTo>
                    <a:pt x="259" y="180"/>
                  </a:lnTo>
                  <a:lnTo>
                    <a:pt x="217" y="197"/>
                  </a:lnTo>
                  <a:lnTo>
                    <a:pt x="175" y="217"/>
                  </a:lnTo>
                  <a:lnTo>
                    <a:pt x="138" y="234"/>
                  </a:lnTo>
                  <a:lnTo>
                    <a:pt x="100" y="247"/>
                  </a:lnTo>
                  <a:lnTo>
                    <a:pt x="71" y="259"/>
                  </a:lnTo>
                  <a:lnTo>
                    <a:pt x="46" y="272"/>
                  </a:lnTo>
                  <a:lnTo>
                    <a:pt x="29" y="280"/>
                  </a:lnTo>
                  <a:lnTo>
                    <a:pt x="17" y="284"/>
                  </a:lnTo>
                  <a:lnTo>
                    <a:pt x="8" y="284"/>
                  </a:lnTo>
                  <a:lnTo>
                    <a:pt x="4" y="280"/>
                  </a:lnTo>
                  <a:lnTo>
                    <a:pt x="0" y="276"/>
                  </a:lnTo>
                  <a:lnTo>
                    <a:pt x="0" y="272"/>
                  </a:lnTo>
                  <a:lnTo>
                    <a:pt x="0" y="268"/>
                  </a:lnTo>
                  <a:lnTo>
                    <a:pt x="4" y="259"/>
                  </a:lnTo>
                  <a:lnTo>
                    <a:pt x="8" y="251"/>
                  </a:lnTo>
                  <a:lnTo>
                    <a:pt x="17" y="243"/>
                  </a:lnTo>
                  <a:lnTo>
                    <a:pt x="25" y="234"/>
                  </a:lnTo>
                  <a:lnTo>
                    <a:pt x="37" y="226"/>
                  </a:lnTo>
                  <a:lnTo>
                    <a:pt x="50" y="217"/>
                  </a:lnTo>
                  <a:lnTo>
                    <a:pt x="63" y="205"/>
                  </a:lnTo>
                  <a:lnTo>
                    <a:pt x="79" y="197"/>
                  </a:lnTo>
                  <a:lnTo>
                    <a:pt x="96" y="184"/>
                  </a:lnTo>
                  <a:lnTo>
                    <a:pt x="117" y="176"/>
                  </a:lnTo>
                  <a:lnTo>
                    <a:pt x="138" y="167"/>
                  </a:lnTo>
                  <a:lnTo>
                    <a:pt x="171" y="146"/>
                  </a:lnTo>
                  <a:lnTo>
                    <a:pt x="208" y="130"/>
                  </a:lnTo>
                  <a:lnTo>
                    <a:pt x="250" y="113"/>
                  </a:lnTo>
                  <a:lnTo>
                    <a:pt x="288" y="96"/>
                  </a:lnTo>
                  <a:lnTo>
                    <a:pt x="329" y="80"/>
                  </a:lnTo>
                  <a:lnTo>
                    <a:pt x="371" y="67"/>
                  </a:lnTo>
                  <a:lnTo>
                    <a:pt x="413" y="50"/>
                  </a:lnTo>
                  <a:lnTo>
                    <a:pt x="450" y="38"/>
                  </a:lnTo>
                  <a:lnTo>
                    <a:pt x="488" y="25"/>
                  </a:lnTo>
                  <a:lnTo>
                    <a:pt x="521" y="17"/>
                  </a:lnTo>
                  <a:lnTo>
                    <a:pt x="555" y="9"/>
                  </a:lnTo>
                  <a:lnTo>
                    <a:pt x="584" y="4"/>
                  </a:lnTo>
                  <a:lnTo>
                    <a:pt x="605" y="0"/>
                  </a:lnTo>
                  <a:lnTo>
                    <a:pt x="626" y="0"/>
                  </a:lnTo>
                  <a:lnTo>
                    <a:pt x="638" y="4"/>
                  </a:lnTo>
                  <a:lnTo>
                    <a:pt x="646"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20" name="Freeform 40"/>
            <p:cNvSpPr>
              <a:spLocks/>
            </p:cNvSpPr>
            <p:nvPr/>
          </p:nvSpPr>
          <p:spPr bwMode="auto">
            <a:xfrm>
              <a:off x="7437" y="2582"/>
              <a:ext cx="421" cy="250"/>
            </a:xfrm>
            <a:custGeom>
              <a:avLst/>
              <a:gdLst/>
              <a:ahLst/>
              <a:cxnLst>
                <a:cxn ang="0">
                  <a:pos x="421" y="0"/>
                </a:cxn>
                <a:cxn ang="0">
                  <a:pos x="417" y="8"/>
                </a:cxn>
                <a:cxn ang="0">
                  <a:pos x="417" y="12"/>
                </a:cxn>
                <a:cxn ang="0">
                  <a:pos x="413" y="21"/>
                </a:cxn>
                <a:cxn ang="0">
                  <a:pos x="409" y="29"/>
                </a:cxn>
                <a:cxn ang="0">
                  <a:pos x="401" y="33"/>
                </a:cxn>
                <a:cxn ang="0">
                  <a:pos x="396" y="37"/>
                </a:cxn>
                <a:cxn ang="0">
                  <a:pos x="388" y="46"/>
                </a:cxn>
                <a:cxn ang="0">
                  <a:pos x="380" y="50"/>
                </a:cxn>
                <a:cxn ang="0">
                  <a:pos x="371" y="54"/>
                </a:cxn>
                <a:cxn ang="0">
                  <a:pos x="363" y="58"/>
                </a:cxn>
                <a:cxn ang="0">
                  <a:pos x="355" y="62"/>
                </a:cxn>
                <a:cxn ang="0">
                  <a:pos x="342" y="71"/>
                </a:cxn>
                <a:cxn ang="0">
                  <a:pos x="330" y="75"/>
                </a:cxn>
                <a:cxn ang="0">
                  <a:pos x="317" y="79"/>
                </a:cxn>
                <a:cxn ang="0">
                  <a:pos x="305" y="87"/>
                </a:cxn>
                <a:cxn ang="0">
                  <a:pos x="288" y="92"/>
                </a:cxn>
                <a:cxn ang="0">
                  <a:pos x="275" y="100"/>
                </a:cxn>
                <a:cxn ang="0">
                  <a:pos x="263" y="104"/>
                </a:cxn>
                <a:cxn ang="0">
                  <a:pos x="246" y="112"/>
                </a:cxn>
                <a:cxn ang="0">
                  <a:pos x="230" y="117"/>
                </a:cxn>
                <a:cxn ang="0">
                  <a:pos x="213" y="125"/>
                </a:cxn>
                <a:cxn ang="0">
                  <a:pos x="196" y="133"/>
                </a:cxn>
                <a:cxn ang="0">
                  <a:pos x="179" y="142"/>
                </a:cxn>
                <a:cxn ang="0">
                  <a:pos x="163" y="154"/>
                </a:cxn>
                <a:cxn ang="0">
                  <a:pos x="142" y="163"/>
                </a:cxn>
                <a:cxn ang="0">
                  <a:pos x="125" y="175"/>
                </a:cxn>
                <a:cxn ang="0">
                  <a:pos x="104" y="183"/>
                </a:cxn>
                <a:cxn ang="0">
                  <a:pos x="84" y="196"/>
                </a:cxn>
                <a:cxn ang="0">
                  <a:pos x="63" y="209"/>
                </a:cxn>
                <a:cxn ang="0">
                  <a:pos x="42" y="221"/>
                </a:cxn>
                <a:cxn ang="0">
                  <a:pos x="21" y="238"/>
                </a:cxn>
                <a:cxn ang="0">
                  <a:pos x="0" y="250"/>
                </a:cxn>
                <a:cxn ang="0">
                  <a:pos x="8" y="234"/>
                </a:cxn>
                <a:cxn ang="0">
                  <a:pos x="25" y="217"/>
                </a:cxn>
                <a:cxn ang="0">
                  <a:pos x="46" y="196"/>
                </a:cxn>
                <a:cxn ang="0">
                  <a:pos x="71" y="175"/>
                </a:cxn>
                <a:cxn ang="0">
                  <a:pos x="104" y="154"/>
                </a:cxn>
                <a:cxn ang="0">
                  <a:pos x="138" y="133"/>
                </a:cxn>
                <a:cxn ang="0">
                  <a:pos x="175" y="112"/>
                </a:cxn>
                <a:cxn ang="0">
                  <a:pos x="213" y="92"/>
                </a:cxn>
                <a:cxn ang="0">
                  <a:pos x="246" y="75"/>
                </a:cxn>
                <a:cxn ang="0">
                  <a:pos x="284" y="54"/>
                </a:cxn>
                <a:cxn ang="0">
                  <a:pos x="317" y="41"/>
                </a:cxn>
                <a:cxn ang="0">
                  <a:pos x="350" y="25"/>
                </a:cxn>
                <a:cxn ang="0">
                  <a:pos x="376" y="16"/>
                </a:cxn>
                <a:cxn ang="0">
                  <a:pos x="396" y="8"/>
                </a:cxn>
                <a:cxn ang="0">
                  <a:pos x="413" y="0"/>
                </a:cxn>
                <a:cxn ang="0">
                  <a:pos x="421" y="0"/>
                </a:cxn>
              </a:cxnLst>
              <a:rect l="0" t="0" r="r" b="b"/>
              <a:pathLst>
                <a:path w="421" h="250">
                  <a:moveTo>
                    <a:pt x="421" y="0"/>
                  </a:moveTo>
                  <a:lnTo>
                    <a:pt x="417" y="8"/>
                  </a:lnTo>
                  <a:lnTo>
                    <a:pt x="417" y="12"/>
                  </a:lnTo>
                  <a:lnTo>
                    <a:pt x="413" y="21"/>
                  </a:lnTo>
                  <a:lnTo>
                    <a:pt x="409" y="29"/>
                  </a:lnTo>
                  <a:lnTo>
                    <a:pt x="401" y="33"/>
                  </a:lnTo>
                  <a:lnTo>
                    <a:pt x="396" y="37"/>
                  </a:lnTo>
                  <a:lnTo>
                    <a:pt x="388" y="46"/>
                  </a:lnTo>
                  <a:lnTo>
                    <a:pt x="380" y="50"/>
                  </a:lnTo>
                  <a:lnTo>
                    <a:pt x="371" y="54"/>
                  </a:lnTo>
                  <a:lnTo>
                    <a:pt x="363" y="58"/>
                  </a:lnTo>
                  <a:lnTo>
                    <a:pt x="355" y="62"/>
                  </a:lnTo>
                  <a:lnTo>
                    <a:pt x="342" y="71"/>
                  </a:lnTo>
                  <a:lnTo>
                    <a:pt x="330" y="75"/>
                  </a:lnTo>
                  <a:lnTo>
                    <a:pt x="317" y="79"/>
                  </a:lnTo>
                  <a:lnTo>
                    <a:pt x="305" y="87"/>
                  </a:lnTo>
                  <a:lnTo>
                    <a:pt x="288" y="92"/>
                  </a:lnTo>
                  <a:lnTo>
                    <a:pt x="275" y="100"/>
                  </a:lnTo>
                  <a:lnTo>
                    <a:pt x="263" y="104"/>
                  </a:lnTo>
                  <a:lnTo>
                    <a:pt x="246" y="112"/>
                  </a:lnTo>
                  <a:lnTo>
                    <a:pt x="230" y="117"/>
                  </a:lnTo>
                  <a:lnTo>
                    <a:pt x="213" y="125"/>
                  </a:lnTo>
                  <a:lnTo>
                    <a:pt x="196" y="133"/>
                  </a:lnTo>
                  <a:lnTo>
                    <a:pt x="179" y="142"/>
                  </a:lnTo>
                  <a:lnTo>
                    <a:pt x="163" y="154"/>
                  </a:lnTo>
                  <a:lnTo>
                    <a:pt x="142" y="163"/>
                  </a:lnTo>
                  <a:lnTo>
                    <a:pt x="125" y="175"/>
                  </a:lnTo>
                  <a:lnTo>
                    <a:pt x="104" y="183"/>
                  </a:lnTo>
                  <a:lnTo>
                    <a:pt x="84" y="196"/>
                  </a:lnTo>
                  <a:lnTo>
                    <a:pt x="63" y="209"/>
                  </a:lnTo>
                  <a:lnTo>
                    <a:pt x="42" y="221"/>
                  </a:lnTo>
                  <a:lnTo>
                    <a:pt x="21" y="238"/>
                  </a:lnTo>
                  <a:lnTo>
                    <a:pt x="0" y="250"/>
                  </a:lnTo>
                  <a:lnTo>
                    <a:pt x="8" y="234"/>
                  </a:lnTo>
                  <a:lnTo>
                    <a:pt x="25" y="217"/>
                  </a:lnTo>
                  <a:lnTo>
                    <a:pt x="46" y="196"/>
                  </a:lnTo>
                  <a:lnTo>
                    <a:pt x="71" y="175"/>
                  </a:lnTo>
                  <a:lnTo>
                    <a:pt x="104" y="154"/>
                  </a:lnTo>
                  <a:lnTo>
                    <a:pt x="138" y="133"/>
                  </a:lnTo>
                  <a:lnTo>
                    <a:pt x="175" y="112"/>
                  </a:lnTo>
                  <a:lnTo>
                    <a:pt x="213" y="92"/>
                  </a:lnTo>
                  <a:lnTo>
                    <a:pt x="246" y="75"/>
                  </a:lnTo>
                  <a:lnTo>
                    <a:pt x="284" y="54"/>
                  </a:lnTo>
                  <a:lnTo>
                    <a:pt x="317" y="41"/>
                  </a:lnTo>
                  <a:lnTo>
                    <a:pt x="350" y="25"/>
                  </a:lnTo>
                  <a:lnTo>
                    <a:pt x="376" y="16"/>
                  </a:lnTo>
                  <a:lnTo>
                    <a:pt x="396" y="8"/>
                  </a:lnTo>
                  <a:lnTo>
                    <a:pt x="413" y="0"/>
                  </a:lnTo>
                  <a:lnTo>
                    <a:pt x="421"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19" name="Freeform 39"/>
            <p:cNvSpPr>
              <a:spLocks/>
            </p:cNvSpPr>
            <p:nvPr/>
          </p:nvSpPr>
          <p:spPr bwMode="auto">
            <a:xfrm>
              <a:off x="254" y="2669"/>
              <a:ext cx="330" cy="226"/>
            </a:xfrm>
            <a:custGeom>
              <a:avLst/>
              <a:gdLst/>
              <a:ahLst/>
              <a:cxnLst>
                <a:cxn ang="0">
                  <a:pos x="330" y="0"/>
                </a:cxn>
                <a:cxn ang="0">
                  <a:pos x="326" y="13"/>
                </a:cxn>
                <a:cxn ang="0">
                  <a:pos x="322" y="25"/>
                </a:cxn>
                <a:cxn ang="0">
                  <a:pos x="317" y="38"/>
                </a:cxn>
                <a:cxn ang="0">
                  <a:pos x="309" y="46"/>
                </a:cxn>
                <a:cxn ang="0">
                  <a:pos x="301" y="55"/>
                </a:cxn>
                <a:cxn ang="0">
                  <a:pos x="288" y="63"/>
                </a:cxn>
                <a:cxn ang="0">
                  <a:pos x="276" y="67"/>
                </a:cxn>
                <a:cxn ang="0">
                  <a:pos x="259" y="76"/>
                </a:cxn>
                <a:cxn ang="0">
                  <a:pos x="238" y="88"/>
                </a:cxn>
                <a:cxn ang="0">
                  <a:pos x="217" y="96"/>
                </a:cxn>
                <a:cxn ang="0">
                  <a:pos x="192" y="109"/>
                </a:cxn>
                <a:cxn ang="0">
                  <a:pos x="163" y="126"/>
                </a:cxn>
                <a:cxn ang="0">
                  <a:pos x="130" y="147"/>
                </a:cxn>
                <a:cxn ang="0">
                  <a:pos x="88" y="168"/>
                </a:cxn>
                <a:cxn ang="0">
                  <a:pos x="46" y="193"/>
                </a:cxn>
                <a:cxn ang="0">
                  <a:pos x="0" y="226"/>
                </a:cxn>
                <a:cxn ang="0">
                  <a:pos x="13" y="205"/>
                </a:cxn>
                <a:cxn ang="0">
                  <a:pos x="30" y="188"/>
                </a:cxn>
                <a:cxn ang="0">
                  <a:pos x="50" y="168"/>
                </a:cxn>
                <a:cxn ang="0">
                  <a:pos x="76" y="147"/>
                </a:cxn>
                <a:cxn ang="0">
                  <a:pos x="101" y="126"/>
                </a:cxn>
                <a:cxn ang="0">
                  <a:pos x="126" y="109"/>
                </a:cxn>
                <a:cxn ang="0">
                  <a:pos x="155" y="88"/>
                </a:cxn>
                <a:cxn ang="0">
                  <a:pos x="184" y="71"/>
                </a:cxn>
                <a:cxn ang="0">
                  <a:pos x="209" y="55"/>
                </a:cxn>
                <a:cxn ang="0">
                  <a:pos x="234" y="38"/>
                </a:cxn>
                <a:cxn ang="0">
                  <a:pos x="259" y="25"/>
                </a:cxn>
                <a:cxn ang="0">
                  <a:pos x="280" y="17"/>
                </a:cxn>
                <a:cxn ang="0">
                  <a:pos x="301" y="9"/>
                </a:cxn>
                <a:cxn ang="0">
                  <a:pos x="313" y="0"/>
                </a:cxn>
                <a:cxn ang="0">
                  <a:pos x="322" y="0"/>
                </a:cxn>
                <a:cxn ang="0">
                  <a:pos x="330" y="0"/>
                </a:cxn>
              </a:cxnLst>
              <a:rect l="0" t="0" r="r" b="b"/>
              <a:pathLst>
                <a:path w="330" h="226">
                  <a:moveTo>
                    <a:pt x="330" y="0"/>
                  </a:moveTo>
                  <a:lnTo>
                    <a:pt x="326" y="13"/>
                  </a:lnTo>
                  <a:lnTo>
                    <a:pt x="322" y="25"/>
                  </a:lnTo>
                  <a:lnTo>
                    <a:pt x="317" y="38"/>
                  </a:lnTo>
                  <a:lnTo>
                    <a:pt x="309" y="46"/>
                  </a:lnTo>
                  <a:lnTo>
                    <a:pt x="301" y="55"/>
                  </a:lnTo>
                  <a:lnTo>
                    <a:pt x="288" y="63"/>
                  </a:lnTo>
                  <a:lnTo>
                    <a:pt x="276" y="67"/>
                  </a:lnTo>
                  <a:lnTo>
                    <a:pt x="259" y="76"/>
                  </a:lnTo>
                  <a:lnTo>
                    <a:pt x="238" y="88"/>
                  </a:lnTo>
                  <a:lnTo>
                    <a:pt x="217" y="96"/>
                  </a:lnTo>
                  <a:lnTo>
                    <a:pt x="192" y="109"/>
                  </a:lnTo>
                  <a:lnTo>
                    <a:pt x="163" y="126"/>
                  </a:lnTo>
                  <a:lnTo>
                    <a:pt x="130" y="147"/>
                  </a:lnTo>
                  <a:lnTo>
                    <a:pt x="88" y="168"/>
                  </a:lnTo>
                  <a:lnTo>
                    <a:pt x="46" y="193"/>
                  </a:lnTo>
                  <a:lnTo>
                    <a:pt x="0" y="226"/>
                  </a:lnTo>
                  <a:lnTo>
                    <a:pt x="13" y="205"/>
                  </a:lnTo>
                  <a:lnTo>
                    <a:pt x="30" y="188"/>
                  </a:lnTo>
                  <a:lnTo>
                    <a:pt x="50" y="168"/>
                  </a:lnTo>
                  <a:lnTo>
                    <a:pt x="76" y="147"/>
                  </a:lnTo>
                  <a:lnTo>
                    <a:pt x="101" y="126"/>
                  </a:lnTo>
                  <a:lnTo>
                    <a:pt x="126" y="109"/>
                  </a:lnTo>
                  <a:lnTo>
                    <a:pt x="155" y="88"/>
                  </a:lnTo>
                  <a:lnTo>
                    <a:pt x="184" y="71"/>
                  </a:lnTo>
                  <a:lnTo>
                    <a:pt x="209" y="55"/>
                  </a:lnTo>
                  <a:lnTo>
                    <a:pt x="234" y="38"/>
                  </a:lnTo>
                  <a:lnTo>
                    <a:pt x="259" y="25"/>
                  </a:lnTo>
                  <a:lnTo>
                    <a:pt x="280" y="17"/>
                  </a:lnTo>
                  <a:lnTo>
                    <a:pt x="301" y="9"/>
                  </a:lnTo>
                  <a:lnTo>
                    <a:pt x="313" y="0"/>
                  </a:lnTo>
                  <a:lnTo>
                    <a:pt x="322" y="0"/>
                  </a:lnTo>
                  <a:lnTo>
                    <a:pt x="33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18" name="Freeform 38"/>
            <p:cNvSpPr>
              <a:spLocks/>
            </p:cNvSpPr>
            <p:nvPr/>
          </p:nvSpPr>
          <p:spPr bwMode="auto">
            <a:xfrm>
              <a:off x="0" y="414"/>
              <a:ext cx="5552" cy="2410"/>
            </a:xfrm>
            <a:custGeom>
              <a:avLst/>
              <a:gdLst/>
              <a:ahLst/>
              <a:cxnLst>
                <a:cxn ang="0">
                  <a:pos x="2674" y="480"/>
                </a:cxn>
                <a:cxn ang="0">
                  <a:pos x="2674" y="96"/>
                </a:cxn>
                <a:cxn ang="0">
                  <a:pos x="2753" y="451"/>
                </a:cxn>
                <a:cxn ang="0">
                  <a:pos x="2895" y="1462"/>
                </a:cxn>
                <a:cxn ang="0">
                  <a:pos x="2987" y="1395"/>
                </a:cxn>
                <a:cxn ang="0">
                  <a:pos x="2657" y="1959"/>
                </a:cxn>
                <a:cxn ang="0">
                  <a:pos x="3053" y="2189"/>
                </a:cxn>
                <a:cxn ang="0">
                  <a:pos x="4200" y="1462"/>
                </a:cxn>
                <a:cxn ang="0">
                  <a:pos x="4042" y="1232"/>
                </a:cxn>
                <a:cxn ang="0">
                  <a:pos x="4096" y="985"/>
                </a:cxn>
                <a:cxn ang="0">
                  <a:pos x="4517" y="969"/>
                </a:cxn>
                <a:cxn ang="0">
                  <a:pos x="5156" y="1048"/>
                </a:cxn>
                <a:cxn ang="0">
                  <a:pos x="5193" y="1199"/>
                </a:cxn>
                <a:cxn ang="0">
                  <a:pos x="4918" y="1290"/>
                </a:cxn>
                <a:cxn ang="0">
                  <a:pos x="4517" y="1503"/>
                </a:cxn>
                <a:cxn ang="0">
                  <a:pos x="4513" y="1679"/>
                </a:cxn>
                <a:cxn ang="0">
                  <a:pos x="4371" y="1625"/>
                </a:cxn>
                <a:cxn ang="0">
                  <a:pos x="4163" y="1913"/>
                </a:cxn>
                <a:cxn ang="0">
                  <a:pos x="4325" y="2255"/>
                </a:cxn>
                <a:cxn ang="0">
                  <a:pos x="5039" y="1733"/>
                </a:cxn>
                <a:cxn ang="0">
                  <a:pos x="5410" y="1600"/>
                </a:cxn>
                <a:cxn ang="0">
                  <a:pos x="5377" y="710"/>
                </a:cxn>
                <a:cxn ang="0">
                  <a:pos x="5318" y="8"/>
                </a:cxn>
                <a:cxn ang="0">
                  <a:pos x="5364" y="71"/>
                </a:cxn>
                <a:cxn ang="0">
                  <a:pos x="5452" y="681"/>
                </a:cxn>
                <a:cxn ang="0">
                  <a:pos x="5452" y="1675"/>
                </a:cxn>
                <a:cxn ang="0">
                  <a:pos x="4822" y="1942"/>
                </a:cxn>
                <a:cxn ang="0">
                  <a:pos x="4179" y="2410"/>
                </a:cxn>
                <a:cxn ang="0">
                  <a:pos x="4117" y="1925"/>
                </a:cxn>
                <a:cxn ang="0">
                  <a:pos x="3867" y="1813"/>
                </a:cxn>
                <a:cxn ang="0">
                  <a:pos x="2644" y="2297"/>
                </a:cxn>
                <a:cxn ang="0">
                  <a:pos x="2745" y="1646"/>
                </a:cxn>
                <a:cxn ang="0">
                  <a:pos x="1839" y="2218"/>
                </a:cxn>
                <a:cxn ang="0">
                  <a:pos x="1397" y="2076"/>
                </a:cxn>
                <a:cxn ang="0">
                  <a:pos x="1623" y="1508"/>
                </a:cxn>
                <a:cxn ang="0">
                  <a:pos x="1256" y="1361"/>
                </a:cxn>
                <a:cxn ang="0">
                  <a:pos x="1084" y="1428"/>
                </a:cxn>
                <a:cxn ang="0">
                  <a:pos x="1180" y="1687"/>
                </a:cxn>
                <a:cxn ang="0">
                  <a:pos x="1368" y="1846"/>
                </a:cxn>
                <a:cxn ang="0">
                  <a:pos x="1347" y="1925"/>
                </a:cxn>
                <a:cxn ang="0">
                  <a:pos x="459" y="2159"/>
                </a:cxn>
                <a:cxn ang="0">
                  <a:pos x="8" y="2159"/>
                </a:cxn>
                <a:cxn ang="0">
                  <a:pos x="129" y="1562"/>
                </a:cxn>
                <a:cxn ang="0">
                  <a:pos x="209" y="781"/>
                </a:cxn>
                <a:cxn ang="0">
                  <a:pos x="138" y="1203"/>
                </a:cxn>
                <a:cxn ang="0">
                  <a:pos x="234" y="1520"/>
                </a:cxn>
                <a:cxn ang="0">
                  <a:pos x="309" y="1437"/>
                </a:cxn>
                <a:cxn ang="0">
                  <a:pos x="204" y="1620"/>
                </a:cxn>
                <a:cxn ang="0">
                  <a:pos x="33" y="1980"/>
                </a:cxn>
                <a:cxn ang="0">
                  <a:pos x="421" y="2047"/>
                </a:cxn>
                <a:cxn ang="0">
                  <a:pos x="1005" y="1537"/>
                </a:cxn>
                <a:cxn ang="0">
                  <a:pos x="1297" y="1173"/>
                </a:cxn>
                <a:cxn ang="0">
                  <a:pos x="1810" y="1307"/>
                </a:cxn>
                <a:cxn ang="0">
                  <a:pos x="1543" y="1119"/>
                </a:cxn>
                <a:cxn ang="0">
                  <a:pos x="1322" y="1115"/>
                </a:cxn>
                <a:cxn ang="0">
                  <a:pos x="1485" y="956"/>
                </a:cxn>
                <a:cxn ang="0">
                  <a:pos x="2161" y="1082"/>
                </a:cxn>
                <a:cxn ang="0">
                  <a:pos x="2553" y="1240"/>
                </a:cxn>
                <a:cxn ang="0">
                  <a:pos x="2194" y="1278"/>
                </a:cxn>
                <a:cxn ang="0">
                  <a:pos x="1764" y="1453"/>
                </a:cxn>
                <a:cxn ang="0">
                  <a:pos x="1447" y="2155"/>
                </a:cxn>
                <a:cxn ang="0">
                  <a:pos x="1873" y="2067"/>
                </a:cxn>
              </a:cxnLst>
              <a:rect l="0" t="0" r="r" b="b"/>
              <a:pathLst>
                <a:path w="5552" h="2410">
                  <a:moveTo>
                    <a:pt x="2795" y="1495"/>
                  </a:moveTo>
                  <a:lnTo>
                    <a:pt x="2807" y="1424"/>
                  </a:lnTo>
                  <a:lnTo>
                    <a:pt x="2811" y="1345"/>
                  </a:lnTo>
                  <a:lnTo>
                    <a:pt x="2807" y="1261"/>
                  </a:lnTo>
                  <a:lnTo>
                    <a:pt x="2799" y="1169"/>
                  </a:lnTo>
                  <a:lnTo>
                    <a:pt x="2786" y="1077"/>
                  </a:lnTo>
                  <a:lnTo>
                    <a:pt x="2770" y="977"/>
                  </a:lnTo>
                  <a:lnTo>
                    <a:pt x="2753" y="877"/>
                  </a:lnTo>
                  <a:lnTo>
                    <a:pt x="2732" y="777"/>
                  </a:lnTo>
                  <a:lnTo>
                    <a:pt x="2711" y="676"/>
                  </a:lnTo>
                  <a:lnTo>
                    <a:pt x="2695" y="576"/>
                  </a:lnTo>
                  <a:lnTo>
                    <a:pt x="2674" y="480"/>
                  </a:lnTo>
                  <a:lnTo>
                    <a:pt x="2661" y="388"/>
                  </a:lnTo>
                  <a:lnTo>
                    <a:pt x="2649" y="300"/>
                  </a:lnTo>
                  <a:lnTo>
                    <a:pt x="2640" y="217"/>
                  </a:lnTo>
                  <a:lnTo>
                    <a:pt x="2640" y="142"/>
                  </a:lnTo>
                  <a:lnTo>
                    <a:pt x="2644" y="75"/>
                  </a:lnTo>
                  <a:lnTo>
                    <a:pt x="2649" y="79"/>
                  </a:lnTo>
                  <a:lnTo>
                    <a:pt x="2653" y="79"/>
                  </a:lnTo>
                  <a:lnTo>
                    <a:pt x="2657" y="83"/>
                  </a:lnTo>
                  <a:lnTo>
                    <a:pt x="2661" y="83"/>
                  </a:lnTo>
                  <a:lnTo>
                    <a:pt x="2665" y="87"/>
                  </a:lnTo>
                  <a:lnTo>
                    <a:pt x="2670" y="91"/>
                  </a:lnTo>
                  <a:lnTo>
                    <a:pt x="2674" y="96"/>
                  </a:lnTo>
                  <a:lnTo>
                    <a:pt x="2682" y="100"/>
                  </a:lnTo>
                  <a:lnTo>
                    <a:pt x="2686" y="108"/>
                  </a:lnTo>
                  <a:lnTo>
                    <a:pt x="2690" y="112"/>
                  </a:lnTo>
                  <a:lnTo>
                    <a:pt x="2699" y="121"/>
                  </a:lnTo>
                  <a:lnTo>
                    <a:pt x="2703" y="129"/>
                  </a:lnTo>
                  <a:lnTo>
                    <a:pt x="2707" y="137"/>
                  </a:lnTo>
                  <a:lnTo>
                    <a:pt x="2715" y="150"/>
                  </a:lnTo>
                  <a:lnTo>
                    <a:pt x="2720" y="158"/>
                  </a:lnTo>
                  <a:lnTo>
                    <a:pt x="2724" y="171"/>
                  </a:lnTo>
                  <a:lnTo>
                    <a:pt x="2728" y="259"/>
                  </a:lnTo>
                  <a:lnTo>
                    <a:pt x="2740" y="350"/>
                  </a:lnTo>
                  <a:lnTo>
                    <a:pt x="2753" y="451"/>
                  </a:lnTo>
                  <a:lnTo>
                    <a:pt x="2770" y="547"/>
                  </a:lnTo>
                  <a:lnTo>
                    <a:pt x="2790" y="651"/>
                  </a:lnTo>
                  <a:lnTo>
                    <a:pt x="2807" y="752"/>
                  </a:lnTo>
                  <a:lnTo>
                    <a:pt x="2828" y="852"/>
                  </a:lnTo>
                  <a:lnTo>
                    <a:pt x="2845" y="952"/>
                  </a:lnTo>
                  <a:lnTo>
                    <a:pt x="2861" y="1044"/>
                  </a:lnTo>
                  <a:lnTo>
                    <a:pt x="2878" y="1136"/>
                  </a:lnTo>
                  <a:lnTo>
                    <a:pt x="2891" y="1215"/>
                  </a:lnTo>
                  <a:lnTo>
                    <a:pt x="2899" y="1295"/>
                  </a:lnTo>
                  <a:lnTo>
                    <a:pt x="2903" y="1361"/>
                  </a:lnTo>
                  <a:lnTo>
                    <a:pt x="2903" y="1416"/>
                  </a:lnTo>
                  <a:lnTo>
                    <a:pt x="2895" y="1462"/>
                  </a:lnTo>
                  <a:lnTo>
                    <a:pt x="2882" y="1495"/>
                  </a:lnTo>
                  <a:lnTo>
                    <a:pt x="2891" y="1491"/>
                  </a:lnTo>
                  <a:lnTo>
                    <a:pt x="2899" y="1483"/>
                  </a:lnTo>
                  <a:lnTo>
                    <a:pt x="2911" y="1474"/>
                  </a:lnTo>
                  <a:lnTo>
                    <a:pt x="2924" y="1466"/>
                  </a:lnTo>
                  <a:lnTo>
                    <a:pt x="2932" y="1453"/>
                  </a:lnTo>
                  <a:lnTo>
                    <a:pt x="2941" y="1445"/>
                  </a:lnTo>
                  <a:lnTo>
                    <a:pt x="2953" y="1432"/>
                  </a:lnTo>
                  <a:lnTo>
                    <a:pt x="2961" y="1424"/>
                  </a:lnTo>
                  <a:lnTo>
                    <a:pt x="2970" y="1412"/>
                  </a:lnTo>
                  <a:lnTo>
                    <a:pt x="2978" y="1403"/>
                  </a:lnTo>
                  <a:lnTo>
                    <a:pt x="2987" y="1395"/>
                  </a:lnTo>
                  <a:lnTo>
                    <a:pt x="2991" y="1391"/>
                  </a:lnTo>
                  <a:lnTo>
                    <a:pt x="2995" y="1386"/>
                  </a:lnTo>
                  <a:lnTo>
                    <a:pt x="2999" y="1386"/>
                  </a:lnTo>
                  <a:lnTo>
                    <a:pt x="2999" y="1395"/>
                  </a:lnTo>
                  <a:lnTo>
                    <a:pt x="2911" y="1495"/>
                  </a:lnTo>
                  <a:lnTo>
                    <a:pt x="2841" y="1587"/>
                  </a:lnTo>
                  <a:lnTo>
                    <a:pt x="2778" y="1675"/>
                  </a:lnTo>
                  <a:lnTo>
                    <a:pt x="2732" y="1754"/>
                  </a:lnTo>
                  <a:lnTo>
                    <a:pt x="2695" y="1829"/>
                  </a:lnTo>
                  <a:lnTo>
                    <a:pt x="2670" y="1896"/>
                  </a:lnTo>
                  <a:lnTo>
                    <a:pt x="2657" y="1959"/>
                  </a:lnTo>
                  <a:lnTo>
                    <a:pt x="2649" y="2013"/>
                  </a:lnTo>
                  <a:lnTo>
                    <a:pt x="2653" y="2063"/>
                  </a:lnTo>
                  <a:lnTo>
                    <a:pt x="2661" y="2105"/>
                  </a:lnTo>
                  <a:lnTo>
                    <a:pt x="2682" y="2143"/>
                  </a:lnTo>
                  <a:lnTo>
                    <a:pt x="2703" y="2176"/>
                  </a:lnTo>
                  <a:lnTo>
                    <a:pt x="2732" y="2201"/>
                  </a:lnTo>
                  <a:lnTo>
                    <a:pt x="2765" y="2222"/>
                  </a:lnTo>
                  <a:lnTo>
                    <a:pt x="2803" y="2235"/>
                  </a:lnTo>
                  <a:lnTo>
                    <a:pt x="2845" y="2247"/>
                  </a:lnTo>
                  <a:lnTo>
                    <a:pt x="2903" y="2243"/>
                  </a:lnTo>
                  <a:lnTo>
                    <a:pt x="2974" y="2222"/>
                  </a:lnTo>
                  <a:lnTo>
                    <a:pt x="3053" y="2189"/>
                  </a:lnTo>
                  <a:lnTo>
                    <a:pt x="3141" y="2147"/>
                  </a:lnTo>
                  <a:lnTo>
                    <a:pt x="3233" y="2092"/>
                  </a:lnTo>
                  <a:lnTo>
                    <a:pt x="3329" y="2030"/>
                  </a:lnTo>
                  <a:lnTo>
                    <a:pt x="3433" y="1963"/>
                  </a:lnTo>
                  <a:lnTo>
                    <a:pt x="3533" y="1896"/>
                  </a:lnTo>
                  <a:lnTo>
                    <a:pt x="3637" y="1825"/>
                  </a:lnTo>
                  <a:lnTo>
                    <a:pt x="3741" y="1750"/>
                  </a:lnTo>
                  <a:lnTo>
                    <a:pt x="3842" y="1683"/>
                  </a:lnTo>
                  <a:lnTo>
                    <a:pt x="3942" y="1616"/>
                  </a:lnTo>
                  <a:lnTo>
                    <a:pt x="4033" y="1558"/>
                  </a:lnTo>
                  <a:lnTo>
                    <a:pt x="4121" y="1503"/>
                  </a:lnTo>
                  <a:lnTo>
                    <a:pt x="4200" y="1462"/>
                  </a:lnTo>
                  <a:lnTo>
                    <a:pt x="4275" y="1432"/>
                  </a:lnTo>
                  <a:lnTo>
                    <a:pt x="4246" y="1407"/>
                  </a:lnTo>
                  <a:lnTo>
                    <a:pt x="4217" y="1386"/>
                  </a:lnTo>
                  <a:lnTo>
                    <a:pt x="4192" y="1370"/>
                  </a:lnTo>
                  <a:lnTo>
                    <a:pt x="4167" y="1349"/>
                  </a:lnTo>
                  <a:lnTo>
                    <a:pt x="4142" y="1332"/>
                  </a:lnTo>
                  <a:lnTo>
                    <a:pt x="4121" y="1315"/>
                  </a:lnTo>
                  <a:lnTo>
                    <a:pt x="4104" y="1299"/>
                  </a:lnTo>
                  <a:lnTo>
                    <a:pt x="4084" y="1286"/>
                  </a:lnTo>
                  <a:lnTo>
                    <a:pt x="4067" y="1270"/>
                  </a:lnTo>
                  <a:lnTo>
                    <a:pt x="4054" y="1249"/>
                  </a:lnTo>
                  <a:lnTo>
                    <a:pt x="4042" y="1232"/>
                  </a:lnTo>
                  <a:lnTo>
                    <a:pt x="4033" y="1207"/>
                  </a:lnTo>
                  <a:lnTo>
                    <a:pt x="4025" y="1186"/>
                  </a:lnTo>
                  <a:lnTo>
                    <a:pt x="4017" y="1161"/>
                  </a:lnTo>
                  <a:lnTo>
                    <a:pt x="4017" y="1132"/>
                  </a:lnTo>
                  <a:lnTo>
                    <a:pt x="4013" y="1098"/>
                  </a:lnTo>
                  <a:lnTo>
                    <a:pt x="4017" y="1073"/>
                  </a:lnTo>
                  <a:lnTo>
                    <a:pt x="4021" y="1052"/>
                  </a:lnTo>
                  <a:lnTo>
                    <a:pt x="4029" y="1036"/>
                  </a:lnTo>
                  <a:lnTo>
                    <a:pt x="4042" y="1019"/>
                  </a:lnTo>
                  <a:lnTo>
                    <a:pt x="4059" y="1006"/>
                  </a:lnTo>
                  <a:lnTo>
                    <a:pt x="4075" y="994"/>
                  </a:lnTo>
                  <a:lnTo>
                    <a:pt x="4096" y="985"/>
                  </a:lnTo>
                  <a:lnTo>
                    <a:pt x="4117" y="981"/>
                  </a:lnTo>
                  <a:lnTo>
                    <a:pt x="4138" y="977"/>
                  </a:lnTo>
                  <a:lnTo>
                    <a:pt x="4163" y="973"/>
                  </a:lnTo>
                  <a:lnTo>
                    <a:pt x="4188" y="969"/>
                  </a:lnTo>
                  <a:lnTo>
                    <a:pt x="4213" y="969"/>
                  </a:lnTo>
                  <a:lnTo>
                    <a:pt x="4238" y="969"/>
                  </a:lnTo>
                  <a:lnTo>
                    <a:pt x="4263" y="969"/>
                  </a:lnTo>
                  <a:lnTo>
                    <a:pt x="4288" y="969"/>
                  </a:lnTo>
                  <a:lnTo>
                    <a:pt x="4313" y="969"/>
                  </a:lnTo>
                  <a:lnTo>
                    <a:pt x="4392" y="969"/>
                  </a:lnTo>
                  <a:lnTo>
                    <a:pt x="4459" y="969"/>
                  </a:lnTo>
                  <a:lnTo>
                    <a:pt x="4517" y="969"/>
                  </a:lnTo>
                  <a:lnTo>
                    <a:pt x="4567" y="973"/>
                  </a:lnTo>
                  <a:lnTo>
                    <a:pt x="4613" y="973"/>
                  </a:lnTo>
                  <a:lnTo>
                    <a:pt x="4655" y="977"/>
                  </a:lnTo>
                  <a:lnTo>
                    <a:pt x="4697" y="981"/>
                  </a:lnTo>
                  <a:lnTo>
                    <a:pt x="4734" y="985"/>
                  </a:lnTo>
                  <a:lnTo>
                    <a:pt x="4776" y="994"/>
                  </a:lnTo>
                  <a:lnTo>
                    <a:pt x="4822" y="998"/>
                  </a:lnTo>
                  <a:lnTo>
                    <a:pt x="4872" y="1006"/>
                  </a:lnTo>
                  <a:lnTo>
                    <a:pt x="4926" y="1015"/>
                  </a:lnTo>
                  <a:lnTo>
                    <a:pt x="4993" y="1027"/>
                  </a:lnTo>
                  <a:lnTo>
                    <a:pt x="5068" y="1036"/>
                  </a:lnTo>
                  <a:lnTo>
                    <a:pt x="5156" y="1048"/>
                  </a:lnTo>
                  <a:lnTo>
                    <a:pt x="5260" y="1065"/>
                  </a:lnTo>
                  <a:lnTo>
                    <a:pt x="5256" y="1082"/>
                  </a:lnTo>
                  <a:lnTo>
                    <a:pt x="5251" y="1094"/>
                  </a:lnTo>
                  <a:lnTo>
                    <a:pt x="5247" y="1111"/>
                  </a:lnTo>
                  <a:lnTo>
                    <a:pt x="5239" y="1123"/>
                  </a:lnTo>
                  <a:lnTo>
                    <a:pt x="5235" y="1136"/>
                  </a:lnTo>
                  <a:lnTo>
                    <a:pt x="5231" y="1148"/>
                  </a:lnTo>
                  <a:lnTo>
                    <a:pt x="5222" y="1161"/>
                  </a:lnTo>
                  <a:lnTo>
                    <a:pt x="5218" y="1173"/>
                  </a:lnTo>
                  <a:lnTo>
                    <a:pt x="5210" y="1182"/>
                  </a:lnTo>
                  <a:lnTo>
                    <a:pt x="5201" y="1190"/>
                  </a:lnTo>
                  <a:lnTo>
                    <a:pt x="5193" y="1199"/>
                  </a:lnTo>
                  <a:lnTo>
                    <a:pt x="5181" y="1207"/>
                  </a:lnTo>
                  <a:lnTo>
                    <a:pt x="5172" y="1211"/>
                  </a:lnTo>
                  <a:lnTo>
                    <a:pt x="5160" y="1215"/>
                  </a:lnTo>
                  <a:lnTo>
                    <a:pt x="5143" y="1219"/>
                  </a:lnTo>
                  <a:lnTo>
                    <a:pt x="5126" y="1219"/>
                  </a:lnTo>
                  <a:lnTo>
                    <a:pt x="5118" y="1219"/>
                  </a:lnTo>
                  <a:lnTo>
                    <a:pt x="5101" y="1228"/>
                  </a:lnTo>
                  <a:lnTo>
                    <a:pt x="5072" y="1236"/>
                  </a:lnTo>
                  <a:lnTo>
                    <a:pt x="5043" y="1244"/>
                  </a:lnTo>
                  <a:lnTo>
                    <a:pt x="5005" y="1257"/>
                  </a:lnTo>
                  <a:lnTo>
                    <a:pt x="4964" y="1274"/>
                  </a:lnTo>
                  <a:lnTo>
                    <a:pt x="4918" y="1290"/>
                  </a:lnTo>
                  <a:lnTo>
                    <a:pt x="4872" y="1307"/>
                  </a:lnTo>
                  <a:lnTo>
                    <a:pt x="4822" y="1328"/>
                  </a:lnTo>
                  <a:lnTo>
                    <a:pt x="4772" y="1349"/>
                  </a:lnTo>
                  <a:lnTo>
                    <a:pt x="4722" y="1366"/>
                  </a:lnTo>
                  <a:lnTo>
                    <a:pt x="4672" y="1386"/>
                  </a:lnTo>
                  <a:lnTo>
                    <a:pt x="4626" y="1407"/>
                  </a:lnTo>
                  <a:lnTo>
                    <a:pt x="4584" y="1424"/>
                  </a:lnTo>
                  <a:lnTo>
                    <a:pt x="4547" y="1441"/>
                  </a:lnTo>
                  <a:lnTo>
                    <a:pt x="4513" y="1458"/>
                  </a:lnTo>
                  <a:lnTo>
                    <a:pt x="4513" y="1470"/>
                  </a:lnTo>
                  <a:lnTo>
                    <a:pt x="4517" y="1487"/>
                  </a:lnTo>
                  <a:lnTo>
                    <a:pt x="4517" y="1503"/>
                  </a:lnTo>
                  <a:lnTo>
                    <a:pt x="4517" y="1516"/>
                  </a:lnTo>
                  <a:lnTo>
                    <a:pt x="4517" y="1533"/>
                  </a:lnTo>
                  <a:lnTo>
                    <a:pt x="4517" y="1545"/>
                  </a:lnTo>
                  <a:lnTo>
                    <a:pt x="4517" y="1562"/>
                  </a:lnTo>
                  <a:lnTo>
                    <a:pt x="4517" y="1579"/>
                  </a:lnTo>
                  <a:lnTo>
                    <a:pt x="4517" y="1591"/>
                  </a:lnTo>
                  <a:lnTo>
                    <a:pt x="4517" y="1608"/>
                  </a:lnTo>
                  <a:lnTo>
                    <a:pt x="4513" y="1620"/>
                  </a:lnTo>
                  <a:lnTo>
                    <a:pt x="4513" y="1637"/>
                  </a:lnTo>
                  <a:lnTo>
                    <a:pt x="4513" y="1650"/>
                  </a:lnTo>
                  <a:lnTo>
                    <a:pt x="4513" y="1666"/>
                  </a:lnTo>
                  <a:lnTo>
                    <a:pt x="4513" y="1679"/>
                  </a:lnTo>
                  <a:lnTo>
                    <a:pt x="4513" y="1696"/>
                  </a:lnTo>
                  <a:lnTo>
                    <a:pt x="4496" y="1691"/>
                  </a:lnTo>
                  <a:lnTo>
                    <a:pt x="4480" y="1687"/>
                  </a:lnTo>
                  <a:lnTo>
                    <a:pt x="4463" y="1679"/>
                  </a:lnTo>
                  <a:lnTo>
                    <a:pt x="4451" y="1675"/>
                  </a:lnTo>
                  <a:lnTo>
                    <a:pt x="4438" y="1666"/>
                  </a:lnTo>
                  <a:lnTo>
                    <a:pt x="4421" y="1658"/>
                  </a:lnTo>
                  <a:lnTo>
                    <a:pt x="4409" y="1654"/>
                  </a:lnTo>
                  <a:lnTo>
                    <a:pt x="4401" y="1646"/>
                  </a:lnTo>
                  <a:lnTo>
                    <a:pt x="4388" y="1637"/>
                  </a:lnTo>
                  <a:lnTo>
                    <a:pt x="4380" y="1629"/>
                  </a:lnTo>
                  <a:lnTo>
                    <a:pt x="4371" y="1625"/>
                  </a:lnTo>
                  <a:lnTo>
                    <a:pt x="4363" y="1616"/>
                  </a:lnTo>
                  <a:lnTo>
                    <a:pt x="4359" y="1612"/>
                  </a:lnTo>
                  <a:lnTo>
                    <a:pt x="4355" y="1608"/>
                  </a:lnTo>
                  <a:lnTo>
                    <a:pt x="4350" y="1608"/>
                  </a:lnTo>
                  <a:lnTo>
                    <a:pt x="4338" y="1629"/>
                  </a:lnTo>
                  <a:lnTo>
                    <a:pt x="4313" y="1658"/>
                  </a:lnTo>
                  <a:lnTo>
                    <a:pt x="4288" y="1700"/>
                  </a:lnTo>
                  <a:lnTo>
                    <a:pt x="4259" y="1746"/>
                  </a:lnTo>
                  <a:lnTo>
                    <a:pt x="4225" y="1800"/>
                  </a:lnTo>
                  <a:lnTo>
                    <a:pt x="4192" y="1854"/>
                  </a:lnTo>
                  <a:lnTo>
                    <a:pt x="4163" y="1913"/>
                  </a:lnTo>
                  <a:lnTo>
                    <a:pt x="4134" y="1976"/>
                  </a:lnTo>
                  <a:lnTo>
                    <a:pt x="4109" y="2034"/>
                  </a:lnTo>
                  <a:lnTo>
                    <a:pt x="4092" y="2088"/>
                  </a:lnTo>
                  <a:lnTo>
                    <a:pt x="4084" y="2143"/>
                  </a:lnTo>
                  <a:lnTo>
                    <a:pt x="4084" y="2189"/>
                  </a:lnTo>
                  <a:lnTo>
                    <a:pt x="4092" y="2230"/>
                  </a:lnTo>
                  <a:lnTo>
                    <a:pt x="4113" y="2264"/>
                  </a:lnTo>
                  <a:lnTo>
                    <a:pt x="4150" y="2289"/>
                  </a:lnTo>
                  <a:lnTo>
                    <a:pt x="4204" y="2301"/>
                  </a:lnTo>
                  <a:lnTo>
                    <a:pt x="4242" y="2297"/>
                  </a:lnTo>
                  <a:lnTo>
                    <a:pt x="4284" y="2280"/>
                  </a:lnTo>
                  <a:lnTo>
                    <a:pt x="4325" y="2255"/>
                  </a:lnTo>
                  <a:lnTo>
                    <a:pt x="4376" y="2222"/>
                  </a:lnTo>
                  <a:lnTo>
                    <a:pt x="4426" y="2184"/>
                  </a:lnTo>
                  <a:lnTo>
                    <a:pt x="4476" y="2138"/>
                  </a:lnTo>
                  <a:lnTo>
                    <a:pt x="4530" y="2088"/>
                  </a:lnTo>
                  <a:lnTo>
                    <a:pt x="4584" y="2038"/>
                  </a:lnTo>
                  <a:lnTo>
                    <a:pt x="4647" y="1984"/>
                  </a:lnTo>
                  <a:lnTo>
                    <a:pt x="4705" y="1934"/>
                  </a:lnTo>
                  <a:lnTo>
                    <a:pt x="4768" y="1884"/>
                  </a:lnTo>
                  <a:lnTo>
                    <a:pt x="4834" y="1838"/>
                  </a:lnTo>
                  <a:lnTo>
                    <a:pt x="4901" y="1796"/>
                  </a:lnTo>
                  <a:lnTo>
                    <a:pt x="4968" y="1758"/>
                  </a:lnTo>
                  <a:lnTo>
                    <a:pt x="5039" y="1733"/>
                  </a:lnTo>
                  <a:lnTo>
                    <a:pt x="5110" y="1717"/>
                  </a:lnTo>
                  <a:lnTo>
                    <a:pt x="5126" y="1717"/>
                  </a:lnTo>
                  <a:lnTo>
                    <a:pt x="5147" y="1712"/>
                  </a:lnTo>
                  <a:lnTo>
                    <a:pt x="5168" y="1704"/>
                  </a:lnTo>
                  <a:lnTo>
                    <a:pt x="5197" y="1696"/>
                  </a:lnTo>
                  <a:lnTo>
                    <a:pt x="5226" y="1687"/>
                  </a:lnTo>
                  <a:lnTo>
                    <a:pt x="5256" y="1675"/>
                  </a:lnTo>
                  <a:lnTo>
                    <a:pt x="5289" y="1662"/>
                  </a:lnTo>
                  <a:lnTo>
                    <a:pt x="5322" y="1650"/>
                  </a:lnTo>
                  <a:lnTo>
                    <a:pt x="5352" y="1637"/>
                  </a:lnTo>
                  <a:lnTo>
                    <a:pt x="5381" y="1620"/>
                  </a:lnTo>
                  <a:lnTo>
                    <a:pt x="5410" y="1600"/>
                  </a:lnTo>
                  <a:lnTo>
                    <a:pt x="5431" y="1583"/>
                  </a:lnTo>
                  <a:lnTo>
                    <a:pt x="5452" y="1562"/>
                  </a:lnTo>
                  <a:lnTo>
                    <a:pt x="5468" y="1541"/>
                  </a:lnTo>
                  <a:lnTo>
                    <a:pt x="5477" y="1520"/>
                  </a:lnTo>
                  <a:lnTo>
                    <a:pt x="5481" y="1495"/>
                  </a:lnTo>
                  <a:lnTo>
                    <a:pt x="5473" y="1395"/>
                  </a:lnTo>
                  <a:lnTo>
                    <a:pt x="5460" y="1286"/>
                  </a:lnTo>
                  <a:lnTo>
                    <a:pt x="5447" y="1173"/>
                  </a:lnTo>
                  <a:lnTo>
                    <a:pt x="5431" y="1056"/>
                  </a:lnTo>
                  <a:lnTo>
                    <a:pt x="5414" y="940"/>
                  </a:lnTo>
                  <a:lnTo>
                    <a:pt x="5397" y="823"/>
                  </a:lnTo>
                  <a:lnTo>
                    <a:pt x="5377" y="710"/>
                  </a:lnTo>
                  <a:lnTo>
                    <a:pt x="5360" y="597"/>
                  </a:lnTo>
                  <a:lnTo>
                    <a:pt x="5343" y="488"/>
                  </a:lnTo>
                  <a:lnTo>
                    <a:pt x="5327" y="388"/>
                  </a:lnTo>
                  <a:lnTo>
                    <a:pt x="5310" y="296"/>
                  </a:lnTo>
                  <a:lnTo>
                    <a:pt x="5301" y="213"/>
                  </a:lnTo>
                  <a:lnTo>
                    <a:pt x="5293" y="142"/>
                  </a:lnTo>
                  <a:lnTo>
                    <a:pt x="5289" y="79"/>
                  </a:lnTo>
                  <a:lnTo>
                    <a:pt x="5293" y="33"/>
                  </a:lnTo>
                  <a:lnTo>
                    <a:pt x="5297" y="0"/>
                  </a:lnTo>
                  <a:lnTo>
                    <a:pt x="5306" y="4"/>
                  </a:lnTo>
                  <a:lnTo>
                    <a:pt x="5310" y="4"/>
                  </a:lnTo>
                  <a:lnTo>
                    <a:pt x="5318" y="8"/>
                  </a:lnTo>
                  <a:lnTo>
                    <a:pt x="5322" y="12"/>
                  </a:lnTo>
                  <a:lnTo>
                    <a:pt x="5327" y="16"/>
                  </a:lnTo>
                  <a:lnTo>
                    <a:pt x="5331" y="20"/>
                  </a:lnTo>
                  <a:lnTo>
                    <a:pt x="5335" y="20"/>
                  </a:lnTo>
                  <a:lnTo>
                    <a:pt x="5339" y="29"/>
                  </a:lnTo>
                  <a:lnTo>
                    <a:pt x="5343" y="33"/>
                  </a:lnTo>
                  <a:lnTo>
                    <a:pt x="5347" y="37"/>
                  </a:lnTo>
                  <a:lnTo>
                    <a:pt x="5352" y="41"/>
                  </a:lnTo>
                  <a:lnTo>
                    <a:pt x="5356" y="50"/>
                  </a:lnTo>
                  <a:lnTo>
                    <a:pt x="5356" y="54"/>
                  </a:lnTo>
                  <a:lnTo>
                    <a:pt x="5360" y="62"/>
                  </a:lnTo>
                  <a:lnTo>
                    <a:pt x="5364" y="71"/>
                  </a:lnTo>
                  <a:lnTo>
                    <a:pt x="5368" y="79"/>
                  </a:lnTo>
                  <a:lnTo>
                    <a:pt x="5372" y="104"/>
                  </a:lnTo>
                  <a:lnTo>
                    <a:pt x="5381" y="133"/>
                  </a:lnTo>
                  <a:lnTo>
                    <a:pt x="5385" y="171"/>
                  </a:lnTo>
                  <a:lnTo>
                    <a:pt x="5393" y="213"/>
                  </a:lnTo>
                  <a:lnTo>
                    <a:pt x="5397" y="259"/>
                  </a:lnTo>
                  <a:lnTo>
                    <a:pt x="5406" y="309"/>
                  </a:lnTo>
                  <a:lnTo>
                    <a:pt x="5410" y="367"/>
                  </a:lnTo>
                  <a:lnTo>
                    <a:pt x="5418" y="434"/>
                  </a:lnTo>
                  <a:lnTo>
                    <a:pt x="5427" y="509"/>
                  </a:lnTo>
                  <a:lnTo>
                    <a:pt x="5439" y="593"/>
                  </a:lnTo>
                  <a:lnTo>
                    <a:pt x="5452" y="681"/>
                  </a:lnTo>
                  <a:lnTo>
                    <a:pt x="5464" y="781"/>
                  </a:lnTo>
                  <a:lnTo>
                    <a:pt x="5481" y="885"/>
                  </a:lnTo>
                  <a:lnTo>
                    <a:pt x="5498" y="1002"/>
                  </a:lnTo>
                  <a:lnTo>
                    <a:pt x="5518" y="1132"/>
                  </a:lnTo>
                  <a:lnTo>
                    <a:pt x="5539" y="1270"/>
                  </a:lnTo>
                  <a:lnTo>
                    <a:pt x="5552" y="1345"/>
                  </a:lnTo>
                  <a:lnTo>
                    <a:pt x="5552" y="1416"/>
                  </a:lnTo>
                  <a:lnTo>
                    <a:pt x="5548" y="1478"/>
                  </a:lnTo>
                  <a:lnTo>
                    <a:pt x="5531" y="1537"/>
                  </a:lnTo>
                  <a:lnTo>
                    <a:pt x="5510" y="1587"/>
                  </a:lnTo>
                  <a:lnTo>
                    <a:pt x="5485" y="1633"/>
                  </a:lnTo>
                  <a:lnTo>
                    <a:pt x="5452" y="1675"/>
                  </a:lnTo>
                  <a:lnTo>
                    <a:pt x="5414" y="1712"/>
                  </a:lnTo>
                  <a:lnTo>
                    <a:pt x="5372" y="1742"/>
                  </a:lnTo>
                  <a:lnTo>
                    <a:pt x="5327" y="1771"/>
                  </a:lnTo>
                  <a:lnTo>
                    <a:pt x="5276" y="1796"/>
                  </a:lnTo>
                  <a:lnTo>
                    <a:pt x="5226" y="1817"/>
                  </a:lnTo>
                  <a:lnTo>
                    <a:pt x="5172" y="1833"/>
                  </a:lnTo>
                  <a:lnTo>
                    <a:pt x="5118" y="1846"/>
                  </a:lnTo>
                  <a:lnTo>
                    <a:pt x="5064" y="1859"/>
                  </a:lnTo>
                  <a:lnTo>
                    <a:pt x="5010" y="1867"/>
                  </a:lnTo>
                  <a:lnTo>
                    <a:pt x="4943" y="1879"/>
                  </a:lnTo>
                  <a:lnTo>
                    <a:pt x="4880" y="1909"/>
                  </a:lnTo>
                  <a:lnTo>
                    <a:pt x="4822" y="1942"/>
                  </a:lnTo>
                  <a:lnTo>
                    <a:pt x="4768" y="1984"/>
                  </a:lnTo>
                  <a:lnTo>
                    <a:pt x="4709" y="2034"/>
                  </a:lnTo>
                  <a:lnTo>
                    <a:pt x="4655" y="2084"/>
                  </a:lnTo>
                  <a:lnTo>
                    <a:pt x="4601" y="2138"/>
                  </a:lnTo>
                  <a:lnTo>
                    <a:pt x="4551" y="2189"/>
                  </a:lnTo>
                  <a:lnTo>
                    <a:pt x="4496" y="2243"/>
                  </a:lnTo>
                  <a:lnTo>
                    <a:pt x="4442" y="2289"/>
                  </a:lnTo>
                  <a:lnTo>
                    <a:pt x="4392" y="2331"/>
                  </a:lnTo>
                  <a:lnTo>
                    <a:pt x="4342" y="2368"/>
                  </a:lnTo>
                  <a:lnTo>
                    <a:pt x="4288" y="2393"/>
                  </a:lnTo>
                  <a:lnTo>
                    <a:pt x="4234" y="2410"/>
                  </a:lnTo>
                  <a:lnTo>
                    <a:pt x="4179" y="2410"/>
                  </a:lnTo>
                  <a:lnTo>
                    <a:pt x="4125" y="2397"/>
                  </a:lnTo>
                  <a:lnTo>
                    <a:pt x="4079" y="2377"/>
                  </a:lnTo>
                  <a:lnTo>
                    <a:pt x="4046" y="2351"/>
                  </a:lnTo>
                  <a:lnTo>
                    <a:pt x="4021" y="2322"/>
                  </a:lnTo>
                  <a:lnTo>
                    <a:pt x="4008" y="2289"/>
                  </a:lnTo>
                  <a:lnTo>
                    <a:pt x="4000" y="2247"/>
                  </a:lnTo>
                  <a:lnTo>
                    <a:pt x="4004" y="2205"/>
                  </a:lnTo>
                  <a:lnTo>
                    <a:pt x="4013" y="2155"/>
                  </a:lnTo>
                  <a:lnTo>
                    <a:pt x="4029" y="2105"/>
                  </a:lnTo>
                  <a:lnTo>
                    <a:pt x="4054" y="2051"/>
                  </a:lnTo>
                  <a:lnTo>
                    <a:pt x="4084" y="1992"/>
                  </a:lnTo>
                  <a:lnTo>
                    <a:pt x="4117" y="1925"/>
                  </a:lnTo>
                  <a:lnTo>
                    <a:pt x="4159" y="1859"/>
                  </a:lnTo>
                  <a:lnTo>
                    <a:pt x="4200" y="1792"/>
                  </a:lnTo>
                  <a:lnTo>
                    <a:pt x="4246" y="1717"/>
                  </a:lnTo>
                  <a:lnTo>
                    <a:pt x="4300" y="1641"/>
                  </a:lnTo>
                  <a:lnTo>
                    <a:pt x="4350" y="1562"/>
                  </a:lnTo>
                  <a:lnTo>
                    <a:pt x="4346" y="1529"/>
                  </a:lnTo>
                  <a:lnTo>
                    <a:pt x="4313" y="1524"/>
                  </a:lnTo>
                  <a:lnTo>
                    <a:pt x="4259" y="1545"/>
                  </a:lnTo>
                  <a:lnTo>
                    <a:pt x="4184" y="1591"/>
                  </a:lnTo>
                  <a:lnTo>
                    <a:pt x="4088" y="1650"/>
                  </a:lnTo>
                  <a:lnTo>
                    <a:pt x="3983" y="1725"/>
                  </a:lnTo>
                  <a:lnTo>
                    <a:pt x="3867" y="1813"/>
                  </a:lnTo>
                  <a:lnTo>
                    <a:pt x="3737" y="1900"/>
                  </a:lnTo>
                  <a:lnTo>
                    <a:pt x="3608" y="1996"/>
                  </a:lnTo>
                  <a:lnTo>
                    <a:pt x="3475" y="2088"/>
                  </a:lnTo>
                  <a:lnTo>
                    <a:pt x="3341" y="2172"/>
                  </a:lnTo>
                  <a:lnTo>
                    <a:pt x="3212" y="2247"/>
                  </a:lnTo>
                  <a:lnTo>
                    <a:pt x="3091" y="2310"/>
                  </a:lnTo>
                  <a:lnTo>
                    <a:pt x="2978" y="2356"/>
                  </a:lnTo>
                  <a:lnTo>
                    <a:pt x="2878" y="2381"/>
                  </a:lnTo>
                  <a:lnTo>
                    <a:pt x="2795" y="2381"/>
                  </a:lnTo>
                  <a:lnTo>
                    <a:pt x="2732" y="2360"/>
                  </a:lnTo>
                  <a:lnTo>
                    <a:pt x="2682" y="2331"/>
                  </a:lnTo>
                  <a:lnTo>
                    <a:pt x="2644" y="2297"/>
                  </a:lnTo>
                  <a:lnTo>
                    <a:pt x="2615" y="2251"/>
                  </a:lnTo>
                  <a:lnTo>
                    <a:pt x="2599" y="2205"/>
                  </a:lnTo>
                  <a:lnTo>
                    <a:pt x="2590" y="2151"/>
                  </a:lnTo>
                  <a:lnTo>
                    <a:pt x="2590" y="2097"/>
                  </a:lnTo>
                  <a:lnTo>
                    <a:pt x="2594" y="2038"/>
                  </a:lnTo>
                  <a:lnTo>
                    <a:pt x="2607" y="1976"/>
                  </a:lnTo>
                  <a:lnTo>
                    <a:pt x="2624" y="1917"/>
                  </a:lnTo>
                  <a:lnTo>
                    <a:pt x="2644" y="1854"/>
                  </a:lnTo>
                  <a:lnTo>
                    <a:pt x="2670" y="1800"/>
                  </a:lnTo>
                  <a:lnTo>
                    <a:pt x="2695" y="1742"/>
                  </a:lnTo>
                  <a:lnTo>
                    <a:pt x="2720" y="1691"/>
                  </a:lnTo>
                  <a:lnTo>
                    <a:pt x="2745" y="1646"/>
                  </a:lnTo>
                  <a:lnTo>
                    <a:pt x="2770" y="1608"/>
                  </a:lnTo>
                  <a:lnTo>
                    <a:pt x="2624" y="1641"/>
                  </a:lnTo>
                  <a:lnTo>
                    <a:pt x="2499" y="1687"/>
                  </a:lnTo>
                  <a:lnTo>
                    <a:pt x="2386" y="1737"/>
                  </a:lnTo>
                  <a:lnTo>
                    <a:pt x="2286" y="1796"/>
                  </a:lnTo>
                  <a:lnTo>
                    <a:pt x="2198" y="1854"/>
                  </a:lnTo>
                  <a:lnTo>
                    <a:pt x="2123" y="1917"/>
                  </a:lnTo>
                  <a:lnTo>
                    <a:pt x="2052" y="1980"/>
                  </a:lnTo>
                  <a:lnTo>
                    <a:pt x="1994" y="2042"/>
                  </a:lnTo>
                  <a:lnTo>
                    <a:pt x="1940" y="2105"/>
                  </a:lnTo>
                  <a:lnTo>
                    <a:pt x="1890" y="2164"/>
                  </a:lnTo>
                  <a:lnTo>
                    <a:pt x="1839" y="2218"/>
                  </a:lnTo>
                  <a:lnTo>
                    <a:pt x="1794" y="2268"/>
                  </a:lnTo>
                  <a:lnTo>
                    <a:pt x="1748" y="2310"/>
                  </a:lnTo>
                  <a:lnTo>
                    <a:pt x="1698" y="2347"/>
                  </a:lnTo>
                  <a:lnTo>
                    <a:pt x="1643" y="2372"/>
                  </a:lnTo>
                  <a:lnTo>
                    <a:pt x="1589" y="2385"/>
                  </a:lnTo>
                  <a:lnTo>
                    <a:pt x="1510" y="2385"/>
                  </a:lnTo>
                  <a:lnTo>
                    <a:pt x="1456" y="2364"/>
                  </a:lnTo>
                  <a:lnTo>
                    <a:pt x="1418" y="2326"/>
                  </a:lnTo>
                  <a:lnTo>
                    <a:pt x="1393" y="2280"/>
                  </a:lnTo>
                  <a:lnTo>
                    <a:pt x="1385" y="2222"/>
                  </a:lnTo>
                  <a:lnTo>
                    <a:pt x="1385" y="2151"/>
                  </a:lnTo>
                  <a:lnTo>
                    <a:pt x="1397" y="2076"/>
                  </a:lnTo>
                  <a:lnTo>
                    <a:pt x="1414" y="1996"/>
                  </a:lnTo>
                  <a:lnTo>
                    <a:pt x="1443" y="1917"/>
                  </a:lnTo>
                  <a:lnTo>
                    <a:pt x="1472" y="1838"/>
                  </a:lnTo>
                  <a:lnTo>
                    <a:pt x="1506" y="1758"/>
                  </a:lnTo>
                  <a:lnTo>
                    <a:pt x="1539" y="1687"/>
                  </a:lnTo>
                  <a:lnTo>
                    <a:pt x="1573" y="1625"/>
                  </a:lnTo>
                  <a:lnTo>
                    <a:pt x="1606" y="1566"/>
                  </a:lnTo>
                  <a:lnTo>
                    <a:pt x="1631" y="1524"/>
                  </a:lnTo>
                  <a:lnTo>
                    <a:pt x="1652" y="1495"/>
                  </a:lnTo>
                  <a:lnTo>
                    <a:pt x="1648" y="1495"/>
                  </a:lnTo>
                  <a:lnTo>
                    <a:pt x="1639" y="1499"/>
                  </a:lnTo>
                  <a:lnTo>
                    <a:pt x="1623" y="1508"/>
                  </a:lnTo>
                  <a:lnTo>
                    <a:pt x="1606" y="1512"/>
                  </a:lnTo>
                  <a:lnTo>
                    <a:pt x="1581" y="1516"/>
                  </a:lnTo>
                  <a:lnTo>
                    <a:pt x="1556" y="1520"/>
                  </a:lnTo>
                  <a:lnTo>
                    <a:pt x="1522" y="1524"/>
                  </a:lnTo>
                  <a:lnTo>
                    <a:pt x="1493" y="1524"/>
                  </a:lnTo>
                  <a:lnTo>
                    <a:pt x="1460" y="1516"/>
                  </a:lnTo>
                  <a:lnTo>
                    <a:pt x="1422" y="1508"/>
                  </a:lnTo>
                  <a:lnTo>
                    <a:pt x="1389" y="1495"/>
                  </a:lnTo>
                  <a:lnTo>
                    <a:pt x="1351" y="1474"/>
                  </a:lnTo>
                  <a:lnTo>
                    <a:pt x="1318" y="1445"/>
                  </a:lnTo>
                  <a:lnTo>
                    <a:pt x="1285" y="1407"/>
                  </a:lnTo>
                  <a:lnTo>
                    <a:pt x="1256" y="1361"/>
                  </a:lnTo>
                  <a:lnTo>
                    <a:pt x="1226" y="1307"/>
                  </a:lnTo>
                  <a:lnTo>
                    <a:pt x="1218" y="1311"/>
                  </a:lnTo>
                  <a:lnTo>
                    <a:pt x="1205" y="1320"/>
                  </a:lnTo>
                  <a:lnTo>
                    <a:pt x="1193" y="1328"/>
                  </a:lnTo>
                  <a:lnTo>
                    <a:pt x="1180" y="1336"/>
                  </a:lnTo>
                  <a:lnTo>
                    <a:pt x="1164" y="1349"/>
                  </a:lnTo>
                  <a:lnTo>
                    <a:pt x="1151" y="1361"/>
                  </a:lnTo>
                  <a:lnTo>
                    <a:pt x="1135" y="1374"/>
                  </a:lnTo>
                  <a:lnTo>
                    <a:pt x="1122" y="1386"/>
                  </a:lnTo>
                  <a:lnTo>
                    <a:pt x="1110" y="1399"/>
                  </a:lnTo>
                  <a:lnTo>
                    <a:pt x="1097" y="1416"/>
                  </a:lnTo>
                  <a:lnTo>
                    <a:pt x="1084" y="1428"/>
                  </a:lnTo>
                  <a:lnTo>
                    <a:pt x="1076" y="1441"/>
                  </a:lnTo>
                  <a:lnTo>
                    <a:pt x="1064" y="1458"/>
                  </a:lnTo>
                  <a:lnTo>
                    <a:pt x="1059" y="1470"/>
                  </a:lnTo>
                  <a:lnTo>
                    <a:pt x="1055" y="1483"/>
                  </a:lnTo>
                  <a:lnTo>
                    <a:pt x="1055" y="1495"/>
                  </a:lnTo>
                  <a:lnTo>
                    <a:pt x="1055" y="1529"/>
                  </a:lnTo>
                  <a:lnTo>
                    <a:pt x="1068" y="1562"/>
                  </a:lnTo>
                  <a:lnTo>
                    <a:pt x="1084" y="1591"/>
                  </a:lnTo>
                  <a:lnTo>
                    <a:pt x="1101" y="1616"/>
                  </a:lnTo>
                  <a:lnTo>
                    <a:pt x="1126" y="1641"/>
                  </a:lnTo>
                  <a:lnTo>
                    <a:pt x="1155" y="1666"/>
                  </a:lnTo>
                  <a:lnTo>
                    <a:pt x="1180" y="1687"/>
                  </a:lnTo>
                  <a:lnTo>
                    <a:pt x="1210" y="1708"/>
                  </a:lnTo>
                  <a:lnTo>
                    <a:pt x="1239" y="1729"/>
                  </a:lnTo>
                  <a:lnTo>
                    <a:pt x="1268" y="1746"/>
                  </a:lnTo>
                  <a:lnTo>
                    <a:pt x="1297" y="1762"/>
                  </a:lnTo>
                  <a:lnTo>
                    <a:pt x="1318" y="1775"/>
                  </a:lnTo>
                  <a:lnTo>
                    <a:pt x="1339" y="1792"/>
                  </a:lnTo>
                  <a:lnTo>
                    <a:pt x="1356" y="1804"/>
                  </a:lnTo>
                  <a:lnTo>
                    <a:pt x="1364" y="1813"/>
                  </a:lnTo>
                  <a:lnTo>
                    <a:pt x="1368" y="1825"/>
                  </a:lnTo>
                  <a:lnTo>
                    <a:pt x="1368" y="1833"/>
                  </a:lnTo>
                  <a:lnTo>
                    <a:pt x="1368" y="1842"/>
                  </a:lnTo>
                  <a:lnTo>
                    <a:pt x="1368" y="1846"/>
                  </a:lnTo>
                  <a:lnTo>
                    <a:pt x="1368" y="1854"/>
                  </a:lnTo>
                  <a:lnTo>
                    <a:pt x="1368" y="1863"/>
                  </a:lnTo>
                  <a:lnTo>
                    <a:pt x="1368" y="1871"/>
                  </a:lnTo>
                  <a:lnTo>
                    <a:pt x="1368" y="1879"/>
                  </a:lnTo>
                  <a:lnTo>
                    <a:pt x="1364" y="1884"/>
                  </a:lnTo>
                  <a:lnTo>
                    <a:pt x="1364" y="1892"/>
                  </a:lnTo>
                  <a:lnTo>
                    <a:pt x="1364" y="1896"/>
                  </a:lnTo>
                  <a:lnTo>
                    <a:pt x="1360" y="1905"/>
                  </a:lnTo>
                  <a:lnTo>
                    <a:pt x="1360" y="1909"/>
                  </a:lnTo>
                  <a:lnTo>
                    <a:pt x="1356" y="1917"/>
                  </a:lnTo>
                  <a:lnTo>
                    <a:pt x="1351" y="1921"/>
                  </a:lnTo>
                  <a:lnTo>
                    <a:pt x="1347" y="1925"/>
                  </a:lnTo>
                  <a:lnTo>
                    <a:pt x="1343" y="1930"/>
                  </a:lnTo>
                  <a:lnTo>
                    <a:pt x="1239" y="1892"/>
                  </a:lnTo>
                  <a:lnTo>
                    <a:pt x="1143" y="1871"/>
                  </a:lnTo>
                  <a:lnTo>
                    <a:pt x="1051" y="1867"/>
                  </a:lnTo>
                  <a:lnTo>
                    <a:pt x="964" y="1879"/>
                  </a:lnTo>
                  <a:lnTo>
                    <a:pt x="880" y="1900"/>
                  </a:lnTo>
                  <a:lnTo>
                    <a:pt x="801" y="1930"/>
                  </a:lnTo>
                  <a:lnTo>
                    <a:pt x="730" y="1971"/>
                  </a:lnTo>
                  <a:lnTo>
                    <a:pt x="659" y="2013"/>
                  </a:lnTo>
                  <a:lnTo>
                    <a:pt x="588" y="2063"/>
                  </a:lnTo>
                  <a:lnTo>
                    <a:pt x="521" y="2109"/>
                  </a:lnTo>
                  <a:lnTo>
                    <a:pt x="459" y="2159"/>
                  </a:lnTo>
                  <a:lnTo>
                    <a:pt x="392" y="2205"/>
                  </a:lnTo>
                  <a:lnTo>
                    <a:pt x="330" y="2243"/>
                  </a:lnTo>
                  <a:lnTo>
                    <a:pt x="267" y="2276"/>
                  </a:lnTo>
                  <a:lnTo>
                    <a:pt x="200" y="2301"/>
                  </a:lnTo>
                  <a:lnTo>
                    <a:pt x="133" y="2314"/>
                  </a:lnTo>
                  <a:lnTo>
                    <a:pt x="113" y="2314"/>
                  </a:lnTo>
                  <a:lnTo>
                    <a:pt x="92" y="2301"/>
                  </a:lnTo>
                  <a:lnTo>
                    <a:pt x="71" y="2285"/>
                  </a:lnTo>
                  <a:lnTo>
                    <a:pt x="50" y="2264"/>
                  </a:lnTo>
                  <a:lnTo>
                    <a:pt x="33" y="2235"/>
                  </a:lnTo>
                  <a:lnTo>
                    <a:pt x="21" y="2197"/>
                  </a:lnTo>
                  <a:lnTo>
                    <a:pt x="8" y="2159"/>
                  </a:lnTo>
                  <a:lnTo>
                    <a:pt x="0" y="2113"/>
                  </a:lnTo>
                  <a:lnTo>
                    <a:pt x="0" y="2063"/>
                  </a:lnTo>
                  <a:lnTo>
                    <a:pt x="4" y="2009"/>
                  </a:lnTo>
                  <a:lnTo>
                    <a:pt x="13" y="1950"/>
                  </a:lnTo>
                  <a:lnTo>
                    <a:pt x="29" y="1892"/>
                  </a:lnTo>
                  <a:lnTo>
                    <a:pt x="50" y="1829"/>
                  </a:lnTo>
                  <a:lnTo>
                    <a:pt x="79" y="1762"/>
                  </a:lnTo>
                  <a:lnTo>
                    <a:pt x="121" y="1696"/>
                  </a:lnTo>
                  <a:lnTo>
                    <a:pt x="167" y="1629"/>
                  </a:lnTo>
                  <a:lnTo>
                    <a:pt x="154" y="1612"/>
                  </a:lnTo>
                  <a:lnTo>
                    <a:pt x="142" y="1587"/>
                  </a:lnTo>
                  <a:lnTo>
                    <a:pt x="129" y="1562"/>
                  </a:lnTo>
                  <a:lnTo>
                    <a:pt x="117" y="1533"/>
                  </a:lnTo>
                  <a:lnTo>
                    <a:pt x="104" y="1495"/>
                  </a:lnTo>
                  <a:lnTo>
                    <a:pt x="96" y="1453"/>
                  </a:lnTo>
                  <a:lnTo>
                    <a:pt x="88" y="1407"/>
                  </a:lnTo>
                  <a:lnTo>
                    <a:pt x="88" y="1357"/>
                  </a:lnTo>
                  <a:lnTo>
                    <a:pt x="88" y="1295"/>
                  </a:lnTo>
                  <a:lnTo>
                    <a:pt x="92" y="1228"/>
                  </a:lnTo>
                  <a:lnTo>
                    <a:pt x="104" y="1157"/>
                  </a:lnTo>
                  <a:lnTo>
                    <a:pt x="121" y="1073"/>
                  </a:lnTo>
                  <a:lnTo>
                    <a:pt x="142" y="985"/>
                  </a:lnTo>
                  <a:lnTo>
                    <a:pt x="171" y="889"/>
                  </a:lnTo>
                  <a:lnTo>
                    <a:pt x="209" y="781"/>
                  </a:lnTo>
                  <a:lnTo>
                    <a:pt x="254" y="668"/>
                  </a:lnTo>
                  <a:lnTo>
                    <a:pt x="267" y="681"/>
                  </a:lnTo>
                  <a:lnTo>
                    <a:pt x="267" y="706"/>
                  </a:lnTo>
                  <a:lnTo>
                    <a:pt x="263" y="739"/>
                  </a:lnTo>
                  <a:lnTo>
                    <a:pt x="254" y="781"/>
                  </a:lnTo>
                  <a:lnTo>
                    <a:pt x="242" y="831"/>
                  </a:lnTo>
                  <a:lnTo>
                    <a:pt x="225" y="885"/>
                  </a:lnTo>
                  <a:lnTo>
                    <a:pt x="209" y="944"/>
                  </a:lnTo>
                  <a:lnTo>
                    <a:pt x="188" y="1006"/>
                  </a:lnTo>
                  <a:lnTo>
                    <a:pt x="171" y="1069"/>
                  </a:lnTo>
                  <a:lnTo>
                    <a:pt x="150" y="1136"/>
                  </a:lnTo>
                  <a:lnTo>
                    <a:pt x="138" y="1203"/>
                  </a:lnTo>
                  <a:lnTo>
                    <a:pt x="125" y="1265"/>
                  </a:lnTo>
                  <a:lnTo>
                    <a:pt x="117" y="1324"/>
                  </a:lnTo>
                  <a:lnTo>
                    <a:pt x="117" y="1382"/>
                  </a:lnTo>
                  <a:lnTo>
                    <a:pt x="125" y="1432"/>
                  </a:lnTo>
                  <a:lnTo>
                    <a:pt x="138" y="1478"/>
                  </a:lnTo>
                  <a:lnTo>
                    <a:pt x="154" y="1508"/>
                  </a:lnTo>
                  <a:lnTo>
                    <a:pt x="171" y="1529"/>
                  </a:lnTo>
                  <a:lnTo>
                    <a:pt x="188" y="1541"/>
                  </a:lnTo>
                  <a:lnTo>
                    <a:pt x="200" y="1545"/>
                  </a:lnTo>
                  <a:lnTo>
                    <a:pt x="213" y="1541"/>
                  </a:lnTo>
                  <a:lnTo>
                    <a:pt x="225" y="1533"/>
                  </a:lnTo>
                  <a:lnTo>
                    <a:pt x="234" y="1520"/>
                  </a:lnTo>
                  <a:lnTo>
                    <a:pt x="246" y="1503"/>
                  </a:lnTo>
                  <a:lnTo>
                    <a:pt x="254" y="1483"/>
                  </a:lnTo>
                  <a:lnTo>
                    <a:pt x="263" y="1466"/>
                  </a:lnTo>
                  <a:lnTo>
                    <a:pt x="271" y="1445"/>
                  </a:lnTo>
                  <a:lnTo>
                    <a:pt x="275" y="1428"/>
                  </a:lnTo>
                  <a:lnTo>
                    <a:pt x="284" y="1412"/>
                  </a:lnTo>
                  <a:lnTo>
                    <a:pt x="288" y="1399"/>
                  </a:lnTo>
                  <a:lnTo>
                    <a:pt x="292" y="1395"/>
                  </a:lnTo>
                  <a:lnTo>
                    <a:pt x="296" y="1395"/>
                  </a:lnTo>
                  <a:lnTo>
                    <a:pt x="304" y="1407"/>
                  </a:lnTo>
                  <a:lnTo>
                    <a:pt x="304" y="1420"/>
                  </a:lnTo>
                  <a:lnTo>
                    <a:pt x="309" y="1437"/>
                  </a:lnTo>
                  <a:lnTo>
                    <a:pt x="309" y="1449"/>
                  </a:lnTo>
                  <a:lnTo>
                    <a:pt x="309" y="1466"/>
                  </a:lnTo>
                  <a:lnTo>
                    <a:pt x="304" y="1483"/>
                  </a:lnTo>
                  <a:lnTo>
                    <a:pt x="300" y="1503"/>
                  </a:lnTo>
                  <a:lnTo>
                    <a:pt x="292" y="1520"/>
                  </a:lnTo>
                  <a:lnTo>
                    <a:pt x="284" y="1537"/>
                  </a:lnTo>
                  <a:lnTo>
                    <a:pt x="275" y="1554"/>
                  </a:lnTo>
                  <a:lnTo>
                    <a:pt x="263" y="1566"/>
                  </a:lnTo>
                  <a:lnTo>
                    <a:pt x="250" y="1583"/>
                  </a:lnTo>
                  <a:lnTo>
                    <a:pt x="238" y="1595"/>
                  </a:lnTo>
                  <a:lnTo>
                    <a:pt x="221" y="1608"/>
                  </a:lnTo>
                  <a:lnTo>
                    <a:pt x="204" y="1620"/>
                  </a:lnTo>
                  <a:lnTo>
                    <a:pt x="188" y="1629"/>
                  </a:lnTo>
                  <a:lnTo>
                    <a:pt x="171" y="1662"/>
                  </a:lnTo>
                  <a:lnTo>
                    <a:pt x="154" y="1691"/>
                  </a:lnTo>
                  <a:lnTo>
                    <a:pt x="138" y="1725"/>
                  </a:lnTo>
                  <a:lnTo>
                    <a:pt x="121" y="1754"/>
                  </a:lnTo>
                  <a:lnTo>
                    <a:pt x="104" y="1788"/>
                  </a:lnTo>
                  <a:lnTo>
                    <a:pt x="88" y="1817"/>
                  </a:lnTo>
                  <a:lnTo>
                    <a:pt x="75" y="1850"/>
                  </a:lnTo>
                  <a:lnTo>
                    <a:pt x="63" y="1884"/>
                  </a:lnTo>
                  <a:lnTo>
                    <a:pt x="50" y="1917"/>
                  </a:lnTo>
                  <a:lnTo>
                    <a:pt x="42" y="1946"/>
                  </a:lnTo>
                  <a:lnTo>
                    <a:pt x="33" y="1980"/>
                  </a:lnTo>
                  <a:lnTo>
                    <a:pt x="29" y="2013"/>
                  </a:lnTo>
                  <a:lnTo>
                    <a:pt x="29" y="2047"/>
                  </a:lnTo>
                  <a:lnTo>
                    <a:pt x="29" y="2080"/>
                  </a:lnTo>
                  <a:lnTo>
                    <a:pt x="38" y="2113"/>
                  </a:lnTo>
                  <a:lnTo>
                    <a:pt x="46" y="2151"/>
                  </a:lnTo>
                  <a:lnTo>
                    <a:pt x="67" y="2176"/>
                  </a:lnTo>
                  <a:lnTo>
                    <a:pt x="104" y="2184"/>
                  </a:lnTo>
                  <a:lnTo>
                    <a:pt x="154" y="2180"/>
                  </a:lnTo>
                  <a:lnTo>
                    <a:pt x="209" y="2159"/>
                  </a:lnTo>
                  <a:lnTo>
                    <a:pt x="275" y="2130"/>
                  </a:lnTo>
                  <a:lnTo>
                    <a:pt x="346" y="2092"/>
                  </a:lnTo>
                  <a:lnTo>
                    <a:pt x="421" y="2047"/>
                  </a:lnTo>
                  <a:lnTo>
                    <a:pt x="501" y="2001"/>
                  </a:lnTo>
                  <a:lnTo>
                    <a:pt x="580" y="1946"/>
                  </a:lnTo>
                  <a:lnTo>
                    <a:pt x="659" y="1900"/>
                  </a:lnTo>
                  <a:lnTo>
                    <a:pt x="738" y="1850"/>
                  </a:lnTo>
                  <a:lnTo>
                    <a:pt x="813" y="1808"/>
                  </a:lnTo>
                  <a:lnTo>
                    <a:pt x="884" y="1775"/>
                  </a:lnTo>
                  <a:lnTo>
                    <a:pt x="947" y="1750"/>
                  </a:lnTo>
                  <a:lnTo>
                    <a:pt x="1001" y="1733"/>
                  </a:lnTo>
                  <a:lnTo>
                    <a:pt x="1047" y="1733"/>
                  </a:lnTo>
                  <a:lnTo>
                    <a:pt x="1022" y="1666"/>
                  </a:lnTo>
                  <a:lnTo>
                    <a:pt x="1009" y="1600"/>
                  </a:lnTo>
                  <a:lnTo>
                    <a:pt x="1005" y="1537"/>
                  </a:lnTo>
                  <a:lnTo>
                    <a:pt x="1014" y="1478"/>
                  </a:lnTo>
                  <a:lnTo>
                    <a:pt x="1030" y="1424"/>
                  </a:lnTo>
                  <a:lnTo>
                    <a:pt x="1051" y="1374"/>
                  </a:lnTo>
                  <a:lnTo>
                    <a:pt x="1076" y="1332"/>
                  </a:lnTo>
                  <a:lnTo>
                    <a:pt x="1105" y="1290"/>
                  </a:lnTo>
                  <a:lnTo>
                    <a:pt x="1135" y="1257"/>
                  </a:lnTo>
                  <a:lnTo>
                    <a:pt x="1168" y="1228"/>
                  </a:lnTo>
                  <a:lnTo>
                    <a:pt x="1201" y="1203"/>
                  </a:lnTo>
                  <a:lnTo>
                    <a:pt x="1230" y="1186"/>
                  </a:lnTo>
                  <a:lnTo>
                    <a:pt x="1260" y="1178"/>
                  </a:lnTo>
                  <a:lnTo>
                    <a:pt x="1281" y="1169"/>
                  </a:lnTo>
                  <a:lnTo>
                    <a:pt x="1297" y="1173"/>
                  </a:lnTo>
                  <a:lnTo>
                    <a:pt x="1306" y="1182"/>
                  </a:lnTo>
                  <a:lnTo>
                    <a:pt x="1331" y="1244"/>
                  </a:lnTo>
                  <a:lnTo>
                    <a:pt x="1360" y="1295"/>
                  </a:lnTo>
                  <a:lnTo>
                    <a:pt x="1401" y="1332"/>
                  </a:lnTo>
                  <a:lnTo>
                    <a:pt x="1443" y="1353"/>
                  </a:lnTo>
                  <a:lnTo>
                    <a:pt x="1489" y="1370"/>
                  </a:lnTo>
                  <a:lnTo>
                    <a:pt x="1543" y="1374"/>
                  </a:lnTo>
                  <a:lnTo>
                    <a:pt x="1593" y="1370"/>
                  </a:lnTo>
                  <a:lnTo>
                    <a:pt x="1648" y="1361"/>
                  </a:lnTo>
                  <a:lnTo>
                    <a:pt x="1706" y="1345"/>
                  </a:lnTo>
                  <a:lnTo>
                    <a:pt x="1760" y="1328"/>
                  </a:lnTo>
                  <a:lnTo>
                    <a:pt x="1810" y="1307"/>
                  </a:lnTo>
                  <a:lnTo>
                    <a:pt x="1860" y="1282"/>
                  </a:lnTo>
                  <a:lnTo>
                    <a:pt x="1906" y="1261"/>
                  </a:lnTo>
                  <a:lnTo>
                    <a:pt x="1948" y="1244"/>
                  </a:lnTo>
                  <a:lnTo>
                    <a:pt x="1985" y="1228"/>
                  </a:lnTo>
                  <a:lnTo>
                    <a:pt x="2015" y="1219"/>
                  </a:lnTo>
                  <a:lnTo>
                    <a:pt x="1923" y="1186"/>
                  </a:lnTo>
                  <a:lnTo>
                    <a:pt x="1844" y="1161"/>
                  </a:lnTo>
                  <a:lnTo>
                    <a:pt x="1769" y="1144"/>
                  </a:lnTo>
                  <a:lnTo>
                    <a:pt x="1702" y="1132"/>
                  </a:lnTo>
                  <a:lnTo>
                    <a:pt x="1643" y="1123"/>
                  </a:lnTo>
                  <a:lnTo>
                    <a:pt x="1589" y="1119"/>
                  </a:lnTo>
                  <a:lnTo>
                    <a:pt x="1543" y="1119"/>
                  </a:lnTo>
                  <a:lnTo>
                    <a:pt x="1502" y="1123"/>
                  </a:lnTo>
                  <a:lnTo>
                    <a:pt x="1464" y="1127"/>
                  </a:lnTo>
                  <a:lnTo>
                    <a:pt x="1431" y="1136"/>
                  </a:lnTo>
                  <a:lnTo>
                    <a:pt x="1406" y="1140"/>
                  </a:lnTo>
                  <a:lnTo>
                    <a:pt x="1381" y="1144"/>
                  </a:lnTo>
                  <a:lnTo>
                    <a:pt x="1364" y="1148"/>
                  </a:lnTo>
                  <a:lnTo>
                    <a:pt x="1347" y="1153"/>
                  </a:lnTo>
                  <a:lnTo>
                    <a:pt x="1335" y="1153"/>
                  </a:lnTo>
                  <a:lnTo>
                    <a:pt x="1326" y="1148"/>
                  </a:lnTo>
                  <a:lnTo>
                    <a:pt x="1322" y="1140"/>
                  </a:lnTo>
                  <a:lnTo>
                    <a:pt x="1322" y="1127"/>
                  </a:lnTo>
                  <a:lnTo>
                    <a:pt x="1322" y="1115"/>
                  </a:lnTo>
                  <a:lnTo>
                    <a:pt x="1322" y="1098"/>
                  </a:lnTo>
                  <a:lnTo>
                    <a:pt x="1326" y="1082"/>
                  </a:lnTo>
                  <a:lnTo>
                    <a:pt x="1331" y="1061"/>
                  </a:lnTo>
                  <a:lnTo>
                    <a:pt x="1339" y="1044"/>
                  </a:lnTo>
                  <a:lnTo>
                    <a:pt x="1347" y="1027"/>
                  </a:lnTo>
                  <a:lnTo>
                    <a:pt x="1360" y="1006"/>
                  </a:lnTo>
                  <a:lnTo>
                    <a:pt x="1376" y="994"/>
                  </a:lnTo>
                  <a:lnTo>
                    <a:pt x="1393" y="977"/>
                  </a:lnTo>
                  <a:lnTo>
                    <a:pt x="1410" y="969"/>
                  </a:lnTo>
                  <a:lnTo>
                    <a:pt x="1435" y="960"/>
                  </a:lnTo>
                  <a:lnTo>
                    <a:pt x="1460" y="956"/>
                  </a:lnTo>
                  <a:lnTo>
                    <a:pt x="1485" y="956"/>
                  </a:lnTo>
                  <a:lnTo>
                    <a:pt x="1518" y="960"/>
                  </a:lnTo>
                  <a:lnTo>
                    <a:pt x="1581" y="965"/>
                  </a:lnTo>
                  <a:lnTo>
                    <a:pt x="1639" y="973"/>
                  </a:lnTo>
                  <a:lnTo>
                    <a:pt x="1698" y="981"/>
                  </a:lnTo>
                  <a:lnTo>
                    <a:pt x="1752" y="994"/>
                  </a:lnTo>
                  <a:lnTo>
                    <a:pt x="1806" y="1002"/>
                  </a:lnTo>
                  <a:lnTo>
                    <a:pt x="1860" y="1015"/>
                  </a:lnTo>
                  <a:lnTo>
                    <a:pt x="1915" y="1027"/>
                  </a:lnTo>
                  <a:lnTo>
                    <a:pt x="1973" y="1044"/>
                  </a:lnTo>
                  <a:lnTo>
                    <a:pt x="2031" y="1056"/>
                  </a:lnTo>
                  <a:lnTo>
                    <a:pt x="2094" y="1069"/>
                  </a:lnTo>
                  <a:lnTo>
                    <a:pt x="2161" y="1082"/>
                  </a:lnTo>
                  <a:lnTo>
                    <a:pt x="2236" y="1094"/>
                  </a:lnTo>
                  <a:lnTo>
                    <a:pt x="2311" y="1102"/>
                  </a:lnTo>
                  <a:lnTo>
                    <a:pt x="2398" y="1115"/>
                  </a:lnTo>
                  <a:lnTo>
                    <a:pt x="2494" y="1123"/>
                  </a:lnTo>
                  <a:lnTo>
                    <a:pt x="2594" y="1132"/>
                  </a:lnTo>
                  <a:lnTo>
                    <a:pt x="2586" y="1153"/>
                  </a:lnTo>
                  <a:lnTo>
                    <a:pt x="2582" y="1173"/>
                  </a:lnTo>
                  <a:lnTo>
                    <a:pt x="2578" y="1190"/>
                  </a:lnTo>
                  <a:lnTo>
                    <a:pt x="2569" y="1207"/>
                  </a:lnTo>
                  <a:lnTo>
                    <a:pt x="2565" y="1219"/>
                  </a:lnTo>
                  <a:lnTo>
                    <a:pt x="2561" y="1232"/>
                  </a:lnTo>
                  <a:lnTo>
                    <a:pt x="2553" y="1240"/>
                  </a:lnTo>
                  <a:lnTo>
                    <a:pt x="2540" y="1249"/>
                  </a:lnTo>
                  <a:lnTo>
                    <a:pt x="2528" y="1253"/>
                  </a:lnTo>
                  <a:lnTo>
                    <a:pt x="2515" y="1257"/>
                  </a:lnTo>
                  <a:lnTo>
                    <a:pt x="2494" y="1261"/>
                  </a:lnTo>
                  <a:lnTo>
                    <a:pt x="2469" y="1265"/>
                  </a:lnTo>
                  <a:lnTo>
                    <a:pt x="2440" y="1265"/>
                  </a:lnTo>
                  <a:lnTo>
                    <a:pt x="2403" y="1270"/>
                  </a:lnTo>
                  <a:lnTo>
                    <a:pt x="2361" y="1270"/>
                  </a:lnTo>
                  <a:lnTo>
                    <a:pt x="2311" y="1270"/>
                  </a:lnTo>
                  <a:lnTo>
                    <a:pt x="2269" y="1270"/>
                  </a:lnTo>
                  <a:lnTo>
                    <a:pt x="2232" y="1274"/>
                  </a:lnTo>
                  <a:lnTo>
                    <a:pt x="2194" y="1278"/>
                  </a:lnTo>
                  <a:lnTo>
                    <a:pt x="2165" y="1282"/>
                  </a:lnTo>
                  <a:lnTo>
                    <a:pt x="2136" y="1290"/>
                  </a:lnTo>
                  <a:lnTo>
                    <a:pt x="2111" y="1299"/>
                  </a:lnTo>
                  <a:lnTo>
                    <a:pt x="2081" y="1311"/>
                  </a:lnTo>
                  <a:lnTo>
                    <a:pt x="2056" y="1324"/>
                  </a:lnTo>
                  <a:lnTo>
                    <a:pt x="2027" y="1336"/>
                  </a:lnTo>
                  <a:lnTo>
                    <a:pt x="1998" y="1353"/>
                  </a:lnTo>
                  <a:lnTo>
                    <a:pt x="1960" y="1370"/>
                  </a:lnTo>
                  <a:lnTo>
                    <a:pt x="1923" y="1386"/>
                  </a:lnTo>
                  <a:lnTo>
                    <a:pt x="1877" y="1407"/>
                  </a:lnTo>
                  <a:lnTo>
                    <a:pt x="1827" y="1428"/>
                  </a:lnTo>
                  <a:lnTo>
                    <a:pt x="1764" y="1453"/>
                  </a:lnTo>
                  <a:lnTo>
                    <a:pt x="1698" y="1474"/>
                  </a:lnTo>
                  <a:lnTo>
                    <a:pt x="1656" y="1537"/>
                  </a:lnTo>
                  <a:lnTo>
                    <a:pt x="1614" y="1604"/>
                  </a:lnTo>
                  <a:lnTo>
                    <a:pt x="1577" y="1666"/>
                  </a:lnTo>
                  <a:lnTo>
                    <a:pt x="1543" y="1737"/>
                  </a:lnTo>
                  <a:lnTo>
                    <a:pt x="1514" y="1804"/>
                  </a:lnTo>
                  <a:lnTo>
                    <a:pt x="1489" y="1871"/>
                  </a:lnTo>
                  <a:lnTo>
                    <a:pt x="1468" y="1938"/>
                  </a:lnTo>
                  <a:lnTo>
                    <a:pt x="1452" y="1996"/>
                  </a:lnTo>
                  <a:lnTo>
                    <a:pt x="1443" y="2055"/>
                  </a:lnTo>
                  <a:lnTo>
                    <a:pt x="1443" y="2109"/>
                  </a:lnTo>
                  <a:lnTo>
                    <a:pt x="1447" y="2155"/>
                  </a:lnTo>
                  <a:lnTo>
                    <a:pt x="1460" y="2193"/>
                  </a:lnTo>
                  <a:lnTo>
                    <a:pt x="1477" y="2222"/>
                  </a:lnTo>
                  <a:lnTo>
                    <a:pt x="1506" y="2243"/>
                  </a:lnTo>
                  <a:lnTo>
                    <a:pt x="1543" y="2255"/>
                  </a:lnTo>
                  <a:lnTo>
                    <a:pt x="1589" y="2255"/>
                  </a:lnTo>
                  <a:lnTo>
                    <a:pt x="1648" y="2247"/>
                  </a:lnTo>
                  <a:lnTo>
                    <a:pt x="1693" y="2230"/>
                  </a:lnTo>
                  <a:lnTo>
                    <a:pt x="1735" y="2209"/>
                  </a:lnTo>
                  <a:lnTo>
                    <a:pt x="1769" y="2184"/>
                  </a:lnTo>
                  <a:lnTo>
                    <a:pt x="1802" y="2151"/>
                  </a:lnTo>
                  <a:lnTo>
                    <a:pt x="1835" y="2113"/>
                  </a:lnTo>
                  <a:lnTo>
                    <a:pt x="1873" y="2067"/>
                  </a:lnTo>
                  <a:lnTo>
                    <a:pt x="1915" y="2021"/>
                  </a:lnTo>
                  <a:lnTo>
                    <a:pt x="1969" y="1967"/>
                  </a:lnTo>
                  <a:lnTo>
                    <a:pt x="2031" y="1913"/>
                  </a:lnTo>
                  <a:lnTo>
                    <a:pt x="2106" y="1850"/>
                  </a:lnTo>
                  <a:lnTo>
                    <a:pt x="2198" y="1788"/>
                  </a:lnTo>
                  <a:lnTo>
                    <a:pt x="2311" y="1717"/>
                  </a:lnTo>
                  <a:lnTo>
                    <a:pt x="2444" y="1646"/>
                  </a:lnTo>
                  <a:lnTo>
                    <a:pt x="2607" y="1574"/>
                  </a:lnTo>
                  <a:lnTo>
                    <a:pt x="2795" y="149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17" name="Freeform 37"/>
            <p:cNvSpPr>
              <a:spLocks/>
            </p:cNvSpPr>
            <p:nvPr/>
          </p:nvSpPr>
          <p:spPr bwMode="auto">
            <a:xfrm>
              <a:off x="3087" y="451"/>
              <a:ext cx="296" cy="1822"/>
            </a:xfrm>
            <a:custGeom>
              <a:avLst/>
              <a:gdLst/>
              <a:ahLst/>
              <a:cxnLst>
                <a:cxn ang="0">
                  <a:pos x="108" y="109"/>
                </a:cxn>
                <a:cxn ang="0">
                  <a:pos x="108" y="171"/>
                </a:cxn>
                <a:cxn ang="0">
                  <a:pos x="116" y="259"/>
                </a:cxn>
                <a:cxn ang="0">
                  <a:pos x="133" y="372"/>
                </a:cxn>
                <a:cxn ang="0">
                  <a:pos x="154" y="497"/>
                </a:cxn>
                <a:cxn ang="0">
                  <a:pos x="175" y="635"/>
                </a:cxn>
                <a:cxn ang="0">
                  <a:pos x="200" y="786"/>
                </a:cxn>
                <a:cxn ang="0">
                  <a:pos x="221" y="936"/>
                </a:cxn>
                <a:cxn ang="0">
                  <a:pos x="246" y="1090"/>
                </a:cxn>
                <a:cxn ang="0">
                  <a:pos x="267" y="1241"/>
                </a:cxn>
                <a:cxn ang="0">
                  <a:pos x="283" y="1379"/>
                </a:cxn>
                <a:cxn ang="0">
                  <a:pos x="292" y="1508"/>
                </a:cxn>
                <a:cxn ang="0">
                  <a:pos x="296" y="1621"/>
                </a:cxn>
                <a:cxn ang="0">
                  <a:pos x="296" y="1713"/>
                </a:cxn>
                <a:cxn ang="0">
                  <a:pos x="279" y="1780"/>
                </a:cxn>
                <a:cxn ang="0">
                  <a:pos x="254" y="1817"/>
                </a:cxn>
                <a:cxn ang="0">
                  <a:pos x="221" y="1822"/>
                </a:cxn>
                <a:cxn ang="0">
                  <a:pos x="225" y="1730"/>
                </a:cxn>
                <a:cxn ang="0">
                  <a:pos x="221" y="1629"/>
                </a:cxn>
                <a:cxn ang="0">
                  <a:pos x="212" y="1521"/>
                </a:cxn>
                <a:cxn ang="0">
                  <a:pos x="204" y="1404"/>
                </a:cxn>
                <a:cxn ang="0">
                  <a:pos x="187" y="1283"/>
                </a:cxn>
                <a:cxn ang="0">
                  <a:pos x="166" y="1162"/>
                </a:cxn>
                <a:cxn ang="0">
                  <a:pos x="141" y="1032"/>
                </a:cxn>
                <a:cxn ang="0">
                  <a:pos x="121" y="907"/>
                </a:cxn>
                <a:cxn ang="0">
                  <a:pos x="96" y="777"/>
                </a:cxn>
                <a:cxn ang="0">
                  <a:pos x="75" y="652"/>
                </a:cxn>
                <a:cxn ang="0">
                  <a:pos x="54" y="531"/>
                </a:cxn>
                <a:cxn ang="0">
                  <a:pos x="33" y="410"/>
                </a:cxn>
                <a:cxn ang="0">
                  <a:pos x="16" y="297"/>
                </a:cxn>
                <a:cxn ang="0">
                  <a:pos x="4" y="192"/>
                </a:cxn>
                <a:cxn ang="0">
                  <a:pos x="0" y="92"/>
                </a:cxn>
                <a:cxn ang="0">
                  <a:pos x="0" y="0"/>
                </a:cxn>
                <a:cxn ang="0">
                  <a:pos x="4" y="0"/>
                </a:cxn>
                <a:cxn ang="0">
                  <a:pos x="8" y="4"/>
                </a:cxn>
                <a:cxn ang="0">
                  <a:pos x="12" y="4"/>
                </a:cxn>
                <a:cxn ang="0">
                  <a:pos x="20" y="9"/>
                </a:cxn>
                <a:cxn ang="0">
                  <a:pos x="25" y="9"/>
                </a:cxn>
                <a:cxn ang="0">
                  <a:pos x="29" y="13"/>
                </a:cxn>
                <a:cxn ang="0">
                  <a:pos x="37" y="17"/>
                </a:cxn>
                <a:cxn ang="0">
                  <a:pos x="41" y="25"/>
                </a:cxn>
                <a:cxn ang="0">
                  <a:pos x="50" y="29"/>
                </a:cxn>
                <a:cxn ang="0">
                  <a:pos x="54" y="38"/>
                </a:cxn>
                <a:cxn ang="0">
                  <a:pos x="62" y="46"/>
                </a:cxn>
                <a:cxn ang="0">
                  <a:pos x="71" y="54"/>
                </a:cxn>
                <a:cxn ang="0">
                  <a:pos x="79" y="67"/>
                </a:cxn>
                <a:cxn ang="0">
                  <a:pos x="87" y="80"/>
                </a:cxn>
                <a:cxn ang="0">
                  <a:pos x="96" y="92"/>
                </a:cxn>
                <a:cxn ang="0">
                  <a:pos x="108" y="109"/>
                </a:cxn>
              </a:cxnLst>
              <a:rect l="0" t="0" r="r" b="b"/>
              <a:pathLst>
                <a:path w="296" h="1822">
                  <a:moveTo>
                    <a:pt x="108" y="109"/>
                  </a:moveTo>
                  <a:lnTo>
                    <a:pt x="108" y="171"/>
                  </a:lnTo>
                  <a:lnTo>
                    <a:pt x="116" y="259"/>
                  </a:lnTo>
                  <a:lnTo>
                    <a:pt x="133" y="372"/>
                  </a:lnTo>
                  <a:lnTo>
                    <a:pt x="154" y="497"/>
                  </a:lnTo>
                  <a:lnTo>
                    <a:pt x="175" y="635"/>
                  </a:lnTo>
                  <a:lnTo>
                    <a:pt x="200" y="786"/>
                  </a:lnTo>
                  <a:lnTo>
                    <a:pt x="221" y="936"/>
                  </a:lnTo>
                  <a:lnTo>
                    <a:pt x="246" y="1090"/>
                  </a:lnTo>
                  <a:lnTo>
                    <a:pt x="267" y="1241"/>
                  </a:lnTo>
                  <a:lnTo>
                    <a:pt x="283" y="1379"/>
                  </a:lnTo>
                  <a:lnTo>
                    <a:pt x="292" y="1508"/>
                  </a:lnTo>
                  <a:lnTo>
                    <a:pt x="296" y="1621"/>
                  </a:lnTo>
                  <a:lnTo>
                    <a:pt x="296" y="1713"/>
                  </a:lnTo>
                  <a:lnTo>
                    <a:pt x="279" y="1780"/>
                  </a:lnTo>
                  <a:lnTo>
                    <a:pt x="254" y="1817"/>
                  </a:lnTo>
                  <a:lnTo>
                    <a:pt x="221" y="1822"/>
                  </a:lnTo>
                  <a:lnTo>
                    <a:pt x="225" y="1730"/>
                  </a:lnTo>
                  <a:lnTo>
                    <a:pt x="221" y="1629"/>
                  </a:lnTo>
                  <a:lnTo>
                    <a:pt x="212" y="1521"/>
                  </a:lnTo>
                  <a:lnTo>
                    <a:pt x="204" y="1404"/>
                  </a:lnTo>
                  <a:lnTo>
                    <a:pt x="187" y="1283"/>
                  </a:lnTo>
                  <a:lnTo>
                    <a:pt x="166" y="1162"/>
                  </a:lnTo>
                  <a:lnTo>
                    <a:pt x="141" y="1032"/>
                  </a:lnTo>
                  <a:lnTo>
                    <a:pt x="121" y="907"/>
                  </a:lnTo>
                  <a:lnTo>
                    <a:pt x="96" y="777"/>
                  </a:lnTo>
                  <a:lnTo>
                    <a:pt x="75" y="652"/>
                  </a:lnTo>
                  <a:lnTo>
                    <a:pt x="54" y="531"/>
                  </a:lnTo>
                  <a:lnTo>
                    <a:pt x="33" y="410"/>
                  </a:lnTo>
                  <a:lnTo>
                    <a:pt x="16" y="297"/>
                  </a:lnTo>
                  <a:lnTo>
                    <a:pt x="4" y="192"/>
                  </a:lnTo>
                  <a:lnTo>
                    <a:pt x="0" y="92"/>
                  </a:lnTo>
                  <a:lnTo>
                    <a:pt x="0" y="0"/>
                  </a:lnTo>
                  <a:lnTo>
                    <a:pt x="4" y="0"/>
                  </a:lnTo>
                  <a:lnTo>
                    <a:pt x="8" y="4"/>
                  </a:lnTo>
                  <a:lnTo>
                    <a:pt x="12" y="4"/>
                  </a:lnTo>
                  <a:lnTo>
                    <a:pt x="20" y="9"/>
                  </a:lnTo>
                  <a:lnTo>
                    <a:pt x="25" y="9"/>
                  </a:lnTo>
                  <a:lnTo>
                    <a:pt x="29" y="13"/>
                  </a:lnTo>
                  <a:lnTo>
                    <a:pt x="37" y="17"/>
                  </a:lnTo>
                  <a:lnTo>
                    <a:pt x="41" y="25"/>
                  </a:lnTo>
                  <a:lnTo>
                    <a:pt x="50" y="29"/>
                  </a:lnTo>
                  <a:lnTo>
                    <a:pt x="54" y="38"/>
                  </a:lnTo>
                  <a:lnTo>
                    <a:pt x="62" y="46"/>
                  </a:lnTo>
                  <a:lnTo>
                    <a:pt x="71" y="54"/>
                  </a:lnTo>
                  <a:lnTo>
                    <a:pt x="79" y="67"/>
                  </a:lnTo>
                  <a:lnTo>
                    <a:pt x="87" y="80"/>
                  </a:lnTo>
                  <a:lnTo>
                    <a:pt x="96" y="92"/>
                  </a:lnTo>
                  <a:lnTo>
                    <a:pt x="108" y="10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16" name="Freeform 36"/>
            <p:cNvSpPr>
              <a:spLocks/>
            </p:cNvSpPr>
            <p:nvPr/>
          </p:nvSpPr>
          <p:spPr bwMode="auto">
            <a:xfrm>
              <a:off x="5001" y="2486"/>
              <a:ext cx="326" cy="296"/>
            </a:xfrm>
            <a:custGeom>
              <a:avLst/>
              <a:gdLst/>
              <a:ahLst/>
              <a:cxnLst>
                <a:cxn ang="0">
                  <a:pos x="326" y="137"/>
                </a:cxn>
                <a:cxn ang="0">
                  <a:pos x="313" y="163"/>
                </a:cxn>
                <a:cxn ang="0">
                  <a:pos x="280" y="196"/>
                </a:cxn>
                <a:cxn ang="0">
                  <a:pos x="234" y="229"/>
                </a:cxn>
                <a:cxn ang="0">
                  <a:pos x="175" y="263"/>
                </a:cxn>
                <a:cxn ang="0">
                  <a:pos x="117" y="288"/>
                </a:cxn>
                <a:cxn ang="0">
                  <a:pos x="67" y="296"/>
                </a:cxn>
                <a:cxn ang="0">
                  <a:pos x="29" y="284"/>
                </a:cxn>
                <a:cxn ang="0">
                  <a:pos x="21" y="250"/>
                </a:cxn>
                <a:cxn ang="0">
                  <a:pos x="29" y="213"/>
                </a:cxn>
                <a:cxn ang="0">
                  <a:pos x="46" y="167"/>
                </a:cxn>
                <a:cxn ang="0">
                  <a:pos x="71" y="125"/>
                </a:cxn>
                <a:cxn ang="0">
                  <a:pos x="88" y="92"/>
                </a:cxn>
                <a:cxn ang="0">
                  <a:pos x="92" y="66"/>
                </a:cxn>
                <a:cxn ang="0">
                  <a:pos x="75" y="54"/>
                </a:cxn>
                <a:cxn ang="0">
                  <a:pos x="34" y="58"/>
                </a:cxn>
                <a:cxn ang="0">
                  <a:pos x="9" y="50"/>
                </a:cxn>
                <a:cxn ang="0">
                  <a:pos x="29" y="16"/>
                </a:cxn>
                <a:cxn ang="0">
                  <a:pos x="54" y="4"/>
                </a:cxn>
                <a:cxn ang="0">
                  <a:pos x="84" y="0"/>
                </a:cxn>
                <a:cxn ang="0">
                  <a:pos x="109" y="12"/>
                </a:cxn>
                <a:cxn ang="0">
                  <a:pos x="129" y="29"/>
                </a:cxn>
                <a:cxn ang="0">
                  <a:pos x="142" y="54"/>
                </a:cxn>
                <a:cxn ang="0">
                  <a:pos x="138" y="79"/>
                </a:cxn>
                <a:cxn ang="0">
                  <a:pos x="88" y="154"/>
                </a:cxn>
                <a:cxn ang="0">
                  <a:pos x="46" y="229"/>
                </a:cxn>
                <a:cxn ang="0">
                  <a:pos x="54" y="259"/>
                </a:cxn>
                <a:cxn ang="0">
                  <a:pos x="96" y="254"/>
                </a:cxn>
                <a:cxn ang="0">
                  <a:pos x="155" y="229"/>
                </a:cxn>
                <a:cxn ang="0">
                  <a:pos x="221" y="196"/>
                </a:cxn>
                <a:cxn ang="0">
                  <a:pos x="280" y="158"/>
                </a:cxn>
                <a:cxn ang="0">
                  <a:pos x="317" y="133"/>
                </a:cxn>
              </a:cxnLst>
              <a:rect l="0" t="0" r="r" b="b"/>
              <a:pathLst>
                <a:path w="326" h="296">
                  <a:moveTo>
                    <a:pt x="321" y="133"/>
                  </a:moveTo>
                  <a:lnTo>
                    <a:pt x="326" y="137"/>
                  </a:lnTo>
                  <a:lnTo>
                    <a:pt x="321" y="150"/>
                  </a:lnTo>
                  <a:lnTo>
                    <a:pt x="313" y="163"/>
                  </a:lnTo>
                  <a:lnTo>
                    <a:pt x="300" y="179"/>
                  </a:lnTo>
                  <a:lnTo>
                    <a:pt x="280" y="196"/>
                  </a:lnTo>
                  <a:lnTo>
                    <a:pt x="259" y="213"/>
                  </a:lnTo>
                  <a:lnTo>
                    <a:pt x="234" y="229"/>
                  </a:lnTo>
                  <a:lnTo>
                    <a:pt x="205" y="246"/>
                  </a:lnTo>
                  <a:lnTo>
                    <a:pt x="175" y="263"/>
                  </a:lnTo>
                  <a:lnTo>
                    <a:pt x="146" y="275"/>
                  </a:lnTo>
                  <a:lnTo>
                    <a:pt x="117" y="288"/>
                  </a:lnTo>
                  <a:lnTo>
                    <a:pt x="92" y="296"/>
                  </a:lnTo>
                  <a:lnTo>
                    <a:pt x="67" y="296"/>
                  </a:lnTo>
                  <a:lnTo>
                    <a:pt x="46" y="292"/>
                  </a:lnTo>
                  <a:lnTo>
                    <a:pt x="29" y="284"/>
                  </a:lnTo>
                  <a:lnTo>
                    <a:pt x="21" y="271"/>
                  </a:lnTo>
                  <a:lnTo>
                    <a:pt x="21" y="250"/>
                  </a:lnTo>
                  <a:lnTo>
                    <a:pt x="21" y="234"/>
                  </a:lnTo>
                  <a:lnTo>
                    <a:pt x="29" y="213"/>
                  </a:lnTo>
                  <a:lnTo>
                    <a:pt x="38" y="192"/>
                  </a:lnTo>
                  <a:lnTo>
                    <a:pt x="46" y="167"/>
                  </a:lnTo>
                  <a:lnTo>
                    <a:pt x="59" y="146"/>
                  </a:lnTo>
                  <a:lnTo>
                    <a:pt x="71" y="125"/>
                  </a:lnTo>
                  <a:lnTo>
                    <a:pt x="79" y="108"/>
                  </a:lnTo>
                  <a:lnTo>
                    <a:pt x="88" y="92"/>
                  </a:lnTo>
                  <a:lnTo>
                    <a:pt x="92" y="75"/>
                  </a:lnTo>
                  <a:lnTo>
                    <a:pt x="92" y="66"/>
                  </a:lnTo>
                  <a:lnTo>
                    <a:pt x="88" y="58"/>
                  </a:lnTo>
                  <a:lnTo>
                    <a:pt x="75" y="54"/>
                  </a:lnTo>
                  <a:lnTo>
                    <a:pt x="59" y="54"/>
                  </a:lnTo>
                  <a:lnTo>
                    <a:pt x="34" y="58"/>
                  </a:lnTo>
                  <a:lnTo>
                    <a:pt x="0" y="71"/>
                  </a:lnTo>
                  <a:lnTo>
                    <a:pt x="9" y="50"/>
                  </a:lnTo>
                  <a:lnTo>
                    <a:pt x="17" y="29"/>
                  </a:lnTo>
                  <a:lnTo>
                    <a:pt x="29" y="16"/>
                  </a:lnTo>
                  <a:lnTo>
                    <a:pt x="42" y="8"/>
                  </a:lnTo>
                  <a:lnTo>
                    <a:pt x="54" y="4"/>
                  </a:lnTo>
                  <a:lnTo>
                    <a:pt x="71" y="0"/>
                  </a:lnTo>
                  <a:lnTo>
                    <a:pt x="84" y="0"/>
                  </a:lnTo>
                  <a:lnTo>
                    <a:pt x="96" y="4"/>
                  </a:lnTo>
                  <a:lnTo>
                    <a:pt x="109" y="12"/>
                  </a:lnTo>
                  <a:lnTo>
                    <a:pt x="121" y="20"/>
                  </a:lnTo>
                  <a:lnTo>
                    <a:pt x="129" y="29"/>
                  </a:lnTo>
                  <a:lnTo>
                    <a:pt x="138" y="41"/>
                  </a:lnTo>
                  <a:lnTo>
                    <a:pt x="142" y="54"/>
                  </a:lnTo>
                  <a:lnTo>
                    <a:pt x="142" y="66"/>
                  </a:lnTo>
                  <a:lnTo>
                    <a:pt x="138" y="79"/>
                  </a:lnTo>
                  <a:lnTo>
                    <a:pt x="134" y="96"/>
                  </a:lnTo>
                  <a:lnTo>
                    <a:pt x="88" y="154"/>
                  </a:lnTo>
                  <a:lnTo>
                    <a:pt x="59" y="196"/>
                  </a:lnTo>
                  <a:lnTo>
                    <a:pt x="46" y="229"/>
                  </a:lnTo>
                  <a:lnTo>
                    <a:pt x="46" y="250"/>
                  </a:lnTo>
                  <a:lnTo>
                    <a:pt x="54" y="259"/>
                  </a:lnTo>
                  <a:lnTo>
                    <a:pt x="71" y="263"/>
                  </a:lnTo>
                  <a:lnTo>
                    <a:pt x="96" y="254"/>
                  </a:lnTo>
                  <a:lnTo>
                    <a:pt x="121" y="246"/>
                  </a:lnTo>
                  <a:lnTo>
                    <a:pt x="155" y="229"/>
                  </a:lnTo>
                  <a:lnTo>
                    <a:pt x="188" y="213"/>
                  </a:lnTo>
                  <a:lnTo>
                    <a:pt x="221" y="196"/>
                  </a:lnTo>
                  <a:lnTo>
                    <a:pt x="255" y="175"/>
                  </a:lnTo>
                  <a:lnTo>
                    <a:pt x="280" y="158"/>
                  </a:lnTo>
                  <a:lnTo>
                    <a:pt x="300" y="146"/>
                  </a:lnTo>
                  <a:lnTo>
                    <a:pt x="317" y="133"/>
                  </a:lnTo>
                  <a:lnTo>
                    <a:pt x="321" y="13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15" name="Freeform 35"/>
            <p:cNvSpPr>
              <a:spLocks/>
            </p:cNvSpPr>
            <p:nvPr/>
          </p:nvSpPr>
          <p:spPr bwMode="auto">
            <a:xfrm>
              <a:off x="6486" y="1028"/>
              <a:ext cx="271" cy="225"/>
            </a:xfrm>
            <a:custGeom>
              <a:avLst/>
              <a:gdLst/>
              <a:ahLst/>
              <a:cxnLst>
                <a:cxn ang="0">
                  <a:pos x="225" y="21"/>
                </a:cxn>
                <a:cxn ang="0">
                  <a:pos x="246" y="54"/>
                </a:cxn>
                <a:cxn ang="0">
                  <a:pos x="259" y="83"/>
                </a:cxn>
                <a:cxn ang="0">
                  <a:pos x="267" y="108"/>
                </a:cxn>
                <a:cxn ang="0">
                  <a:pos x="271" y="125"/>
                </a:cxn>
                <a:cxn ang="0">
                  <a:pos x="263" y="146"/>
                </a:cxn>
                <a:cxn ang="0">
                  <a:pos x="242" y="179"/>
                </a:cxn>
                <a:cxn ang="0">
                  <a:pos x="213" y="196"/>
                </a:cxn>
                <a:cxn ang="0">
                  <a:pos x="188" y="196"/>
                </a:cxn>
                <a:cxn ang="0">
                  <a:pos x="163" y="192"/>
                </a:cxn>
                <a:cxn ang="0">
                  <a:pos x="146" y="175"/>
                </a:cxn>
                <a:cxn ang="0">
                  <a:pos x="125" y="204"/>
                </a:cxn>
                <a:cxn ang="0">
                  <a:pos x="100" y="221"/>
                </a:cxn>
                <a:cxn ang="0">
                  <a:pos x="75" y="221"/>
                </a:cxn>
                <a:cxn ang="0">
                  <a:pos x="50" y="213"/>
                </a:cxn>
                <a:cxn ang="0">
                  <a:pos x="25" y="192"/>
                </a:cxn>
                <a:cxn ang="0">
                  <a:pos x="8" y="171"/>
                </a:cxn>
                <a:cxn ang="0">
                  <a:pos x="4" y="146"/>
                </a:cxn>
                <a:cxn ang="0">
                  <a:pos x="0" y="112"/>
                </a:cxn>
                <a:cxn ang="0">
                  <a:pos x="4" y="87"/>
                </a:cxn>
                <a:cxn ang="0">
                  <a:pos x="8" y="67"/>
                </a:cxn>
                <a:cxn ang="0">
                  <a:pos x="21" y="67"/>
                </a:cxn>
                <a:cxn ang="0">
                  <a:pos x="29" y="83"/>
                </a:cxn>
                <a:cxn ang="0">
                  <a:pos x="33" y="112"/>
                </a:cxn>
                <a:cxn ang="0">
                  <a:pos x="38" y="142"/>
                </a:cxn>
                <a:cxn ang="0">
                  <a:pos x="46" y="163"/>
                </a:cxn>
                <a:cxn ang="0">
                  <a:pos x="58" y="175"/>
                </a:cxn>
                <a:cxn ang="0">
                  <a:pos x="100" y="163"/>
                </a:cxn>
                <a:cxn ang="0">
                  <a:pos x="109" y="129"/>
                </a:cxn>
                <a:cxn ang="0">
                  <a:pos x="100" y="92"/>
                </a:cxn>
                <a:cxn ang="0">
                  <a:pos x="96" y="62"/>
                </a:cxn>
                <a:cxn ang="0">
                  <a:pos x="113" y="46"/>
                </a:cxn>
                <a:cxn ang="0">
                  <a:pos x="142" y="71"/>
                </a:cxn>
                <a:cxn ang="0">
                  <a:pos x="150" y="100"/>
                </a:cxn>
                <a:cxn ang="0">
                  <a:pos x="159" y="125"/>
                </a:cxn>
                <a:cxn ang="0">
                  <a:pos x="171" y="138"/>
                </a:cxn>
                <a:cxn ang="0">
                  <a:pos x="200" y="138"/>
                </a:cxn>
                <a:cxn ang="0">
                  <a:pos x="238" y="129"/>
                </a:cxn>
                <a:cxn ang="0">
                  <a:pos x="234" y="112"/>
                </a:cxn>
                <a:cxn ang="0">
                  <a:pos x="217" y="79"/>
                </a:cxn>
                <a:cxn ang="0">
                  <a:pos x="196" y="41"/>
                </a:cxn>
                <a:cxn ang="0">
                  <a:pos x="188" y="12"/>
                </a:cxn>
                <a:cxn ang="0">
                  <a:pos x="204" y="0"/>
                </a:cxn>
              </a:cxnLst>
              <a:rect l="0" t="0" r="r" b="b"/>
              <a:pathLst>
                <a:path w="271" h="225">
                  <a:moveTo>
                    <a:pt x="204" y="0"/>
                  </a:moveTo>
                  <a:lnTo>
                    <a:pt x="217" y="12"/>
                  </a:lnTo>
                  <a:lnTo>
                    <a:pt x="225" y="21"/>
                  </a:lnTo>
                  <a:lnTo>
                    <a:pt x="234" y="33"/>
                  </a:lnTo>
                  <a:lnTo>
                    <a:pt x="238" y="46"/>
                  </a:lnTo>
                  <a:lnTo>
                    <a:pt x="246" y="54"/>
                  </a:lnTo>
                  <a:lnTo>
                    <a:pt x="250" y="67"/>
                  </a:lnTo>
                  <a:lnTo>
                    <a:pt x="255" y="75"/>
                  </a:lnTo>
                  <a:lnTo>
                    <a:pt x="259" y="83"/>
                  </a:lnTo>
                  <a:lnTo>
                    <a:pt x="263" y="92"/>
                  </a:lnTo>
                  <a:lnTo>
                    <a:pt x="263" y="100"/>
                  </a:lnTo>
                  <a:lnTo>
                    <a:pt x="267" y="108"/>
                  </a:lnTo>
                  <a:lnTo>
                    <a:pt x="267" y="112"/>
                  </a:lnTo>
                  <a:lnTo>
                    <a:pt x="267" y="121"/>
                  </a:lnTo>
                  <a:lnTo>
                    <a:pt x="271" y="125"/>
                  </a:lnTo>
                  <a:lnTo>
                    <a:pt x="271" y="129"/>
                  </a:lnTo>
                  <a:lnTo>
                    <a:pt x="271" y="133"/>
                  </a:lnTo>
                  <a:lnTo>
                    <a:pt x="263" y="146"/>
                  </a:lnTo>
                  <a:lnTo>
                    <a:pt x="255" y="158"/>
                  </a:lnTo>
                  <a:lnTo>
                    <a:pt x="250" y="171"/>
                  </a:lnTo>
                  <a:lnTo>
                    <a:pt x="242" y="179"/>
                  </a:lnTo>
                  <a:lnTo>
                    <a:pt x="234" y="183"/>
                  </a:lnTo>
                  <a:lnTo>
                    <a:pt x="225" y="192"/>
                  </a:lnTo>
                  <a:lnTo>
                    <a:pt x="213" y="196"/>
                  </a:lnTo>
                  <a:lnTo>
                    <a:pt x="204" y="196"/>
                  </a:lnTo>
                  <a:lnTo>
                    <a:pt x="196" y="196"/>
                  </a:lnTo>
                  <a:lnTo>
                    <a:pt x="188" y="196"/>
                  </a:lnTo>
                  <a:lnTo>
                    <a:pt x="179" y="196"/>
                  </a:lnTo>
                  <a:lnTo>
                    <a:pt x="171" y="196"/>
                  </a:lnTo>
                  <a:lnTo>
                    <a:pt x="163" y="192"/>
                  </a:lnTo>
                  <a:lnTo>
                    <a:pt x="154" y="188"/>
                  </a:lnTo>
                  <a:lnTo>
                    <a:pt x="150" y="179"/>
                  </a:lnTo>
                  <a:lnTo>
                    <a:pt x="146" y="175"/>
                  </a:lnTo>
                  <a:lnTo>
                    <a:pt x="138" y="188"/>
                  </a:lnTo>
                  <a:lnTo>
                    <a:pt x="129" y="196"/>
                  </a:lnTo>
                  <a:lnTo>
                    <a:pt x="125" y="204"/>
                  </a:lnTo>
                  <a:lnTo>
                    <a:pt x="117" y="213"/>
                  </a:lnTo>
                  <a:lnTo>
                    <a:pt x="109" y="217"/>
                  </a:lnTo>
                  <a:lnTo>
                    <a:pt x="100" y="221"/>
                  </a:lnTo>
                  <a:lnTo>
                    <a:pt x="92" y="221"/>
                  </a:lnTo>
                  <a:lnTo>
                    <a:pt x="84" y="225"/>
                  </a:lnTo>
                  <a:lnTo>
                    <a:pt x="75" y="221"/>
                  </a:lnTo>
                  <a:lnTo>
                    <a:pt x="67" y="221"/>
                  </a:lnTo>
                  <a:lnTo>
                    <a:pt x="58" y="217"/>
                  </a:lnTo>
                  <a:lnTo>
                    <a:pt x="50" y="213"/>
                  </a:lnTo>
                  <a:lnTo>
                    <a:pt x="42" y="209"/>
                  </a:lnTo>
                  <a:lnTo>
                    <a:pt x="33" y="200"/>
                  </a:lnTo>
                  <a:lnTo>
                    <a:pt x="25" y="192"/>
                  </a:lnTo>
                  <a:lnTo>
                    <a:pt x="17" y="183"/>
                  </a:lnTo>
                  <a:lnTo>
                    <a:pt x="13" y="179"/>
                  </a:lnTo>
                  <a:lnTo>
                    <a:pt x="8" y="171"/>
                  </a:lnTo>
                  <a:lnTo>
                    <a:pt x="8" y="163"/>
                  </a:lnTo>
                  <a:lnTo>
                    <a:pt x="4" y="154"/>
                  </a:lnTo>
                  <a:lnTo>
                    <a:pt x="4" y="146"/>
                  </a:lnTo>
                  <a:lnTo>
                    <a:pt x="0" y="133"/>
                  </a:lnTo>
                  <a:lnTo>
                    <a:pt x="0" y="125"/>
                  </a:lnTo>
                  <a:lnTo>
                    <a:pt x="0" y="112"/>
                  </a:lnTo>
                  <a:lnTo>
                    <a:pt x="0" y="104"/>
                  </a:lnTo>
                  <a:lnTo>
                    <a:pt x="0" y="96"/>
                  </a:lnTo>
                  <a:lnTo>
                    <a:pt x="4" y="87"/>
                  </a:lnTo>
                  <a:lnTo>
                    <a:pt x="4" y="79"/>
                  </a:lnTo>
                  <a:lnTo>
                    <a:pt x="8" y="71"/>
                  </a:lnTo>
                  <a:lnTo>
                    <a:pt x="8" y="67"/>
                  </a:lnTo>
                  <a:lnTo>
                    <a:pt x="13" y="62"/>
                  </a:lnTo>
                  <a:lnTo>
                    <a:pt x="17" y="62"/>
                  </a:lnTo>
                  <a:lnTo>
                    <a:pt x="21" y="67"/>
                  </a:lnTo>
                  <a:lnTo>
                    <a:pt x="25" y="71"/>
                  </a:lnTo>
                  <a:lnTo>
                    <a:pt x="25" y="75"/>
                  </a:lnTo>
                  <a:lnTo>
                    <a:pt x="29" y="83"/>
                  </a:lnTo>
                  <a:lnTo>
                    <a:pt x="29" y="92"/>
                  </a:lnTo>
                  <a:lnTo>
                    <a:pt x="33" y="100"/>
                  </a:lnTo>
                  <a:lnTo>
                    <a:pt x="33" y="112"/>
                  </a:lnTo>
                  <a:lnTo>
                    <a:pt x="33" y="121"/>
                  </a:lnTo>
                  <a:lnTo>
                    <a:pt x="38" y="129"/>
                  </a:lnTo>
                  <a:lnTo>
                    <a:pt x="38" y="142"/>
                  </a:lnTo>
                  <a:lnTo>
                    <a:pt x="42" y="150"/>
                  </a:lnTo>
                  <a:lnTo>
                    <a:pt x="42" y="158"/>
                  </a:lnTo>
                  <a:lnTo>
                    <a:pt x="46" y="163"/>
                  </a:lnTo>
                  <a:lnTo>
                    <a:pt x="50" y="171"/>
                  </a:lnTo>
                  <a:lnTo>
                    <a:pt x="54" y="171"/>
                  </a:lnTo>
                  <a:lnTo>
                    <a:pt x="58" y="175"/>
                  </a:lnTo>
                  <a:lnTo>
                    <a:pt x="75" y="171"/>
                  </a:lnTo>
                  <a:lnTo>
                    <a:pt x="92" y="167"/>
                  </a:lnTo>
                  <a:lnTo>
                    <a:pt x="100" y="163"/>
                  </a:lnTo>
                  <a:lnTo>
                    <a:pt x="104" y="150"/>
                  </a:lnTo>
                  <a:lnTo>
                    <a:pt x="109" y="142"/>
                  </a:lnTo>
                  <a:lnTo>
                    <a:pt x="109" y="129"/>
                  </a:lnTo>
                  <a:lnTo>
                    <a:pt x="104" y="117"/>
                  </a:lnTo>
                  <a:lnTo>
                    <a:pt x="104" y="104"/>
                  </a:lnTo>
                  <a:lnTo>
                    <a:pt x="100" y="92"/>
                  </a:lnTo>
                  <a:lnTo>
                    <a:pt x="96" y="79"/>
                  </a:lnTo>
                  <a:lnTo>
                    <a:pt x="96" y="71"/>
                  </a:lnTo>
                  <a:lnTo>
                    <a:pt x="96" y="62"/>
                  </a:lnTo>
                  <a:lnTo>
                    <a:pt x="96" y="54"/>
                  </a:lnTo>
                  <a:lnTo>
                    <a:pt x="104" y="50"/>
                  </a:lnTo>
                  <a:lnTo>
                    <a:pt x="113" y="46"/>
                  </a:lnTo>
                  <a:lnTo>
                    <a:pt x="125" y="50"/>
                  </a:lnTo>
                  <a:lnTo>
                    <a:pt x="134" y="58"/>
                  </a:lnTo>
                  <a:lnTo>
                    <a:pt x="142" y="71"/>
                  </a:lnTo>
                  <a:lnTo>
                    <a:pt x="146" y="83"/>
                  </a:lnTo>
                  <a:lnTo>
                    <a:pt x="146" y="92"/>
                  </a:lnTo>
                  <a:lnTo>
                    <a:pt x="150" y="100"/>
                  </a:lnTo>
                  <a:lnTo>
                    <a:pt x="154" y="108"/>
                  </a:lnTo>
                  <a:lnTo>
                    <a:pt x="154" y="117"/>
                  </a:lnTo>
                  <a:lnTo>
                    <a:pt x="159" y="125"/>
                  </a:lnTo>
                  <a:lnTo>
                    <a:pt x="159" y="129"/>
                  </a:lnTo>
                  <a:lnTo>
                    <a:pt x="167" y="133"/>
                  </a:lnTo>
                  <a:lnTo>
                    <a:pt x="171" y="138"/>
                  </a:lnTo>
                  <a:lnTo>
                    <a:pt x="179" y="138"/>
                  </a:lnTo>
                  <a:lnTo>
                    <a:pt x="188" y="142"/>
                  </a:lnTo>
                  <a:lnTo>
                    <a:pt x="200" y="138"/>
                  </a:lnTo>
                  <a:lnTo>
                    <a:pt x="213" y="138"/>
                  </a:lnTo>
                  <a:lnTo>
                    <a:pt x="234" y="133"/>
                  </a:lnTo>
                  <a:lnTo>
                    <a:pt x="238" y="129"/>
                  </a:lnTo>
                  <a:lnTo>
                    <a:pt x="238" y="125"/>
                  </a:lnTo>
                  <a:lnTo>
                    <a:pt x="238" y="121"/>
                  </a:lnTo>
                  <a:lnTo>
                    <a:pt x="234" y="112"/>
                  </a:lnTo>
                  <a:lnTo>
                    <a:pt x="230" y="100"/>
                  </a:lnTo>
                  <a:lnTo>
                    <a:pt x="225" y="92"/>
                  </a:lnTo>
                  <a:lnTo>
                    <a:pt x="217" y="79"/>
                  </a:lnTo>
                  <a:lnTo>
                    <a:pt x="209" y="67"/>
                  </a:lnTo>
                  <a:lnTo>
                    <a:pt x="204" y="54"/>
                  </a:lnTo>
                  <a:lnTo>
                    <a:pt x="196" y="41"/>
                  </a:lnTo>
                  <a:lnTo>
                    <a:pt x="192" y="29"/>
                  </a:lnTo>
                  <a:lnTo>
                    <a:pt x="188" y="21"/>
                  </a:lnTo>
                  <a:lnTo>
                    <a:pt x="188" y="12"/>
                  </a:lnTo>
                  <a:lnTo>
                    <a:pt x="192" y="4"/>
                  </a:lnTo>
                  <a:lnTo>
                    <a:pt x="196" y="0"/>
                  </a:lnTo>
                  <a:lnTo>
                    <a:pt x="204"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14" name="Freeform 34"/>
            <p:cNvSpPr>
              <a:spLocks/>
            </p:cNvSpPr>
            <p:nvPr/>
          </p:nvSpPr>
          <p:spPr bwMode="auto">
            <a:xfrm>
              <a:off x="2294" y="990"/>
              <a:ext cx="242" cy="180"/>
            </a:xfrm>
            <a:custGeom>
              <a:avLst/>
              <a:gdLst/>
              <a:ahLst/>
              <a:cxnLst>
                <a:cxn ang="0">
                  <a:pos x="221" y="21"/>
                </a:cxn>
                <a:cxn ang="0">
                  <a:pos x="234" y="50"/>
                </a:cxn>
                <a:cxn ang="0">
                  <a:pos x="242" y="71"/>
                </a:cxn>
                <a:cxn ang="0">
                  <a:pos x="238" y="84"/>
                </a:cxn>
                <a:cxn ang="0">
                  <a:pos x="238" y="96"/>
                </a:cxn>
                <a:cxn ang="0">
                  <a:pos x="230" y="109"/>
                </a:cxn>
                <a:cxn ang="0">
                  <a:pos x="213" y="134"/>
                </a:cxn>
                <a:cxn ang="0">
                  <a:pos x="192" y="150"/>
                </a:cxn>
                <a:cxn ang="0">
                  <a:pos x="175" y="155"/>
                </a:cxn>
                <a:cxn ang="0">
                  <a:pos x="150" y="150"/>
                </a:cxn>
                <a:cxn ang="0">
                  <a:pos x="129" y="134"/>
                </a:cxn>
                <a:cxn ang="0">
                  <a:pos x="113" y="159"/>
                </a:cxn>
                <a:cxn ang="0">
                  <a:pos x="92" y="176"/>
                </a:cxn>
                <a:cxn ang="0">
                  <a:pos x="67" y="180"/>
                </a:cxn>
                <a:cxn ang="0">
                  <a:pos x="42" y="176"/>
                </a:cxn>
                <a:cxn ang="0">
                  <a:pos x="13" y="163"/>
                </a:cxn>
                <a:cxn ang="0">
                  <a:pos x="0" y="138"/>
                </a:cxn>
                <a:cxn ang="0">
                  <a:pos x="0" y="113"/>
                </a:cxn>
                <a:cxn ang="0">
                  <a:pos x="4" y="92"/>
                </a:cxn>
                <a:cxn ang="0">
                  <a:pos x="8" y="75"/>
                </a:cxn>
                <a:cxn ang="0">
                  <a:pos x="13" y="63"/>
                </a:cxn>
                <a:cxn ang="0">
                  <a:pos x="25" y="63"/>
                </a:cxn>
                <a:cxn ang="0">
                  <a:pos x="38" y="75"/>
                </a:cxn>
                <a:cxn ang="0">
                  <a:pos x="42" y="92"/>
                </a:cxn>
                <a:cxn ang="0">
                  <a:pos x="42" y="113"/>
                </a:cxn>
                <a:cxn ang="0">
                  <a:pos x="46" y="125"/>
                </a:cxn>
                <a:cxn ang="0">
                  <a:pos x="59" y="134"/>
                </a:cxn>
                <a:cxn ang="0">
                  <a:pos x="100" y="121"/>
                </a:cxn>
                <a:cxn ang="0">
                  <a:pos x="109" y="92"/>
                </a:cxn>
                <a:cxn ang="0">
                  <a:pos x="96" y="54"/>
                </a:cxn>
                <a:cxn ang="0">
                  <a:pos x="92" y="25"/>
                </a:cxn>
                <a:cxn ang="0">
                  <a:pos x="113" y="13"/>
                </a:cxn>
                <a:cxn ang="0">
                  <a:pos x="142" y="33"/>
                </a:cxn>
                <a:cxn ang="0">
                  <a:pos x="150" y="59"/>
                </a:cxn>
                <a:cxn ang="0">
                  <a:pos x="150" y="75"/>
                </a:cxn>
                <a:cxn ang="0">
                  <a:pos x="159" y="88"/>
                </a:cxn>
                <a:cxn ang="0">
                  <a:pos x="171" y="92"/>
                </a:cxn>
                <a:cxn ang="0">
                  <a:pos x="196" y="88"/>
                </a:cxn>
                <a:cxn ang="0">
                  <a:pos x="200" y="75"/>
                </a:cxn>
                <a:cxn ang="0">
                  <a:pos x="192" y="50"/>
                </a:cxn>
                <a:cxn ang="0">
                  <a:pos x="179" y="25"/>
                </a:cxn>
                <a:cxn ang="0">
                  <a:pos x="179" y="8"/>
                </a:cxn>
                <a:cxn ang="0">
                  <a:pos x="209" y="0"/>
                </a:cxn>
              </a:cxnLst>
              <a:rect l="0" t="0" r="r" b="b"/>
              <a:pathLst>
                <a:path w="242" h="180">
                  <a:moveTo>
                    <a:pt x="209" y="0"/>
                  </a:moveTo>
                  <a:lnTo>
                    <a:pt x="217" y="13"/>
                  </a:lnTo>
                  <a:lnTo>
                    <a:pt x="221" y="21"/>
                  </a:lnTo>
                  <a:lnTo>
                    <a:pt x="230" y="33"/>
                  </a:lnTo>
                  <a:lnTo>
                    <a:pt x="234" y="42"/>
                  </a:lnTo>
                  <a:lnTo>
                    <a:pt x="234" y="50"/>
                  </a:lnTo>
                  <a:lnTo>
                    <a:pt x="238" y="59"/>
                  </a:lnTo>
                  <a:lnTo>
                    <a:pt x="238" y="63"/>
                  </a:lnTo>
                  <a:lnTo>
                    <a:pt x="242" y="71"/>
                  </a:lnTo>
                  <a:lnTo>
                    <a:pt x="242" y="75"/>
                  </a:lnTo>
                  <a:lnTo>
                    <a:pt x="242" y="79"/>
                  </a:lnTo>
                  <a:lnTo>
                    <a:pt x="238" y="84"/>
                  </a:lnTo>
                  <a:lnTo>
                    <a:pt x="238" y="88"/>
                  </a:lnTo>
                  <a:lnTo>
                    <a:pt x="238" y="92"/>
                  </a:lnTo>
                  <a:lnTo>
                    <a:pt x="238" y="96"/>
                  </a:lnTo>
                  <a:lnTo>
                    <a:pt x="234" y="96"/>
                  </a:lnTo>
                  <a:lnTo>
                    <a:pt x="234" y="100"/>
                  </a:lnTo>
                  <a:lnTo>
                    <a:pt x="230" y="109"/>
                  </a:lnTo>
                  <a:lnTo>
                    <a:pt x="225" y="121"/>
                  </a:lnTo>
                  <a:lnTo>
                    <a:pt x="217" y="125"/>
                  </a:lnTo>
                  <a:lnTo>
                    <a:pt x="213" y="134"/>
                  </a:lnTo>
                  <a:lnTo>
                    <a:pt x="205" y="138"/>
                  </a:lnTo>
                  <a:lnTo>
                    <a:pt x="200" y="146"/>
                  </a:lnTo>
                  <a:lnTo>
                    <a:pt x="192" y="150"/>
                  </a:lnTo>
                  <a:lnTo>
                    <a:pt x="188" y="150"/>
                  </a:lnTo>
                  <a:lnTo>
                    <a:pt x="179" y="155"/>
                  </a:lnTo>
                  <a:lnTo>
                    <a:pt x="175" y="155"/>
                  </a:lnTo>
                  <a:lnTo>
                    <a:pt x="167" y="155"/>
                  </a:lnTo>
                  <a:lnTo>
                    <a:pt x="159" y="150"/>
                  </a:lnTo>
                  <a:lnTo>
                    <a:pt x="150" y="150"/>
                  </a:lnTo>
                  <a:lnTo>
                    <a:pt x="146" y="146"/>
                  </a:lnTo>
                  <a:lnTo>
                    <a:pt x="138" y="138"/>
                  </a:lnTo>
                  <a:lnTo>
                    <a:pt x="129" y="134"/>
                  </a:lnTo>
                  <a:lnTo>
                    <a:pt x="125" y="142"/>
                  </a:lnTo>
                  <a:lnTo>
                    <a:pt x="121" y="150"/>
                  </a:lnTo>
                  <a:lnTo>
                    <a:pt x="113" y="159"/>
                  </a:lnTo>
                  <a:lnTo>
                    <a:pt x="104" y="163"/>
                  </a:lnTo>
                  <a:lnTo>
                    <a:pt x="100" y="171"/>
                  </a:lnTo>
                  <a:lnTo>
                    <a:pt x="92" y="176"/>
                  </a:lnTo>
                  <a:lnTo>
                    <a:pt x="84" y="176"/>
                  </a:lnTo>
                  <a:lnTo>
                    <a:pt x="75" y="180"/>
                  </a:lnTo>
                  <a:lnTo>
                    <a:pt x="67" y="180"/>
                  </a:lnTo>
                  <a:lnTo>
                    <a:pt x="59" y="180"/>
                  </a:lnTo>
                  <a:lnTo>
                    <a:pt x="50" y="180"/>
                  </a:lnTo>
                  <a:lnTo>
                    <a:pt x="42" y="176"/>
                  </a:lnTo>
                  <a:lnTo>
                    <a:pt x="29" y="171"/>
                  </a:lnTo>
                  <a:lnTo>
                    <a:pt x="21" y="167"/>
                  </a:lnTo>
                  <a:lnTo>
                    <a:pt x="13" y="163"/>
                  </a:lnTo>
                  <a:lnTo>
                    <a:pt x="4" y="155"/>
                  </a:lnTo>
                  <a:lnTo>
                    <a:pt x="4" y="146"/>
                  </a:lnTo>
                  <a:lnTo>
                    <a:pt x="0" y="138"/>
                  </a:lnTo>
                  <a:lnTo>
                    <a:pt x="0" y="130"/>
                  </a:lnTo>
                  <a:lnTo>
                    <a:pt x="0" y="121"/>
                  </a:lnTo>
                  <a:lnTo>
                    <a:pt x="0" y="113"/>
                  </a:lnTo>
                  <a:lnTo>
                    <a:pt x="0" y="105"/>
                  </a:lnTo>
                  <a:lnTo>
                    <a:pt x="0" y="100"/>
                  </a:lnTo>
                  <a:lnTo>
                    <a:pt x="4" y="92"/>
                  </a:lnTo>
                  <a:lnTo>
                    <a:pt x="4" y="88"/>
                  </a:lnTo>
                  <a:lnTo>
                    <a:pt x="4" y="79"/>
                  </a:lnTo>
                  <a:lnTo>
                    <a:pt x="8" y="75"/>
                  </a:lnTo>
                  <a:lnTo>
                    <a:pt x="8" y="71"/>
                  </a:lnTo>
                  <a:lnTo>
                    <a:pt x="13" y="67"/>
                  </a:lnTo>
                  <a:lnTo>
                    <a:pt x="13" y="63"/>
                  </a:lnTo>
                  <a:lnTo>
                    <a:pt x="17" y="63"/>
                  </a:lnTo>
                  <a:lnTo>
                    <a:pt x="25" y="63"/>
                  </a:lnTo>
                  <a:lnTo>
                    <a:pt x="33" y="67"/>
                  </a:lnTo>
                  <a:lnTo>
                    <a:pt x="38" y="71"/>
                  </a:lnTo>
                  <a:lnTo>
                    <a:pt x="38" y="75"/>
                  </a:lnTo>
                  <a:lnTo>
                    <a:pt x="42" y="79"/>
                  </a:lnTo>
                  <a:lnTo>
                    <a:pt x="42" y="88"/>
                  </a:lnTo>
                  <a:lnTo>
                    <a:pt x="42" y="92"/>
                  </a:lnTo>
                  <a:lnTo>
                    <a:pt x="42" y="100"/>
                  </a:lnTo>
                  <a:lnTo>
                    <a:pt x="42" y="105"/>
                  </a:lnTo>
                  <a:lnTo>
                    <a:pt x="42" y="113"/>
                  </a:lnTo>
                  <a:lnTo>
                    <a:pt x="42" y="117"/>
                  </a:lnTo>
                  <a:lnTo>
                    <a:pt x="42" y="121"/>
                  </a:lnTo>
                  <a:lnTo>
                    <a:pt x="46" y="125"/>
                  </a:lnTo>
                  <a:lnTo>
                    <a:pt x="46" y="130"/>
                  </a:lnTo>
                  <a:lnTo>
                    <a:pt x="54" y="134"/>
                  </a:lnTo>
                  <a:lnTo>
                    <a:pt x="59" y="134"/>
                  </a:lnTo>
                  <a:lnTo>
                    <a:pt x="79" y="130"/>
                  </a:lnTo>
                  <a:lnTo>
                    <a:pt x="92" y="125"/>
                  </a:lnTo>
                  <a:lnTo>
                    <a:pt x="100" y="121"/>
                  </a:lnTo>
                  <a:lnTo>
                    <a:pt x="104" y="113"/>
                  </a:lnTo>
                  <a:lnTo>
                    <a:pt x="109" y="100"/>
                  </a:lnTo>
                  <a:lnTo>
                    <a:pt x="109" y="92"/>
                  </a:lnTo>
                  <a:lnTo>
                    <a:pt x="104" y="79"/>
                  </a:lnTo>
                  <a:lnTo>
                    <a:pt x="100" y="67"/>
                  </a:lnTo>
                  <a:lnTo>
                    <a:pt x="96" y="54"/>
                  </a:lnTo>
                  <a:lnTo>
                    <a:pt x="92" y="46"/>
                  </a:lnTo>
                  <a:lnTo>
                    <a:pt x="92" y="33"/>
                  </a:lnTo>
                  <a:lnTo>
                    <a:pt x="92" y="25"/>
                  </a:lnTo>
                  <a:lnTo>
                    <a:pt x="96" y="21"/>
                  </a:lnTo>
                  <a:lnTo>
                    <a:pt x="100" y="13"/>
                  </a:lnTo>
                  <a:lnTo>
                    <a:pt x="113" y="13"/>
                  </a:lnTo>
                  <a:lnTo>
                    <a:pt x="129" y="13"/>
                  </a:lnTo>
                  <a:lnTo>
                    <a:pt x="138" y="25"/>
                  </a:lnTo>
                  <a:lnTo>
                    <a:pt x="142" y="33"/>
                  </a:lnTo>
                  <a:lnTo>
                    <a:pt x="146" y="42"/>
                  </a:lnTo>
                  <a:lnTo>
                    <a:pt x="146" y="50"/>
                  </a:lnTo>
                  <a:lnTo>
                    <a:pt x="150" y="59"/>
                  </a:lnTo>
                  <a:lnTo>
                    <a:pt x="150" y="63"/>
                  </a:lnTo>
                  <a:lnTo>
                    <a:pt x="150" y="71"/>
                  </a:lnTo>
                  <a:lnTo>
                    <a:pt x="150" y="75"/>
                  </a:lnTo>
                  <a:lnTo>
                    <a:pt x="154" y="79"/>
                  </a:lnTo>
                  <a:lnTo>
                    <a:pt x="154" y="84"/>
                  </a:lnTo>
                  <a:lnTo>
                    <a:pt x="159" y="88"/>
                  </a:lnTo>
                  <a:lnTo>
                    <a:pt x="159" y="92"/>
                  </a:lnTo>
                  <a:lnTo>
                    <a:pt x="167" y="92"/>
                  </a:lnTo>
                  <a:lnTo>
                    <a:pt x="171" y="92"/>
                  </a:lnTo>
                  <a:lnTo>
                    <a:pt x="179" y="92"/>
                  </a:lnTo>
                  <a:lnTo>
                    <a:pt x="192" y="92"/>
                  </a:lnTo>
                  <a:lnTo>
                    <a:pt x="196" y="88"/>
                  </a:lnTo>
                  <a:lnTo>
                    <a:pt x="200" y="88"/>
                  </a:lnTo>
                  <a:lnTo>
                    <a:pt x="200" y="79"/>
                  </a:lnTo>
                  <a:lnTo>
                    <a:pt x="200" y="75"/>
                  </a:lnTo>
                  <a:lnTo>
                    <a:pt x="196" y="67"/>
                  </a:lnTo>
                  <a:lnTo>
                    <a:pt x="196" y="59"/>
                  </a:lnTo>
                  <a:lnTo>
                    <a:pt x="192" y="50"/>
                  </a:lnTo>
                  <a:lnTo>
                    <a:pt x="188" y="42"/>
                  </a:lnTo>
                  <a:lnTo>
                    <a:pt x="184" y="33"/>
                  </a:lnTo>
                  <a:lnTo>
                    <a:pt x="179" y="25"/>
                  </a:lnTo>
                  <a:lnTo>
                    <a:pt x="175" y="21"/>
                  </a:lnTo>
                  <a:lnTo>
                    <a:pt x="179" y="13"/>
                  </a:lnTo>
                  <a:lnTo>
                    <a:pt x="179" y="8"/>
                  </a:lnTo>
                  <a:lnTo>
                    <a:pt x="188" y="4"/>
                  </a:lnTo>
                  <a:lnTo>
                    <a:pt x="196" y="0"/>
                  </a:lnTo>
                  <a:lnTo>
                    <a:pt x="209"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13" name="Freeform 33"/>
            <p:cNvSpPr>
              <a:spLocks/>
            </p:cNvSpPr>
            <p:nvPr/>
          </p:nvSpPr>
          <p:spPr bwMode="auto">
            <a:xfrm>
              <a:off x="4918" y="881"/>
              <a:ext cx="279" cy="218"/>
            </a:xfrm>
            <a:custGeom>
              <a:avLst/>
              <a:gdLst/>
              <a:ahLst/>
              <a:cxnLst>
                <a:cxn ang="0">
                  <a:pos x="229" y="21"/>
                </a:cxn>
                <a:cxn ang="0">
                  <a:pos x="250" y="51"/>
                </a:cxn>
                <a:cxn ang="0">
                  <a:pos x="263" y="80"/>
                </a:cxn>
                <a:cxn ang="0">
                  <a:pos x="275" y="101"/>
                </a:cxn>
                <a:cxn ang="0">
                  <a:pos x="279" y="122"/>
                </a:cxn>
                <a:cxn ang="0">
                  <a:pos x="271" y="147"/>
                </a:cxn>
                <a:cxn ang="0">
                  <a:pos x="246" y="176"/>
                </a:cxn>
                <a:cxn ang="0">
                  <a:pos x="221" y="188"/>
                </a:cxn>
                <a:cxn ang="0">
                  <a:pos x="196" y="193"/>
                </a:cxn>
                <a:cxn ang="0">
                  <a:pos x="171" y="184"/>
                </a:cxn>
                <a:cxn ang="0">
                  <a:pos x="154" y="172"/>
                </a:cxn>
                <a:cxn ang="0">
                  <a:pos x="125" y="201"/>
                </a:cxn>
                <a:cxn ang="0">
                  <a:pos x="100" y="214"/>
                </a:cxn>
                <a:cxn ang="0">
                  <a:pos x="75" y="214"/>
                </a:cxn>
                <a:cxn ang="0">
                  <a:pos x="50" y="205"/>
                </a:cxn>
                <a:cxn ang="0">
                  <a:pos x="33" y="184"/>
                </a:cxn>
                <a:cxn ang="0">
                  <a:pos x="16" y="172"/>
                </a:cxn>
                <a:cxn ang="0">
                  <a:pos x="4" y="147"/>
                </a:cxn>
                <a:cxn ang="0">
                  <a:pos x="0" y="117"/>
                </a:cxn>
                <a:cxn ang="0">
                  <a:pos x="4" y="88"/>
                </a:cxn>
                <a:cxn ang="0">
                  <a:pos x="16" y="67"/>
                </a:cxn>
                <a:cxn ang="0">
                  <a:pos x="29" y="71"/>
                </a:cxn>
                <a:cxn ang="0">
                  <a:pos x="41" y="88"/>
                </a:cxn>
                <a:cxn ang="0">
                  <a:pos x="46" y="117"/>
                </a:cxn>
                <a:cxn ang="0">
                  <a:pos x="50" y="142"/>
                </a:cxn>
                <a:cxn ang="0">
                  <a:pos x="54" y="163"/>
                </a:cxn>
                <a:cxn ang="0">
                  <a:pos x="66" y="172"/>
                </a:cxn>
                <a:cxn ang="0">
                  <a:pos x="108" y="159"/>
                </a:cxn>
                <a:cxn ang="0">
                  <a:pos x="121" y="130"/>
                </a:cxn>
                <a:cxn ang="0">
                  <a:pos x="112" y="97"/>
                </a:cxn>
                <a:cxn ang="0">
                  <a:pos x="112" y="63"/>
                </a:cxn>
                <a:cxn ang="0">
                  <a:pos x="129" y="46"/>
                </a:cxn>
                <a:cxn ang="0">
                  <a:pos x="154" y="67"/>
                </a:cxn>
                <a:cxn ang="0">
                  <a:pos x="162" y="101"/>
                </a:cxn>
                <a:cxn ang="0">
                  <a:pos x="167" y="126"/>
                </a:cxn>
                <a:cxn ang="0">
                  <a:pos x="179" y="142"/>
                </a:cxn>
                <a:cxn ang="0">
                  <a:pos x="204" y="142"/>
                </a:cxn>
                <a:cxn ang="0">
                  <a:pos x="238" y="130"/>
                </a:cxn>
                <a:cxn ang="0">
                  <a:pos x="242" y="105"/>
                </a:cxn>
                <a:cxn ang="0">
                  <a:pos x="225" y="67"/>
                </a:cxn>
                <a:cxn ang="0">
                  <a:pos x="204" y="30"/>
                </a:cxn>
                <a:cxn ang="0">
                  <a:pos x="196" y="5"/>
                </a:cxn>
                <a:cxn ang="0">
                  <a:pos x="217" y="0"/>
                </a:cxn>
              </a:cxnLst>
              <a:rect l="0" t="0" r="r" b="b"/>
              <a:pathLst>
                <a:path w="279" h="218">
                  <a:moveTo>
                    <a:pt x="217" y="0"/>
                  </a:moveTo>
                  <a:lnTo>
                    <a:pt x="225" y="13"/>
                  </a:lnTo>
                  <a:lnTo>
                    <a:pt x="229" y="21"/>
                  </a:lnTo>
                  <a:lnTo>
                    <a:pt x="238" y="34"/>
                  </a:lnTo>
                  <a:lnTo>
                    <a:pt x="246" y="42"/>
                  </a:lnTo>
                  <a:lnTo>
                    <a:pt x="250" y="51"/>
                  </a:lnTo>
                  <a:lnTo>
                    <a:pt x="254" y="63"/>
                  </a:lnTo>
                  <a:lnTo>
                    <a:pt x="258" y="71"/>
                  </a:lnTo>
                  <a:lnTo>
                    <a:pt x="263" y="80"/>
                  </a:lnTo>
                  <a:lnTo>
                    <a:pt x="267" y="88"/>
                  </a:lnTo>
                  <a:lnTo>
                    <a:pt x="271" y="92"/>
                  </a:lnTo>
                  <a:lnTo>
                    <a:pt x="275" y="101"/>
                  </a:lnTo>
                  <a:lnTo>
                    <a:pt x="275" y="109"/>
                  </a:lnTo>
                  <a:lnTo>
                    <a:pt x="275" y="117"/>
                  </a:lnTo>
                  <a:lnTo>
                    <a:pt x="279" y="122"/>
                  </a:lnTo>
                  <a:lnTo>
                    <a:pt x="279" y="126"/>
                  </a:lnTo>
                  <a:lnTo>
                    <a:pt x="279" y="130"/>
                  </a:lnTo>
                  <a:lnTo>
                    <a:pt x="271" y="147"/>
                  </a:lnTo>
                  <a:lnTo>
                    <a:pt x="263" y="155"/>
                  </a:lnTo>
                  <a:lnTo>
                    <a:pt x="254" y="168"/>
                  </a:lnTo>
                  <a:lnTo>
                    <a:pt x="246" y="176"/>
                  </a:lnTo>
                  <a:lnTo>
                    <a:pt x="238" y="180"/>
                  </a:lnTo>
                  <a:lnTo>
                    <a:pt x="229" y="184"/>
                  </a:lnTo>
                  <a:lnTo>
                    <a:pt x="221" y="188"/>
                  </a:lnTo>
                  <a:lnTo>
                    <a:pt x="212" y="193"/>
                  </a:lnTo>
                  <a:lnTo>
                    <a:pt x="204" y="193"/>
                  </a:lnTo>
                  <a:lnTo>
                    <a:pt x="196" y="193"/>
                  </a:lnTo>
                  <a:lnTo>
                    <a:pt x="187" y="188"/>
                  </a:lnTo>
                  <a:lnTo>
                    <a:pt x="179" y="188"/>
                  </a:lnTo>
                  <a:lnTo>
                    <a:pt x="171" y="184"/>
                  </a:lnTo>
                  <a:lnTo>
                    <a:pt x="167" y="180"/>
                  </a:lnTo>
                  <a:lnTo>
                    <a:pt x="158" y="176"/>
                  </a:lnTo>
                  <a:lnTo>
                    <a:pt x="154" y="172"/>
                  </a:lnTo>
                  <a:lnTo>
                    <a:pt x="146" y="184"/>
                  </a:lnTo>
                  <a:lnTo>
                    <a:pt x="133" y="193"/>
                  </a:lnTo>
                  <a:lnTo>
                    <a:pt x="125" y="201"/>
                  </a:lnTo>
                  <a:lnTo>
                    <a:pt x="117" y="209"/>
                  </a:lnTo>
                  <a:lnTo>
                    <a:pt x="108" y="214"/>
                  </a:lnTo>
                  <a:lnTo>
                    <a:pt x="100" y="214"/>
                  </a:lnTo>
                  <a:lnTo>
                    <a:pt x="92" y="218"/>
                  </a:lnTo>
                  <a:lnTo>
                    <a:pt x="83" y="218"/>
                  </a:lnTo>
                  <a:lnTo>
                    <a:pt x="75" y="214"/>
                  </a:lnTo>
                  <a:lnTo>
                    <a:pt x="66" y="214"/>
                  </a:lnTo>
                  <a:lnTo>
                    <a:pt x="58" y="209"/>
                  </a:lnTo>
                  <a:lnTo>
                    <a:pt x="50" y="205"/>
                  </a:lnTo>
                  <a:lnTo>
                    <a:pt x="46" y="197"/>
                  </a:lnTo>
                  <a:lnTo>
                    <a:pt x="37" y="193"/>
                  </a:lnTo>
                  <a:lnTo>
                    <a:pt x="33" y="184"/>
                  </a:lnTo>
                  <a:lnTo>
                    <a:pt x="25" y="176"/>
                  </a:lnTo>
                  <a:lnTo>
                    <a:pt x="21" y="176"/>
                  </a:lnTo>
                  <a:lnTo>
                    <a:pt x="16" y="172"/>
                  </a:lnTo>
                  <a:lnTo>
                    <a:pt x="12" y="163"/>
                  </a:lnTo>
                  <a:lnTo>
                    <a:pt x="8" y="155"/>
                  </a:lnTo>
                  <a:lnTo>
                    <a:pt x="4" y="147"/>
                  </a:lnTo>
                  <a:lnTo>
                    <a:pt x="4" y="138"/>
                  </a:lnTo>
                  <a:lnTo>
                    <a:pt x="0" y="126"/>
                  </a:lnTo>
                  <a:lnTo>
                    <a:pt x="0" y="117"/>
                  </a:lnTo>
                  <a:lnTo>
                    <a:pt x="0" y="105"/>
                  </a:lnTo>
                  <a:lnTo>
                    <a:pt x="4" y="97"/>
                  </a:lnTo>
                  <a:lnTo>
                    <a:pt x="4" y="88"/>
                  </a:lnTo>
                  <a:lnTo>
                    <a:pt x="8" y="80"/>
                  </a:lnTo>
                  <a:lnTo>
                    <a:pt x="12" y="71"/>
                  </a:lnTo>
                  <a:lnTo>
                    <a:pt x="16" y="67"/>
                  </a:lnTo>
                  <a:lnTo>
                    <a:pt x="21" y="67"/>
                  </a:lnTo>
                  <a:lnTo>
                    <a:pt x="25" y="67"/>
                  </a:lnTo>
                  <a:lnTo>
                    <a:pt x="29" y="71"/>
                  </a:lnTo>
                  <a:lnTo>
                    <a:pt x="33" y="76"/>
                  </a:lnTo>
                  <a:lnTo>
                    <a:pt x="37" y="84"/>
                  </a:lnTo>
                  <a:lnTo>
                    <a:pt x="41" y="88"/>
                  </a:lnTo>
                  <a:lnTo>
                    <a:pt x="46" y="97"/>
                  </a:lnTo>
                  <a:lnTo>
                    <a:pt x="46" y="109"/>
                  </a:lnTo>
                  <a:lnTo>
                    <a:pt x="46" y="117"/>
                  </a:lnTo>
                  <a:lnTo>
                    <a:pt x="50" y="126"/>
                  </a:lnTo>
                  <a:lnTo>
                    <a:pt x="50" y="134"/>
                  </a:lnTo>
                  <a:lnTo>
                    <a:pt x="50" y="142"/>
                  </a:lnTo>
                  <a:lnTo>
                    <a:pt x="50" y="151"/>
                  </a:lnTo>
                  <a:lnTo>
                    <a:pt x="54" y="159"/>
                  </a:lnTo>
                  <a:lnTo>
                    <a:pt x="54" y="163"/>
                  </a:lnTo>
                  <a:lnTo>
                    <a:pt x="58" y="168"/>
                  </a:lnTo>
                  <a:lnTo>
                    <a:pt x="62" y="172"/>
                  </a:lnTo>
                  <a:lnTo>
                    <a:pt x="66" y="172"/>
                  </a:lnTo>
                  <a:lnTo>
                    <a:pt x="87" y="172"/>
                  </a:lnTo>
                  <a:lnTo>
                    <a:pt x="100" y="168"/>
                  </a:lnTo>
                  <a:lnTo>
                    <a:pt x="108" y="159"/>
                  </a:lnTo>
                  <a:lnTo>
                    <a:pt x="117" y="151"/>
                  </a:lnTo>
                  <a:lnTo>
                    <a:pt x="117" y="142"/>
                  </a:lnTo>
                  <a:lnTo>
                    <a:pt x="121" y="130"/>
                  </a:lnTo>
                  <a:lnTo>
                    <a:pt x="117" y="122"/>
                  </a:lnTo>
                  <a:lnTo>
                    <a:pt x="117" y="109"/>
                  </a:lnTo>
                  <a:lnTo>
                    <a:pt x="112" y="97"/>
                  </a:lnTo>
                  <a:lnTo>
                    <a:pt x="112" y="84"/>
                  </a:lnTo>
                  <a:lnTo>
                    <a:pt x="112" y="71"/>
                  </a:lnTo>
                  <a:lnTo>
                    <a:pt x="112" y="63"/>
                  </a:lnTo>
                  <a:lnTo>
                    <a:pt x="117" y="55"/>
                  </a:lnTo>
                  <a:lnTo>
                    <a:pt x="121" y="51"/>
                  </a:lnTo>
                  <a:lnTo>
                    <a:pt x="129" y="46"/>
                  </a:lnTo>
                  <a:lnTo>
                    <a:pt x="146" y="42"/>
                  </a:lnTo>
                  <a:lnTo>
                    <a:pt x="150" y="55"/>
                  </a:lnTo>
                  <a:lnTo>
                    <a:pt x="154" y="67"/>
                  </a:lnTo>
                  <a:lnTo>
                    <a:pt x="158" y="80"/>
                  </a:lnTo>
                  <a:lnTo>
                    <a:pt x="158" y="88"/>
                  </a:lnTo>
                  <a:lnTo>
                    <a:pt x="162" y="101"/>
                  </a:lnTo>
                  <a:lnTo>
                    <a:pt x="162" y="109"/>
                  </a:lnTo>
                  <a:lnTo>
                    <a:pt x="167" y="117"/>
                  </a:lnTo>
                  <a:lnTo>
                    <a:pt x="167" y="126"/>
                  </a:lnTo>
                  <a:lnTo>
                    <a:pt x="171" y="134"/>
                  </a:lnTo>
                  <a:lnTo>
                    <a:pt x="175" y="138"/>
                  </a:lnTo>
                  <a:lnTo>
                    <a:pt x="179" y="142"/>
                  </a:lnTo>
                  <a:lnTo>
                    <a:pt x="183" y="142"/>
                  </a:lnTo>
                  <a:lnTo>
                    <a:pt x="192" y="142"/>
                  </a:lnTo>
                  <a:lnTo>
                    <a:pt x="204" y="142"/>
                  </a:lnTo>
                  <a:lnTo>
                    <a:pt x="217" y="138"/>
                  </a:lnTo>
                  <a:lnTo>
                    <a:pt x="229" y="130"/>
                  </a:lnTo>
                  <a:lnTo>
                    <a:pt x="238" y="130"/>
                  </a:lnTo>
                  <a:lnTo>
                    <a:pt x="242" y="122"/>
                  </a:lnTo>
                  <a:lnTo>
                    <a:pt x="242" y="113"/>
                  </a:lnTo>
                  <a:lnTo>
                    <a:pt x="242" y="105"/>
                  </a:lnTo>
                  <a:lnTo>
                    <a:pt x="238" y="92"/>
                  </a:lnTo>
                  <a:lnTo>
                    <a:pt x="229" y="80"/>
                  </a:lnTo>
                  <a:lnTo>
                    <a:pt x="225" y="67"/>
                  </a:lnTo>
                  <a:lnTo>
                    <a:pt x="217" y="55"/>
                  </a:lnTo>
                  <a:lnTo>
                    <a:pt x="212" y="42"/>
                  </a:lnTo>
                  <a:lnTo>
                    <a:pt x="204" y="30"/>
                  </a:lnTo>
                  <a:lnTo>
                    <a:pt x="200" y="21"/>
                  </a:lnTo>
                  <a:lnTo>
                    <a:pt x="200" y="13"/>
                  </a:lnTo>
                  <a:lnTo>
                    <a:pt x="196" y="5"/>
                  </a:lnTo>
                  <a:lnTo>
                    <a:pt x="200" y="0"/>
                  </a:lnTo>
                  <a:lnTo>
                    <a:pt x="204" y="0"/>
                  </a:lnTo>
                  <a:lnTo>
                    <a:pt x="217"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12" name="Freeform 32"/>
            <p:cNvSpPr>
              <a:spLocks/>
            </p:cNvSpPr>
            <p:nvPr/>
          </p:nvSpPr>
          <p:spPr bwMode="auto">
            <a:xfrm>
              <a:off x="471" y="539"/>
              <a:ext cx="2032" cy="773"/>
            </a:xfrm>
            <a:custGeom>
              <a:avLst/>
              <a:gdLst/>
              <a:ahLst/>
              <a:cxnLst>
                <a:cxn ang="0">
                  <a:pos x="75" y="664"/>
                </a:cxn>
                <a:cxn ang="0">
                  <a:pos x="146" y="639"/>
                </a:cxn>
                <a:cxn ang="0">
                  <a:pos x="242" y="601"/>
                </a:cxn>
                <a:cxn ang="0">
                  <a:pos x="363" y="551"/>
                </a:cxn>
                <a:cxn ang="0">
                  <a:pos x="505" y="497"/>
                </a:cxn>
                <a:cxn ang="0">
                  <a:pos x="659" y="439"/>
                </a:cxn>
                <a:cxn ang="0">
                  <a:pos x="822" y="376"/>
                </a:cxn>
                <a:cxn ang="0">
                  <a:pos x="993" y="313"/>
                </a:cxn>
                <a:cxn ang="0">
                  <a:pos x="1164" y="246"/>
                </a:cxn>
                <a:cxn ang="0">
                  <a:pos x="1331" y="188"/>
                </a:cxn>
                <a:cxn ang="0">
                  <a:pos x="1489" y="134"/>
                </a:cxn>
                <a:cxn ang="0">
                  <a:pos x="1635" y="83"/>
                </a:cxn>
                <a:cxn ang="0">
                  <a:pos x="1765" y="42"/>
                </a:cxn>
                <a:cxn ang="0">
                  <a:pos x="1877" y="12"/>
                </a:cxn>
                <a:cxn ang="0">
                  <a:pos x="1957" y="0"/>
                </a:cxn>
                <a:cxn ang="0">
                  <a:pos x="2011" y="0"/>
                </a:cxn>
                <a:cxn ang="0">
                  <a:pos x="2032" y="17"/>
                </a:cxn>
                <a:cxn ang="0">
                  <a:pos x="1852" y="71"/>
                </a:cxn>
                <a:cxn ang="0">
                  <a:pos x="1681" y="129"/>
                </a:cxn>
                <a:cxn ang="0">
                  <a:pos x="1519" y="188"/>
                </a:cxn>
                <a:cxn ang="0">
                  <a:pos x="1360" y="242"/>
                </a:cxn>
                <a:cxn ang="0">
                  <a:pos x="1210" y="296"/>
                </a:cxn>
                <a:cxn ang="0">
                  <a:pos x="1068" y="351"/>
                </a:cxn>
                <a:cxn ang="0">
                  <a:pos x="926" y="401"/>
                </a:cxn>
                <a:cxn ang="0">
                  <a:pos x="797" y="451"/>
                </a:cxn>
                <a:cxn ang="0">
                  <a:pos x="672" y="501"/>
                </a:cxn>
                <a:cxn ang="0">
                  <a:pos x="555" y="547"/>
                </a:cxn>
                <a:cxn ang="0">
                  <a:pos x="442" y="593"/>
                </a:cxn>
                <a:cxn ang="0">
                  <a:pos x="342" y="635"/>
                </a:cxn>
                <a:cxn ang="0">
                  <a:pos x="246" y="672"/>
                </a:cxn>
                <a:cxn ang="0">
                  <a:pos x="155" y="710"/>
                </a:cxn>
                <a:cxn ang="0">
                  <a:pos x="75" y="743"/>
                </a:cxn>
                <a:cxn ang="0">
                  <a:pos x="0" y="773"/>
                </a:cxn>
                <a:cxn ang="0">
                  <a:pos x="5" y="760"/>
                </a:cxn>
                <a:cxn ang="0">
                  <a:pos x="9" y="752"/>
                </a:cxn>
                <a:cxn ang="0">
                  <a:pos x="9" y="743"/>
                </a:cxn>
                <a:cxn ang="0">
                  <a:pos x="13" y="739"/>
                </a:cxn>
                <a:cxn ang="0">
                  <a:pos x="17" y="735"/>
                </a:cxn>
                <a:cxn ang="0">
                  <a:pos x="17" y="727"/>
                </a:cxn>
                <a:cxn ang="0">
                  <a:pos x="21" y="723"/>
                </a:cxn>
                <a:cxn ang="0">
                  <a:pos x="25" y="718"/>
                </a:cxn>
                <a:cxn ang="0">
                  <a:pos x="25" y="714"/>
                </a:cxn>
                <a:cxn ang="0">
                  <a:pos x="30" y="710"/>
                </a:cxn>
                <a:cxn ang="0">
                  <a:pos x="34" y="706"/>
                </a:cxn>
                <a:cxn ang="0">
                  <a:pos x="42" y="702"/>
                </a:cxn>
                <a:cxn ang="0">
                  <a:pos x="50" y="693"/>
                </a:cxn>
                <a:cxn ang="0">
                  <a:pos x="55" y="685"/>
                </a:cxn>
                <a:cxn ang="0">
                  <a:pos x="67" y="677"/>
                </a:cxn>
                <a:cxn ang="0">
                  <a:pos x="75" y="664"/>
                </a:cxn>
              </a:cxnLst>
              <a:rect l="0" t="0" r="r" b="b"/>
              <a:pathLst>
                <a:path w="2032" h="773">
                  <a:moveTo>
                    <a:pt x="75" y="664"/>
                  </a:moveTo>
                  <a:lnTo>
                    <a:pt x="146" y="639"/>
                  </a:lnTo>
                  <a:lnTo>
                    <a:pt x="242" y="601"/>
                  </a:lnTo>
                  <a:lnTo>
                    <a:pt x="363" y="551"/>
                  </a:lnTo>
                  <a:lnTo>
                    <a:pt x="505" y="497"/>
                  </a:lnTo>
                  <a:lnTo>
                    <a:pt x="659" y="439"/>
                  </a:lnTo>
                  <a:lnTo>
                    <a:pt x="822" y="376"/>
                  </a:lnTo>
                  <a:lnTo>
                    <a:pt x="993" y="313"/>
                  </a:lnTo>
                  <a:lnTo>
                    <a:pt x="1164" y="246"/>
                  </a:lnTo>
                  <a:lnTo>
                    <a:pt x="1331" y="188"/>
                  </a:lnTo>
                  <a:lnTo>
                    <a:pt x="1489" y="134"/>
                  </a:lnTo>
                  <a:lnTo>
                    <a:pt x="1635" y="83"/>
                  </a:lnTo>
                  <a:lnTo>
                    <a:pt x="1765" y="42"/>
                  </a:lnTo>
                  <a:lnTo>
                    <a:pt x="1877" y="12"/>
                  </a:lnTo>
                  <a:lnTo>
                    <a:pt x="1957" y="0"/>
                  </a:lnTo>
                  <a:lnTo>
                    <a:pt x="2011" y="0"/>
                  </a:lnTo>
                  <a:lnTo>
                    <a:pt x="2032" y="17"/>
                  </a:lnTo>
                  <a:lnTo>
                    <a:pt x="1852" y="71"/>
                  </a:lnTo>
                  <a:lnTo>
                    <a:pt x="1681" y="129"/>
                  </a:lnTo>
                  <a:lnTo>
                    <a:pt x="1519" y="188"/>
                  </a:lnTo>
                  <a:lnTo>
                    <a:pt x="1360" y="242"/>
                  </a:lnTo>
                  <a:lnTo>
                    <a:pt x="1210" y="296"/>
                  </a:lnTo>
                  <a:lnTo>
                    <a:pt x="1068" y="351"/>
                  </a:lnTo>
                  <a:lnTo>
                    <a:pt x="926" y="401"/>
                  </a:lnTo>
                  <a:lnTo>
                    <a:pt x="797" y="451"/>
                  </a:lnTo>
                  <a:lnTo>
                    <a:pt x="672" y="501"/>
                  </a:lnTo>
                  <a:lnTo>
                    <a:pt x="555" y="547"/>
                  </a:lnTo>
                  <a:lnTo>
                    <a:pt x="442" y="593"/>
                  </a:lnTo>
                  <a:lnTo>
                    <a:pt x="342" y="635"/>
                  </a:lnTo>
                  <a:lnTo>
                    <a:pt x="246" y="672"/>
                  </a:lnTo>
                  <a:lnTo>
                    <a:pt x="155" y="710"/>
                  </a:lnTo>
                  <a:lnTo>
                    <a:pt x="75" y="743"/>
                  </a:lnTo>
                  <a:lnTo>
                    <a:pt x="0" y="773"/>
                  </a:lnTo>
                  <a:lnTo>
                    <a:pt x="5" y="760"/>
                  </a:lnTo>
                  <a:lnTo>
                    <a:pt x="9" y="752"/>
                  </a:lnTo>
                  <a:lnTo>
                    <a:pt x="9" y="743"/>
                  </a:lnTo>
                  <a:lnTo>
                    <a:pt x="13" y="739"/>
                  </a:lnTo>
                  <a:lnTo>
                    <a:pt x="17" y="735"/>
                  </a:lnTo>
                  <a:lnTo>
                    <a:pt x="17" y="727"/>
                  </a:lnTo>
                  <a:lnTo>
                    <a:pt x="21" y="723"/>
                  </a:lnTo>
                  <a:lnTo>
                    <a:pt x="25" y="718"/>
                  </a:lnTo>
                  <a:lnTo>
                    <a:pt x="25" y="714"/>
                  </a:lnTo>
                  <a:lnTo>
                    <a:pt x="30" y="710"/>
                  </a:lnTo>
                  <a:lnTo>
                    <a:pt x="34" y="706"/>
                  </a:lnTo>
                  <a:lnTo>
                    <a:pt x="42" y="702"/>
                  </a:lnTo>
                  <a:lnTo>
                    <a:pt x="50" y="693"/>
                  </a:lnTo>
                  <a:lnTo>
                    <a:pt x="55" y="685"/>
                  </a:lnTo>
                  <a:lnTo>
                    <a:pt x="67" y="677"/>
                  </a:lnTo>
                  <a:lnTo>
                    <a:pt x="75" y="66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11" name="Freeform 31"/>
            <p:cNvSpPr>
              <a:spLocks/>
            </p:cNvSpPr>
            <p:nvPr/>
          </p:nvSpPr>
          <p:spPr bwMode="auto">
            <a:xfrm>
              <a:off x="8196" y="744"/>
              <a:ext cx="221" cy="267"/>
            </a:xfrm>
            <a:custGeom>
              <a:avLst/>
              <a:gdLst/>
              <a:ahLst/>
              <a:cxnLst>
                <a:cxn ang="0">
                  <a:pos x="221" y="37"/>
                </a:cxn>
                <a:cxn ang="0">
                  <a:pos x="213" y="50"/>
                </a:cxn>
                <a:cxn ang="0">
                  <a:pos x="205" y="66"/>
                </a:cxn>
                <a:cxn ang="0">
                  <a:pos x="196" y="87"/>
                </a:cxn>
                <a:cxn ang="0">
                  <a:pos x="188" y="117"/>
                </a:cxn>
                <a:cxn ang="0">
                  <a:pos x="180" y="150"/>
                </a:cxn>
                <a:cxn ang="0">
                  <a:pos x="167" y="192"/>
                </a:cxn>
                <a:cxn ang="0">
                  <a:pos x="155" y="242"/>
                </a:cxn>
                <a:cxn ang="0">
                  <a:pos x="134" y="238"/>
                </a:cxn>
                <a:cxn ang="0">
                  <a:pos x="105" y="196"/>
                </a:cxn>
                <a:cxn ang="0">
                  <a:pos x="80" y="167"/>
                </a:cxn>
                <a:cxn ang="0">
                  <a:pos x="59" y="146"/>
                </a:cxn>
                <a:cxn ang="0">
                  <a:pos x="38" y="137"/>
                </a:cxn>
                <a:cxn ang="0">
                  <a:pos x="25" y="129"/>
                </a:cxn>
                <a:cxn ang="0">
                  <a:pos x="13" y="121"/>
                </a:cxn>
                <a:cxn ang="0">
                  <a:pos x="4" y="108"/>
                </a:cxn>
                <a:cxn ang="0">
                  <a:pos x="4" y="83"/>
                </a:cxn>
                <a:cxn ang="0">
                  <a:pos x="13" y="62"/>
                </a:cxn>
                <a:cxn ang="0">
                  <a:pos x="21" y="58"/>
                </a:cxn>
                <a:cxn ang="0">
                  <a:pos x="29" y="58"/>
                </a:cxn>
                <a:cxn ang="0">
                  <a:pos x="46" y="75"/>
                </a:cxn>
                <a:cxn ang="0">
                  <a:pos x="63" y="91"/>
                </a:cxn>
                <a:cxn ang="0">
                  <a:pos x="88" y="121"/>
                </a:cxn>
                <a:cxn ang="0">
                  <a:pos x="117" y="150"/>
                </a:cxn>
                <a:cxn ang="0">
                  <a:pos x="138" y="154"/>
                </a:cxn>
                <a:cxn ang="0">
                  <a:pos x="146" y="125"/>
                </a:cxn>
                <a:cxn ang="0">
                  <a:pos x="155" y="91"/>
                </a:cxn>
                <a:cxn ang="0">
                  <a:pos x="163" y="54"/>
                </a:cxn>
                <a:cxn ang="0">
                  <a:pos x="175" y="25"/>
                </a:cxn>
                <a:cxn ang="0">
                  <a:pos x="188" y="8"/>
                </a:cxn>
                <a:cxn ang="0">
                  <a:pos x="200" y="0"/>
                </a:cxn>
                <a:cxn ang="0">
                  <a:pos x="217" y="16"/>
                </a:cxn>
              </a:cxnLst>
              <a:rect l="0" t="0" r="r" b="b"/>
              <a:pathLst>
                <a:path w="221" h="267">
                  <a:moveTo>
                    <a:pt x="221" y="33"/>
                  </a:moveTo>
                  <a:lnTo>
                    <a:pt x="221" y="37"/>
                  </a:lnTo>
                  <a:lnTo>
                    <a:pt x="217" y="41"/>
                  </a:lnTo>
                  <a:lnTo>
                    <a:pt x="213" y="50"/>
                  </a:lnTo>
                  <a:lnTo>
                    <a:pt x="209" y="58"/>
                  </a:lnTo>
                  <a:lnTo>
                    <a:pt x="205" y="66"/>
                  </a:lnTo>
                  <a:lnTo>
                    <a:pt x="200" y="79"/>
                  </a:lnTo>
                  <a:lnTo>
                    <a:pt x="196" y="87"/>
                  </a:lnTo>
                  <a:lnTo>
                    <a:pt x="192" y="100"/>
                  </a:lnTo>
                  <a:lnTo>
                    <a:pt x="188" y="117"/>
                  </a:lnTo>
                  <a:lnTo>
                    <a:pt x="184" y="133"/>
                  </a:lnTo>
                  <a:lnTo>
                    <a:pt x="180" y="150"/>
                  </a:lnTo>
                  <a:lnTo>
                    <a:pt x="171" y="171"/>
                  </a:lnTo>
                  <a:lnTo>
                    <a:pt x="167" y="192"/>
                  </a:lnTo>
                  <a:lnTo>
                    <a:pt x="163" y="217"/>
                  </a:lnTo>
                  <a:lnTo>
                    <a:pt x="155" y="242"/>
                  </a:lnTo>
                  <a:lnTo>
                    <a:pt x="150" y="267"/>
                  </a:lnTo>
                  <a:lnTo>
                    <a:pt x="134" y="238"/>
                  </a:lnTo>
                  <a:lnTo>
                    <a:pt x="117" y="213"/>
                  </a:lnTo>
                  <a:lnTo>
                    <a:pt x="105" y="196"/>
                  </a:lnTo>
                  <a:lnTo>
                    <a:pt x="88" y="179"/>
                  </a:lnTo>
                  <a:lnTo>
                    <a:pt x="80" y="167"/>
                  </a:lnTo>
                  <a:lnTo>
                    <a:pt x="67" y="154"/>
                  </a:lnTo>
                  <a:lnTo>
                    <a:pt x="59" y="146"/>
                  </a:lnTo>
                  <a:lnTo>
                    <a:pt x="46" y="142"/>
                  </a:lnTo>
                  <a:lnTo>
                    <a:pt x="38" y="137"/>
                  </a:lnTo>
                  <a:lnTo>
                    <a:pt x="34" y="133"/>
                  </a:lnTo>
                  <a:lnTo>
                    <a:pt x="25" y="129"/>
                  </a:lnTo>
                  <a:lnTo>
                    <a:pt x="17" y="125"/>
                  </a:lnTo>
                  <a:lnTo>
                    <a:pt x="13" y="121"/>
                  </a:lnTo>
                  <a:lnTo>
                    <a:pt x="9" y="117"/>
                  </a:lnTo>
                  <a:lnTo>
                    <a:pt x="4" y="108"/>
                  </a:lnTo>
                  <a:lnTo>
                    <a:pt x="0" y="96"/>
                  </a:lnTo>
                  <a:lnTo>
                    <a:pt x="4" y="83"/>
                  </a:lnTo>
                  <a:lnTo>
                    <a:pt x="9" y="71"/>
                  </a:lnTo>
                  <a:lnTo>
                    <a:pt x="13" y="62"/>
                  </a:lnTo>
                  <a:lnTo>
                    <a:pt x="17" y="58"/>
                  </a:lnTo>
                  <a:lnTo>
                    <a:pt x="21" y="58"/>
                  </a:lnTo>
                  <a:lnTo>
                    <a:pt x="25" y="58"/>
                  </a:lnTo>
                  <a:lnTo>
                    <a:pt x="29" y="58"/>
                  </a:lnTo>
                  <a:lnTo>
                    <a:pt x="38" y="66"/>
                  </a:lnTo>
                  <a:lnTo>
                    <a:pt x="46" y="75"/>
                  </a:lnTo>
                  <a:lnTo>
                    <a:pt x="54" y="83"/>
                  </a:lnTo>
                  <a:lnTo>
                    <a:pt x="63" y="91"/>
                  </a:lnTo>
                  <a:lnTo>
                    <a:pt x="75" y="104"/>
                  </a:lnTo>
                  <a:lnTo>
                    <a:pt x="88" y="121"/>
                  </a:lnTo>
                  <a:lnTo>
                    <a:pt x="100" y="133"/>
                  </a:lnTo>
                  <a:lnTo>
                    <a:pt x="117" y="150"/>
                  </a:lnTo>
                  <a:lnTo>
                    <a:pt x="138" y="167"/>
                  </a:lnTo>
                  <a:lnTo>
                    <a:pt x="138" y="154"/>
                  </a:lnTo>
                  <a:lnTo>
                    <a:pt x="142" y="142"/>
                  </a:lnTo>
                  <a:lnTo>
                    <a:pt x="146" y="125"/>
                  </a:lnTo>
                  <a:lnTo>
                    <a:pt x="150" y="108"/>
                  </a:lnTo>
                  <a:lnTo>
                    <a:pt x="155" y="91"/>
                  </a:lnTo>
                  <a:lnTo>
                    <a:pt x="159" y="71"/>
                  </a:lnTo>
                  <a:lnTo>
                    <a:pt x="163" y="54"/>
                  </a:lnTo>
                  <a:lnTo>
                    <a:pt x="171" y="41"/>
                  </a:lnTo>
                  <a:lnTo>
                    <a:pt x="175" y="25"/>
                  </a:lnTo>
                  <a:lnTo>
                    <a:pt x="180" y="16"/>
                  </a:lnTo>
                  <a:lnTo>
                    <a:pt x="188" y="8"/>
                  </a:lnTo>
                  <a:lnTo>
                    <a:pt x="196" y="4"/>
                  </a:lnTo>
                  <a:lnTo>
                    <a:pt x="200" y="0"/>
                  </a:lnTo>
                  <a:lnTo>
                    <a:pt x="209" y="8"/>
                  </a:lnTo>
                  <a:lnTo>
                    <a:pt x="217" y="16"/>
                  </a:lnTo>
                  <a:lnTo>
                    <a:pt x="221" y="3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10" name="Freeform 30"/>
            <p:cNvSpPr>
              <a:spLocks/>
            </p:cNvSpPr>
            <p:nvPr/>
          </p:nvSpPr>
          <p:spPr bwMode="auto">
            <a:xfrm>
              <a:off x="8117" y="501"/>
              <a:ext cx="133" cy="147"/>
            </a:xfrm>
            <a:custGeom>
              <a:avLst/>
              <a:gdLst/>
              <a:ahLst/>
              <a:cxnLst>
                <a:cxn ang="0">
                  <a:pos x="21" y="17"/>
                </a:cxn>
                <a:cxn ang="0">
                  <a:pos x="29" y="9"/>
                </a:cxn>
                <a:cxn ang="0">
                  <a:pos x="33" y="4"/>
                </a:cxn>
                <a:cxn ang="0">
                  <a:pos x="42" y="0"/>
                </a:cxn>
                <a:cxn ang="0">
                  <a:pos x="50" y="0"/>
                </a:cxn>
                <a:cxn ang="0">
                  <a:pos x="58" y="4"/>
                </a:cxn>
                <a:cxn ang="0">
                  <a:pos x="67" y="4"/>
                </a:cxn>
                <a:cxn ang="0">
                  <a:pos x="79" y="13"/>
                </a:cxn>
                <a:cxn ang="0">
                  <a:pos x="88" y="17"/>
                </a:cxn>
                <a:cxn ang="0">
                  <a:pos x="96" y="25"/>
                </a:cxn>
                <a:cxn ang="0">
                  <a:pos x="104" y="34"/>
                </a:cxn>
                <a:cxn ang="0">
                  <a:pos x="113" y="42"/>
                </a:cxn>
                <a:cxn ang="0">
                  <a:pos x="121" y="55"/>
                </a:cxn>
                <a:cxn ang="0">
                  <a:pos x="125" y="63"/>
                </a:cxn>
                <a:cxn ang="0">
                  <a:pos x="129" y="75"/>
                </a:cxn>
                <a:cxn ang="0">
                  <a:pos x="133" y="88"/>
                </a:cxn>
                <a:cxn ang="0">
                  <a:pos x="133" y="101"/>
                </a:cxn>
                <a:cxn ang="0">
                  <a:pos x="133" y="113"/>
                </a:cxn>
                <a:cxn ang="0">
                  <a:pos x="125" y="121"/>
                </a:cxn>
                <a:cxn ang="0">
                  <a:pos x="117" y="130"/>
                </a:cxn>
                <a:cxn ang="0">
                  <a:pos x="104" y="138"/>
                </a:cxn>
                <a:cxn ang="0">
                  <a:pos x="92" y="142"/>
                </a:cxn>
                <a:cxn ang="0">
                  <a:pos x="75" y="147"/>
                </a:cxn>
                <a:cxn ang="0">
                  <a:pos x="63" y="147"/>
                </a:cxn>
                <a:cxn ang="0">
                  <a:pos x="46" y="147"/>
                </a:cxn>
                <a:cxn ang="0">
                  <a:pos x="33" y="142"/>
                </a:cxn>
                <a:cxn ang="0">
                  <a:pos x="21" y="134"/>
                </a:cxn>
                <a:cxn ang="0">
                  <a:pos x="13" y="126"/>
                </a:cxn>
                <a:cxn ang="0">
                  <a:pos x="4" y="109"/>
                </a:cxn>
                <a:cxn ang="0">
                  <a:pos x="0" y="92"/>
                </a:cxn>
                <a:cxn ang="0">
                  <a:pos x="4" y="71"/>
                </a:cxn>
                <a:cxn ang="0">
                  <a:pos x="8" y="46"/>
                </a:cxn>
                <a:cxn ang="0">
                  <a:pos x="21" y="17"/>
                </a:cxn>
              </a:cxnLst>
              <a:rect l="0" t="0" r="r" b="b"/>
              <a:pathLst>
                <a:path w="133" h="147">
                  <a:moveTo>
                    <a:pt x="21" y="17"/>
                  </a:moveTo>
                  <a:lnTo>
                    <a:pt x="29" y="9"/>
                  </a:lnTo>
                  <a:lnTo>
                    <a:pt x="33" y="4"/>
                  </a:lnTo>
                  <a:lnTo>
                    <a:pt x="42" y="0"/>
                  </a:lnTo>
                  <a:lnTo>
                    <a:pt x="50" y="0"/>
                  </a:lnTo>
                  <a:lnTo>
                    <a:pt x="58" y="4"/>
                  </a:lnTo>
                  <a:lnTo>
                    <a:pt x="67" y="4"/>
                  </a:lnTo>
                  <a:lnTo>
                    <a:pt x="79" y="13"/>
                  </a:lnTo>
                  <a:lnTo>
                    <a:pt x="88" y="17"/>
                  </a:lnTo>
                  <a:lnTo>
                    <a:pt x="96" y="25"/>
                  </a:lnTo>
                  <a:lnTo>
                    <a:pt x="104" y="34"/>
                  </a:lnTo>
                  <a:lnTo>
                    <a:pt x="113" y="42"/>
                  </a:lnTo>
                  <a:lnTo>
                    <a:pt x="121" y="55"/>
                  </a:lnTo>
                  <a:lnTo>
                    <a:pt x="125" y="63"/>
                  </a:lnTo>
                  <a:lnTo>
                    <a:pt x="129" y="75"/>
                  </a:lnTo>
                  <a:lnTo>
                    <a:pt x="133" y="88"/>
                  </a:lnTo>
                  <a:lnTo>
                    <a:pt x="133" y="101"/>
                  </a:lnTo>
                  <a:lnTo>
                    <a:pt x="133" y="113"/>
                  </a:lnTo>
                  <a:lnTo>
                    <a:pt x="125" y="121"/>
                  </a:lnTo>
                  <a:lnTo>
                    <a:pt x="117" y="130"/>
                  </a:lnTo>
                  <a:lnTo>
                    <a:pt x="104" y="138"/>
                  </a:lnTo>
                  <a:lnTo>
                    <a:pt x="92" y="142"/>
                  </a:lnTo>
                  <a:lnTo>
                    <a:pt x="75" y="147"/>
                  </a:lnTo>
                  <a:lnTo>
                    <a:pt x="63" y="147"/>
                  </a:lnTo>
                  <a:lnTo>
                    <a:pt x="46" y="147"/>
                  </a:lnTo>
                  <a:lnTo>
                    <a:pt x="33" y="142"/>
                  </a:lnTo>
                  <a:lnTo>
                    <a:pt x="21" y="134"/>
                  </a:lnTo>
                  <a:lnTo>
                    <a:pt x="13" y="126"/>
                  </a:lnTo>
                  <a:lnTo>
                    <a:pt x="4" y="109"/>
                  </a:lnTo>
                  <a:lnTo>
                    <a:pt x="0" y="92"/>
                  </a:lnTo>
                  <a:lnTo>
                    <a:pt x="4" y="71"/>
                  </a:lnTo>
                  <a:lnTo>
                    <a:pt x="8" y="46"/>
                  </a:lnTo>
                  <a:lnTo>
                    <a:pt x="21" y="1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09" name="Freeform 29"/>
            <p:cNvSpPr>
              <a:spLocks/>
            </p:cNvSpPr>
            <p:nvPr/>
          </p:nvSpPr>
          <p:spPr bwMode="auto">
            <a:xfrm>
              <a:off x="7654" y="727"/>
              <a:ext cx="250" cy="213"/>
            </a:xfrm>
            <a:custGeom>
              <a:avLst/>
              <a:gdLst/>
              <a:ahLst/>
              <a:cxnLst>
                <a:cxn ang="0">
                  <a:pos x="133" y="50"/>
                </a:cxn>
                <a:cxn ang="0">
                  <a:pos x="129" y="50"/>
                </a:cxn>
                <a:cxn ang="0">
                  <a:pos x="117" y="54"/>
                </a:cxn>
                <a:cxn ang="0">
                  <a:pos x="100" y="58"/>
                </a:cxn>
                <a:cxn ang="0">
                  <a:pos x="79" y="67"/>
                </a:cxn>
                <a:cxn ang="0">
                  <a:pos x="67" y="75"/>
                </a:cxn>
                <a:cxn ang="0">
                  <a:pos x="63" y="88"/>
                </a:cxn>
                <a:cxn ang="0">
                  <a:pos x="71" y="100"/>
                </a:cxn>
                <a:cxn ang="0">
                  <a:pos x="96" y="113"/>
                </a:cxn>
                <a:cxn ang="0">
                  <a:pos x="129" y="113"/>
                </a:cxn>
                <a:cxn ang="0">
                  <a:pos x="159" y="108"/>
                </a:cxn>
                <a:cxn ang="0">
                  <a:pos x="184" y="100"/>
                </a:cxn>
                <a:cxn ang="0">
                  <a:pos x="204" y="92"/>
                </a:cxn>
                <a:cxn ang="0">
                  <a:pos x="221" y="88"/>
                </a:cxn>
                <a:cxn ang="0">
                  <a:pos x="238" y="88"/>
                </a:cxn>
                <a:cxn ang="0">
                  <a:pos x="246" y="96"/>
                </a:cxn>
                <a:cxn ang="0">
                  <a:pos x="250" y="113"/>
                </a:cxn>
                <a:cxn ang="0">
                  <a:pos x="242" y="117"/>
                </a:cxn>
                <a:cxn ang="0">
                  <a:pos x="225" y="125"/>
                </a:cxn>
                <a:cxn ang="0">
                  <a:pos x="200" y="142"/>
                </a:cxn>
                <a:cxn ang="0">
                  <a:pos x="171" y="159"/>
                </a:cxn>
                <a:cxn ang="0">
                  <a:pos x="142" y="175"/>
                </a:cxn>
                <a:cxn ang="0">
                  <a:pos x="117" y="192"/>
                </a:cxn>
                <a:cxn ang="0">
                  <a:pos x="92" y="205"/>
                </a:cxn>
                <a:cxn ang="0">
                  <a:pos x="79" y="213"/>
                </a:cxn>
                <a:cxn ang="0">
                  <a:pos x="67" y="209"/>
                </a:cxn>
                <a:cxn ang="0">
                  <a:pos x="63" y="205"/>
                </a:cxn>
                <a:cxn ang="0">
                  <a:pos x="63" y="200"/>
                </a:cxn>
                <a:cxn ang="0">
                  <a:pos x="67" y="196"/>
                </a:cxn>
                <a:cxn ang="0">
                  <a:pos x="75" y="188"/>
                </a:cxn>
                <a:cxn ang="0">
                  <a:pos x="79" y="180"/>
                </a:cxn>
                <a:cxn ang="0">
                  <a:pos x="88" y="171"/>
                </a:cxn>
                <a:cxn ang="0">
                  <a:pos x="96" y="154"/>
                </a:cxn>
                <a:cxn ang="0">
                  <a:pos x="38" y="138"/>
                </a:cxn>
                <a:cxn ang="0">
                  <a:pos x="8" y="117"/>
                </a:cxn>
                <a:cxn ang="0">
                  <a:pos x="0" y="88"/>
                </a:cxn>
                <a:cxn ang="0">
                  <a:pos x="13" y="58"/>
                </a:cxn>
                <a:cxn ang="0">
                  <a:pos x="33" y="33"/>
                </a:cxn>
                <a:cxn ang="0">
                  <a:pos x="63" y="12"/>
                </a:cxn>
                <a:cxn ang="0">
                  <a:pos x="96" y="4"/>
                </a:cxn>
                <a:cxn ang="0">
                  <a:pos x="125" y="4"/>
                </a:cxn>
              </a:cxnLst>
              <a:rect l="0" t="0" r="r" b="b"/>
              <a:pathLst>
                <a:path w="250" h="213">
                  <a:moveTo>
                    <a:pt x="125" y="4"/>
                  </a:moveTo>
                  <a:lnTo>
                    <a:pt x="133" y="50"/>
                  </a:lnTo>
                  <a:lnTo>
                    <a:pt x="129" y="50"/>
                  </a:lnTo>
                  <a:lnTo>
                    <a:pt x="121" y="50"/>
                  </a:lnTo>
                  <a:lnTo>
                    <a:pt x="117" y="54"/>
                  </a:lnTo>
                  <a:lnTo>
                    <a:pt x="108" y="54"/>
                  </a:lnTo>
                  <a:lnTo>
                    <a:pt x="100" y="58"/>
                  </a:lnTo>
                  <a:lnTo>
                    <a:pt x="88" y="63"/>
                  </a:lnTo>
                  <a:lnTo>
                    <a:pt x="79" y="67"/>
                  </a:lnTo>
                  <a:lnTo>
                    <a:pt x="75" y="71"/>
                  </a:lnTo>
                  <a:lnTo>
                    <a:pt x="67" y="75"/>
                  </a:lnTo>
                  <a:lnTo>
                    <a:pt x="67" y="79"/>
                  </a:lnTo>
                  <a:lnTo>
                    <a:pt x="63" y="88"/>
                  </a:lnTo>
                  <a:lnTo>
                    <a:pt x="67" y="92"/>
                  </a:lnTo>
                  <a:lnTo>
                    <a:pt x="71" y="100"/>
                  </a:lnTo>
                  <a:lnTo>
                    <a:pt x="79" y="104"/>
                  </a:lnTo>
                  <a:lnTo>
                    <a:pt x="96" y="113"/>
                  </a:lnTo>
                  <a:lnTo>
                    <a:pt x="113" y="113"/>
                  </a:lnTo>
                  <a:lnTo>
                    <a:pt x="129" y="113"/>
                  </a:lnTo>
                  <a:lnTo>
                    <a:pt x="142" y="113"/>
                  </a:lnTo>
                  <a:lnTo>
                    <a:pt x="159" y="108"/>
                  </a:lnTo>
                  <a:lnTo>
                    <a:pt x="171" y="104"/>
                  </a:lnTo>
                  <a:lnTo>
                    <a:pt x="184" y="100"/>
                  </a:lnTo>
                  <a:lnTo>
                    <a:pt x="196" y="96"/>
                  </a:lnTo>
                  <a:lnTo>
                    <a:pt x="204" y="92"/>
                  </a:lnTo>
                  <a:lnTo>
                    <a:pt x="213" y="88"/>
                  </a:lnTo>
                  <a:lnTo>
                    <a:pt x="221" y="88"/>
                  </a:lnTo>
                  <a:lnTo>
                    <a:pt x="229" y="88"/>
                  </a:lnTo>
                  <a:lnTo>
                    <a:pt x="238" y="88"/>
                  </a:lnTo>
                  <a:lnTo>
                    <a:pt x="242" y="92"/>
                  </a:lnTo>
                  <a:lnTo>
                    <a:pt x="246" y="96"/>
                  </a:lnTo>
                  <a:lnTo>
                    <a:pt x="246" y="104"/>
                  </a:lnTo>
                  <a:lnTo>
                    <a:pt x="250" y="113"/>
                  </a:lnTo>
                  <a:lnTo>
                    <a:pt x="246" y="113"/>
                  </a:lnTo>
                  <a:lnTo>
                    <a:pt x="242" y="117"/>
                  </a:lnTo>
                  <a:lnTo>
                    <a:pt x="234" y="121"/>
                  </a:lnTo>
                  <a:lnTo>
                    <a:pt x="225" y="125"/>
                  </a:lnTo>
                  <a:lnTo>
                    <a:pt x="213" y="134"/>
                  </a:lnTo>
                  <a:lnTo>
                    <a:pt x="200" y="142"/>
                  </a:lnTo>
                  <a:lnTo>
                    <a:pt x="188" y="150"/>
                  </a:lnTo>
                  <a:lnTo>
                    <a:pt x="171" y="159"/>
                  </a:lnTo>
                  <a:lnTo>
                    <a:pt x="159" y="167"/>
                  </a:lnTo>
                  <a:lnTo>
                    <a:pt x="142" y="175"/>
                  </a:lnTo>
                  <a:lnTo>
                    <a:pt x="129" y="184"/>
                  </a:lnTo>
                  <a:lnTo>
                    <a:pt x="117" y="192"/>
                  </a:lnTo>
                  <a:lnTo>
                    <a:pt x="104" y="196"/>
                  </a:lnTo>
                  <a:lnTo>
                    <a:pt x="92" y="205"/>
                  </a:lnTo>
                  <a:lnTo>
                    <a:pt x="83" y="209"/>
                  </a:lnTo>
                  <a:lnTo>
                    <a:pt x="79" y="213"/>
                  </a:lnTo>
                  <a:lnTo>
                    <a:pt x="71" y="209"/>
                  </a:lnTo>
                  <a:lnTo>
                    <a:pt x="67" y="209"/>
                  </a:lnTo>
                  <a:lnTo>
                    <a:pt x="67" y="205"/>
                  </a:lnTo>
                  <a:lnTo>
                    <a:pt x="63" y="205"/>
                  </a:lnTo>
                  <a:lnTo>
                    <a:pt x="63" y="200"/>
                  </a:lnTo>
                  <a:lnTo>
                    <a:pt x="67" y="196"/>
                  </a:lnTo>
                  <a:lnTo>
                    <a:pt x="71" y="192"/>
                  </a:lnTo>
                  <a:lnTo>
                    <a:pt x="75" y="188"/>
                  </a:lnTo>
                  <a:lnTo>
                    <a:pt x="75" y="184"/>
                  </a:lnTo>
                  <a:lnTo>
                    <a:pt x="79" y="180"/>
                  </a:lnTo>
                  <a:lnTo>
                    <a:pt x="83" y="175"/>
                  </a:lnTo>
                  <a:lnTo>
                    <a:pt x="88" y="171"/>
                  </a:lnTo>
                  <a:lnTo>
                    <a:pt x="92" y="163"/>
                  </a:lnTo>
                  <a:lnTo>
                    <a:pt x="96" y="154"/>
                  </a:lnTo>
                  <a:lnTo>
                    <a:pt x="63" y="150"/>
                  </a:lnTo>
                  <a:lnTo>
                    <a:pt x="38" y="138"/>
                  </a:lnTo>
                  <a:lnTo>
                    <a:pt x="21" y="129"/>
                  </a:lnTo>
                  <a:lnTo>
                    <a:pt x="8" y="117"/>
                  </a:lnTo>
                  <a:lnTo>
                    <a:pt x="4" y="100"/>
                  </a:lnTo>
                  <a:lnTo>
                    <a:pt x="0" y="88"/>
                  </a:lnTo>
                  <a:lnTo>
                    <a:pt x="4" y="75"/>
                  </a:lnTo>
                  <a:lnTo>
                    <a:pt x="13" y="58"/>
                  </a:lnTo>
                  <a:lnTo>
                    <a:pt x="21" y="46"/>
                  </a:lnTo>
                  <a:lnTo>
                    <a:pt x="33" y="33"/>
                  </a:lnTo>
                  <a:lnTo>
                    <a:pt x="50" y="25"/>
                  </a:lnTo>
                  <a:lnTo>
                    <a:pt x="63" y="12"/>
                  </a:lnTo>
                  <a:lnTo>
                    <a:pt x="79" y="8"/>
                  </a:lnTo>
                  <a:lnTo>
                    <a:pt x="96" y="4"/>
                  </a:lnTo>
                  <a:lnTo>
                    <a:pt x="108" y="0"/>
                  </a:lnTo>
                  <a:lnTo>
                    <a:pt x="125" y="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08" name="Freeform 28"/>
            <p:cNvSpPr>
              <a:spLocks/>
            </p:cNvSpPr>
            <p:nvPr/>
          </p:nvSpPr>
          <p:spPr bwMode="auto">
            <a:xfrm>
              <a:off x="4330" y="898"/>
              <a:ext cx="221" cy="263"/>
            </a:xfrm>
            <a:custGeom>
              <a:avLst/>
              <a:gdLst/>
              <a:ahLst/>
              <a:cxnLst>
                <a:cxn ang="0">
                  <a:pos x="217" y="29"/>
                </a:cxn>
                <a:cxn ang="0">
                  <a:pos x="212" y="42"/>
                </a:cxn>
                <a:cxn ang="0">
                  <a:pos x="204" y="59"/>
                </a:cxn>
                <a:cxn ang="0">
                  <a:pos x="196" y="80"/>
                </a:cxn>
                <a:cxn ang="0">
                  <a:pos x="187" y="109"/>
                </a:cxn>
                <a:cxn ang="0">
                  <a:pos x="179" y="146"/>
                </a:cxn>
                <a:cxn ang="0">
                  <a:pos x="171" y="188"/>
                </a:cxn>
                <a:cxn ang="0">
                  <a:pos x="162" y="234"/>
                </a:cxn>
                <a:cxn ang="0">
                  <a:pos x="137" y="230"/>
                </a:cxn>
                <a:cxn ang="0">
                  <a:pos x="108" y="184"/>
                </a:cxn>
                <a:cxn ang="0">
                  <a:pos x="79" y="155"/>
                </a:cxn>
                <a:cxn ang="0">
                  <a:pos x="62" y="138"/>
                </a:cxn>
                <a:cxn ang="0">
                  <a:pos x="46" y="130"/>
                </a:cxn>
                <a:cxn ang="0">
                  <a:pos x="29" y="130"/>
                </a:cxn>
                <a:cxn ang="0">
                  <a:pos x="16" y="125"/>
                </a:cxn>
                <a:cxn ang="0">
                  <a:pos x="4" y="113"/>
                </a:cxn>
                <a:cxn ang="0">
                  <a:pos x="4" y="92"/>
                </a:cxn>
                <a:cxn ang="0">
                  <a:pos x="16" y="75"/>
                </a:cxn>
                <a:cxn ang="0">
                  <a:pos x="29" y="75"/>
                </a:cxn>
                <a:cxn ang="0">
                  <a:pos x="41" y="80"/>
                </a:cxn>
                <a:cxn ang="0">
                  <a:pos x="58" y="96"/>
                </a:cxn>
                <a:cxn ang="0">
                  <a:pos x="79" y="117"/>
                </a:cxn>
                <a:cxn ang="0">
                  <a:pos x="100" y="142"/>
                </a:cxn>
                <a:cxn ang="0">
                  <a:pos x="133" y="167"/>
                </a:cxn>
                <a:cxn ang="0">
                  <a:pos x="150" y="167"/>
                </a:cxn>
                <a:cxn ang="0">
                  <a:pos x="154" y="138"/>
                </a:cxn>
                <a:cxn ang="0">
                  <a:pos x="162" y="105"/>
                </a:cxn>
                <a:cxn ang="0">
                  <a:pos x="166" y="67"/>
                </a:cxn>
                <a:cxn ang="0">
                  <a:pos x="179" y="34"/>
                </a:cxn>
                <a:cxn ang="0">
                  <a:pos x="187" y="9"/>
                </a:cxn>
                <a:cxn ang="0">
                  <a:pos x="200" y="0"/>
                </a:cxn>
                <a:cxn ang="0">
                  <a:pos x="212" y="13"/>
                </a:cxn>
              </a:cxnLst>
              <a:rect l="0" t="0" r="r" b="b"/>
              <a:pathLst>
                <a:path w="221" h="263">
                  <a:moveTo>
                    <a:pt x="221" y="25"/>
                  </a:moveTo>
                  <a:lnTo>
                    <a:pt x="217" y="29"/>
                  </a:lnTo>
                  <a:lnTo>
                    <a:pt x="212" y="34"/>
                  </a:lnTo>
                  <a:lnTo>
                    <a:pt x="212" y="42"/>
                  </a:lnTo>
                  <a:lnTo>
                    <a:pt x="208" y="50"/>
                  </a:lnTo>
                  <a:lnTo>
                    <a:pt x="204" y="59"/>
                  </a:lnTo>
                  <a:lnTo>
                    <a:pt x="200" y="67"/>
                  </a:lnTo>
                  <a:lnTo>
                    <a:pt x="196" y="80"/>
                  </a:lnTo>
                  <a:lnTo>
                    <a:pt x="191" y="96"/>
                  </a:lnTo>
                  <a:lnTo>
                    <a:pt x="187" y="109"/>
                  </a:lnTo>
                  <a:lnTo>
                    <a:pt x="183" y="125"/>
                  </a:lnTo>
                  <a:lnTo>
                    <a:pt x="179" y="146"/>
                  </a:lnTo>
                  <a:lnTo>
                    <a:pt x="175" y="163"/>
                  </a:lnTo>
                  <a:lnTo>
                    <a:pt x="171" y="188"/>
                  </a:lnTo>
                  <a:lnTo>
                    <a:pt x="166" y="209"/>
                  </a:lnTo>
                  <a:lnTo>
                    <a:pt x="162" y="234"/>
                  </a:lnTo>
                  <a:lnTo>
                    <a:pt x="158" y="263"/>
                  </a:lnTo>
                  <a:lnTo>
                    <a:pt x="137" y="230"/>
                  </a:lnTo>
                  <a:lnTo>
                    <a:pt x="121" y="205"/>
                  </a:lnTo>
                  <a:lnTo>
                    <a:pt x="108" y="184"/>
                  </a:lnTo>
                  <a:lnTo>
                    <a:pt x="91" y="167"/>
                  </a:lnTo>
                  <a:lnTo>
                    <a:pt x="79" y="155"/>
                  </a:lnTo>
                  <a:lnTo>
                    <a:pt x="71" y="142"/>
                  </a:lnTo>
                  <a:lnTo>
                    <a:pt x="62" y="138"/>
                  </a:lnTo>
                  <a:lnTo>
                    <a:pt x="50" y="134"/>
                  </a:lnTo>
                  <a:lnTo>
                    <a:pt x="46" y="130"/>
                  </a:lnTo>
                  <a:lnTo>
                    <a:pt x="37" y="130"/>
                  </a:lnTo>
                  <a:lnTo>
                    <a:pt x="29" y="130"/>
                  </a:lnTo>
                  <a:lnTo>
                    <a:pt x="20" y="125"/>
                  </a:lnTo>
                  <a:lnTo>
                    <a:pt x="16" y="125"/>
                  </a:lnTo>
                  <a:lnTo>
                    <a:pt x="12" y="121"/>
                  </a:lnTo>
                  <a:lnTo>
                    <a:pt x="4" y="113"/>
                  </a:lnTo>
                  <a:lnTo>
                    <a:pt x="0" y="105"/>
                  </a:lnTo>
                  <a:lnTo>
                    <a:pt x="4" y="92"/>
                  </a:lnTo>
                  <a:lnTo>
                    <a:pt x="12" y="84"/>
                  </a:lnTo>
                  <a:lnTo>
                    <a:pt x="16" y="75"/>
                  </a:lnTo>
                  <a:lnTo>
                    <a:pt x="20" y="75"/>
                  </a:lnTo>
                  <a:lnTo>
                    <a:pt x="29" y="75"/>
                  </a:lnTo>
                  <a:lnTo>
                    <a:pt x="37" y="75"/>
                  </a:lnTo>
                  <a:lnTo>
                    <a:pt x="41" y="80"/>
                  </a:lnTo>
                  <a:lnTo>
                    <a:pt x="50" y="88"/>
                  </a:lnTo>
                  <a:lnTo>
                    <a:pt x="58" y="96"/>
                  </a:lnTo>
                  <a:lnTo>
                    <a:pt x="66" y="105"/>
                  </a:lnTo>
                  <a:lnTo>
                    <a:pt x="79" y="117"/>
                  </a:lnTo>
                  <a:lnTo>
                    <a:pt x="91" y="130"/>
                  </a:lnTo>
                  <a:lnTo>
                    <a:pt x="100" y="142"/>
                  </a:lnTo>
                  <a:lnTo>
                    <a:pt x="116" y="155"/>
                  </a:lnTo>
                  <a:lnTo>
                    <a:pt x="133" y="167"/>
                  </a:lnTo>
                  <a:lnTo>
                    <a:pt x="150" y="180"/>
                  </a:lnTo>
                  <a:lnTo>
                    <a:pt x="150" y="167"/>
                  </a:lnTo>
                  <a:lnTo>
                    <a:pt x="150" y="155"/>
                  </a:lnTo>
                  <a:lnTo>
                    <a:pt x="154" y="138"/>
                  </a:lnTo>
                  <a:lnTo>
                    <a:pt x="158" y="121"/>
                  </a:lnTo>
                  <a:lnTo>
                    <a:pt x="162" y="105"/>
                  </a:lnTo>
                  <a:lnTo>
                    <a:pt x="162" y="84"/>
                  </a:lnTo>
                  <a:lnTo>
                    <a:pt x="166" y="67"/>
                  </a:lnTo>
                  <a:lnTo>
                    <a:pt x="171" y="50"/>
                  </a:lnTo>
                  <a:lnTo>
                    <a:pt x="179" y="34"/>
                  </a:lnTo>
                  <a:lnTo>
                    <a:pt x="183" y="21"/>
                  </a:lnTo>
                  <a:lnTo>
                    <a:pt x="187" y="9"/>
                  </a:lnTo>
                  <a:lnTo>
                    <a:pt x="196" y="0"/>
                  </a:lnTo>
                  <a:lnTo>
                    <a:pt x="200" y="0"/>
                  </a:lnTo>
                  <a:lnTo>
                    <a:pt x="208" y="4"/>
                  </a:lnTo>
                  <a:lnTo>
                    <a:pt x="212" y="13"/>
                  </a:lnTo>
                  <a:lnTo>
                    <a:pt x="221" y="2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07" name="Freeform 27"/>
            <p:cNvSpPr>
              <a:spLocks/>
            </p:cNvSpPr>
            <p:nvPr/>
          </p:nvSpPr>
          <p:spPr bwMode="auto">
            <a:xfrm>
              <a:off x="722" y="581"/>
              <a:ext cx="237" cy="267"/>
            </a:xfrm>
            <a:custGeom>
              <a:avLst/>
              <a:gdLst/>
              <a:ahLst/>
              <a:cxnLst>
                <a:cxn ang="0">
                  <a:pos x="229" y="41"/>
                </a:cxn>
                <a:cxn ang="0">
                  <a:pos x="217" y="50"/>
                </a:cxn>
                <a:cxn ang="0">
                  <a:pos x="208" y="62"/>
                </a:cxn>
                <a:cxn ang="0">
                  <a:pos x="200" y="83"/>
                </a:cxn>
                <a:cxn ang="0">
                  <a:pos x="187" y="112"/>
                </a:cxn>
                <a:cxn ang="0">
                  <a:pos x="179" y="150"/>
                </a:cxn>
                <a:cxn ang="0">
                  <a:pos x="171" y="192"/>
                </a:cxn>
                <a:cxn ang="0">
                  <a:pos x="162" y="242"/>
                </a:cxn>
                <a:cxn ang="0">
                  <a:pos x="137" y="238"/>
                </a:cxn>
                <a:cxn ang="0">
                  <a:pos x="104" y="196"/>
                </a:cxn>
                <a:cxn ang="0">
                  <a:pos x="75" y="167"/>
                </a:cxn>
                <a:cxn ang="0">
                  <a:pos x="54" y="150"/>
                </a:cxn>
                <a:cxn ang="0">
                  <a:pos x="37" y="138"/>
                </a:cxn>
                <a:cxn ang="0">
                  <a:pos x="25" y="129"/>
                </a:cxn>
                <a:cxn ang="0">
                  <a:pos x="16" y="125"/>
                </a:cxn>
                <a:cxn ang="0">
                  <a:pos x="4" y="112"/>
                </a:cxn>
                <a:cxn ang="0">
                  <a:pos x="8" y="92"/>
                </a:cxn>
                <a:cxn ang="0">
                  <a:pos x="20" y="75"/>
                </a:cxn>
                <a:cxn ang="0">
                  <a:pos x="33" y="71"/>
                </a:cxn>
                <a:cxn ang="0">
                  <a:pos x="45" y="75"/>
                </a:cxn>
                <a:cxn ang="0">
                  <a:pos x="58" y="92"/>
                </a:cxn>
                <a:cxn ang="0">
                  <a:pos x="75" y="108"/>
                </a:cxn>
                <a:cxn ang="0">
                  <a:pos x="91" y="133"/>
                </a:cxn>
                <a:cxn ang="0">
                  <a:pos x="116" y="158"/>
                </a:cxn>
                <a:cxn ang="0">
                  <a:pos x="137" y="163"/>
                </a:cxn>
                <a:cxn ang="0">
                  <a:pos x="150" y="133"/>
                </a:cxn>
                <a:cxn ang="0">
                  <a:pos x="158" y="100"/>
                </a:cxn>
                <a:cxn ang="0">
                  <a:pos x="166" y="62"/>
                </a:cxn>
                <a:cxn ang="0">
                  <a:pos x="179" y="29"/>
                </a:cxn>
                <a:cxn ang="0">
                  <a:pos x="191" y="8"/>
                </a:cxn>
                <a:cxn ang="0">
                  <a:pos x="208" y="0"/>
                </a:cxn>
                <a:cxn ang="0">
                  <a:pos x="225" y="16"/>
                </a:cxn>
              </a:cxnLst>
              <a:rect l="0" t="0" r="r" b="b"/>
              <a:pathLst>
                <a:path w="237" h="267">
                  <a:moveTo>
                    <a:pt x="237" y="37"/>
                  </a:moveTo>
                  <a:lnTo>
                    <a:pt x="229" y="41"/>
                  </a:lnTo>
                  <a:lnTo>
                    <a:pt x="225" y="41"/>
                  </a:lnTo>
                  <a:lnTo>
                    <a:pt x="217" y="50"/>
                  </a:lnTo>
                  <a:lnTo>
                    <a:pt x="212" y="54"/>
                  </a:lnTo>
                  <a:lnTo>
                    <a:pt x="208" y="62"/>
                  </a:lnTo>
                  <a:lnTo>
                    <a:pt x="204" y="75"/>
                  </a:lnTo>
                  <a:lnTo>
                    <a:pt x="200" y="83"/>
                  </a:lnTo>
                  <a:lnTo>
                    <a:pt x="196" y="96"/>
                  </a:lnTo>
                  <a:lnTo>
                    <a:pt x="187" y="112"/>
                  </a:lnTo>
                  <a:lnTo>
                    <a:pt x="183" y="129"/>
                  </a:lnTo>
                  <a:lnTo>
                    <a:pt x="179" y="150"/>
                  </a:lnTo>
                  <a:lnTo>
                    <a:pt x="175" y="167"/>
                  </a:lnTo>
                  <a:lnTo>
                    <a:pt x="171" y="192"/>
                  </a:lnTo>
                  <a:lnTo>
                    <a:pt x="166" y="213"/>
                  </a:lnTo>
                  <a:lnTo>
                    <a:pt x="162" y="242"/>
                  </a:lnTo>
                  <a:lnTo>
                    <a:pt x="162" y="267"/>
                  </a:lnTo>
                  <a:lnTo>
                    <a:pt x="137" y="238"/>
                  </a:lnTo>
                  <a:lnTo>
                    <a:pt x="121" y="217"/>
                  </a:lnTo>
                  <a:lnTo>
                    <a:pt x="104" y="196"/>
                  </a:lnTo>
                  <a:lnTo>
                    <a:pt x="87" y="179"/>
                  </a:lnTo>
                  <a:lnTo>
                    <a:pt x="75" y="167"/>
                  </a:lnTo>
                  <a:lnTo>
                    <a:pt x="62" y="158"/>
                  </a:lnTo>
                  <a:lnTo>
                    <a:pt x="54" y="150"/>
                  </a:lnTo>
                  <a:lnTo>
                    <a:pt x="45" y="142"/>
                  </a:lnTo>
                  <a:lnTo>
                    <a:pt x="37" y="138"/>
                  </a:lnTo>
                  <a:lnTo>
                    <a:pt x="33" y="133"/>
                  </a:lnTo>
                  <a:lnTo>
                    <a:pt x="25" y="129"/>
                  </a:lnTo>
                  <a:lnTo>
                    <a:pt x="20" y="129"/>
                  </a:lnTo>
                  <a:lnTo>
                    <a:pt x="16" y="125"/>
                  </a:lnTo>
                  <a:lnTo>
                    <a:pt x="12" y="121"/>
                  </a:lnTo>
                  <a:lnTo>
                    <a:pt x="4" y="112"/>
                  </a:lnTo>
                  <a:lnTo>
                    <a:pt x="0" y="108"/>
                  </a:lnTo>
                  <a:lnTo>
                    <a:pt x="8" y="92"/>
                  </a:lnTo>
                  <a:lnTo>
                    <a:pt x="16" y="83"/>
                  </a:lnTo>
                  <a:lnTo>
                    <a:pt x="20" y="75"/>
                  </a:lnTo>
                  <a:lnTo>
                    <a:pt x="29" y="71"/>
                  </a:lnTo>
                  <a:lnTo>
                    <a:pt x="33" y="71"/>
                  </a:lnTo>
                  <a:lnTo>
                    <a:pt x="37" y="71"/>
                  </a:lnTo>
                  <a:lnTo>
                    <a:pt x="45" y="75"/>
                  </a:lnTo>
                  <a:lnTo>
                    <a:pt x="50" y="83"/>
                  </a:lnTo>
                  <a:lnTo>
                    <a:pt x="58" y="92"/>
                  </a:lnTo>
                  <a:lnTo>
                    <a:pt x="66" y="100"/>
                  </a:lnTo>
                  <a:lnTo>
                    <a:pt x="75" y="108"/>
                  </a:lnTo>
                  <a:lnTo>
                    <a:pt x="83" y="121"/>
                  </a:lnTo>
                  <a:lnTo>
                    <a:pt x="91" y="133"/>
                  </a:lnTo>
                  <a:lnTo>
                    <a:pt x="104" y="146"/>
                  </a:lnTo>
                  <a:lnTo>
                    <a:pt x="116" y="158"/>
                  </a:lnTo>
                  <a:lnTo>
                    <a:pt x="133" y="171"/>
                  </a:lnTo>
                  <a:lnTo>
                    <a:pt x="137" y="163"/>
                  </a:lnTo>
                  <a:lnTo>
                    <a:pt x="141" y="150"/>
                  </a:lnTo>
                  <a:lnTo>
                    <a:pt x="150" y="133"/>
                  </a:lnTo>
                  <a:lnTo>
                    <a:pt x="154" y="117"/>
                  </a:lnTo>
                  <a:lnTo>
                    <a:pt x="158" y="100"/>
                  </a:lnTo>
                  <a:lnTo>
                    <a:pt x="162" y="79"/>
                  </a:lnTo>
                  <a:lnTo>
                    <a:pt x="166" y="62"/>
                  </a:lnTo>
                  <a:lnTo>
                    <a:pt x="175" y="46"/>
                  </a:lnTo>
                  <a:lnTo>
                    <a:pt x="179" y="29"/>
                  </a:lnTo>
                  <a:lnTo>
                    <a:pt x="187" y="16"/>
                  </a:lnTo>
                  <a:lnTo>
                    <a:pt x="191" y="8"/>
                  </a:lnTo>
                  <a:lnTo>
                    <a:pt x="200" y="4"/>
                  </a:lnTo>
                  <a:lnTo>
                    <a:pt x="208" y="0"/>
                  </a:lnTo>
                  <a:lnTo>
                    <a:pt x="217" y="8"/>
                  </a:lnTo>
                  <a:lnTo>
                    <a:pt x="225" y="16"/>
                  </a:lnTo>
                  <a:lnTo>
                    <a:pt x="237" y="3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06" name="Freeform 26"/>
            <p:cNvSpPr>
              <a:spLocks/>
            </p:cNvSpPr>
            <p:nvPr/>
          </p:nvSpPr>
          <p:spPr bwMode="auto">
            <a:xfrm>
              <a:off x="592" y="1529"/>
              <a:ext cx="217" cy="263"/>
            </a:xfrm>
            <a:custGeom>
              <a:avLst/>
              <a:gdLst/>
              <a:ahLst/>
              <a:cxnLst>
                <a:cxn ang="0">
                  <a:pos x="209" y="38"/>
                </a:cxn>
                <a:cxn ang="0">
                  <a:pos x="196" y="46"/>
                </a:cxn>
                <a:cxn ang="0">
                  <a:pos x="184" y="58"/>
                </a:cxn>
                <a:cxn ang="0">
                  <a:pos x="175" y="79"/>
                </a:cxn>
                <a:cxn ang="0">
                  <a:pos x="171" y="109"/>
                </a:cxn>
                <a:cxn ang="0">
                  <a:pos x="163" y="142"/>
                </a:cxn>
                <a:cxn ang="0">
                  <a:pos x="159" y="184"/>
                </a:cxn>
                <a:cxn ang="0">
                  <a:pos x="155" y="234"/>
                </a:cxn>
                <a:cxn ang="0">
                  <a:pos x="130" y="234"/>
                </a:cxn>
                <a:cxn ang="0">
                  <a:pos x="96" y="188"/>
                </a:cxn>
                <a:cxn ang="0">
                  <a:pos x="67" y="159"/>
                </a:cxn>
                <a:cxn ang="0">
                  <a:pos x="46" y="142"/>
                </a:cxn>
                <a:cxn ang="0">
                  <a:pos x="34" y="134"/>
                </a:cxn>
                <a:cxn ang="0">
                  <a:pos x="21" y="129"/>
                </a:cxn>
                <a:cxn ang="0">
                  <a:pos x="13" y="121"/>
                </a:cxn>
                <a:cxn ang="0">
                  <a:pos x="4" y="113"/>
                </a:cxn>
                <a:cxn ang="0">
                  <a:pos x="4" y="92"/>
                </a:cxn>
                <a:cxn ang="0">
                  <a:pos x="13" y="75"/>
                </a:cxn>
                <a:cxn ang="0">
                  <a:pos x="17" y="71"/>
                </a:cxn>
                <a:cxn ang="0">
                  <a:pos x="25" y="75"/>
                </a:cxn>
                <a:cxn ang="0">
                  <a:pos x="38" y="88"/>
                </a:cxn>
                <a:cxn ang="0">
                  <a:pos x="55" y="109"/>
                </a:cxn>
                <a:cxn ang="0">
                  <a:pos x="71" y="138"/>
                </a:cxn>
                <a:cxn ang="0">
                  <a:pos x="100" y="167"/>
                </a:cxn>
                <a:cxn ang="0">
                  <a:pos x="121" y="171"/>
                </a:cxn>
                <a:cxn ang="0">
                  <a:pos x="130" y="142"/>
                </a:cxn>
                <a:cxn ang="0">
                  <a:pos x="138" y="100"/>
                </a:cxn>
                <a:cxn ang="0">
                  <a:pos x="146" y="63"/>
                </a:cxn>
                <a:cxn ang="0">
                  <a:pos x="159" y="29"/>
                </a:cxn>
                <a:cxn ang="0">
                  <a:pos x="175" y="4"/>
                </a:cxn>
                <a:cxn ang="0">
                  <a:pos x="188" y="0"/>
                </a:cxn>
                <a:cxn ang="0">
                  <a:pos x="209" y="17"/>
                </a:cxn>
              </a:cxnLst>
              <a:rect l="0" t="0" r="r" b="b"/>
              <a:pathLst>
                <a:path w="217" h="263">
                  <a:moveTo>
                    <a:pt x="217" y="33"/>
                  </a:moveTo>
                  <a:lnTo>
                    <a:pt x="209" y="38"/>
                  </a:lnTo>
                  <a:lnTo>
                    <a:pt x="205" y="42"/>
                  </a:lnTo>
                  <a:lnTo>
                    <a:pt x="196" y="46"/>
                  </a:lnTo>
                  <a:lnTo>
                    <a:pt x="192" y="50"/>
                  </a:lnTo>
                  <a:lnTo>
                    <a:pt x="184" y="58"/>
                  </a:lnTo>
                  <a:lnTo>
                    <a:pt x="180" y="71"/>
                  </a:lnTo>
                  <a:lnTo>
                    <a:pt x="175" y="79"/>
                  </a:lnTo>
                  <a:lnTo>
                    <a:pt x="171" y="92"/>
                  </a:lnTo>
                  <a:lnTo>
                    <a:pt x="171" y="109"/>
                  </a:lnTo>
                  <a:lnTo>
                    <a:pt x="167" y="125"/>
                  </a:lnTo>
                  <a:lnTo>
                    <a:pt x="163" y="142"/>
                  </a:lnTo>
                  <a:lnTo>
                    <a:pt x="159" y="163"/>
                  </a:lnTo>
                  <a:lnTo>
                    <a:pt x="159" y="184"/>
                  </a:lnTo>
                  <a:lnTo>
                    <a:pt x="155" y="209"/>
                  </a:lnTo>
                  <a:lnTo>
                    <a:pt x="155" y="234"/>
                  </a:lnTo>
                  <a:lnTo>
                    <a:pt x="155" y="263"/>
                  </a:lnTo>
                  <a:lnTo>
                    <a:pt x="130" y="234"/>
                  </a:lnTo>
                  <a:lnTo>
                    <a:pt x="113" y="209"/>
                  </a:lnTo>
                  <a:lnTo>
                    <a:pt x="96" y="188"/>
                  </a:lnTo>
                  <a:lnTo>
                    <a:pt x="80" y="171"/>
                  </a:lnTo>
                  <a:lnTo>
                    <a:pt x="67" y="159"/>
                  </a:lnTo>
                  <a:lnTo>
                    <a:pt x="55" y="150"/>
                  </a:lnTo>
                  <a:lnTo>
                    <a:pt x="46" y="142"/>
                  </a:lnTo>
                  <a:lnTo>
                    <a:pt x="38" y="138"/>
                  </a:lnTo>
                  <a:lnTo>
                    <a:pt x="34" y="134"/>
                  </a:lnTo>
                  <a:lnTo>
                    <a:pt x="29" y="129"/>
                  </a:lnTo>
                  <a:lnTo>
                    <a:pt x="21" y="129"/>
                  </a:lnTo>
                  <a:lnTo>
                    <a:pt x="17" y="125"/>
                  </a:lnTo>
                  <a:lnTo>
                    <a:pt x="13" y="121"/>
                  </a:lnTo>
                  <a:lnTo>
                    <a:pt x="9" y="117"/>
                  </a:lnTo>
                  <a:lnTo>
                    <a:pt x="4" y="113"/>
                  </a:lnTo>
                  <a:lnTo>
                    <a:pt x="0" y="104"/>
                  </a:lnTo>
                  <a:lnTo>
                    <a:pt x="4" y="92"/>
                  </a:lnTo>
                  <a:lnTo>
                    <a:pt x="9" y="84"/>
                  </a:lnTo>
                  <a:lnTo>
                    <a:pt x="13" y="75"/>
                  </a:lnTo>
                  <a:lnTo>
                    <a:pt x="17" y="71"/>
                  </a:lnTo>
                  <a:lnTo>
                    <a:pt x="21" y="75"/>
                  </a:lnTo>
                  <a:lnTo>
                    <a:pt x="25" y="75"/>
                  </a:lnTo>
                  <a:lnTo>
                    <a:pt x="34" y="84"/>
                  </a:lnTo>
                  <a:lnTo>
                    <a:pt x="38" y="88"/>
                  </a:lnTo>
                  <a:lnTo>
                    <a:pt x="46" y="100"/>
                  </a:lnTo>
                  <a:lnTo>
                    <a:pt x="55" y="109"/>
                  </a:lnTo>
                  <a:lnTo>
                    <a:pt x="63" y="121"/>
                  </a:lnTo>
                  <a:lnTo>
                    <a:pt x="71" y="138"/>
                  </a:lnTo>
                  <a:lnTo>
                    <a:pt x="88" y="150"/>
                  </a:lnTo>
                  <a:lnTo>
                    <a:pt x="100" y="167"/>
                  </a:lnTo>
                  <a:lnTo>
                    <a:pt x="117" y="184"/>
                  </a:lnTo>
                  <a:lnTo>
                    <a:pt x="121" y="171"/>
                  </a:lnTo>
                  <a:lnTo>
                    <a:pt x="125" y="159"/>
                  </a:lnTo>
                  <a:lnTo>
                    <a:pt x="130" y="142"/>
                  </a:lnTo>
                  <a:lnTo>
                    <a:pt x="134" y="121"/>
                  </a:lnTo>
                  <a:lnTo>
                    <a:pt x="138" y="100"/>
                  </a:lnTo>
                  <a:lnTo>
                    <a:pt x="142" y="84"/>
                  </a:lnTo>
                  <a:lnTo>
                    <a:pt x="146" y="63"/>
                  </a:lnTo>
                  <a:lnTo>
                    <a:pt x="155" y="46"/>
                  </a:lnTo>
                  <a:lnTo>
                    <a:pt x="159" y="29"/>
                  </a:lnTo>
                  <a:lnTo>
                    <a:pt x="167" y="17"/>
                  </a:lnTo>
                  <a:lnTo>
                    <a:pt x="175" y="4"/>
                  </a:lnTo>
                  <a:lnTo>
                    <a:pt x="180" y="0"/>
                  </a:lnTo>
                  <a:lnTo>
                    <a:pt x="188" y="0"/>
                  </a:lnTo>
                  <a:lnTo>
                    <a:pt x="196" y="4"/>
                  </a:lnTo>
                  <a:lnTo>
                    <a:pt x="209" y="17"/>
                  </a:lnTo>
                  <a:lnTo>
                    <a:pt x="217" y="3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05" name="Freeform 25"/>
            <p:cNvSpPr>
              <a:spLocks/>
            </p:cNvSpPr>
            <p:nvPr/>
          </p:nvSpPr>
          <p:spPr bwMode="auto">
            <a:xfrm>
              <a:off x="3445" y="2515"/>
              <a:ext cx="434" cy="263"/>
            </a:xfrm>
            <a:custGeom>
              <a:avLst/>
              <a:gdLst/>
              <a:ahLst/>
              <a:cxnLst>
                <a:cxn ang="0">
                  <a:pos x="434" y="0"/>
                </a:cxn>
                <a:cxn ang="0">
                  <a:pos x="426" y="17"/>
                </a:cxn>
                <a:cxn ang="0">
                  <a:pos x="413" y="29"/>
                </a:cxn>
                <a:cxn ang="0">
                  <a:pos x="401" y="42"/>
                </a:cxn>
                <a:cxn ang="0">
                  <a:pos x="384" y="58"/>
                </a:cxn>
                <a:cxn ang="0">
                  <a:pos x="367" y="67"/>
                </a:cxn>
                <a:cxn ang="0">
                  <a:pos x="342" y="79"/>
                </a:cxn>
                <a:cxn ang="0">
                  <a:pos x="322" y="92"/>
                </a:cxn>
                <a:cxn ang="0">
                  <a:pos x="292" y="104"/>
                </a:cxn>
                <a:cxn ang="0">
                  <a:pos x="263" y="117"/>
                </a:cxn>
                <a:cxn ang="0">
                  <a:pos x="234" y="134"/>
                </a:cxn>
                <a:cxn ang="0">
                  <a:pos x="201" y="150"/>
                </a:cxn>
                <a:cxn ang="0">
                  <a:pos x="163" y="167"/>
                </a:cxn>
                <a:cxn ang="0">
                  <a:pos x="125" y="188"/>
                </a:cxn>
                <a:cxn ang="0">
                  <a:pos x="88" y="209"/>
                </a:cxn>
                <a:cxn ang="0">
                  <a:pos x="46" y="234"/>
                </a:cxn>
                <a:cxn ang="0">
                  <a:pos x="0" y="263"/>
                </a:cxn>
                <a:cxn ang="0">
                  <a:pos x="5" y="255"/>
                </a:cxn>
                <a:cxn ang="0">
                  <a:pos x="17" y="242"/>
                </a:cxn>
                <a:cxn ang="0">
                  <a:pos x="25" y="225"/>
                </a:cxn>
                <a:cxn ang="0">
                  <a:pos x="42" y="213"/>
                </a:cxn>
                <a:cxn ang="0">
                  <a:pos x="55" y="200"/>
                </a:cxn>
                <a:cxn ang="0">
                  <a:pos x="75" y="184"/>
                </a:cxn>
                <a:cxn ang="0">
                  <a:pos x="92" y="171"/>
                </a:cxn>
                <a:cxn ang="0">
                  <a:pos x="113" y="154"/>
                </a:cxn>
                <a:cxn ang="0">
                  <a:pos x="134" y="138"/>
                </a:cxn>
                <a:cxn ang="0">
                  <a:pos x="159" y="121"/>
                </a:cxn>
                <a:cxn ang="0">
                  <a:pos x="180" y="108"/>
                </a:cxn>
                <a:cxn ang="0">
                  <a:pos x="205" y="92"/>
                </a:cxn>
                <a:cxn ang="0">
                  <a:pos x="230" y="79"/>
                </a:cxn>
                <a:cxn ang="0">
                  <a:pos x="255" y="67"/>
                </a:cxn>
                <a:cxn ang="0">
                  <a:pos x="276" y="54"/>
                </a:cxn>
                <a:cxn ang="0">
                  <a:pos x="301" y="42"/>
                </a:cxn>
                <a:cxn ang="0">
                  <a:pos x="313" y="37"/>
                </a:cxn>
                <a:cxn ang="0">
                  <a:pos x="326" y="29"/>
                </a:cxn>
                <a:cxn ang="0">
                  <a:pos x="334" y="25"/>
                </a:cxn>
                <a:cxn ang="0">
                  <a:pos x="347" y="21"/>
                </a:cxn>
                <a:cxn ang="0">
                  <a:pos x="359" y="17"/>
                </a:cxn>
                <a:cxn ang="0">
                  <a:pos x="367" y="12"/>
                </a:cxn>
                <a:cxn ang="0">
                  <a:pos x="380" y="8"/>
                </a:cxn>
                <a:cxn ang="0">
                  <a:pos x="388" y="8"/>
                </a:cxn>
                <a:cxn ang="0">
                  <a:pos x="397" y="4"/>
                </a:cxn>
                <a:cxn ang="0">
                  <a:pos x="405" y="4"/>
                </a:cxn>
                <a:cxn ang="0">
                  <a:pos x="413" y="0"/>
                </a:cxn>
                <a:cxn ang="0">
                  <a:pos x="417" y="0"/>
                </a:cxn>
                <a:cxn ang="0">
                  <a:pos x="426" y="0"/>
                </a:cxn>
                <a:cxn ang="0">
                  <a:pos x="430" y="0"/>
                </a:cxn>
                <a:cxn ang="0">
                  <a:pos x="434" y="0"/>
                </a:cxn>
                <a:cxn ang="0">
                  <a:pos x="434" y="0"/>
                </a:cxn>
              </a:cxnLst>
              <a:rect l="0" t="0" r="r" b="b"/>
              <a:pathLst>
                <a:path w="434" h="263">
                  <a:moveTo>
                    <a:pt x="434" y="0"/>
                  </a:moveTo>
                  <a:lnTo>
                    <a:pt x="426" y="17"/>
                  </a:lnTo>
                  <a:lnTo>
                    <a:pt x="413" y="29"/>
                  </a:lnTo>
                  <a:lnTo>
                    <a:pt x="401" y="42"/>
                  </a:lnTo>
                  <a:lnTo>
                    <a:pt x="384" y="58"/>
                  </a:lnTo>
                  <a:lnTo>
                    <a:pt x="367" y="67"/>
                  </a:lnTo>
                  <a:lnTo>
                    <a:pt x="342" y="79"/>
                  </a:lnTo>
                  <a:lnTo>
                    <a:pt x="322" y="92"/>
                  </a:lnTo>
                  <a:lnTo>
                    <a:pt x="292" y="104"/>
                  </a:lnTo>
                  <a:lnTo>
                    <a:pt x="263" y="117"/>
                  </a:lnTo>
                  <a:lnTo>
                    <a:pt x="234" y="134"/>
                  </a:lnTo>
                  <a:lnTo>
                    <a:pt x="201" y="150"/>
                  </a:lnTo>
                  <a:lnTo>
                    <a:pt x="163" y="167"/>
                  </a:lnTo>
                  <a:lnTo>
                    <a:pt x="125" y="188"/>
                  </a:lnTo>
                  <a:lnTo>
                    <a:pt x="88" y="209"/>
                  </a:lnTo>
                  <a:lnTo>
                    <a:pt x="46" y="234"/>
                  </a:lnTo>
                  <a:lnTo>
                    <a:pt x="0" y="263"/>
                  </a:lnTo>
                  <a:lnTo>
                    <a:pt x="5" y="255"/>
                  </a:lnTo>
                  <a:lnTo>
                    <a:pt x="17" y="242"/>
                  </a:lnTo>
                  <a:lnTo>
                    <a:pt x="25" y="225"/>
                  </a:lnTo>
                  <a:lnTo>
                    <a:pt x="42" y="213"/>
                  </a:lnTo>
                  <a:lnTo>
                    <a:pt x="55" y="200"/>
                  </a:lnTo>
                  <a:lnTo>
                    <a:pt x="75" y="184"/>
                  </a:lnTo>
                  <a:lnTo>
                    <a:pt x="92" y="171"/>
                  </a:lnTo>
                  <a:lnTo>
                    <a:pt x="113" y="154"/>
                  </a:lnTo>
                  <a:lnTo>
                    <a:pt x="134" y="138"/>
                  </a:lnTo>
                  <a:lnTo>
                    <a:pt x="159" y="121"/>
                  </a:lnTo>
                  <a:lnTo>
                    <a:pt x="180" y="108"/>
                  </a:lnTo>
                  <a:lnTo>
                    <a:pt x="205" y="92"/>
                  </a:lnTo>
                  <a:lnTo>
                    <a:pt x="230" y="79"/>
                  </a:lnTo>
                  <a:lnTo>
                    <a:pt x="255" y="67"/>
                  </a:lnTo>
                  <a:lnTo>
                    <a:pt x="276" y="54"/>
                  </a:lnTo>
                  <a:lnTo>
                    <a:pt x="301" y="42"/>
                  </a:lnTo>
                  <a:lnTo>
                    <a:pt x="313" y="37"/>
                  </a:lnTo>
                  <a:lnTo>
                    <a:pt x="326" y="29"/>
                  </a:lnTo>
                  <a:lnTo>
                    <a:pt x="334" y="25"/>
                  </a:lnTo>
                  <a:lnTo>
                    <a:pt x="347" y="21"/>
                  </a:lnTo>
                  <a:lnTo>
                    <a:pt x="359" y="17"/>
                  </a:lnTo>
                  <a:lnTo>
                    <a:pt x="367" y="12"/>
                  </a:lnTo>
                  <a:lnTo>
                    <a:pt x="380" y="8"/>
                  </a:lnTo>
                  <a:lnTo>
                    <a:pt x="388" y="8"/>
                  </a:lnTo>
                  <a:lnTo>
                    <a:pt x="397" y="4"/>
                  </a:lnTo>
                  <a:lnTo>
                    <a:pt x="405" y="4"/>
                  </a:lnTo>
                  <a:lnTo>
                    <a:pt x="413" y="0"/>
                  </a:lnTo>
                  <a:lnTo>
                    <a:pt x="417" y="0"/>
                  </a:lnTo>
                  <a:lnTo>
                    <a:pt x="426" y="0"/>
                  </a:lnTo>
                  <a:lnTo>
                    <a:pt x="430" y="0"/>
                  </a:lnTo>
                  <a:lnTo>
                    <a:pt x="434"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04" name="Freeform 24"/>
            <p:cNvSpPr>
              <a:spLocks/>
            </p:cNvSpPr>
            <p:nvPr/>
          </p:nvSpPr>
          <p:spPr bwMode="auto">
            <a:xfrm>
              <a:off x="1389" y="501"/>
              <a:ext cx="129" cy="147"/>
            </a:xfrm>
            <a:custGeom>
              <a:avLst/>
              <a:gdLst/>
              <a:ahLst/>
              <a:cxnLst>
                <a:cxn ang="0">
                  <a:pos x="25" y="17"/>
                </a:cxn>
                <a:cxn ang="0">
                  <a:pos x="29" y="9"/>
                </a:cxn>
                <a:cxn ang="0">
                  <a:pos x="33" y="4"/>
                </a:cxn>
                <a:cxn ang="0">
                  <a:pos x="42" y="0"/>
                </a:cxn>
                <a:cxn ang="0">
                  <a:pos x="50" y="0"/>
                </a:cxn>
                <a:cxn ang="0">
                  <a:pos x="58" y="4"/>
                </a:cxn>
                <a:cxn ang="0">
                  <a:pos x="67" y="4"/>
                </a:cxn>
                <a:cxn ang="0">
                  <a:pos x="75" y="13"/>
                </a:cxn>
                <a:cxn ang="0">
                  <a:pos x="83" y="17"/>
                </a:cxn>
                <a:cxn ang="0">
                  <a:pos x="92" y="25"/>
                </a:cxn>
                <a:cxn ang="0">
                  <a:pos x="100" y="34"/>
                </a:cxn>
                <a:cxn ang="0">
                  <a:pos x="108" y="42"/>
                </a:cxn>
                <a:cxn ang="0">
                  <a:pos x="113" y="55"/>
                </a:cxn>
                <a:cxn ang="0">
                  <a:pos x="121" y="63"/>
                </a:cxn>
                <a:cxn ang="0">
                  <a:pos x="125" y="75"/>
                </a:cxn>
                <a:cxn ang="0">
                  <a:pos x="125" y="88"/>
                </a:cxn>
                <a:cxn ang="0">
                  <a:pos x="129" y="101"/>
                </a:cxn>
                <a:cxn ang="0">
                  <a:pos x="125" y="113"/>
                </a:cxn>
                <a:cxn ang="0">
                  <a:pos x="121" y="121"/>
                </a:cxn>
                <a:cxn ang="0">
                  <a:pos x="108" y="130"/>
                </a:cxn>
                <a:cxn ang="0">
                  <a:pos x="100" y="138"/>
                </a:cxn>
                <a:cxn ang="0">
                  <a:pos x="83" y="142"/>
                </a:cxn>
                <a:cxn ang="0">
                  <a:pos x="71" y="147"/>
                </a:cxn>
                <a:cxn ang="0">
                  <a:pos x="54" y="147"/>
                </a:cxn>
                <a:cxn ang="0">
                  <a:pos x="42" y="147"/>
                </a:cxn>
                <a:cxn ang="0">
                  <a:pos x="29" y="142"/>
                </a:cxn>
                <a:cxn ang="0">
                  <a:pos x="17" y="134"/>
                </a:cxn>
                <a:cxn ang="0">
                  <a:pos x="8" y="126"/>
                </a:cxn>
                <a:cxn ang="0">
                  <a:pos x="0" y="109"/>
                </a:cxn>
                <a:cxn ang="0">
                  <a:pos x="0" y="92"/>
                </a:cxn>
                <a:cxn ang="0">
                  <a:pos x="4" y="71"/>
                </a:cxn>
                <a:cxn ang="0">
                  <a:pos x="12" y="46"/>
                </a:cxn>
                <a:cxn ang="0">
                  <a:pos x="25" y="17"/>
                </a:cxn>
              </a:cxnLst>
              <a:rect l="0" t="0" r="r" b="b"/>
              <a:pathLst>
                <a:path w="129" h="147">
                  <a:moveTo>
                    <a:pt x="25" y="17"/>
                  </a:moveTo>
                  <a:lnTo>
                    <a:pt x="29" y="9"/>
                  </a:lnTo>
                  <a:lnTo>
                    <a:pt x="33" y="4"/>
                  </a:lnTo>
                  <a:lnTo>
                    <a:pt x="42" y="0"/>
                  </a:lnTo>
                  <a:lnTo>
                    <a:pt x="50" y="0"/>
                  </a:lnTo>
                  <a:lnTo>
                    <a:pt x="58" y="4"/>
                  </a:lnTo>
                  <a:lnTo>
                    <a:pt x="67" y="4"/>
                  </a:lnTo>
                  <a:lnTo>
                    <a:pt x="75" y="13"/>
                  </a:lnTo>
                  <a:lnTo>
                    <a:pt x="83" y="17"/>
                  </a:lnTo>
                  <a:lnTo>
                    <a:pt x="92" y="25"/>
                  </a:lnTo>
                  <a:lnTo>
                    <a:pt x="100" y="34"/>
                  </a:lnTo>
                  <a:lnTo>
                    <a:pt x="108" y="42"/>
                  </a:lnTo>
                  <a:lnTo>
                    <a:pt x="113" y="55"/>
                  </a:lnTo>
                  <a:lnTo>
                    <a:pt x="121" y="63"/>
                  </a:lnTo>
                  <a:lnTo>
                    <a:pt x="125" y="75"/>
                  </a:lnTo>
                  <a:lnTo>
                    <a:pt x="125" y="88"/>
                  </a:lnTo>
                  <a:lnTo>
                    <a:pt x="129" y="101"/>
                  </a:lnTo>
                  <a:lnTo>
                    <a:pt x="125" y="113"/>
                  </a:lnTo>
                  <a:lnTo>
                    <a:pt x="121" y="121"/>
                  </a:lnTo>
                  <a:lnTo>
                    <a:pt x="108" y="130"/>
                  </a:lnTo>
                  <a:lnTo>
                    <a:pt x="100" y="138"/>
                  </a:lnTo>
                  <a:lnTo>
                    <a:pt x="83" y="142"/>
                  </a:lnTo>
                  <a:lnTo>
                    <a:pt x="71" y="147"/>
                  </a:lnTo>
                  <a:lnTo>
                    <a:pt x="54" y="147"/>
                  </a:lnTo>
                  <a:lnTo>
                    <a:pt x="42" y="147"/>
                  </a:lnTo>
                  <a:lnTo>
                    <a:pt x="29" y="142"/>
                  </a:lnTo>
                  <a:lnTo>
                    <a:pt x="17" y="134"/>
                  </a:lnTo>
                  <a:lnTo>
                    <a:pt x="8" y="126"/>
                  </a:lnTo>
                  <a:lnTo>
                    <a:pt x="0" y="109"/>
                  </a:lnTo>
                  <a:lnTo>
                    <a:pt x="0" y="92"/>
                  </a:lnTo>
                  <a:lnTo>
                    <a:pt x="4" y="71"/>
                  </a:lnTo>
                  <a:lnTo>
                    <a:pt x="12" y="46"/>
                  </a:lnTo>
                  <a:lnTo>
                    <a:pt x="25" y="1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03" name="Freeform 23"/>
            <p:cNvSpPr>
              <a:spLocks/>
            </p:cNvSpPr>
            <p:nvPr/>
          </p:nvSpPr>
          <p:spPr bwMode="auto">
            <a:xfrm>
              <a:off x="2227" y="2582"/>
              <a:ext cx="105" cy="292"/>
            </a:xfrm>
            <a:custGeom>
              <a:avLst/>
              <a:gdLst/>
              <a:ahLst/>
              <a:cxnLst>
                <a:cxn ang="0">
                  <a:pos x="0" y="54"/>
                </a:cxn>
                <a:cxn ang="0">
                  <a:pos x="5" y="41"/>
                </a:cxn>
                <a:cxn ang="0">
                  <a:pos x="5" y="33"/>
                </a:cxn>
                <a:cxn ang="0">
                  <a:pos x="9" y="25"/>
                </a:cxn>
                <a:cxn ang="0">
                  <a:pos x="13" y="21"/>
                </a:cxn>
                <a:cxn ang="0">
                  <a:pos x="17" y="16"/>
                </a:cxn>
                <a:cxn ang="0">
                  <a:pos x="21" y="8"/>
                </a:cxn>
                <a:cxn ang="0">
                  <a:pos x="21" y="4"/>
                </a:cxn>
                <a:cxn ang="0">
                  <a:pos x="34" y="0"/>
                </a:cxn>
                <a:cxn ang="0">
                  <a:pos x="55" y="4"/>
                </a:cxn>
                <a:cxn ang="0">
                  <a:pos x="71" y="8"/>
                </a:cxn>
                <a:cxn ang="0">
                  <a:pos x="84" y="16"/>
                </a:cxn>
                <a:cxn ang="0">
                  <a:pos x="92" y="29"/>
                </a:cxn>
                <a:cxn ang="0">
                  <a:pos x="96" y="41"/>
                </a:cxn>
                <a:cxn ang="0">
                  <a:pos x="100" y="58"/>
                </a:cxn>
                <a:cxn ang="0">
                  <a:pos x="105" y="75"/>
                </a:cxn>
                <a:cxn ang="0">
                  <a:pos x="100" y="100"/>
                </a:cxn>
                <a:cxn ang="0">
                  <a:pos x="96" y="133"/>
                </a:cxn>
                <a:cxn ang="0">
                  <a:pos x="88" y="163"/>
                </a:cxn>
                <a:cxn ang="0">
                  <a:pos x="75" y="196"/>
                </a:cxn>
                <a:cxn ang="0">
                  <a:pos x="63" y="225"/>
                </a:cxn>
                <a:cxn ang="0">
                  <a:pos x="50" y="250"/>
                </a:cxn>
                <a:cxn ang="0">
                  <a:pos x="38" y="271"/>
                </a:cxn>
                <a:cxn ang="0">
                  <a:pos x="25" y="284"/>
                </a:cxn>
                <a:cxn ang="0">
                  <a:pos x="30" y="255"/>
                </a:cxn>
                <a:cxn ang="0">
                  <a:pos x="42" y="200"/>
                </a:cxn>
                <a:cxn ang="0">
                  <a:pos x="50" y="150"/>
                </a:cxn>
                <a:cxn ang="0">
                  <a:pos x="55" y="117"/>
                </a:cxn>
                <a:cxn ang="0">
                  <a:pos x="50" y="92"/>
                </a:cxn>
                <a:cxn ang="0">
                  <a:pos x="42" y="75"/>
                </a:cxn>
                <a:cxn ang="0">
                  <a:pos x="30" y="62"/>
                </a:cxn>
                <a:cxn ang="0">
                  <a:pos x="13" y="58"/>
                </a:cxn>
              </a:cxnLst>
              <a:rect l="0" t="0" r="r" b="b"/>
              <a:pathLst>
                <a:path w="105" h="292">
                  <a:moveTo>
                    <a:pt x="0" y="58"/>
                  </a:moveTo>
                  <a:lnTo>
                    <a:pt x="0" y="54"/>
                  </a:lnTo>
                  <a:lnTo>
                    <a:pt x="0" y="46"/>
                  </a:lnTo>
                  <a:lnTo>
                    <a:pt x="5" y="41"/>
                  </a:lnTo>
                  <a:lnTo>
                    <a:pt x="5" y="37"/>
                  </a:lnTo>
                  <a:lnTo>
                    <a:pt x="5" y="33"/>
                  </a:lnTo>
                  <a:lnTo>
                    <a:pt x="9" y="29"/>
                  </a:lnTo>
                  <a:lnTo>
                    <a:pt x="9" y="25"/>
                  </a:lnTo>
                  <a:lnTo>
                    <a:pt x="13" y="25"/>
                  </a:lnTo>
                  <a:lnTo>
                    <a:pt x="13" y="21"/>
                  </a:lnTo>
                  <a:lnTo>
                    <a:pt x="13" y="16"/>
                  </a:lnTo>
                  <a:lnTo>
                    <a:pt x="17" y="16"/>
                  </a:lnTo>
                  <a:lnTo>
                    <a:pt x="17" y="12"/>
                  </a:lnTo>
                  <a:lnTo>
                    <a:pt x="21" y="8"/>
                  </a:lnTo>
                  <a:lnTo>
                    <a:pt x="21" y="4"/>
                  </a:lnTo>
                  <a:lnTo>
                    <a:pt x="21" y="0"/>
                  </a:lnTo>
                  <a:lnTo>
                    <a:pt x="34" y="0"/>
                  </a:lnTo>
                  <a:lnTo>
                    <a:pt x="46" y="0"/>
                  </a:lnTo>
                  <a:lnTo>
                    <a:pt x="55" y="4"/>
                  </a:lnTo>
                  <a:lnTo>
                    <a:pt x="63" y="4"/>
                  </a:lnTo>
                  <a:lnTo>
                    <a:pt x="71" y="8"/>
                  </a:lnTo>
                  <a:lnTo>
                    <a:pt x="75" y="12"/>
                  </a:lnTo>
                  <a:lnTo>
                    <a:pt x="84" y="16"/>
                  </a:lnTo>
                  <a:lnTo>
                    <a:pt x="88" y="25"/>
                  </a:lnTo>
                  <a:lnTo>
                    <a:pt x="92" y="29"/>
                  </a:lnTo>
                  <a:lnTo>
                    <a:pt x="96" y="37"/>
                  </a:lnTo>
                  <a:lnTo>
                    <a:pt x="96" y="41"/>
                  </a:lnTo>
                  <a:lnTo>
                    <a:pt x="100" y="50"/>
                  </a:lnTo>
                  <a:lnTo>
                    <a:pt x="100" y="58"/>
                  </a:lnTo>
                  <a:lnTo>
                    <a:pt x="100" y="67"/>
                  </a:lnTo>
                  <a:lnTo>
                    <a:pt x="105" y="75"/>
                  </a:lnTo>
                  <a:lnTo>
                    <a:pt x="105" y="87"/>
                  </a:lnTo>
                  <a:lnTo>
                    <a:pt x="100" y="100"/>
                  </a:lnTo>
                  <a:lnTo>
                    <a:pt x="100" y="117"/>
                  </a:lnTo>
                  <a:lnTo>
                    <a:pt x="96" y="133"/>
                  </a:lnTo>
                  <a:lnTo>
                    <a:pt x="92" y="146"/>
                  </a:lnTo>
                  <a:lnTo>
                    <a:pt x="88" y="163"/>
                  </a:lnTo>
                  <a:lnTo>
                    <a:pt x="84" y="179"/>
                  </a:lnTo>
                  <a:lnTo>
                    <a:pt x="75" y="196"/>
                  </a:lnTo>
                  <a:lnTo>
                    <a:pt x="71" y="209"/>
                  </a:lnTo>
                  <a:lnTo>
                    <a:pt x="63" y="225"/>
                  </a:lnTo>
                  <a:lnTo>
                    <a:pt x="59" y="238"/>
                  </a:lnTo>
                  <a:lnTo>
                    <a:pt x="50" y="250"/>
                  </a:lnTo>
                  <a:lnTo>
                    <a:pt x="46" y="263"/>
                  </a:lnTo>
                  <a:lnTo>
                    <a:pt x="38" y="271"/>
                  </a:lnTo>
                  <a:lnTo>
                    <a:pt x="34" y="280"/>
                  </a:lnTo>
                  <a:lnTo>
                    <a:pt x="25" y="284"/>
                  </a:lnTo>
                  <a:lnTo>
                    <a:pt x="21" y="292"/>
                  </a:lnTo>
                  <a:lnTo>
                    <a:pt x="30" y="255"/>
                  </a:lnTo>
                  <a:lnTo>
                    <a:pt x="38" y="225"/>
                  </a:lnTo>
                  <a:lnTo>
                    <a:pt x="42" y="200"/>
                  </a:lnTo>
                  <a:lnTo>
                    <a:pt x="46" y="175"/>
                  </a:lnTo>
                  <a:lnTo>
                    <a:pt x="50" y="150"/>
                  </a:lnTo>
                  <a:lnTo>
                    <a:pt x="55" y="133"/>
                  </a:lnTo>
                  <a:lnTo>
                    <a:pt x="55" y="117"/>
                  </a:lnTo>
                  <a:lnTo>
                    <a:pt x="55" y="104"/>
                  </a:lnTo>
                  <a:lnTo>
                    <a:pt x="50" y="92"/>
                  </a:lnTo>
                  <a:lnTo>
                    <a:pt x="46" y="83"/>
                  </a:lnTo>
                  <a:lnTo>
                    <a:pt x="42" y="75"/>
                  </a:lnTo>
                  <a:lnTo>
                    <a:pt x="38" y="67"/>
                  </a:lnTo>
                  <a:lnTo>
                    <a:pt x="30" y="62"/>
                  </a:lnTo>
                  <a:lnTo>
                    <a:pt x="21" y="62"/>
                  </a:lnTo>
                  <a:lnTo>
                    <a:pt x="13" y="58"/>
                  </a:lnTo>
                  <a:lnTo>
                    <a:pt x="0" y="5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02" name="Freeform 22"/>
            <p:cNvSpPr>
              <a:spLocks/>
            </p:cNvSpPr>
            <p:nvPr/>
          </p:nvSpPr>
          <p:spPr bwMode="auto">
            <a:xfrm>
              <a:off x="1777" y="923"/>
              <a:ext cx="92" cy="222"/>
            </a:xfrm>
            <a:custGeom>
              <a:avLst/>
              <a:gdLst/>
              <a:ahLst/>
              <a:cxnLst>
                <a:cxn ang="0">
                  <a:pos x="92" y="134"/>
                </a:cxn>
                <a:cxn ang="0">
                  <a:pos x="92" y="142"/>
                </a:cxn>
                <a:cxn ang="0">
                  <a:pos x="92" y="151"/>
                </a:cxn>
                <a:cxn ang="0">
                  <a:pos x="92" y="159"/>
                </a:cxn>
                <a:cxn ang="0">
                  <a:pos x="92" y="163"/>
                </a:cxn>
                <a:cxn ang="0">
                  <a:pos x="87" y="172"/>
                </a:cxn>
                <a:cxn ang="0">
                  <a:pos x="87" y="176"/>
                </a:cxn>
                <a:cxn ang="0">
                  <a:pos x="87" y="184"/>
                </a:cxn>
                <a:cxn ang="0">
                  <a:pos x="83" y="188"/>
                </a:cxn>
                <a:cxn ang="0">
                  <a:pos x="83" y="192"/>
                </a:cxn>
                <a:cxn ang="0">
                  <a:pos x="79" y="197"/>
                </a:cxn>
                <a:cxn ang="0">
                  <a:pos x="75" y="205"/>
                </a:cxn>
                <a:cxn ang="0">
                  <a:pos x="75" y="209"/>
                </a:cxn>
                <a:cxn ang="0">
                  <a:pos x="71" y="213"/>
                </a:cxn>
                <a:cxn ang="0">
                  <a:pos x="67" y="217"/>
                </a:cxn>
                <a:cxn ang="0">
                  <a:pos x="67" y="217"/>
                </a:cxn>
                <a:cxn ang="0">
                  <a:pos x="62" y="222"/>
                </a:cxn>
                <a:cxn ang="0">
                  <a:pos x="42" y="205"/>
                </a:cxn>
                <a:cxn ang="0">
                  <a:pos x="25" y="188"/>
                </a:cxn>
                <a:cxn ang="0">
                  <a:pos x="17" y="172"/>
                </a:cxn>
                <a:cxn ang="0">
                  <a:pos x="8" y="151"/>
                </a:cxn>
                <a:cxn ang="0">
                  <a:pos x="4" y="134"/>
                </a:cxn>
                <a:cxn ang="0">
                  <a:pos x="0" y="117"/>
                </a:cxn>
                <a:cxn ang="0">
                  <a:pos x="4" y="100"/>
                </a:cxn>
                <a:cxn ang="0">
                  <a:pos x="4" y="88"/>
                </a:cxn>
                <a:cxn ang="0">
                  <a:pos x="12" y="71"/>
                </a:cxn>
                <a:cxn ang="0">
                  <a:pos x="17" y="59"/>
                </a:cxn>
                <a:cxn ang="0">
                  <a:pos x="25" y="42"/>
                </a:cxn>
                <a:cxn ang="0">
                  <a:pos x="29" y="34"/>
                </a:cxn>
                <a:cxn ang="0">
                  <a:pos x="37" y="21"/>
                </a:cxn>
                <a:cxn ang="0">
                  <a:pos x="42" y="13"/>
                </a:cxn>
                <a:cxn ang="0">
                  <a:pos x="46" y="9"/>
                </a:cxn>
                <a:cxn ang="0">
                  <a:pos x="50" y="0"/>
                </a:cxn>
                <a:cxn ang="0">
                  <a:pos x="42" y="17"/>
                </a:cxn>
                <a:cxn ang="0">
                  <a:pos x="37" y="34"/>
                </a:cxn>
                <a:cxn ang="0">
                  <a:pos x="33" y="50"/>
                </a:cxn>
                <a:cxn ang="0">
                  <a:pos x="33" y="63"/>
                </a:cxn>
                <a:cxn ang="0">
                  <a:pos x="33" y="75"/>
                </a:cxn>
                <a:cxn ang="0">
                  <a:pos x="37" y="88"/>
                </a:cxn>
                <a:cxn ang="0">
                  <a:pos x="42" y="96"/>
                </a:cxn>
                <a:cxn ang="0">
                  <a:pos x="46" y="105"/>
                </a:cxn>
                <a:cxn ang="0">
                  <a:pos x="50" y="113"/>
                </a:cxn>
                <a:cxn ang="0">
                  <a:pos x="54" y="117"/>
                </a:cxn>
                <a:cxn ang="0">
                  <a:pos x="62" y="126"/>
                </a:cxn>
                <a:cxn ang="0">
                  <a:pos x="67" y="130"/>
                </a:cxn>
                <a:cxn ang="0">
                  <a:pos x="75" y="130"/>
                </a:cxn>
                <a:cxn ang="0">
                  <a:pos x="79" y="134"/>
                </a:cxn>
                <a:cxn ang="0">
                  <a:pos x="87" y="134"/>
                </a:cxn>
                <a:cxn ang="0">
                  <a:pos x="92" y="134"/>
                </a:cxn>
              </a:cxnLst>
              <a:rect l="0" t="0" r="r" b="b"/>
              <a:pathLst>
                <a:path w="92" h="222">
                  <a:moveTo>
                    <a:pt x="92" y="134"/>
                  </a:moveTo>
                  <a:lnTo>
                    <a:pt x="92" y="142"/>
                  </a:lnTo>
                  <a:lnTo>
                    <a:pt x="92" y="151"/>
                  </a:lnTo>
                  <a:lnTo>
                    <a:pt x="92" y="159"/>
                  </a:lnTo>
                  <a:lnTo>
                    <a:pt x="92" y="163"/>
                  </a:lnTo>
                  <a:lnTo>
                    <a:pt x="87" y="172"/>
                  </a:lnTo>
                  <a:lnTo>
                    <a:pt x="87" y="176"/>
                  </a:lnTo>
                  <a:lnTo>
                    <a:pt x="87" y="184"/>
                  </a:lnTo>
                  <a:lnTo>
                    <a:pt x="83" y="188"/>
                  </a:lnTo>
                  <a:lnTo>
                    <a:pt x="83" y="192"/>
                  </a:lnTo>
                  <a:lnTo>
                    <a:pt x="79" y="197"/>
                  </a:lnTo>
                  <a:lnTo>
                    <a:pt x="75" y="205"/>
                  </a:lnTo>
                  <a:lnTo>
                    <a:pt x="75" y="209"/>
                  </a:lnTo>
                  <a:lnTo>
                    <a:pt x="71" y="213"/>
                  </a:lnTo>
                  <a:lnTo>
                    <a:pt x="67" y="217"/>
                  </a:lnTo>
                  <a:lnTo>
                    <a:pt x="62" y="222"/>
                  </a:lnTo>
                  <a:lnTo>
                    <a:pt x="42" y="205"/>
                  </a:lnTo>
                  <a:lnTo>
                    <a:pt x="25" y="188"/>
                  </a:lnTo>
                  <a:lnTo>
                    <a:pt x="17" y="172"/>
                  </a:lnTo>
                  <a:lnTo>
                    <a:pt x="8" y="151"/>
                  </a:lnTo>
                  <a:lnTo>
                    <a:pt x="4" y="134"/>
                  </a:lnTo>
                  <a:lnTo>
                    <a:pt x="0" y="117"/>
                  </a:lnTo>
                  <a:lnTo>
                    <a:pt x="4" y="100"/>
                  </a:lnTo>
                  <a:lnTo>
                    <a:pt x="4" y="88"/>
                  </a:lnTo>
                  <a:lnTo>
                    <a:pt x="12" y="71"/>
                  </a:lnTo>
                  <a:lnTo>
                    <a:pt x="17" y="59"/>
                  </a:lnTo>
                  <a:lnTo>
                    <a:pt x="25" y="42"/>
                  </a:lnTo>
                  <a:lnTo>
                    <a:pt x="29" y="34"/>
                  </a:lnTo>
                  <a:lnTo>
                    <a:pt x="37" y="21"/>
                  </a:lnTo>
                  <a:lnTo>
                    <a:pt x="42" y="13"/>
                  </a:lnTo>
                  <a:lnTo>
                    <a:pt x="46" y="9"/>
                  </a:lnTo>
                  <a:lnTo>
                    <a:pt x="50" y="0"/>
                  </a:lnTo>
                  <a:lnTo>
                    <a:pt x="42" y="17"/>
                  </a:lnTo>
                  <a:lnTo>
                    <a:pt x="37" y="34"/>
                  </a:lnTo>
                  <a:lnTo>
                    <a:pt x="33" y="50"/>
                  </a:lnTo>
                  <a:lnTo>
                    <a:pt x="33" y="63"/>
                  </a:lnTo>
                  <a:lnTo>
                    <a:pt x="33" y="75"/>
                  </a:lnTo>
                  <a:lnTo>
                    <a:pt x="37" y="88"/>
                  </a:lnTo>
                  <a:lnTo>
                    <a:pt x="42" y="96"/>
                  </a:lnTo>
                  <a:lnTo>
                    <a:pt x="46" y="105"/>
                  </a:lnTo>
                  <a:lnTo>
                    <a:pt x="50" y="113"/>
                  </a:lnTo>
                  <a:lnTo>
                    <a:pt x="54" y="117"/>
                  </a:lnTo>
                  <a:lnTo>
                    <a:pt x="62" y="126"/>
                  </a:lnTo>
                  <a:lnTo>
                    <a:pt x="67" y="130"/>
                  </a:lnTo>
                  <a:lnTo>
                    <a:pt x="75" y="130"/>
                  </a:lnTo>
                  <a:lnTo>
                    <a:pt x="79" y="134"/>
                  </a:lnTo>
                  <a:lnTo>
                    <a:pt x="87" y="134"/>
                  </a:lnTo>
                  <a:lnTo>
                    <a:pt x="92" y="13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01" name="Freeform 21"/>
            <p:cNvSpPr>
              <a:spLocks/>
            </p:cNvSpPr>
            <p:nvPr/>
          </p:nvSpPr>
          <p:spPr bwMode="auto">
            <a:xfrm>
              <a:off x="913" y="1287"/>
              <a:ext cx="134" cy="146"/>
            </a:xfrm>
            <a:custGeom>
              <a:avLst/>
              <a:gdLst/>
              <a:ahLst/>
              <a:cxnLst>
                <a:cxn ang="0">
                  <a:pos x="26" y="8"/>
                </a:cxn>
                <a:cxn ang="0">
                  <a:pos x="30" y="4"/>
                </a:cxn>
                <a:cxn ang="0">
                  <a:pos x="38" y="0"/>
                </a:cxn>
                <a:cxn ang="0">
                  <a:pos x="42" y="0"/>
                </a:cxn>
                <a:cxn ang="0">
                  <a:pos x="51" y="0"/>
                </a:cxn>
                <a:cxn ang="0">
                  <a:pos x="59" y="0"/>
                </a:cxn>
                <a:cxn ang="0">
                  <a:pos x="67" y="4"/>
                </a:cxn>
                <a:cxn ang="0">
                  <a:pos x="76" y="8"/>
                </a:cxn>
                <a:cxn ang="0">
                  <a:pos x="88" y="16"/>
                </a:cxn>
                <a:cxn ang="0">
                  <a:pos x="96" y="25"/>
                </a:cxn>
                <a:cxn ang="0">
                  <a:pos x="105" y="33"/>
                </a:cxn>
                <a:cxn ang="0">
                  <a:pos x="113" y="41"/>
                </a:cxn>
                <a:cxn ang="0">
                  <a:pos x="117" y="54"/>
                </a:cxn>
                <a:cxn ang="0">
                  <a:pos x="126" y="67"/>
                </a:cxn>
                <a:cxn ang="0">
                  <a:pos x="130" y="83"/>
                </a:cxn>
                <a:cxn ang="0">
                  <a:pos x="130" y="96"/>
                </a:cxn>
                <a:cxn ang="0">
                  <a:pos x="134" y="112"/>
                </a:cxn>
                <a:cxn ang="0">
                  <a:pos x="130" y="121"/>
                </a:cxn>
                <a:cxn ang="0">
                  <a:pos x="126" y="125"/>
                </a:cxn>
                <a:cxn ang="0">
                  <a:pos x="113" y="133"/>
                </a:cxn>
                <a:cxn ang="0">
                  <a:pos x="101" y="138"/>
                </a:cxn>
                <a:cxn ang="0">
                  <a:pos x="88" y="142"/>
                </a:cxn>
                <a:cxn ang="0">
                  <a:pos x="76" y="146"/>
                </a:cxn>
                <a:cxn ang="0">
                  <a:pos x="59" y="146"/>
                </a:cxn>
                <a:cxn ang="0">
                  <a:pos x="46" y="146"/>
                </a:cxn>
                <a:cxn ang="0">
                  <a:pos x="30" y="142"/>
                </a:cxn>
                <a:cxn ang="0">
                  <a:pos x="21" y="138"/>
                </a:cxn>
                <a:cxn ang="0">
                  <a:pos x="9" y="125"/>
                </a:cxn>
                <a:cxn ang="0">
                  <a:pos x="5" y="112"/>
                </a:cxn>
                <a:cxn ang="0">
                  <a:pos x="0" y="92"/>
                </a:cxn>
                <a:cxn ang="0">
                  <a:pos x="5" y="71"/>
                </a:cxn>
                <a:cxn ang="0">
                  <a:pos x="13" y="41"/>
                </a:cxn>
                <a:cxn ang="0">
                  <a:pos x="26" y="8"/>
                </a:cxn>
              </a:cxnLst>
              <a:rect l="0" t="0" r="r" b="b"/>
              <a:pathLst>
                <a:path w="134" h="146">
                  <a:moveTo>
                    <a:pt x="26" y="8"/>
                  </a:moveTo>
                  <a:lnTo>
                    <a:pt x="30" y="4"/>
                  </a:lnTo>
                  <a:lnTo>
                    <a:pt x="38" y="0"/>
                  </a:lnTo>
                  <a:lnTo>
                    <a:pt x="42" y="0"/>
                  </a:lnTo>
                  <a:lnTo>
                    <a:pt x="51" y="0"/>
                  </a:lnTo>
                  <a:lnTo>
                    <a:pt x="59" y="0"/>
                  </a:lnTo>
                  <a:lnTo>
                    <a:pt x="67" y="4"/>
                  </a:lnTo>
                  <a:lnTo>
                    <a:pt x="76" y="8"/>
                  </a:lnTo>
                  <a:lnTo>
                    <a:pt x="88" y="16"/>
                  </a:lnTo>
                  <a:lnTo>
                    <a:pt x="96" y="25"/>
                  </a:lnTo>
                  <a:lnTo>
                    <a:pt x="105" y="33"/>
                  </a:lnTo>
                  <a:lnTo>
                    <a:pt x="113" y="41"/>
                  </a:lnTo>
                  <a:lnTo>
                    <a:pt x="117" y="54"/>
                  </a:lnTo>
                  <a:lnTo>
                    <a:pt x="126" y="67"/>
                  </a:lnTo>
                  <a:lnTo>
                    <a:pt x="130" y="83"/>
                  </a:lnTo>
                  <a:lnTo>
                    <a:pt x="130" y="96"/>
                  </a:lnTo>
                  <a:lnTo>
                    <a:pt x="134" y="112"/>
                  </a:lnTo>
                  <a:lnTo>
                    <a:pt x="130" y="121"/>
                  </a:lnTo>
                  <a:lnTo>
                    <a:pt x="126" y="125"/>
                  </a:lnTo>
                  <a:lnTo>
                    <a:pt x="113" y="133"/>
                  </a:lnTo>
                  <a:lnTo>
                    <a:pt x="101" y="138"/>
                  </a:lnTo>
                  <a:lnTo>
                    <a:pt x="88" y="142"/>
                  </a:lnTo>
                  <a:lnTo>
                    <a:pt x="76" y="146"/>
                  </a:lnTo>
                  <a:lnTo>
                    <a:pt x="59" y="146"/>
                  </a:lnTo>
                  <a:lnTo>
                    <a:pt x="46" y="146"/>
                  </a:lnTo>
                  <a:lnTo>
                    <a:pt x="30" y="142"/>
                  </a:lnTo>
                  <a:lnTo>
                    <a:pt x="21" y="138"/>
                  </a:lnTo>
                  <a:lnTo>
                    <a:pt x="9" y="125"/>
                  </a:lnTo>
                  <a:lnTo>
                    <a:pt x="5" y="112"/>
                  </a:lnTo>
                  <a:lnTo>
                    <a:pt x="0" y="92"/>
                  </a:lnTo>
                  <a:lnTo>
                    <a:pt x="5" y="71"/>
                  </a:lnTo>
                  <a:lnTo>
                    <a:pt x="13" y="41"/>
                  </a:lnTo>
                  <a:lnTo>
                    <a:pt x="26" y="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100" name="Freeform 20"/>
            <p:cNvSpPr>
              <a:spLocks/>
            </p:cNvSpPr>
            <p:nvPr/>
          </p:nvSpPr>
          <p:spPr bwMode="auto">
            <a:xfrm>
              <a:off x="1698" y="2105"/>
              <a:ext cx="112" cy="276"/>
            </a:xfrm>
            <a:custGeom>
              <a:avLst/>
              <a:gdLst/>
              <a:ahLst/>
              <a:cxnLst>
                <a:cxn ang="0">
                  <a:pos x="0" y="42"/>
                </a:cxn>
                <a:cxn ang="0">
                  <a:pos x="0" y="34"/>
                </a:cxn>
                <a:cxn ang="0">
                  <a:pos x="4" y="26"/>
                </a:cxn>
                <a:cxn ang="0">
                  <a:pos x="8" y="21"/>
                </a:cxn>
                <a:cxn ang="0">
                  <a:pos x="12" y="17"/>
                </a:cxn>
                <a:cxn ang="0">
                  <a:pos x="12" y="13"/>
                </a:cxn>
                <a:cxn ang="0">
                  <a:pos x="16" y="9"/>
                </a:cxn>
                <a:cxn ang="0">
                  <a:pos x="16" y="5"/>
                </a:cxn>
                <a:cxn ang="0">
                  <a:pos x="29" y="0"/>
                </a:cxn>
                <a:cxn ang="0">
                  <a:pos x="46" y="5"/>
                </a:cxn>
                <a:cxn ang="0">
                  <a:pos x="62" y="9"/>
                </a:cxn>
                <a:cxn ang="0">
                  <a:pos x="79" y="13"/>
                </a:cxn>
                <a:cxn ang="0">
                  <a:pos x="91" y="21"/>
                </a:cxn>
                <a:cxn ang="0">
                  <a:pos x="100" y="34"/>
                </a:cxn>
                <a:cxn ang="0">
                  <a:pos x="104" y="46"/>
                </a:cxn>
                <a:cxn ang="0">
                  <a:pos x="108" y="59"/>
                </a:cxn>
                <a:cxn ang="0">
                  <a:pos x="112" y="84"/>
                </a:cxn>
                <a:cxn ang="0">
                  <a:pos x="112" y="113"/>
                </a:cxn>
                <a:cxn ang="0">
                  <a:pos x="104" y="147"/>
                </a:cxn>
                <a:cxn ang="0">
                  <a:pos x="91" y="180"/>
                </a:cxn>
                <a:cxn ang="0">
                  <a:pos x="79" y="214"/>
                </a:cxn>
                <a:cxn ang="0">
                  <a:pos x="62" y="239"/>
                </a:cxn>
                <a:cxn ang="0">
                  <a:pos x="41" y="259"/>
                </a:cxn>
                <a:cxn ang="0">
                  <a:pos x="25" y="276"/>
                </a:cxn>
                <a:cxn ang="0">
                  <a:pos x="29" y="247"/>
                </a:cxn>
                <a:cxn ang="0">
                  <a:pos x="50" y="193"/>
                </a:cxn>
                <a:cxn ang="0">
                  <a:pos x="62" y="147"/>
                </a:cxn>
                <a:cxn ang="0">
                  <a:pos x="66" y="113"/>
                </a:cxn>
                <a:cxn ang="0">
                  <a:pos x="62" y="84"/>
                </a:cxn>
                <a:cxn ang="0">
                  <a:pos x="54" y="67"/>
                </a:cxn>
                <a:cxn ang="0">
                  <a:pos x="37" y="55"/>
                </a:cxn>
                <a:cxn ang="0">
                  <a:pos x="16" y="51"/>
                </a:cxn>
              </a:cxnLst>
              <a:rect l="0" t="0" r="r" b="b"/>
              <a:pathLst>
                <a:path w="112" h="276">
                  <a:moveTo>
                    <a:pt x="0" y="51"/>
                  </a:moveTo>
                  <a:lnTo>
                    <a:pt x="0" y="42"/>
                  </a:lnTo>
                  <a:lnTo>
                    <a:pt x="0" y="38"/>
                  </a:lnTo>
                  <a:lnTo>
                    <a:pt x="0" y="34"/>
                  </a:lnTo>
                  <a:lnTo>
                    <a:pt x="4" y="30"/>
                  </a:lnTo>
                  <a:lnTo>
                    <a:pt x="4" y="26"/>
                  </a:lnTo>
                  <a:lnTo>
                    <a:pt x="8" y="21"/>
                  </a:lnTo>
                  <a:lnTo>
                    <a:pt x="12" y="17"/>
                  </a:lnTo>
                  <a:lnTo>
                    <a:pt x="12" y="13"/>
                  </a:lnTo>
                  <a:lnTo>
                    <a:pt x="16" y="13"/>
                  </a:lnTo>
                  <a:lnTo>
                    <a:pt x="16" y="9"/>
                  </a:lnTo>
                  <a:lnTo>
                    <a:pt x="16" y="5"/>
                  </a:lnTo>
                  <a:lnTo>
                    <a:pt x="29" y="0"/>
                  </a:lnTo>
                  <a:lnTo>
                    <a:pt x="37" y="5"/>
                  </a:lnTo>
                  <a:lnTo>
                    <a:pt x="46" y="5"/>
                  </a:lnTo>
                  <a:lnTo>
                    <a:pt x="54" y="5"/>
                  </a:lnTo>
                  <a:lnTo>
                    <a:pt x="62" y="9"/>
                  </a:lnTo>
                  <a:lnTo>
                    <a:pt x="71" y="9"/>
                  </a:lnTo>
                  <a:lnTo>
                    <a:pt x="79" y="13"/>
                  </a:lnTo>
                  <a:lnTo>
                    <a:pt x="83" y="17"/>
                  </a:lnTo>
                  <a:lnTo>
                    <a:pt x="91" y="21"/>
                  </a:lnTo>
                  <a:lnTo>
                    <a:pt x="96" y="26"/>
                  </a:lnTo>
                  <a:lnTo>
                    <a:pt x="100" y="34"/>
                  </a:lnTo>
                  <a:lnTo>
                    <a:pt x="104" y="38"/>
                  </a:lnTo>
                  <a:lnTo>
                    <a:pt x="104" y="46"/>
                  </a:lnTo>
                  <a:lnTo>
                    <a:pt x="108" y="51"/>
                  </a:lnTo>
                  <a:lnTo>
                    <a:pt x="108" y="59"/>
                  </a:lnTo>
                  <a:lnTo>
                    <a:pt x="112" y="67"/>
                  </a:lnTo>
                  <a:lnTo>
                    <a:pt x="112" y="84"/>
                  </a:lnTo>
                  <a:lnTo>
                    <a:pt x="112" y="97"/>
                  </a:lnTo>
                  <a:lnTo>
                    <a:pt x="112" y="113"/>
                  </a:lnTo>
                  <a:lnTo>
                    <a:pt x="108" y="130"/>
                  </a:lnTo>
                  <a:lnTo>
                    <a:pt x="104" y="147"/>
                  </a:lnTo>
                  <a:lnTo>
                    <a:pt x="100" y="163"/>
                  </a:lnTo>
                  <a:lnTo>
                    <a:pt x="91" y="180"/>
                  </a:lnTo>
                  <a:lnTo>
                    <a:pt x="87" y="197"/>
                  </a:lnTo>
                  <a:lnTo>
                    <a:pt x="79" y="214"/>
                  </a:lnTo>
                  <a:lnTo>
                    <a:pt x="71" y="226"/>
                  </a:lnTo>
                  <a:lnTo>
                    <a:pt x="62" y="239"/>
                  </a:lnTo>
                  <a:lnTo>
                    <a:pt x="50" y="251"/>
                  </a:lnTo>
                  <a:lnTo>
                    <a:pt x="41" y="259"/>
                  </a:lnTo>
                  <a:lnTo>
                    <a:pt x="33" y="268"/>
                  </a:lnTo>
                  <a:lnTo>
                    <a:pt x="25" y="276"/>
                  </a:lnTo>
                  <a:lnTo>
                    <a:pt x="16" y="276"/>
                  </a:lnTo>
                  <a:lnTo>
                    <a:pt x="29" y="247"/>
                  </a:lnTo>
                  <a:lnTo>
                    <a:pt x="41" y="218"/>
                  </a:lnTo>
                  <a:lnTo>
                    <a:pt x="50" y="193"/>
                  </a:lnTo>
                  <a:lnTo>
                    <a:pt x="54" y="168"/>
                  </a:lnTo>
                  <a:lnTo>
                    <a:pt x="62" y="147"/>
                  </a:lnTo>
                  <a:lnTo>
                    <a:pt x="62" y="130"/>
                  </a:lnTo>
                  <a:lnTo>
                    <a:pt x="66" y="113"/>
                  </a:lnTo>
                  <a:lnTo>
                    <a:pt x="66" y="97"/>
                  </a:lnTo>
                  <a:lnTo>
                    <a:pt x="62" y="84"/>
                  </a:lnTo>
                  <a:lnTo>
                    <a:pt x="58" y="76"/>
                  </a:lnTo>
                  <a:lnTo>
                    <a:pt x="54" y="67"/>
                  </a:lnTo>
                  <a:lnTo>
                    <a:pt x="46" y="59"/>
                  </a:lnTo>
                  <a:lnTo>
                    <a:pt x="37" y="55"/>
                  </a:lnTo>
                  <a:lnTo>
                    <a:pt x="29" y="51"/>
                  </a:lnTo>
                  <a:lnTo>
                    <a:pt x="16" y="51"/>
                  </a:lnTo>
                  <a:lnTo>
                    <a:pt x="0" y="5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099" name="Freeform 19"/>
            <p:cNvSpPr>
              <a:spLocks/>
            </p:cNvSpPr>
            <p:nvPr/>
          </p:nvSpPr>
          <p:spPr bwMode="auto">
            <a:xfrm>
              <a:off x="730" y="2619"/>
              <a:ext cx="204" cy="213"/>
            </a:xfrm>
            <a:custGeom>
              <a:avLst/>
              <a:gdLst/>
              <a:ahLst/>
              <a:cxnLst>
                <a:cxn ang="0">
                  <a:pos x="117" y="213"/>
                </a:cxn>
                <a:cxn ang="0">
                  <a:pos x="117" y="213"/>
                </a:cxn>
                <a:cxn ang="0">
                  <a:pos x="113" y="209"/>
                </a:cxn>
                <a:cxn ang="0">
                  <a:pos x="108" y="205"/>
                </a:cxn>
                <a:cxn ang="0">
                  <a:pos x="104" y="201"/>
                </a:cxn>
                <a:cxn ang="0">
                  <a:pos x="96" y="197"/>
                </a:cxn>
                <a:cxn ang="0">
                  <a:pos x="88" y="188"/>
                </a:cxn>
                <a:cxn ang="0">
                  <a:pos x="83" y="180"/>
                </a:cxn>
                <a:cxn ang="0">
                  <a:pos x="71" y="172"/>
                </a:cxn>
                <a:cxn ang="0">
                  <a:pos x="63" y="159"/>
                </a:cxn>
                <a:cxn ang="0">
                  <a:pos x="54" y="151"/>
                </a:cxn>
                <a:cxn ang="0">
                  <a:pos x="46" y="142"/>
                </a:cxn>
                <a:cxn ang="0">
                  <a:pos x="33" y="130"/>
                </a:cxn>
                <a:cxn ang="0">
                  <a:pos x="25" y="121"/>
                </a:cxn>
                <a:cxn ang="0">
                  <a:pos x="17" y="113"/>
                </a:cxn>
                <a:cxn ang="0">
                  <a:pos x="8" y="105"/>
                </a:cxn>
                <a:cxn ang="0">
                  <a:pos x="0" y="96"/>
                </a:cxn>
                <a:cxn ang="0">
                  <a:pos x="88" y="0"/>
                </a:cxn>
                <a:cxn ang="0">
                  <a:pos x="204" y="117"/>
                </a:cxn>
                <a:cxn ang="0">
                  <a:pos x="117" y="213"/>
                </a:cxn>
              </a:cxnLst>
              <a:rect l="0" t="0" r="r" b="b"/>
              <a:pathLst>
                <a:path w="204" h="213">
                  <a:moveTo>
                    <a:pt x="117" y="213"/>
                  </a:moveTo>
                  <a:lnTo>
                    <a:pt x="117" y="213"/>
                  </a:lnTo>
                  <a:lnTo>
                    <a:pt x="113" y="209"/>
                  </a:lnTo>
                  <a:lnTo>
                    <a:pt x="108" y="205"/>
                  </a:lnTo>
                  <a:lnTo>
                    <a:pt x="104" y="201"/>
                  </a:lnTo>
                  <a:lnTo>
                    <a:pt x="96" y="197"/>
                  </a:lnTo>
                  <a:lnTo>
                    <a:pt x="88" y="188"/>
                  </a:lnTo>
                  <a:lnTo>
                    <a:pt x="83" y="180"/>
                  </a:lnTo>
                  <a:lnTo>
                    <a:pt x="71" y="172"/>
                  </a:lnTo>
                  <a:lnTo>
                    <a:pt x="63" y="159"/>
                  </a:lnTo>
                  <a:lnTo>
                    <a:pt x="54" y="151"/>
                  </a:lnTo>
                  <a:lnTo>
                    <a:pt x="46" y="142"/>
                  </a:lnTo>
                  <a:lnTo>
                    <a:pt x="33" y="130"/>
                  </a:lnTo>
                  <a:lnTo>
                    <a:pt x="25" y="121"/>
                  </a:lnTo>
                  <a:lnTo>
                    <a:pt x="17" y="113"/>
                  </a:lnTo>
                  <a:lnTo>
                    <a:pt x="8" y="105"/>
                  </a:lnTo>
                  <a:lnTo>
                    <a:pt x="0" y="96"/>
                  </a:lnTo>
                  <a:lnTo>
                    <a:pt x="88" y="0"/>
                  </a:lnTo>
                  <a:lnTo>
                    <a:pt x="204" y="117"/>
                  </a:lnTo>
                  <a:lnTo>
                    <a:pt x="117" y="21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098" name="Freeform 18"/>
            <p:cNvSpPr>
              <a:spLocks/>
            </p:cNvSpPr>
            <p:nvPr/>
          </p:nvSpPr>
          <p:spPr bwMode="auto">
            <a:xfrm>
              <a:off x="934" y="2628"/>
              <a:ext cx="209" cy="213"/>
            </a:xfrm>
            <a:custGeom>
              <a:avLst/>
              <a:gdLst/>
              <a:ahLst/>
              <a:cxnLst>
                <a:cxn ang="0">
                  <a:pos x="121" y="213"/>
                </a:cxn>
                <a:cxn ang="0">
                  <a:pos x="117" y="213"/>
                </a:cxn>
                <a:cxn ang="0">
                  <a:pos x="117" y="213"/>
                </a:cxn>
                <a:cxn ang="0">
                  <a:pos x="113" y="209"/>
                </a:cxn>
                <a:cxn ang="0">
                  <a:pos x="105" y="204"/>
                </a:cxn>
                <a:cxn ang="0">
                  <a:pos x="96" y="200"/>
                </a:cxn>
                <a:cxn ang="0">
                  <a:pos x="92" y="196"/>
                </a:cxn>
                <a:cxn ang="0">
                  <a:pos x="80" y="188"/>
                </a:cxn>
                <a:cxn ang="0">
                  <a:pos x="71" y="183"/>
                </a:cxn>
                <a:cxn ang="0">
                  <a:pos x="63" y="175"/>
                </a:cxn>
                <a:cxn ang="0">
                  <a:pos x="50" y="167"/>
                </a:cxn>
                <a:cxn ang="0">
                  <a:pos x="42" y="158"/>
                </a:cxn>
                <a:cxn ang="0">
                  <a:pos x="34" y="150"/>
                </a:cxn>
                <a:cxn ang="0">
                  <a:pos x="21" y="142"/>
                </a:cxn>
                <a:cxn ang="0">
                  <a:pos x="13" y="129"/>
                </a:cxn>
                <a:cxn ang="0">
                  <a:pos x="5" y="121"/>
                </a:cxn>
                <a:cxn ang="0">
                  <a:pos x="0" y="108"/>
                </a:cxn>
                <a:cxn ang="0">
                  <a:pos x="88" y="0"/>
                </a:cxn>
                <a:cxn ang="0">
                  <a:pos x="209" y="108"/>
                </a:cxn>
                <a:cxn ang="0">
                  <a:pos x="121" y="213"/>
                </a:cxn>
              </a:cxnLst>
              <a:rect l="0" t="0" r="r" b="b"/>
              <a:pathLst>
                <a:path w="209" h="213">
                  <a:moveTo>
                    <a:pt x="121" y="213"/>
                  </a:moveTo>
                  <a:lnTo>
                    <a:pt x="117" y="213"/>
                  </a:lnTo>
                  <a:lnTo>
                    <a:pt x="113" y="209"/>
                  </a:lnTo>
                  <a:lnTo>
                    <a:pt x="105" y="204"/>
                  </a:lnTo>
                  <a:lnTo>
                    <a:pt x="96" y="200"/>
                  </a:lnTo>
                  <a:lnTo>
                    <a:pt x="92" y="196"/>
                  </a:lnTo>
                  <a:lnTo>
                    <a:pt x="80" y="188"/>
                  </a:lnTo>
                  <a:lnTo>
                    <a:pt x="71" y="183"/>
                  </a:lnTo>
                  <a:lnTo>
                    <a:pt x="63" y="175"/>
                  </a:lnTo>
                  <a:lnTo>
                    <a:pt x="50" y="167"/>
                  </a:lnTo>
                  <a:lnTo>
                    <a:pt x="42" y="158"/>
                  </a:lnTo>
                  <a:lnTo>
                    <a:pt x="34" y="150"/>
                  </a:lnTo>
                  <a:lnTo>
                    <a:pt x="21" y="142"/>
                  </a:lnTo>
                  <a:lnTo>
                    <a:pt x="13" y="129"/>
                  </a:lnTo>
                  <a:lnTo>
                    <a:pt x="5" y="121"/>
                  </a:lnTo>
                  <a:lnTo>
                    <a:pt x="0" y="108"/>
                  </a:lnTo>
                  <a:lnTo>
                    <a:pt x="88" y="0"/>
                  </a:lnTo>
                  <a:lnTo>
                    <a:pt x="209" y="108"/>
                  </a:lnTo>
                  <a:lnTo>
                    <a:pt x="121" y="21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097" name="Freeform 17"/>
            <p:cNvSpPr>
              <a:spLocks/>
            </p:cNvSpPr>
            <p:nvPr/>
          </p:nvSpPr>
          <p:spPr bwMode="auto">
            <a:xfrm>
              <a:off x="3433" y="188"/>
              <a:ext cx="1380" cy="439"/>
            </a:xfrm>
            <a:custGeom>
              <a:avLst/>
              <a:gdLst/>
              <a:ahLst/>
              <a:cxnLst>
                <a:cxn ang="0">
                  <a:pos x="25" y="422"/>
                </a:cxn>
                <a:cxn ang="0">
                  <a:pos x="71" y="401"/>
                </a:cxn>
                <a:cxn ang="0">
                  <a:pos x="108" y="380"/>
                </a:cxn>
                <a:cxn ang="0">
                  <a:pos x="146" y="359"/>
                </a:cxn>
                <a:cxn ang="0">
                  <a:pos x="175" y="343"/>
                </a:cxn>
                <a:cxn ang="0">
                  <a:pos x="204" y="326"/>
                </a:cxn>
                <a:cxn ang="0">
                  <a:pos x="229" y="309"/>
                </a:cxn>
                <a:cxn ang="0">
                  <a:pos x="250" y="297"/>
                </a:cxn>
                <a:cxn ang="0">
                  <a:pos x="279" y="288"/>
                </a:cxn>
                <a:cxn ang="0">
                  <a:pos x="325" y="305"/>
                </a:cxn>
                <a:cxn ang="0">
                  <a:pos x="379" y="322"/>
                </a:cxn>
                <a:cxn ang="0">
                  <a:pos x="450" y="334"/>
                </a:cxn>
                <a:cxn ang="0">
                  <a:pos x="559" y="326"/>
                </a:cxn>
                <a:cxn ang="0">
                  <a:pos x="713" y="288"/>
                </a:cxn>
                <a:cxn ang="0">
                  <a:pos x="926" y="213"/>
                </a:cxn>
                <a:cxn ang="0">
                  <a:pos x="1209" y="88"/>
                </a:cxn>
                <a:cxn ang="0">
                  <a:pos x="1351" y="25"/>
                </a:cxn>
                <a:cxn ang="0">
                  <a:pos x="1335" y="38"/>
                </a:cxn>
                <a:cxn ang="0">
                  <a:pos x="1285" y="67"/>
                </a:cxn>
                <a:cxn ang="0">
                  <a:pos x="1205" y="109"/>
                </a:cxn>
                <a:cxn ang="0">
                  <a:pos x="1109" y="163"/>
                </a:cxn>
                <a:cxn ang="0">
                  <a:pos x="997" y="217"/>
                </a:cxn>
                <a:cxn ang="0">
                  <a:pos x="876" y="276"/>
                </a:cxn>
                <a:cxn ang="0">
                  <a:pos x="746" y="322"/>
                </a:cxn>
                <a:cxn ang="0">
                  <a:pos x="621" y="359"/>
                </a:cxn>
                <a:cxn ang="0">
                  <a:pos x="567" y="372"/>
                </a:cxn>
                <a:cxn ang="0">
                  <a:pos x="521" y="380"/>
                </a:cxn>
                <a:cxn ang="0">
                  <a:pos x="475" y="384"/>
                </a:cxn>
                <a:cxn ang="0">
                  <a:pos x="429" y="384"/>
                </a:cxn>
                <a:cxn ang="0">
                  <a:pos x="388" y="384"/>
                </a:cxn>
                <a:cxn ang="0">
                  <a:pos x="346" y="376"/>
                </a:cxn>
                <a:cxn ang="0">
                  <a:pos x="308" y="363"/>
                </a:cxn>
                <a:cxn ang="0">
                  <a:pos x="275" y="347"/>
                </a:cxn>
                <a:cxn ang="0">
                  <a:pos x="263" y="351"/>
                </a:cxn>
                <a:cxn ang="0">
                  <a:pos x="233" y="363"/>
                </a:cxn>
                <a:cxn ang="0">
                  <a:pos x="192" y="380"/>
                </a:cxn>
                <a:cxn ang="0">
                  <a:pos x="142" y="397"/>
                </a:cxn>
                <a:cxn ang="0">
                  <a:pos x="92" y="414"/>
                </a:cxn>
                <a:cxn ang="0">
                  <a:pos x="46" y="430"/>
                </a:cxn>
                <a:cxn ang="0">
                  <a:pos x="12" y="439"/>
                </a:cxn>
                <a:cxn ang="0">
                  <a:pos x="0" y="439"/>
                </a:cxn>
              </a:cxnLst>
              <a:rect l="0" t="0" r="r" b="b"/>
              <a:pathLst>
                <a:path w="1380" h="439">
                  <a:moveTo>
                    <a:pt x="0" y="439"/>
                  </a:moveTo>
                  <a:lnTo>
                    <a:pt x="25" y="422"/>
                  </a:lnTo>
                  <a:lnTo>
                    <a:pt x="46" y="409"/>
                  </a:lnTo>
                  <a:lnTo>
                    <a:pt x="71" y="401"/>
                  </a:lnTo>
                  <a:lnTo>
                    <a:pt x="92" y="388"/>
                  </a:lnTo>
                  <a:lnTo>
                    <a:pt x="108" y="380"/>
                  </a:lnTo>
                  <a:lnTo>
                    <a:pt x="129" y="368"/>
                  </a:lnTo>
                  <a:lnTo>
                    <a:pt x="146" y="359"/>
                  </a:lnTo>
                  <a:lnTo>
                    <a:pt x="163" y="351"/>
                  </a:lnTo>
                  <a:lnTo>
                    <a:pt x="175" y="343"/>
                  </a:lnTo>
                  <a:lnTo>
                    <a:pt x="192" y="334"/>
                  </a:lnTo>
                  <a:lnTo>
                    <a:pt x="204" y="326"/>
                  </a:lnTo>
                  <a:lnTo>
                    <a:pt x="217" y="317"/>
                  </a:lnTo>
                  <a:lnTo>
                    <a:pt x="229" y="309"/>
                  </a:lnTo>
                  <a:lnTo>
                    <a:pt x="238" y="301"/>
                  </a:lnTo>
                  <a:lnTo>
                    <a:pt x="250" y="297"/>
                  </a:lnTo>
                  <a:lnTo>
                    <a:pt x="258" y="288"/>
                  </a:lnTo>
                  <a:lnTo>
                    <a:pt x="279" y="288"/>
                  </a:lnTo>
                  <a:lnTo>
                    <a:pt x="300" y="297"/>
                  </a:lnTo>
                  <a:lnTo>
                    <a:pt x="325" y="305"/>
                  </a:lnTo>
                  <a:lnTo>
                    <a:pt x="350" y="313"/>
                  </a:lnTo>
                  <a:lnTo>
                    <a:pt x="379" y="322"/>
                  </a:lnTo>
                  <a:lnTo>
                    <a:pt x="413" y="330"/>
                  </a:lnTo>
                  <a:lnTo>
                    <a:pt x="450" y="334"/>
                  </a:lnTo>
                  <a:lnTo>
                    <a:pt x="500" y="330"/>
                  </a:lnTo>
                  <a:lnTo>
                    <a:pt x="559" y="326"/>
                  </a:lnTo>
                  <a:lnTo>
                    <a:pt x="630" y="309"/>
                  </a:lnTo>
                  <a:lnTo>
                    <a:pt x="713" y="288"/>
                  </a:lnTo>
                  <a:lnTo>
                    <a:pt x="813" y="255"/>
                  </a:lnTo>
                  <a:lnTo>
                    <a:pt x="926" y="213"/>
                  </a:lnTo>
                  <a:lnTo>
                    <a:pt x="1059" y="159"/>
                  </a:lnTo>
                  <a:lnTo>
                    <a:pt x="1209" y="88"/>
                  </a:lnTo>
                  <a:lnTo>
                    <a:pt x="1380" y="0"/>
                  </a:lnTo>
                  <a:lnTo>
                    <a:pt x="1351" y="25"/>
                  </a:lnTo>
                  <a:lnTo>
                    <a:pt x="1347" y="29"/>
                  </a:lnTo>
                  <a:lnTo>
                    <a:pt x="1335" y="38"/>
                  </a:lnTo>
                  <a:lnTo>
                    <a:pt x="1310" y="50"/>
                  </a:lnTo>
                  <a:lnTo>
                    <a:pt x="1285" y="67"/>
                  </a:lnTo>
                  <a:lnTo>
                    <a:pt x="1247" y="88"/>
                  </a:lnTo>
                  <a:lnTo>
                    <a:pt x="1205" y="109"/>
                  </a:lnTo>
                  <a:lnTo>
                    <a:pt x="1159" y="134"/>
                  </a:lnTo>
                  <a:lnTo>
                    <a:pt x="1109" y="163"/>
                  </a:lnTo>
                  <a:lnTo>
                    <a:pt x="1055" y="192"/>
                  </a:lnTo>
                  <a:lnTo>
                    <a:pt x="997" y="217"/>
                  </a:lnTo>
                  <a:lnTo>
                    <a:pt x="938" y="246"/>
                  </a:lnTo>
                  <a:lnTo>
                    <a:pt x="876" y="276"/>
                  </a:lnTo>
                  <a:lnTo>
                    <a:pt x="809" y="301"/>
                  </a:lnTo>
                  <a:lnTo>
                    <a:pt x="746" y="322"/>
                  </a:lnTo>
                  <a:lnTo>
                    <a:pt x="684" y="343"/>
                  </a:lnTo>
                  <a:lnTo>
                    <a:pt x="621" y="359"/>
                  </a:lnTo>
                  <a:lnTo>
                    <a:pt x="592" y="368"/>
                  </a:lnTo>
                  <a:lnTo>
                    <a:pt x="567" y="372"/>
                  </a:lnTo>
                  <a:lnTo>
                    <a:pt x="542" y="376"/>
                  </a:lnTo>
                  <a:lnTo>
                    <a:pt x="521" y="380"/>
                  </a:lnTo>
                  <a:lnTo>
                    <a:pt x="496" y="380"/>
                  </a:lnTo>
                  <a:lnTo>
                    <a:pt x="475" y="384"/>
                  </a:lnTo>
                  <a:lnTo>
                    <a:pt x="450" y="384"/>
                  </a:lnTo>
                  <a:lnTo>
                    <a:pt x="429" y="384"/>
                  </a:lnTo>
                  <a:lnTo>
                    <a:pt x="409" y="384"/>
                  </a:lnTo>
                  <a:lnTo>
                    <a:pt x="388" y="384"/>
                  </a:lnTo>
                  <a:lnTo>
                    <a:pt x="367" y="380"/>
                  </a:lnTo>
                  <a:lnTo>
                    <a:pt x="346" y="376"/>
                  </a:lnTo>
                  <a:lnTo>
                    <a:pt x="329" y="372"/>
                  </a:lnTo>
                  <a:lnTo>
                    <a:pt x="308" y="363"/>
                  </a:lnTo>
                  <a:lnTo>
                    <a:pt x="292" y="355"/>
                  </a:lnTo>
                  <a:lnTo>
                    <a:pt x="275" y="347"/>
                  </a:lnTo>
                  <a:lnTo>
                    <a:pt x="271" y="347"/>
                  </a:lnTo>
                  <a:lnTo>
                    <a:pt x="263" y="351"/>
                  </a:lnTo>
                  <a:lnTo>
                    <a:pt x="250" y="355"/>
                  </a:lnTo>
                  <a:lnTo>
                    <a:pt x="233" y="363"/>
                  </a:lnTo>
                  <a:lnTo>
                    <a:pt x="213" y="372"/>
                  </a:lnTo>
                  <a:lnTo>
                    <a:pt x="192" y="380"/>
                  </a:lnTo>
                  <a:lnTo>
                    <a:pt x="167" y="388"/>
                  </a:lnTo>
                  <a:lnTo>
                    <a:pt x="142" y="397"/>
                  </a:lnTo>
                  <a:lnTo>
                    <a:pt x="117" y="405"/>
                  </a:lnTo>
                  <a:lnTo>
                    <a:pt x="92" y="414"/>
                  </a:lnTo>
                  <a:lnTo>
                    <a:pt x="71" y="422"/>
                  </a:lnTo>
                  <a:lnTo>
                    <a:pt x="46" y="430"/>
                  </a:lnTo>
                  <a:lnTo>
                    <a:pt x="29" y="434"/>
                  </a:lnTo>
                  <a:lnTo>
                    <a:pt x="12" y="439"/>
                  </a:lnTo>
                  <a:lnTo>
                    <a:pt x="4" y="439"/>
                  </a:lnTo>
                  <a:lnTo>
                    <a:pt x="0" y="43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096" name="Freeform 16"/>
            <p:cNvSpPr>
              <a:spLocks/>
            </p:cNvSpPr>
            <p:nvPr/>
          </p:nvSpPr>
          <p:spPr bwMode="auto">
            <a:xfrm>
              <a:off x="2882" y="79"/>
              <a:ext cx="434" cy="172"/>
            </a:xfrm>
            <a:custGeom>
              <a:avLst/>
              <a:gdLst/>
              <a:ahLst/>
              <a:cxnLst>
                <a:cxn ang="0">
                  <a:pos x="21" y="113"/>
                </a:cxn>
                <a:cxn ang="0">
                  <a:pos x="46" y="96"/>
                </a:cxn>
                <a:cxn ang="0">
                  <a:pos x="59" y="88"/>
                </a:cxn>
                <a:cxn ang="0">
                  <a:pos x="63" y="80"/>
                </a:cxn>
                <a:cxn ang="0">
                  <a:pos x="63" y="67"/>
                </a:cxn>
                <a:cxn ang="0">
                  <a:pos x="59" y="59"/>
                </a:cxn>
                <a:cxn ang="0">
                  <a:pos x="63" y="51"/>
                </a:cxn>
                <a:cxn ang="0">
                  <a:pos x="71" y="42"/>
                </a:cxn>
                <a:cxn ang="0">
                  <a:pos x="109" y="55"/>
                </a:cxn>
                <a:cxn ang="0">
                  <a:pos x="146" y="84"/>
                </a:cxn>
                <a:cxn ang="0">
                  <a:pos x="175" y="92"/>
                </a:cxn>
                <a:cxn ang="0">
                  <a:pos x="192" y="84"/>
                </a:cxn>
                <a:cxn ang="0">
                  <a:pos x="209" y="71"/>
                </a:cxn>
                <a:cxn ang="0">
                  <a:pos x="230" y="51"/>
                </a:cxn>
                <a:cxn ang="0">
                  <a:pos x="259" y="30"/>
                </a:cxn>
                <a:cxn ang="0">
                  <a:pos x="301" y="9"/>
                </a:cxn>
                <a:cxn ang="0">
                  <a:pos x="367" y="0"/>
                </a:cxn>
                <a:cxn ang="0">
                  <a:pos x="417" y="13"/>
                </a:cxn>
                <a:cxn ang="0">
                  <a:pos x="434" y="51"/>
                </a:cxn>
                <a:cxn ang="0">
                  <a:pos x="426" y="92"/>
                </a:cxn>
                <a:cxn ang="0">
                  <a:pos x="388" y="134"/>
                </a:cxn>
                <a:cxn ang="0">
                  <a:pos x="334" y="167"/>
                </a:cxn>
                <a:cxn ang="0">
                  <a:pos x="259" y="172"/>
                </a:cxn>
                <a:cxn ang="0">
                  <a:pos x="171" y="147"/>
                </a:cxn>
                <a:cxn ang="0">
                  <a:pos x="117" y="130"/>
                </a:cxn>
                <a:cxn ang="0">
                  <a:pos x="100" y="147"/>
                </a:cxn>
                <a:cxn ang="0">
                  <a:pos x="84" y="159"/>
                </a:cxn>
                <a:cxn ang="0">
                  <a:pos x="71" y="159"/>
                </a:cxn>
                <a:cxn ang="0">
                  <a:pos x="54" y="159"/>
                </a:cxn>
                <a:cxn ang="0">
                  <a:pos x="42" y="151"/>
                </a:cxn>
                <a:cxn ang="0">
                  <a:pos x="25" y="142"/>
                </a:cxn>
                <a:cxn ang="0">
                  <a:pos x="9" y="126"/>
                </a:cxn>
              </a:cxnLst>
              <a:rect l="0" t="0" r="r" b="b"/>
              <a:pathLst>
                <a:path w="434" h="172">
                  <a:moveTo>
                    <a:pt x="0" y="122"/>
                  </a:moveTo>
                  <a:lnTo>
                    <a:pt x="21" y="113"/>
                  </a:lnTo>
                  <a:lnTo>
                    <a:pt x="34" y="105"/>
                  </a:lnTo>
                  <a:lnTo>
                    <a:pt x="46" y="96"/>
                  </a:lnTo>
                  <a:lnTo>
                    <a:pt x="54" y="92"/>
                  </a:lnTo>
                  <a:lnTo>
                    <a:pt x="59" y="88"/>
                  </a:lnTo>
                  <a:lnTo>
                    <a:pt x="63" y="84"/>
                  </a:lnTo>
                  <a:lnTo>
                    <a:pt x="63" y="80"/>
                  </a:lnTo>
                  <a:lnTo>
                    <a:pt x="63" y="71"/>
                  </a:lnTo>
                  <a:lnTo>
                    <a:pt x="63" y="67"/>
                  </a:lnTo>
                  <a:lnTo>
                    <a:pt x="59" y="63"/>
                  </a:lnTo>
                  <a:lnTo>
                    <a:pt x="59" y="59"/>
                  </a:lnTo>
                  <a:lnTo>
                    <a:pt x="59" y="55"/>
                  </a:lnTo>
                  <a:lnTo>
                    <a:pt x="63" y="51"/>
                  </a:lnTo>
                  <a:lnTo>
                    <a:pt x="67" y="46"/>
                  </a:lnTo>
                  <a:lnTo>
                    <a:pt x="71" y="42"/>
                  </a:lnTo>
                  <a:lnTo>
                    <a:pt x="84" y="34"/>
                  </a:lnTo>
                  <a:lnTo>
                    <a:pt x="109" y="55"/>
                  </a:lnTo>
                  <a:lnTo>
                    <a:pt x="130" y="71"/>
                  </a:lnTo>
                  <a:lnTo>
                    <a:pt x="146" y="84"/>
                  </a:lnTo>
                  <a:lnTo>
                    <a:pt x="163" y="88"/>
                  </a:lnTo>
                  <a:lnTo>
                    <a:pt x="175" y="92"/>
                  </a:lnTo>
                  <a:lnTo>
                    <a:pt x="184" y="88"/>
                  </a:lnTo>
                  <a:lnTo>
                    <a:pt x="192" y="84"/>
                  </a:lnTo>
                  <a:lnTo>
                    <a:pt x="200" y="80"/>
                  </a:lnTo>
                  <a:lnTo>
                    <a:pt x="209" y="71"/>
                  </a:lnTo>
                  <a:lnTo>
                    <a:pt x="217" y="59"/>
                  </a:lnTo>
                  <a:lnTo>
                    <a:pt x="230" y="51"/>
                  </a:lnTo>
                  <a:lnTo>
                    <a:pt x="242" y="38"/>
                  </a:lnTo>
                  <a:lnTo>
                    <a:pt x="259" y="30"/>
                  </a:lnTo>
                  <a:lnTo>
                    <a:pt x="276" y="17"/>
                  </a:lnTo>
                  <a:lnTo>
                    <a:pt x="301" y="9"/>
                  </a:lnTo>
                  <a:lnTo>
                    <a:pt x="330" y="5"/>
                  </a:lnTo>
                  <a:lnTo>
                    <a:pt x="367" y="0"/>
                  </a:lnTo>
                  <a:lnTo>
                    <a:pt x="397" y="5"/>
                  </a:lnTo>
                  <a:lnTo>
                    <a:pt x="417" y="13"/>
                  </a:lnTo>
                  <a:lnTo>
                    <a:pt x="430" y="30"/>
                  </a:lnTo>
                  <a:lnTo>
                    <a:pt x="434" y="51"/>
                  </a:lnTo>
                  <a:lnTo>
                    <a:pt x="434" y="71"/>
                  </a:lnTo>
                  <a:lnTo>
                    <a:pt x="426" y="92"/>
                  </a:lnTo>
                  <a:lnTo>
                    <a:pt x="409" y="113"/>
                  </a:lnTo>
                  <a:lnTo>
                    <a:pt x="388" y="134"/>
                  </a:lnTo>
                  <a:lnTo>
                    <a:pt x="363" y="151"/>
                  </a:lnTo>
                  <a:lnTo>
                    <a:pt x="334" y="167"/>
                  </a:lnTo>
                  <a:lnTo>
                    <a:pt x="296" y="172"/>
                  </a:lnTo>
                  <a:lnTo>
                    <a:pt x="259" y="172"/>
                  </a:lnTo>
                  <a:lnTo>
                    <a:pt x="217" y="167"/>
                  </a:lnTo>
                  <a:lnTo>
                    <a:pt x="171" y="147"/>
                  </a:lnTo>
                  <a:lnTo>
                    <a:pt x="125" y="122"/>
                  </a:lnTo>
                  <a:lnTo>
                    <a:pt x="117" y="130"/>
                  </a:lnTo>
                  <a:lnTo>
                    <a:pt x="109" y="138"/>
                  </a:lnTo>
                  <a:lnTo>
                    <a:pt x="100" y="147"/>
                  </a:lnTo>
                  <a:lnTo>
                    <a:pt x="92" y="151"/>
                  </a:lnTo>
                  <a:lnTo>
                    <a:pt x="84" y="159"/>
                  </a:lnTo>
                  <a:lnTo>
                    <a:pt x="79" y="159"/>
                  </a:lnTo>
                  <a:lnTo>
                    <a:pt x="71" y="159"/>
                  </a:lnTo>
                  <a:lnTo>
                    <a:pt x="63" y="159"/>
                  </a:lnTo>
                  <a:lnTo>
                    <a:pt x="54" y="159"/>
                  </a:lnTo>
                  <a:lnTo>
                    <a:pt x="50" y="155"/>
                  </a:lnTo>
                  <a:lnTo>
                    <a:pt x="42" y="151"/>
                  </a:lnTo>
                  <a:lnTo>
                    <a:pt x="34" y="147"/>
                  </a:lnTo>
                  <a:lnTo>
                    <a:pt x="25" y="142"/>
                  </a:lnTo>
                  <a:lnTo>
                    <a:pt x="17" y="134"/>
                  </a:lnTo>
                  <a:lnTo>
                    <a:pt x="9" y="126"/>
                  </a:lnTo>
                  <a:lnTo>
                    <a:pt x="0" y="12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095" name="Freeform 15"/>
            <p:cNvSpPr>
              <a:spLocks/>
            </p:cNvSpPr>
            <p:nvPr/>
          </p:nvSpPr>
          <p:spPr bwMode="auto">
            <a:xfrm>
              <a:off x="2023" y="1880"/>
              <a:ext cx="254" cy="246"/>
            </a:xfrm>
            <a:custGeom>
              <a:avLst/>
              <a:gdLst/>
              <a:ahLst/>
              <a:cxnLst>
                <a:cxn ang="0">
                  <a:pos x="254" y="104"/>
                </a:cxn>
                <a:cxn ang="0">
                  <a:pos x="250" y="129"/>
                </a:cxn>
                <a:cxn ang="0">
                  <a:pos x="225" y="154"/>
                </a:cxn>
                <a:cxn ang="0">
                  <a:pos x="188" y="188"/>
                </a:cxn>
                <a:cxn ang="0">
                  <a:pos x="142" y="213"/>
                </a:cxn>
                <a:cxn ang="0">
                  <a:pos x="96" y="238"/>
                </a:cxn>
                <a:cxn ang="0">
                  <a:pos x="54" y="246"/>
                </a:cxn>
                <a:cxn ang="0">
                  <a:pos x="25" y="238"/>
                </a:cxn>
                <a:cxn ang="0">
                  <a:pos x="13" y="213"/>
                </a:cxn>
                <a:cxn ang="0">
                  <a:pos x="21" y="175"/>
                </a:cxn>
                <a:cxn ang="0">
                  <a:pos x="38" y="142"/>
                </a:cxn>
                <a:cxn ang="0">
                  <a:pos x="54" y="104"/>
                </a:cxn>
                <a:cxn ang="0">
                  <a:pos x="67" y="75"/>
                </a:cxn>
                <a:cxn ang="0">
                  <a:pos x="71" y="50"/>
                </a:cxn>
                <a:cxn ang="0">
                  <a:pos x="58" y="42"/>
                </a:cxn>
                <a:cxn ang="0">
                  <a:pos x="25" y="46"/>
                </a:cxn>
                <a:cxn ang="0">
                  <a:pos x="4" y="37"/>
                </a:cxn>
                <a:cxn ang="0">
                  <a:pos x="25" y="12"/>
                </a:cxn>
                <a:cxn ang="0">
                  <a:pos x="46" y="0"/>
                </a:cxn>
                <a:cxn ang="0">
                  <a:pos x="71" y="0"/>
                </a:cxn>
                <a:cxn ang="0">
                  <a:pos x="92" y="4"/>
                </a:cxn>
                <a:cxn ang="0">
                  <a:pos x="108" y="21"/>
                </a:cxn>
                <a:cxn ang="0">
                  <a:pos x="121" y="37"/>
                </a:cxn>
                <a:cxn ang="0">
                  <a:pos x="121" y="58"/>
                </a:cxn>
                <a:cxn ang="0">
                  <a:pos x="83" y="117"/>
                </a:cxn>
                <a:cxn ang="0">
                  <a:pos x="46" y="175"/>
                </a:cxn>
                <a:cxn ang="0">
                  <a:pos x="46" y="200"/>
                </a:cxn>
                <a:cxn ang="0">
                  <a:pos x="75" y="200"/>
                </a:cxn>
                <a:cxn ang="0">
                  <a:pos x="121" y="180"/>
                </a:cxn>
                <a:cxn ang="0">
                  <a:pos x="171" y="150"/>
                </a:cxn>
                <a:cxn ang="0">
                  <a:pos x="217" y="121"/>
                </a:cxn>
                <a:cxn ang="0">
                  <a:pos x="246" y="104"/>
                </a:cxn>
              </a:cxnLst>
              <a:rect l="0" t="0" r="r" b="b"/>
              <a:pathLst>
                <a:path w="254" h="246">
                  <a:moveTo>
                    <a:pt x="250" y="100"/>
                  </a:moveTo>
                  <a:lnTo>
                    <a:pt x="254" y="104"/>
                  </a:lnTo>
                  <a:lnTo>
                    <a:pt x="254" y="117"/>
                  </a:lnTo>
                  <a:lnTo>
                    <a:pt x="250" y="129"/>
                  </a:lnTo>
                  <a:lnTo>
                    <a:pt x="238" y="142"/>
                  </a:lnTo>
                  <a:lnTo>
                    <a:pt x="225" y="154"/>
                  </a:lnTo>
                  <a:lnTo>
                    <a:pt x="204" y="171"/>
                  </a:lnTo>
                  <a:lnTo>
                    <a:pt x="188" y="188"/>
                  </a:lnTo>
                  <a:lnTo>
                    <a:pt x="167" y="200"/>
                  </a:lnTo>
                  <a:lnTo>
                    <a:pt x="142" y="213"/>
                  </a:lnTo>
                  <a:lnTo>
                    <a:pt x="117" y="225"/>
                  </a:lnTo>
                  <a:lnTo>
                    <a:pt x="96" y="238"/>
                  </a:lnTo>
                  <a:lnTo>
                    <a:pt x="75" y="242"/>
                  </a:lnTo>
                  <a:lnTo>
                    <a:pt x="54" y="246"/>
                  </a:lnTo>
                  <a:lnTo>
                    <a:pt x="38" y="246"/>
                  </a:lnTo>
                  <a:lnTo>
                    <a:pt x="25" y="238"/>
                  </a:lnTo>
                  <a:lnTo>
                    <a:pt x="17" y="230"/>
                  </a:lnTo>
                  <a:lnTo>
                    <a:pt x="13" y="213"/>
                  </a:lnTo>
                  <a:lnTo>
                    <a:pt x="17" y="196"/>
                  </a:lnTo>
                  <a:lnTo>
                    <a:pt x="21" y="175"/>
                  </a:lnTo>
                  <a:lnTo>
                    <a:pt x="29" y="159"/>
                  </a:lnTo>
                  <a:lnTo>
                    <a:pt x="38" y="142"/>
                  </a:lnTo>
                  <a:lnTo>
                    <a:pt x="46" y="121"/>
                  </a:lnTo>
                  <a:lnTo>
                    <a:pt x="54" y="104"/>
                  </a:lnTo>
                  <a:lnTo>
                    <a:pt x="63" y="88"/>
                  </a:lnTo>
                  <a:lnTo>
                    <a:pt x="67" y="75"/>
                  </a:lnTo>
                  <a:lnTo>
                    <a:pt x="71" y="63"/>
                  </a:lnTo>
                  <a:lnTo>
                    <a:pt x="71" y="50"/>
                  </a:lnTo>
                  <a:lnTo>
                    <a:pt x="67" y="46"/>
                  </a:lnTo>
                  <a:lnTo>
                    <a:pt x="58" y="42"/>
                  </a:lnTo>
                  <a:lnTo>
                    <a:pt x="46" y="42"/>
                  </a:lnTo>
                  <a:lnTo>
                    <a:pt x="25" y="46"/>
                  </a:lnTo>
                  <a:lnTo>
                    <a:pt x="0" y="54"/>
                  </a:lnTo>
                  <a:lnTo>
                    <a:pt x="4" y="37"/>
                  </a:lnTo>
                  <a:lnTo>
                    <a:pt x="13" y="21"/>
                  </a:lnTo>
                  <a:lnTo>
                    <a:pt x="25" y="12"/>
                  </a:lnTo>
                  <a:lnTo>
                    <a:pt x="33" y="4"/>
                  </a:lnTo>
                  <a:lnTo>
                    <a:pt x="46" y="0"/>
                  </a:lnTo>
                  <a:lnTo>
                    <a:pt x="58" y="0"/>
                  </a:lnTo>
                  <a:lnTo>
                    <a:pt x="71" y="0"/>
                  </a:lnTo>
                  <a:lnTo>
                    <a:pt x="79" y="0"/>
                  </a:lnTo>
                  <a:lnTo>
                    <a:pt x="92" y="4"/>
                  </a:lnTo>
                  <a:lnTo>
                    <a:pt x="100" y="12"/>
                  </a:lnTo>
                  <a:lnTo>
                    <a:pt x="108" y="21"/>
                  </a:lnTo>
                  <a:lnTo>
                    <a:pt x="117" y="29"/>
                  </a:lnTo>
                  <a:lnTo>
                    <a:pt x="121" y="37"/>
                  </a:lnTo>
                  <a:lnTo>
                    <a:pt x="121" y="46"/>
                  </a:lnTo>
                  <a:lnTo>
                    <a:pt x="121" y="58"/>
                  </a:lnTo>
                  <a:lnTo>
                    <a:pt x="117" y="67"/>
                  </a:lnTo>
                  <a:lnTo>
                    <a:pt x="83" y="117"/>
                  </a:lnTo>
                  <a:lnTo>
                    <a:pt x="58" y="150"/>
                  </a:lnTo>
                  <a:lnTo>
                    <a:pt x="46" y="175"/>
                  </a:lnTo>
                  <a:lnTo>
                    <a:pt x="42" y="192"/>
                  </a:lnTo>
                  <a:lnTo>
                    <a:pt x="46" y="200"/>
                  </a:lnTo>
                  <a:lnTo>
                    <a:pt x="58" y="205"/>
                  </a:lnTo>
                  <a:lnTo>
                    <a:pt x="75" y="200"/>
                  </a:lnTo>
                  <a:lnTo>
                    <a:pt x="96" y="192"/>
                  </a:lnTo>
                  <a:lnTo>
                    <a:pt x="121" y="180"/>
                  </a:lnTo>
                  <a:lnTo>
                    <a:pt x="146" y="167"/>
                  </a:lnTo>
                  <a:lnTo>
                    <a:pt x="171" y="150"/>
                  </a:lnTo>
                  <a:lnTo>
                    <a:pt x="196" y="134"/>
                  </a:lnTo>
                  <a:lnTo>
                    <a:pt x="217" y="121"/>
                  </a:lnTo>
                  <a:lnTo>
                    <a:pt x="234" y="108"/>
                  </a:lnTo>
                  <a:lnTo>
                    <a:pt x="246" y="104"/>
                  </a:lnTo>
                  <a:lnTo>
                    <a:pt x="250" y="10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094" name="Freeform 14"/>
            <p:cNvSpPr>
              <a:spLocks/>
            </p:cNvSpPr>
            <p:nvPr/>
          </p:nvSpPr>
          <p:spPr bwMode="auto">
            <a:xfrm>
              <a:off x="5606" y="38"/>
              <a:ext cx="442" cy="171"/>
            </a:xfrm>
            <a:custGeom>
              <a:avLst/>
              <a:gdLst/>
              <a:ahLst/>
              <a:cxnLst>
                <a:cxn ang="0">
                  <a:pos x="21" y="108"/>
                </a:cxn>
                <a:cxn ang="0">
                  <a:pos x="50" y="96"/>
                </a:cxn>
                <a:cxn ang="0">
                  <a:pos x="63" y="87"/>
                </a:cxn>
                <a:cxn ang="0">
                  <a:pos x="63" y="75"/>
                </a:cxn>
                <a:cxn ang="0">
                  <a:pos x="63" y="66"/>
                </a:cxn>
                <a:cxn ang="0">
                  <a:pos x="58" y="58"/>
                </a:cxn>
                <a:cxn ang="0">
                  <a:pos x="63" y="50"/>
                </a:cxn>
                <a:cxn ang="0">
                  <a:pos x="75" y="37"/>
                </a:cxn>
                <a:cxn ang="0">
                  <a:pos x="113" y="50"/>
                </a:cxn>
                <a:cxn ang="0">
                  <a:pos x="150" y="79"/>
                </a:cxn>
                <a:cxn ang="0">
                  <a:pos x="175" y="87"/>
                </a:cxn>
                <a:cxn ang="0">
                  <a:pos x="196" y="83"/>
                </a:cxn>
                <a:cxn ang="0">
                  <a:pos x="213" y="66"/>
                </a:cxn>
                <a:cxn ang="0">
                  <a:pos x="234" y="46"/>
                </a:cxn>
                <a:cxn ang="0">
                  <a:pos x="263" y="29"/>
                </a:cxn>
                <a:cxn ang="0">
                  <a:pos x="309" y="8"/>
                </a:cxn>
                <a:cxn ang="0">
                  <a:pos x="375" y="0"/>
                </a:cxn>
                <a:cxn ang="0">
                  <a:pos x="425" y="12"/>
                </a:cxn>
                <a:cxn ang="0">
                  <a:pos x="442" y="46"/>
                </a:cxn>
                <a:cxn ang="0">
                  <a:pos x="430" y="92"/>
                </a:cxn>
                <a:cxn ang="0">
                  <a:pos x="392" y="133"/>
                </a:cxn>
                <a:cxn ang="0">
                  <a:pos x="338" y="163"/>
                </a:cxn>
                <a:cxn ang="0">
                  <a:pos x="263" y="171"/>
                </a:cxn>
                <a:cxn ang="0">
                  <a:pos x="175" y="146"/>
                </a:cxn>
                <a:cxn ang="0">
                  <a:pos x="117" y="129"/>
                </a:cxn>
                <a:cxn ang="0">
                  <a:pos x="100" y="142"/>
                </a:cxn>
                <a:cxn ang="0">
                  <a:pos x="88" y="150"/>
                </a:cxn>
                <a:cxn ang="0">
                  <a:pos x="71" y="154"/>
                </a:cxn>
                <a:cxn ang="0">
                  <a:pos x="58" y="154"/>
                </a:cxn>
                <a:cxn ang="0">
                  <a:pos x="42" y="150"/>
                </a:cxn>
                <a:cxn ang="0">
                  <a:pos x="29" y="137"/>
                </a:cxn>
                <a:cxn ang="0">
                  <a:pos x="8" y="125"/>
                </a:cxn>
              </a:cxnLst>
              <a:rect l="0" t="0" r="r" b="b"/>
              <a:pathLst>
                <a:path w="442" h="171">
                  <a:moveTo>
                    <a:pt x="0" y="117"/>
                  </a:moveTo>
                  <a:lnTo>
                    <a:pt x="21" y="108"/>
                  </a:lnTo>
                  <a:lnTo>
                    <a:pt x="38" y="104"/>
                  </a:lnTo>
                  <a:lnTo>
                    <a:pt x="50" y="96"/>
                  </a:lnTo>
                  <a:lnTo>
                    <a:pt x="54" y="92"/>
                  </a:lnTo>
                  <a:lnTo>
                    <a:pt x="63" y="87"/>
                  </a:lnTo>
                  <a:lnTo>
                    <a:pt x="63" y="83"/>
                  </a:lnTo>
                  <a:lnTo>
                    <a:pt x="63" y="75"/>
                  </a:lnTo>
                  <a:lnTo>
                    <a:pt x="63" y="71"/>
                  </a:lnTo>
                  <a:lnTo>
                    <a:pt x="63" y="66"/>
                  </a:lnTo>
                  <a:lnTo>
                    <a:pt x="58" y="62"/>
                  </a:lnTo>
                  <a:lnTo>
                    <a:pt x="58" y="58"/>
                  </a:lnTo>
                  <a:lnTo>
                    <a:pt x="58" y="54"/>
                  </a:lnTo>
                  <a:lnTo>
                    <a:pt x="63" y="50"/>
                  </a:lnTo>
                  <a:lnTo>
                    <a:pt x="67" y="41"/>
                  </a:lnTo>
                  <a:lnTo>
                    <a:pt x="75" y="37"/>
                  </a:lnTo>
                  <a:lnTo>
                    <a:pt x="88" y="29"/>
                  </a:lnTo>
                  <a:lnTo>
                    <a:pt x="113" y="50"/>
                  </a:lnTo>
                  <a:lnTo>
                    <a:pt x="133" y="66"/>
                  </a:lnTo>
                  <a:lnTo>
                    <a:pt x="150" y="79"/>
                  </a:lnTo>
                  <a:lnTo>
                    <a:pt x="163" y="83"/>
                  </a:lnTo>
                  <a:lnTo>
                    <a:pt x="175" y="87"/>
                  </a:lnTo>
                  <a:lnTo>
                    <a:pt x="188" y="87"/>
                  </a:lnTo>
                  <a:lnTo>
                    <a:pt x="196" y="83"/>
                  </a:lnTo>
                  <a:lnTo>
                    <a:pt x="204" y="75"/>
                  </a:lnTo>
                  <a:lnTo>
                    <a:pt x="213" y="66"/>
                  </a:lnTo>
                  <a:lnTo>
                    <a:pt x="221" y="58"/>
                  </a:lnTo>
                  <a:lnTo>
                    <a:pt x="234" y="46"/>
                  </a:lnTo>
                  <a:lnTo>
                    <a:pt x="246" y="37"/>
                  </a:lnTo>
                  <a:lnTo>
                    <a:pt x="263" y="29"/>
                  </a:lnTo>
                  <a:lnTo>
                    <a:pt x="284" y="16"/>
                  </a:lnTo>
                  <a:lnTo>
                    <a:pt x="309" y="8"/>
                  </a:lnTo>
                  <a:lnTo>
                    <a:pt x="338" y="4"/>
                  </a:lnTo>
                  <a:lnTo>
                    <a:pt x="375" y="0"/>
                  </a:lnTo>
                  <a:lnTo>
                    <a:pt x="405" y="4"/>
                  </a:lnTo>
                  <a:lnTo>
                    <a:pt x="425" y="12"/>
                  </a:lnTo>
                  <a:lnTo>
                    <a:pt x="434" y="29"/>
                  </a:lnTo>
                  <a:lnTo>
                    <a:pt x="442" y="46"/>
                  </a:lnTo>
                  <a:lnTo>
                    <a:pt x="438" y="66"/>
                  </a:lnTo>
                  <a:lnTo>
                    <a:pt x="430" y="92"/>
                  </a:lnTo>
                  <a:lnTo>
                    <a:pt x="413" y="112"/>
                  </a:lnTo>
                  <a:lnTo>
                    <a:pt x="392" y="133"/>
                  </a:lnTo>
                  <a:lnTo>
                    <a:pt x="367" y="150"/>
                  </a:lnTo>
                  <a:lnTo>
                    <a:pt x="338" y="163"/>
                  </a:lnTo>
                  <a:lnTo>
                    <a:pt x="300" y="171"/>
                  </a:lnTo>
                  <a:lnTo>
                    <a:pt x="263" y="171"/>
                  </a:lnTo>
                  <a:lnTo>
                    <a:pt x="221" y="163"/>
                  </a:lnTo>
                  <a:lnTo>
                    <a:pt x="175" y="146"/>
                  </a:lnTo>
                  <a:lnTo>
                    <a:pt x="125" y="117"/>
                  </a:lnTo>
                  <a:lnTo>
                    <a:pt x="117" y="129"/>
                  </a:lnTo>
                  <a:lnTo>
                    <a:pt x="108" y="137"/>
                  </a:lnTo>
                  <a:lnTo>
                    <a:pt x="100" y="142"/>
                  </a:lnTo>
                  <a:lnTo>
                    <a:pt x="92" y="146"/>
                  </a:lnTo>
                  <a:lnTo>
                    <a:pt x="88" y="150"/>
                  </a:lnTo>
                  <a:lnTo>
                    <a:pt x="79" y="154"/>
                  </a:lnTo>
                  <a:lnTo>
                    <a:pt x="71" y="154"/>
                  </a:lnTo>
                  <a:lnTo>
                    <a:pt x="67" y="154"/>
                  </a:lnTo>
                  <a:lnTo>
                    <a:pt x="58" y="154"/>
                  </a:lnTo>
                  <a:lnTo>
                    <a:pt x="50" y="150"/>
                  </a:lnTo>
                  <a:lnTo>
                    <a:pt x="42" y="150"/>
                  </a:lnTo>
                  <a:lnTo>
                    <a:pt x="33" y="142"/>
                  </a:lnTo>
                  <a:lnTo>
                    <a:pt x="29" y="137"/>
                  </a:lnTo>
                  <a:lnTo>
                    <a:pt x="17" y="133"/>
                  </a:lnTo>
                  <a:lnTo>
                    <a:pt x="8" y="125"/>
                  </a:lnTo>
                  <a:lnTo>
                    <a:pt x="0" y="11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093" name="Freeform 13"/>
            <p:cNvSpPr>
              <a:spLocks/>
            </p:cNvSpPr>
            <p:nvPr/>
          </p:nvSpPr>
          <p:spPr bwMode="auto">
            <a:xfrm>
              <a:off x="7016" y="0"/>
              <a:ext cx="438" cy="180"/>
            </a:xfrm>
            <a:custGeom>
              <a:avLst/>
              <a:gdLst/>
              <a:ahLst/>
              <a:cxnLst>
                <a:cxn ang="0">
                  <a:pos x="21" y="121"/>
                </a:cxn>
                <a:cxn ang="0">
                  <a:pos x="50" y="104"/>
                </a:cxn>
                <a:cxn ang="0">
                  <a:pos x="62" y="92"/>
                </a:cxn>
                <a:cxn ang="0">
                  <a:pos x="67" y="84"/>
                </a:cxn>
                <a:cxn ang="0">
                  <a:pos x="62" y="71"/>
                </a:cxn>
                <a:cxn ang="0">
                  <a:pos x="58" y="63"/>
                </a:cxn>
                <a:cxn ang="0">
                  <a:pos x="58" y="54"/>
                </a:cxn>
                <a:cxn ang="0">
                  <a:pos x="71" y="46"/>
                </a:cxn>
                <a:cxn ang="0">
                  <a:pos x="108" y="63"/>
                </a:cxn>
                <a:cxn ang="0">
                  <a:pos x="146" y="88"/>
                </a:cxn>
                <a:cxn ang="0">
                  <a:pos x="171" y="96"/>
                </a:cxn>
                <a:cxn ang="0">
                  <a:pos x="192" y="92"/>
                </a:cxn>
                <a:cxn ang="0">
                  <a:pos x="208" y="75"/>
                </a:cxn>
                <a:cxn ang="0">
                  <a:pos x="225" y="54"/>
                </a:cxn>
                <a:cxn ang="0">
                  <a:pos x="254" y="33"/>
                </a:cxn>
                <a:cxn ang="0">
                  <a:pos x="300" y="13"/>
                </a:cxn>
                <a:cxn ang="0">
                  <a:pos x="371" y="0"/>
                </a:cxn>
                <a:cxn ang="0">
                  <a:pos x="421" y="13"/>
                </a:cxn>
                <a:cxn ang="0">
                  <a:pos x="438" y="50"/>
                </a:cxn>
                <a:cxn ang="0">
                  <a:pos x="425" y="92"/>
                </a:cxn>
                <a:cxn ang="0">
                  <a:pos x="392" y="134"/>
                </a:cxn>
                <a:cxn ang="0">
                  <a:pos x="338" y="167"/>
                </a:cxn>
                <a:cxn ang="0">
                  <a:pos x="267" y="180"/>
                </a:cxn>
                <a:cxn ang="0">
                  <a:pos x="179" y="155"/>
                </a:cxn>
                <a:cxn ang="0">
                  <a:pos x="121" y="138"/>
                </a:cxn>
                <a:cxn ang="0">
                  <a:pos x="104" y="155"/>
                </a:cxn>
                <a:cxn ang="0">
                  <a:pos x="87" y="163"/>
                </a:cxn>
                <a:cxn ang="0">
                  <a:pos x="71" y="167"/>
                </a:cxn>
                <a:cxn ang="0">
                  <a:pos x="58" y="167"/>
                </a:cxn>
                <a:cxn ang="0">
                  <a:pos x="42" y="159"/>
                </a:cxn>
                <a:cxn ang="0">
                  <a:pos x="29" y="150"/>
                </a:cxn>
                <a:cxn ang="0">
                  <a:pos x="8" y="138"/>
                </a:cxn>
              </a:cxnLst>
              <a:rect l="0" t="0" r="r" b="b"/>
              <a:pathLst>
                <a:path w="438" h="180">
                  <a:moveTo>
                    <a:pt x="0" y="130"/>
                  </a:moveTo>
                  <a:lnTo>
                    <a:pt x="21" y="121"/>
                  </a:lnTo>
                  <a:lnTo>
                    <a:pt x="37" y="113"/>
                  </a:lnTo>
                  <a:lnTo>
                    <a:pt x="50" y="104"/>
                  </a:lnTo>
                  <a:lnTo>
                    <a:pt x="58" y="100"/>
                  </a:lnTo>
                  <a:lnTo>
                    <a:pt x="62" y="92"/>
                  </a:lnTo>
                  <a:lnTo>
                    <a:pt x="67" y="88"/>
                  </a:lnTo>
                  <a:lnTo>
                    <a:pt x="67" y="84"/>
                  </a:lnTo>
                  <a:lnTo>
                    <a:pt x="62" y="79"/>
                  </a:lnTo>
                  <a:lnTo>
                    <a:pt x="62" y="71"/>
                  </a:lnTo>
                  <a:lnTo>
                    <a:pt x="58" y="67"/>
                  </a:lnTo>
                  <a:lnTo>
                    <a:pt x="58" y="63"/>
                  </a:lnTo>
                  <a:lnTo>
                    <a:pt x="58" y="58"/>
                  </a:lnTo>
                  <a:lnTo>
                    <a:pt x="58" y="54"/>
                  </a:lnTo>
                  <a:lnTo>
                    <a:pt x="62" y="50"/>
                  </a:lnTo>
                  <a:lnTo>
                    <a:pt x="71" y="46"/>
                  </a:lnTo>
                  <a:lnTo>
                    <a:pt x="83" y="42"/>
                  </a:lnTo>
                  <a:lnTo>
                    <a:pt x="108" y="63"/>
                  </a:lnTo>
                  <a:lnTo>
                    <a:pt x="129" y="79"/>
                  </a:lnTo>
                  <a:lnTo>
                    <a:pt x="146" y="88"/>
                  </a:lnTo>
                  <a:lnTo>
                    <a:pt x="163" y="96"/>
                  </a:lnTo>
                  <a:lnTo>
                    <a:pt x="171" y="96"/>
                  </a:lnTo>
                  <a:lnTo>
                    <a:pt x="183" y="96"/>
                  </a:lnTo>
                  <a:lnTo>
                    <a:pt x="192" y="92"/>
                  </a:lnTo>
                  <a:lnTo>
                    <a:pt x="200" y="84"/>
                  </a:lnTo>
                  <a:lnTo>
                    <a:pt x="208" y="75"/>
                  </a:lnTo>
                  <a:lnTo>
                    <a:pt x="217" y="67"/>
                  </a:lnTo>
                  <a:lnTo>
                    <a:pt x="225" y="54"/>
                  </a:lnTo>
                  <a:lnTo>
                    <a:pt x="242" y="42"/>
                  </a:lnTo>
                  <a:lnTo>
                    <a:pt x="254" y="33"/>
                  </a:lnTo>
                  <a:lnTo>
                    <a:pt x="275" y="21"/>
                  </a:lnTo>
                  <a:lnTo>
                    <a:pt x="300" y="13"/>
                  </a:lnTo>
                  <a:lnTo>
                    <a:pt x="329" y="4"/>
                  </a:lnTo>
                  <a:lnTo>
                    <a:pt x="371" y="0"/>
                  </a:lnTo>
                  <a:lnTo>
                    <a:pt x="396" y="4"/>
                  </a:lnTo>
                  <a:lnTo>
                    <a:pt x="421" y="13"/>
                  </a:lnTo>
                  <a:lnTo>
                    <a:pt x="434" y="29"/>
                  </a:lnTo>
                  <a:lnTo>
                    <a:pt x="438" y="50"/>
                  </a:lnTo>
                  <a:lnTo>
                    <a:pt x="434" y="71"/>
                  </a:lnTo>
                  <a:lnTo>
                    <a:pt x="425" y="92"/>
                  </a:lnTo>
                  <a:lnTo>
                    <a:pt x="413" y="117"/>
                  </a:lnTo>
                  <a:lnTo>
                    <a:pt x="392" y="134"/>
                  </a:lnTo>
                  <a:lnTo>
                    <a:pt x="367" y="155"/>
                  </a:lnTo>
                  <a:lnTo>
                    <a:pt x="338" y="167"/>
                  </a:lnTo>
                  <a:lnTo>
                    <a:pt x="304" y="175"/>
                  </a:lnTo>
                  <a:lnTo>
                    <a:pt x="267" y="180"/>
                  </a:lnTo>
                  <a:lnTo>
                    <a:pt x="225" y="171"/>
                  </a:lnTo>
                  <a:lnTo>
                    <a:pt x="179" y="155"/>
                  </a:lnTo>
                  <a:lnTo>
                    <a:pt x="133" y="130"/>
                  </a:lnTo>
                  <a:lnTo>
                    <a:pt x="121" y="138"/>
                  </a:lnTo>
                  <a:lnTo>
                    <a:pt x="112" y="146"/>
                  </a:lnTo>
                  <a:lnTo>
                    <a:pt x="104" y="155"/>
                  </a:lnTo>
                  <a:lnTo>
                    <a:pt x="96" y="159"/>
                  </a:lnTo>
                  <a:lnTo>
                    <a:pt x="87" y="163"/>
                  </a:lnTo>
                  <a:lnTo>
                    <a:pt x="79" y="167"/>
                  </a:lnTo>
                  <a:lnTo>
                    <a:pt x="71" y="167"/>
                  </a:lnTo>
                  <a:lnTo>
                    <a:pt x="62" y="167"/>
                  </a:lnTo>
                  <a:lnTo>
                    <a:pt x="58" y="167"/>
                  </a:lnTo>
                  <a:lnTo>
                    <a:pt x="50" y="163"/>
                  </a:lnTo>
                  <a:lnTo>
                    <a:pt x="42" y="159"/>
                  </a:lnTo>
                  <a:lnTo>
                    <a:pt x="33" y="155"/>
                  </a:lnTo>
                  <a:lnTo>
                    <a:pt x="29" y="150"/>
                  </a:lnTo>
                  <a:lnTo>
                    <a:pt x="17" y="142"/>
                  </a:lnTo>
                  <a:lnTo>
                    <a:pt x="8" y="138"/>
                  </a:lnTo>
                  <a:lnTo>
                    <a:pt x="0" y="13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092" name="Freeform 12"/>
            <p:cNvSpPr>
              <a:spLocks/>
            </p:cNvSpPr>
            <p:nvPr/>
          </p:nvSpPr>
          <p:spPr bwMode="auto">
            <a:xfrm>
              <a:off x="3053" y="2101"/>
              <a:ext cx="92" cy="218"/>
            </a:xfrm>
            <a:custGeom>
              <a:avLst/>
              <a:gdLst/>
              <a:ahLst/>
              <a:cxnLst>
                <a:cxn ang="0">
                  <a:pos x="92" y="130"/>
                </a:cxn>
                <a:cxn ang="0">
                  <a:pos x="92" y="138"/>
                </a:cxn>
                <a:cxn ang="0">
                  <a:pos x="92" y="142"/>
                </a:cxn>
                <a:cxn ang="0">
                  <a:pos x="92" y="151"/>
                </a:cxn>
                <a:cxn ang="0">
                  <a:pos x="88" y="159"/>
                </a:cxn>
                <a:cxn ang="0">
                  <a:pos x="88" y="163"/>
                </a:cxn>
                <a:cxn ang="0">
                  <a:pos x="88" y="172"/>
                </a:cxn>
                <a:cxn ang="0">
                  <a:pos x="84" y="176"/>
                </a:cxn>
                <a:cxn ang="0">
                  <a:pos x="84" y="180"/>
                </a:cxn>
                <a:cxn ang="0">
                  <a:pos x="80" y="188"/>
                </a:cxn>
                <a:cxn ang="0">
                  <a:pos x="80" y="192"/>
                </a:cxn>
                <a:cxn ang="0">
                  <a:pos x="75" y="197"/>
                </a:cxn>
                <a:cxn ang="0">
                  <a:pos x="75" y="201"/>
                </a:cxn>
                <a:cxn ang="0">
                  <a:pos x="71" y="205"/>
                </a:cxn>
                <a:cxn ang="0">
                  <a:pos x="67" y="209"/>
                </a:cxn>
                <a:cxn ang="0">
                  <a:pos x="67" y="213"/>
                </a:cxn>
                <a:cxn ang="0">
                  <a:pos x="63" y="218"/>
                </a:cxn>
                <a:cxn ang="0">
                  <a:pos x="42" y="201"/>
                </a:cxn>
                <a:cxn ang="0">
                  <a:pos x="25" y="180"/>
                </a:cxn>
                <a:cxn ang="0">
                  <a:pos x="17" y="163"/>
                </a:cxn>
                <a:cxn ang="0">
                  <a:pos x="9" y="146"/>
                </a:cxn>
                <a:cxn ang="0">
                  <a:pos x="4" y="130"/>
                </a:cxn>
                <a:cxn ang="0">
                  <a:pos x="0" y="113"/>
                </a:cxn>
                <a:cxn ang="0">
                  <a:pos x="4" y="96"/>
                </a:cxn>
                <a:cxn ang="0">
                  <a:pos x="4" y="80"/>
                </a:cxn>
                <a:cxn ang="0">
                  <a:pos x="13" y="67"/>
                </a:cxn>
                <a:cxn ang="0">
                  <a:pos x="17" y="55"/>
                </a:cxn>
                <a:cxn ang="0">
                  <a:pos x="25" y="42"/>
                </a:cxn>
                <a:cxn ang="0">
                  <a:pos x="29" y="30"/>
                </a:cxn>
                <a:cxn ang="0">
                  <a:pos x="38" y="21"/>
                </a:cxn>
                <a:cxn ang="0">
                  <a:pos x="42" y="13"/>
                </a:cxn>
                <a:cxn ang="0">
                  <a:pos x="46" y="4"/>
                </a:cxn>
                <a:cxn ang="0">
                  <a:pos x="50" y="0"/>
                </a:cxn>
                <a:cxn ang="0">
                  <a:pos x="42" y="17"/>
                </a:cxn>
                <a:cxn ang="0">
                  <a:pos x="38" y="30"/>
                </a:cxn>
                <a:cxn ang="0">
                  <a:pos x="34" y="46"/>
                </a:cxn>
                <a:cxn ang="0">
                  <a:pos x="34" y="59"/>
                </a:cxn>
                <a:cxn ang="0">
                  <a:pos x="34" y="71"/>
                </a:cxn>
                <a:cxn ang="0">
                  <a:pos x="38" y="80"/>
                </a:cxn>
                <a:cxn ang="0">
                  <a:pos x="42" y="92"/>
                </a:cxn>
                <a:cxn ang="0">
                  <a:pos x="46" y="101"/>
                </a:cxn>
                <a:cxn ang="0">
                  <a:pos x="50" y="105"/>
                </a:cxn>
                <a:cxn ang="0">
                  <a:pos x="54" y="113"/>
                </a:cxn>
                <a:cxn ang="0">
                  <a:pos x="63" y="117"/>
                </a:cxn>
                <a:cxn ang="0">
                  <a:pos x="67" y="121"/>
                </a:cxn>
                <a:cxn ang="0">
                  <a:pos x="75" y="126"/>
                </a:cxn>
                <a:cxn ang="0">
                  <a:pos x="80" y="126"/>
                </a:cxn>
                <a:cxn ang="0">
                  <a:pos x="88" y="130"/>
                </a:cxn>
                <a:cxn ang="0">
                  <a:pos x="92" y="130"/>
                </a:cxn>
              </a:cxnLst>
              <a:rect l="0" t="0" r="r" b="b"/>
              <a:pathLst>
                <a:path w="92" h="218">
                  <a:moveTo>
                    <a:pt x="92" y="130"/>
                  </a:moveTo>
                  <a:lnTo>
                    <a:pt x="92" y="138"/>
                  </a:lnTo>
                  <a:lnTo>
                    <a:pt x="92" y="142"/>
                  </a:lnTo>
                  <a:lnTo>
                    <a:pt x="92" y="151"/>
                  </a:lnTo>
                  <a:lnTo>
                    <a:pt x="88" y="159"/>
                  </a:lnTo>
                  <a:lnTo>
                    <a:pt x="88" y="163"/>
                  </a:lnTo>
                  <a:lnTo>
                    <a:pt x="88" y="172"/>
                  </a:lnTo>
                  <a:lnTo>
                    <a:pt x="84" y="176"/>
                  </a:lnTo>
                  <a:lnTo>
                    <a:pt x="84" y="180"/>
                  </a:lnTo>
                  <a:lnTo>
                    <a:pt x="80" y="188"/>
                  </a:lnTo>
                  <a:lnTo>
                    <a:pt x="80" y="192"/>
                  </a:lnTo>
                  <a:lnTo>
                    <a:pt x="75" y="197"/>
                  </a:lnTo>
                  <a:lnTo>
                    <a:pt x="75" y="201"/>
                  </a:lnTo>
                  <a:lnTo>
                    <a:pt x="71" y="205"/>
                  </a:lnTo>
                  <a:lnTo>
                    <a:pt x="67" y="209"/>
                  </a:lnTo>
                  <a:lnTo>
                    <a:pt x="67" y="213"/>
                  </a:lnTo>
                  <a:lnTo>
                    <a:pt x="63" y="218"/>
                  </a:lnTo>
                  <a:lnTo>
                    <a:pt x="42" y="201"/>
                  </a:lnTo>
                  <a:lnTo>
                    <a:pt x="25" y="180"/>
                  </a:lnTo>
                  <a:lnTo>
                    <a:pt x="17" y="163"/>
                  </a:lnTo>
                  <a:lnTo>
                    <a:pt x="9" y="146"/>
                  </a:lnTo>
                  <a:lnTo>
                    <a:pt x="4" y="130"/>
                  </a:lnTo>
                  <a:lnTo>
                    <a:pt x="0" y="113"/>
                  </a:lnTo>
                  <a:lnTo>
                    <a:pt x="4" y="96"/>
                  </a:lnTo>
                  <a:lnTo>
                    <a:pt x="4" y="80"/>
                  </a:lnTo>
                  <a:lnTo>
                    <a:pt x="13" y="67"/>
                  </a:lnTo>
                  <a:lnTo>
                    <a:pt x="17" y="55"/>
                  </a:lnTo>
                  <a:lnTo>
                    <a:pt x="25" y="42"/>
                  </a:lnTo>
                  <a:lnTo>
                    <a:pt x="29" y="30"/>
                  </a:lnTo>
                  <a:lnTo>
                    <a:pt x="38" y="21"/>
                  </a:lnTo>
                  <a:lnTo>
                    <a:pt x="42" y="13"/>
                  </a:lnTo>
                  <a:lnTo>
                    <a:pt x="46" y="4"/>
                  </a:lnTo>
                  <a:lnTo>
                    <a:pt x="50" y="0"/>
                  </a:lnTo>
                  <a:lnTo>
                    <a:pt x="42" y="17"/>
                  </a:lnTo>
                  <a:lnTo>
                    <a:pt x="38" y="30"/>
                  </a:lnTo>
                  <a:lnTo>
                    <a:pt x="34" y="46"/>
                  </a:lnTo>
                  <a:lnTo>
                    <a:pt x="34" y="59"/>
                  </a:lnTo>
                  <a:lnTo>
                    <a:pt x="34" y="71"/>
                  </a:lnTo>
                  <a:lnTo>
                    <a:pt x="38" y="80"/>
                  </a:lnTo>
                  <a:lnTo>
                    <a:pt x="42" y="92"/>
                  </a:lnTo>
                  <a:lnTo>
                    <a:pt x="46" y="101"/>
                  </a:lnTo>
                  <a:lnTo>
                    <a:pt x="50" y="105"/>
                  </a:lnTo>
                  <a:lnTo>
                    <a:pt x="54" y="113"/>
                  </a:lnTo>
                  <a:lnTo>
                    <a:pt x="63" y="117"/>
                  </a:lnTo>
                  <a:lnTo>
                    <a:pt x="67" y="121"/>
                  </a:lnTo>
                  <a:lnTo>
                    <a:pt x="75" y="126"/>
                  </a:lnTo>
                  <a:lnTo>
                    <a:pt x="80" y="126"/>
                  </a:lnTo>
                  <a:lnTo>
                    <a:pt x="88" y="130"/>
                  </a:lnTo>
                  <a:lnTo>
                    <a:pt x="92" y="13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091" name="Freeform 11"/>
            <p:cNvSpPr>
              <a:spLocks/>
            </p:cNvSpPr>
            <p:nvPr/>
          </p:nvSpPr>
          <p:spPr bwMode="auto">
            <a:xfrm>
              <a:off x="6811" y="748"/>
              <a:ext cx="255" cy="263"/>
            </a:xfrm>
            <a:custGeom>
              <a:avLst/>
              <a:gdLst/>
              <a:ahLst/>
              <a:cxnLst>
                <a:cxn ang="0">
                  <a:pos x="251" y="42"/>
                </a:cxn>
                <a:cxn ang="0">
                  <a:pos x="238" y="54"/>
                </a:cxn>
                <a:cxn ang="0">
                  <a:pos x="230" y="67"/>
                </a:cxn>
                <a:cxn ang="0">
                  <a:pos x="222" y="87"/>
                </a:cxn>
                <a:cxn ang="0">
                  <a:pos x="213" y="113"/>
                </a:cxn>
                <a:cxn ang="0">
                  <a:pos x="205" y="146"/>
                </a:cxn>
                <a:cxn ang="0">
                  <a:pos x="201" y="188"/>
                </a:cxn>
                <a:cxn ang="0">
                  <a:pos x="192" y="234"/>
                </a:cxn>
                <a:cxn ang="0">
                  <a:pos x="167" y="234"/>
                </a:cxn>
                <a:cxn ang="0">
                  <a:pos x="126" y="184"/>
                </a:cxn>
                <a:cxn ang="0">
                  <a:pos x="92" y="150"/>
                </a:cxn>
                <a:cxn ang="0">
                  <a:pos x="63" y="121"/>
                </a:cxn>
                <a:cxn ang="0">
                  <a:pos x="42" y="100"/>
                </a:cxn>
                <a:cxn ang="0">
                  <a:pos x="25" y="87"/>
                </a:cxn>
                <a:cxn ang="0">
                  <a:pos x="13" y="79"/>
                </a:cxn>
                <a:cxn ang="0">
                  <a:pos x="5" y="75"/>
                </a:cxn>
                <a:cxn ang="0">
                  <a:pos x="5" y="62"/>
                </a:cxn>
                <a:cxn ang="0">
                  <a:pos x="13" y="50"/>
                </a:cxn>
                <a:cxn ang="0">
                  <a:pos x="30" y="50"/>
                </a:cxn>
                <a:cxn ang="0">
                  <a:pos x="46" y="62"/>
                </a:cxn>
                <a:cxn ang="0">
                  <a:pos x="67" y="79"/>
                </a:cxn>
                <a:cxn ang="0">
                  <a:pos x="88" y="100"/>
                </a:cxn>
                <a:cxn ang="0">
                  <a:pos x="113" y="125"/>
                </a:cxn>
                <a:cxn ang="0">
                  <a:pos x="142" y="154"/>
                </a:cxn>
                <a:cxn ang="0">
                  <a:pos x="163" y="154"/>
                </a:cxn>
                <a:cxn ang="0">
                  <a:pos x="171" y="125"/>
                </a:cxn>
                <a:cxn ang="0">
                  <a:pos x="180" y="87"/>
                </a:cxn>
                <a:cxn ang="0">
                  <a:pos x="188" y="54"/>
                </a:cxn>
                <a:cxn ang="0">
                  <a:pos x="201" y="21"/>
                </a:cxn>
                <a:cxn ang="0">
                  <a:pos x="209" y="4"/>
                </a:cxn>
                <a:cxn ang="0">
                  <a:pos x="222" y="0"/>
                </a:cxn>
                <a:cxn ang="0">
                  <a:pos x="242" y="21"/>
                </a:cxn>
              </a:cxnLst>
              <a:rect l="0" t="0" r="r" b="b"/>
              <a:pathLst>
                <a:path w="255" h="263">
                  <a:moveTo>
                    <a:pt x="255" y="37"/>
                  </a:moveTo>
                  <a:lnTo>
                    <a:pt x="251" y="42"/>
                  </a:lnTo>
                  <a:lnTo>
                    <a:pt x="242" y="46"/>
                  </a:lnTo>
                  <a:lnTo>
                    <a:pt x="238" y="54"/>
                  </a:lnTo>
                  <a:lnTo>
                    <a:pt x="234" y="58"/>
                  </a:lnTo>
                  <a:lnTo>
                    <a:pt x="230" y="67"/>
                  </a:lnTo>
                  <a:lnTo>
                    <a:pt x="226" y="75"/>
                  </a:lnTo>
                  <a:lnTo>
                    <a:pt x="222" y="87"/>
                  </a:lnTo>
                  <a:lnTo>
                    <a:pt x="217" y="100"/>
                  </a:lnTo>
                  <a:lnTo>
                    <a:pt x="213" y="113"/>
                  </a:lnTo>
                  <a:lnTo>
                    <a:pt x="209" y="129"/>
                  </a:lnTo>
                  <a:lnTo>
                    <a:pt x="205" y="146"/>
                  </a:lnTo>
                  <a:lnTo>
                    <a:pt x="201" y="163"/>
                  </a:lnTo>
                  <a:lnTo>
                    <a:pt x="201" y="188"/>
                  </a:lnTo>
                  <a:lnTo>
                    <a:pt x="196" y="209"/>
                  </a:lnTo>
                  <a:lnTo>
                    <a:pt x="192" y="234"/>
                  </a:lnTo>
                  <a:lnTo>
                    <a:pt x="188" y="263"/>
                  </a:lnTo>
                  <a:lnTo>
                    <a:pt x="167" y="234"/>
                  </a:lnTo>
                  <a:lnTo>
                    <a:pt x="142" y="209"/>
                  </a:lnTo>
                  <a:lnTo>
                    <a:pt x="126" y="184"/>
                  </a:lnTo>
                  <a:lnTo>
                    <a:pt x="105" y="167"/>
                  </a:lnTo>
                  <a:lnTo>
                    <a:pt x="92" y="150"/>
                  </a:lnTo>
                  <a:lnTo>
                    <a:pt x="76" y="133"/>
                  </a:lnTo>
                  <a:lnTo>
                    <a:pt x="63" y="121"/>
                  </a:lnTo>
                  <a:lnTo>
                    <a:pt x="50" y="113"/>
                  </a:lnTo>
                  <a:lnTo>
                    <a:pt x="42" y="100"/>
                  </a:lnTo>
                  <a:lnTo>
                    <a:pt x="30" y="96"/>
                  </a:lnTo>
                  <a:lnTo>
                    <a:pt x="25" y="87"/>
                  </a:lnTo>
                  <a:lnTo>
                    <a:pt x="17" y="83"/>
                  </a:lnTo>
                  <a:lnTo>
                    <a:pt x="13" y="79"/>
                  </a:lnTo>
                  <a:lnTo>
                    <a:pt x="9" y="79"/>
                  </a:lnTo>
                  <a:lnTo>
                    <a:pt x="5" y="75"/>
                  </a:lnTo>
                  <a:lnTo>
                    <a:pt x="0" y="71"/>
                  </a:lnTo>
                  <a:lnTo>
                    <a:pt x="5" y="62"/>
                  </a:lnTo>
                  <a:lnTo>
                    <a:pt x="9" y="54"/>
                  </a:lnTo>
                  <a:lnTo>
                    <a:pt x="13" y="50"/>
                  </a:lnTo>
                  <a:lnTo>
                    <a:pt x="21" y="50"/>
                  </a:lnTo>
                  <a:lnTo>
                    <a:pt x="30" y="50"/>
                  </a:lnTo>
                  <a:lnTo>
                    <a:pt x="38" y="54"/>
                  </a:lnTo>
                  <a:lnTo>
                    <a:pt x="46" y="62"/>
                  </a:lnTo>
                  <a:lnTo>
                    <a:pt x="55" y="67"/>
                  </a:lnTo>
                  <a:lnTo>
                    <a:pt x="67" y="79"/>
                  </a:lnTo>
                  <a:lnTo>
                    <a:pt x="80" y="87"/>
                  </a:lnTo>
                  <a:lnTo>
                    <a:pt x="88" y="100"/>
                  </a:lnTo>
                  <a:lnTo>
                    <a:pt x="101" y="113"/>
                  </a:lnTo>
                  <a:lnTo>
                    <a:pt x="113" y="125"/>
                  </a:lnTo>
                  <a:lnTo>
                    <a:pt x="130" y="142"/>
                  </a:lnTo>
                  <a:lnTo>
                    <a:pt x="142" y="154"/>
                  </a:lnTo>
                  <a:lnTo>
                    <a:pt x="155" y="167"/>
                  </a:lnTo>
                  <a:lnTo>
                    <a:pt x="163" y="154"/>
                  </a:lnTo>
                  <a:lnTo>
                    <a:pt x="167" y="142"/>
                  </a:lnTo>
                  <a:lnTo>
                    <a:pt x="171" y="125"/>
                  </a:lnTo>
                  <a:lnTo>
                    <a:pt x="176" y="108"/>
                  </a:lnTo>
                  <a:lnTo>
                    <a:pt x="180" y="87"/>
                  </a:lnTo>
                  <a:lnTo>
                    <a:pt x="184" y="71"/>
                  </a:lnTo>
                  <a:lnTo>
                    <a:pt x="188" y="54"/>
                  </a:lnTo>
                  <a:lnTo>
                    <a:pt x="192" y="37"/>
                  </a:lnTo>
                  <a:lnTo>
                    <a:pt x="201" y="21"/>
                  </a:lnTo>
                  <a:lnTo>
                    <a:pt x="205" y="12"/>
                  </a:lnTo>
                  <a:lnTo>
                    <a:pt x="209" y="4"/>
                  </a:lnTo>
                  <a:lnTo>
                    <a:pt x="217" y="0"/>
                  </a:lnTo>
                  <a:lnTo>
                    <a:pt x="222" y="0"/>
                  </a:lnTo>
                  <a:lnTo>
                    <a:pt x="234" y="8"/>
                  </a:lnTo>
                  <a:lnTo>
                    <a:pt x="242" y="21"/>
                  </a:lnTo>
                  <a:lnTo>
                    <a:pt x="255" y="3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090" name="Freeform 10"/>
            <p:cNvSpPr>
              <a:spLocks/>
            </p:cNvSpPr>
            <p:nvPr/>
          </p:nvSpPr>
          <p:spPr bwMode="auto">
            <a:xfrm>
              <a:off x="6086" y="969"/>
              <a:ext cx="75" cy="113"/>
            </a:xfrm>
            <a:custGeom>
              <a:avLst/>
              <a:gdLst/>
              <a:ahLst/>
              <a:cxnLst>
                <a:cxn ang="0">
                  <a:pos x="8" y="0"/>
                </a:cxn>
                <a:cxn ang="0">
                  <a:pos x="4" y="4"/>
                </a:cxn>
                <a:cxn ang="0">
                  <a:pos x="4" y="9"/>
                </a:cxn>
                <a:cxn ang="0">
                  <a:pos x="4" y="17"/>
                </a:cxn>
                <a:cxn ang="0">
                  <a:pos x="0" y="17"/>
                </a:cxn>
                <a:cxn ang="0">
                  <a:pos x="0" y="21"/>
                </a:cxn>
                <a:cxn ang="0">
                  <a:pos x="0" y="25"/>
                </a:cxn>
                <a:cxn ang="0">
                  <a:pos x="0" y="29"/>
                </a:cxn>
                <a:cxn ang="0">
                  <a:pos x="0" y="34"/>
                </a:cxn>
                <a:cxn ang="0">
                  <a:pos x="0" y="38"/>
                </a:cxn>
                <a:cxn ang="0">
                  <a:pos x="0" y="42"/>
                </a:cxn>
                <a:cxn ang="0">
                  <a:pos x="0" y="42"/>
                </a:cxn>
                <a:cxn ang="0">
                  <a:pos x="0" y="46"/>
                </a:cxn>
                <a:cxn ang="0">
                  <a:pos x="0" y="50"/>
                </a:cxn>
                <a:cxn ang="0">
                  <a:pos x="0" y="50"/>
                </a:cxn>
                <a:cxn ang="0">
                  <a:pos x="0" y="54"/>
                </a:cxn>
                <a:cxn ang="0">
                  <a:pos x="0" y="59"/>
                </a:cxn>
                <a:cxn ang="0">
                  <a:pos x="0" y="67"/>
                </a:cxn>
                <a:cxn ang="0">
                  <a:pos x="4" y="75"/>
                </a:cxn>
                <a:cxn ang="0">
                  <a:pos x="4" y="80"/>
                </a:cxn>
                <a:cxn ang="0">
                  <a:pos x="8" y="88"/>
                </a:cxn>
                <a:cxn ang="0">
                  <a:pos x="12" y="92"/>
                </a:cxn>
                <a:cxn ang="0">
                  <a:pos x="16" y="96"/>
                </a:cxn>
                <a:cxn ang="0">
                  <a:pos x="21" y="100"/>
                </a:cxn>
                <a:cxn ang="0">
                  <a:pos x="25" y="105"/>
                </a:cxn>
                <a:cxn ang="0">
                  <a:pos x="29" y="109"/>
                </a:cxn>
                <a:cxn ang="0">
                  <a:pos x="33" y="109"/>
                </a:cxn>
                <a:cxn ang="0">
                  <a:pos x="37" y="109"/>
                </a:cxn>
                <a:cxn ang="0">
                  <a:pos x="41" y="113"/>
                </a:cxn>
                <a:cxn ang="0">
                  <a:pos x="41" y="113"/>
                </a:cxn>
                <a:cxn ang="0">
                  <a:pos x="46" y="109"/>
                </a:cxn>
                <a:cxn ang="0">
                  <a:pos x="50" y="109"/>
                </a:cxn>
                <a:cxn ang="0">
                  <a:pos x="54" y="109"/>
                </a:cxn>
                <a:cxn ang="0">
                  <a:pos x="62" y="105"/>
                </a:cxn>
                <a:cxn ang="0">
                  <a:pos x="66" y="96"/>
                </a:cxn>
                <a:cxn ang="0">
                  <a:pos x="71" y="92"/>
                </a:cxn>
                <a:cxn ang="0">
                  <a:pos x="71" y="84"/>
                </a:cxn>
                <a:cxn ang="0">
                  <a:pos x="75" y="75"/>
                </a:cxn>
                <a:cxn ang="0">
                  <a:pos x="71" y="67"/>
                </a:cxn>
                <a:cxn ang="0">
                  <a:pos x="71" y="59"/>
                </a:cxn>
                <a:cxn ang="0">
                  <a:pos x="66" y="46"/>
                </a:cxn>
                <a:cxn ang="0">
                  <a:pos x="62" y="38"/>
                </a:cxn>
                <a:cxn ang="0">
                  <a:pos x="54" y="29"/>
                </a:cxn>
                <a:cxn ang="0">
                  <a:pos x="50" y="21"/>
                </a:cxn>
                <a:cxn ang="0">
                  <a:pos x="41" y="17"/>
                </a:cxn>
                <a:cxn ang="0">
                  <a:pos x="33" y="9"/>
                </a:cxn>
                <a:cxn ang="0">
                  <a:pos x="25" y="4"/>
                </a:cxn>
                <a:cxn ang="0">
                  <a:pos x="16" y="4"/>
                </a:cxn>
                <a:cxn ang="0">
                  <a:pos x="8" y="0"/>
                </a:cxn>
              </a:cxnLst>
              <a:rect l="0" t="0" r="r" b="b"/>
              <a:pathLst>
                <a:path w="75" h="113">
                  <a:moveTo>
                    <a:pt x="8" y="0"/>
                  </a:moveTo>
                  <a:lnTo>
                    <a:pt x="4" y="4"/>
                  </a:lnTo>
                  <a:lnTo>
                    <a:pt x="4" y="9"/>
                  </a:lnTo>
                  <a:lnTo>
                    <a:pt x="4" y="17"/>
                  </a:lnTo>
                  <a:lnTo>
                    <a:pt x="0" y="17"/>
                  </a:lnTo>
                  <a:lnTo>
                    <a:pt x="0" y="21"/>
                  </a:lnTo>
                  <a:lnTo>
                    <a:pt x="0" y="25"/>
                  </a:lnTo>
                  <a:lnTo>
                    <a:pt x="0" y="29"/>
                  </a:lnTo>
                  <a:lnTo>
                    <a:pt x="0" y="34"/>
                  </a:lnTo>
                  <a:lnTo>
                    <a:pt x="0" y="38"/>
                  </a:lnTo>
                  <a:lnTo>
                    <a:pt x="0" y="42"/>
                  </a:lnTo>
                  <a:lnTo>
                    <a:pt x="0" y="46"/>
                  </a:lnTo>
                  <a:lnTo>
                    <a:pt x="0" y="50"/>
                  </a:lnTo>
                  <a:lnTo>
                    <a:pt x="0" y="54"/>
                  </a:lnTo>
                  <a:lnTo>
                    <a:pt x="0" y="59"/>
                  </a:lnTo>
                  <a:lnTo>
                    <a:pt x="0" y="67"/>
                  </a:lnTo>
                  <a:lnTo>
                    <a:pt x="4" y="75"/>
                  </a:lnTo>
                  <a:lnTo>
                    <a:pt x="4" y="80"/>
                  </a:lnTo>
                  <a:lnTo>
                    <a:pt x="8" y="88"/>
                  </a:lnTo>
                  <a:lnTo>
                    <a:pt x="12" y="92"/>
                  </a:lnTo>
                  <a:lnTo>
                    <a:pt x="16" y="96"/>
                  </a:lnTo>
                  <a:lnTo>
                    <a:pt x="21" y="100"/>
                  </a:lnTo>
                  <a:lnTo>
                    <a:pt x="25" y="105"/>
                  </a:lnTo>
                  <a:lnTo>
                    <a:pt x="29" y="109"/>
                  </a:lnTo>
                  <a:lnTo>
                    <a:pt x="33" y="109"/>
                  </a:lnTo>
                  <a:lnTo>
                    <a:pt x="37" y="109"/>
                  </a:lnTo>
                  <a:lnTo>
                    <a:pt x="41" y="113"/>
                  </a:lnTo>
                  <a:lnTo>
                    <a:pt x="46" y="109"/>
                  </a:lnTo>
                  <a:lnTo>
                    <a:pt x="50" y="109"/>
                  </a:lnTo>
                  <a:lnTo>
                    <a:pt x="54" y="109"/>
                  </a:lnTo>
                  <a:lnTo>
                    <a:pt x="62" y="105"/>
                  </a:lnTo>
                  <a:lnTo>
                    <a:pt x="66" y="96"/>
                  </a:lnTo>
                  <a:lnTo>
                    <a:pt x="71" y="92"/>
                  </a:lnTo>
                  <a:lnTo>
                    <a:pt x="71" y="84"/>
                  </a:lnTo>
                  <a:lnTo>
                    <a:pt x="75" y="75"/>
                  </a:lnTo>
                  <a:lnTo>
                    <a:pt x="71" y="67"/>
                  </a:lnTo>
                  <a:lnTo>
                    <a:pt x="71" y="59"/>
                  </a:lnTo>
                  <a:lnTo>
                    <a:pt x="66" y="46"/>
                  </a:lnTo>
                  <a:lnTo>
                    <a:pt x="62" y="38"/>
                  </a:lnTo>
                  <a:lnTo>
                    <a:pt x="54" y="29"/>
                  </a:lnTo>
                  <a:lnTo>
                    <a:pt x="50" y="21"/>
                  </a:lnTo>
                  <a:lnTo>
                    <a:pt x="41" y="17"/>
                  </a:lnTo>
                  <a:lnTo>
                    <a:pt x="33" y="9"/>
                  </a:lnTo>
                  <a:lnTo>
                    <a:pt x="25" y="4"/>
                  </a:lnTo>
                  <a:lnTo>
                    <a:pt x="16" y="4"/>
                  </a:lnTo>
                  <a:lnTo>
                    <a:pt x="8"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089" name="Freeform 9"/>
            <p:cNvSpPr>
              <a:spLocks/>
            </p:cNvSpPr>
            <p:nvPr/>
          </p:nvSpPr>
          <p:spPr bwMode="auto">
            <a:xfrm>
              <a:off x="4092" y="1516"/>
              <a:ext cx="817" cy="255"/>
            </a:xfrm>
            <a:custGeom>
              <a:avLst/>
              <a:gdLst/>
              <a:ahLst/>
              <a:cxnLst>
                <a:cxn ang="0">
                  <a:pos x="0" y="30"/>
                </a:cxn>
                <a:cxn ang="0">
                  <a:pos x="8" y="42"/>
                </a:cxn>
                <a:cxn ang="0">
                  <a:pos x="17" y="55"/>
                </a:cxn>
                <a:cxn ang="0">
                  <a:pos x="29" y="67"/>
                </a:cxn>
                <a:cxn ang="0">
                  <a:pos x="46" y="80"/>
                </a:cxn>
                <a:cxn ang="0">
                  <a:pos x="67" y="92"/>
                </a:cxn>
                <a:cxn ang="0">
                  <a:pos x="87" y="105"/>
                </a:cxn>
                <a:cxn ang="0">
                  <a:pos x="108" y="113"/>
                </a:cxn>
                <a:cxn ang="0">
                  <a:pos x="133" y="126"/>
                </a:cxn>
                <a:cxn ang="0">
                  <a:pos x="158" y="138"/>
                </a:cxn>
                <a:cxn ang="0">
                  <a:pos x="183" y="155"/>
                </a:cxn>
                <a:cxn ang="0">
                  <a:pos x="208" y="168"/>
                </a:cxn>
                <a:cxn ang="0">
                  <a:pos x="233" y="180"/>
                </a:cxn>
                <a:cxn ang="0">
                  <a:pos x="258" y="197"/>
                </a:cxn>
                <a:cxn ang="0">
                  <a:pos x="284" y="213"/>
                </a:cxn>
                <a:cxn ang="0">
                  <a:pos x="304" y="234"/>
                </a:cxn>
                <a:cxn ang="0">
                  <a:pos x="325" y="255"/>
                </a:cxn>
                <a:cxn ang="0">
                  <a:pos x="338" y="247"/>
                </a:cxn>
                <a:cxn ang="0">
                  <a:pos x="359" y="239"/>
                </a:cxn>
                <a:cxn ang="0">
                  <a:pos x="379" y="230"/>
                </a:cxn>
                <a:cxn ang="0">
                  <a:pos x="400" y="218"/>
                </a:cxn>
                <a:cxn ang="0">
                  <a:pos x="429" y="205"/>
                </a:cxn>
                <a:cxn ang="0">
                  <a:pos x="459" y="193"/>
                </a:cxn>
                <a:cxn ang="0">
                  <a:pos x="488" y="180"/>
                </a:cxn>
                <a:cxn ang="0">
                  <a:pos x="521" y="168"/>
                </a:cxn>
                <a:cxn ang="0">
                  <a:pos x="555" y="151"/>
                </a:cxn>
                <a:cxn ang="0">
                  <a:pos x="592" y="138"/>
                </a:cxn>
                <a:cxn ang="0">
                  <a:pos x="630" y="122"/>
                </a:cxn>
                <a:cxn ang="0">
                  <a:pos x="667" y="109"/>
                </a:cxn>
                <a:cxn ang="0">
                  <a:pos x="705" y="97"/>
                </a:cxn>
                <a:cxn ang="0">
                  <a:pos x="742" y="84"/>
                </a:cxn>
                <a:cxn ang="0">
                  <a:pos x="780" y="71"/>
                </a:cxn>
                <a:cxn ang="0">
                  <a:pos x="817" y="59"/>
                </a:cxn>
                <a:cxn ang="0">
                  <a:pos x="772" y="51"/>
                </a:cxn>
                <a:cxn ang="0">
                  <a:pos x="717" y="42"/>
                </a:cxn>
                <a:cxn ang="0">
                  <a:pos x="655" y="34"/>
                </a:cxn>
                <a:cxn ang="0">
                  <a:pos x="588" y="25"/>
                </a:cxn>
                <a:cxn ang="0">
                  <a:pos x="521" y="17"/>
                </a:cxn>
                <a:cxn ang="0">
                  <a:pos x="455" y="13"/>
                </a:cxn>
                <a:cxn ang="0">
                  <a:pos x="384" y="9"/>
                </a:cxn>
                <a:cxn ang="0">
                  <a:pos x="317" y="5"/>
                </a:cxn>
                <a:cxn ang="0">
                  <a:pos x="250" y="0"/>
                </a:cxn>
                <a:cxn ang="0">
                  <a:pos x="192" y="0"/>
                </a:cxn>
                <a:cxn ang="0">
                  <a:pos x="138" y="0"/>
                </a:cxn>
                <a:cxn ang="0">
                  <a:pos x="87" y="0"/>
                </a:cxn>
                <a:cxn ang="0">
                  <a:pos x="50" y="5"/>
                </a:cxn>
                <a:cxn ang="0">
                  <a:pos x="21" y="13"/>
                </a:cxn>
                <a:cxn ang="0">
                  <a:pos x="4" y="17"/>
                </a:cxn>
                <a:cxn ang="0">
                  <a:pos x="0" y="30"/>
                </a:cxn>
              </a:cxnLst>
              <a:rect l="0" t="0" r="r" b="b"/>
              <a:pathLst>
                <a:path w="817" h="255">
                  <a:moveTo>
                    <a:pt x="0" y="30"/>
                  </a:moveTo>
                  <a:lnTo>
                    <a:pt x="8" y="42"/>
                  </a:lnTo>
                  <a:lnTo>
                    <a:pt x="17" y="55"/>
                  </a:lnTo>
                  <a:lnTo>
                    <a:pt x="29" y="67"/>
                  </a:lnTo>
                  <a:lnTo>
                    <a:pt x="46" y="80"/>
                  </a:lnTo>
                  <a:lnTo>
                    <a:pt x="67" y="92"/>
                  </a:lnTo>
                  <a:lnTo>
                    <a:pt x="87" y="105"/>
                  </a:lnTo>
                  <a:lnTo>
                    <a:pt x="108" y="113"/>
                  </a:lnTo>
                  <a:lnTo>
                    <a:pt x="133" y="126"/>
                  </a:lnTo>
                  <a:lnTo>
                    <a:pt x="158" y="138"/>
                  </a:lnTo>
                  <a:lnTo>
                    <a:pt x="183" y="155"/>
                  </a:lnTo>
                  <a:lnTo>
                    <a:pt x="208" y="168"/>
                  </a:lnTo>
                  <a:lnTo>
                    <a:pt x="233" y="180"/>
                  </a:lnTo>
                  <a:lnTo>
                    <a:pt x="258" y="197"/>
                  </a:lnTo>
                  <a:lnTo>
                    <a:pt x="284" y="213"/>
                  </a:lnTo>
                  <a:lnTo>
                    <a:pt x="304" y="234"/>
                  </a:lnTo>
                  <a:lnTo>
                    <a:pt x="325" y="255"/>
                  </a:lnTo>
                  <a:lnTo>
                    <a:pt x="338" y="247"/>
                  </a:lnTo>
                  <a:lnTo>
                    <a:pt x="359" y="239"/>
                  </a:lnTo>
                  <a:lnTo>
                    <a:pt x="379" y="230"/>
                  </a:lnTo>
                  <a:lnTo>
                    <a:pt x="400" y="218"/>
                  </a:lnTo>
                  <a:lnTo>
                    <a:pt x="429" y="205"/>
                  </a:lnTo>
                  <a:lnTo>
                    <a:pt x="459" y="193"/>
                  </a:lnTo>
                  <a:lnTo>
                    <a:pt x="488" y="180"/>
                  </a:lnTo>
                  <a:lnTo>
                    <a:pt x="521" y="168"/>
                  </a:lnTo>
                  <a:lnTo>
                    <a:pt x="555" y="151"/>
                  </a:lnTo>
                  <a:lnTo>
                    <a:pt x="592" y="138"/>
                  </a:lnTo>
                  <a:lnTo>
                    <a:pt x="630" y="122"/>
                  </a:lnTo>
                  <a:lnTo>
                    <a:pt x="667" y="109"/>
                  </a:lnTo>
                  <a:lnTo>
                    <a:pt x="705" y="97"/>
                  </a:lnTo>
                  <a:lnTo>
                    <a:pt x="742" y="84"/>
                  </a:lnTo>
                  <a:lnTo>
                    <a:pt x="780" y="71"/>
                  </a:lnTo>
                  <a:lnTo>
                    <a:pt x="817" y="59"/>
                  </a:lnTo>
                  <a:lnTo>
                    <a:pt x="772" y="51"/>
                  </a:lnTo>
                  <a:lnTo>
                    <a:pt x="717" y="42"/>
                  </a:lnTo>
                  <a:lnTo>
                    <a:pt x="655" y="34"/>
                  </a:lnTo>
                  <a:lnTo>
                    <a:pt x="588" y="25"/>
                  </a:lnTo>
                  <a:lnTo>
                    <a:pt x="521" y="17"/>
                  </a:lnTo>
                  <a:lnTo>
                    <a:pt x="455" y="13"/>
                  </a:lnTo>
                  <a:lnTo>
                    <a:pt x="384" y="9"/>
                  </a:lnTo>
                  <a:lnTo>
                    <a:pt x="317" y="5"/>
                  </a:lnTo>
                  <a:lnTo>
                    <a:pt x="250" y="0"/>
                  </a:lnTo>
                  <a:lnTo>
                    <a:pt x="192" y="0"/>
                  </a:lnTo>
                  <a:lnTo>
                    <a:pt x="138" y="0"/>
                  </a:lnTo>
                  <a:lnTo>
                    <a:pt x="87" y="0"/>
                  </a:lnTo>
                  <a:lnTo>
                    <a:pt x="50" y="5"/>
                  </a:lnTo>
                  <a:lnTo>
                    <a:pt x="21" y="13"/>
                  </a:lnTo>
                  <a:lnTo>
                    <a:pt x="4" y="17"/>
                  </a:lnTo>
                  <a:lnTo>
                    <a:pt x="0" y="3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088" name="Freeform 8"/>
            <p:cNvSpPr>
              <a:spLocks/>
            </p:cNvSpPr>
            <p:nvPr/>
          </p:nvSpPr>
          <p:spPr bwMode="auto">
            <a:xfrm>
              <a:off x="6177" y="994"/>
              <a:ext cx="80" cy="67"/>
            </a:xfrm>
            <a:custGeom>
              <a:avLst/>
              <a:gdLst/>
              <a:ahLst/>
              <a:cxnLst>
                <a:cxn ang="0">
                  <a:pos x="13" y="0"/>
                </a:cxn>
                <a:cxn ang="0">
                  <a:pos x="9" y="9"/>
                </a:cxn>
                <a:cxn ang="0">
                  <a:pos x="5" y="17"/>
                </a:cxn>
                <a:cxn ang="0">
                  <a:pos x="5" y="21"/>
                </a:cxn>
                <a:cxn ang="0">
                  <a:pos x="5" y="29"/>
                </a:cxn>
                <a:cxn ang="0">
                  <a:pos x="0" y="34"/>
                </a:cxn>
                <a:cxn ang="0">
                  <a:pos x="5" y="38"/>
                </a:cxn>
                <a:cxn ang="0">
                  <a:pos x="5" y="42"/>
                </a:cxn>
                <a:cxn ang="0">
                  <a:pos x="5" y="46"/>
                </a:cxn>
                <a:cxn ang="0">
                  <a:pos x="9" y="50"/>
                </a:cxn>
                <a:cxn ang="0">
                  <a:pos x="9" y="55"/>
                </a:cxn>
                <a:cxn ang="0">
                  <a:pos x="13" y="59"/>
                </a:cxn>
                <a:cxn ang="0">
                  <a:pos x="13" y="59"/>
                </a:cxn>
                <a:cxn ang="0">
                  <a:pos x="17" y="63"/>
                </a:cxn>
                <a:cxn ang="0">
                  <a:pos x="21" y="63"/>
                </a:cxn>
                <a:cxn ang="0">
                  <a:pos x="21" y="63"/>
                </a:cxn>
                <a:cxn ang="0">
                  <a:pos x="25" y="63"/>
                </a:cxn>
                <a:cxn ang="0">
                  <a:pos x="38" y="67"/>
                </a:cxn>
                <a:cxn ang="0">
                  <a:pos x="50" y="67"/>
                </a:cxn>
                <a:cxn ang="0">
                  <a:pos x="59" y="67"/>
                </a:cxn>
                <a:cxn ang="0">
                  <a:pos x="67" y="67"/>
                </a:cxn>
                <a:cxn ang="0">
                  <a:pos x="71" y="63"/>
                </a:cxn>
                <a:cxn ang="0">
                  <a:pos x="76" y="63"/>
                </a:cxn>
                <a:cxn ang="0">
                  <a:pos x="80" y="59"/>
                </a:cxn>
                <a:cxn ang="0">
                  <a:pos x="80" y="55"/>
                </a:cxn>
                <a:cxn ang="0">
                  <a:pos x="80" y="50"/>
                </a:cxn>
                <a:cxn ang="0">
                  <a:pos x="76" y="46"/>
                </a:cxn>
                <a:cxn ang="0">
                  <a:pos x="76" y="38"/>
                </a:cxn>
                <a:cxn ang="0">
                  <a:pos x="71" y="34"/>
                </a:cxn>
                <a:cxn ang="0">
                  <a:pos x="67" y="29"/>
                </a:cxn>
                <a:cxn ang="0">
                  <a:pos x="59" y="25"/>
                </a:cxn>
                <a:cxn ang="0">
                  <a:pos x="55" y="21"/>
                </a:cxn>
                <a:cxn ang="0">
                  <a:pos x="46" y="17"/>
                </a:cxn>
                <a:cxn ang="0">
                  <a:pos x="46" y="13"/>
                </a:cxn>
                <a:cxn ang="0">
                  <a:pos x="42" y="13"/>
                </a:cxn>
                <a:cxn ang="0">
                  <a:pos x="42" y="13"/>
                </a:cxn>
                <a:cxn ang="0">
                  <a:pos x="38" y="9"/>
                </a:cxn>
                <a:cxn ang="0">
                  <a:pos x="34" y="9"/>
                </a:cxn>
                <a:cxn ang="0">
                  <a:pos x="34" y="9"/>
                </a:cxn>
                <a:cxn ang="0">
                  <a:pos x="30" y="9"/>
                </a:cxn>
                <a:cxn ang="0">
                  <a:pos x="30" y="4"/>
                </a:cxn>
                <a:cxn ang="0">
                  <a:pos x="25" y="4"/>
                </a:cxn>
                <a:cxn ang="0">
                  <a:pos x="25" y="4"/>
                </a:cxn>
                <a:cxn ang="0">
                  <a:pos x="21" y="4"/>
                </a:cxn>
                <a:cxn ang="0">
                  <a:pos x="21" y="0"/>
                </a:cxn>
                <a:cxn ang="0">
                  <a:pos x="17" y="0"/>
                </a:cxn>
                <a:cxn ang="0">
                  <a:pos x="17" y="0"/>
                </a:cxn>
                <a:cxn ang="0">
                  <a:pos x="13" y="0"/>
                </a:cxn>
                <a:cxn ang="0">
                  <a:pos x="13" y="0"/>
                </a:cxn>
              </a:cxnLst>
              <a:rect l="0" t="0" r="r" b="b"/>
              <a:pathLst>
                <a:path w="80" h="67">
                  <a:moveTo>
                    <a:pt x="13" y="0"/>
                  </a:moveTo>
                  <a:lnTo>
                    <a:pt x="9" y="9"/>
                  </a:lnTo>
                  <a:lnTo>
                    <a:pt x="5" y="17"/>
                  </a:lnTo>
                  <a:lnTo>
                    <a:pt x="5" y="21"/>
                  </a:lnTo>
                  <a:lnTo>
                    <a:pt x="5" y="29"/>
                  </a:lnTo>
                  <a:lnTo>
                    <a:pt x="0" y="34"/>
                  </a:lnTo>
                  <a:lnTo>
                    <a:pt x="5" y="38"/>
                  </a:lnTo>
                  <a:lnTo>
                    <a:pt x="5" y="42"/>
                  </a:lnTo>
                  <a:lnTo>
                    <a:pt x="5" y="46"/>
                  </a:lnTo>
                  <a:lnTo>
                    <a:pt x="9" y="50"/>
                  </a:lnTo>
                  <a:lnTo>
                    <a:pt x="9" y="55"/>
                  </a:lnTo>
                  <a:lnTo>
                    <a:pt x="13" y="59"/>
                  </a:lnTo>
                  <a:lnTo>
                    <a:pt x="17" y="63"/>
                  </a:lnTo>
                  <a:lnTo>
                    <a:pt x="21" y="63"/>
                  </a:lnTo>
                  <a:lnTo>
                    <a:pt x="25" y="63"/>
                  </a:lnTo>
                  <a:lnTo>
                    <a:pt x="38" y="67"/>
                  </a:lnTo>
                  <a:lnTo>
                    <a:pt x="50" y="67"/>
                  </a:lnTo>
                  <a:lnTo>
                    <a:pt x="59" y="67"/>
                  </a:lnTo>
                  <a:lnTo>
                    <a:pt x="67" y="67"/>
                  </a:lnTo>
                  <a:lnTo>
                    <a:pt x="71" y="63"/>
                  </a:lnTo>
                  <a:lnTo>
                    <a:pt x="76" y="63"/>
                  </a:lnTo>
                  <a:lnTo>
                    <a:pt x="80" y="59"/>
                  </a:lnTo>
                  <a:lnTo>
                    <a:pt x="80" y="55"/>
                  </a:lnTo>
                  <a:lnTo>
                    <a:pt x="80" y="50"/>
                  </a:lnTo>
                  <a:lnTo>
                    <a:pt x="76" y="46"/>
                  </a:lnTo>
                  <a:lnTo>
                    <a:pt x="76" y="38"/>
                  </a:lnTo>
                  <a:lnTo>
                    <a:pt x="71" y="34"/>
                  </a:lnTo>
                  <a:lnTo>
                    <a:pt x="67" y="29"/>
                  </a:lnTo>
                  <a:lnTo>
                    <a:pt x="59" y="25"/>
                  </a:lnTo>
                  <a:lnTo>
                    <a:pt x="55" y="21"/>
                  </a:lnTo>
                  <a:lnTo>
                    <a:pt x="46" y="17"/>
                  </a:lnTo>
                  <a:lnTo>
                    <a:pt x="46" y="13"/>
                  </a:lnTo>
                  <a:lnTo>
                    <a:pt x="42" y="13"/>
                  </a:lnTo>
                  <a:lnTo>
                    <a:pt x="38" y="9"/>
                  </a:lnTo>
                  <a:lnTo>
                    <a:pt x="34" y="9"/>
                  </a:lnTo>
                  <a:lnTo>
                    <a:pt x="30" y="9"/>
                  </a:lnTo>
                  <a:lnTo>
                    <a:pt x="30" y="4"/>
                  </a:lnTo>
                  <a:lnTo>
                    <a:pt x="25" y="4"/>
                  </a:lnTo>
                  <a:lnTo>
                    <a:pt x="21" y="4"/>
                  </a:lnTo>
                  <a:lnTo>
                    <a:pt x="21" y="0"/>
                  </a:lnTo>
                  <a:lnTo>
                    <a:pt x="17" y="0"/>
                  </a:lnTo>
                  <a:lnTo>
                    <a:pt x="1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087" name="Freeform 7"/>
            <p:cNvSpPr>
              <a:spLocks/>
            </p:cNvSpPr>
            <p:nvPr/>
          </p:nvSpPr>
          <p:spPr bwMode="auto">
            <a:xfrm>
              <a:off x="939" y="1316"/>
              <a:ext cx="75" cy="83"/>
            </a:xfrm>
            <a:custGeom>
              <a:avLst/>
              <a:gdLst/>
              <a:ahLst/>
              <a:cxnLst>
                <a:cxn ang="0">
                  <a:pos x="0" y="83"/>
                </a:cxn>
                <a:cxn ang="0">
                  <a:pos x="8" y="83"/>
                </a:cxn>
                <a:cxn ang="0">
                  <a:pos x="16" y="83"/>
                </a:cxn>
                <a:cxn ang="0">
                  <a:pos x="25" y="83"/>
                </a:cxn>
                <a:cxn ang="0">
                  <a:pos x="29" y="79"/>
                </a:cxn>
                <a:cxn ang="0">
                  <a:pos x="37" y="79"/>
                </a:cxn>
                <a:cxn ang="0">
                  <a:pos x="41" y="79"/>
                </a:cxn>
                <a:cxn ang="0">
                  <a:pos x="45" y="75"/>
                </a:cxn>
                <a:cxn ang="0">
                  <a:pos x="50" y="75"/>
                </a:cxn>
                <a:cxn ang="0">
                  <a:pos x="54" y="71"/>
                </a:cxn>
                <a:cxn ang="0">
                  <a:pos x="58" y="71"/>
                </a:cxn>
                <a:cxn ang="0">
                  <a:pos x="62" y="67"/>
                </a:cxn>
                <a:cxn ang="0">
                  <a:pos x="62" y="67"/>
                </a:cxn>
                <a:cxn ang="0">
                  <a:pos x="66" y="63"/>
                </a:cxn>
                <a:cxn ang="0">
                  <a:pos x="70" y="63"/>
                </a:cxn>
                <a:cxn ang="0">
                  <a:pos x="70" y="58"/>
                </a:cxn>
                <a:cxn ang="0">
                  <a:pos x="70" y="58"/>
                </a:cxn>
                <a:cxn ang="0">
                  <a:pos x="75" y="54"/>
                </a:cxn>
                <a:cxn ang="0">
                  <a:pos x="75" y="50"/>
                </a:cxn>
                <a:cxn ang="0">
                  <a:pos x="75" y="46"/>
                </a:cxn>
                <a:cxn ang="0">
                  <a:pos x="75" y="42"/>
                </a:cxn>
                <a:cxn ang="0">
                  <a:pos x="75" y="33"/>
                </a:cxn>
                <a:cxn ang="0">
                  <a:pos x="70" y="29"/>
                </a:cxn>
                <a:cxn ang="0">
                  <a:pos x="70" y="25"/>
                </a:cxn>
                <a:cxn ang="0">
                  <a:pos x="66" y="25"/>
                </a:cxn>
                <a:cxn ang="0">
                  <a:pos x="62" y="21"/>
                </a:cxn>
                <a:cxn ang="0">
                  <a:pos x="58" y="17"/>
                </a:cxn>
                <a:cxn ang="0">
                  <a:pos x="54" y="12"/>
                </a:cxn>
                <a:cxn ang="0">
                  <a:pos x="50" y="8"/>
                </a:cxn>
                <a:cxn ang="0">
                  <a:pos x="45" y="8"/>
                </a:cxn>
                <a:cxn ang="0">
                  <a:pos x="37" y="4"/>
                </a:cxn>
                <a:cxn ang="0">
                  <a:pos x="33" y="4"/>
                </a:cxn>
                <a:cxn ang="0">
                  <a:pos x="29" y="4"/>
                </a:cxn>
                <a:cxn ang="0">
                  <a:pos x="20" y="0"/>
                </a:cxn>
                <a:cxn ang="0">
                  <a:pos x="16" y="4"/>
                </a:cxn>
                <a:cxn ang="0">
                  <a:pos x="16" y="8"/>
                </a:cxn>
                <a:cxn ang="0">
                  <a:pos x="12" y="12"/>
                </a:cxn>
                <a:cxn ang="0">
                  <a:pos x="8" y="17"/>
                </a:cxn>
                <a:cxn ang="0">
                  <a:pos x="4" y="25"/>
                </a:cxn>
                <a:cxn ang="0">
                  <a:pos x="4" y="33"/>
                </a:cxn>
                <a:cxn ang="0">
                  <a:pos x="4" y="42"/>
                </a:cxn>
                <a:cxn ang="0">
                  <a:pos x="0" y="50"/>
                </a:cxn>
                <a:cxn ang="0">
                  <a:pos x="0" y="58"/>
                </a:cxn>
                <a:cxn ang="0">
                  <a:pos x="0" y="63"/>
                </a:cxn>
                <a:cxn ang="0">
                  <a:pos x="0" y="71"/>
                </a:cxn>
                <a:cxn ang="0">
                  <a:pos x="0" y="75"/>
                </a:cxn>
                <a:cxn ang="0">
                  <a:pos x="0" y="79"/>
                </a:cxn>
                <a:cxn ang="0">
                  <a:pos x="0" y="83"/>
                </a:cxn>
                <a:cxn ang="0">
                  <a:pos x="0" y="83"/>
                </a:cxn>
              </a:cxnLst>
              <a:rect l="0" t="0" r="r" b="b"/>
              <a:pathLst>
                <a:path w="75" h="83">
                  <a:moveTo>
                    <a:pt x="0" y="83"/>
                  </a:moveTo>
                  <a:lnTo>
                    <a:pt x="8" y="83"/>
                  </a:lnTo>
                  <a:lnTo>
                    <a:pt x="16" y="83"/>
                  </a:lnTo>
                  <a:lnTo>
                    <a:pt x="25" y="83"/>
                  </a:lnTo>
                  <a:lnTo>
                    <a:pt x="29" y="79"/>
                  </a:lnTo>
                  <a:lnTo>
                    <a:pt x="37" y="79"/>
                  </a:lnTo>
                  <a:lnTo>
                    <a:pt x="41" y="79"/>
                  </a:lnTo>
                  <a:lnTo>
                    <a:pt x="45" y="75"/>
                  </a:lnTo>
                  <a:lnTo>
                    <a:pt x="50" y="75"/>
                  </a:lnTo>
                  <a:lnTo>
                    <a:pt x="54" y="71"/>
                  </a:lnTo>
                  <a:lnTo>
                    <a:pt x="58" y="71"/>
                  </a:lnTo>
                  <a:lnTo>
                    <a:pt x="62" y="67"/>
                  </a:lnTo>
                  <a:lnTo>
                    <a:pt x="66" y="63"/>
                  </a:lnTo>
                  <a:lnTo>
                    <a:pt x="70" y="63"/>
                  </a:lnTo>
                  <a:lnTo>
                    <a:pt x="70" y="58"/>
                  </a:lnTo>
                  <a:lnTo>
                    <a:pt x="75" y="54"/>
                  </a:lnTo>
                  <a:lnTo>
                    <a:pt x="75" y="50"/>
                  </a:lnTo>
                  <a:lnTo>
                    <a:pt x="75" y="46"/>
                  </a:lnTo>
                  <a:lnTo>
                    <a:pt x="75" y="42"/>
                  </a:lnTo>
                  <a:lnTo>
                    <a:pt x="75" y="33"/>
                  </a:lnTo>
                  <a:lnTo>
                    <a:pt x="70" y="29"/>
                  </a:lnTo>
                  <a:lnTo>
                    <a:pt x="70" y="25"/>
                  </a:lnTo>
                  <a:lnTo>
                    <a:pt x="66" y="25"/>
                  </a:lnTo>
                  <a:lnTo>
                    <a:pt x="62" y="21"/>
                  </a:lnTo>
                  <a:lnTo>
                    <a:pt x="58" y="17"/>
                  </a:lnTo>
                  <a:lnTo>
                    <a:pt x="54" y="12"/>
                  </a:lnTo>
                  <a:lnTo>
                    <a:pt x="50" y="8"/>
                  </a:lnTo>
                  <a:lnTo>
                    <a:pt x="45" y="8"/>
                  </a:lnTo>
                  <a:lnTo>
                    <a:pt x="37" y="4"/>
                  </a:lnTo>
                  <a:lnTo>
                    <a:pt x="33" y="4"/>
                  </a:lnTo>
                  <a:lnTo>
                    <a:pt x="29" y="4"/>
                  </a:lnTo>
                  <a:lnTo>
                    <a:pt x="20" y="0"/>
                  </a:lnTo>
                  <a:lnTo>
                    <a:pt x="16" y="4"/>
                  </a:lnTo>
                  <a:lnTo>
                    <a:pt x="16" y="8"/>
                  </a:lnTo>
                  <a:lnTo>
                    <a:pt x="12" y="12"/>
                  </a:lnTo>
                  <a:lnTo>
                    <a:pt x="8" y="17"/>
                  </a:lnTo>
                  <a:lnTo>
                    <a:pt x="4" y="25"/>
                  </a:lnTo>
                  <a:lnTo>
                    <a:pt x="4" y="33"/>
                  </a:lnTo>
                  <a:lnTo>
                    <a:pt x="4" y="42"/>
                  </a:lnTo>
                  <a:lnTo>
                    <a:pt x="0" y="50"/>
                  </a:lnTo>
                  <a:lnTo>
                    <a:pt x="0" y="58"/>
                  </a:lnTo>
                  <a:lnTo>
                    <a:pt x="0" y="63"/>
                  </a:lnTo>
                  <a:lnTo>
                    <a:pt x="0" y="71"/>
                  </a:lnTo>
                  <a:lnTo>
                    <a:pt x="0" y="75"/>
                  </a:lnTo>
                  <a:lnTo>
                    <a:pt x="0" y="79"/>
                  </a:lnTo>
                  <a:lnTo>
                    <a:pt x="0" y="83"/>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086" name="Freeform 6"/>
            <p:cNvSpPr>
              <a:spLocks/>
            </p:cNvSpPr>
            <p:nvPr/>
          </p:nvSpPr>
          <p:spPr bwMode="auto">
            <a:xfrm>
              <a:off x="1410" y="535"/>
              <a:ext cx="75" cy="79"/>
            </a:xfrm>
            <a:custGeom>
              <a:avLst/>
              <a:gdLst/>
              <a:ahLst/>
              <a:cxnLst>
                <a:cxn ang="0">
                  <a:pos x="4" y="79"/>
                </a:cxn>
                <a:cxn ang="0">
                  <a:pos x="12" y="79"/>
                </a:cxn>
                <a:cxn ang="0">
                  <a:pos x="17" y="79"/>
                </a:cxn>
                <a:cxn ang="0">
                  <a:pos x="21" y="75"/>
                </a:cxn>
                <a:cxn ang="0">
                  <a:pos x="29" y="75"/>
                </a:cxn>
                <a:cxn ang="0">
                  <a:pos x="33" y="75"/>
                </a:cxn>
                <a:cxn ang="0">
                  <a:pos x="37" y="75"/>
                </a:cxn>
                <a:cxn ang="0">
                  <a:pos x="42" y="71"/>
                </a:cxn>
                <a:cxn ang="0">
                  <a:pos x="46" y="71"/>
                </a:cxn>
                <a:cxn ang="0">
                  <a:pos x="50" y="67"/>
                </a:cxn>
                <a:cxn ang="0">
                  <a:pos x="54" y="67"/>
                </a:cxn>
                <a:cxn ang="0">
                  <a:pos x="54" y="62"/>
                </a:cxn>
                <a:cxn ang="0">
                  <a:pos x="58" y="62"/>
                </a:cxn>
                <a:cxn ang="0">
                  <a:pos x="62" y="58"/>
                </a:cxn>
                <a:cxn ang="0">
                  <a:pos x="62" y="58"/>
                </a:cxn>
                <a:cxn ang="0">
                  <a:pos x="67" y="54"/>
                </a:cxn>
                <a:cxn ang="0">
                  <a:pos x="67" y="54"/>
                </a:cxn>
                <a:cxn ang="0">
                  <a:pos x="71" y="50"/>
                </a:cxn>
                <a:cxn ang="0">
                  <a:pos x="75" y="46"/>
                </a:cxn>
                <a:cxn ang="0">
                  <a:pos x="75" y="41"/>
                </a:cxn>
                <a:cxn ang="0">
                  <a:pos x="75" y="37"/>
                </a:cxn>
                <a:cxn ang="0">
                  <a:pos x="75" y="33"/>
                </a:cxn>
                <a:cxn ang="0">
                  <a:pos x="75" y="29"/>
                </a:cxn>
                <a:cxn ang="0">
                  <a:pos x="75" y="25"/>
                </a:cxn>
                <a:cxn ang="0">
                  <a:pos x="71" y="21"/>
                </a:cxn>
                <a:cxn ang="0">
                  <a:pos x="67" y="16"/>
                </a:cxn>
                <a:cxn ang="0">
                  <a:pos x="62" y="12"/>
                </a:cxn>
                <a:cxn ang="0">
                  <a:pos x="58" y="8"/>
                </a:cxn>
                <a:cxn ang="0">
                  <a:pos x="54" y="8"/>
                </a:cxn>
                <a:cxn ang="0">
                  <a:pos x="50" y="4"/>
                </a:cxn>
                <a:cxn ang="0">
                  <a:pos x="42" y="0"/>
                </a:cxn>
                <a:cxn ang="0">
                  <a:pos x="33" y="0"/>
                </a:cxn>
                <a:cxn ang="0">
                  <a:pos x="29" y="0"/>
                </a:cxn>
                <a:cxn ang="0">
                  <a:pos x="25" y="0"/>
                </a:cxn>
                <a:cxn ang="0">
                  <a:pos x="21" y="0"/>
                </a:cxn>
                <a:cxn ang="0">
                  <a:pos x="17" y="4"/>
                </a:cxn>
                <a:cxn ang="0">
                  <a:pos x="12" y="8"/>
                </a:cxn>
                <a:cxn ang="0">
                  <a:pos x="12" y="12"/>
                </a:cxn>
                <a:cxn ang="0">
                  <a:pos x="8" y="21"/>
                </a:cxn>
                <a:cxn ang="0">
                  <a:pos x="8" y="29"/>
                </a:cxn>
                <a:cxn ang="0">
                  <a:pos x="4" y="33"/>
                </a:cxn>
                <a:cxn ang="0">
                  <a:pos x="4" y="41"/>
                </a:cxn>
                <a:cxn ang="0">
                  <a:pos x="4" y="50"/>
                </a:cxn>
                <a:cxn ang="0">
                  <a:pos x="0" y="58"/>
                </a:cxn>
                <a:cxn ang="0">
                  <a:pos x="0" y="62"/>
                </a:cxn>
                <a:cxn ang="0">
                  <a:pos x="4" y="71"/>
                </a:cxn>
                <a:cxn ang="0">
                  <a:pos x="4" y="75"/>
                </a:cxn>
                <a:cxn ang="0">
                  <a:pos x="4" y="79"/>
                </a:cxn>
                <a:cxn ang="0">
                  <a:pos x="4" y="79"/>
                </a:cxn>
              </a:cxnLst>
              <a:rect l="0" t="0" r="r" b="b"/>
              <a:pathLst>
                <a:path w="75" h="79">
                  <a:moveTo>
                    <a:pt x="4" y="79"/>
                  </a:moveTo>
                  <a:lnTo>
                    <a:pt x="12" y="79"/>
                  </a:lnTo>
                  <a:lnTo>
                    <a:pt x="17" y="79"/>
                  </a:lnTo>
                  <a:lnTo>
                    <a:pt x="21" y="75"/>
                  </a:lnTo>
                  <a:lnTo>
                    <a:pt x="29" y="75"/>
                  </a:lnTo>
                  <a:lnTo>
                    <a:pt x="33" y="75"/>
                  </a:lnTo>
                  <a:lnTo>
                    <a:pt x="37" y="75"/>
                  </a:lnTo>
                  <a:lnTo>
                    <a:pt x="42" y="71"/>
                  </a:lnTo>
                  <a:lnTo>
                    <a:pt x="46" y="71"/>
                  </a:lnTo>
                  <a:lnTo>
                    <a:pt x="50" y="67"/>
                  </a:lnTo>
                  <a:lnTo>
                    <a:pt x="54" y="67"/>
                  </a:lnTo>
                  <a:lnTo>
                    <a:pt x="54" y="62"/>
                  </a:lnTo>
                  <a:lnTo>
                    <a:pt x="58" y="62"/>
                  </a:lnTo>
                  <a:lnTo>
                    <a:pt x="62" y="58"/>
                  </a:lnTo>
                  <a:lnTo>
                    <a:pt x="67" y="54"/>
                  </a:lnTo>
                  <a:lnTo>
                    <a:pt x="71" y="50"/>
                  </a:lnTo>
                  <a:lnTo>
                    <a:pt x="75" y="46"/>
                  </a:lnTo>
                  <a:lnTo>
                    <a:pt x="75" y="41"/>
                  </a:lnTo>
                  <a:lnTo>
                    <a:pt x="75" y="37"/>
                  </a:lnTo>
                  <a:lnTo>
                    <a:pt x="75" y="33"/>
                  </a:lnTo>
                  <a:lnTo>
                    <a:pt x="75" y="29"/>
                  </a:lnTo>
                  <a:lnTo>
                    <a:pt x="75" y="25"/>
                  </a:lnTo>
                  <a:lnTo>
                    <a:pt x="71" y="21"/>
                  </a:lnTo>
                  <a:lnTo>
                    <a:pt x="67" y="16"/>
                  </a:lnTo>
                  <a:lnTo>
                    <a:pt x="62" y="12"/>
                  </a:lnTo>
                  <a:lnTo>
                    <a:pt x="58" y="8"/>
                  </a:lnTo>
                  <a:lnTo>
                    <a:pt x="54" y="8"/>
                  </a:lnTo>
                  <a:lnTo>
                    <a:pt x="50" y="4"/>
                  </a:lnTo>
                  <a:lnTo>
                    <a:pt x="42" y="0"/>
                  </a:lnTo>
                  <a:lnTo>
                    <a:pt x="33" y="0"/>
                  </a:lnTo>
                  <a:lnTo>
                    <a:pt x="29" y="0"/>
                  </a:lnTo>
                  <a:lnTo>
                    <a:pt x="25" y="0"/>
                  </a:lnTo>
                  <a:lnTo>
                    <a:pt x="21" y="0"/>
                  </a:lnTo>
                  <a:lnTo>
                    <a:pt x="17" y="4"/>
                  </a:lnTo>
                  <a:lnTo>
                    <a:pt x="12" y="8"/>
                  </a:lnTo>
                  <a:lnTo>
                    <a:pt x="12" y="12"/>
                  </a:lnTo>
                  <a:lnTo>
                    <a:pt x="8" y="21"/>
                  </a:lnTo>
                  <a:lnTo>
                    <a:pt x="8" y="29"/>
                  </a:lnTo>
                  <a:lnTo>
                    <a:pt x="4" y="33"/>
                  </a:lnTo>
                  <a:lnTo>
                    <a:pt x="4" y="41"/>
                  </a:lnTo>
                  <a:lnTo>
                    <a:pt x="4" y="50"/>
                  </a:lnTo>
                  <a:lnTo>
                    <a:pt x="0" y="58"/>
                  </a:lnTo>
                  <a:lnTo>
                    <a:pt x="0" y="62"/>
                  </a:lnTo>
                  <a:lnTo>
                    <a:pt x="4" y="71"/>
                  </a:lnTo>
                  <a:lnTo>
                    <a:pt x="4" y="75"/>
                  </a:lnTo>
                  <a:lnTo>
                    <a:pt x="4" y="7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085" name="Freeform 5"/>
            <p:cNvSpPr>
              <a:spLocks/>
            </p:cNvSpPr>
            <p:nvPr/>
          </p:nvSpPr>
          <p:spPr bwMode="auto">
            <a:xfrm>
              <a:off x="8138" y="526"/>
              <a:ext cx="79" cy="76"/>
            </a:xfrm>
            <a:custGeom>
              <a:avLst/>
              <a:gdLst/>
              <a:ahLst/>
              <a:cxnLst>
                <a:cxn ang="0">
                  <a:pos x="0" y="76"/>
                </a:cxn>
                <a:cxn ang="0">
                  <a:pos x="8" y="76"/>
                </a:cxn>
                <a:cxn ang="0">
                  <a:pos x="17" y="76"/>
                </a:cxn>
                <a:cxn ang="0">
                  <a:pos x="21" y="76"/>
                </a:cxn>
                <a:cxn ang="0">
                  <a:pos x="29" y="71"/>
                </a:cxn>
                <a:cxn ang="0">
                  <a:pos x="33" y="71"/>
                </a:cxn>
                <a:cxn ang="0">
                  <a:pos x="37" y="71"/>
                </a:cxn>
                <a:cxn ang="0">
                  <a:pos x="42" y="71"/>
                </a:cxn>
                <a:cxn ang="0">
                  <a:pos x="46" y="71"/>
                </a:cxn>
                <a:cxn ang="0">
                  <a:pos x="50" y="67"/>
                </a:cxn>
                <a:cxn ang="0">
                  <a:pos x="54" y="67"/>
                </a:cxn>
                <a:cxn ang="0">
                  <a:pos x="58" y="67"/>
                </a:cxn>
                <a:cxn ang="0">
                  <a:pos x="62" y="67"/>
                </a:cxn>
                <a:cxn ang="0">
                  <a:pos x="67" y="63"/>
                </a:cxn>
                <a:cxn ang="0">
                  <a:pos x="67" y="63"/>
                </a:cxn>
                <a:cxn ang="0">
                  <a:pos x="71" y="63"/>
                </a:cxn>
                <a:cxn ang="0">
                  <a:pos x="71" y="59"/>
                </a:cxn>
                <a:cxn ang="0">
                  <a:pos x="75" y="55"/>
                </a:cxn>
                <a:cxn ang="0">
                  <a:pos x="75" y="50"/>
                </a:cxn>
                <a:cxn ang="0">
                  <a:pos x="79" y="46"/>
                </a:cxn>
                <a:cxn ang="0">
                  <a:pos x="79" y="42"/>
                </a:cxn>
                <a:cxn ang="0">
                  <a:pos x="79" y="38"/>
                </a:cxn>
                <a:cxn ang="0">
                  <a:pos x="75" y="34"/>
                </a:cxn>
                <a:cxn ang="0">
                  <a:pos x="75" y="30"/>
                </a:cxn>
                <a:cxn ang="0">
                  <a:pos x="71" y="25"/>
                </a:cxn>
                <a:cxn ang="0">
                  <a:pos x="67" y="21"/>
                </a:cxn>
                <a:cxn ang="0">
                  <a:pos x="62" y="17"/>
                </a:cxn>
                <a:cxn ang="0">
                  <a:pos x="58" y="13"/>
                </a:cxn>
                <a:cxn ang="0">
                  <a:pos x="50" y="9"/>
                </a:cxn>
                <a:cxn ang="0">
                  <a:pos x="46" y="5"/>
                </a:cxn>
                <a:cxn ang="0">
                  <a:pos x="37" y="5"/>
                </a:cxn>
                <a:cxn ang="0">
                  <a:pos x="33" y="0"/>
                </a:cxn>
                <a:cxn ang="0">
                  <a:pos x="25" y="0"/>
                </a:cxn>
                <a:cxn ang="0">
                  <a:pos x="21" y="0"/>
                </a:cxn>
                <a:cxn ang="0">
                  <a:pos x="17" y="0"/>
                </a:cxn>
                <a:cxn ang="0">
                  <a:pos x="12" y="5"/>
                </a:cxn>
                <a:cxn ang="0">
                  <a:pos x="12" y="9"/>
                </a:cxn>
                <a:cxn ang="0">
                  <a:pos x="8" y="13"/>
                </a:cxn>
                <a:cxn ang="0">
                  <a:pos x="4" y="21"/>
                </a:cxn>
                <a:cxn ang="0">
                  <a:pos x="4" y="25"/>
                </a:cxn>
                <a:cxn ang="0">
                  <a:pos x="0" y="34"/>
                </a:cxn>
                <a:cxn ang="0">
                  <a:pos x="0" y="42"/>
                </a:cxn>
                <a:cxn ang="0">
                  <a:pos x="0" y="46"/>
                </a:cxn>
                <a:cxn ang="0">
                  <a:pos x="0" y="55"/>
                </a:cxn>
                <a:cxn ang="0">
                  <a:pos x="0" y="63"/>
                </a:cxn>
                <a:cxn ang="0">
                  <a:pos x="0" y="67"/>
                </a:cxn>
                <a:cxn ang="0">
                  <a:pos x="0" y="71"/>
                </a:cxn>
                <a:cxn ang="0">
                  <a:pos x="0" y="71"/>
                </a:cxn>
                <a:cxn ang="0">
                  <a:pos x="0" y="76"/>
                </a:cxn>
              </a:cxnLst>
              <a:rect l="0" t="0" r="r" b="b"/>
              <a:pathLst>
                <a:path w="79" h="76">
                  <a:moveTo>
                    <a:pt x="0" y="76"/>
                  </a:moveTo>
                  <a:lnTo>
                    <a:pt x="8" y="76"/>
                  </a:lnTo>
                  <a:lnTo>
                    <a:pt x="17" y="76"/>
                  </a:lnTo>
                  <a:lnTo>
                    <a:pt x="21" y="76"/>
                  </a:lnTo>
                  <a:lnTo>
                    <a:pt x="29" y="71"/>
                  </a:lnTo>
                  <a:lnTo>
                    <a:pt x="33" y="71"/>
                  </a:lnTo>
                  <a:lnTo>
                    <a:pt x="37" y="71"/>
                  </a:lnTo>
                  <a:lnTo>
                    <a:pt x="42" y="71"/>
                  </a:lnTo>
                  <a:lnTo>
                    <a:pt x="46" y="71"/>
                  </a:lnTo>
                  <a:lnTo>
                    <a:pt x="50" y="67"/>
                  </a:lnTo>
                  <a:lnTo>
                    <a:pt x="54" y="67"/>
                  </a:lnTo>
                  <a:lnTo>
                    <a:pt x="58" y="67"/>
                  </a:lnTo>
                  <a:lnTo>
                    <a:pt x="62" y="67"/>
                  </a:lnTo>
                  <a:lnTo>
                    <a:pt x="67" y="63"/>
                  </a:lnTo>
                  <a:lnTo>
                    <a:pt x="71" y="63"/>
                  </a:lnTo>
                  <a:lnTo>
                    <a:pt x="71" y="59"/>
                  </a:lnTo>
                  <a:lnTo>
                    <a:pt x="75" y="55"/>
                  </a:lnTo>
                  <a:lnTo>
                    <a:pt x="75" y="50"/>
                  </a:lnTo>
                  <a:lnTo>
                    <a:pt x="79" y="46"/>
                  </a:lnTo>
                  <a:lnTo>
                    <a:pt x="79" y="42"/>
                  </a:lnTo>
                  <a:lnTo>
                    <a:pt x="79" y="38"/>
                  </a:lnTo>
                  <a:lnTo>
                    <a:pt x="75" y="34"/>
                  </a:lnTo>
                  <a:lnTo>
                    <a:pt x="75" y="30"/>
                  </a:lnTo>
                  <a:lnTo>
                    <a:pt x="71" y="25"/>
                  </a:lnTo>
                  <a:lnTo>
                    <a:pt x="67" y="21"/>
                  </a:lnTo>
                  <a:lnTo>
                    <a:pt x="62" y="17"/>
                  </a:lnTo>
                  <a:lnTo>
                    <a:pt x="58" y="13"/>
                  </a:lnTo>
                  <a:lnTo>
                    <a:pt x="50" y="9"/>
                  </a:lnTo>
                  <a:lnTo>
                    <a:pt x="46" y="5"/>
                  </a:lnTo>
                  <a:lnTo>
                    <a:pt x="37" y="5"/>
                  </a:lnTo>
                  <a:lnTo>
                    <a:pt x="33" y="0"/>
                  </a:lnTo>
                  <a:lnTo>
                    <a:pt x="25" y="0"/>
                  </a:lnTo>
                  <a:lnTo>
                    <a:pt x="21" y="0"/>
                  </a:lnTo>
                  <a:lnTo>
                    <a:pt x="17" y="0"/>
                  </a:lnTo>
                  <a:lnTo>
                    <a:pt x="12" y="5"/>
                  </a:lnTo>
                  <a:lnTo>
                    <a:pt x="12" y="9"/>
                  </a:lnTo>
                  <a:lnTo>
                    <a:pt x="8" y="13"/>
                  </a:lnTo>
                  <a:lnTo>
                    <a:pt x="4" y="21"/>
                  </a:lnTo>
                  <a:lnTo>
                    <a:pt x="4" y="25"/>
                  </a:lnTo>
                  <a:lnTo>
                    <a:pt x="0" y="34"/>
                  </a:lnTo>
                  <a:lnTo>
                    <a:pt x="0" y="42"/>
                  </a:lnTo>
                  <a:lnTo>
                    <a:pt x="0" y="46"/>
                  </a:lnTo>
                  <a:lnTo>
                    <a:pt x="0" y="55"/>
                  </a:lnTo>
                  <a:lnTo>
                    <a:pt x="0" y="63"/>
                  </a:lnTo>
                  <a:lnTo>
                    <a:pt x="0" y="67"/>
                  </a:lnTo>
                  <a:lnTo>
                    <a:pt x="0" y="71"/>
                  </a:lnTo>
                  <a:lnTo>
                    <a:pt x="0" y="76"/>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084" name="Freeform 4"/>
            <p:cNvSpPr>
              <a:spLocks/>
            </p:cNvSpPr>
            <p:nvPr/>
          </p:nvSpPr>
          <p:spPr bwMode="auto">
            <a:xfrm>
              <a:off x="3095" y="125"/>
              <a:ext cx="163" cy="88"/>
            </a:xfrm>
            <a:custGeom>
              <a:avLst/>
              <a:gdLst/>
              <a:ahLst/>
              <a:cxnLst>
                <a:cxn ang="0">
                  <a:pos x="0" y="63"/>
                </a:cxn>
                <a:cxn ang="0">
                  <a:pos x="8" y="71"/>
                </a:cxn>
                <a:cxn ang="0">
                  <a:pos x="17" y="80"/>
                </a:cxn>
                <a:cxn ang="0">
                  <a:pos x="29" y="84"/>
                </a:cxn>
                <a:cxn ang="0">
                  <a:pos x="42" y="88"/>
                </a:cxn>
                <a:cxn ang="0">
                  <a:pos x="54" y="88"/>
                </a:cxn>
                <a:cxn ang="0">
                  <a:pos x="67" y="88"/>
                </a:cxn>
                <a:cxn ang="0">
                  <a:pos x="83" y="84"/>
                </a:cxn>
                <a:cxn ang="0">
                  <a:pos x="96" y="80"/>
                </a:cxn>
                <a:cxn ang="0">
                  <a:pos x="108" y="80"/>
                </a:cxn>
                <a:cxn ang="0">
                  <a:pos x="121" y="76"/>
                </a:cxn>
                <a:cxn ang="0">
                  <a:pos x="133" y="67"/>
                </a:cxn>
                <a:cxn ang="0">
                  <a:pos x="146" y="63"/>
                </a:cxn>
                <a:cxn ang="0">
                  <a:pos x="154" y="59"/>
                </a:cxn>
                <a:cxn ang="0">
                  <a:pos x="158" y="55"/>
                </a:cxn>
                <a:cxn ang="0">
                  <a:pos x="163" y="50"/>
                </a:cxn>
                <a:cxn ang="0">
                  <a:pos x="163" y="46"/>
                </a:cxn>
                <a:cxn ang="0">
                  <a:pos x="163" y="38"/>
                </a:cxn>
                <a:cxn ang="0">
                  <a:pos x="163" y="34"/>
                </a:cxn>
                <a:cxn ang="0">
                  <a:pos x="163" y="25"/>
                </a:cxn>
                <a:cxn ang="0">
                  <a:pos x="163" y="21"/>
                </a:cxn>
                <a:cxn ang="0">
                  <a:pos x="158" y="17"/>
                </a:cxn>
                <a:cxn ang="0">
                  <a:pos x="154" y="13"/>
                </a:cxn>
                <a:cxn ang="0">
                  <a:pos x="154" y="9"/>
                </a:cxn>
                <a:cxn ang="0">
                  <a:pos x="150" y="5"/>
                </a:cxn>
                <a:cxn ang="0">
                  <a:pos x="146" y="5"/>
                </a:cxn>
                <a:cxn ang="0">
                  <a:pos x="138" y="0"/>
                </a:cxn>
                <a:cxn ang="0">
                  <a:pos x="133" y="0"/>
                </a:cxn>
                <a:cxn ang="0">
                  <a:pos x="129" y="0"/>
                </a:cxn>
                <a:cxn ang="0">
                  <a:pos x="121" y="0"/>
                </a:cxn>
                <a:cxn ang="0">
                  <a:pos x="117" y="0"/>
                </a:cxn>
                <a:cxn ang="0">
                  <a:pos x="108" y="0"/>
                </a:cxn>
                <a:cxn ang="0">
                  <a:pos x="100" y="5"/>
                </a:cxn>
                <a:cxn ang="0">
                  <a:pos x="96" y="5"/>
                </a:cxn>
                <a:cxn ang="0">
                  <a:pos x="88" y="9"/>
                </a:cxn>
                <a:cxn ang="0">
                  <a:pos x="83" y="9"/>
                </a:cxn>
                <a:cxn ang="0">
                  <a:pos x="75" y="13"/>
                </a:cxn>
                <a:cxn ang="0">
                  <a:pos x="71" y="17"/>
                </a:cxn>
                <a:cxn ang="0">
                  <a:pos x="63" y="17"/>
                </a:cxn>
                <a:cxn ang="0">
                  <a:pos x="58" y="21"/>
                </a:cxn>
                <a:cxn ang="0">
                  <a:pos x="50" y="25"/>
                </a:cxn>
                <a:cxn ang="0">
                  <a:pos x="46" y="30"/>
                </a:cxn>
                <a:cxn ang="0">
                  <a:pos x="38" y="34"/>
                </a:cxn>
                <a:cxn ang="0">
                  <a:pos x="33" y="38"/>
                </a:cxn>
                <a:cxn ang="0">
                  <a:pos x="25" y="42"/>
                </a:cxn>
                <a:cxn ang="0">
                  <a:pos x="17" y="46"/>
                </a:cxn>
                <a:cxn ang="0">
                  <a:pos x="12" y="55"/>
                </a:cxn>
                <a:cxn ang="0">
                  <a:pos x="4" y="59"/>
                </a:cxn>
                <a:cxn ang="0">
                  <a:pos x="0" y="63"/>
                </a:cxn>
              </a:cxnLst>
              <a:rect l="0" t="0" r="r" b="b"/>
              <a:pathLst>
                <a:path w="163" h="88">
                  <a:moveTo>
                    <a:pt x="0" y="63"/>
                  </a:moveTo>
                  <a:lnTo>
                    <a:pt x="8" y="71"/>
                  </a:lnTo>
                  <a:lnTo>
                    <a:pt x="17" y="80"/>
                  </a:lnTo>
                  <a:lnTo>
                    <a:pt x="29" y="84"/>
                  </a:lnTo>
                  <a:lnTo>
                    <a:pt x="42" y="88"/>
                  </a:lnTo>
                  <a:lnTo>
                    <a:pt x="54" y="88"/>
                  </a:lnTo>
                  <a:lnTo>
                    <a:pt x="67" y="88"/>
                  </a:lnTo>
                  <a:lnTo>
                    <a:pt x="83" y="84"/>
                  </a:lnTo>
                  <a:lnTo>
                    <a:pt x="96" y="80"/>
                  </a:lnTo>
                  <a:lnTo>
                    <a:pt x="108" y="80"/>
                  </a:lnTo>
                  <a:lnTo>
                    <a:pt x="121" y="76"/>
                  </a:lnTo>
                  <a:lnTo>
                    <a:pt x="133" y="67"/>
                  </a:lnTo>
                  <a:lnTo>
                    <a:pt x="146" y="63"/>
                  </a:lnTo>
                  <a:lnTo>
                    <a:pt x="154" y="59"/>
                  </a:lnTo>
                  <a:lnTo>
                    <a:pt x="158" y="55"/>
                  </a:lnTo>
                  <a:lnTo>
                    <a:pt x="163" y="50"/>
                  </a:lnTo>
                  <a:lnTo>
                    <a:pt x="163" y="46"/>
                  </a:lnTo>
                  <a:lnTo>
                    <a:pt x="163" y="38"/>
                  </a:lnTo>
                  <a:lnTo>
                    <a:pt x="163" y="34"/>
                  </a:lnTo>
                  <a:lnTo>
                    <a:pt x="163" y="25"/>
                  </a:lnTo>
                  <a:lnTo>
                    <a:pt x="163" y="21"/>
                  </a:lnTo>
                  <a:lnTo>
                    <a:pt x="158" y="17"/>
                  </a:lnTo>
                  <a:lnTo>
                    <a:pt x="154" y="13"/>
                  </a:lnTo>
                  <a:lnTo>
                    <a:pt x="154" y="9"/>
                  </a:lnTo>
                  <a:lnTo>
                    <a:pt x="150" y="5"/>
                  </a:lnTo>
                  <a:lnTo>
                    <a:pt x="146" y="5"/>
                  </a:lnTo>
                  <a:lnTo>
                    <a:pt x="138" y="0"/>
                  </a:lnTo>
                  <a:lnTo>
                    <a:pt x="133" y="0"/>
                  </a:lnTo>
                  <a:lnTo>
                    <a:pt x="129" y="0"/>
                  </a:lnTo>
                  <a:lnTo>
                    <a:pt x="121" y="0"/>
                  </a:lnTo>
                  <a:lnTo>
                    <a:pt x="117" y="0"/>
                  </a:lnTo>
                  <a:lnTo>
                    <a:pt x="108" y="0"/>
                  </a:lnTo>
                  <a:lnTo>
                    <a:pt x="100" y="5"/>
                  </a:lnTo>
                  <a:lnTo>
                    <a:pt x="96" y="5"/>
                  </a:lnTo>
                  <a:lnTo>
                    <a:pt x="88" y="9"/>
                  </a:lnTo>
                  <a:lnTo>
                    <a:pt x="83" y="9"/>
                  </a:lnTo>
                  <a:lnTo>
                    <a:pt x="75" y="13"/>
                  </a:lnTo>
                  <a:lnTo>
                    <a:pt x="71" y="17"/>
                  </a:lnTo>
                  <a:lnTo>
                    <a:pt x="63" y="17"/>
                  </a:lnTo>
                  <a:lnTo>
                    <a:pt x="58" y="21"/>
                  </a:lnTo>
                  <a:lnTo>
                    <a:pt x="50" y="25"/>
                  </a:lnTo>
                  <a:lnTo>
                    <a:pt x="46" y="30"/>
                  </a:lnTo>
                  <a:lnTo>
                    <a:pt x="38" y="34"/>
                  </a:lnTo>
                  <a:lnTo>
                    <a:pt x="33" y="38"/>
                  </a:lnTo>
                  <a:lnTo>
                    <a:pt x="25" y="42"/>
                  </a:lnTo>
                  <a:lnTo>
                    <a:pt x="17" y="46"/>
                  </a:lnTo>
                  <a:lnTo>
                    <a:pt x="12" y="55"/>
                  </a:lnTo>
                  <a:lnTo>
                    <a:pt x="4" y="59"/>
                  </a:lnTo>
                  <a:lnTo>
                    <a:pt x="0" y="63"/>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083" name="Freeform 3"/>
            <p:cNvSpPr>
              <a:spLocks/>
            </p:cNvSpPr>
            <p:nvPr/>
          </p:nvSpPr>
          <p:spPr bwMode="auto">
            <a:xfrm>
              <a:off x="5819" y="75"/>
              <a:ext cx="167" cy="92"/>
            </a:xfrm>
            <a:custGeom>
              <a:avLst/>
              <a:gdLst/>
              <a:ahLst/>
              <a:cxnLst>
                <a:cxn ang="0">
                  <a:pos x="0" y="71"/>
                </a:cxn>
                <a:cxn ang="0">
                  <a:pos x="8" y="80"/>
                </a:cxn>
                <a:cxn ang="0">
                  <a:pos x="21" y="88"/>
                </a:cxn>
                <a:cxn ang="0">
                  <a:pos x="33" y="92"/>
                </a:cxn>
                <a:cxn ang="0">
                  <a:pos x="46" y="92"/>
                </a:cxn>
                <a:cxn ang="0">
                  <a:pos x="58" y="92"/>
                </a:cxn>
                <a:cxn ang="0">
                  <a:pos x="75" y="92"/>
                </a:cxn>
                <a:cxn ang="0">
                  <a:pos x="87" y="92"/>
                </a:cxn>
                <a:cxn ang="0">
                  <a:pos x="100" y="88"/>
                </a:cxn>
                <a:cxn ang="0">
                  <a:pos x="112" y="84"/>
                </a:cxn>
                <a:cxn ang="0">
                  <a:pos x="125" y="80"/>
                </a:cxn>
                <a:cxn ang="0">
                  <a:pos x="137" y="75"/>
                </a:cxn>
                <a:cxn ang="0">
                  <a:pos x="146" y="71"/>
                </a:cxn>
                <a:cxn ang="0">
                  <a:pos x="154" y="67"/>
                </a:cxn>
                <a:cxn ang="0">
                  <a:pos x="158" y="63"/>
                </a:cxn>
                <a:cxn ang="0">
                  <a:pos x="162" y="59"/>
                </a:cxn>
                <a:cxn ang="0">
                  <a:pos x="167" y="55"/>
                </a:cxn>
                <a:cxn ang="0">
                  <a:pos x="167" y="46"/>
                </a:cxn>
                <a:cxn ang="0">
                  <a:pos x="167" y="38"/>
                </a:cxn>
                <a:cxn ang="0">
                  <a:pos x="162" y="34"/>
                </a:cxn>
                <a:cxn ang="0">
                  <a:pos x="162" y="25"/>
                </a:cxn>
                <a:cxn ang="0">
                  <a:pos x="158" y="21"/>
                </a:cxn>
                <a:cxn ang="0">
                  <a:pos x="154" y="17"/>
                </a:cxn>
                <a:cxn ang="0">
                  <a:pos x="150" y="13"/>
                </a:cxn>
                <a:cxn ang="0">
                  <a:pos x="146" y="9"/>
                </a:cxn>
                <a:cxn ang="0">
                  <a:pos x="137" y="4"/>
                </a:cxn>
                <a:cxn ang="0">
                  <a:pos x="133" y="4"/>
                </a:cxn>
                <a:cxn ang="0">
                  <a:pos x="125" y="0"/>
                </a:cxn>
                <a:cxn ang="0">
                  <a:pos x="117" y="0"/>
                </a:cxn>
                <a:cxn ang="0">
                  <a:pos x="112" y="0"/>
                </a:cxn>
                <a:cxn ang="0">
                  <a:pos x="104" y="4"/>
                </a:cxn>
                <a:cxn ang="0">
                  <a:pos x="96" y="4"/>
                </a:cxn>
                <a:cxn ang="0">
                  <a:pos x="87" y="9"/>
                </a:cxn>
                <a:cxn ang="0">
                  <a:pos x="79" y="9"/>
                </a:cxn>
                <a:cxn ang="0">
                  <a:pos x="75" y="13"/>
                </a:cxn>
                <a:cxn ang="0">
                  <a:pos x="71" y="13"/>
                </a:cxn>
                <a:cxn ang="0">
                  <a:pos x="66" y="17"/>
                </a:cxn>
                <a:cxn ang="0">
                  <a:pos x="62" y="21"/>
                </a:cxn>
                <a:cxn ang="0">
                  <a:pos x="54" y="25"/>
                </a:cxn>
                <a:cxn ang="0">
                  <a:pos x="50" y="25"/>
                </a:cxn>
                <a:cxn ang="0">
                  <a:pos x="46" y="29"/>
                </a:cxn>
                <a:cxn ang="0">
                  <a:pos x="37" y="34"/>
                </a:cxn>
                <a:cxn ang="0">
                  <a:pos x="33" y="42"/>
                </a:cxn>
                <a:cxn ang="0">
                  <a:pos x="29" y="46"/>
                </a:cxn>
                <a:cxn ang="0">
                  <a:pos x="21" y="50"/>
                </a:cxn>
                <a:cxn ang="0">
                  <a:pos x="16" y="55"/>
                </a:cxn>
                <a:cxn ang="0">
                  <a:pos x="12" y="59"/>
                </a:cxn>
                <a:cxn ang="0">
                  <a:pos x="4" y="67"/>
                </a:cxn>
                <a:cxn ang="0">
                  <a:pos x="0" y="71"/>
                </a:cxn>
              </a:cxnLst>
              <a:rect l="0" t="0" r="r" b="b"/>
              <a:pathLst>
                <a:path w="167" h="92">
                  <a:moveTo>
                    <a:pt x="0" y="71"/>
                  </a:moveTo>
                  <a:lnTo>
                    <a:pt x="8" y="80"/>
                  </a:lnTo>
                  <a:lnTo>
                    <a:pt x="21" y="88"/>
                  </a:lnTo>
                  <a:lnTo>
                    <a:pt x="33" y="92"/>
                  </a:lnTo>
                  <a:lnTo>
                    <a:pt x="46" y="92"/>
                  </a:lnTo>
                  <a:lnTo>
                    <a:pt x="58" y="92"/>
                  </a:lnTo>
                  <a:lnTo>
                    <a:pt x="75" y="92"/>
                  </a:lnTo>
                  <a:lnTo>
                    <a:pt x="87" y="92"/>
                  </a:lnTo>
                  <a:lnTo>
                    <a:pt x="100" y="88"/>
                  </a:lnTo>
                  <a:lnTo>
                    <a:pt x="112" y="84"/>
                  </a:lnTo>
                  <a:lnTo>
                    <a:pt x="125" y="80"/>
                  </a:lnTo>
                  <a:lnTo>
                    <a:pt x="137" y="75"/>
                  </a:lnTo>
                  <a:lnTo>
                    <a:pt x="146" y="71"/>
                  </a:lnTo>
                  <a:lnTo>
                    <a:pt x="154" y="67"/>
                  </a:lnTo>
                  <a:lnTo>
                    <a:pt x="158" y="63"/>
                  </a:lnTo>
                  <a:lnTo>
                    <a:pt x="162" y="59"/>
                  </a:lnTo>
                  <a:lnTo>
                    <a:pt x="167" y="55"/>
                  </a:lnTo>
                  <a:lnTo>
                    <a:pt x="167" y="46"/>
                  </a:lnTo>
                  <a:lnTo>
                    <a:pt x="167" y="38"/>
                  </a:lnTo>
                  <a:lnTo>
                    <a:pt x="162" y="34"/>
                  </a:lnTo>
                  <a:lnTo>
                    <a:pt x="162" y="25"/>
                  </a:lnTo>
                  <a:lnTo>
                    <a:pt x="158" y="21"/>
                  </a:lnTo>
                  <a:lnTo>
                    <a:pt x="154" y="17"/>
                  </a:lnTo>
                  <a:lnTo>
                    <a:pt x="150" y="13"/>
                  </a:lnTo>
                  <a:lnTo>
                    <a:pt x="146" y="9"/>
                  </a:lnTo>
                  <a:lnTo>
                    <a:pt x="137" y="4"/>
                  </a:lnTo>
                  <a:lnTo>
                    <a:pt x="133" y="4"/>
                  </a:lnTo>
                  <a:lnTo>
                    <a:pt x="125" y="0"/>
                  </a:lnTo>
                  <a:lnTo>
                    <a:pt x="117" y="0"/>
                  </a:lnTo>
                  <a:lnTo>
                    <a:pt x="112" y="0"/>
                  </a:lnTo>
                  <a:lnTo>
                    <a:pt x="104" y="4"/>
                  </a:lnTo>
                  <a:lnTo>
                    <a:pt x="96" y="4"/>
                  </a:lnTo>
                  <a:lnTo>
                    <a:pt x="87" y="9"/>
                  </a:lnTo>
                  <a:lnTo>
                    <a:pt x="79" y="9"/>
                  </a:lnTo>
                  <a:lnTo>
                    <a:pt x="75" y="13"/>
                  </a:lnTo>
                  <a:lnTo>
                    <a:pt x="71" y="13"/>
                  </a:lnTo>
                  <a:lnTo>
                    <a:pt x="66" y="17"/>
                  </a:lnTo>
                  <a:lnTo>
                    <a:pt x="62" y="21"/>
                  </a:lnTo>
                  <a:lnTo>
                    <a:pt x="54" y="25"/>
                  </a:lnTo>
                  <a:lnTo>
                    <a:pt x="50" y="25"/>
                  </a:lnTo>
                  <a:lnTo>
                    <a:pt x="46" y="29"/>
                  </a:lnTo>
                  <a:lnTo>
                    <a:pt x="37" y="34"/>
                  </a:lnTo>
                  <a:lnTo>
                    <a:pt x="33" y="42"/>
                  </a:lnTo>
                  <a:lnTo>
                    <a:pt x="29" y="46"/>
                  </a:lnTo>
                  <a:lnTo>
                    <a:pt x="21" y="50"/>
                  </a:lnTo>
                  <a:lnTo>
                    <a:pt x="16" y="55"/>
                  </a:lnTo>
                  <a:lnTo>
                    <a:pt x="12" y="59"/>
                  </a:lnTo>
                  <a:lnTo>
                    <a:pt x="4" y="67"/>
                  </a:lnTo>
                  <a:lnTo>
                    <a:pt x="0" y="71"/>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082" name="Freeform 2"/>
            <p:cNvSpPr>
              <a:spLocks/>
            </p:cNvSpPr>
            <p:nvPr/>
          </p:nvSpPr>
          <p:spPr bwMode="auto">
            <a:xfrm>
              <a:off x="7229" y="46"/>
              <a:ext cx="158" cy="92"/>
            </a:xfrm>
            <a:custGeom>
              <a:avLst/>
              <a:gdLst/>
              <a:ahLst/>
              <a:cxnLst>
                <a:cxn ang="0">
                  <a:pos x="0" y="67"/>
                </a:cxn>
                <a:cxn ang="0">
                  <a:pos x="8" y="75"/>
                </a:cxn>
                <a:cxn ang="0">
                  <a:pos x="20" y="84"/>
                </a:cxn>
                <a:cxn ang="0">
                  <a:pos x="29" y="88"/>
                </a:cxn>
                <a:cxn ang="0">
                  <a:pos x="41" y="92"/>
                </a:cxn>
                <a:cxn ang="0">
                  <a:pos x="58" y="92"/>
                </a:cxn>
                <a:cxn ang="0">
                  <a:pos x="70" y="92"/>
                </a:cxn>
                <a:cxn ang="0">
                  <a:pos x="83" y="88"/>
                </a:cxn>
                <a:cxn ang="0">
                  <a:pos x="95" y="88"/>
                </a:cxn>
                <a:cxn ang="0">
                  <a:pos x="108" y="84"/>
                </a:cxn>
                <a:cxn ang="0">
                  <a:pos x="116" y="75"/>
                </a:cxn>
                <a:cxn ang="0">
                  <a:pos x="129" y="71"/>
                </a:cxn>
                <a:cxn ang="0">
                  <a:pos x="137" y="67"/>
                </a:cxn>
                <a:cxn ang="0">
                  <a:pos x="146" y="58"/>
                </a:cxn>
                <a:cxn ang="0">
                  <a:pos x="150" y="54"/>
                </a:cxn>
                <a:cxn ang="0">
                  <a:pos x="154" y="50"/>
                </a:cxn>
                <a:cxn ang="0">
                  <a:pos x="158" y="46"/>
                </a:cxn>
                <a:cxn ang="0">
                  <a:pos x="158" y="38"/>
                </a:cxn>
                <a:cxn ang="0">
                  <a:pos x="158" y="29"/>
                </a:cxn>
                <a:cxn ang="0">
                  <a:pos x="158" y="21"/>
                </a:cxn>
                <a:cxn ang="0">
                  <a:pos x="154" y="17"/>
                </a:cxn>
                <a:cxn ang="0">
                  <a:pos x="150" y="12"/>
                </a:cxn>
                <a:cxn ang="0">
                  <a:pos x="146" y="8"/>
                </a:cxn>
                <a:cxn ang="0">
                  <a:pos x="141" y="4"/>
                </a:cxn>
                <a:cxn ang="0">
                  <a:pos x="133" y="0"/>
                </a:cxn>
                <a:cxn ang="0">
                  <a:pos x="125" y="0"/>
                </a:cxn>
                <a:cxn ang="0">
                  <a:pos x="116" y="0"/>
                </a:cxn>
                <a:cxn ang="0">
                  <a:pos x="108" y="0"/>
                </a:cxn>
                <a:cxn ang="0">
                  <a:pos x="100" y="4"/>
                </a:cxn>
                <a:cxn ang="0">
                  <a:pos x="87" y="8"/>
                </a:cxn>
                <a:cxn ang="0">
                  <a:pos x="79" y="12"/>
                </a:cxn>
                <a:cxn ang="0">
                  <a:pos x="66" y="17"/>
                </a:cxn>
                <a:cxn ang="0">
                  <a:pos x="54" y="21"/>
                </a:cxn>
                <a:cxn ang="0">
                  <a:pos x="50" y="25"/>
                </a:cxn>
                <a:cxn ang="0">
                  <a:pos x="45" y="25"/>
                </a:cxn>
                <a:cxn ang="0">
                  <a:pos x="45" y="29"/>
                </a:cxn>
                <a:cxn ang="0">
                  <a:pos x="41" y="29"/>
                </a:cxn>
                <a:cxn ang="0">
                  <a:pos x="37" y="33"/>
                </a:cxn>
                <a:cxn ang="0">
                  <a:pos x="33" y="33"/>
                </a:cxn>
                <a:cxn ang="0">
                  <a:pos x="29" y="38"/>
                </a:cxn>
                <a:cxn ang="0">
                  <a:pos x="29" y="42"/>
                </a:cxn>
                <a:cxn ang="0">
                  <a:pos x="25" y="46"/>
                </a:cxn>
                <a:cxn ang="0">
                  <a:pos x="20" y="46"/>
                </a:cxn>
                <a:cxn ang="0">
                  <a:pos x="16" y="50"/>
                </a:cxn>
                <a:cxn ang="0">
                  <a:pos x="12" y="54"/>
                </a:cxn>
                <a:cxn ang="0">
                  <a:pos x="8" y="58"/>
                </a:cxn>
                <a:cxn ang="0">
                  <a:pos x="8" y="63"/>
                </a:cxn>
                <a:cxn ang="0">
                  <a:pos x="4" y="63"/>
                </a:cxn>
                <a:cxn ang="0">
                  <a:pos x="0" y="67"/>
                </a:cxn>
              </a:cxnLst>
              <a:rect l="0" t="0" r="r" b="b"/>
              <a:pathLst>
                <a:path w="158" h="92">
                  <a:moveTo>
                    <a:pt x="0" y="67"/>
                  </a:moveTo>
                  <a:lnTo>
                    <a:pt x="8" y="75"/>
                  </a:lnTo>
                  <a:lnTo>
                    <a:pt x="20" y="84"/>
                  </a:lnTo>
                  <a:lnTo>
                    <a:pt x="29" y="88"/>
                  </a:lnTo>
                  <a:lnTo>
                    <a:pt x="41" y="92"/>
                  </a:lnTo>
                  <a:lnTo>
                    <a:pt x="58" y="92"/>
                  </a:lnTo>
                  <a:lnTo>
                    <a:pt x="70" y="92"/>
                  </a:lnTo>
                  <a:lnTo>
                    <a:pt x="83" y="88"/>
                  </a:lnTo>
                  <a:lnTo>
                    <a:pt x="95" y="88"/>
                  </a:lnTo>
                  <a:lnTo>
                    <a:pt x="108" y="84"/>
                  </a:lnTo>
                  <a:lnTo>
                    <a:pt x="116" y="75"/>
                  </a:lnTo>
                  <a:lnTo>
                    <a:pt x="129" y="71"/>
                  </a:lnTo>
                  <a:lnTo>
                    <a:pt x="137" y="67"/>
                  </a:lnTo>
                  <a:lnTo>
                    <a:pt x="146" y="58"/>
                  </a:lnTo>
                  <a:lnTo>
                    <a:pt x="150" y="54"/>
                  </a:lnTo>
                  <a:lnTo>
                    <a:pt x="154" y="50"/>
                  </a:lnTo>
                  <a:lnTo>
                    <a:pt x="158" y="46"/>
                  </a:lnTo>
                  <a:lnTo>
                    <a:pt x="158" y="38"/>
                  </a:lnTo>
                  <a:lnTo>
                    <a:pt x="158" y="29"/>
                  </a:lnTo>
                  <a:lnTo>
                    <a:pt x="158" y="21"/>
                  </a:lnTo>
                  <a:lnTo>
                    <a:pt x="154" y="17"/>
                  </a:lnTo>
                  <a:lnTo>
                    <a:pt x="150" y="12"/>
                  </a:lnTo>
                  <a:lnTo>
                    <a:pt x="146" y="8"/>
                  </a:lnTo>
                  <a:lnTo>
                    <a:pt x="141" y="4"/>
                  </a:lnTo>
                  <a:lnTo>
                    <a:pt x="133" y="0"/>
                  </a:lnTo>
                  <a:lnTo>
                    <a:pt x="125" y="0"/>
                  </a:lnTo>
                  <a:lnTo>
                    <a:pt x="116" y="0"/>
                  </a:lnTo>
                  <a:lnTo>
                    <a:pt x="108" y="0"/>
                  </a:lnTo>
                  <a:lnTo>
                    <a:pt x="100" y="4"/>
                  </a:lnTo>
                  <a:lnTo>
                    <a:pt x="87" y="8"/>
                  </a:lnTo>
                  <a:lnTo>
                    <a:pt x="79" y="12"/>
                  </a:lnTo>
                  <a:lnTo>
                    <a:pt x="66" y="17"/>
                  </a:lnTo>
                  <a:lnTo>
                    <a:pt x="54" y="21"/>
                  </a:lnTo>
                  <a:lnTo>
                    <a:pt x="50" y="25"/>
                  </a:lnTo>
                  <a:lnTo>
                    <a:pt x="45" y="25"/>
                  </a:lnTo>
                  <a:lnTo>
                    <a:pt x="45" y="29"/>
                  </a:lnTo>
                  <a:lnTo>
                    <a:pt x="41" y="29"/>
                  </a:lnTo>
                  <a:lnTo>
                    <a:pt x="37" y="33"/>
                  </a:lnTo>
                  <a:lnTo>
                    <a:pt x="33" y="33"/>
                  </a:lnTo>
                  <a:lnTo>
                    <a:pt x="29" y="38"/>
                  </a:lnTo>
                  <a:lnTo>
                    <a:pt x="29" y="42"/>
                  </a:lnTo>
                  <a:lnTo>
                    <a:pt x="25" y="46"/>
                  </a:lnTo>
                  <a:lnTo>
                    <a:pt x="20" y="46"/>
                  </a:lnTo>
                  <a:lnTo>
                    <a:pt x="16" y="50"/>
                  </a:lnTo>
                  <a:lnTo>
                    <a:pt x="12" y="54"/>
                  </a:lnTo>
                  <a:lnTo>
                    <a:pt x="8" y="58"/>
                  </a:lnTo>
                  <a:lnTo>
                    <a:pt x="8" y="63"/>
                  </a:lnTo>
                  <a:lnTo>
                    <a:pt x="4" y="63"/>
                  </a:lnTo>
                  <a:lnTo>
                    <a:pt x="0" y="6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pSp>
      <p:sp>
        <p:nvSpPr>
          <p:cNvPr id="59" name="Rectangle 58"/>
          <p:cNvSpPr/>
          <p:nvPr/>
        </p:nvSpPr>
        <p:spPr>
          <a:xfrm>
            <a:off x="2915816" y="4149080"/>
            <a:ext cx="4572000" cy="646331"/>
          </a:xfrm>
          <a:prstGeom prst="rect">
            <a:avLst/>
          </a:prstGeom>
        </p:spPr>
        <p:txBody>
          <a:bodyPr>
            <a:spAutoFit/>
          </a:bodyPr>
          <a:lstStyle/>
          <a:p>
            <a:pPr algn="ctr" rtl="1"/>
            <a:r>
              <a:rPr lang="fa-IR" dirty="0" smtClean="0">
                <a:solidFill>
                  <a:srgbClr val="3174C5"/>
                </a:solidFill>
                <a:cs typeface="B Davat" pitchFamily="2" charset="-78"/>
              </a:rPr>
              <a:t>تهیه کنندگان:</a:t>
            </a:r>
            <a:br>
              <a:rPr lang="fa-IR" dirty="0" smtClean="0">
                <a:solidFill>
                  <a:srgbClr val="3174C5"/>
                </a:solidFill>
                <a:cs typeface="B Davat" pitchFamily="2" charset="-78"/>
              </a:rPr>
            </a:br>
            <a:r>
              <a:rPr lang="fa-IR" dirty="0" smtClean="0">
                <a:solidFill>
                  <a:srgbClr val="3174C5"/>
                </a:solidFill>
                <a:cs typeface="B Davat" pitchFamily="2" charset="-78"/>
              </a:rPr>
              <a:t>محمّد صادق صادق پور – فاطمه طوری</a:t>
            </a:r>
            <a:endParaRPr lang="en-US" dirty="0">
              <a:solidFill>
                <a:srgbClr val="3174C5"/>
              </a:solidFill>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6081"/>
                                        </p:tgtEl>
                                        <p:attrNameLst>
                                          <p:attrName>style.visibility</p:attrName>
                                        </p:attrNameLst>
                                      </p:cBhvr>
                                      <p:to>
                                        <p:strVal val="visible"/>
                                      </p:to>
                                    </p:set>
                                    <p:animEffect transition="in" filter="fade">
                                      <p:cBhvr>
                                        <p:cTn id="7" dur="500"/>
                                        <p:tgtEl>
                                          <p:spTgt spid="46081"/>
                                        </p:tgtEl>
                                      </p:cBhvr>
                                    </p:animEffect>
                                    <p:anim calcmode="lin" valueType="num">
                                      <p:cBhvr>
                                        <p:cTn id="8" dur="500" fill="hold"/>
                                        <p:tgtEl>
                                          <p:spTgt spid="46081"/>
                                        </p:tgtEl>
                                        <p:attrNameLst>
                                          <p:attrName>ppt_x</p:attrName>
                                        </p:attrNameLst>
                                      </p:cBhvr>
                                      <p:tavLst>
                                        <p:tav tm="0">
                                          <p:val>
                                            <p:strVal val="#ppt_x"/>
                                          </p:val>
                                        </p:tav>
                                        <p:tav tm="100000">
                                          <p:val>
                                            <p:strVal val="#ppt_x"/>
                                          </p:val>
                                        </p:tav>
                                      </p:tavLst>
                                    </p:anim>
                                    <p:anim calcmode="lin" valueType="num">
                                      <p:cBhvr>
                                        <p:cTn id="9" dur="500" fill="hold"/>
                                        <p:tgtEl>
                                          <p:spTgt spid="4608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0" fill="hold" nodeType="clickEffect">
                                  <p:stCondLst>
                                    <p:cond delay="0"/>
                                  </p:stCondLst>
                                  <p:childTnLst>
                                    <p:set>
                                      <p:cBhvr>
                                        <p:cTn id="19" dur="1" fill="hold">
                                          <p:stCondLst>
                                            <p:cond delay="0"/>
                                          </p:stCondLst>
                                        </p:cTn>
                                        <p:tgtEl>
                                          <p:spTgt spid="59">
                                            <p:txEl>
                                              <p:pRg st="0" end="0"/>
                                            </p:txEl>
                                          </p:spTgt>
                                        </p:tgtEl>
                                        <p:attrNameLst>
                                          <p:attrName>style.visibility</p:attrName>
                                        </p:attrNameLst>
                                      </p:cBhvr>
                                      <p:to>
                                        <p:strVal val="visible"/>
                                      </p:to>
                                    </p:set>
                                    <p:anim calcmode="lin" valueType="num">
                                      <p:cBhvr>
                                        <p:cTn id="20" dur="5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21" dur="5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22" dur="500"/>
                                        <p:tgtEl>
                                          <p:spTgt spid="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7090" name="Rectangle 2"/>
          <p:cNvSpPr>
            <a:spLocks noGrp="1" noChangeArrowheads="1"/>
          </p:cNvSpPr>
          <p:nvPr>
            <p:ph sz="quarter" idx="1"/>
          </p:nvPr>
        </p:nvSpPr>
        <p:spPr>
          <a:xfrm>
            <a:off x="468313" y="1484313"/>
            <a:ext cx="8207375" cy="2881312"/>
          </a:xfrm>
          <a:ln/>
        </p:spPr>
        <p:txBody>
          <a:bodyPr>
            <a:normAutofit/>
          </a:bodyPr>
          <a:lstStyle/>
          <a:p>
            <a:pPr marL="965200" indent="-609600" algn="r" rtl="1">
              <a:lnSpc>
                <a:spcPct val="125000"/>
              </a:lnSpc>
            </a:pPr>
            <a:r>
              <a:rPr lang="fa-IR" altLang="zh-CN" sz="2500" b="1" dirty="0">
                <a:cs typeface="B Nazanin" pitchFamily="2" charset="-78"/>
              </a:rPr>
              <a:t>در صورت </a:t>
            </a:r>
            <a:r>
              <a:rPr lang="fa-IR" altLang="zh-CN" sz="2500" b="1" dirty="0" smtClean="0">
                <a:cs typeface="B Nazanin" pitchFamily="2" charset="-78"/>
              </a:rPr>
              <a:t>امكان، </a:t>
            </a:r>
            <a:r>
              <a:rPr lang="fa-IR" altLang="zh-CN" sz="2500" b="1" dirty="0">
                <a:cs typeface="B Nazanin" pitchFamily="2" charset="-78"/>
              </a:rPr>
              <a:t>از يك </a:t>
            </a:r>
            <a:r>
              <a:rPr lang="fa-IR" altLang="zh-CN" sz="2500" b="1" dirty="0" smtClean="0">
                <a:cs typeface="B Nazanin" pitchFamily="2" charset="-78"/>
              </a:rPr>
              <a:t>گروه، </a:t>
            </a:r>
            <a:r>
              <a:rPr lang="fa-IR" altLang="zh-CN" sz="2500" b="1" dirty="0">
                <a:cs typeface="B Nazanin" pitchFamily="2" charset="-78"/>
              </a:rPr>
              <a:t>كنترلي استفاده كنيد.</a:t>
            </a:r>
          </a:p>
          <a:p>
            <a:pPr marL="965200" indent="-609600" algn="r" rtl="1">
              <a:lnSpc>
                <a:spcPct val="125000"/>
              </a:lnSpc>
            </a:pPr>
            <a:r>
              <a:rPr lang="fa-IR" altLang="zh-CN" sz="2500" b="1" dirty="0">
                <a:cs typeface="B Nazanin" pitchFamily="2" charset="-78"/>
              </a:rPr>
              <a:t>دانش، مهارت</a:t>
            </a:r>
            <a:r>
              <a:rPr lang="fa-IR" altLang="zh-CN" sz="2500" b="1" dirty="0" smtClean="0">
                <a:cs typeface="B Nazanin" pitchFamily="2" charset="-78"/>
              </a:rPr>
              <a:t>‏ها و رويكردها را، </a:t>
            </a:r>
            <a:r>
              <a:rPr lang="fa-IR" altLang="zh-CN" sz="2500" b="1" dirty="0">
                <a:cs typeface="B Nazanin" pitchFamily="2" charset="-78"/>
              </a:rPr>
              <a:t>قبل و بعد از برنامه ارزيابي كنيد.</a:t>
            </a:r>
          </a:p>
          <a:p>
            <a:pPr marL="965200" indent="-609600" algn="r" rtl="1">
              <a:lnSpc>
                <a:spcPct val="125000"/>
              </a:lnSpc>
            </a:pPr>
            <a:r>
              <a:rPr lang="fa-IR" altLang="zh-CN" sz="2500" b="1" dirty="0">
                <a:cs typeface="B Nazanin" pitchFamily="2" charset="-78"/>
              </a:rPr>
              <a:t>از آزمايش (آزمون) </a:t>
            </a:r>
            <a:r>
              <a:rPr lang="fa-IR" altLang="zh-CN" sz="2500" b="1" dirty="0" smtClean="0">
                <a:cs typeface="B Nazanin" pitchFamily="2" charset="-78"/>
              </a:rPr>
              <a:t>عملكرد، </a:t>
            </a:r>
            <a:r>
              <a:rPr lang="fa-IR" altLang="zh-CN" sz="2500" b="1" dirty="0">
                <a:cs typeface="B Nazanin" pitchFamily="2" charset="-78"/>
              </a:rPr>
              <a:t>براي سنجش مهارت‏ها، استفاده كنيد</a:t>
            </a:r>
            <a:r>
              <a:rPr lang="fa-IR" altLang="zh-CN" sz="2500" b="1" dirty="0" smtClean="0">
                <a:cs typeface="B Nazanin" pitchFamily="2" charset="-78"/>
              </a:rPr>
              <a:t>.</a:t>
            </a:r>
            <a:endParaRPr lang="fa-IR" altLang="zh-CN" sz="2500" b="1" dirty="0">
              <a:cs typeface="B Nazanin" pitchFamily="2" charset="-78"/>
            </a:endParaRPr>
          </a:p>
          <a:p>
            <a:pPr marL="965200" indent="-609600" algn="r" rtl="1">
              <a:lnSpc>
                <a:spcPct val="125000"/>
              </a:lnSpc>
            </a:pPr>
            <a:r>
              <a:rPr lang="fa-IR" altLang="zh-CN" sz="2500" b="1" dirty="0">
                <a:cs typeface="B Nazanin" pitchFamily="2" charset="-78"/>
              </a:rPr>
              <a:t> از نتايج </a:t>
            </a:r>
            <a:r>
              <a:rPr lang="fa-IR" altLang="zh-CN" sz="2500" b="1" dirty="0" smtClean="0">
                <a:cs typeface="B Nazanin" pitchFamily="2" charset="-78"/>
              </a:rPr>
              <a:t>ارزشيابي، </a:t>
            </a:r>
            <a:r>
              <a:rPr lang="fa-IR" altLang="zh-CN" sz="2500" b="1" dirty="0">
                <a:cs typeface="B Nazanin" pitchFamily="2" charset="-78"/>
              </a:rPr>
              <a:t>براي انجام اقدام مناسب، استفاده نماييد.</a:t>
            </a:r>
            <a:r>
              <a:rPr lang="en-US" altLang="zh-CN" sz="2500" b="1" dirty="0">
                <a:ea typeface="SimSun" pitchFamily="2" charset="-122"/>
                <a:cs typeface="B Nazanin" pitchFamily="2" charset="-78"/>
              </a:rPr>
              <a:t> </a:t>
            </a:r>
            <a:endParaRPr lang="ar-SA" sz="2500" b="1" dirty="0">
              <a:cs typeface="B Nazanin" pitchFamily="2" charset="-78"/>
            </a:endParaRPr>
          </a:p>
        </p:txBody>
      </p:sp>
      <p:sp>
        <p:nvSpPr>
          <p:cNvPr id="217091" name="Text Box 3"/>
          <p:cNvSpPr txBox="1">
            <a:spLocks noChangeArrowheads="1"/>
          </p:cNvSpPr>
          <p:nvPr/>
        </p:nvSpPr>
        <p:spPr bwMode="auto">
          <a:xfrm>
            <a:off x="827584" y="0"/>
            <a:ext cx="7275512" cy="369332"/>
          </a:xfrm>
          <a:prstGeom prst="rect">
            <a:avLst/>
          </a:prstGeom>
          <a:noFill/>
          <a:ln w="12700" cap="sq">
            <a:noFill/>
            <a:miter lim="800000"/>
            <a:headEnd/>
            <a:tailEnd/>
          </a:ln>
          <a:effectLst/>
        </p:spPr>
        <p:txBody>
          <a:bodyPr>
            <a:spAutoFit/>
          </a:bodyPr>
          <a:lstStyle/>
          <a:p>
            <a:pPr algn="ctr" rtl="1"/>
            <a:r>
              <a:rPr lang="fa-IR" b="1" dirty="0" smtClean="0">
                <a:solidFill>
                  <a:srgbClr val="FFCC00"/>
                </a:solidFill>
                <a:effectLst>
                  <a:outerShdw blurRad="38100" dist="38100" dir="2700000" algn="tl">
                    <a:srgbClr val="000000"/>
                  </a:outerShdw>
                </a:effectLst>
                <a:cs typeface="B Titr" pitchFamily="2" charset="-78"/>
              </a:rPr>
              <a:t>سطح 2- یادگیری</a:t>
            </a:r>
            <a:r>
              <a:rPr lang="fa-IR" b="1" dirty="0" smtClean="0">
                <a:solidFill>
                  <a:srgbClr val="FFCC00"/>
                </a:solidFill>
                <a:effectLst>
                  <a:outerShdw blurRad="38100" dist="38100" dir="2700000" algn="tl">
                    <a:srgbClr val="000000"/>
                  </a:outerShdw>
                </a:effectLst>
              </a:rPr>
              <a:t> </a:t>
            </a:r>
            <a:r>
              <a:rPr lang="en-US" b="1" dirty="0" smtClean="0">
                <a:solidFill>
                  <a:srgbClr val="FFCC00"/>
                </a:solidFill>
                <a:effectLst>
                  <a:outerShdw blurRad="38100" dist="38100" dir="2700000" algn="tl">
                    <a:srgbClr val="000000"/>
                  </a:outerShdw>
                </a:effectLst>
              </a:rPr>
              <a:t>Learning</a:t>
            </a:r>
            <a:endParaRPr lang="en-US" sz="2400" b="1" dirty="0">
              <a:solidFill>
                <a:srgbClr val="FFCC00"/>
              </a:solidFill>
              <a:latin typeface="Times New Roman" pitchFamily="18" charset="0"/>
              <a:cs typeface="B Titr" pitchFamily="2" charset="-78"/>
            </a:endParaRPr>
          </a:p>
        </p:txBody>
      </p:sp>
      <p:sp>
        <p:nvSpPr>
          <p:cNvPr id="4" name="UTurnArrow">
            <a:hlinkClick r:id="rId3" action="ppaction://hlinksldjump"/>
          </p:cNvPr>
          <p:cNvSpPr>
            <a:spLocks noEditPoints="1" noChangeArrowheads="1"/>
          </p:cNvSpPr>
          <p:nvPr/>
        </p:nvSpPr>
        <p:spPr bwMode="auto">
          <a:xfrm rot="16200000">
            <a:off x="785786" y="4786322"/>
            <a:ext cx="1771650" cy="1771650"/>
          </a:xfrm>
          <a:custGeom>
            <a:avLst/>
            <a:gdLst>
              <a:gd name="G0" fmla="+- 0 0 0"/>
              <a:gd name="G1" fmla="+- 5574 0 0"/>
              <a:gd name="G2" fmla="*/ 5574 1 2"/>
              <a:gd name="G3" fmla="*/ 9725 1 2"/>
              <a:gd name="G4" fmla="+- 10800 G3 G2"/>
              <a:gd name="G5" fmla="+- 10800 G3 0"/>
              <a:gd name="G6" fmla="+- G5 G2 0"/>
              <a:gd name="G7" fmla="*/ G6 1 2"/>
              <a:gd name="G8" fmla="+- 9725 0 0"/>
              <a:gd name="G9" fmla="+- 21600 0 5574"/>
              <a:gd name="G10" fmla="+- 21600 0 9725"/>
              <a:gd name="G11" fmla="min G10 8691"/>
              <a:gd name="G12" fmla="+- 8826 0 0"/>
              <a:gd name="G13" fmla="+- 14865 0 5975"/>
              <a:gd name="G14" fmla="+- 14865 0 0"/>
              <a:gd name="G15" fmla="*/ 5574 5842 6110"/>
              <a:gd name="G16" fmla="+- 8826 1350 0"/>
              <a:gd name="G17" fmla="+- 8310 0 G15"/>
              <a:gd name="G18" fmla="*/ G17 G7 8310"/>
              <a:gd name="G19" fmla="+- 5574 G18 0"/>
              <a:gd name="G20" fmla="+- G4 0 G18"/>
              <a:gd name="T0" fmla="*/ 9225 w 21600"/>
              <a:gd name="T1" fmla="*/ 0 h 21600"/>
              <a:gd name="T2" fmla="*/ 2787 w 21600"/>
              <a:gd name="T3" fmla="*/ 21600 h 21600"/>
              <a:gd name="T4" fmla="*/ 9725 w 21600"/>
              <a:gd name="T5" fmla="*/ 8826 h 21600"/>
              <a:gd name="T6" fmla="*/ 15663 w 21600"/>
              <a:gd name="T7" fmla="*/ 14865 h 21600"/>
              <a:gd name="T8" fmla="*/ 21600 w 21600"/>
              <a:gd name="T9" fmla="*/ 8826 h 21600"/>
              <a:gd name="T10" fmla="*/ 17694720 60000 65536"/>
              <a:gd name="T11" fmla="*/ 5898240 60000 65536"/>
              <a:gd name="T12" fmla="*/ 5898240 60000 65536"/>
              <a:gd name="T13" fmla="*/ 5898240 60000 65536"/>
              <a:gd name="T14" fmla="*/ 0 60000 65536"/>
              <a:gd name="T15" fmla="*/ 0 w 21600"/>
              <a:gd name="T16" fmla="*/ 8310 h 21600"/>
              <a:gd name="T17" fmla="*/ G1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3" y="14865"/>
                </a:moveTo>
                <a:lnTo>
                  <a:pt x="21600" y="8826"/>
                </a:lnTo>
                <a:lnTo>
                  <a:pt x="18450" y="8826"/>
                </a:lnTo>
                <a:lnTo>
                  <a:pt x="18450" y="8310"/>
                </a:lnTo>
                <a:cubicBezTo>
                  <a:pt x="18450" y="3721"/>
                  <a:pt x="14320" y="0"/>
                  <a:pt x="9225" y="0"/>
                </a:cubicBezTo>
                <a:cubicBezTo>
                  <a:pt x="4130" y="0"/>
                  <a:pt x="0" y="3799"/>
                  <a:pt x="0" y="8485"/>
                </a:cubicBezTo>
                <a:lnTo>
                  <a:pt x="0" y="21600"/>
                </a:lnTo>
                <a:lnTo>
                  <a:pt x="5574" y="21600"/>
                </a:lnTo>
                <a:lnTo>
                  <a:pt x="5574" y="8310"/>
                </a:lnTo>
                <a:cubicBezTo>
                  <a:pt x="5574" y="6664"/>
                  <a:pt x="7055" y="5330"/>
                  <a:pt x="8882" y="5330"/>
                </a:cubicBezTo>
                <a:lnTo>
                  <a:pt x="9568" y="5330"/>
                </a:lnTo>
                <a:cubicBezTo>
                  <a:pt x="11395" y="5330"/>
                  <a:pt x="12876" y="6664"/>
                  <a:pt x="12876" y="8310"/>
                </a:cubicBezTo>
                <a:lnTo>
                  <a:pt x="12876" y="8826"/>
                </a:lnTo>
                <a:lnTo>
                  <a:pt x="9725" y="8826"/>
                </a:ln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sp>
        <p:nvSpPr>
          <p:cNvPr id="5" name="Action Button: Back or Previous 4">
            <a:hlinkClick r:id="" action="ppaction://hlinkshowjump?jump=previousslide" highlightClick="1"/>
          </p:cNvPr>
          <p:cNvSpPr/>
          <p:nvPr/>
        </p:nvSpPr>
        <p:spPr>
          <a:xfrm>
            <a:off x="6500826" y="5786454"/>
            <a:ext cx="1571636" cy="42862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5"/>
          </p:nvPr>
        </p:nvSpPr>
        <p:spPr/>
        <p:txBody>
          <a:bodyPr/>
          <a:lstStyle/>
          <a:p>
            <a:fld id="{112B741F-895D-4642-A90E-55F141EE5FD2}" type="slidenum">
              <a:rPr lang="en-US" smtClean="0"/>
              <a:pPr/>
              <a:t>10</a:t>
            </a:fld>
            <a:endParaRPr lang="en-US"/>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7090">
                                            <p:txEl>
                                              <p:pRg st="0" end="0"/>
                                            </p:txEl>
                                          </p:spTgt>
                                        </p:tgtEl>
                                        <p:attrNameLst>
                                          <p:attrName>style.visibility</p:attrName>
                                        </p:attrNameLst>
                                      </p:cBhvr>
                                      <p:to>
                                        <p:strVal val="visible"/>
                                      </p:to>
                                    </p:set>
                                    <p:anim calcmode="lin" valueType="num">
                                      <p:cBhvr additive="base">
                                        <p:cTn id="7" dur="500" fill="hold"/>
                                        <p:tgtEl>
                                          <p:spTgt spid="21709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709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7090">
                                            <p:txEl>
                                              <p:pRg st="1" end="1"/>
                                            </p:txEl>
                                          </p:spTgt>
                                        </p:tgtEl>
                                        <p:attrNameLst>
                                          <p:attrName>style.visibility</p:attrName>
                                        </p:attrNameLst>
                                      </p:cBhvr>
                                      <p:to>
                                        <p:strVal val="visible"/>
                                      </p:to>
                                    </p:set>
                                    <p:anim calcmode="lin" valueType="num">
                                      <p:cBhvr additive="base">
                                        <p:cTn id="13" dur="500" fill="hold"/>
                                        <p:tgtEl>
                                          <p:spTgt spid="217090">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7090">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17090">
                                            <p:txEl>
                                              <p:pRg st="2" end="2"/>
                                            </p:txEl>
                                          </p:spTgt>
                                        </p:tgtEl>
                                        <p:attrNameLst>
                                          <p:attrName>style.visibility</p:attrName>
                                        </p:attrNameLst>
                                      </p:cBhvr>
                                      <p:to>
                                        <p:strVal val="visible"/>
                                      </p:to>
                                    </p:set>
                                    <p:anim calcmode="lin" valueType="num">
                                      <p:cBhvr additive="base">
                                        <p:cTn id="19" dur="500" fill="hold"/>
                                        <p:tgtEl>
                                          <p:spTgt spid="217090">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17090">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17090">
                                            <p:txEl>
                                              <p:pRg st="3" end="3"/>
                                            </p:txEl>
                                          </p:spTgt>
                                        </p:tgtEl>
                                        <p:attrNameLst>
                                          <p:attrName>style.visibility</p:attrName>
                                        </p:attrNameLst>
                                      </p:cBhvr>
                                      <p:to>
                                        <p:strVal val="visible"/>
                                      </p:to>
                                    </p:set>
                                    <p:anim calcmode="lin" valueType="num">
                                      <p:cBhvr additive="base">
                                        <p:cTn id="25" dur="500" fill="hold"/>
                                        <p:tgtEl>
                                          <p:spTgt spid="217090">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7090">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090"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itle 4"/>
          <p:cNvSpPr>
            <a:spLocks noGrp="1"/>
          </p:cNvSpPr>
          <p:nvPr>
            <p:ph type="title"/>
          </p:nvPr>
        </p:nvSpPr>
        <p:spPr>
          <a:xfrm>
            <a:off x="395536" y="1052736"/>
            <a:ext cx="8013576" cy="2232248"/>
          </a:xfrm>
        </p:spPr>
        <p:txBody>
          <a:bodyPr>
            <a:noAutofit/>
          </a:bodyPr>
          <a:lstStyle/>
          <a:p>
            <a:pPr algn="r" rtl="1">
              <a:lnSpc>
                <a:spcPct val="150000"/>
              </a:lnSpc>
            </a:pPr>
            <a:r>
              <a:rPr lang="fa-IR" sz="1900" dirty="0" smtClean="0"/>
              <a:t/>
            </a:r>
            <a:br>
              <a:rPr lang="fa-IR" sz="1900" dirty="0" smtClean="0"/>
            </a:br>
            <a:r>
              <a:rPr lang="fa-IR" altLang="zh-CN" sz="1900" b="1" dirty="0" smtClean="0">
                <a:latin typeface="+mn-lt"/>
                <a:ea typeface="+mn-ea"/>
                <a:cs typeface="B Nazanin" pitchFamily="2" charset="-78"/>
              </a:rPr>
              <a:t>منظور از </a:t>
            </a:r>
            <a:r>
              <a:rPr lang="fa-IR" altLang="zh-CN" sz="1900" b="1" dirty="0" smtClean="0">
                <a:latin typeface="+mn-lt"/>
                <a:ea typeface="+mn-ea"/>
                <a:cs typeface="B Nazanin" pitchFamily="2" charset="-78"/>
              </a:rPr>
              <a:t>رفتار، </a:t>
            </a:r>
            <a:r>
              <a:rPr lang="fa-IR" altLang="zh-CN" sz="1900" b="1" dirty="0" smtClean="0">
                <a:latin typeface="+mn-lt"/>
                <a:ea typeface="+mn-ea"/>
                <a:cs typeface="B Nazanin" pitchFamily="2" charset="-78"/>
              </a:rPr>
              <a:t>چگونگي و ميزان تغييراتي است </a:t>
            </a:r>
            <a:r>
              <a:rPr lang="fa-IR" altLang="zh-CN" sz="1900" b="1" dirty="0" smtClean="0">
                <a:latin typeface="+mn-lt"/>
                <a:ea typeface="+mn-ea"/>
                <a:cs typeface="B Nazanin" pitchFamily="2" charset="-78"/>
              </a:rPr>
              <a:t>كه، </a:t>
            </a:r>
            <a:r>
              <a:rPr lang="fa-IR" altLang="zh-CN" sz="1900" b="1" dirty="0" smtClean="0">
                <a:latin typeface="+mn-lt"/>
                <a:ea typeface="+mn-ea"/>
                <a:cs typeface="B Nazanin" pitchFamily="2" charset="-78"/>
              </a:rPr>
              <a:t>در رفتار شركت كنندگان در اثر شركت در دوره آموزشي حاصل مي شود و آن را مي توان با ادامه ارزيابي در محيط واقعي كار روشن ساخت. اين سطح نسبت به سطح قبلي بسيار چالش برانگيز و </a:t>
            </a:r>
            <a:r>
              <a:rPr lang="fa-IR" altLang="zh-CN" sz="1900" b="1" dirty="0" smtClean="0">
                <a:solidFill>
                  <a:schemeClr val="accent1">
                    <a:lumMod val="75000"/>
                  </a:schemeClr>
                </a:solidFill>
                <a:latin typeface="+mn-lt"/>
                <a:ea typeface="+mn-ea"/>
                <a:cs typeface="B Nazanin" pitchFamily="2" charset="-78"/>
              </a:rPr>
              <a:t>حساس</a:t>
            </a:r>
            <a:r>
              <a:rPr lang="fa-IR" altLang="zh-CN" sz="1900" b="1" dirty="0" smtClean="0">
                <a:latin typeface="+mn-lt"/>
                <a:ea typeface="+mn-ea"/>
                <a:cs typeface="B Nazanin" pitchFamily="2" charset="-78"/>
              </a:rPr>
              <a:t> است كه كرك پاتريك بدين منظور </a:t>
            </a:r>
            <a:r>
              <a:rPr lang="fa-IR" altLang="zh-CN" sz="1900" b="1" dirty="0" smtClean="0">
                <a:solidFill>
                  <a:schemeClr val="accent1">
                    <a:lumMod val="75000"/>
                  </a:schemeClr>
                </a:solidFill>
                <a:latin typeface="+mn-lt"/>
                <a:ea typeface="+mn-ea"/>
                <a:cs typeface="B Nazanin" pitchFamily="2" charset="-78"/>
              </a:rPr>
              <a:t>سه </a:t>
            </a:r>
            <a:r>
              <a:rPr lang="fa-IR" altLang="zh-CN" sz="1900" b="1" dirty="0" smtClean="0">
                <a:latin typeface="+mn-lt"/>
                <a:ea typeface="+mn-ea"/>
                <a:cs typeface="B Nazanin" pitchFamily="2" charset="-78"/>
              </a:rPr>
              <a:t>دليل را در اين مورد ذكر مي كند:‌</a:t>
            </a:r>
            <a:br>
              <a:rPr lang="fa-IR" altLang="zh-CN" sz="1900" b="1" dirty="0" smtClean="0">
                <a:latin typeface="+mn-lt"/>
                <a:ea typeface="+mn-ea"/>
                <a:cs typeface="B Nazanin" pitchFamily="2" charset="-78"/>
              </a:rPr>
            </a:br>
            <a:endParaRPr lang="en-US" altLang="zh-CN" sz="1900" b="1" dirty="0">
              <a:latin typeface="+mn-lt"/>
              <a:ea typeface="+mn-ea"/>
              <a:cs typeface="B Nazanin" pitchFamily="2" charset="-78"/>
            </a:endParaRPr>
          </a:p>
        </p:txBody>
      </p:sp>
      <p:sp>
        <p:nvSpPr>
          <p:cNvPr id="6" name="Action Button: Forward or Next 5">
            <a:hlinkClick r:id="" action="ppaction://hlinkshowjump?jump=nextslide" highlightClick="1"/>
          </p:cNvPr>
          <p:cNvSpPr/>
          <p:nvPr/>
        </p:nvSpPr>
        <p:spPr>
          <a:xfrm>
            <a:off x="6429388" y="5786454"/>
            <a:ext cx="1571636" cy="42862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UTurnArrow">
            <a:hlinkClick r:id="rId2" action="ppaction://hlinksldjump"/>
          </p:cNvPr>
          <p:cNvSpPr>
            <a:spLocks noEditPoints="1" noChangeArrowheads="1"/>
          </p:cNvSpPr>
          <p:nvPr/>
        </p:nvSpPr>
        <p:spPr bwMode="auto">
          <a:xfrm rot="16200000">
            <a:off x="500034" y="4857760"/>
            <a:ext cx="1771650" cy="1771650"/>
          </a:xfrm>
          <a:custGeom>
            <a:avLst/>
            <a:gdLst>
              <a:gd name="G0" fmla="+- 0 0 0"/>
              <a:gd name="G1" fmla="+- 5574 0 0"/>
              <a:gd name="G2" fmla="*/ 5574 1 2"/>
              <a:gd name="G3" fmla="*/ 9725 1 2"/>
              <a:gd name="G4" fmla="+- 10800 G3 G2"/>
              <a:gd name="G5" fmla="+- 10800 G3 0"/>
              <a:gd name="G6" fmla="+- G5 G2 0"/>
              <a:gd name="G7" fmla="*/ G6 1 2"/>
              <a:gd name="G8" fmla="+- 9725 0 0"/>
              <a:gd name="G9" fmla="+- 21600 0 5574"/>
              <a:gd name="G10" fmla="+- 21600 0 9725"/>
              <a:gd name="G11" fmla="min G10 8691"/>
              <a:gd name="G12" fmla="+- 8826 0 0"/>
              <a:gd name="G13" fmla="+- 14865 0 5975"/>
              <a:gd name="G14" fmla="+- 14865 0 0"/>
              <a:gd name="G15" fmla="*/ 5574 5842 6110"/>
              <a:gd name="G16" fmla="+- 8826 1350 0"/>
              <a:gd name="G17" fmla="+- 8310 0 G15"/>
              <a:gd name="G18" fmla="*/ G17 G7 8310"/>
              <a:gd name="G19" fmla="+- 5574 G18 0"/>
              <a:gd name="G20" fmla="+- G4 0 G18"/>
              <a:gd name="T0" fmla="*/ 9225 w 21600"/>
              <a:gd name="T1" fmla="*/ 0 h 21600"/>
              <a:gd name="T2" fmla="*/ 2787 w 21600"/>
              <a:gd name="T3" fmla="*/ 21600 h 21600"/>
              <a:gd name="T4" fmla="*/ 9725 w 21600"/>
              <a:gd name="T5" fmla="*/ 8826 h 21600"/>
              <a:gd name="T6" fmla="*/ 15663 w 21600"/>
              <a:gd name="T7" fmla="*/ 14865 h 21600"/>
              <a:gd name="T8" fmla="*/ 21600 w 21600"/>
              <a:gd name="T9" fmla="*/ 8826 h 21600"/>
              <a:gd name="T10" fmla="*/ 17694720 60000 65536"/>
              <a:gd name="T11" fmla="*/ 5898240 60000 65536"/>
              <a:gd name="T12" fmla="*/ 5898240 60000 65536"/>
              <a:gd name="T13" fmla="*/ 5898240 60000 65536"/>
              <a:gd name="T14" fmla="*/ 0 60000 65536"/>
              <a:gd name="T15" fmla="*/ 0 w 21600"/>
              <a:gd name="T16" fmla="*/ 8310 h 21600"/>
              <a:gd name="T17" fmla="*/ G1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3" y="14865"/>
                </a:moveTo>
                <a:lnTo>
                  <a:pt x="21600" y="8826"/>
                </a:lnTo>
                <a:lnTo>
                  <a:pt x="18450" y="8826"/>
                </a:lnTo>
                <a:lnTo>
                  <a:pt x="18450" y="8310"/>
                </a:lnTo>
                <a:cubicBezTo>
                  <a:pt x="18450" y="3721"/>
                  <a:pt x="14320" y="0"/>
                  <a:pt x="9225" y="0"/>
                </a:cubicBezTo>
                <a:cubicBezTo>
                  <a:pt x="4130" y="0"/>
                  <a:pt x="0" y="3799"/>
                  <a:pt x="0" y="8485"/>
                </a:cubicBezTo>
                <a:lnTo>
                  <a:pt x="0" y="21600"/>
                </a:lnTo>
                <a:lnTo>
                  <a:pt x="5574" y="21600"/>
                </a:lnTo>
                <a:lnTo>
                  <a:pt x="5574" y="8310"/>
                </a:lnTo>
                <a:cubicBezTo>
                  <a:pt x="5574" y="6664"/>
                  <a:pt x="7055" y="5330"/>
                  <a:pt x="8882" y="5330"/>
                </a:cubicBezTo>
                <a:lnTo>
                  <a:pt x="9568" y="5330"/>
                </a:lnTo>
                <a:cubicBezTo>
                  <a:pt x="11395" y="5330"/>
                  <a:pt x="12876" y="6664"/>
                  <a:pt x="12876" y="8310"/>
                </a:cubicBezTo>
                <a:lnTo>
                  <a:pt x="12876" y="8826"/>
                </a:lnTo>
                <a:lnTo>
                  <a:pt x="9725" y="8826"/>
                </a:ln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sp>
        <p:nvSpPr>
          <p:cNvPr id="8" name="Slide Number Placeholder 7"/>
          <p:cNvSpPr>
            <a:spLocks noGrp="1"/>
          </p:cNvSpPr>
          <p:nvPr>
            <p:ph type="sldNum" sz="quarter" idx="15"/>
          </p:nvPr>
        </p:nvSpPr>
        <p:spPr/>
        <p:txBody>
          <a:bodyPr/>
          <a:lstStyle/>
          <a:p>
            <a:fld id="{112B741F-895D-4642-A90E-55F141EE5FD2}" type="slidenum">
              <a:rPr lang="en-US" smtClean="0"/>
              <a:pPr/>
              <a:t>11</a:t>
            </a:fld>
            <a:endParaRPr lang="en-US"/>
          </a:p>
        </p:txBody>
      </p:sp>
      <p:sp>
        <p:nvSpPr>
          <p:cNvPr id="9" name="Rectangle 8"/>
          <p:cNvSpPr/>
          <p:nvPr/>
        </p:nvSpPr>
        <p:spPr>
          <a:xfrm>
            <a:off x="5868144" y="188640"/>
            <a:ext cx="2755883" cy="553998"/>
          </a:xfrm>
          <a:prstGeom prst="rect">
            <a:avLst/>
          </a:prstGeom>
        </p:spPr>
        <p:txBody>
          <a:bodyPr wrap="square">
            <a:spAutoFit/>
          </a:bodyPr>
          <a:lstStyle/>
          <a:p>
            <a:pPr algn="r" rtl="1"/>
            <a:r>
              <a:rPr lang="fa-IR" b="1" dirty="0" smtClean="0">
                <a:solidFill>
                  <a:srgbClr val="FFCC00"/>
                </a:solidFill>
                <a:effectLst>
                  <a:outerShdw blurRad="38100" dist="38100" dir="2700000" algn="tl">
                    <a:srgbClr val="000000"/>
                  </a:outerShdw>
                </a:effectLst>
              </a:rPr>
              <a:t>سطح 3- رفتار</a:t>
            </a:r>
            <a:r>
              <a:rPr lang="en-US" b="1" dirty="0" smtClean="0">
                <a:solidFill>
                  <a:srgbClr val="FFCC00"/>
                </a:solidFill>
                <a:effectLst>
                  <a:outerShdw blurRad="38100" dist="38100" dir="2700000" algn="tl">
                    <a:srgbClr val="000000"/>
                  </a:outerShdw>
                </a:effectLst>
              </a:rPr>
              <a:t>(behavior) </a:t>
            </a:r>
            <a:r>
              <a:rPr lang="fa-IR" b="1" dirty="0" smtClean="0">
                <a:solidFill>
                  <a:srgbClr val="FFCC00"/>
                </a:solidFill>
                <a:effectLst>
                  <a:outerShdw blurRad="38100" dist="38100" dir="2700000" algn="tl">
                    <a:srgbClr val="000000"/>
                  </a:outerShdw>
                </a:effectLst>
              </a:rPr>
              <a:t>:</a:t>
            </a:r>
            <a:r>
              <a:rPr lang="fa-IR" sz="3000" dirty="0" smtClean="0"/>
              <a:t> </a:t>
            </a:r>
            <a:endParaRPr lang="en-US" dirty="0"/>
          </a:p>
        </p:txBody>
      </p:sp>
      <p:sp>
        <p:nvSpPr>
          <p:cNvPr id="11" name="Rectangle 2"/>
          <p:cNvSpPr>
            <a:spLocks noGrp="1" noChangeArrowheads="1"/>
          </p:cNvSpPr>
          <p:nvPr>
            <p:ph sz="quarter" idx="1"/>
          </p:nvPr>
        </p:nvSpPr>
        <p:spPr>
          <a:xfrm>
            <a:off x="107504" y="2924944"/>
            <a:ext cx="8602911" cy="1800200"/>
          </a:xfrm>
          <a:ln/>
        </p:spPr>
        <p:txBody>
          <a:bodyPr>
            <a:normAutofit/>
          </a:bodyPr>
          <a:lstStyle/>
          <a:p>
            <a:pPr algn="r" rtl="1">
              <a:lnSpc>
                <a:spcPct val="150000"/>
              </a:lnSpc>
            </a:pPr>
            <a:r>
              <a:rPr lang="fa-IR" altLang="zh-CN" sz="1900" b="1" cap="small" dirty="0" smtClean="0">
                <a:solidFill>
                  <a:schemeClr val="tx2"/>
                </a:solidFill>
                <a:cs typeface="B Nazanin" pitchFamily="2" charset="-78"/>
              </a:rPr>
              <a:t>اولاً </a:t>
            </a:r>
            <a:r>
              <a:rPr lang="fa-IR" altLang="zh-CN" sz="1900" b="1" cap="small" dirty="0" smtClean="0">
                <a:solidFill>
                  <a:schemeClr val="tx2"/>
                </a:solidFill>
                <a:cs typeface="B Nazanin" pitchFamily="2" charset="-78"/>
              </a:rPr>
              <a:t>شركت كنندگان بايد فرصتي را بر تغيير رفتارشان به دست آورند. </a:t>
            </a:r>
          </a:p>
          <a:p>
            <a:pPr algn="r" rtl="1">
              <a:lnSpc>
                <a:spcPct val="150000"/>
              </a:lnSpc>
            </a:pPr>
            <a:r>
              <a:rPr lang="fa-IR" altLang="zh-CN" sz="1900" b="1" cap="small" dirty="0" smtClean="0">
                <a:solidFill>
                  <a:schemeClr val="tx2"/>
                </a:solidFill>
                <a:cs typeface="B Nazanin" pitchFamily="2" charset="-78"/>
              </a:rPr>
              <a:t> </a:t>
            </a:r>
            <a:r>
              <a:rPr lang="fa-IR" altLang="zh-CN" sz="1900" b="1" cap="small" dirty="0" smtClean="0">
                <a:solidFill>
                  <a:schemeClr val="tx2"/>
                </a:solidFill>
                <a:cs typeface="B Nazanin" pitchFamily="2" charset="-78"/>
              </a:rPr>
              <a:t>ثانياً </a:t>
            </a:r>
            <a:r>
              <a:rPr lang="fa-IR" altLang="zh-CN" sz="1900" b="1" cap="small" dirty="0" smtClean="0">
                <a:solidFill>
                  <a:schemeClr val="tx2"/>
                </a:solidFill>
                <a:cs typeface="B Nazanin" pitchFamily="2" charset="-78"/>
              </a:rPr>
              <a:t>زمان تغيير در رفتار </a:t>
            </a:r>
            <a:r>
              <a:rPr lang="fa-IR" altLang="zh-CN" sz="1900" b="1" cap="small" dirty="0" smtClean="0">
                <a:solidFill>
                  <a:schemeClr val="tx2"/>
                </a:solidFill>
                <a:cs typeface="B Nazanin" pitchFamily="2" charset="-78"/>
              </a:rPr>
              <a:t>را، به </a:t>
            </a:r>
            <a:r>
              <a:rPr lang="fa-IR" altLang="zh-CN" sz="1900" b="1" cap="small" dirty="0" smtClean="0">
                <a:solidFill>
                  <a:schemeClr val="tx2"/>
                </a:solidFill>
                <a:cs typeface="B Nazanin" pitchFamily="2" charset="-78"/>
              </a:rPr>
              <a:t>صورت واقعي نمي توان پيش بيني كرد .</a:t>
            </a:r>
          </a:p>
          <a:p>
            <a:pPr algn="r" rtl="1">
              <a:lnSpc>
                <a:spcPct val="150000"/>
              </a:lnSpc>
            </a:pPr>
            <a:r>
              <a:rPr lang="fa-IR" altLang="zh-CN" sz="1900" b="1" cap="small" dirty="0" smtClean="0">
                <a:solidFill>
                  <a:schemeClr val="tx2"/>
                </a:solidFill>
                <a:cs typeface="B Nazanin" pitchFamily="2" charset="-78"/>
              </a:rPr>
              <a:t> </a:t>
            </a:r>
            <a:r>
              <a:rPr lang="fa-IR" altLang="zh-CN" sz="1900" b="1" cap="small" dirty="0" smtClean="0">
                <a:solidFill>
                  <a:schemeClr val="tx2"/>
                </a:solidFill>
                <a:cs typeface="B Nazanin" pitchFamily="2" charset="-78"/>
              </a:rPr>
              <a:t>ثالثاً </a:t>
            </a:r>
            <a:r>
              <a:rPr lang="fa-IR" altLang="zh-CN" sz="1900" b="1" cap="small" dirty="0" smtClean="0">
                <a:solidFill>
                  <a:schemeClr val="tx2"/>
                </a:solidFill>
                <a:cs typeface="B Nazanin" pitchFamily="2" charset="-78"/>
              </a:rPr>
              <a:t>جو سازماني </a:t>
            </a:r>
            <a:r>
              <a:rPr lang="fa-IR" altLang="zh-CN" sz="1900" b="1" cap="small" dirty="0" smtClean="0">
                <a:solidFill>
                  <a:schemeClr val="tx2"/>
                </a:solidFill>
                <a:cs typeface="B Nazanin" pitchFamily="2" charset="-78"/>
              </a:rPr>
              <a:t>است، </a:t>
            </a:r>
            <a:r>
              <a:rPr lang="fa-IR" altLang="zh-CN" sz="1900" b="1" cap="small" dirty="0" smtClean="0">
                <a:solidFill>
                  <a:schemeClr val="tx2"/>
                </a:solidFill>
                <a:cs typeface="B Nazanin" pitchFamily="2" charset="-78"/>
              </a:rPr>
              <a:t>كه مي تواند بر تغيير </a:t>
            </a:r>
            <a:r>
              <a:rPr lang="fa-IR" altLang="zh-CN" sz="1900" b="1" cap="small" dirty="0" smtClean="0">
                <a:solidFill>
                  <a:schemeClr val="tx2"/>
                </a:solidFill>
                <a:cs typeface="B Nazanin" pitchFamily="2" charset="-78"/>
              </a:rPr>
              <a:t>كردن، </a:t>
            </a:r>
            <a:r>
              <a:rPr lang="fa-IR" altLang="zh-CN" sz="1900" b="1" cap="small" dirty="0" smtClean="0">
                <a:solidFill>
                  <a:schemeClr val="tx2"/>
                </a:solidFill>
                <a:cs typeface="B Nazanin" pitchFamily="2" charset="-78"/>
              </a:rPr>
              <a:t>يا نكردن رفتار در حين كار تاثير داشته باشد</a:t>
            </a:r>
            <a:r>
              <a:rPr lang="en-US" altLang="zh-CN" sz="1900" b="1" cap="small" dirty="0" smtClean="0">
                <a:solidFill>
                  <a:schemeClr val="tx2"/>
                </a:solidFill>
                <a:cs typeface="B Nazanin" pitchFamily="2" charset="-78"/>
              </a:rPr>
              <a:t>.</a:t>
            </a:r>
          </a:p>
        </p:txBody>
      </p:sp>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fmla="#ppt_w*sin(2.5*pi*$)">
                                          <p:val>
                                            <p:fltVal val="0"/>
                                          </p:val>
                                        </p:tav>
                                        <p:tav tm="100000">
                                          <p:val>
                                            <p:fltVal val="1"/>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1">
                                            <p:txEl>
                                              <p:pRg st="0" end="0"/>
                                            </p:txEl>
                                          </p:spTgt>
                                        </p:tgtEl>
                                        <p:attrNameLst>
                                          <p:attrName>style.visibility</p:attrName>
                                        </p:attrNameLst>
                                      </p:cBhvr>
                                      <p:to>
                                        <p:strVal val="visible"/>
                                      </p:to>
                                    </p:set>
                                    <p:anim calcmode="lin" valueType="num">
                                      <p:cBhvr additive="base">
                                        <p:cTn id="18" dur="500" fill="hold"/>
                                        <p:tgtEl>
                                          <p:spTgt spid="11">
                                            <p:txEl>
                                              <p:pRg st="0" end="0"/>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1">
                                            <p:txEl>
                                              <p:pRg st="1" end="1"/>
                                            </p:txEl>
                                          </p:spTgt>
                                        </p:tgtEl>
                                        <p:attrNameLst>
                                          <p:attrName>style.visibility</p:attrName>
                                        </p:attrNameLst>
                                      </p:cBhvr>
                                      <p:to>
                                        <p:strVal val="visible"/>
                                      </p:to>
                                    </p:set>
                                    <p:anim calcmode="lin" valueType="num">
                                      <p:cBhvr additive="base">
                                        <p:cTn id="24" dur="500" fill="hold"/>
                                        <p:tgtEl>
                                          <p:spTgt spid="11">
                                            <p:txEl>
                                              <p:pRg st="1" end="1"/>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1">
                                            <p:txEl>
                                              <p:pRg st="2" end="2"/>
                                            </p:txEl>
                                          </p:spTgt>
                                        </p:tgtEl>
                                        <p:attrNameLst>
                                          <p:attrName>style.visibility</p:attrName>
                                        </p:attrNameLst>
                                      </p:cBhvr>
                                      <p:to>
                                        <p:strVal val="visible"/>
                                      </p:to>
                                    </p:set>
                                    <p:anim calcmode="lin" valueType="num">
                                      <p:cBhvr additive="base">
                                        <p:cTn id="30" dur="500" fill="hold"/>
                                        <p:tgtEl>
                                          <p:spTgt spid="11">
                                            <p:txEl>
                                              <p:pRg st="2" end="2"/>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1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1" grpId="0" uiExpand="1"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UTurnArrow">
            <a:hlinkClick r:id="rId2" action="ppaction://hlinksldjump"/>
          </p:cNvPr>
          <p:cNvSpPr>
            <a:spLocks noEditPoints="1" noChangeArrowheads="1"/>
          </p:cNvSpPr>
          <p:nvPr/>
        </p:nvSpPr>
        <p:spPr bwMode="auto">
          <a:xfrm rot="16200000">
            <a:off x="785786" y="4786322"/>
            <a:ext cx="1771650" cy="1771650"/>
          </a:xfrm>
          <a:custGeom>
            <a:avLst/>
            <a:gdLst>
              <a:gd name="G0" fmla="+- 0 0 0"/>
              <a:gd name="G1" fmla="+- 5574 0 0"/>
              <a:gd name="G2" fmla="*/ 5574 1 2"/>
              <a:gd name="G3" fmla="*/ 9725 1 2"/>
              <a:gd name="G4" fmla="+- 10800 G3 G2"/>
              <a:gd name="G5" fmla="+- 10800 G3 0"/>
              <a:gd name="G6" fmla="+- G5 G2 0"/>
              <a:gd name="G7" fmla="*/ G6 1 2"/>
              <a:gd name="G8" fmla="+- 9725 0 0"/>
              <a:gd name="G9" fmla="+- 21600 0 5574"/>
              <a:gd name="G10" fmla="+- 21600 0 9725"/>
              <a:gd name="G11" fmla="min G10 8691"/>
              <a:gd name="G12" fmla="+- 8826 0 0"/>
              <a:gd name="G13" fmla="+- 14865 0 5975"/>
              <a:gd name="G14" fmla="+- 14865 0 0"/>
              <a:gd name="G15" fmla="*/ 5574 5842 6110"/>
              <a:gd name="G16" fmla="+- 8826 1350 0"/>
              <a:gd name="G17" fmla="+- 8310 0 G15"/>
              <a:gd name="G18" fmla="*/ G17 G7 8310"/>
              <a:gd name="G19" fmla="+- 5574 G18 0"/>
              <a:gd name="G20" fmla="+- G4 0 G18"/>
              <a:gd name="T0" fmla="*/ 9225 w 21600"/>
              <a:gd name="T1" fmla="*/ 0 h 21600"/>
              <a:gd name="T2" fmla="*/ 2787 w 21600"/>
              <a:gd name="T3" fmla="*/ 21600 h 21600"/>
              <a:gd name="T4" fmla="*/ 9725 w 21600"/>
              <a:gd name="T5" fmla="*/ 8826 h 21600"/>
              <a:gd name="T6" fmla="*/ 15663 w 21600"/>
              <a:gd name="T7" fmla="*/ 14865 h 21600"/>
              <a:gd name="T8" fmla="*/ 21600 w 21600"/>
              <a:gd name="T9" fmla="*/ 8826 h 21600"/>
              <a:gd name="T10" fmla="*/ 17694720 60000 65536"/>
              <a:gd name="T11" fmla="*/ 5898240 60000 65536"/>
              <a:gd name="T12" fmla="*/ 5898240 60000 65536"/>
              <a:gd name="T13" fmla="*/ 5898240 60000 65536"/>
              <a:gd name="T14" fmla="*/ 0 60000 65536"/>
              <a:gd name="T15" fmla="*/ 0 w 21600"/>
              <a:gd name="T16" fmla="*/ 8310 h 21600"/>
              <a:gd name="T17" fmla="*/ G1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3" y="14865"/>
                </a:moveTo>
                <a:lnTo>
                  <a:pt x="21600" y="8826"/>
                </a:lnTo>
                <a:lnTo>
                  <a:pt x="18450" y="8826"/>
                </a:lnTo>
                <a:lnTo>
                  <a:pt x="18450" y="8310"/>
                </a:lnTo>
                <a:cubicBezTo>
                  <a:pt x="18450" y="3721"/>
                  <a:pt x="14320" y="0"/>
                  <a:pt x="9225" y="0"/>
                </a:cubicBezTo>
                <a:cubicBezTo>
                  <a:pt x="4130" y="0"/>
                  <a:pt x="0" y="3799"/>
                  <a:pt x="0" y="8485"/>
                </a:cubicBezTo>
                <a:lnTo>
                  <a:pt x="0" y="21600"/>
                </a:lnTo>
                <a:lnTo>
                  <a:pt x="5574" y="21600"/>
                </a:lnTo>
                <a:lnTo>
                  <a:pt x="5574" y="8310"/>
                </a:lnTo>
                <a:cubicBezTo>
                  <a:pt x="5574" y="6664"/>
                  <a:pt x="7055" y="5330"/>
                  <a:pt x="8882" y="5330"/>
                </a:cubicBezTo>
                <a:lnTo>
                  <a:pt x="9568" y="5330"/>
                </a:lnTo>
                <a:cubicBezTo>
                  <a:pt x="11395" y="5330"/>
                  <a:pt x="12876" y="6664"/>
                  <a:pt x="12876" y="8310"/>
                </a:cubicBezTo>
                <a:lnTo>
                  <a:pt x="12876" y="8826"/>
                </a:lnTo>
                <a:lnTo>
                  <a:pt x="9725" y="8826"/>
                </a:ln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sp>
        <p:nvSpPr>
          <p:cNvPr id="5" name="Title 4"/>
          <p:cNvSpPr>
            <a:spLocks noGrp="1"/>
          </p:cNvSpPr>
          <p:nvPr>
            <p:ph type="title"/>
          </p:nvPr>
        </p:nvSpPr>
        <p:spPr>
          <a:xfrm>
            <a:off x="0" y="1052736"/>
            <a:ext cx="8697144" cy="3785904"/>
          </a:xfrm>
        </p:spPr>
        <p:txBody>
          <a:bodyPr>
            <a:noAutofit/>
          </a:bodyPr>
          <a:lstStyle/>
          <a:p>
            <a:pPr algn="r" rtl="1">
              <a:lnSpc>
                <a:spcPct val="150000"/>
              </a:lnSpc>
            </a:pPr>
            <a:r>
              <a:rPr lang="fa-IR" altLang="zh-CN" sz="2500" b="1" dirty="0" smtClean="0">
                <a:cs typeface="B Nazanin" pitchFamily="2" charset="-78"/>
              </a:rPr>
              <a:t>راهبردهاي پیشنهادی </a:t>
            </a:r>
            <a:r>
              <a:rPr lang="fa-IR" altLang="zh-CN" sz="2500" b="1" dirty="0" smtClean="0">
                <a:latin typeface="+mn-lt"/>
                <a:ea typeface="+mn-ea"/>
                <a:cs typeface="B Nazanin" pitchFamily="2" charset="-78"/>
              </a:rPr>
              <a:t>كرك </a:t>
            </a:r>
            <a:r>
              <a:rPr lang="fa-IR" altLang="zh-CN" sz="2500" b="1" dirty="0" smtClean="0">
                <a:latin typeface="+mn-lt"/>
                <a:ea typeface="+mn-ea"/>
                <a:cs typeface="B Nazanin" pitchFamily="2" charset="-78"/>
              </a:rPr>
              <a:t>پاتريك براي انجام اين </a:t>
            </a:r>
            <a:r>
              <a:rPr lang="fa-IR" altLang="zh-CN" sz="2500" b="1" dirty="0" smtClean="0">
                <a:latin typeface="+mn-lt"/>
                <a:ea typeface="+mn-ea"/>
                <a:cs typeface="B Nazanin" pitchFamily="2" charset="-78"/>
              </a:rPr>
              <a:t>سطح:</a:t>
            </a:r>
            <a:r>
              <a:rPr lang="fa-IR" altLang="zh-CN" sz="2500" b="1" dirty="0" smtClean="0">
                <a:latin typeface="+mn-lt"/>
                <a:ea typeface="+mn-ea"/>
                <a:cs typeface="B Nazanin" pitchFamily="2" charset="-78"/>
              </a:rPr>
              <a:t/>
            </a:r>
            <a:br>
              <a:rPr lang="fa-IR" altLang="zh-CN" sz="2500" b="1" dirty="0" smtClean="0">
                <a:latin typeface="+mn-lt"/>
                <a:ea typeface="+mn-ea"/>
                <a:cs typeface="B Nazanin" pitchFamily="2" charset="-78"/>
              </a:rPr>
            </a:br>
            <a:r>
              <a:rPr lang="fa-IR" altLang="zh-CN" sz="2500" b="1" dirty="0" smtClean="0">
                <a:latin typeface="+mn-lt"/>
                <a:ea typeface="+mn-ea"/>
                <a:cs typeface="B Nazanin" pitchFamily="2" charset="-78"/>
              </a:rPr>
              <a:t>1- </a:t>
            </a:r>
            <a:r>
              <a:rPr lang="fa-IR" altLang="zh-CN" sz="2500" b="1" dirty="0" smtClean="0">
                <a:latin typeface="+mn-lt"/>
                <a:ea typeface="+mn-ea"/>
                <a:cs typeface="B Nazanin" pitchFamily="2" charset="-78"/>
              </a:rPr>
              <a:t>داشتن </a:t>
            </a:r>
            <a:r>
              <a:rPr lang="fa-IR" altLang="zh-CN" sz="2500" b="1" dirty="0" smtClean="0">
                <a:latin typeface="+mn-lt"/>
                <a:ea typeface="+mn-ea"/>
                <a:cs typeface="B Nazanin" pitchFamily="2" charset="-78"/>
              </a:rPr>
              <a:t>زمان مناسب بعد از آموزش براي رسيدن به </a:t>
            </a:r>
            <a:r>
              <a:rPr lang="fa-IR" altLang="zh-CN" sz="2500" b="1" dirty="0" smtClean="0">
                <a:latin typeface="+mn-lt"/>
                <a:ea typeface="+mn-ea"/>
                <a:cs typeface="B Nazanin" pitchFamily="2" charset="-78"/>
              </a:rPr>
              <a:t>نتايج.</a:t>
            </a:r>
            <a:r>
              <a:rPr lang="fa-IR" altLang="zh-CN" sz="2500" b="1" dirty="0" smtClean="0">
                <a:latin typeface="+mn-lt"/>
                <a:ea typeface="+mn-ea"/>
                <a:cs typeface="B Nazanin" pitchFamily="2" charset="-78"/>
              </a:rPr>
              <a:t/>
            </a:r>
            <a:br>
              <a:rPr lang="fa-IR" altLang="zh-CN" sz="2500" b="1" dirty="0" smtClean="0">
                <a:latin typeface="+mn-lt"/>
                <a:ea typeface="+mn-ea"/>
                <a:cs typeface="B Nazanin" pitchFamily="2" charset="-78"/>
              </a:rPr>
            </a:br>
            <a:r>
              <a:rPr lang="fa-IR" altLang="zh-CN" sz="2500" b="1" dirty="0" smtClean="0">
                <a:latin typeface="+mn-lt"/>
                <a:ea typeface="+mn-ea"/>
                <a:cs typeface="B Nazanin" pitchFamily="2" charset="-78"/>
              </a:rPr>
              <a:t>2- اندازه گيري نتايج سازماني از طريق مصاحبه با </a:t>
            </a:r>
            <a:r>
              <a:rPr lang="fa-IR" altLang="zh-CN" sz="2500" b="1" dirty="0" smtClean="0">
                <a:latin typeface="+mn-lt"/>
                <a:ea typeface="+mn-ea"/>
                <a:cs typeface="B Nazanin" pitchFamily="2" charset="-78"/>
              </a:rPr>
              <a:t>مديران، و </a:t>
            </a:r>
            <a:r>
              <a:rPr lang="fa-IR" altLang="zh-CN" sz="2500" b="1" dirty="0" smtClean="0">
                <a:latin typeface="+mn-lt"/>
                <a:ea typeface="+mn-ea"/>
                <a:cs typeface="B Nazanin" pitchFamily="2" charset="-78"/>
              </a:rPr>
              <a:t>سرپرستان </a:t>
            </a:r>
            <a:r>
              <a:rPr lang="fa-IR" altLang="zh-CN" sz="2500" b="1" dirty="0" smtClean="0">
                <a:latin typeface="+mn-lt"/>
                <a:ea typeface="+mn-ea"/>
                <a:cs typeface="B Nazanin" pitchFamily="2" charset="-78"/>
              </a:rPr>
              <a:t>فراگير.</a:t>
            </a:r>
            <a:r>
              <a:rPr lang="fa-IR" altLang="zh-CN" sz="2500" b="1" dirty="0" smtClean="0">
                <a:latin typeface="+mn-lt"/>
                <a:ea typeface="+mn-ea"/>
                <a:cs typeface="B Nazanin" pitchFamily="2" charset="-78"/>
              </a:rPr>
              <a:t/>
            </a:r>
            <a:br>
              <a:rPr lang="fa-IR" altLang="zh-CN" sz="2500" b="1" dirty="0" smtClean="0">
                <a:latin typeface="+mn-lt"/>
                <a:ea typeface="+mn-ea"/>
                <a:cs typeface="B Nazanin" pitchFamily="2" charset="-78"/>
              </a:rPr>
            </a:br>
            <a:r>
              <a:rPr lang="fa-IR" altLang="zh-CN" sz="2500" b="1" dirty="0" smtClean="0">
                <a:latin typeface="+mn-lt"/>
                <a:ea typeface="+mn-ea"/>
                <a:cs typeface="B Nazanin" pitchFamily="2" charset="-78"/>
              </a:rPr>
              <a:t>3- تكرار اندازه گيري در فواصل </a:t>
            </a:r>
            <a:r>
              <a:rPr lang="fa-IR" altLang="zh-CN" sz="2500" b="1" dirty="0" smtClean="0">
                <a:latin typeface="+mn-lt"/>
                <a:ea typeface="+mn-ea"/>
                <a:cs typeface="B Nazanin" pitchFamily="2" charset="-78"/>
              </a:rPr>
              <a:t>مناسب.</a:t>
            </a:r>
            <a:r>
              <a:rPr lang="fa-IR" sz="3500" dirty="0" smtClean="0"/>
              <a:t/>
            </a:r>
            <a:br>
              <a:rPr lang="fa-IR" sz="3500" dirty="0" smtClean="0"/>
            </a:br>
            <a:endParaRPr lang="en-US" sz="3500" dirty="0"/>
          </a:p>
        </p:txBody>
      </p:sp>
      <p:sp>
        <p:nvSpPr>
          <p:cNvPr id="4" name="Action Button: Back or Previous 3">
            <a:hlinkClick r:id="" action="ppaction://hlinkshowjump?jump=previousslide" highlightClick="1"/>
          </p:cNvPr>
          <p:cNvSpPr/>
          <p:nvPr/>
        </p:nvSpPr>
        <p:spPr>
          <a:xfrm>
            <a:off x="6357950" y="5786454"/>
            <a:ext cx="1643074" cy="42862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5"/>
          </p:nvPr>
        </p:nvSpPr>
        <p:spPr/>
        <p:txBody>
          <a:bodyPr/>
          <a:lstStyle/>
          <a:p>
            <a:fld id="{112B741F-895D-4642-A90E-55F141EE5FD2}" type="slidenum">
              <a:rPr lang="en-US" smtClean="0"/>
              <a:pPr/>
              <a:t>12</a:t>
            </a:fld>
            <a:endParaRPr lang="en-US"/>
          </a:p>
        </p:txBody>
      </p:sp>
      <p:sp>
        <p:nvSpPr>
          <p:cNvPr id="7" name="Rectangle 6"/>
          <p:cNvSpPr/>
          <p:nvPr/>
        </p:nvSpPr>
        <p:spPr>
          <a:xfrm>
            <a:off x="5868144" y="188640"/>
            <a:ext cx="2755883" cy="553998"/>
          </a:xfrm>
          <a:prstGeom prst="rect">
            <a:avLst/>
          </a:prstGeom>
        </p:spPr>
        <p:txBody>
          <a:bodyPr wrap="none">
            <a:spAutoFit/>
          </a:bodyPr>
          <a:lstStyle/>
          <a:p>
            <a:pPr algn="r" rtl="1"/>
            <a:r>
              <a:rPr lang="fa-IR" b="1" dirty="0" smtClean="0">
                <a:solidFill>
                  <a:srgbClr val="FFCC00"/>
                </a:solidFill>
                <a:effectLst>
                  <a:outerShdw blurRad="38100" dist="38100" dir="2700000" algn="tl">
                    <a:srgbClr val="000000"/>
                  </a:outerShdw>
                </a:effectLst>
              </a:rPr>
              <a:t>سطح 3- رفتار</a:t>
            </a:r>
            <a:r>
              <a:rPr lang="en-US" b="1" dirty="0" smtClean="0">
                <a:solidFill>
                  <a:srgbClr val="FFCC00"/>
                </a:solidFill>
                <a:effectLst>
                  <a:outerShdw blurRad="38100" dist="38100" dir="2700000" algn="tl">
                    <a:srgbClr val="000000"/>
                  </a:outerShdw>
                </a:effectLst>
              </a:rPr>
              <a:t>(behavior) </a:t>
            </a:r>
            <a:r>
              <a:rPr lang="fa-IR" b="1" dirty="0" smtClean="0">
                <a:solidFill>
                  <a:srgbClr val="FFCC00"/>
                </a:solidFill>
                <a:effectLst>
                  <a:outerShdw blurRad="38100" dist="38100" dir="2700000" algn="tl">
                    <a:srgbClr val="000000"/>
                  </a:outerShdw>
                </a:effectLst>
              </a:rPr>
              <a:t>:</a:t>
            </a:r>
            <a:r>
              <a:rPr lang="fa-IR" sz="3000" dirty="0" smtClean="0"/>
              <a:t> </a:t>
            </a:r>
            <a:endParaRPr lang="en-US" dirty="0"/>
          </a:p>
        </p:txBody>
      </p:sp>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2.5"/>
                                          </p:val>
                                        </p:tav>
                                        <p:tav tm="100000">
                                          <p:val>
                                            <p:strVal val="#ppt_w"/>
                                          </p:val>
                                        </p:tav>
                                      </p:tavLst>
                                    </p:anim>
                                    <p:anim calcmode="lin" valueType="num">
                                      <p:cBhvr>
                                        <p:cTn id="8" dur="500" fill="hold"/>
                                        <p:tgtEl>
                                          <p:spTgt spid="5"/>
                                        </p:tgtEl>
                                        <p:attrNameLst>
                                          <p:attrName>ppt_h</p:attrName>
                                        </p:attrNameLst>
                                      </p:cBhvr>
                                      <p:tavLst>
                                        <p:tav tm="0">
                                          <p:val>
                                            <p:strVal val="#ppt_h*0.01"/>
                                          </p:val>
                                        </p:tav>
                                        <p:tav tm="100000">
                                          <p:val>
                                            <p:strVal val="#ppt_h"/>
                                          </p:val>
                                        </p:tav>
                                      </p:tavLst>
                                    </p:anim>
                                    <p:anim calcmode="lin" valueType="num">
                                      <p:cBhvr>
                                        <p:cTn id="9" dur="500" fill="hold"/>
                                        <p:tgtEl>
                                          <p:spTgt spid="5"/>
                                        </p:tgtEl>
                                        <p:attrNameLst>
                                          <p:attrName>ppt_x</p:attrName>
                                        </p:attrNameLst>
                                      </p:cBhvr>
                                      <p:tavLst>
                                        <p:tav tm="0">
                                          <p:val>
                                            <p:strVal val="#ppt_x"/>
                                          </p:val>
                                        </p:tav>
                                        <p:tav tm="100000">
                                          <p:val>
                                            <p:strVal val="#ppt_x"/>
                                          </p:val>
                                        </p:tav>
                                      </p:tavLst>
                                    </p:anim>
                                    <p:anim calcmode="lin" valueType="num">
                                      <p:cBhvr>
                                        <p:cTn id="10" dur="500" fill="hold"/>
                                        <p:tgtEl>
                                          <p:spTgt spid="5"/>
                                        </p:tgtEl>
                                        <p:attrNameLst>
                                          <p:attrName>ppt_y</p:attrName>
                                        </p:attrNameLst>
                                      </p:cBhvr>
                                      <p:tavLst>
                                        <p:tav tm="0">
                                          <p:val>
                                            <p:strVal val="#ppt_h+1"/>
                                          </p:val>
                                        </p:tav>
                                        <p:tav tm="100000">
                                          <p:val>
                                            <p:strVal val="#ppt_y"/>
                                          </p:val>
                                        </p:tav>
                                      </p:tavLst>
                                    </p:anim>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UTurnArrow">
            <a:hlinkClick r:id="rId2" action="ppaction://hlinksldjump"/>
          </p:cNvPr>
          <p:cNvSpPr>
            <a:spLocks noEditPoints="1" noChangeArrowheads="1"/>
          </p:cNvSpPr>
          <p:nvPr/>
        </p:nvSpPr>
        <p:spPr bwMode="auto">
          <a:xfrm rot="16200000">
            <a:off x="785786" y="4786322"/>
            <a:ext cx="1771650" cy="1771650"/>
          </a:xfrm>
          <a:custGeom>
            <a:avLst/>
            <a:gdLst>
              <a:gd name="G0" fmla="+- 0 0 0"/>
              <a:gd name="G1" fmla="+- 5574 0 0"/>
              <a:gd name="G2" fmla="*/ 5574 1 2"/>
              <a:gd name="G3" fmla="*/ 9725 1 2"/>
              <a:gd name="G4" fmla="+- 10800 G3 G2"/>
              <a:gd name="G5" fmla="+- 10800 G3 0"/>
              <a:gd name="G6" fmla="+- G5 G2 0"/>
              <a:gd name="G7" fmla="*/ G6 1 2"/>
              <a:gd name="G8" fmla="+- 9725 0 0"/>
              <a:gd name="G9" fmla="+- 21600 0 5574"/>
              <a:gd name="G10" fmla="+- 21600 0 9725"/>
              <a:gd name="G11" fmla="min G10 8691"/>
              <a:gd name="G12" fmla="+- 8826 0 0"/>
              <a:gd name="G13" fmla="+- 14865 0 5975"/>
              <a:gd name="G14" fmla="+- 14865 0 0"/>
              <a:gd name="G15" fmla="*/ 5574 5842 6110"/>
              <a:gd name="G16" fmla="+- 8826 1350 0"/>
              <a:gd name="G17" fmla="+- 8310 0 G15"/>
              <a:gd name="G18" fmla="*/ G17 G7 8310"/>
              <a:gd name="G19" fmla="+- 5574 G18 0"/>
              <a:gd name="G20" fmla="+- G4 0 G18"/>
              <a:gd name="T0" fmla="*/ 9225 w 21600"/>
              <a:gd name="T1" fmla="*/ 0 h 21600"/>
              <a:gd name="T2" fmla="*/ 2787 w 21600"/>
              <a:gd name="T3" fmla="*/ 21600 h 21600"/>
              <a:gd name="T4" fmla="*/ 9725 w 21600"/>
              <a:gd name="T5" fmla="*/ 8826 h 21600"/>
              <a:gd name="T6" fmla="*/ 15663 w 21600"/>
              <a:gd name="T7" fmla="*/ 14865 h 21600"/>
              <a:gd name="T8" fmla="*/ 21600 w 21600"/>
              <a:gd name="T9" fmla="*/ 8826 h 21600"/>
              <a:gd name="T10" fmla="*/ 17694720 60000 65536"/>
              <a:gd name="T11" fmla="*/ 5898240 60000 65536"/>
              <a:gd name="T12" fmla="*/ 5898240 60000 65536"/>
              <a:gd name="T13" fmla="*/ 5898240 60000 65536"/>
              <a:gd name="T14" fmla="*/ 0 60000 65536"/>
              <a:gd name="T15" fmla="*/ 0 w 21600"/>
              <a:gd name="T16" fmla="*/ 8310 h 21600"/>
              <a:gd name="T17" fmla="*/ G1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3" y="14865"/>
                </a:moveTo>
                <a:lnTo>
                  <a:pt x="21600" y="8826"/>
                </a:lnTo>
                <a:lnTo>
                  <a:pt x="18450" y="8826"/>
                </a:lnTo>
                <a:lnTo>
                  <a:pt x="18450" y="8310"/>
                </a:lnTo>
                <a:cubicBezTo>
                  <a:pt x="18450" y="3721"/>
                  <a:pt x="14320" y="0"/>
                  <a:pt x="9225" y="0"/>
                </a:cubicBezTo>
                <a:cubicBezTo>
                  <a:pt x="4130" y="0"/>
                  <a:pt x="0" y="3799"/>
                  <a:pt x="0" y="8485"/>
                </a:cubicBezTo>
                <a:lnTo>
                  <a:pt x="0" y="21600"/>
                </a:lnTo>
                <a:lnTo>
                  <a:pt x="5574" y="21600"/>
                </a:lnTo>
                <a:lnTo>
                  <a:pt x="5574" y="8310"/>
                </a:lnTo>
                <a:cubicBezTo>
                  <a:pt x="5574" y="6664"/>
                  <a:pt x="7055" y="5330"/>
                  <a:pt x="8882" y="5330"/>
                </a:cubicBezTo>
                <a:lnTo>
                  <a:pt x="9568" y="5330"/>
                </a:lnTo>
                <a:cubicBezTo>
                  <a:pt x="11395" y="5330"/>
                  <a:pt x="12876" y="6664"/>
                  <a:pt x="12876" y="8310"/>
                </a:cubicBezTo>
                <a:lnTo>
                  <a:pt x="12876" y="8826"/>
                </a:lnTo>
                <a:lnTo>
                  <a:pt x="9725" y="8826"/>
                </a:ln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sp>
        <p:nvSpPr>
          <p:cNvPr id="5" name="Title 4"/>
          <p:cNvSpPr>
            <a:spLocks noGrp="1"/>
          </p:cNvSpPr>
          <p:nvPr>
            <p:ph type="title"/>
          </p:nvPr>
        </p:nvSpPr>
        <p:spPr>
          <a:xfrm>
            <a:off x="179512" y="274638"/>
            <a:ext cx="8507288" cy="5226064"/>
          </a:xfrm>
        </p:spPr>
        <p:txBody>
          <a:bodyPr>
            <a:noAutofit/>
          </a:bodyPr>
          <a:lstStyle/>
          <a:p>
            <a:pPr algn="r" rtl="1">
              <a:lnSpc>
                <a:spcPct val="150000"/>
              </a:lnSpc>
            </a:pPr>
            <a:r>
              <a:rPr lang="fa-IR" sz="3500" dirty="0" smtClean="0"/>
              <a:t/>
            </a:r>
            <a:br>
              <a:rPr lang="fa-IR" sz="3500" dirty="0" smtClean="0"/>
            </a:br>
            <a:r>
              <a:rPr lang="fa-IR" altLang="zh-CN" sz="2500" b="1" dirty="0" smtClean="0">
                <a:latin typeface="+mn-lt"/>
                <a:ea typeface="+mn-ea"/>
                <a:cs typeface="B Nazanin" pitchFamily="2" charset="-78"/>
              </a:rPr>
              <a:t>منظور از </a:t>
            </a:r>
            <a:r>
              <a:rPr lang="fa-IR" altLang="zh-CN" sz="2500" b="1" dirty="0" smtClean="0">
                <a:latin typeface="+mn-lt"/>
                <a:ea typeface="+mn-ea"/>
                <a:cs typeface="B Nazanin" pitchFamily="2" charset="-78"/>
              </a:rPr>
              <a:t>نتايج، </a:t>
            </a:r>
            <a:r>
              <a:rPr lang="fa-IR" altLang="zh-CN" sz="2500" b="1" dirty="0" smtClean="0">
                <a:latin typeface="+mn-lt"/>
                <a:ea typeface="+mn-ea"/>
                <a:cs typeface="B Nazanin" pitchFamily="2" charset="-78"/>
              </a:rPr>
              <a:t>ميزان تحقق اهدافي است كه به طور مستقيم به سازمان ارتباط دارد. اندازه گيري سطح چهارم بسيار مشكل است و در آن شواهدي از نتايج از قبيل </a:t>
            </a:r>
            <a:r>
              <a:rPr lang="fa-IR" altLang="zh-CN" sz="2500" b="1" dirty="0" smtClean="0">
                <a:solidFill>
                  <a:schemeClr val="accent3">
                    <a:lumMod val="60000"/>
                    <a:lumOff val="40000"/>
                  </a:schemeClr>
                </a:solidFill>
                <a:latin typeface="+mn-lt"/>
                <a:ea typeface="+mn-ea"/>
                <a:cs typeface="B Nazanin" pitchFamily="2" charset="-78"/>
              </a:rPr>
              <a:t>كاهش </a:t>
            </a:r>
            <a:r>
              <a:rPr lang="fa-IR" altLang="zh-CN" sz="2500" b="1" dirty="0" smtClean="0">
                <a:solidFill>
                  <a:schemeClr val="accent3">
                    <a:lumMod val="60000"/>
                    <a:lumOff val="40000"/>
                  </a:schemeClr>
                </a:solidFill>
                <a:latin typeface="+mn-lt"/>
                <a:ea typeface="+mn-ea"/>
                <a:cs typeface="B Nazanin" pitchFamily="2" charset="-78"/>
              </a:rPr>
              <a:t>هزينه</a:t>
            </a:r>
            <a:r>
              <a:rPr lang="fa-IR" altLang="zh-CN" sz="2500" b="1" dirty="0" smtClean="0">
                <a:latin typeface="+mn-lt"/>
                <a:ea typeface="+mn-ea"/>
                <a:cs typeface="B Nazanin" pitchFamily="2" charset="-78"/>
              </a:rPr>
              <a:t>، و </a:t>
            </a:r>
            <a:r>
              <a:rPr lang="fa-IR" altLang="zh-CN" sz="2500" b="1" dirty="0" smtClean="0">
                <a:solidFill>
                  <a:schemeClr val="accent3">
                    <a:lumMod val="60000"/>
                    <a:lumOff val="40000"/>
                  </a:schemeClr>
                </a:solidFill>
                <a:latin typeface="+mn-lt"/>
                <a:ea typeface="+mn-ea"/>
                <a:cs typeface="B Nazanin" pitchFamily="2" charset="-78"/>
              </a:rPr>
              <a:t>دوباره كاري</a:t>
            </a:r>
            <a:r>
              <a:rPr lang="fa-IR" altLang="zh-CN" sz="2500" b="1" dirty="0" smtClean="0">
                <a:latin typeface="+mn-lt"/>
                <a:ea typeface="+mn-ea"/>
                <a:cs typeface="B Nazanin" pitchFamily="2" charset="-78"/>
              </a:rPr>
              <a:t>، نسبت جابه جايي يا سوانح و </a:t>
            </a:r>
            <a:r>
              <a:rPr lang="fa-IR" altLang="zh-CN" sz="2500" b="1" dirty="0" smtClean="0">
                <a:solidFill>
                  <a:schemeClr val="accent3">
                    <a:lumMod val="60000"/>
                    <a:lumOff val="40000"/>
                  </a:schemeClr>
                </a:solidFill>
                <a:latin typeface="+mn-lt"/>
                <a:ea typeface="+mn-ea"/>
                <a:cs typeface="B Nazanin" pitchFamily="2" charset="-78"/>
              </a:rPr>
              <a:t>افزايش كيفيت توليدات</a:t>
            </a:r>
            <a:r>
              <a:rPr lang="fa-IR" altLang="zh-CN" sz="2500" b="1" dirty="0" smtClean="0">
                <a:latin typeface="+mn-lt"/>
                <a:ea typeface="+mn-ea"/>
                <a:cs typeface="B Nazanin" pitchFamily="2" charset="-78"/>
              </a:rPr>
              <a:t>، </a:t>
            </a:r>
            <a:r>
              <a:rPr lang="fa-IR" altLang="zh-CN" sz="2500" b="1" dirty="0" smtClean="0">
                <a:solidFill>
                  <a:schemeClr val="accent3">
                    <a:lumMod val="60000"/>
                    <a:lumOff val="40000"/>
                  </a:schemeClr>
                </a:solidFill>
                <a:latin typeface="+mn-lt"/>
                <a:ea typeface="+mn-ea"/>
                <a:cs typeface="B Nazanin" pitchFamily="2" charset="-78"/>
              </a:rPr>
              <a:t>سود و فروش </a:t>
            </a:r>
            <a:r>
              <a:rPr lang="fa-IR" altLang="zh-CN" sz="2500" b="1" dirty="0" smtClean="0">
                <a:latin typeface="+mn-lt"/>
                <a:ea typeface="+mn-ea"/>
                <a:cs typeface="B Nazanin" pitchFamily="2" charset="-78"/>
              </a:rPr>
              <a:t>بررسي مي شود. </a:t>
            </a:r>
            <a:br>
              <a:rPr lang="fa-IR" altLang="zh-CN" sz="2500" b="1" dirty="0" smtClean="0">
                <a:latin typeface="+mn-lt"/>
                <a:ea typeface="+mn-ea"/>
                <a:cs typeface="B Nazanin" pitchFamily="2" charset="-78"/>
              </a:rPr>
            </a:br>
            <a:r>
              <a:rPr lang="fa-IR" altLang="zh-CN" sz="2500" b="1" dirty="0" smtClean="0">
                <a:latin typeface="+mn-lt"/>
                <a:ea typeface="+mn-ea"/>
                <a:cs typeface="B Nazanin" pitchFamily="2" charset="-78"/>
              </a:rPr>
              <a:t>كرك پاتريك براي انجام اين سطح ارزشيابي نيز راهبردهايي را پيشنهاد داده است.</a:t>
            </a:r>
            <a:r>
              <a:rPr lang="fa-IR" sz="3500" dirty="0" smtClean="0"/>
              <a:t/>
            </a:r>
            <a:br>
              <a:rPr lang="fa-IR" sz="3500" dirty="0" smtClean="0"/>
            </a:br>
            <a:endParaRPr lang="en-US" sz="3500" dirty="0"/>
          </a:p>
        </p:txBody>
      </p:sp>
      <p:sp>
        <p:nvSpPr>
          <p:cNvPr id="6" name="Action Button: Forward or Next 5">
            <a:hlinkClick r:id="" action="ppaction://hlinkshowjump?jump=nextslide" highlightClick="1"/>
          </p:cNvPr>
          <p:cNvSpPr/>
          <p:nvPr/>
        </p:nvSpPr>
        <p:spPr>
          <a:xfrm>
            <a:off x="6500826" y="5786454"/>
            <a:ext cx="1571636" cy="42862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p:cNvSpPr>
            <a:spLocks noGrp="1"/>
          </p:cNvSpPr>
          <p:nvPr>
            <p:ph type="sldNum" sz="quarter" idx="15"/>
          </p:nvPr>
        </p:nvSpPr>
        <p:spPr/>
        <p:txBody>
          <a:bodyPr/>
          <a:lstStyle/>
          <a:p>
            <a:fld id="{112B741F-895D-4642-A90E-55F141EE5FD2}" type="slidenum">
              <a:rPr lang="en-US" smtClean="0"/>
              <a:pPr/>
              <a:t>13</a:t>
            </a:fld>
            <a:endParaRPr lang="en-US"/>
          </a:p>
        </p:txBody>
      </p:sp>
      <p:sp>
        <p:nvSpPr>
          <p:cNvPr id="8" name="Rectangle 7"/>
          <p:cNvSpPr/>
          <p:nvPr/>
        </p:nvSpPr>
        <p:spPr>
          <a:xfrm>
            <a:off x="3275856" y="332656"/>
            <a:ext cx="2387192" cy="369332"/>
          </a:xfrm>
          <a:prstGeom prst="rect">
            <a:avLst/>
          </a:prstGeom>
        </p:spPr>
        <p:txBody>
          <a:bodyPr wrap="none">
            <a:spAutoFit/>
          </a:bodyPr>
          <a:lstStyle/>
          <a:p>
            <a:pPr algn="r" rtl="1"/>
            <a:r>
              <a:rPr lang="fa-IR" b="1" dirty="0" smtClean="0">
                <a:solidFill>
                  <a:srgbClr val="FFCC00"/>
                </a:solidFill>
                <a:effectLst>
                  <a:outerShdw blurRad="38100" dist="38100" dir="2700000" algn="tl">
                    <a:srgbClr val="000000"/>
                  </a:outerShdw>
                </a:effectLst>
              </a:rPr>
              <a:t>سطح 4- نتايج </a:t>
            </a:r>
            <a:r>
              <a:rPr lang="en-US" b="1" dirty="0" smtClean="0">
                <a:solidFill>
                  <a:srgbClr val="FFCC00"/>
                </a:solidFill>
                <a:effectLst>
                  <a:outerShdw blurRad="38100" dist="38100" dir="2700000" algn="tl">
                    <a:srgbClr val="000000"/>
                  </a:outerShdw>
                </a:effectLst>
              </a:rPr>
              <a:t> (Result)</a:t>
            </a:r>
            <a:r>
              <a:rPr lang="fa-IR" b="1" dirty="0" smtClean="0">
                <a:solidFill>
                  <a:srgbClr val="FFCC00"/>
                </a:solidFill>
                <a:effectLst>
                  <a:outerShdw blurRad="38100" dist="38100" dir="2700000" algn="tl">
                    <a:srgbClr val="000000"/>
                  </a:outerShdw>
                </a:effectLst>
              </a:rPr>
              <a:t> </a:t>
            </a:r>
            <a:endParaRPr lang="en-US" dirty="0"/>
          </a:p>
        </p:txBody>
      </p:sp>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8"/>
                                        </p:tgtEl>
                                        <p:attrNameLst>
                                          <p:attrName>style.visibility</p:attrName>
                                        </p:attrNameLst>
                                      </p:cBhvr>
                                      <p:to>
                                        <p:strVal val="visible"/>
                                      </p:to>
                                    </p:set>
                                    <p:anim calcmode="discrete" valueType="clr">
                                      <p:cBhvr override="childStyle">
                                        <p:cTn id="7" dur="80"/>
                                        <p:tgtEl>
                                          <p:spTgt spid="8"/>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8"/>
                                        </p:tgtEl>
                                        <p:attrNameLst>
                                          <p:attrName>fillcolor</p:attrName>
                                        </p:attrNameLst>
                                      </p:cBhvr>
                                      <p:tavLst>
                                        <p:tav tm="0">
                                          <p:val>
                                            <p:clrVal>
                                              <a:schemeClr val="accent2"/>
                                            </p:clrVal>
                                          </p:val>
                                        </p:tav>
                                        <p:tav tm="50000">
                                          <p:val>
                                            <p:clrVal>
                                              <a:schemeClr val="hlink"/>
                                            </p:clrVal>
                                          </p:val>
                                        </p:tav>
                                      </p:tavLst>
                                    </p:anim>
                                    <p:set>
                                      <p:cBhvr>
                                        <p:cTn id="9" dur="80"/>
                                        <p:tgtEl>
                                          <p:spTgt spid="8"/>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UTurnArrow">
            <a:hlinkClick r:id="rId2" action="ppaction://hlinksldjump"/>
          </p:cNvPr>
          <p:cNvSpPr>
            <a:spLocks noEditPoints="1" noChangeArrowheads="1"/>
          </p:cNvSpPr>
          <p:nvPr/>
        </p:nvSpPr>
        <p:spPr bwMode="auto">
          <a:xfrm rot="16200000">
            <a:off x="785786" y="4786322"/>
            <a:ext cx="1771650" cy="1771650"/>
          </a:xfrm>
          <a:custGeom>
            <a:avLst/>
            <a:gdLst>
              <a:gd name="G0" fmla="+- 0 0 0"/>
              <a:gd name="G1" fmla="+- 5574 0 0"/>
              <a:gd name="G2" fmla="*/ 5574 1 2"/>
              <a:gd name="G3" fmla="*/ 9725 1 2"/>
              <a:gd name="G4" fmla="+- 10800 G3 G2"/>
              <a:gd name="G5" fmla="+- 10800 G3 0"/>
              <a:gd name="G6" fmla="+- G5 G2 0"/>
              <a:gd name="G7" fmla="*/ G6 1 2"/>
              <a:gd name="G8" fmla="+- 9725 0 0"/>
              <a:gd name="G9" fmla="+- 21600 0 5574"/>
              <a:gd name="G10" fmla="+- 21600 0 9725"/>
              <a:gd name="G11" fmla="min G10 8691"/>
              <a:gd name="G12" fmla="+- 8826 0 0"/>
              <a:gd name="G13" fmla="+- 14865 0 5975"/>
              <a:gd name="G14" fmla="+- 14865 0 0"/>
              <a:gd name="G15" fmla="*/ 5574 5842 6110"/>
              <a:gd name="G16" fmla="+- 8826 1350 0"/>
              <a:gd name="G17" fmla="+- 8310 0 G15"/>
              <a:gd name="G18" fmla="*/ G17 G7 8310"/>
              <a:gd name="G19" fmla="+- 5574 G18 0"/>
              <a:gd name="G20" fmla="+- G4 0 G18"/>
              <a:gd name="T0" fmla="*/ 9225 w 21600"/>
              <a:gd name="T1" fmla="*/ 0 h 21600"/>
              <a:gd name="T2" fmla="*/ 2787 w 21600"/>
              <a:gd name="T3" fmla="*/ 21600 h 21600"/>
              <a:gd name="T4" fmla="*/ 9725 w 21600"/>
              <a:gd name="T5" fmla="*/ 8826 h 21600"/>
              <a:gd name="T6" fmla="*/ 15663 w 21600"/>
              <a:gd name="T7" fmla="*/ 14865 h 21600"/>
              <a:gd name="T8" fmla="*/ 21600 w 21600"/>
              <a:gd name="T9" fmla="*/ 8826 h 21600"/>
              <a:gd name="T10" fmla="*/ 17694720 60000 65536"/>
              <a:gd name="T11" fmla="*/ 5898240 60000 65536"/>
              <a:gd name="T12" fmla="*/ 5898240 60000 65536"/>
              <a:gd name="T13" fmla="*/ 5898240 60000 65536"/>
              <a:gd name="T14" fmla="*/ 0 60000 65536"/>
              <a:gd name="T15" fmla="*/ 0 w 21600"/>
              <a:gd name="T16" fmla="*/ 8310 h 21600"/>
              <a:gd name="T17" fmla="*/ G1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3" y="14865"/>
                </a:moveTo>
                <a:lnTo>
                  <a:pt x="21600" y="8826"/>
                </a:lnTo>
                <a:lnTo>
                  <a:pt x="18450" y="8826"/>
                </a:lnTo>
                <a:lnTo>
                  <a:pt x="18450" y="8310"/>
                </a:lnTo>
                <a:cubicBezTo>
                  <a:pt x="18450" y="3721"/>
                  <a:pt x="14320" y="0"/>
                  <a:pt x="9225" y="0"/>
                </a:cubicBezTo>
                <a:cubicBezTo>
                  <a:pt x="4130" y="0"/>
                  <a:pt x="0" y="3799"/>
                  <a:pt x="0" y="8485"/>
                </a:cubicBezTo>
                <a:lnTo>
                  <a:pt x="0" y="21600"/>
                </a:lnTo>
                <a:lnTo>
                  <a:pt x="5574" y="21600"/>
                </a:lnTo>
                <a:lnTo>
                  <a:pt x="5574" y="8310"/>
                </a:lnTo>
                <a:cubicBezTo>
                  <a:pt x="5574" y="6664"/>
                  <a:pt x="7055" y="5330"/>
                  <a:pt x="8882" y="5330"/>
                </a:cubicBezTo>
                <a:lnTo>
                  <a:pt x="9568" y="5330"/>
                </a:lnTo>
                <a:cubicBezTo>
                  <a:pt x="11395" y="5330"/>
                  <a:pt x="12876" y="6664"/>
                  <a:pt x="12876" y="8310"/>
                </a:cubicBezTo>
                <a:lnTo>
                  <a:pt x="12876" y="8826"/>
                </a:lnTo>
                <a:lnTo>
                  <a:pt x="9725" y="8826"/>
                </a:ln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sp>
        <p:nvSpPr>
          <p:cNvPr id="5" name="Title 4"/>
          <p:cNvSpPr>
            <a:spLocks noGrp="1"/>
          </p:cNvSpPr>
          <p:nvPr>
            <p:ph type="title"/>
          </p:nvPr>
        </p:nvSpPr>
        <p:spPr>
          <a:xfrm>
            <a:off x="611560" y="836712"/>
            <a:ext cx="8229600" cy="4866024"/>
          </a:xfrm>
        </p:spPr>
        <p:txBody>
          <a:bodyPr>
            <a:noAutofit/>
          </a:bodyPr>
          <a:lstStyle/>
          <a:p>
            <a:pPr marL="514350" indent="-514350" algn="r" rtl="1">
              <a:lnSpc>
                <a:spcPct val="150000"/>
              </a:lnSpc>
            </a:pPr>
            <a:r>
              <a:rPr lang="fa-IR" sz="3000" dirty="0" smtClean="0"/>
              <a:t>     </a:t>
            </a:r>
            <a:r>
              <a:rPr lang="fa-IR" altLang="zh-CN" sz="2500" b="1" dirty="0" smtClean="0">
                <a:latin typeface="+mn-lt"/>
                <a:ea typeface="+mn-ea"/>
                <a:cs typeface="B Nazanin" pitchFamily="2" charset="-78"/>
              </a:rPr>
              <a:t>1. داشتن </a:t>
            </a:r>
            <a:r>
              <a:rPr lang="fa-IR" altLang="zh-CN" sz="2500" b="1" dirty="0" smtClean="0">
                <a:latin typeface="+mn-lt"/>
                <a:ea typeface="+mn-ea"/>
                <a:cs typeface="B Nazanin" pitchFamily="2" charset="-78"/>
              </a:rPr>
              <a:t>زمان مناسب بعد از آموزش براي رسيدن به </a:t>
            </a:r>
            <a:r>
              <a:rPr lang="fa-IR" altLang="zh-CN" sz="2500" b="1" dirty="0" smtClean="0">
                <a:latin typeface="+mn-lt"/>
                <a:ea typeface="+mn-ea"/>
                <a:cs typeface="B Nazanin" pitchFamily="2" charset="-78"/>
              </a:rPr>
              <a:t>نتايج.</a:t>
            </a:r>
            <a:r>
              <a:rPr lang="fa-IR" altLang="zh-CN" sz="2500" b="1" dirty="0" smtClean="0">
                <a:latin typeface="+mn-lt"/>
                <a:ea typeface="+mn-ea"/>
                <a:cs typeface="B Nazanin" pitchFamily="2" charset="-78"/>
              </a:rPr>
              <a:t/>
            </a:r>
            <a:br>
              <a:rPr lang="fa-IR" altLang="zh-CN" sz="2500" b="1" dirty="0" smtClean="0">
                <a:latin typeface="+mn-lt"/>
                <a:ea typeface="+mn-ea"/>
                <a:cs typeface="B Nazanin" pitchFamily="2" charset="-78"/>
              </a:rPr>
            </a:br>
            <a:r>
              <a:rPr lang="fa-IR" altLang="zh-CN" sz="2500" b="1" dirty="0" smtClean="0">
                <a:latin typeface="+mn-lt"/>
                <a:ea typeface="+mn-ea"/>
                <a:cs typeface="B Nazanin" pitchFamily="2" charset="-78"/>
              </a:rPr>
              <a:t>2</a:t>
            </a:r>
            <a:r>
              <a:rPr lang="fa-IR" altLang="zh-CN" sz="2500" b="1" dirty="0" smtClean="0">
                <a:latin typeface="+mn-lt"/>
                <a:ea typeface="+mn-ea"/>
                <a:cs typeface="B Nazanin" pitchFamily="2" charset="-78"/>
              </a:rPr>
              <a:t>. اندازه </a:t>
            </a:r>
            <a:r>
              <a:rPr lang="fa-IR" altLang="zh-CN" sz="2500" b="1" dirty="0" smtClean="0">
                <a:latin typeface="+mn-lt"/>
                <a:ea typeface="+mn-ea"/>
                <a:cs typeface="B Nazanin" pitchFamily="2" charset="-78"/>
              </a:rPr>
              <a:t>گيري نتايج </a:t>
            </a:r>
            <a:r>
              <a:rPr lang="fa-IR" altLang="zh-CN" sz="2500" b="1" dirty="0" smtClean="0">
                <a:latin typeface="+mn-lt"/>
                <a:ea typeface="+mn-ea"/>
                <a:cs typeface="B Nazanin" pitchFamily="2" charset="-78"/>
              </a:rPr>
              <a:t>سازماني، </a:t>
            </a:r>
            <a:r>
              <a:rPr lang="fa-IR" altLang="zh-CN" sz="2500" b="1" dirty="0" smtClean="0">
                <a:latin typeface="+mn-lt"/>
                <a:ea typeface="+mn-ea"/>
                <a:cs typeface="B Nazanin" pitchFamily="2" charset="-78"/>
              </a:rPr>
              <a:t>از طريق </a:t>
            </a:r>
            <a:r>
              <a:rPr lang="fa-IR" altLang="zh-CN" sz="2500" b="1" dirty="0" smtClean="0">
                <a:latin typeface="+mn-lt"/>
                <a:ea typeface="+mn-ea"/>
                <a:cs typeface="B Nazanin" pitchFamily="2" charset="-78"/>
              </a:rPr>
              <a:t>مصاحبه. </a:t>
            </a:r>
            <a:r>
              <a:rPr lang="fa-IR" altLang="zh-CN" sz="2500" b="1" dirty="0" smtClean="0">
                <a:latin typeface="+mn-lt"/>
                <a:ea typeface="+mn-ea"/>
                <a:cs typeface="B Nazanin" pitchFamily="2" charset="-78"/>
              </a:rPr>
              <a:t/>
            </a:r>
            <a:br>
              <a:rPr lang="fa-IR" altLang="zh-CN" sz="2500" b="1" dirty="0" smtClean="0">
                <a:latin typeface="+mn-lt"/>
                <a:ea typeface="+mn-ea"/>
                <a:cs typeface="B Nazanin" pitchFamily="2" charset="-78"/>
              </a:rPr>
            </a:br>
            <a:r>
              <a:rPr lang="fa-IR" altLang="zh-CN" sz="2500" b="1" dirty="0" smtClean="0">
                <a:latin typeface="+mn-lt"/>
                <a:ea typeface="+mn-ea"/>
                <a:cs typeface="B Nazanin" pitchFamily="2" charset="-78"/>
              </a:rPr>
              <a:t>3</a:t>
            </a:r>
            <a:r>
              <a:rPr lang="fa-IR" altLang="zh-CN" sz="2500" b="1" dirty="0" smtClean="0">
                <a:latin typeface="+mn-lt"/>
                <a:ea typeface="+mn-ea"/>
                <a:cs typeface="B Nazanin" pitchFamily="2" charset="-78"/>
              </a:rPr>
              <a:t>. تكرار </a:t>
            </a:r>
            <a:r>
              <a:rPr lang="fa-IR" altLang="zh-CN" sz="2500" b="1" dirty="0" smtClean="0">
                <a:latin typeface="+mn-lt"/>
                <a:ea typeface="+mn-ea"/>
                <a:cs typeface="B Nazanin" pitchFamily="2" charset="-78"/>
              </a:rPr>
              <a:t>اندازه گيري در </a:t>
            </a:r>
            <a:r>
              <a:rPr lang="fa-IR" altLang="zh-CN" sz="2500" b="1" dirty="0" smtClean="0">
                <a:latin typeface="+mn-lt"/>
                <a:ea typeface="+mn-ea"/>
                <a:cs typeface="B Nazanin" pitchFamily="2" charset="-78"/>
              </a:rPr>
              <a:t>بازه های زمانی</a:t>
            </a:r>
            <a:r>
              <a:rPr lang="fa-IR" altLang="zh-CN" sz="2500" b="1" dirty="0" smtClean="0">
                <a:latin typeface="+mn-lt"/>
                <a:ea typeface="+mn-ea"/>
                <a:cs typeface="B Nazanin" pitchFamily="2" charset="-78"/>
              </a:rPr>
              <a:t> مناسب. </a:t>
            </a:r>
            <a:r>
              <a:rPr lang="fa-IR" altLang="zh-CN" sz="2500" b="1" dirty="0" smtClean="0">
                <a:latin typeface="+mn-lt"/>
                <a:ea typeface="+mn-ea"/>
                <a:cs typeface="B Nazanin" pitchFamily="2" charset="-78"/>
              </a:rPr>
              <a:t/>
            </a:r>
            <a:br>
              <a:rPr lang="fa-IR" altLang="zh-CN" sz="2500" b="1" dirty="0" smtClean="0">
                <a:latin typeface="+mn-lt"/>
                <a:ea typeface="+mn-ea"/>
                <a:cs typeface="B Nazanin" pitchFamily="2" charset="-78"/>
              </a:rPr>
            </a:br>
            <a:r>
              <a:rPr lang="fa-IR" altLang="zh-CN" sz="2500" b="1" dirty="0" smtClean="0">
                <a:latin typeface="+mn-lt"/>
                <a:ea typeface="+mn-ea"/>
                <a:cs typeface="B Nazanin" pitchFamily="2" charset="-78"/>
              </a:rPr>
              <a:t>(</a:t>
            </a:r>
            <a:r>
              <a:rPr lang="fa-IR" altLang="zh-CN" sz="2000" b="1" dirty="0" smtClean="0">
                <a:latin typeface="+mn-lt"/>
                <a:ea typeface="+mn-ea"/>
                <a:cs typeface="B Nazanin" pitchFamily="2" charset="-78"/>
              </a:rPr>
              <a:t>الگوي كرك پاتريك يك سري محدوديتها را داراست ولي تا آنجا كه امكان دارد مي توان از اين الگو استفاده كرد. اگر يك سازمان از انجام يك چارچوب چهارسطحي ارزشيابي براي سنجش تاثيرات آموزش ناتوان باشد، آيا مي تواند يك مدل جامع و هماهنگ را در ارزشيابي برنامه هاي آموزشي خود به كار بندد.)</a:t>
            </a:r>
            <a:r>
              <a:rPr lang="fa-IR" sz="3500" dirty="0" smtClean="0"/>
              <a:t/>
            </a:r>
            <a:br>
              <a:rPr lang="fa-IR" sz="3500" dirty="0" smtClean="0"/>
            </a:br>
            <a:endParaRPr lang="en-US" sz="3500" dirty="0"/>
          </a:p>
        </p:txBody>
      </p:sp>
      <p:sp>
        <p:nvSpPr>
          <p:cNvPr id="4" name="Action Button: Back or Previous 3">
            <a:hlinkClick r:id="" action="ppaction://hlinkshowjump?jump=previousslide" highlightClick="1"/>
          </p:cNvPr>
          <p:cNvSpPr/>
          <p:nvPr/>
        </p:nvSpPr>
        <p:spPr>
          <a:xfrm>
            <a:off x="6357950" y="5786454"/>
            <a:ext cx="1714512" cy="42862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5"/>
          </p:nvPr>
        </p:nvSpPr>
        <p:spPr/>
        <p:txBody>
          <a:bodyPr/>
          <a:lstStyle/>
          <a:p>
            <a:fld id="{112B741F-895D-4642-A90E-55F141EE5FD2}" type="slidenum">
              <a:rPr lang="en-US" smtClean="0"/>
              <a:pPr/>
              <a:t>14</a:t>
            </a:fld>
            <a:endParaRPr lang="en-US"/>
          </a:p>
        </p:txBody>
      </p:sp>
      <p:sp>
        <p:nvSpPr>
          <p:cNvPr id="7" name="Rectangle 6"/>
          <p:cNvSpPr/>
          <p:nvPr/>
        </p:nvSpPr>
        <p:spPr>
          <a:xfrm>
            <a:off x="3275856" y="332656"/>
            <a:ext cx="2387192" cy="369332"/>
          </a:xfrm>
          <a:prstGeom prst="rect">
            <a:avLst/>
          </a:prstGeom>
        </p:spPr>
        <p:txBody>
          <a:bodyPr wrap="none">
            <a:spAutoFit/>
          </a:bodyPr>
          <a:lstStyle/>
          <a:p>
            <a:pPr algn="r" rtl="1"/>
            <a:r>
              <a:rPr lang="fa-IR" b="1" dirty="0" smtClean="0">
                <a:solidFill>
                  <a:srgbClr val="FFCC00"/>
                </a:solidFill>
                <a:effectLst>
                  <a:outerShdw blurRad="38100" dist="38100" dir="2700000" algn="tl">
                    <a:srgbClr val="000000"/>
                  </a:outerShdw>
                </a:effectLst>
              </a:rPr>
              <a:t>سطح 4- نتايج </a:t>
            </a:r>
            <a:r>
              <a:rPr lang="en-US" b="1" dirty="0" smtClean="0">
                <a:solidFill>
                  <a:srgbClr val="FFCC00"/>
                </a:solidFill>
                <a:effectLst>
                  <a:outerShdw blurRad="38100" dist="38100" dir="2700000" algn="tl">
                    <a:srgbClr val="000000"/>
                  </a:outerShdw>
                </a:effectLst>
              </a:rPr>
              <a:t> (Result)</a:t>
            </a:r>
            <a:r>
              <a:rPr lang="fa-IR" b="1" dirty="0" smtClean="0">
                <a:solidFill>
                  <a:srgbClr val="FFCC00"/>
                </a:solidFill>
                <a:effectLst>
                  <a:outerShdw blurRad="38100" dist="38100" dir="2700000" algn="tl">
                    <a:srgbClr val="000000"/>
                  </a:outerShdw>
                </a:effectLst>
              </a:rPr>
              <a:t> </a:t>
            </a:r>
            <a:endParaRPr lang="en-US" dirty="0"/>
          </a:p>
        </p:txBody>
      </p:sp>
    </p:spTree>
  </p:cSld>
  <p:clrMapOvr>
    <a:overrideClrMapping bg1="lt1" tx1="dk1" bg2="lt2" tx2="dk2" accent1="accent1" accent2="accent2" accent3="accent3" accent4="accent4" accent5="accent5" accent6="accent6" hlink="hlink" folHlink="folHlink"/>
  </p:clrMapOvr>
  <p:transition spd="med">
    <p:whee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sz="quarter" idx="1"/>
          </p:nvPr>
        </p:nvSpPr>
        <p:spPr>
          <a:xfrm>
            <a:off x="683568" y="0"/>
            <a:ext cx="8065145" cy="6481762"/>
          </a:xfrm>
        </p:spPr>
        <p:txBody>
          <a:bodyPr>
            <a:normAutofit/>
          </a:bodyPr>
          <a:lstStyle/>
          <a:p>
            <a:pPr marL="1371600" lvl="2" indent="-457200" algn="r" rtl="1">
              <a:lnSpc>
                <a:spcPct val="165000"/>
              </a:lnSpc>
              <a:buSzPct val="115000"/>
              <a:buFontTx/>
              <a:buNone/>
            </a:pPr>
            <a:r>
              <a:rPr lang="fa-IR" b="1" dirty="0" smtClean="0">
                <a:solidFill>
                  <a:srgbClr val="FFCC00"/>
                </a:solidFill>
                <a:cs typeface="B Titr" pitchFamily="2" charset="-78"/>
              </a:rPr>
              <a:t>1. </a:t>
            </a:r>
            <a:r>
              <a:rPr lang="fa-IR" b="1" dirty="0">
                <a:solidFill>
                  <a:srgbClr val="FFCC00"/>
                </a:solidFill>
                <a:cs typeface="B Titr" pitchFamily="2" charset="-78"/>
              </a:rPr>
              <a:t>تنظيم اهداف:</a:t>
            </a:r>
          </a:p>
          <a:p>
            <a:pPr marL="1371600" lvl="2" indent="-457200" algn="r" rtl="1">
              <a:lnSpc>
                <a:spcPct val="165000"/>
              </a:lnSpc>
              <a:buSzPct val="115000"/>
              <a:buFontTx/>
              <a:buNone/>
            </a:pPr>
            <a:r>
              <a:rPr lang="fa-IR" sz="1800" b="1" dirty="0">
                <a:cs typeface="Traffic" pitchFamily="2" charset="-78"/>
              </a:rPr>
              <a:t>براي دوره هاي شناسايي شده مي بايست </a:t>
            </a:r>
            <a:r>
              <a:rPr lang="fa-IR" sz="1800" b="1" dirty="0">
                <a:solidFill>
                  <a:srgbClr val="FFCC00"/>
                </a:solidFill>
                <a:cs typeface="Traffic" pitchFamily="2" charset="-78"/>
              </a:rPr>
              <a:t>اهداف عيني</a:t>
            </a:r>
            <a:r>
              <a:rPr lang="fa-IR" sz="1800" b="1" dirty="0">
                <a:cs typeface="Traffic" pitchFamily="2" charset="-78"/>
              </a:rPr>
              <a:t> تنظيم گردد.</a:t>
            </a:r>
          </a:p>
          <a:p>
            <a:pPr marL="1371600" lvl="2" indent="-457200" algn="r" rtl="1">
              <a:lnSpc>
                <a:spcPct val="165000"/>
              </a:lnSpc>
              <a:buSzPct val="115000"/>
              <a:buFontTx/>
              <a:buNone/>
            </a:pPr>
            <a:r>
              <a:rPr lang="fa-IR" sz="1800" b="1" dirty="0">
                <a:cs typeface="Traffic" pitchFamily="2" charset="-78"/>
              </a:rPr>
              <a:t>اين اهداف مي بايست بر اساس </a:t>
            </a:r>
            <a:r>
              <a:rPr lang="fa-IR" sz="1800" b="1" dirty="0">
                <a:solidFill>
                  <a:srgbClr val="FFCC00"/>
                </a:solidFill>
                <a:cs typeface="Traffic" pitchFamily="2" charset="-78"/>
              </a:rPr>
              <a:t>سه جنبه متفاوت برنامه آموزش</a:t>
            </a:r>
            <a:r>
              <a:rPr lang="fa-IR" sz="1800" b="1" dirty="0">
                <a:cs typeface="Traffic" pitchFamily="2" charset="-78"/>
              </a:rPr>
              <a:t> به شرح ذيل تنظيم گردد:</a:t>
            </a:r>
          </a:p>
          <a:p>
            <a:pPr marL="2209800" lvl="4" indent="-381000" algn="r" rtl="1">
              <a:lnSpc>
                <a:spcPct val="165000"/>
              </a:lnSpc>
              <a:buSzPct val="115000"/>
              <a:buFontTx/>
              <a:buChar char="•"/>
            </a:pPr>
            <a:r>
              <a:rPr lang="fa-IR" sz="1800" b="1" dirty="0" smtClean="0">
                <a:solidFill>
                  <a:schemeClr val="accent5">
                    <a:lumMod val="75000"/>
                  </a:schemeClr>
                </a:solidFill>
                <a:cs typeface="B Nazanin" pitchFamily="2" charset="-78"/>
              </a:rPr>
              <a:t>1- نتيجه </a:t>
            </a:r>
            <a:r>
              <a:rPr lang="fa-IR" sz="1800" b="1" dirty="0">
                <a:solidFill>
                  <a:schemeClr val="accent5">
                    <a:lumMod val="75000"/>
                  </a:schemeClr>
                </a:solidFill>
                <a:cs typeface="B Nazanin" pitchFamily="2" charset="-78"/>
              </a:rPr>
              <a:t>اي که دوره آموزشي در پي دستيابي به آن است</a:t>
            </a:r>
            <a:r>
              <a:rPr lang="fa-IR" sz="1800" b="1" dirty="0" smtClean="0">
                <a:solidFill>
                  <a:schemeClr val="accent5">
                    <a:lumMod val="75000"/>
                  </a:schemeClr>
                </a:solidFill>
                <a:cs typeface="B Nazanin" pitchFamily="2" charset="-78"/>
              </a:rPr>
              <a:t>.</a:t>
            </a:r>
            <a:br>
              <a:rPr lang="fa-IR" sz="1800" b="1" dirty="0" smtClean="0">
                <a:solidFill>
                  <a:schemeClr val="accent5">
                    <a:lumMod val="75000"/>
                  </a:schemeClr>
                </a:solidFill>
                <a:cs typeface="B Nazanin" pitchFamily="2" charset="-78"/>
              </a:rPr>
            </a:br>
            <a:r>
              <a:rPr lang="fa-IR" sz="1800" b="1" dirty="0" smtClean="0">
                <a:solidFill>
                  <a:schemeClr val="accent5">
                    <a:lumMod val="75000"/>
                  </a:schemeClr>
                </a:solidFill>
                <a:cs typeface="B Nazanin" pitchFamily="2" charset="-78"/>
              </a:rPr>
              <a:t> </a:t>
            </a:r>
            <a:r>
              <a:rPr lang="fa-IR" sz="1800" b="1" dirty="0">
                <a:solidFill>
                  <a:schemeClr val="accent5">
                    <a:lumMod val="75000"/>
                  </a:schemeClr>
                </a:solidFill>
                <a:cs typeface="B Nazanin" pitchFamily="2" charset="-78"/>
              </a:rPr>
              <a:t>براي مثال افزايش توليد، افزايش ميزان فروش، کاهش ضايعات، کاهش غيبت از کار و...</a:t>
            </a:r>
          </a:p>
          <a:p>
            <a:pPr marL="2209800" lvl="4" indent="-381000" algn="r" rtl="1">
              <a:lnSpc>
                <a:spcPct val="165000"/>
              </a:lnSpc>
              <a:buSzPct val="115000"/>
              <a:buFontTx/>
              <a:buNone/>
            </a:pPr>
            <a:endParaRPr lang="fa-IR" sz="800" b="1" dirty="0">
              <a:solidFill>
                <a:schemeClr val="accent5">
                  <a:lumMod val="75000"/>
                </a:schemeClr>
              </a:solidFill>
              <a:cs typeface="B Nazanin" pitchFamily="2" charset="-78"/>
            </a:endParaRPr>
          </a:p>
          <a:p>
            <a:pPr marL="2209800" lvl="4" indent="-381000" algn="r" rtl="1">
              <a:lnSpc>
                <a:spcPct val="165000"/>
              </a:lnSpc>
              <a:buSzPct val="115000"/>
              <a:buFontTx/>
              <a:buChar char="•"/>
            </a:pPr>
            <a:r>
              <a:rPr lang="fa-IR" sz="1800" b="1" dirty="0" smtClean="0">
                <a:solidFill>
                  <a:schemeClr val="accent5">
                    <a:lumMod val="75000"/>
                  </a:schemeClr>
                </a:solidFill>
                <a:cs typeface="B Nazanin" pitchFamily="2" charset="-78"/>
              </a:rPr>
              <a:t>2- رفتاري </a:t>
            </a:r>
            <a:r>
              <a:rPr lang="fa-IR" sz="1800" b="1" dirty="0">
                <a:solidFill>
                  <a:schemeClr val="accent5">
                    <a:lumMod val="75000"/>
                  </a:schemeClr>
                </a:solidFill>
                <a:cs typeface="B Nazanin" pitchFamily="2" charset="-78"/>
              </a:rPr>
              <a:t>که مدير و سرپرست انتظار دارند براي حصول نتايج پيش بيني شده نشان داده شود. </a:t>
            </a:r>
            <a:r>
              <a:rPr lang="fa-IR" sz="1800" b="1" dirty="0" smtClean="0">
                <a:solidFill>
                  <a:schemeClr val="accent5">
                    <a:lumMod val="75000"/>
                  </a:schemeClr>
                </a:solidFill>
                <a:cs typeface="B Nazanin" pitchFamily="2" charset="-78"/>
              </a:rPr>
              <a:t>(مخاطبان </a:t>
            </a:r>
            <a:r>
              <a:rPr lang="fa-IR" sz="1800" b="1" dirty="0">
                <a:solidFill>
                  <a:schemeClr val="accent5">
                    <a:lumMod val="75000"/>
                  </a:schemeClr>
                </a:solidFill>
                <a:cs typeface="B Nazanin" pitchFamily="2" charset="-78"/>
              </a:rPr>
              <a:t>آموزش در طي  دوره بايد دانش، مهارت و نگرشي را کسب کنند که سازگار با اهداف سازماني باشد</a:t>
            </a:r>
            <a:r>
              <a:rPr lang="fa-IR" sz="1800" b="1" dirty="0" smtClean="0">
                <a:solidFill>
                  <a:schemeClr val="accent5">
                    <a:lumMod val="75000"/>
                  </a:schemeClr>
                </a:solidFill>
                <a:cs typeface="B Nazanin" pitchFamily="2" charset="-78"/>
              </a:rPr>
              <a:t>.)</a:t>
            </a:r>
            <a:endParaRPr lang="fa-IR" sz="1800" b="1" dirty="0">
              <a:solidFill>
                <a:schemeClr val="accent5">
                  <a:lumMod val="75000"/>
                </a:schemeClr>
              </a:solidFill>
              <a:cs typeface="B Nazanin" pitchFamily="2" charset="-78"/>
            </a:endParaRPr>
          </a:p>
          <a:p>
            <a:pPr marL="2209800" lvl="4" indent="-381000" algn="r" rtl="1">
              <a:lnSpc>
                <a:spcPct val="165000"/>
              </a:lnSpc>
              <a:buSzPct val="115000"/>
              <a:buFontTx/>
              <a:buNone/>
            </a:pPr>
            <a:endParaRPr lang="fa-IR" sz="800" b="1" dirty="0">
              <a:solidFill>
                <a:schemeClr val="accent5">
                  <a:lumMod val="75000"/>
                </a:schemeClr>
              </a:solidFill>
              <a:cs typeface="B Nazanin" pitchFamily="2" charset="-78"/>
            </a:endParaRPr>
          </a:p>
          <a:p>
            <a:pPr marL="2209800" lvl="4" indent="-381000" algn="r" rtl="1">
              <a:lnSpc>
                <a:spcPct val="165000"/>
              </a:lnSpc>
              <a:buSzPct val="115000"/>
              <a:buFontTx/>
              <a:buChar char="•"/>
            </a:pPr>
            <a:r>
              <a:rPr lang="fa-IR" sz="1800" b="1" dirty="0" smtClean="0">
                <a:solidFill>
                  <a:schemeClr val="accent5">
                    <a:lumMod val="75000"/>
                  </a:schemeClr>
                </a:solidFill>
                <a:cs typeface="B Nazanin" pitchFamily="2" charset="-78"/>
              </a:rPr>
              <a:t>3- دانش</a:t>
            </a:r>
            <a:r>
              <a:rPr lang="fa-IR" sz="1800" b="1" dirty="0">
                <a:solidFill>
                  <a:schemeClr val="accent5">
                    <a:lumMod val="75000"/>
                  </a:schemeClr>
                </a:solidFill>
                <a:cs typeface="B Nazanin" pitchFamily="2" charset="-78"/>
              </a:rPr>
              <a:t>، </a:t>
            </a:r>
            <a:r>
              <a:rPr lang="fa-IR" sz="1800" b="1" dirty="0" smtClean="0">
                <a:solidFill>
                  <a:schemeClr val="accent5">
                    <a:lumMod val="75000"/>
                  </a:schemeClr>
                </a:solidFill>
                <a:cs typeface="B Nazanin" pitchFamily="2" charset="-78"/>
              </a:rPr>
              <a:t>مهارت، </a:t>
            </a:r>
            <a:r>
              <a:rPr lang="fa-IR" sz="1800" b="1" dirty="0">
                <a:solidFill>
                  <a:schemeClr val="accent5">
                    <a:lumMod val="75000"/>
                  </a:schemeClr>
                </a:solidFill>
                <a:cs typeface="B Nazanin" pitchFamily="2" charset="-78"/>
              </a:rPr>
              <a:t>و نگرشي که انتظار مي رود مخاطبان آموزش بياموزند. </a:t>
            </a:r>
            <a:r>
              <a:rPr lang="fa-IR" sz="1800" b="1" dirty="0" smtClean="0">
                <a:solidFill>
                  <a:schemeClr val="accent5">
                    <a:lumMod val="75000"/>
                  </a:schemeClr>
                </a:solidFill>
                <a:cs typeface="B Nazanin" pitchFamily="2" charset="-78"/>
              </a:rPr>
              <a:t>(برخي </a:t>
            </a:r>
            <a:r>
              <a:rPr lang="fa-IR" sz="1800" b="1" dirty="0">
                <a:solidFill>
                  <a:schemeClr val="accent5">
                    <a:lumMod val="75000"/>
                  </a:schemeClr>
                </a:solidFill>
                <a:cs typeface="B Nazanin" pitchFamily="2" charset="-78"/>
              </a:rPr>
              <a:t>برنامه هاي آموزشي براي انتقال دانش،مهارت و نگرشي خاص طراحي مي شوند وبرخي ديگر براي ارتقاي </a:t>
            </a:r>
            <a:r>
              <a:rPr lang="fa-IR" sz="1800" b="1" dirty="0" smtClean="0">
                <a:solidFill>
                  <a:schemeClr val="accent5">
                    <a:lumMod val="75000"/>
                  </a:schemeClr>
                </a:solidFill>
                <a:cs typeface="B Nazanin" pitchFamily="2" charset="-78"/>
              </a:rPr>
              <a:t>آن</a:t>
            </a:r>
            <a:r>
              <a:rPr lang="fa-IR" sz="1800" b="1" dirty="0" smtClean="0">
                <a:solidFill>
                  <a:schemeClr val="accent5">
                    <a:lumMod val="75000"/>
                  </a:schemeClr>
                </a:solidFill>
                <a:cs typeface="B Nazanin" pitchFamily="2" charset="-78"/>
              </a:rPr>
              <a:t>.)</a:t>
            </a:r>
            <a:endParaRPr lang="fa-IR" sz="1800" b="1" dirty="0">
              <a:solidFill>
                <a:schemeClr val="accent5">
                  <a:lumMod val="75000"/>
                </a:schemeClr>
              </a:solidFill>
              <a:cs typeface="B Nazanin" pitchFamily="2" charset="-78"/>
            </a:endParaRPr>
          </a:p>
          <a:p>
            <a:pPr marL="2209800" lvl="4" indent="-381000" algn="r" rtl="1">
              <a:lnSpc>
                <a:spcPct val="165000"/>
              </a:lnSpc>
              <a:buSzPct val="115000"/>
              <a:buFontTx/>
              <a:buChar char="•"/>
            </a:pPr>
            <a:endParaRPr lang="fa-IR" sz="1800" b="1" dirty="0">
              <a:solidFill>
                <a:srgbClr val="66FF33"/>
              </a:solidFill>
              <a:cs typeface="B Nazanin" pitchFamily="2" charset="-78"/>
            </a:endParaRPr>
          </a:p>
          <a:p>
            <a:pPr marL="609600" indent="-609600">
              <a:lnSpc>
                <a:spcPct val="80000"/>
              </a:lnSpc>
            </a:pPr>
            <a:endParaRPr lang="en-US" sz="1800" dirty="0"/>
          </a:p>
        </p:txBody>
      </p:sp>
      <p:sp>
        <p:nvSpPr>
          <p:cNvPr id="3" name="UTurnArrow">
            <a:hlinkClick r:id="rId3" action="ppaction://hlinksldjump"/>
          </p:cNvPr>
          <p:cNvSpPr>
            <a:spLocks noEditPoints="1" noChangeArrowheads="1"/>
          </p:cNvSpPr>
          <p:nvPr/>
        </p:nvSpPr>
        <p:spPr bwMode="auto">
          <a:xfrm rot="16200000">
            <a:off x="607191" y="5322107"/>
            <a:ext cx="985832" cy="1771650"/>
          </a:xfrm>
          <a:custGeom>
            <a:avLst/>
            <a:gdLst>
              <a:gd name="G0" fmla="+- 0 0 0"/>
              <a:gd name="G1" fmla="+- 5574 0 0"/>
              <a:gd name="G2" fmla="*/ 5574 1 2"/>
              <a:gd name="G3" fmla="*/ 9725 1 2"/>
              <a:gd name="G4" fmla="+- 10800 G3 G2"/>
              <a:gd name="G5" fmla="+- 10800 G3 0"/>
              <a:gd name="G6" fmla="+- G5 G2 0"/>
              <a:gd name="G7" fmla="*/ G6 1 2"/>
              <a:gd name="G8" fmla="+- 9725 0 0"/>
              <a:gd name="G9" fmla="+- 21600 0 5574"/>
              <a:gd name="G10" fmla="+- 21600 0 9725"/>
              <a:gd name="G11" fmla="min G10 8691"/>
              <a:gd name="G12" fmla="+- 8826 0 0"/>
              <a:gd name="G13" fmla="+- 14865 0 5975"/>
              <a:gd name="G14" fmla="+- 14865 0 0"/>
              <a:gd name="G15" fmla="*/ 5574 5842 6110"/>
              <a:gd name="G16" fmla="+- 8826 1350 0"/>
              <a:gd name="G17" fmla="+- 8310 0 G15"/>
              <a:gd name="G18" fmla="*/ G17 G7 8310"/>
              <a:gd name="G19" fmla="+- 5574 G18 0"/>
              <a:gd name="G20" fmla="+- G4 0 G18"/>
              <a:gd name="T0" fmla="*/ 9225 w 21600"/>
              <a:gd name="T1" fmla="*/ 0 h 21600"/>
              <a:gd name="T2" fmla="*/ 2787 w 21600"/>
              <a:gd name="T3" fmla="*/ 21600 h 21600"/>
              <a:gd name="T4" fmla="*/ 9725 w 21600"/>
              <a:gd name="T5" fmla="*/ 8826 h 21600"/>
              <a:gd name="T6" fmla="*/ 15663 w 21600"/>
              <a:gd name="T7" fmla="*/ 14865 h 21600"/>
              <a:gd name="T8" fmla="*/ 21600 w 21600"/>
              <a:gd name="T9" fmla="*/ 8826 h 21600"/>
              <a:gd name="T10" fmla="*/ 17694720 60000 65536"/>
              <a:gd name="T11" fmla="*/ 5898240 60000 65536"/>
              <a:gd name="T12" fmla="*/ 5898240 60000 65536"/>
              <a:gd name="T13" fmla="*/ 5898240 60000 65536"/>
              <a:gd name="T14" fmla="*/ 0 60000 65536"/>
              <a:gd name="T15" fmla="*/ 0 w 21600"/>
              <a:gd name="T16" fmla="*/ 8310 h 21600"/>
              <a:gd name="T17" fmla="*/ G1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3" y="14865"/>
                </a:moveTo>
                <a:lnTo>
                  <a:pt x="21600" y="8826"/>
                </a:lnTo>
                <a:lnTo>
                  <a:pt x="18450" y="8826"/>
                </a:lnTo>
                <a:lnTo>
                  <a:pt x="18450" y="8310"/>
                </a:lnTo>
                <a:cubicBezTo>
                  <a:pt x="18450" y="3721"/>
                  <a:pt x="14320" y="0"/>
                  <a:pt x="9225" y="0"/>
                </a:cubicBezTo>
                <a:cubicBezTo>
                  <a:pt x="4130" y="0"/>
                  <a:pt x="0" y="3799"/>
                  <a:pt x="0" y="8485"/>
                </a:cubicBezTo>
                <a:lnTo>
                  <a:pt x="0" y="21600"/>
                </a:lnTo>
                <a:lnTo>
                  <a:pt x="5574" y="21600"/>
                </a:lnTo>
                <a:lnTo>
                  <a:pt x="5574" y="8310"/>
                </a:lnTo>
                <a:cubicBezTo>
                  <a:pt x="5574" y="6664"/>
                  <a:pt x="7055" y="5330"/>
                  <a:pt x="8882" y="5330"/>
                </a:cubicBezTo>
                <a:lnTo>
                  <a:pt x="9568" y="5330"/>
                </a:lnTo>
                <a:cubicBezTo>
                  <a:pt x="11395" y="5330"/>
                  <a:pt x="12876" y="6664"/>
                  <a:pt x="12876" y="8310"/>
                </a:cubicBezTo>
                <a:lnTo>
                  <a:pt x="12876" y="8826"/>
                </a:lnTo>
                <a:lnTo>
                  <a:pt x="9725" y="8826"/>
                </a:lnTo>
                <a:close/>
              </a:path>
            </a:pathLst>
          </a:cu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4" name="Slide Number Placeholder 3"/>
          <p:cNvSpPr>
            <a:spLocks noGrp="1"/>
          </p:cNvSpPr>
          <p:nvPr>
            <p:ph type="sldNum" sz="quarter" idx="15"/>
          </p:nvPr>
        </p:nvSpPr>
        <p:spPr/>
        <p:txBody>
          <a:bodyPr/>
          <a:lstStyle/>
          <a:p>
            <a:fld id="{112B741F-895D-4642-A90E-55F141EE5FD2}" type="slidenum">
              <a:rPr lang="en-US" smtClean="0"/>
              <a:pPr/>
              <a:t>15</a:t>
            </a:fld>
            <a:endParaRPr lang="en-US"/>
          </a:p>
        </p:txBody>
      </p:sp>
      <p:sp>
        <p:nvSpPr>
          <p:cNvPr id="5" name="Action Button: Forward or Next 4">
            <a:hlinkClick r:id="" action="ppaction://hlinkshowjump?jump=nextslide" highlightClick="1"/>
          </p:cNvPr>
          <p:cNvSpPr/>
          <p:nvPr/>
        </p:nvSpPr>
        <p:spPr>
          <a:xfrm>
            <a:off x="6786578" y="5786454"/>
            <a:ext cx="1214446" cy="35719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med">
    <p:circl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112B741F-895D-4642-A90E-55F141EE5FD2}" type="slidenum">
              <a:rPr lang="en-US" smtClean="0"/>
              <a:pPr/>
              <a:t>16</a:t>
            </a:fld>
            <a:endParaRPr lang="en-US"/>
          </a:p>
        </p:txBody>
      </p:sp>
      <p:pic>
        <p:nvPicPr>
          <p:cNvPr id="1026" name="Picture 2" descr="C:\Users\ms.sadeghpour\Desktop\Powerpoint with edit\heram.bmp"/>
          <p:cNvPicPr>
            <a:picLocks noGrp="1" noChangeAspect="1" noChangeArrowheads="1"/>
          </p:cNvPicPr>
          <p:nvPr>
            <p:ph sz="quarter" idx="1"/>
          </p:nvPr>
        </p:nvPicPr>
        <p:blipFill>
          <a:blip r:embed="rId3" cstate="print"/>
          <a:srcRect/>
          <a:stretch>
            <a:fillRect/>
          </a:stretch>
        </p:blipFill>
        <p:spPr bwMode="auto">
          <a:xfrm>
            <a:off x="1763688" y="188640"/>
            <a:ext cx="5771429" cy="4628572"/>
          </a:xfrm>
          <a:prstGeom prst="rect">
            <a:avLst/>
          </a:prstGeom>
          <a:noFill/>
        </p:spPr>
      </p:pic>
      <p:sp>
        <p:nvSpPr>
          <p:cNvPr id="6" name="Title 4"/>
          <p:cNvSpPr>
            <a:spLocks noGrp="1"/>
          </p:cNvSpPr>
          <p:nvPr>
            <p:ph type="title"/>
          </p:nvPr>
        </p:nvSpPr>
        <p:spPr>
          <a:xfrm>
            <a:off x="611560" y="4797152"/>
            <a:ext cx="7941568" cy="833576"/>
          </a:xfrm>
        </p:spPr>
        <p:txBody>
          <a:bodyPr>
            <a:noAutofit/>
          </a:bodyPr>
          <a:lstStyle/>
          <a:p>
            <a:pPr algn="r" rtl="1">
              <a:lnSpc>
                <a:spcPct val="150000"/>
              </a:lnSpc>
            </a:pPr>
            <a:r>
              <a:rPr lang="fa-IR" sz="2000" dirty="0" smtClean="0">
                <a:cs typeface="B Nazanin" pitchFamily="2" charset="-78"/>
              </a:rPr>
              <a:t>اگر پس از اتمام کار، و بدست آوردن امتیازات نهائی هر فرد، مجموع امتیازات به 60 % نرسد، دوره اثر بخش نبوده و مجدداً باید برگزار شود. </a:t>
            </a:r>
            <a:endParaRPr lang="en-US" sz="2000" dirty="0">
              <a:cs typeface="B Nazanin" pitchFamily="2" charset="-78"/>
            </a:endParaRPr>
          </a:p>
        </p:txBody>
      </p:sp>
      <p:sp>
        <p:nvSpPr>
          <p:cNvPr id="5" name="Rectangle 4"/>
          <p:cNvSpPr/>
          <p:nvPr/>
        </p:nvSpPr>
        <p:spPr>
          <a:xfrm>
            <a:off x="5580112" y="332656"/>
            <a:ext cx="2808312" cy="369332"/>
          </a:xfrm>
          <a:prstGeom prst="rect">
            <a:avLst/>
          </a:prstGeom>
        </p:spPr>
        <p:txBody>
          <a:bodyPr wrap="square">
            <a:spAutoFit/>
          </a:bodyPr>
          <a:lstStyle/>
          <a:p>
            <a:pPr algn="r" rtl="1"/>
            <a:r>
              <a:rPr lang="fa-IR" dirty="0" smtClean="0">
                <a:solidFill>
                  <a:srgbClr val="3174C5"/>
                </a:solidFill>
                <a:cs typeface="B Titr" pitchFamily="2" charset="-78"/>
              </a:rPr>
              <a:t>4 سطح مدل كرك پاتريك </a:t>
            </a:r>
            <a:endParaRPr lang="en-US" dirty="0"/>
          </a:p>
        </p:txBody>
      </p:sp>
    </p:spTree>
  </p:cSld>
  <p:clrMapOvr>
    <a:masterClrMapping/>
  </p:clrMapOvr>
  <p:transition spd="med">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2.5"/>
                                          </p:val>
                                        </p:tav>
                                        <p:tav tm="100000">
                                          <p:val>
                                            <p:strVal val="#ppt_w"/>
                                          </p:val>
                                        </p:tav>
                                      </p:tavLst>
                                    </p:anim>
                                    <p:anim calcmode="lin" valueType="num">
                                      <p:cBhvr>
                                        <p:cTn id="8" dur="500" fill="hold"/>
                                        <p:tgtEl>
                                          <p:spTgt spid="6"/>
                                        </p:tgtEl>
                                        <p:attrNameLst>
                                          <p:attrName>ppt_h</p:attrName>
                                        </p:attrNameLst>
                                      </p:cBhvr>
                                      <p:tavLst>
                                        <p:tav tm="0">
                                          <p:val>
                                            <p:strVal val="#ppt_h*0.01"/>
                                          </p:val>
                                        </p:tav>
                                        <p:tav tm="100000">
                                          <p:val>
                                            <p:strVal val="#ppt_h"/>
                                          </p:val>
                                        </p:tav>
                                      </p:tavLst>
                                    </p:anim>
                                    <p:anim calcmode="lin" valueType="num">
                                      <p:cBhvr>
                                        <p:cTn id="9" dur="500" fill="hold"/>
                                        <p:tgtEl>
                                          <p:spTgt spid="6"/>
                                        </p:tgtEl>
                                        <p:attrNameLst>
                                          <p:attrName>ppt_x</p:attrName>
                                        </p:attrNameLst>
                                      </p:cBhvr>
                                      <p:tavLst>
                                        <p:tav tm="0">
                                          <p:val>
                                            <p:strVal val="#ppt_x"/>
                                          </p:val>
                                        </p:tav>
                                        <p:tav tm="100000">
                                          <p:val>
                                            <p:strVal val="#ppt_x"/>
                                          </p:val>
                                        </p:tav>
                                      </p:tavLst>
                                    </p:anim>
                                    <p:anim calcmode="lin" valueType="num">
                                      <p:cBhvr>
                                        <p:cTn id="10" dur="500" fill="hold"/>
                                        <p:tgtEl>
                                          <p:spTgt spid="6"/>
                                        </p:tgtEl>
                                        <p:attrNameLst>
                                          <p:attrName>ppt_y</p:attrName>
                                        </p:attrNameLst>
                                      </p:cBhvr>
                                      <p:tavLst>
                                        <p:tav tm="0">
                                          <p:val>
                                            <p:strVal val="#ppt_h+1"/>
                                          </p:val>
                                        </p:tav>
                                        <p:tav tm="100000">
                                          <p:val>
                                            <p:strVal val="#ppt_y"/>
                                          </p:val>
                                        </p:tav>
                                      </p:tavLst>
                                    </p:anim>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112B741F-895D-4642-A90E-55F141EE5FD2}" type="slidenum">
              <a:rPr lang="en-US" smtClean="0"/>
              <a:pPr/>
              <a:t>17</a:t>
            </a:fld>
            <a:endParaRPr lang="en-US"/>
          </a:p>
        </p:txBody>
      </p:sp>
      <p:pic>
        <p:nvPicPr>
          <p:cNvPr id="5122" name="Picture 2" descr="C:\Users\ms.sadeghpour\Desktop\Powerpoint with edit\scan0006.jpg"/>
          <p:cNvPicPr>
            <a:picLocks noGrp="1" noChangeAspect="1" noChangeArrowheads="1"/>
          </p:cNvPicPr>
          <p:nvPr>
            <p:ph sz="quarter" idx="1"/>
          </p:nvPr>
        </p:nvPicPr>
        <p:blipFill>
          <a:blip r:embed="rId2" cstate="print"/>
          <a:srcRect/>
          <a:stretch>
            <a:fillRect/>
          </a:stretch>
        </p:blipFill>
        <p:spPr bwMode="auto">
          <a:xfrm>
            <a:off x="395536" y="260648"/>
            <a:ext cx="7622564" cy="5805264"/>
          </a:xfrm>
          <a:prstGeom prst="rect">
            <a:avLst/>
          </a:prstGeom>
          <a:noFill/>
        </p:spPr>
      </p:pic>
    </p:spTree>
  </p:cSld>
  <p:clrMapOvr>
    <a:masterClrMapping/>
  </p:clrMapOvr>
  <p:transition spd="med">
    <p:wheel spokes="8"/>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412776"/>
            <a:ext cx="7467600" cy="2808312"/>
          </a:xfrm>
        </p:spPr>
        <p:txBody>
          <a:bodyPr>
            <a:noAutofit/>
          </a:bodyPr>
          <a:lstStyle/>
          <a:p>
            <a:pPr algn="ctr"/>
            <a:r>
              <a:rPr lang="fa-IR" sz="4400" dirty="0" smtClean="0">
                <a:cs typeface="B Titr" pitchFamily="2" charset="-78"/>
              </a:rPr>
              <a:t>نمونه های عینی</a:t>
            </a:r>
            <a:r>
              <a:rPr lang="en-US" sz="4400" dirty="0" smtClean="0">
                <a:cs typeface="B Titr" pitchFamily="2" charset="-78"/>
              </a:rPr>
              <a:t/>
            </a:r>
            <a:br>
              <a:rPr lang="en-US" sz="4400" dirty="0" smtClean="0">
                <a:cs typeface="B Titr" pitchFamily="2" charset="-78"/>
              </a:rPr>
            </a:br>
            <a:r>
              <a:rPr lang="fa-IR" sz="4400" dirty="0" smtClean="0">
                <a:cs typeface="B Titr" pitchFamily="2" charset="-78"/>
              </a:rPr>
              <a:t> 4سطح اثربخشی آموزش</a:t>
            </a:r>
            <a:br>
              <a:rPr lang="fa-IR" sz="4400" dirty="0" smtClean="0">
                <a:cs typeface="B Titr" pitchFamily="2" charset="-78"/>
              </a:rPr>
            </a:br>
            <a:r>
              <a:rPr lang="fa-IR" sz="4400" dirty="0" smtClean="0">
                <a:cs typeface="B Titr" pitchFamily="2" charset="-78"/>
              </a:rPr>
              <a:t>در </a:t>
            </a:r>
            <a:r>
              <a:rPr lang="fa-IR" sz="4400" dirty="0" smtClean="0">
                <a:solidFill>
                  <a:schemeClr val="accent1">
                    <a:lumMod val="75000"/>
                  </a:schemeClr>
                </a:solidFill>
                <a:cs typeface="B Titr" pitchFamily="2" charset="-78"/>
              </a:rPr>
              <a:t>شرکت نفت </a:t>
            </a:r>
            <a:r>
              <a:rPr lang="fa-IR" sz="4400" dirty="0" smtClean="0">
                <a:cs typeface="B Titr" pitchFamily="2" charset="-78"/>
              </a:rPr>
              <a:t>و </a:t>
            </a:r>
            <a:r>
              <a:rPr lang="fa-IR" sz="4400" dirty="0" smtClean="0">
                <a:solidFill>
                  <a:schemeClr val="accent1">
                    <a:lumMod val="75000"/>
                  </a:schemeClr>
                </a:solidFill>
                <a:cs typeface="B Titr" pitchFamily="2" charset="-78"/>
              </a:rPr>
              <a:t>شرکت پخش البرز</a:t>
            </a:r>
            <a:endParaRPr lang="en-US" sz="4400" dirty="0">
              <a:solidFill>
                <a:schemeClr val="accent1">
                  <a:lumMod val="75000"/>
                </a:schemeClr>
              </a:solidFill>
              <a:cs typeface="B Titr" pitchFamily="2" charset="-78"/>
            </a:endParaRPr>
          </a:p>
        </p:txBody>
      </p:sp>
      <p:sp>
        <p:nvSpPr>
          <p:cNvPr id="4" name="Slide Number Placeholder 3"/>
          <p:cNvSpPr>
            <a:spLocks noGrp="1"/>
          </p:cNvSpPr>
          <p:nvPr>
            <p:ph type="sldNum" sz="quarter" idx="15"/>
          </p:nvPr>
        </p:nvSpPr>
        <p:spPr/>
        <p:txBody>
          <a:bodyPr/>
          <a:lstStyle/>
          <a:p>
            <a:fld id="{112B741F-895D-4642-A90E-55F141EE5FD2}" type="slidenum">
              <a:rPr lang="en-US" smtClean="0"/>
              <a:pPr/>
              <a:t>18</a:t>
            </a:fld>
            <a:endParaRPr lang="en-US"/>
          </a:p>
        </p:txBody>
      </p:sp>
    </p:spTree>
  </p:cSld>
  <p:clrMapOvr>
    <a:masterClrMapping/>
  </p:clrMapOvr>
  <p:transition spd="med">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اثربخشي.jpg"/>
          <p:cNvPicPr>
            <a:picLocks noChangeAspect="1"/>
          </p:cNvPicPr>
          <p:nvPr/>
        </p:nvPicPr>
        <p:blipFill>
          <a:blip r:embed="rId2" cstate="print"/>
          <a:stretch>
            <a:fillRect/>
          </a:stretch>
        </p:blipFill>
        <p:spPr>
          <a:xfrm>
            <a:off x="0" y="1142984"/>
            <a:ext cx="9144000" cy="6858000"/>
          </a:xfrm>
          <a:prstGeom prst="rect">
            <a:avLst/>
          </a:prstGeom>
        </p:spPr>
      </p:pic>
      <p:sp>
        <p:nvSpPr>
          <p:cNvPr id="5" name="TextBox 4"/>
          <p:cNvSpPr txBox="1"/>
          <p:nvPr/>
        </p:nvSpPr>
        <p:spPr>
          <a:xfrm>
            <a:off x="3275856" y="500042"/>
            <a:ext cx="5153796" cy="369332"/>
          </a:xfrm>
          <a:prstGeom prst="rect">
            <a:avLst/>
          </a:prstGeom>
          <a:noFill/>
        </p:spPr>
        <p:txBody>
          <a:bodyPr wrap="square" rtlCol="0">
            <a:spAutoFit/>
          </a:bodyPr>
          <a:lstStyle/>
          <a:p>
            <a:pPr algn="r" rtl="1"/>
            <a:r>
              <a:rPr lang="fa-IR" b="1" dirty="0" smtClean="0">
                <a:solidFill>
                  <a:schemeClr val="folHlink"/>
                </a:solidFill>
                <a:cs typeface="B Nazanin" pitchFamily="2" charset="-78"/>
              </a:rPr>
              <a:t>نمونه اي از فرم سطح </a:t>
            </a:r>
            <a:r>
              <a:rPr lang="fa-IR" b="1" dirty="0" smtClean="0">
                <a:solidFill>
                  <a:schemeClr val="folHlink"/>
                </a:solidFill>
                <a:cs typeface="B Nazanin" pitchFamily="2" charset="-78"/>
              </a:rPr>
              <a:t>1 </a:t>
            </a:r>
            <a:r>
              <a:rPr lang="fa-IR" b="1" dirty="0" smtClean="0">
                <a:solidFill>
                  <a:schemeClr val="folHlink"/>
                </a:solidFill>
                <a:cs typeface="B Nazanin" pitchFamily="2" charset="-78"/>
              </a:rPr>
              <a:t>اثربخشي </a:t>
            </a:r>
            <a:r>
              <a:rPr lang="en-US" b="1" dirty="0" smtClean="0">
                <a:solidFill>
                  <a:schemeClr val="folHlink"/>
                </a:solidFill>
                <a:cs typeface="B Nazanin" pitchFamily="2" charset="-78"/>
              </a:rPr>
              <a:t>)</a:t>
            </a:r>
            <a:r>
              <a:rPr lang="fa-IR" b="1" dirty="0" smtClean="0">
                <a:solidFill>
                  <a:schemeClr val="folHlink"/>
                </a:solidFill>
                <a:cs typeface="B Nazanin" pitchFamily="2" charset="-78"/>
              </a:rPr>
              <a:t>واکنش</a:t>
            </a:r>
            <a:r>
              <a:rPr lang="fa-IR" b="1" dirty="0" smtClean="0">
                <a:solidFill>
                  <a:schemeClr val="folHlink"/>
                </a:solidFill>
                <a:cs typeface="B Nazanin" pitchFamily="2" charset="-78"/>
              </a:rPr>
              <a:t>) در شرکت </a:t>
            </a:r>
            <a:r>
              <a:rPr lang="fa-IR" b="1" dirty="0" smtClean="0">
                <a:solidFill>
                  <a:schemeClr val="folHlink"/>
                </a:solidFill>
                <a:cs typeface="B Nazanin" pitchFamily="2" charset="-78"/>
              </a:rPr>
              <a:t>نفت</a:t>
            </a:r>
            <a:endParaRPr lang="en-US" b="1" dirty="0" smtClean="0">
              <a:solidFill>
                <a:schemeClr val="folHlink"/>
              </a:solidFill>
              <a:cs typeface="B Nazanin" pitchFamily="2" charset="-78"/>
            </a:endParaRPr>
          </a:p>
        </p:txBody>
      </p:sp>
      <p:sp>
        <p:nvSpPr>
          <p:cNvPr id="6" name="Slide Number Placeholder 5"/>
          <p:cNvSpPr>
            <a:spLocks noGrp="1"/>
          </p:cNvSpPr>
          <p:nvPr>
            <p:ph type="sldNum" sz="quarter" idx="15"/>
          </p:nvPr>
        </p:nvSpPr>
        <p:spPr/>
        <p:txBody>
          <a:bodyPr/>
          <a:lstStyle/>
          <a:p>
            <a:fld id="{112B741F-895D-4642-A90E-55F141EE5FD2}" type="slidenum">
              <a:rPr lang="en-US" smtClean="0"/>
              <a:pPr/>
              <a:t>19</a:t>
            </a:fld>
            <a:endParaRPr lang="en-US"/>
          </a:p>
        </p:txBody>
      </p:sp>
    </p:spTree>
  </p:cSld>
  <p:clrMapOvr>
    <a:masterClrMapping/>
  </p:clrMapOvr>
  <p:transition spd="med">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980728"/>
          </a:xfrm>
        </p:spPr>
        <p:txBody>
          <a:bodyPr/>
          <a:lstStyle/>
          <a:p>
            <a:pPr algn="ctr" rtl="1"/>
            <a:r>
              <a:rPr lang="fa-IR" dirty="0" smtClean="0">
                <a:solidFill>
                  <a:schemeClr val="accent6">
                    <a:lumMod val="75000"/>
                  </a:schemeClr>
                </a:solidFill>
                <a:cs typeface="B Titr" pitchFamily="2" charset="-78"/>
              </a:rPr>
              <a:t>فهرست مطالب </a:t>
            </a:r>
            <a:endParaRPr lang="en-US" dirty="0">
              <a:solidFill>
                <a:schemeClr val="accent6">
                  <a:lumMod val="75000"/>
                </a:schemeClr>
              </a:solidFill>
              <a:cs typeface="B Titr" pitchFamily="2" charset="-78"/>
            </a:endParaRPr>
          </a:p>
        </p:txBody>
      </p:sp>
      <p:sp>
        <p:nvSpPr>
          <p:cNvPr id="2050" name="Document">
            <a:hlinkClick r:id="rId2" action="ppaction://hlinksldjump"/>
          </p:cNvPr>
          <p:cNvSpPr>
            <a:spLocks noEditPoints="1" noChangeArrowheads="1"/>
          </p:cNvSpPr>
          <p:nvPr/>
        </p:nvSpPr>
        <p:spPr bwMode="auto">
          <a:xfrm>
            <a:off x="5214942" y="1214422"/>
            <a:ext cx="1924054" cy="785818"/>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pPr algn="ctr"/>
            <a:r>
              <a:rPr lang="fa-IR" dirty="0" smtClean="0">
                <a:cs typeface="B Titr" pitchFamily="2" charset="-78"/>
              </a:rPr>
              <a:t>مقدمه</a:t>
            </a:r>
            <a:endParaRPr lang="en-US" dirty="0">
              <a:cs typeface="B Titr" pitchFamily="2" charset="-78"/>
            </a:endParaRPr>
          </a:p>
        </p:txBody>
      </p:sp>
      <p:sp>
        <p:nvSpPr>
          <p:cNvPr id="10" name="Document">
            <a:hlinkClick r:id="rId3" action="ppaction://hlinksldjump"/>
          </p:cNvPr>
          <p:cNvSpPr>
            <a:spLocks noEditPoints="1" noChangeArrowheads="1"/>
          </p:cNvSpPr>
          <p:nvPr/>
        </p:nvSpPr>
        <p:spPr bwMode="auto">
          <a:xfrm>
            <a:off x="5214942" y="2143116"/>
            <a:ext cx="1924054" cy="785818"/>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pPr algn="ctr"/>
            <a:r>
              <a:rPr lang="fa-IR" dirty="0" smtClean="0">
                <a:cs typeface="B Titr" pitchFamily="2" charset="-78"/>
              </a:rPr>
              <a:t>مفهوم ارزشيابي</a:t>
            </a:r>
            <a:endParaRPr lang="en-US" dirty="0">
              <a:cs typeface="B Titr" pitchFamily="2" charset="-78"/>
            </a:endParaRPr>
          </a:p>
        </p:txBody>
      </p:sp>
      <p:sp>
        <p:nvSpPr>
          <p:cNvPr id="11" name="Document">
            <a:hlinkClick r:id="rId4" action="ppaction://hlinksldjump"/>
          </p:cNvPr>
          <p:cNvSpPr>
            <a:spLocks noEditPoints="1" noChangeArrowheads="1"/>
          </p:cNvSpPr>
          <p:nvPr/>
        </p:nvSpPr>
        <p:spPr bwMode="auto">
          <a:xfrm>
            <a:off x="5214942" y="3071810"/>
            <a:ext cx="1924054" cy="785818"/>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pPr algn="ctr"/>
            <a:r>
              <a:rPr lang="fa-IR" dirty="0" smtClean="0">
                <a:cs typeface="B Titr" pitchFamily="2" charset="-78"/>
              </a:rPr>
              <a:t>مدل كرك پاتريك</a:t>
            </a:r>
            <a:endParaRPr lang="en-US" dirty="0">
              <a:cs typeface="B Titr" pitchFamily="2" charset="-78"/>
            </a:endParaRPr>
          </a:p>
        </p:txBody>
      </p:sp>
      <p:sp>
        <p:nvSpPr>
          <p:cNvPr id="12" name="Document">
            <a:hlinkClick r:id="rId5" action="ppaction://hlinksldjump"/>
          </p:cNvPr>
          <p:cNvSpPr>
            <a:spLocks noEditPoints="1" noChangeArrowheads="1"/>
          </p:cNvSpPr>
          <p:nvPr/>
        </p:nvSpPr>
        <p:spPr bwMode="auto">
          <a:xfrm>
            <a:off x="5214942" y="4143380"/>
            <a:ext cx="1924054" cy="785818"/>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pPr algn="ctr"/>
            <a:r>
              <a:rPr lang="fa-IR" dirty="0" smtClean="0">
                <a:cs typeface="B Titr" pitchFamily="2" charset="-78"/>
              </a:rPr>
              <a:t>تنظيم اهداف</a:t>
            </a:r>
            <a:endParaRPr lang="en-US" dirty="0">
              <a:cs typeface="B Titr" pitchFamily="2" charset="-78"/>
            </a:endParaRPr>
          </a:p>
        </p:txBody>
      </p:sp>
      <p:sp>
        <p:nvSpPr>
          <p:cNvPr id="13" name="Document">
            <a:hlinkClick r:id="rId6" action="ppaction://hlinksldjump"/>
          </p:cNvPr>
          <p:cNvSpPr>
            <a:spLocks noEditPoints="1" noChangeArrowheads="1"/>
          </p:cNvSpPr>
          <p:nvPr/>
        </p:nvSpPr>
        <p:spPr bwMode="auto">
          <a:xfrm>
            <a:off x="5214942" y="5143512"/>
            <a:ext cx="1924054" cy="785818"/>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pPr algn="ctr"/>
            <a:r>
              <a:rPr lang="fa-IR" dirty="0" smtClean="0">
                <a:cs typeface="B Titr" pitchFamily="2" charset="-78"/>
              </a:rPr>
              <a:t>تدارك محتوا</a:t>
            </a:r>
            <a:endParaRPr lang="en-US" dirty="0">
              <a:cs typeface="B Titr" pitchFamily="2" charset="-78"/>
            </a:endParaRPr>
          </a:p>
        </p:txBody>
      </p:sp>
      <p:sp>
        <p:nvSpPr>
          <p:cNvPr id="14" name="Document">
            <a:hlinkClick r:id="rId7" action="ppaction://hlinksldjump"/>
          </p:cNvPr>
          <p:cNvSpPr>
            <a:spLocks noEditPoints="1" noChangeArrowheads="1"/>
          </p:cNvSpPr>
          <p:nvPr/>
        </p:nvSpPr>
        <p:spPr bwMode="auto">
          <a:xfrm>
            <a:off x="2786050" y="1214422"/>
            <a:ext cx="1924054" cy="785818"/>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pPr algn="ctr"/>
            <a:r>
              <a:rPr lang="fa-IR" dirty="0" smtClean="0">
                <a:cs typeface="B Titr" pitchFamily="2" charset="-78"/>
              </a:rPr>
              <a:t>گزينش مخاطبان</a:t>
            </a:r>
            <a:endParaRPr lang="en-US" dirty="0">
              <a:cs typeface="B Titr" pitchFamily="2" charset="-78"/>
            </a:endParaRPr>
          </a:p>
        </p:txBody>
      </p:sp>
      <p:sp>
        <p:nvSpPr>
          <p:cNvPr id="15" name="Document">
            <a:hlinkClick r:id="rId8" action="ppaction://hlinksldjump"/>
          </p:cNvPr>
          <p:cNvSpPr>
            <a:spLocks noEditPoints="1" noChangeArrowheads="1"/>
          </p:cNvSpPr>
          <p:nvPr/>
        </p:nvSpPr>
        <p:spPr bwMode="auto">
          <a:xfrm>
            <a:off x="2786050" y="2214554"/>
            <a:ext cx="1924054" cy="785818"/>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pPr algn="ctr"/>
            <a:r>
              <a:rPr lang="fa-IR" dirty="0" smtClean="0">
                <a:cs typeface="B Titr" pitchFamily="2" charset="-78"/>
              </a:rPr>
              <a:t>تعيين برنامه زمانبندي</a:t>
            </a:r>
            <a:endParaRPr lang="en-US" dirty="0">
              <a:cs typeface="B Titr" pitchFamily="2" charset="-78"/>
            </a:endParaRPr>
          </a:p>
        </p:txBody>
      </p:sp>
      <p:sp>
        <p:nvSpPr>
          <p:cNvPr id="16" name="Document">
            <a:hlinkClick r:id="rId9" action="ppaction://hlinksldjump"/>
          </p:cNvPr>
          <p:cNvSpPr>
            <a:spLocks noEditPoints="1" noChangeArrowheads="1"/>
          </p:cNvSpPr>
          <p:nvPr/>
        </p:nvSpPr>
        <p:spPr bwMode="auto">
          <a:xfrm>
            <a:off x="2786050" y="3214686"/>
            <a:ext cx="1924054" cy="785818"/>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pPr algn="ctr"/>
            <a:r>
              <a:rPr lang="fa-IR" dirty="0" smtClean="0">
                <a:cs typeface="B Titr" pitchFamily="2" charset="-78"/>
              </a:rPr>
              <a:t>تسهيلات مناسب</a:t>
            </a:r>
            <a:endParaRPr lang="en-US" dirty="0">
              <a:cs typeface="B Titr" pitchFamily="2" charset="-78"/>
            </a:endParaRPr>
          </a:p>
        </p:txBody>
      </p:sp>
      <p:sp>
        <p:nvSpPr>
          <p:cNvPr id="17" name="Document">
            <a:hlinkClick r:id="rId10" action="ppaction://hlinksldjump"/>
          </p:cNvPr>
          <p:cNvSpPr>
            <a:spLocks noEditPoints="1" noChangeArrowheads="1"/>
          </p:cNvSpPr>
          <p:nvPr/>
        </p:nvSpPr>
        <p:spPr bwMode="auto">
          <a:xfrm>
            <a:off x="2786050" y="4214818"/>
            <a:ext cx="1924054" cy="785818"/>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pPr algn="ctr"/>
            <a:r>
              <a:rPr lang="fa-IR" dirty="0" smtClean="0">
                <a:cs typeface="B Titr" pitchFamily="2" charset="-78"/>
              </a:rPr>
              <a:t>انتخاب مربيان</a:t>
            </a:r>
            <a:endParaRPr lang="en-US" dirty="0">
              <a:cs typeface="B Titr" pitchFamily="2" charset="-78"/>
            </a:endParaRPr>
          </a:p>
        </p:txBody>
      </p:sp>
      <p:sp>
        <p:nvSpPr>
          <p:cNvPr id="18" name="Document">
            <a:hlinkClick r:id="rId10" action="ppaction://hlinksldjump"/>
          </p:cNvPr>
          <p:cNvSpPr>
            <a:spLocks noEditPoints="1" noChangeArrowheads="1"/>
          </p:cNvSpPr>
          <p:nvPr/>
        </p:nvSpPr>
        <p:spPr bwMode="auto">
          <a:xfrm>
            <a:off x="2786050" y="5214950"/>
            <a:ext cx="1924054" cy="785818"/>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pPr algn="ctr"/>
            <a:r>
              <a:rPr lang="en-US" dirty="0" smtClean="0">
                <a:cs typeface="B Titr" pitchFamily="2" charset="-78"/>
              </a:rPr>
              <a:t>ISO 10015</a:t>
            </a:r>
            <a:endParaRPr lang="en-US" dirty="0">
              <a:cs typeface="B Titr" pitchFamily="2" charset="-78"/>
            </a:endParaRPr>
          </a:p>
        </p:txBody>
      </p:sp>
      <p:sp>
        <p:nvSpPr>
          <p:cNvPr id="19" name="Document"/>
          <p:cNvSpPr>
            <a:spLocks noEditPoints="1" noChangeArrowheads="1"/>
          </p:cNvSpPr>
          <p:nvPr/>
        </p:nvSpPr>
        <p:spPr bwMode="auto">
          <a:xfrm>
            <a:off x="571472" y="2285992"/>
            <a:ext cx="1924054" cy="785818"/>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pPr algn="ctr"/>
            <a:r>
              <a:rPr lang="fa-IR" dirty="0" smtClean="0">
                <a:cs typeface="B Titr" pitchFamily="2" charset="-78"/>
              </a:rPr>
              <a:t>نمونه اي از گزارش </a:t>
            </a:r>
            <a:r>
              <a:rPr lang="fa-IR" dirty="0" smtClean="0">
                <a:cs typeface="B Titr" pitchFamily="2" charset="-78"/>
                <a:hlinkClick r:id="rId11" action="ppaction://hlinksldjump"/>
              </a:rPr>
              <a:t>اثربخشي</a:t>
            </a:r>
            <a:endParaRPr lang="en-US" dirty="0">
              <a:cs typeface="B Titr" pitchFamily="2" charset="-78"/>
            </a:endParaRPr>
          </a:p>
        </p:txBody>
      </p:sp>
      <p:sp>
        <p:nvSpPr>
          <p:cNvPr id="20" name="Slide Number Placeholder 19"/>
          <p:cNvSpPr>
            <a:spLocks noGrp="1"/>
          </p:cNvSpPr>
          <p:nvPr>
            <p:ph type="sldNum" sz="quarter" idx="15"/>
          </p:nvPr>
        </p:nvSpPr>
        <p:spPr/>
        <p:txBody>
          <a:bodyPr/>
          <a:lstStyle/>
          <a:p>
            <a:fld id="{112B741F-895D-4642-A90E-55F141EE5FD2}" type="slidenum">
              <a:rPr lang="en-US" smtClean="0"/>
              <a:pPr/>
              <a:t>2</a:t>
            </a:fld>
            <a:endParaRPr lang="en-US"/>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fltVal val="0"/>
                                          </p:val>
                                        </p:tav>
                                        <p:tav tm="100000">
                                          <p:val>
                                            <p:strVal val="#ppt_w"/>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2050"/>
                                        </p:tgtEl>
                                        <p:attrNameLst>
                                          <p:attrName>style.visibility</p:attrName>
                                        </p:attrNameLst>
                                      </p:cBhvr>
                                      <p:to>
                                        <p:strVal val="visible"/>
                                      </p:to>
                                    </p:set>
                                    <p:anim calcmode="lin" valueType="num">
                                      <p:cBhvr>
                                        <p:cTn id="43" dur="500" fill="hold"/>
                                        <p:tgtEl>
                                          <p:spTgt spid="2050"/>
                                        </p:tgtEl>
                                        <p:attrNameLst>
                                          <p:attrName>ppt_w</p:attrName>
                                        </p:attrNameLst>
                                      </p:cBhvr>
                                      <p:tavLst>
                                        <p:tav tm="0">
                                          <p:val>
                                            <p:fltVal val="0"/>
                                          </p:val>
                                        </p:tav>
                                        <p:tav tm="100000">
                                          <p:val>
                                            <p:strVal val="#ppt_w"/>
                                          </p:val>
                                        </p:tav>
                                      </p:tavLst>
                                    </p:anim>
                                    <p:anim calcmode="lin" valueType="num">
                                      <p:cBhvr>
                                        <p:cTn id="44" dur="500" fill="hold"/>
                                        <p:tgtEl>
                                          <p:spTgt spid="2050"/>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actionPrintDetail_Page_1.jpg"/>
          <p:cNvPicPr>
            <a:picLocks noChangeAspect="1"/>
          </p:cNvPicPr>
          <p:nvPr/>
        </p:nvPicPr>
        <p:blipFill>
          <a:blip r:embed="rId2" cstate="print"/>
          <a:stretch>
            <a:fillRect/>
          </a:stretch>
        </p:blipFill>
        <p:spPr>
          <a:xfrm>
            <a:off x="179512" y="692696"/>
            <a:ext cx="7872875" cy="6165304"/>
          </a:xfrm>
          <a:prstGeom prst="rect">
            <a:avLst/>
          </a:prstGeom>
        </p:spPr>
      </p:pic>
      <p:sp>
        <p:nvSpPr>
          <p:cNvPr id="5" name="Slide Number Placeholder 4"/>
          <p:cNvSpPr>
            <a:spLocks noGrp="1"/>
          </p:cNvSpPr>
          <p:nvPr>
            <p:ph type="sldNum" sz="quarter" idx="15"/>
          </p:nvPr>
        </p:nvSpPr>
        <p:spPr/>
        <p:txBody>
          <a:bodyPr/>
          <a:lstStyle/>
          <a:p>
            <a:fld id="{112B741F-895D-4642-A90E-55F141EE5FD2}" type="slidenum">
              <a:rPr lang="en-US" smtClean="0"/>
              <a:pPr/>
              <a:t>20</a:t>
            </a:fld>
            <a:endParaRPr lang="en-US"/>
          </a:p>
        </p:txBody>
      </p:sp>
      <p:sp>
        <p:nvSpPr>
          <p:cNvPr id="6" name="Title 1"/>
          <p:cNvSpPr>
            <a:spLocks noGrp="1"/>
          </p:cNvSpPr>
          <p:nvPr>
            <p:ph type="title"/>
          </p:nvPr>
        </p:nvSpPr>
        <p:spPr>
          <a:xfrm>
            <a:off x="1115616" y="39762"/>
            <a:ext cx="7467600" cy="508918"/>
          </a:xfrm>
        </p:spPr>
        <p:txBody>
          <a:bodyPr>
            <a:normAutofit fontScale="90000"/>
          </a:bodyPr>
          <a:lstStyle/>
          <a:p>
            <a:pPr algn="r" rtl="1"/>
            <a:r>
              <a:rPr lang="fa-IR" dirty="0" smtClean="0">
                <a:cs typeface="B Nazanin" pitchFamily="2" charset="-78"/>
              </a:rPr>
              <a:t>نتیجه </a:t>
            </a:r>
            <a:r>
              <a:rPr lang="fa-IR" dirty="0" smtClean="0">
                <a:cs typeface="B Nazanin" pitchFamily="2" charset="-78"/>
              </a:rPr>
              <a:t>سطح1اثربخشی (</a:t>
            </a:r>
            <a:r>
              <a:rPr lang="fa-IR" dirty="0" smtClean="0">
                <a:cs typeface="B Nazanin" pitchFamily="2" charset="-78"/>
              </a:rPr>
              <a:t>واکنش</a:t>
            </a:r>
            <a:r>
              <a:rPr lang="fa-IR" dirty="0" smtClean="0">
                <a:cs typeface="B Nazanin" pitchFamily="2" charset="-78"/>
              </a:rPr>
              <a:t>) در شرکت </a:t>
            </a:r>
            <a:r>
              <a:rPr lang="fa-IR" dirty="0" smtClean="0">
                <a:cs typeface="B Nazanin" pitchFamily="2" charset="-78"/>
              </a:rPr>
              <a:t>نفت</a:t>
            </a:r>
            <a:endParaRPr lang="en-US" dirty="0">
              <a:cs typeface="B Nazanin" pitchFamily="2" charset="-78"/>
            </a:endParaRPr>
          </a:p>
        </p:txBody>
      </p:sp>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actionPrintDetail_Page_2.jpg"/>
          <p:cNvPicPr>
            <a:picLocks noChangeAspect="1"/>
          </p:cNvPicPr>
          <p:nvPr/>
        </p:nvPicPr>
        <p:blipFill>
          <a:blip r:embed="rId2" cstate="print"/>
          <a:stretch>
            <a:fillRect/>
          </a:stretch>
        </p:blipFill>
        <p:spPr>
          <a:xfrm>
            <a:off x="251519" y="476672"/>
            <a:ext cx="7848873" cy="6129300"/>
          </a:xfrm>
          <a:prstGeom prst="rect">
            <a:avLst/>
          </a:prstGeom>
        </p:spPr>
      </p:pic>
      <p:sp>
        <p:nvSpPr>
          <p:cNvPr id="5" name="Slide Number Placeholder 4"/>
          <p:cNvSpPr>
            <a:spLocks noGrp="1"/>
          </p:cNvSpPr>
          <p:nvPr>
            <p:ph type="sldNum" sz="quarter" idx="15"/>
          </p:nvPr>
        </p:nvSpPr>
        <p:spPr/>
        <p:txBody>
          <a:bodyPr/>
          <a:lstStyle/>
          <a:p>
            <a:fld id="{112B741F-895D-4642-A90E-55F141EE5FD2}" type="slidenum">
              <a:rPr lang="en-US" smtClean="0"/>
              <a:pPr/>
              <a:t>21</a:t>
            </a:fld>
            <a:endParaRPr lang="en-US"/>
          </a:p>
        </p:txBody>
      </p:sp>
      <p:sp>
        <p:nvSpPr>
          <p:cNvPr id="6" name="Title 1"/>
          <p:cNvSpPr>
            <a:spLocks noGrp="1"/>
          </p:cNvSpPr>
          <p:nvPr>
            <p:ph type="title"/>
          </p:nvPr>
        </p:nvSpPr>
        <p:spPr>
          <a:xfrm>
            <a:off x="1115616" y="-27384"/>
            <a:ext cx="7467600" cy="508918"/>
          </a:xfrm>
        </p:spPr>
        <p:txBody>
          <a:bodyPr>
            <a:normAutofit fontScale="90000"/>
          </a:bodyPr>
          <a:lstStyle/>
          <a:p>
            <a:pPr algn="r" rtl="1"/>
            <a:r>
              <a:rPr lang="fa-IR" dirty="0" smtClean="0">
                <a:cs typeface="B Nazanin" pitchFamily="2" charset="-78"/>
              </a:rPr>
              <a:t>نتیجه </a:t>
            </a:r>
            <a:r>
              <a:rPr lang="fa-IR" dirty="0" smtClean="0">
                <a:cs typeface="B Nazanin" pitchFamily="2" charset="-78"/>
              </a:rPr>
              <a:t>سطح1اثربخشی (</a:t>
            </a:r>
            <a:r>
              <a:rPr lang="fa-IR" dirty="0" smtClean="0">
                <a:cs typeface="B Nazanin" pitchFamily="2" charset="-78"/>
              </a:rPr>
              <a:t>واکنش) </a:t>
            </a:r>
            <a:r>
              <a:rPr lang="fa-IR" dirty="0" smtClean="0">
                <a:cs typeface="B Nazanin" pitchFamily="2" charset="-78"/>
              </a:rPr>
              <a:t>در شرکت </a:t>
            </a:r>
            <a:r>
              <a:rPr lang="fa-IR" dirty="0" smtClean="0">
                <a:cs typeface="B Nazanin" pitchFamily="2" charset="-78"/>
              </a:rPr>
              <a:t>نفت</a:t>
            </a:r>
            <a:endParaRPr lang="en-US" dirty="0">
              <a:cs typeface="B Nazanin" pitchFamily="2" charset="-78"/>
            </a:endParaRP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ReactionPrintDetail_Page_3.jpg"/>
          <p:cNvPicPr>
            <a:picLocks noChangeAspect="1"/>
          </p:cNvPicPr>
          <p:nvPr/>
        </p:nvPicPr>
        <p:blipFill>
          <a:blip r:embed="rId2" cstate="print"/>
          <a:stretch>
            <a:fillRect/>
          </a:stretch>
        </p:blipFill>
        <p:spPr>
          <a:xfrm>
            <a:off x="179512" y="908720"/>
            <a:ext cx="7932373" cy="5949280"/>
          </a:xfrm>
          <a:prstGeom prst="rect">
            <a:avLst/>
          </a:prstGeom>
        </p:spPr>
      </p:pic>
      <p:sp>
        <p:nvSpPr>
          <p:cNvPr id="5" name="Slide Number Placeholder 4"/>
          <p:cNvSpPr>
            <a:spLocks noGrp="1"/>
          </p:cNvSpPr>
          <p:nvPr>
            <p:ph type="sldNum" sz="quarter" idx="15"/>
          </p:nvPr>
        </p:nvSpPr>
        <p:spPr/>
        <p:txBody>
          <a:bodyPr/>
          <a:lstStyle/>
          <a:p>
            <a:fld id="{112B741F-895D-4642-A90E-55F141EE5FD2}" type="slidenum">
              <a:rPr lang="en-US" smtClean="0"/>
              <a:pPr/>
              <a:t>22</a:t>
            </a:fld>
            <a:endParaRPr lang="en-US"/>
          </a:p>
        </p:txBody>
      </p:sp>
      <p:sp>
        <p:nvSpPr>
          <p:cNvPr id="4" name="Title 1"/>
          <p:cNvSpPr>
            <a:spLocks noGrp="1"/>
          </p:cNvSpPr>
          <p:nvPr>
            <p:ph type="title"/>
          </p:nvPr>
        </p:nvSpPr>
        <p:spPr>
          <a:xfrm>
            <a:off x="1115616" y="39762"/>
            <a:ext cx="7467600" cy="508918"/>
          </a:xfrm>
        </p:spPr>
        <p:txBody>
          <a:bodyPr>
            <a:normAutofit fontScale="90000"/>
          </a:bodyPr>
          <a:lstStyle/>
          <a:p>
            <a:pPr algn="r" rtl="1"/>
            <a:r>
              <a:rPr lang="fa-IR" dirty="0" smtClean="0">
                <a:cs typeface="B Nazanin" pitchFamily="2" charset="-78"/>
              </a:rPr>
              <a:t>نتیجه </a:t>
            </a:r>
            <a:r>
              <a:rPr lang="fa-IR" dirty="0" smtClean="0">
                <a:cs typeface="B Nazanin" pitchFamily="2" charset="-78"/>
              </a:rPr>
              <a:t>سطح1اثربخشی (</a:t>
            </a:r>
            <a:r>
              <a:rPr lang="fa-IR" dirty="0" smtClean="0">
                <a:cs typeface="B Nazanin" pitchFamily="2" charset="-78"/>
              </a:rPr>
              <a:t>واکنش) </a:t>
            </a:r>
            <a:r>
              <a:rPr lang="fa-IR" dirty="0" smtClean="0">
                <a:cs typeface="B Nazanin" pitchFamily="2" charset="-78"/>
              </a:rPr>
              <a:t>در شرکت </a:t>
            </a:r>
            <a:r>
              <a:rPr lang="fa-IR" dirty="0" smtClean="0">
                <a:cs typeface="B Nazanin" pitchFamily="2" charset="-78"/>
              </a:rPr>
              <a:t>نفت</a:t>
            </a:r>
            <a:endParaRPr lang="en-US" dirty="0">
              <a:cs typeface="B Nazanin" pitchFamily="2" charset="-78"/>
            </a:endParaRPr>
          </a:p>
        </p:txBody>
      </p:sp>
    </p:spTree>
  </p:cSld>
  <p:clrMapOvr>
    <a:masterClrMapping/>
  </p:clrMapOvr>
  <p:transition>
    <p:wheel spokes="2"/>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5240" cy="418058"/>
          </a:xfrm>
        </p:spPr>
        <p:txBody>
          <a:bodyPr>
            <a:normAutofit fontScale="90000"/>
          </a:bodyPr>
          <a:lstStyle/>
          <a:p>
            <a:pPr algn="r"/>
            <a:r>
              <a:rPr lang="fa-IR" dirty="0" smtClean="0">
                <a:cs typeface="B Nazanin" pitchFamily="2" charset="-78"/>
              </a:rPr>
              <a:t>نتیجه سطح2اثربخشی(یادگیری) شرکت نفت</a:t>
            </a:r>
            <a:endParaRPr lang="en-US" dirty="0"/>
          </a:p>
        </p:txBody>
      </p:sp>
      <p:sp>
        <p:nvSpPr>
          <p:cNvPr id="4" name="Slide Number Placeholder 3"/>
          <p:cNvSpPr>
            <a:spLocks noGrp="1"/>
          </p:cNvSpPr>
          <p:nvPr>
            <p:ph type="sldNum" sz="quarter" idx="15"/>
          </p:nvPr>
        </p:nvSpPr>
        <p:spPr/>
        <p:txBody>
          <a:bodyPr/>
          <a:lstStyle/>
          <a:p>
            <a:fld id="{112B741F-895D-4642-A90E-55F141EE5FD2}" type="slidenum">
              <a:rPr lang="en-US" smtClean="0"/>
              <a:pPr/>
              <a:t>23</a:t>
            </a:fld>
            <a:endParaRPr lang="en-US"/>
          </a:p>
        </p:txBody>
      </p:sp>
      <p:pic>
        <p:nvPicPr>
          <p:cNvPr id="5" name="Content Placeholder 4" descr="learning.png"/>
          <p:cNvPicPr>
            <a:picLocks noGrp="1" noChangeAspect="1"/>
          </p:cNvPicPr>
          <p:nvPr>
            <p:ph sz="quarter" idx="1"/>
          </p:nvPr>
        </p:nvPicPr>
        <p:blipFill>
          <a:blip r:embed="rId2" cstate="print"/>
          <a:stretch>
            <a:fillRect/>
          </a:stretch>
        </p:blipFill>
        <p:spPr>
          <a:xfrm>
            <a:off x="179512" y="980729"/>
            <a:ext cx="7745288" cy="5616624"/>
          </a:xfrm>
          <a:prstGeom prst="rect">
            <a:avLst/>
          </a:prstGeom>
        </p:spPr>
      </p:pic>
    </p:spTree>
  </p:cSld>
  <p:clrMapOvr>
    <a:masterClrMapping/>
  </p:clrMapOvr>
  <p:transition>
    <p:circl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859216" cy="562074"/>
          </a:xfrm>
        </p:spPr>
        <p:txBody>
          <a:bodyPr>
            <a:normAutofit fontScale="90000"/>
          </a:bodyPr>
          <a:lstStyle/>
          <a:p>
            <a:pPr algn="r" rtl="1"/>
            <a:r>
              <a:rPr lang="en-US" b="1" dirty="0" smtClean="0">
                <a:solidFill>
                  <a:schemeClr val="folHlink"/>
                </a:solidFill>
                <a:cs typeface="B Nazanin" pitchFamily="2" charset="-78"/>
              </a:rPr>
              <a:t/>
            </a:r>
            <a:br>
              <a:rPr lang="en-US" b="1" dirty="0" smtClean="0">
                <a:solidFill>
                  <a:schemeClr val="folHlink"/>
                </a:solidFill>
                <a:cs typeface="B Nazanin" pitchFamily="2" charset="-78"/>
              </a:rPr>
            </a:br>
            <a:r>
              <a:rPr lang="fa-IR" b="1" dirty="0" smtClean="0">
                <a:solidFill>
                  <a:schemeClr val="folHlink"/>
                </a:solidFill>
                <a:cs typeface="B Nazanin" pitchFamily="2" charset="-78"/>
              </a:rPr>
              <a:t> </a:t>
            </a:r>
            <a:r>
              <a:rPr lang="fa-IR" dirty="0" smtClean="0">
                <a:cs typeface="B Nazanin" pitchFamily="2" charset="-78"/>
              </a:rPr>
              <a:t>نمونه اي از فرم سطح 1 (واکنش) اثربخشي پخش البرز</a:t>
            </a:r>
            <a:endParaRPr lang="en-US" dirty="0">
              <a:cs typeface="B Nazanin" pitchFamily="2" charset="-78"/>
            </a:endParaRPr>
          </a:p>
        </p:txBody>
      </p:sp>
      <p:pic>
        <p:nvPicPr>
          <p:cNvPr id="5" name="Content Placeholder 4" descr="1 001.jpg"/>
          <p:cNvPicPr>
            <a:picLocks noGrp="1" noChangeAspect="1"/>
          </p:cNvPicPr>
          <p:nvPr>
            <p:ph sz="quarter" idx="1"/>
          </p:nvPr>
        </p:nvPicPr>
        <p:blipFill>
          <a:blip r:embed="rId2" cstate="print"/>
          <a:stretch>
            <a:fillRect/>
          </a:stretch>
        </p:blipFill>
        <p:spPr>
          <a:xfrm>
            <a:off x="395536" y="836712"/>
            <a:ext cx="7704855" cy="5789240"/>
          </a:xfrm>
        </p:spPr>
      </p:pic>
      <p:sp>
        <p:nvSpPr>
          <p:cNvPr id="4" name="Slide Number Placeholder 3"/>
          <p:cNvSpPr>
            <a:spLocks noGrp="1"/>
          </p:cNvSpPr>
          <p:nvPr>
            <p:ph type="sldNum" sz="quarter" idx="15"/>
          </p:nvPr>
        </p:nvSpPr>
        <p:spPr/>
        <p:txBody>
          <a:bodyPr/>
          <a:lstStyle/>
          <a:p>
            <a:fld id="{112B741F-895D-4642-A90E-55F141EE5FD2}" type="slidenum">
              <a:rPr lang="en-US" smtClean="0"/>
              <a:pPr/>
              <a:t>24</a:t>
            </a:fld>
            <a:endParaRPr lang="en-US"/>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39762"/>
            <a:ext cx="7467600" cy="508918"/>
          </a:xfrm>
        </p:spPr>
        <p:txBody>
          <a:bodyPr>
            <a:normAutofit fontScale="90000"/>
          </a:bodyPr>
          <a:lstStyle/>
          <a:p>
            <a:pPr algn="r" rtl="1"/>
            <a:r>
              <a:rPr lang="fa-IR" dirty="0" smtClean="0">
                <a:cs typeface="B Nazanin" pitchFamily="2" charset="-78"/>
              </a:rPr>
              <a:t>نتیجه سطح1 اثربخشی (واکنش</a:t>
            </a:r>
            <a:r>
              <a:rPr lang="fa-IR" dirty="0" smtClean="0">
                <a:cs typeface="B Nazanin" pitchFamily="2" charset="-78"/>
              </a:rPr>
              <a:t>) در شرکت </a:t>
            </a:r>
            <a:r>
              <a:rPr lang="fa-IR" dirty="0" smtClean="0">
                <a:cs typeface="B Nazanin" pitchFamily="2" charset="-78"/>
              </a:rPr>
              <a:t>پخش البرز</a:t>
            </a:r>
            <a:endParaRPr lang="en-US" dirty="0">
              <a:cs typeface="B Nazanin" pitchFamily="2" charset="-78"/>
            </a:endParaRPr>
          </a:p>
        </p:txBody>
      </p:sp>
      <p:sp>
        <p:nvSpPr>
          <p:cNvPr id="4" name="Slide Number Placeholder 3"/>
          <p:cNvSpPr>
            <a:spLocks noGrp="1"/>
          </p:cNvSpPr>
          <p:nvPr>
            <p:ph type="sldNum" sz="quarter" idx="15"/>
          </p:nvPr>
        </p:nvSpPr>
        <p:spPr/>
        <p:txBody>
          <a:bodyPr/>
          <a:lstStyle/>
          <a:p>
            <a:fld id="{112B741F-895D-4642-A90E-55F141EE5FD2}" type="slidenum">
              <a:rPr lang="en-US" smtClean="0"/>
              <a:pPr/>
              <a:t>25</a:t>
            </a:fld>
            <a:endParaRPr lang="en-US"/>
          </a:p>
        </p:txBody>
      </p:sp>
      <p:pic>
        <p:nvPicPr>
          <p:cNvPr id="6" name="Content Placeholder 5" descr="1.JPG"/>
          <p:cNvPicPr>
            <a:picLocks noGrp="1" noChangeAspect="1"/>
          </p:cNvPicPr>
          <p:nvPr>
            <p:ph sz="quarter" idx="1"/>
          </p:nvPr>
        </p:nvPicPr>
        <p:blipFill>
          <a:blip r:embed="rId2" cstate="print"/>
          <a:stretch>
            <a:fillRect/>
          </a:stretch>
        </p:blipFill>
        <p:spPr>
          <a:xfrm>
            <a:off x="251520" y="980728"/>
            <a:ext cx="7848872" cy="5544616"/>
          </a:xfrm>
        </p:spPr>
      </p:pic>
    </p:spTree>
  </p:cSld>
  <p:clrMapOvr>
    <a:masterClrMapping/>
  </p:clrMapOvr>
  <p:transition spd="med">
    <p:split orient="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112B741F-895D-4642-A90E-55F141EE5FD2}" type="slidenum">
              <a:rPr lang="en-US" smtClean="0"/>
              <a:pPr/>
              <a:t>26</a:t>
            </a:fld>
            <a:endParaRPr lang="en-US"/>
          </a:p>
        </p:txBody>
      </p:sp>
      <p:pic>
        <p:nvPicPr>
          <p:cNvPr id="3074" name="Picture 2" descr="C:\Users\ms.sadeghpour\Desktop\Powerpoint with edit\yadgiri.JPG"/>
          <p:cNvPicPr>
            <a:picLocks noGrp="1" noChangeAspect="1" noChangeArrowheads="1"/>
          </p:cNvPicPr>
          <p:nvPr>
            <p:ph sz="quarter" idx="1"/>
          </p:nvPr>
        </p:nvPicPr>
        <p:blipFill>
          <a:blip r:embed="rId2" cstate="print"/>
          <a:srcRect/>
          <a:stretch>
            <a:fillRect/>
          </a:stretch>
        </p:blipFill>
        <p:spPr bwMode="auto">
          <a:xfrm>
            <a:off x="107504" y="908720"/>
            <a:ext cx="8604210" cy="4680520"/>
          </a:xfrm>
          <a:prstGeom prst="rect">
            <a:avLst/>
          </a:prstGeom>
          <a:noFill/>
        </p:spPr>
      </p:pic>
      <p:sp>
        <p:nvSpPr>
          <p:cNvPr id="6" name="Title 1"/>
          <p:cNvSpPr txBox="1">
            <a:spLocks/>
          </p:cNvSpPr>
          <p:nvPr/>
        </p:nvSpPr>
        <p:spPr>
          <a:xfrm>
            <a:off x="1115616" y="39762"/>
            <a:ext cx="7467600" cy="508918"/>
          </a:xfrm>
          <a:prstGeom prst="rect">
            <a:avLst/>
          </a:prstGeom>
        </p:spPr>
        <p:txBody>
          <a:bodyPr vert="horz" anchor="b">
            <a:normAutofit fontScale="90000" lnSpcReduction="10000"/>
          </a:bodyPr>
          <a:lstStyle/>
          <a:p>
            <a:pPr lvl="0" algn="r" rtl="1">
              <a:spcBef>
                <a:spcPct val="0"/>
              </a:spcBef>
              <a:defRPr/>
            </a:pPr>
            <a:r>
              <a:rPr lang="fa-IR" sz="3100" cap="small" dirty="0" smtClean="0">
                <a:solidFill>
                  <a:schemeClr val="tx2"/>
                </a:solidFill>
                <a:latin typeface="+mj-lt"/>
                <a:ea typeface="+mj-ea"/>
                <a:cs typeface="B Nazanin" pitchFamily="2" charset="-78"/>
              </a:rPr>
              <a:t>نتیجه سطح 2 اثربخشی (یادگیری) </a:t>
            </a:r>
            <a:r>
              <a:rPr lang="fa-IR" sz="3100" cap="small" dirty="0" smtClean="0">
                <a:solidFill>
                  <a:schemeClr val="tx2"/>
                </a:solidFill>
                <a:latin typeface="+mj-lt"/>
                <a:ea typeface="+mj-ea"/>
                <a:cs typeface="B Nazanin" pitchFamily="2" charset="-78"/>
              </a:rPr>
              <a:t>در شرکت پخش </a:t>
            </a:r>
            <a:r>
              <a:rPr lang="fa-IR" sz="3100" cap="small" dirty="0" smtClean="0">
                <a:solidFill>
                  <a:schemeClr val="tx2"/>
                </a:solidFill>
                <a:latin typeface="+mj-lt"/>
                <a:ea typeface="+mj-ea"/>
                <a:cs typeface="B Nazanin" pitchFamily="2" charset="-78"/>
              </a:rPr>
              <a:t>البرز</a:t>
            </a:r>
            <a:endParaRPr lang="en-US" sz="3100" cap="small" dirty="0">
              <a:solidFill>
                <a:schemeClr val="tx2"/>
              </a:solidFill>
              <a:latin typeface="+mj-lt"/>
              <a:ea typeface="+mj-ea"/>
              <a:cs typeface="B Nazanin" pitchFamily="2" charset="-78"/>
            </a:endParaRPr>
          </a:p>
        </p:txBody>
      </p:sp>
    </p:spTree>
  </p:cSld>
  <p:clrMapOvr>
    <a:masterClrMapping/>
  </p:clrMapOvr>
  <p:transition spd="med">
    <p:spli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31224" cy="562074"/>
          </a:xfrm>
        </p:spPr>
        <p:txBody>
          <a:bodyPr/>
          <a:lstStyle/>
          <a:p>
            <a:pPr lvl="0" algn="r" rtl="1">
              <a:defRPr/>
            </a:pPr>
            <a:r>
              <a:rPr lang="fa-IR" sz="2800" dirty="0" smtClean="0">
                <a:cs typeface="B Nazanin" pitchFamily="2" charset="-78"/>
              </a:rPr>
              <a:t>نتیجه </a:t>
            </a:r>
            <a:r>
              <a:rPr lang="fa-IR" sz="2800" dirty="0" smtClean="0">
                <a:cs typeface="B Nazanin" pitchFamily="2" charset="-78"/>
              </a:rPr>
              <a:t>سطح 3 </a:t>
            </a:r>
            <a:r>
              <a:rPr lang="fa-IR" sz="2800" dirty="0" smtClean="0">
                <a:cs typeface="B Nazanin" pitchFamily="2" charset="-78"/>
              </a:rPr>
              <a:t>اثربخشی (رفتار</a:t>
            </a:r>
            <a:r>
              <a:rPr lang="fa-IR" sz="2800" dirty="0" smtClean="0">
                <a:cs typeface="B Nazanin" pitchFamily="2" charset="-78"/>
              </a:rPr>
              <a:t>) در شرکت </a:t>
            </a:r>
            <a:r>
              <a:rPr lang="fa-IR" sz="2800" dirty="0" smtClean="0">
                <a:cs typeface="B Nazanin" pitchFamily="2" charset="-78"/>
              </a:rPr>
              <a:t>پخش البرز</a:t>
            </a:r>
            <a:endParaRPr lang="en-US" sz="2800" dirty="0">
              <a:cs typeface="B Nazanin" pitchFamily="2" charset="-78"/>
            </a:endParaRPr>
          </a:p>
        </p:txBody>
      </p:sp>
      <p:sp>
        <p:nvSpPr>
          <p:cNvPr id="4" name="Slide Number Placeholder 3"/>
          <p:cNvSpPr>
            <a:spLocks noGrp="1"/>
          </p:cNvSpPr>
          <p:nvPr>
            <p:ph type="sldNum" sz="quarter" idx="15"/>
          </p:nvPr>
        </p:nvSpPr>
        <p:spPr/>
        <p:txBody>
          <a:bodyPr/>
          <a:lstStyle/>
          <a:p>
            <a:fld id="{112B741F-895D-4642-A90E-55F141EE5FD2}" type="slidenum">
              <a:rPr lang="en-US" smtClean="0"/>
              <a:pPr/>
              <a:t>27</a:t>
            </a:fld>
            <a:endParaRPr lang="en-US"/>
          </a:p>
        </p:txBody>
      </p:sp>
      <p:pic>
        <p:nvPicPr>
          <p:cNvPr id="5" name="Picture 2" descr="C:\Users\ms.sadeghpour\Desktop\Powerpoint with edit\raftar.jpg"/>
          <p:cNvPicPr>
            <a:picLocks noGrp="1" noChangeAspect="1" noChangeArrowheads="1"/>
          </p:cNvPicPr>
          <p:nvPr>
            <p:ph sz="quarter" idx="1"/>
          </p:nvPr>
        </p:nvPicPr>
        <p:blipFill>
          <a:blip r:embed="rId2" cstate="print"/>
          <a:srcRect/>
          <a:stretch>
            <a:fillRect/>
          </a:stretch>
        </p:blipFill>
        <p:spPr bwMode="auto">
          <a:xfrm>
            <a:off x="217318" y="1052736"/>
            <a:ext cx="7883074" cy="532859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112B741F-895D-4642-A90E-55F141EE5FD2}" type="slidenum">
              <a:rPr lang="en-US" smtClean="0"/>
              <a:pPr/>
              <a:t>28</a:t>
            </a:fld>
            <a:endParaRPr lang="en-US"/>
          </a:p>
        </p:txBody>
      </p:sp>
      <p:sp>
        <p:nvSpPr>
          <p:cNvPr id="6" name="Content Placeholder 5"/>
          <p:cNvSpPr>
            <a:spLocks noGrp="1"/>
          </p:cNvSpPr>
          <p:nvPr>
            <p:ph sz="quarter" idx="1"/>
          </p:nvPr>
        </p:nvSpPr>
        <p:spPr/>
        <p:txBody>
          <a:bodyPr/>
          <a:lstStyle/>
          <a:p>
            <a:endParaRPr lang="en-US" dirty="0"/>
          </a:p>
        </p:txBody>
      </p:sp>
      <p:pic>
        <p:nvPicPr>
          <p:cNvPr id="6147" name="Picture 3" descr="C:\Users\ms.sadeghpour\Desktop\Powerpoint with edit\scan0007.jpg"/>
          <p:cNvPicPr>
            <a:picLocks noChangeAspect="1" noChangeArrowheads="1"/>
          </p:cNvPicPr>
          <p:nvPr/>
        </p:nvPicPr>
        <p:blipFill>
          <a:blip r:embed="rId2" cstate="print"/>
          <a:srcRect/>
          <a:stretch>
            <a:fillRect/>
          </a:stretch>
        </p:blipFill>
        <p:spPr bwMode="auto">
          <a:xfrm>
            <a:off x="179512" y="0"/>
            <a:ext cx="7920880" cy="6597352"/>
          </a:xfrm>
          <a:prstGeom prst="rect">
            <a:avLst/>
          </a:prstGeom>
          <a:noFill/>
        </p:spPr>
      </p:pic>
    </p:spTree>
  </p:cSld>
  <p:clrMapOvr>
    <a:masterClrMapping/>
  </p:clrMapOvr>
  <p:transition>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112B741F-895D-4642-A90E-55F141EE5FD2}" type="slidenum">
              <a:rPr lang="en-US" smtClean="0"/>
              <a:pPr/>
              <a:t>29</a:t>
            </a:fld>
            <a:endParaRPr lang="en-US"/>
          </a:p>
        </p:txBody>
      </p:sp>
      <p:graphicFrame>
        <p:nvGraphicFramePr>
          <p:cNvPr id="5" name="Table 4"/>
          <p:cNvGraphicFramePr>
            <a:graphicFrameLocks noGrp="1"/>
          </p:cNvGraphicFramePr>
          <p:nvPr/>
        </p:nvGraphicFramePr>
        <p:xfrm>
          <a:off x="500034" y="142851"/>
          <a:ext cx="7572428" cy="6429422"/>
        </p:xfrm>
        <a:graphic>
          <a:graphicData uri="http://schemas.openxmlformats.org/drawingml/2006/table">
            <a:tbl>
              <a:tblPr rtl="1"/>
              <a:tblGrid>
                <a:gridCol w="3831948"/>
                <a:gridCol w="3740480"/>
              </a:tblGrid>
              <a:tr h="453685">
                <a:tc gridSpan="2">
                  <a:txBody>
                    <a:bodyPr/>
                    <a:lstStyle/>
                    <a:p>
                      <a:pPr algn="ctr" rtl="1" fontAlgn="ctr"/>
                      <a:r>
                        <a:rPr lang="fa-IR" sz="2000" b="0" i="0" u="none" strike="noStrike" dirty="0">
                          <a:solidFill>
                            <a:srgbClr val="C00000"/>
                          </a:solidFill>
                          <a:latin typeface="B Titr"/>
                          <a:cs typeface="B Titr" pitchFamily="2" charset="-78"/>
                        </a:rPr>
                        <a:t>اهداف و برنامه هاي واحد </a:t>
                      </a:r>
                      <a:r>
                        <a:rPr lang="fa-IR" sz="2000" b="0" i="0" u="none" strike="noStrike" dirty="0" smtClean="0">
                          <a:solidFill>
                            <a:srgbClr val="C00000"/>
                          </a:solidFill>
                          <a:latin typeface="B Titr"/>
                          <a:cs typeface="B Titr" pitchFamily="2" charset="-78"/>
                        </a:rPr>
                        <a:t>آموزش شرکت نفت </a:t>
                      </a:r>
                      <a:r>
                        <a:rPr lang="fa-IR" sz="2000" b="0" i="0" u="none" strike="noStrike" dirty="0">
                          <a:solidFill>
                            <a:srgbClr val="C00000"/>
                          </a:solidFill>
                          <a:latin typeface="B Titr"/>
                          <a:cs typeface="B Titr" pitchFamily="2" charset="-78"/>
                        </a:rPr>
                        <a:t>- سال1394</a:t>
                      </a:r>
                    </a:p>
                  </a:txBody>
                  <a:tcPr marL="6210" marR="6210" marT="6210" marB="0" anchor="ctr">
                    <a:lnL>
                      <a:noFill/>
                    </a:lnL>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r>
              <a:tr h="376462">
                <a:tc>
                  <a:txBody>
                    <a:bodyPr/>
                    <a:lstStyle/>
                    <a:p>
                      <a:pPr algn="ctr" rtl="1" fontAlgn="ctr"/>
                      <a:r>
                        <a:rPr lang="fa-IR" sz="1500" b="0" i="0" u="none" strike="noStrike" dirty="0">
                          <a:solidFill>
                            <a:srgbClr val="000000"/>
                          </a:solidFill>
                          <a:latin typeface="B Titr"/>
                          <a:cs typeface="B Nazanin" pitchFamily="2" charset="-78"/>
                        </a:rPr>
                        <a:t>اهداف كلان توسعه منابع انساني مرتبط با آموزش </a:t>
                      </a:r>
                    </a:p>
                  </a:txBody>
                  <a:tcPr marL="6210" marR="6210" marT="621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rtl="1" fontAlgn="ctr"/>
                      <a:r>
                        <a:rPr lang="fa-IR" sz="1500" b="0" i="0" u="none" strike="noStrike">
                          <a:solidFill>
                            <a:srgbClr val="000000"/>
                          </a:solidFill>
                          <a:latin typeface="B Titr"/>
                          <a:cs typeface="B Nazanin" pitchFamily="2" charset="-78"/>
                        </a:rPr>
                        <a:t>اهداف واحد آموزش</a:t>
                      </a:r>
                    </a:p>
                  </a:txBody>
                  <a:tcPr marL="6210" marR="6210" marT="621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r>
              <a:tr h="1336186">
                <a:tc>
                  <a:txBody>
                    <a:bodyPr/>
                    <a:lstStyle/>
                    <a:p>
                      <a:pPr algn="r" rtl="1" fontAlgn="ctr"/>
                      <a:r>
                        <a:rPr lang="fa-IR" sz="1500" b="0" i="0" u="none" strike="noStrike" dirty="0">
                          <a:solidFill>
                            <a:srgbClr val="000000"/>
                          </a:solidFill>
                          <a:latin typeface="B Mitra"/>
                          <a:cs typeface="B Nazanin" pitchFamily="2" charset="-78"/>
                        </a:rPr>
                        <a:t>1) به روز رساني </a:t>
                      </a:r>
                      <a:r>
                        <a:rPr lang="fa-IR" sz="1500" b="0" i="0" u="none" strike="noStrike">
                          <a:solidFill>
                            <a:srgbClr val="000000"/>
                          </a:solidFill>
                          <a:latin typeface="B Mitra"/>
                          <a:cs typeface="B Nazanin" pitchFamily="2" charset="-78"/>
                        </a:rPr>
                        <a:t>ومتناسب </a:t>
                      </a:r>
                      <a:r>
                        <a:rPr lang="fa-IR" sz="1500" b="0" i="0" u="none" strike="noStrike" smtClean="0">
                          <a:solidFill>
                            <a:srgbClr val="000000"/>
                          </a:solidFill>
                          <a:latin typeface="B Mitra"/>
                          <a:cs typeface="B Nazanin" pitchFamily="2" charset="-78"/>
                        </a:rPr>
                        <a:t>سازي </a:t>
                      </a:r>
                      <a:r>
                        <a:rPr lang="fa-IR" sz="1500" b="0" i="0" u="none" strike="noStrike" dirty="0">
                          <a:solidFill>
                            <a:srgbClr val="000000"/>
                          </a:solidFill>
                          <a:latin typeface="B Mitra"/>
                          <a:cs typeface="B Nazanin" pitchFamily="2" charset="-78"/>
                        </a:rPr>
                        <a:t>نظام هاي جذب ، نگهداشت وتوسعه كاركنان با محوريت شايسته سالاري</a:t>
                      </a:r>
                      <a:br>
                        <a:rPr lang="fa-IR" sz="1500" b="0" i="0" u="none" strike="noStrike" dirty="0">
                          <a:solidFill>
                            <a:srgbClr val="000000"/>
                          </a:solidFill>
                          <a:latin typeface="B Mitra"/>
                          <a:cs typeface="B Nazanin" pitchFamily="2" charset="-78"/>
                        </a:rPr>
                      </a:br>
                      <a:r>
                        <a:rPr lang="fa-IR" sz="1500" b="0" i="0" u="none" strike="noStrike" dirty="0">
                          <a:solidFill>
                            <a:srgbClr val="000000"/>
                          </a:solidFill>
                          <a:latin typeface="B Mitra"/>
                          <a:cs typeface="B Nazanin" pitchFamily="2" charset="-78"/>
                        </a:rPr>
                        <a:t>2)چابك سازي سازماني با ملاحظات اصل 44 قانون اساسي</a:t>
                      </a:r>
                      <a:br>
                        <a:rPr lang="fa-IR" sz="1500" b="0" i="0" u="none" strike="noStrike" dirty="0">
                          <a:solidFill>
                            <a:srgbClr val="000000"/>
                          </a:solidFill>
                          <a:latin typeface="B Mitra"/>
                          <a:cs typeface="B Nazanin" pitchFamily="2" charset="-78"/>
                        </a:rPr>
                      </a:br>
                      <a:r>
                        <a:rPr lang="fa-IR" sz="1500" b="0" i="0" u="none" strike="noStrike" dirty="0">
                          <a:solidFill>
                            <a:srgbClr val="000000"/>
                          </a:solidFill>
                          <a:latin typeface="B Mitra"/>
                          <a:cs typeface="B Nazanin" pitchFamily="2" charset="-78"/>
                        </a:rPr>
                        <a:t>3)ارتقاي بهره وري (كارايي و اثربخشي ) سرمايه انساني</a:t>
                      </a:r>
                    </a:p>
                  </a:txBody>
                  <a:tcPr marL="6210" marR="6210" marT="621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fa-IR" sz="1500" b="1" i="0" u="none" strike="noStrike" dirty="0">
                          <a:solidFill>
                            <a:srgbClr val="000000"/>
                          </a:solidFill>
                          <a:latin typeface="B Mitra"/>
                          <a:cs typeface="B Nazanin" pitchFamily="2" charset="-78"/>
                        </a:rPr>
                        <a:t>نظام مند نمودن فرايندها </a:t>
                      </a:r>
                      <a:r>
                        <a:rPr lang="fa-IR" sz="1500" b="1" i="0" u="none" strike="noStrike" dirty="0" smtClean="0">
                          <a:solidFill>
                            <a:srgbClr val="000000"/>
                          </a:solidFill>
                          <a:latin typeface="B Mitra"/>
                          <a:cs typeface="B Nazanin" pitchFamily="2" charset="-78"/>
                        </a:rPr>
                        <a:t>و وظايف </a:t>
                      </a:r>
                      <a:r>
                        <a:rPr lang="fa-IR" sz="1500" b="1" i="0" u="none" strike="noStrike" dirty="0">
                          <a:solidFill>
                            <a:srgbClr val="000000"/>
                          </a:solidFill>
                          <a:latin typeface="B Mitra"/>
                          <a:cs typeface="B Nazanin" pitchFamily="2" charset="-78"/>
                        </a:rPr>
                        <a:t>آموزشي</a:t>
                      </a:r>
                    </a:p>
                  </a:txBody>
                  <a:tcPr marL="6210" marR="6210" marT="621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r>
              <a:tr h="767673">
                <a:tc>
                  <a:txBody>
                    <a:bodyPr/>
                    <a:lstStyle/>
                    <a:p>
                      <a:pPr algn="r" rtl="1" fontAlgn="ctr"/>
                      <a:r>
                        <a:rPr lang="fa-IR" sz="1500" b="0" i="0" u="none" strike="noStrike" dirty="0">
                          <a:solidFill>
                            <a:srgbClr val="000000"/>
                          </a:solidFill>
                          <a:latin typeface="B Mitra"/>
                          <a:cs typeface="B Nazanin" pitchFamily="2" charset="-78"/>
                        </a:rPr>
                        <a:t>3)ارتقاي بهره وري (كارايي و اثربخشي ) سرمايه انساني</a:t>
                      </a:r>
                      <a:br>
                        <a:rPr lang="fa-IR" sz="1500" b="0" i="0" u="none" strike="noStrike" dirty="0">
                          <a:solidFill>
                            <a:srgbClr val="000000"/>
                          </a:solidFill>
                          <a:latin typeface="B Mitra"/>
                          <a:cs typeface="B Nazanin" pitchFamily="2" charset="-78"/>
                        </a:rPr>
                      </a:br>
                      <a:r>
                        <a:rPr lang="fa-IR" sz="1500" b="0" i="0" u="none" strike="noStrike" dirty="0">
                          <a:solidFill>
                            <a:srgbClr val="000000"/>
                          </a:solidFill>
                          <a:latin typeface="B Mitra"/>
                          <a:cs typeface="B Nazanin" pitchFamily="2" charset="-78"/>
                        </a:rPr>
                        <a:t>6)ارتقاء سطح دانش سازماني درراستاي خلق سازمان يادگيرنده</a:t>
                      </a:r>
                    </a:p>
                  </a:txBody>
                  <a:tcPr marL="6210" marR="6210" marT="621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fa-IR" sz="1500" b="1" i="0" u="none" strike="noStrike" dirty="0">
                          <a:solidFill>
                            <a:srgbClr val="000000"/>
                          </a:solidFill>
                          <a:latin typeface="B Mitra"/>
                          <a:cs typeface="B Nazanin" pitchFamily="2" charset="-78"/>
                        </a:rPr>
                        <a:t>افزايش سطح اثربخشي دوره هاي آموزشي</a:t>
                      </a:r>
                    </a:p>
                  </a:txBody>
                  <a:tcPr marL="6210" marR="6210" marT="621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r>
              <a:tr h="1146683">
                <a:tc>
                  <a:txBody>
                    <a:bodyPr/>
                    <a:lstStyle/>
                    <a:p>
                      <a:pPr algn="r" rtl="1" fontAlgn="ctr"/>
                      <a:r>
                        <a:rPr lang="fa-IR" sz="1500" b="0" i="0" u="none" strike="noStrike" dirty="0">
                          <a:solidFill>
                            <a:srgbClr val="000000"/>
                          </a:solidFill>
                          <a:latin typeface="B Mitra"/>
                          <a:cs typeface="B Nazanin" pitchFamily="2" charset="-78"/>
                        </a:rPr>
                        <a:t>2)چابك سازي سازماني با ملاحظات اصل 44 قانون اساسي</a:t>
                      </a:r>
                      <a:br>
                        <a:rPr lang="fa-IR" sz="1500" b="0" i="0" u="none" strike="noStrike" dirty="0">
                          <a:solidFill>
                            <a:srgbClr val="000000"/>
                          </a:solidFill>
                          <a:latin typeface="B Mitra"/>
                          <a:cs typeface="B Nazanin" pitchFamily="2" charset="-78"/>
                        </a:rPr>
                      </a:br>
                      <a:r>
                        <a:rPr lang="fa-IR" sz="1500" b="0" i="0" u="none" strike="noStrike" dirty="0">
                          <a:solidFill>
                            <a:srgbClr val="000000"/>
                          </a:solidFill>
                          <a:latin typeface="B Mitra"/>
                          <a:cs typeface="B Nazanin" pitchFamily="2" charset="-78"/>
                        </a:rPr>
                        <a:t>3)ارتقاي بهره وري (كارايي و اثربخشي ) سرمايه انساني</a:t>
                      </a:r>
                      <a:br>
                        <a:rPr lang="fa-IR" sz="1500" b="0" i="0" u="none" strike="noStrike" dirty="0">
                          <a:solidFill>
                            <a:srgbClr val="000000"/>
                          </a:solidFill>
                          <a:latin typeface="B Mitra"/>
                          <a:cs typeface="B Nazanin" pitchFamily="2" charset="-78"/>
                        </a:rPr>
                      </a:br>
                      <a:r>
                        <a:rPr lang="fa-IR" sz="1500" b="0" i="0" u="none" strike="noStrike" dirty="0">
                          <a:solidFill>
                            <a:srgbClr val="000000"/>
                          </a:solidFill>
                          <a:latin typeface="B Mitra"/>
                          <a:cs typeface="B Nazanin" pitchFamily="2" charset="-78"/>
                        </a:rPr>
                        <a:t>6)ارتقاء سطح دانش سازماني درراستاي خلق سازمان يادگيرنده</a:t>
                      </a:r>
                    </a:p>
                  </a:txBody>
                  <a:tcPr marL="6210" marR="6210" marT="621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fa-IR" sz="1500" b="1" i="0" u="none" strike="noStrike">
                          <a:solidFill>
                            <a:srgbClr val="000000"/>
                          </a:solidFill>
                          <a:latin typeface="B Mitra"/>
                          <a:cs typeface="B Nazanin" pitchFamily="2" charset="-78"/>
                        </a:rPr>
                        <a:t>بهره گيري از سيستمها وتكنولوژي هاي نوين آموزشي</a:t>
                      </a:r>
                    </a:p>
                  </a:txBody>
                  <a:tcPr marL="6210" marR="6210" marT="621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r>
              <a:tr h="1904702">
                <a:tc>
                  <a:txBody>
                    <a:bodyPr/>
                    <a:lstStyle/>
                    <a:p>
                      <a:pPr algn="r" rtl="1" fontAlgn="ctr"/>
                      <a:r>
                        <a:rPr lang="fa-IR" sz="1500" b="0" i="0" u="none" strike="noStrike" dirty="0">
                          <a:solidFill>
                            <a:srgbClr val="000000"/>
                          </a:solidFill>
                          <a:latin typeface="B Mitra"/>
                          <a:cs typeface="B Nazanin" pitchFamily="2" charset="-78"/>
                        </a:rPr>
                        <a:t>3)ارتقاي بهره وري (كارايي و اثربخشي ) سرمايه انساني</a:t>
                      </a:r>
                      <a:br>
                        <a:rPr lang="fa-IR" sz="1500" b="0" i="0" u="none" strike="noStrike" dirty="0">
                          <a:solidFill>
                            <a:srgbClr val="000000"/>
                          </a:solidFill>
                          <a:latin typeface="B Mitra"/>
                          <a:cs typeface="B Nazanin" pitchFamily="2" charset="-78"/>
                        </a:rPr>
                      </a:br>
                      <a:r>
                        <a:rPr lang="fa-IR" sz="1500" b="0" i="0" u="none" strike="noStrike" dirty="0">
                          <a:solidFill>
                            <a:srgbClr val="000000"/>
                          </a:solidFill>
                          <a:latin typeface="B Mitra"/>
                          <a:cs typeface="B Nazanin" pitchFamily="2" charset="-78"/>
                        </a:rPr>
                        <a:t>5)ارتقاي سطح فرهنگ سازماني مبتني بر ارزش هاي</a:t>
                      </a:r>
                      <a:br>
                        <a:rPr lang="fa-IR" sz="1500" b="0" i="0" u="none" strike="noStrike" dirty="0">
                          <a:solidFill>
                            <a:srgbClr val="000000"/>
                          </a:solidFill>
                          <a:latin typeface="B Mitra"/>
                          <a:cs typeface="B Nazanin" pitchFamily="2" charset="-78"/>
                        </a:rPr>
                      </a:br>
                      <a:r>
                        <a:rPr lang="fa-IR" sz="1500" b="0" i="0" u="none" strike="noStrike" dirty="0">
                          <a:solidFill>
                            <a:srgbClr val="000000"/>
                          </a:solidFill>
                          <a:latin typeface="B Mitra"/>
                          <a:cs typeface="B Nazanin" pitchFamily="2" charset="-78"/>
                        </a:rPr>
                        <a:t> اسلامي - ملي با محوريت حفظ كرامت انساني وارج نهادن</a:t>
                      </a:r>
                      <a:br>
                        <a:rPr lang="fa-IR" sz="1500" b="0" i="0" u="none" strike="noStrike" dirty="0">
                          <a:solidFill>
                            <a:srgbClr val="000000"/>
                          </a:solidFill>
                          <a:latin typeface="B Mitra"/>
                          <a:cs typeface="B Nazanin" pitchFamily="2" charset="-78"/>
                        </a:rPr>
                      </a:br>
                      <a:r>
                        <a:rPr lang="fa-IR" sz="1500" b="0" i="0" u="none" strike="noStrike" dirty="0">
                          <a:solidFill>
                            <a:srgbClr val="000000"/>
                          </a:solidFill>
                          <a:latin typeface="B Mitra"/>
                          <a:cs typeface="B Nazanin" pitchFamily="2" charset="-78"/>
                        </a:rPr>
                        <a:t> به كليه ذينفعان سازمان (درون وبرون سازماني)</a:t>
                      </a:r>
                      <a:br>
                        <a:rPr lang="fa-IR" sz="1500" b="0" i="0" u="none" strike="noStrike" dirty="0">
                          <a:solidFill>
                            <a:srgbClr val="000000"/>
                          </a:solidFill>
                          <a:latin typeface="B Mitra"/>
                          <a:cs typeface="B Nazanin" pitchFamily="2" charset="-78"/>
                        </a:rPr>
                      </a:br>
                      <a:r>
                        <a:rPr lang="fa-IR" sz="1500" b="0" i="0" u="none" strike="noStrike" dirty="0">
                          <a:solidFill>
                            <a:srgbClr val="000000"/>
                          </a:solidFill>
                          <a:latin typeface="B Mitra"/>
                          <a:cs typeface="B Nazanin" pitchFamily="2" charset="-78"/>
                        </a:rPr>
                        <a:t>6)ارتقاء سطح دانش سازماني درراستاي خلق سازمان يادگيرنده</a:t>
                      </a:r>
                      <a:br>
                        <a:rPr lang="fa-IR" sz="1500" b="0" i="0" u="none" strike="noStrike" dirty="0">
                          <a:solidFill>
                            <a:srgbClr val="000000"/>
                          </a:solidFill>
                          <a:latin typeface="B Mitra"/>
                          <a:cs typeface="B Nazanin" pitchFamily="2" charset="-78"/>
                        </a:rPr>
                      </a:br>
                      <a:endParaRPr lang="fa-IR" sz="1500" b="0" i="0" u="none" strike="noStrike" dirty="0">
                        <a:solidFill>
                          <a:srgbClr val="000000"/>
                        </a:solidFill>
                        <a:latin typeface="B Mitra"/>
                        <a:cs typeface="B Nazanin" pitchFamily="2" charset="-78"/>
                      </a:endParaRPr>
                    </a:p>
                  </a:txBody>
                  <a:tcPr marL="6210" marR="6210" marT="621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fa-IR" sz="1500" b="1" i="0" u="none" strike="noStrike" dirty="0">
                          <a:solidFill>
                            <a:srgbClr val="000000"/>
                          </a:solidFill>
                          <a:latin typeface="B Mitra"/>
                          <a:cs typeface="B Nazanin" pitchFamily="2" charset="-78"/>
                        </a:rPr>
                        <a:t>ارتقاء سطح دانش ، مهارت و نگرش كاركنان</a:t>
                      </a:r>
                    </a:p>
                  </a:txBody>
                  <a:tcPr marL="6210" marR="6210" marT="621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r>
              <a:tr h="444031">
                <a:tc>
                  <a:txBody>
                    <a:bodyPr/>
                    <a:lstStyle/>
                    <a:p>
                      <a:pPr algn="r" rtl="1" fontAlgn="ctr"/>
                      <a:r>
                        <a:rPr lang="fa-IR" sz="1500" b="0" i="0" u="none" strike="noStrike" dirty="0">
                          <a:solidFill>
                            <a:srgbClr val="000000"/>
                          </a:solidFill>
                          <a:latin typeface="B Mitra"/>
                          <a:cs typeface="B Nazanin" pitchFamily="2" charset="-78"/>
                        </a:rPr>
                        <a:t>6)ارتقاء سطح دانش سازماني درراستاي خلق سازمان يادگيرنده</a:t>
                      </a:r>
                    </a:p>
                  </a:txBody>
                  <a:tcPr marL="6210" marR="6210" marT="621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fontAlgn="ctr"/>
                      <a:r>
                        <a:rPr lang="fa-IR" sz="1500" b="1" i="0" u="none" strike="noStrike" dirty="0">
                          <a:solidFill>
                            <a:srgbClr val="000000"/>
                          </a:solidFill>
                          <a:latin typeface="B Mitra"/>
                          <a:cs typeface="B Nazanin" pitchFamily="2" charset="-78"/>
                        </a:rPr>
                        <a:t>توسعه همكاريهاي بين المللي در حوزه آموزش</a:t>
                      </a:r>
                    </a:p>
                  </a:txBody>
                  <a:tcPr marL="6210" marR="6210" marT="621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bl>
          </a:graphicData>
        </a:graphic>
      </p:graphicFrame>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5536" y="836712"/>
            <a:ext cx="8107264" cy="4324261"/>
          </a:xfrm>
          <a:prstGeom prst="rect">
            <a:avLst/>
          </a:prstGeom>
          <a:noFill/>
          <a:ln>
            <a:solidFill>
              <a:srgbClr val="FF0000"/>
            </a:solidFill>
          </a:ln>
        </p:spPr>
        <p:txBody>
          <a:bodyPr wrap="square" rtlCol="0">
            <a:spAutoFit/>
          </a:bodyPr>
          <a:lstStyle/>
          <a:p>
            <a:pPr algn="just" rtl="1"/>
            <a:r>
              <a:rPr lang="fa-IR" sz="2500" dirty="0" smtClean="0">
                <a:solidFill>
                  <a:srgbClr val="3174C5"/>
                </a:solidFill>
                <a:cs typeface="B Titr" pitchFamily="2" charset="-78"/>
              </a:rPr>
              <a:t>مقدمه:</a:t>
            </a:r>
          </a:p>
          <a:p>
            <a:pPr algn="just" rtl="1"/>
            <a:r>
              <a:rPr lang="fa-IR" sz="2500" dirty="0" smtClean="0">
                <a:cs typeface="B Nazanin" pitchFamily="2" charset="-78"/>
              </a:rPr>
              <a:t>امروزه ثابت شده است </a:t>
            </a:r>
            <a:r>
              <a:rPr lang="fa-IR" sz="2500" dirty="0" smtClean="0">
                <a:cs typeface="B Nazanin" pitchFamily="2" charset="-78"/>
              </a:rPr>
              <a:t>كه، </a:t>
            </a:r>
            <a:r>
              <a:rPr lang="fa-IR" sz="2500" dirty="0" smtClean="0">
                <a:cs typeface="B Nazanin" pitchFamily="2" charset="-78"/>
              </a:rPr>
              <a:t>توفيق يك كشور در زمينه هاي فرهنگي، اجتماعي، سياسي و اقتصادي در گرو برخورداري از يك نظام آموزشي منسجم و پويا است و تنها با داشتن چنين نظامي، مي تواند با تحولات و پيشرفت هاي اجتماعي و صنعتي همگام و در ميان كشورهاي موفق جهان از جايگاه شايسته اي برخوردار شود. </a:t>
            </a:r>
            <a:r>
              <a:rPr lang="fa-IR" sz="2500" dirty="0" smtClean="0">
                <a:cs typeface="B Nazanin" pitchFamily="2" charset="-78"/>
              </a:rPr>
              <a:t/>
            </a:r>
            <a:br>
              <a:rPr lang="fa-IR" sz="2500" dirty="0" smtClean="0">
                <a:cs typeface="B Nazanin" pitchFamily="2" charset="-78"/>
              </a:rPr>
            </a:br>
            <a:r>
              <a:rPr lang="fa-IR" sz="2500" dirty="0" smtClean="0">
                <a:cs typeface="B Nazanin" pitchFamily="2" charset="-78"/>
              </a:rPr>
              <a:t>هرگز </a:t>
            </a:r>
            <a:r>
              <a:rPr lang="fa-IR" sz="2500" dirty="0" smtClean="0">
                <a:cs typeface="B Nazanin" pitchFamily="2" charset="-78"/>
              </a:rPr>
              <a:t>نمي توان ادعا كرد كه آموزش به خودي خود سودمند است، مگر اينكه از آموزشهاي اجرا شده</a:t>
            </a:r>
            <a:r>
              <a:rPr lang="fa-IR" sz="2500" dirty="0" smtClean="0">
                <a:solidFill>
                  <a:schemeClr val="accent1">
                    <a:lumMod val="75000"/>
                  </a:schemeClr>
                </a:solidFill>
                <a:cs typeface="B Nazanin" pitchFamily="2" charset="-78"/>
              </a:rPr>
              <a:t> ارزشيابي </a:t>
            </a:r>
            <a:r>
              <a:rPr lang="fa-IR" sz="2500" dirty="0" smtClean="0">
                <a:cs typeface="B Nazanin" pitchFamily="2" charset="-78"/>
              </a:rPr>
              <a:t>به عمل آورد. </a:t>
            </a:r>
          </a:p>
          <a:p>
            <a:pPr algn="just" rtl="1"/>
            <a:r>
              <a:rPr lang="fa-IR" sz="2500" dirty="0" smtClean="0">
                <a:cs typeface="B Nazanin" pitchFamily="2" charset="-78"/>
              </a:rPr>
              <a:t>باتوجه به ضرورت </a:t>
            </a:r>
            <a:r>
              <a:rPr lang="fa-IR" sz="2500" dirty="0" smtClean="0">
                <a:cs typeface="B Nazanin" pitchFamily="2" charset="-78"/>
              </a:rPr>
              <a:t>امر آموزش </a:t>
            </a:r>
            <a:r>
              <a:rPr lang="fa-IR" sz="2500" dirty="0" smtClean="0">
                <a:cs typeface="B Nazanin" pitchFamily="2" charset="-78"/>
              </a:rPr>
              <a:t>در پيشرفت </a:t>
            </a:r>
            <a:r>
              <a:rPr lang="fa-IR" sz="2500" dirty="0" smtClean="0">
                <a:cs typeface="B Nazanin" pitchFamily="2" charset="-78"/>
              </a:rPr>
              <a:t>و توسعه سازمانها، </a:t>
            </a:r>
            <a:r>
              <a:rPr lang="fa-IR" sz="2500" dirty="0" smtClean="0">
                <a:cs typeface="B Nazanin" pitchFamily="2" charset="-78"/>
              </a:rPr>
              <a:t>آگاهي از </a:t>
            </a:r>
            <a:r>
              <a:rPr lang="fa-IR" sz="2500" dirty="0" smtClean="0">
                <a:cs typeface="B Nazanin" pitchFamily="2" charset="-78"/>
              </a:rPr>
              <a:t>ميزان </a:t>
            </a:r>
            <a:r>
              <a:rPr lang="fa-IR" sz="2500" b="1" dirty="0" smtClean="0">
                <a:solidFill>
                  <a:srgbClr val="FF0000"/>
                </a:solidFill>
                <a:cs typeface="B Nazanin" pitchFamily="2" charset="-78"/>
              </a:rPr>
              <a:t>اثربخشي</a:t>
            </a:r>
            <a:r>
              <a:rPr lang="fa-IR" sz="2500" dirty="0" smtClean="0">
                <a:cs typeface="B Nazanin" pitchFamily="2" charset="-78"/>
              </a:rPr>
              <a:t> </a:t>
            </a:r>
            <a:r>
              <a:rPr lang="fa-IR" sz="2500" dirty="0" smtClean="0">
                <a:cs typeface="B Nazanin" pitchFamily="2" charset="-78"/>
              </a:rPr>
              <a:t>و بازدهي دوره هاي آموزشي امري مهم تلقي  مي </a:t>
            </a:r>
            <a:r>
              <a:rPr lang="fa-IR" sz="2500" dirty="0" smtClean="0">
                <a:cs typeface="B Nazanin" pitchFamily="2" charset="-78"/>
              </a:rPr>
              <a:t>گرد، </a:t>
            </a:r>
            <a:r>
              <a:rPr lang="fa-IR" sz="2500" dirty="0" smtClean="0">
                <a:cs typeface="B Nazanin" pitchFamily="2" charset="-78"/>
              </a:rPr>
              <a:t>كه دستيابي به آن به طرق مختلف سنجش اثربخشي قابل اجرا خواهد بود. يكي از اين روش ها، روش سنجش  اثربخشي مدل </a:t>
            </a:r>
            <a:r>
              <a:rPr lang="fa-IR" sz="2500" dirty="0" smtClean="0">
                <a:solidFill>
                  <a:srgbClr val="FF0000"/>
                </a:solidFill>
                <a:cs typeface="B Nazanin" pitchFamily="2" charset="-78"/>
              </a:rPr>
              <a:t>كرك پاتريك </a:t>
            </a:r>
            <a:r>
              <a:rPr lang="fa-IR" sz="2500" dirty="0" smtClean="0">
                <a:cs typeface="B Nazanin" pitchFamily="2" charset="-78"/>
              </a:rPr>
              <a:t>مي باشد.</a:t>
            </a:r>
            <a:endParaRPr lang="en-US" sz="2500" dirty="0">
              <a:cs typeface="B Nazanin" pitchFamily="2" charset="-78"/>
            </a:endParaRPr>
          </a:p>
        </p:txBody>
      </p:sp>
      <p:sp>
        <p:nvSpPr>
          <p:cNvPr id="5" name="UTurnArrow">
            <a:hlinkClick r:id="rId2" action="ppaction://hlinksldjump"/>
          </p:cNvPr>
          <p:cNvSpPr>
            <a:spLocks noEditPoints="1" noChangeArrowheads="1"/>
          </p:cNvSpPr>
          <p:nvPr/>
        </p:nvSpPr>
        <p:spPr bwMode="auto">
          <a:xfrm rot="16200000">
            <a:off x="821505" y="5250669"/>
            <a:ext cx="985832" cy="1771650"/>
          </a:xfrm>
          <a:custGeom>
            <a:avLst/>
            <a:gdLst>
              <a:gd name="G0" fmla="+- 0 0 0"/>
              <a:gd name="G1" fmla="+- 5574 0 0"/>
              <a:gd name="G2" fmla="*/ 5574 1 2"/>
              <a:gd name="G3" fmla="*/ 9725 1 2"/>
              <a:gd name="G4" fmla="+- 10800 G3 G2"/>
              <a:gd name="G5" fmla="+- 10800 G3 0"/>
              <a:gd name="G6" fmla="+- G5 G2 0"/>
              <a:gd name="G7" fmla="*/ G6 1 2"/>
              <a:gd name="G8" fmla="+- 9725 0 0"/>
              <a:gd name="G9" fmla="+- 21600 0 5574"/>
              <a:gd name="G10" fmla="+- 21600 0 9725"/>
              <a:gd name="G11" fmla="min G10 8691"/>
              <a:gd name="G12" fmla="+- 8826 0 0"/>
              <a:gd name="G13" fmla="+- 14865 0 5975"/>
              <a:gd name="G14" fmla="+- 14865 0 0"/>
              <a:gd name="G15" fmla="*/ 5574 5842 6110"/>
              <a:gd name="G16" fmla="+- 8826 1350 0"/>
              <a:gd name="G17" fmla="+- 8310 0 G15"/>
              <a:gd name="G18" fmla="*/ G17 G7 8310"/>
              <a:gd name="G19" fmla="+- 5574 G18 0"/>
              <a:gd name="G20" fmla="+- G4 0 G18"/>
              <a:gd name="T0" fmla="*/ 9225 w 21600"/>
              <a:gd name="T1" fmla="*/ 0 h 21600"/>
              <a:gd name="T2" fmla="*/ 2787 w 21600"/>
              <a:gd name="T3" fmla="*/ 21600 h 21600"/>
              <a:gd name="T4" fmla="*/ 9725 w 21600"/>
              <a:gd name="T5" fmla="*/ 8826 h 21600"/>
              <a:gd name="T6" fmla="*/ 15663 w 21600"/>
              <a:gd name="T7" fmla="*/ 14865 h 21600"/>
              <a:gd name="T8" fmla="*/ 21600 w 21600"/>
              <a:gd name="T9" fmla="*/ 8826 h 21600"/>
              <a:gd name="T10" fmla="*/ 17694720 60000 65536"/>
              <a:gd name="T11" fmla="*/ 5898240 60000 65536"/>
              <a:gd name="T12" fmla="*/ 5898240 60000 65536"/>
              <a:gd name="T13" fmla="*/ 5898240 60000 65536"/>
              <a:gd name="T14" fmla="*/ 0 60000 65536"/>
              <a:gd name="T15" fmla="*/ 0 w 21600"/>
              <a:gd name="T16" fmla="*/ 8310 h 21600"/>
              <a:gd name="T17" fmla="*/ G1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3" y="14865"/>
                </a:moveTo>
                <a:lnTo>
                  <a:pt x="21600" y="8826"/>
                </a:lnTo>
                <a:lnTo>
                  <a:pt x="18450" y="8826"/>
                </a:lnTo>
                <a:lnTo>
                  <a:pt x="18450" y="8310"/>
                </a:lnTo>
                <a:cubicBezTo>
                  <a:pt x="18450" y="3721"/>
                  <a:pt x="14320" y="0"/>
                  <a:pt x="9225" y="0"/>
                </a:cubicBezTo>
                <a:cubicBezTo>
                  <a:pt x="4130" y="0"/>
                  <a:pt x="0" y="3799"/>
                  <a:pt x="0" y="8485"/>
                </a:cubicBezTo>
                <a:lnTo>
                  <a:pt x="0" y="21600"/>
                </a:lnTo>
                <a:lnTo>
                  <a:pt x="5574" y="21600"/>
                </a:lnTo>
                <a:lnTo>
                  <a:pt x="5574" y="8310"/>
                </a:lnTo>
                <a:cubicBezTo>
                  <a:pt x="5574" y="6664"/>
                  <a:pt x="7055" y="5330"/>
                  <a:pt x="8882" y="5330"/>
                </a:cubicBezTo>
                <a:lnTo>
                  <a:pt x="9568" y="5330"/>
                </a:lnTo>
                <a:cubicBezTo>
                  <a:pt x="11395" y="5330"/>
                  <a:pt x="12876" y="6664"/>
                  <a:pt x="12876" y="8310"/>
                </a:cubicBezTo>
                <a:lnTo>
                  <a:pt x="12876" y="8826"/>
                </a:lnTo>
                <a:lnTo>
                  <a:pt x="9725" y="8826"/>
                </a:lnTo>
                <a:close/>
              </a:path>
            </a:pathLst>
          </a:cu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6" name="Slide Number Placeholder 5"/>
          <p:cNvSpPr>
            <a:spLocks noGrp="1"/>
          </p:cNvSpPr>
          <p:nvPr>
            <p:ph type="sldNum" sz="quarter" idx="15"/>
          </p:nvPr>
        </p:nvSpPr>
        <p:spPr/>
        <p:txBody>
          <a:bodyPr/>
          <a:lstStyle/>
          <a:p>
            <a:fld id="{112B741F-895D-4642-A90E-55F141EE5FD2}" type="slidenum">
              <a:rPr lang="en-US" smtClean="0"/>
              <a:pPr/>
              <a:t>3</a:t>
            </a:fld>
            <a:endParaRPr lang="en-US"/>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p:cTn id="7" dur="1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sz="quarter" idx="1"/>
          </p:nvPr>
        </p:nvSpPr>
        <p:spPr>
          <a:xfrm>
            <a:off x="755650" y="115888"/>
            <a:ext cx="7993063" cy="6181725"/>
          </a:xfrm>
        </p:spPr>
        <p:txBody>
          <a:bodyPr/>
          <a:lstStyle/>
          <a:p>
            <a:pPr marL="1371600" lvl="2" indent="-457200" algn="r" rtl="1">
              <a:lnSpc>
                <a:spcPct val="165000"/>
              </a:lnSpc>
              <a:buSzPct val="115000"/>
              <a:buFontTx/>
              <a:buNone/>
            </a:pPr>
            <a:r>
              <a:rPr lang="fa-IR" b="1" dirty="0" smtClean="0">
                <a:solidFill>
                  <a:srgbClr val="FFCC00"/>
                </a:solidFill>
                <a:cs typeface="B Titr" pitchFamily="2" charset="-78"/>
              </a:rPr>
              <a:t>2. </a:t>
            </a:r>
            <a:r>
              <a:rPr lang="fa-IR" b="1" dirty="0">
                <a:solidFill>
                  <a:srgbClr val="FFCC00"/>
                </a:solidFill>
                <a:cs typeface="B Titr" pitchFamily="2" charset="-78"/>
              </a:rPr>
              <a:t>تدارک محتوا:</a:t>
            </a:r>
          </a:p>
          <a:p>
            <a:pPr marL="1371600" lvl="2" indent="-457200" algn="just" rtl="1">
              <a:lnSpc>
                <a:spcPct val="165000"/>
              </a:lnSpc>
              <a:buSzPct val="115000"/>
              <a:buNone/>
            </a:pPr>
            <a:r>
              <a:rPr lang="fa-IR" sz="2200" b="1" dirty="0">
                <a:solidFill>
                  <a:schemeClr val="accent5">
                    <a:lumMod val="75000"/>
                  </a:schemeClr>
                </a:solidFill>
                <a:cs typeface="B Nazanin" pitchFamily="2" charset="-78"/>
              </a:rPr>
              <a:t>براي تدارک محتوا، نيازهاي تعيين شده و اهداف عيني تنظيم شده، دو عامل بسيار اثرگذار هستند. </a:t>
            </a:r>
          </a:p>
          <a:p>
            <a:pPr marL="1371600" lvl="2" indent="-457200" algn="just" rtl="1">
              <a:lnSpc>
                <a:spcPct val="165000"/>
              </a:lnSpc>
              <a:buSzPct val="115000"/>
              <a:buFontTx/>
              <a:buChar char="•"/>
            </a:pPr>
            <a:r>
              <a:rPr lang="fa-IR" sz="2200" b="1" dirty="0" smtClean="0">
                <a:solidFill>
                  <a:srgbClr val="FF0000"/>
                </a:solidFill>
                <a:cs typeface="B Nazanin" pitchFamily="2" charset="-78"/>
              </a:rPr>
              <a:t>1- </a:t>
            </a:r>
            <a:r>
              <a:rPr lang="fa-IR" sz="2200" b="1" dirty="0" smtClean="0">
                <a:solidFill>
                  <a:schemeClr val="accent5">
                    <a:lumMod val="75000"/>
                  </a:schemeClr>
                </a:solidFill>
                <a:cs typeface="B Nazanin" pitchFamily="2" charset="-78"/>
              </a:rPr>
              <a:t>در </a:t>
            </a:r>
            <a:r>
              <a:rPr lang="fa-IR" sz="2200" b="1" dirty="0">
                <a:solidFill>
                  <a:schemeClr val="accent5">
                    <a:lumMod val="75000"/>
                  </a:schemeClr>
                </a:solidFill>
                <a:cs typeface="B Nazanin" pitchFamily="2" charset="-78"/>
              </a:rPr>
              <a:t>تدارک محتوا، برنامه‏</a:t>
            </a:r>
            <a:r>
              <a:rPr lang="fa-IR" sz="2200" b="1" dirty="0" smtClean="0">
                <a:solidFill>
                  <a:schemeClr val="accent5">
                    <a:lumMod val="75000"/>
                  </a:schemeClr>
                </a:solidFill>
                <a:cs typeface="B Nazanin" pitchFamily="2" charset="-78"/>
              </a:rPr>
              <a:t>ريزان </a:t>
            </a:r>
            <a:r>
              <a:rPr lang="fa-IR" sz="2200" b="1" dirty="0">
                <a:solidFill>
                  <a:schemeClr val="accent5">
                    <a:lumMod val="75000"/>
                  </a:schemeClr>
                </a:solidFill>
                <a:cs typeface="B Nazanin" pitchFamily="2" charset="-78"/>
              </a:rPr>
              <a:t>دوره آموزشي بايد اين سوال را بپرسند که  « </a:t>
            </a:r>
            <a:r>
              <a:rPr lang="fa-IR" sz="2200" b="1" dirty="0">
                <a:solidFill>
                  <a:schemeClr val="accent3">
                    <a:lumMod val="60000"/>
                    <a:lumOff val="40000"/>
                  </a:schemeClr>
                </a:solidFill>
                <a:cs typeface="B Nazanin" pitchFamily="2" charset="-78"/>
              </a:rPr>
              <a:t>چه عناوين يا موضوعاتي نياز است ارائه گردد تا نيازها برآورده </a:t>
            </a:r>
            <a:r>
              <a:rPr lang="fa-IR" sz="2200" b="1" dirty="0" smtClean="0">
                <a:solidFill>
                  <a:schemeClr val="accent3">
                    <a:lumMod val="60000"/>
                    <a:lumOff val="40000"/>
                  </a:schemeClr>
                </a:solidFill>
                <a:cs typeface="B Nazanin" pitchFamily="2" charset="-78"/>
              </a:rPr>
              <a:t>شده و </a:t>
            </a:r>
            <a:r>
              <a:rPr lang="fa-IR" sz="2200" b="1" dirty="0">
                <a:solidFill>
                  <a:schemeClr val="accent3">
                    <a:lumMod val="60000"/>
                    <a:lumOff val="40000"/>
                  </a:schemeClr>
                </a:solidFill>
                <a:cs typeface="B Nazanin" pitchFamily="2" charset="-78"/>
              </a:rPr>
              <a:t>اهداف عيني تنظيم </a:t>
            </a:r>
            <a:r>
              <a:rPr lang="fa-IR" sz="2200" b="1" dirty="0" smtClean="0">
                <a:solidFill>
                  <a:schemeClr val="accent3">
                    <a:lumMod val="60000"/>
                    <a:lumOff val="40000"/>
                  </a:schemeClr>
                </a:solidFill>
                <a:cs typeface="B Nazanin" pitchFamily="2" charset="-78"/>
              </a:rPr>
              <a:t>شده، تحقق </a:t>
            </a:r>
            <a:r>
              <a:rPr lang="fa-IR" sz="2200" b="1" dirty="0">
                <a:solidFill>
                  <a:schemeClr val="accent3">
                    <a:lumMod val="60000"/>
                    <a:lumOff val="40000"/>
                  </a:schemeClr>
                </a:solidFill>
                <a:cs typeface="B Nazanin" pitchFamily="2" charset="-78"/>
              </a:rPr>
              <a:t>يابند</a:t>
            </a:r>
            <a:r>
              <a:rPr lang="fa-IR" sz="2200" b="1" dirty="0">
                <a:solidFill>
                  <a:schemeClr val="accent5">
                    <a:lumMod val="75000"/>
                  </a:schemeClr>
                </a:solidFill>
                <a:cs typeface="B Nazanin" pitchFamily="2" charset="-78"/>
              </a:rPr>
              <a:t>؟ » . </a:t>
            </a:r>
          </a:p>
          <a:p>
            <a:pPr marL="1371600" lvl="2" indent="-457200" algn="just" rtl="1">
              <a:lnSpc>
                <a:spcPct val="165000"/>
              </a:lnSpc>
              <a:buSzPct val="115000"/>
              <a:buFontTx/>
              <a:buChar char="•"/>
            </a:pPr>
            <a:r>
              <a:rPr lang="fa-IR" sz="2200" b="1" dirty="0" smtClean="0">
                <a:solidFill>
                  <a:srgbClr val="FF0000"/>
                </a:solidFill>
                <a:cs typeface="B Nazanin" pitchFamily="2" charset="-78"/>
              </a:rPr>
              <a:t>2- </a:t>
            </a:r>
            <a:r>
              <a:rPr lang="fa-IR" sz="2200" b="1" dirty="0" smtClean="0">
                <a:solidFill>
                  <a:schemeClr val="accent5">
                    <a:lumMod val="75000"/>
                  </a:schemeClr>
                </a:solidFill>
                <a:cs typeface="B Nazanin" pitchFamily="2" charset="-78"/>
              </a:rPr>
              <a:t>پاسخ </a:t>
            </a:r>
            <a:r>
              <a:rPr lang="fa-IR" sz="2200" b="1" dirty="0">
                <a:solidFill>
                  <a:schemeClr val="accent5">
                    <a:lumMod val="75000"/>
                  </a:schemeClr>
                </a:solidFill>
                <a:cs typeface="B Nazanin" pitchFamily="2" charset="-78"/>
              </a:rPr>
              <a:t>به سوال طرح شده، </a:t>
            </a:r>
            <a:r>
              <a:rPr lang="fa-IR" sz="2200" b="1" dirty="0" smtClean="0">
                <a:solidFill>
                  <a:schemeClr val="accent5">
                    <a:lumMod val="75000"/>
                  </a:schemeClr>
                </a:solidFill>
                <a:cs typeface="B Nazanin" pitchFamily="2" charset="-78"/>
              </a:rPr>
              <a:t>عناوين </a:t>
            </a:r>
            <a:r>
              <a:rPr lang="fa-IR" sz="2200" b="1" dirty="0">
                <a:solidFill>
                  <a:schemeClr val="accent5">
                    <a:lumMod val="75000"/>
                  </a:schemeClr>
                </a:solidFill>
                <a:cs typeface="B Nazanin" pitchFamily="2" charset="-78"/>
              </a:rPr>
              <a:t>و موضوعاتي هستند که نيازها و اهداف را پوشش مي‏دهند. </a:t>
            </a:r>
          </a:p>
        </p:txBody>
      </p:sp>
      <p:sp>
        <p:nvSpPr>
          <p:cNvPr id="3" name="UTurnArrow">
            <a:hlinkClick r:id="rId3" action="ppaction://hlinksldjump"/>
          </p:cNvPr>
          <p:cNvSpPr>
            <a:spLocks noEditPoints="1" noChangeArrowheads="1"/>
          </p:cNvSpPr>
          <p:nvPr/>
        </p:nvSpPr>
        <p:spPr bwMode="auto">
          <a:xfrm rot="16200000">
            <a:off x="821505" y="5250669"/>
            <a:ext cx="985832" cy="1771650"/>
          </a:xfrm>
          <a:custGeom>
            <a:avLst/>
            <a:gdLst>
              <a:gd name="G0" fmla="+- 0 0 0"/>
              <a:gd name="G1" fmla="+- 5574 0 0"/>
              <a:gd name="G2" fmla="*/ 5574 1 2"/>
              <a:gd name="G3" fmla="*/ 9725 1 2"/>
              <a:gd name="G4" fmla="+- 10800 G3 G2"/>
              <a:gd name="G5" fmla="+- 10800 G3 0"/>
              <a:gd name="G6" fmla="+- G5 G2 0"/>
              <a:gd name="G7" fmla="*/ G6 1 2"/>
              <a:gd name="G8" fmla="+- 9725 0 0"/>
              <a:gd name="G9" fmla="+- 21600 0 5574"/>
              <a:gd name="G10" fmla="+- 21600 0 9725"/>
              <a:gd name="G11" fmla="min G10 8691"/>
              <a:gd name="G12" fmla="+- 8826 0 0"/>
              <a:gd name="G13" fmla="+- 14865 0 5975"/>
              <a:gd name="G14" fmla="+- 14865 0 0"/>
              <a:gd name="G15" fmla="*/ 5574 5842 6110"/>
              <a:gd name="G16" fmla="+- 8826 1350 0"/>
              <a:gd name="G17" fmla="+- 8310 0 G15"/>
              <a:gd name="G18" fmla="*/ G17 G7 8310"/>
              <a:gd name="G19" fmla="+- 5574 G18 0"/>
              <a:gd name="G20" fmla="+- G4 0 G18"/>
              <a:gd name="T0" fmla="*/ 9225 w 21600"/>
              <a:gd name="T1" fmla="*/ 0 h 21600"/>
              <a:gd name="T2" fmla="*/ 2787 w 21600"/>
              <a:gd name="T3" fmla="*/ 21600 h 21600"/>
              <a:gd name="T4" fmla="*/ 9725 w 21600"/>
              <a:gd name="T5" fmla="*/ 8826 h 21600"/>
              <a:gd name="T6" fmla="*/ 15663 w 21600"/>
              <a:gd name="T7" fmla="*/ 14865 h 21600"/>
              <a:gd name="T8" fmla="*/ 21600 w 21600"/>
              <a:gd name="T9" fmla="*/ 8826 h 21600"/>
              <a:gd name="T10" fmla="*/ 17694720 60000 65536"/>
              <a:gd name="T11" fmla="*/ 5898240 60000 65536"/>
              <a:gd name="T12" fmla="*/ 5898240 60000 65536"/>
              <a:gd name="T13" fmla="*/ 5898240 60000 65536"/>
              <a:gd name="T14" fmla="*/ 0 60000 65536"/>
              <a:gd name="T15" fmla="*/ 0 w 21600"/>
              <a:gd name="T16" fmla="*/ 8310 h 21600"/>
              <a:gd name="T17" fmla="*/ G1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3" y="14865"/>
                </a:moveTo>
                <a:lnTo>
                  <a:pt x="21600" y="8826"/>
                </a:lnTo>
                <a:lnTo>
                  <a:pt x="18450" y="8826"/>
                </a:lnTo>
                <a:lnTo>
                  <a:pt x="18450" y="8310"/>
                </a:lnTo>
                <a:cubicBezTo>
                  <a:pt x="18450" y="3721"/>
                  <a:pt x="14320" y="0"/>
                  <a:pt x="9225" y="0"/>
                </a:cubicBezTo>
                <a:cubicBezTo>
                  <a:pt x="4130" y="0"/>
                  <a:pt x="0" y="3799"/>
                  <a:pt x="0" y="8485"/>
                </a:cubicBezTo>
                <a:lnTo>
                  <a:pt x="0" y="21600"/>
                </a:lnTo>
                <a:lnTo>
                  <a:pt x="5574" y="21600"/>
                </a:lnTo>
                <a:lnTo>
                  <a:pt x="5574" y="8310"/>
                </a:lnTo>
                <a:cubicBezTo>
                  <a:pt x="5574" y="6664"/>
                  <a:pt x="7055" y="5330"/>
                  <a:pt x="8882" y="5330"/>
                </a:cubicBezTo>
                <a:lnTo>
                  <a:pt x="9568" y="5330"/>
                </a:lnTo>
                <a:cubicBezTo>
                  <a:pt x="11395" y="5330"/>
                  <a:pt x="12876" y="6664"/>
                  <a:pt x="12876" y="8310"/>
                </a:cubicBezTo>
                <a:lnTo>
                  <a:pt x="12876" y="8826"/>
                </a:lnTo>
                <a:lnTo>
                  <a:pt x="9725" y="8826"/>
                </a:lnTo>
                <a:close/>
              </a:path>
            </a:pathLst>
          </a:cu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4" name="Slide Number Placeholder 3"/>
          <p:cNvSpPr>
            <a:spLocks noGrp="1"/>
          </p:cNvSpPr>
          <p:nvPr>
            <p:ph type="sldNum" sz="quarter" idx="15"/>
          </p:nvPr>
        </p:nvSpPr>
        <p:spPr/>
        <p:txBody>
          <a:bodyPr/>
          <a:lstStyle/>
          <a:p>
            <a:fld id="{112B741F-895D-4642-A90E-55F141EE5FD2}" type="slidenum">
              <a:rPr lang="en-US" smtClean="0"/>
              <a:pPr/>
              <a:t>30</a:t>
            </a:fld>
            <a:endParaRPr lang="en-US"/>
          </a:p>
        </p:txBody>
      </p:sp>
    </p:spTree>
  </p:cSld>
  <p:clrMapOvr>
    <a:masterClrMapping/>
  </p:clrMapOvr>
  <p:transition spd="med">
    <p:comb/>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sz="quarter" idx="1"/>
          </p:nvPr>
        </p:nvSpPr>
        <p:spPr>
          <a:xfrm>
            <a:off x="755650" y="115888"/>
            <a:ext cx="7993063" cy="6181725"/>
          </a:xfrm>
        </p:spPr>
        <p:txBody>
          <a:bodyPr/>
          <a:lstStyle/>
          <a:p>
            <a:pPr marL="1371600" lvl="2" indent="-457200" algn="r" rtl="1">
              <a:lnSpc>
                <a:spcPct val="165000"/>
              </a:lnSpc>
              <a:buSzPct val="115000"/>
              <a:buFontTx/>
              <a:buNone/>
            </a:pPr>
            <a:r>
              <a:rPr lang="fa-IR" b="1" dirty="0" smtClean="0">
                <a:solidFill>
                  <a:srgbClr val="FFCC00"/>
                </a:solidFill>
                <a:cs typeface="B Titr" pitchFamily="2" charset="-78"/>
              </a:rPr>
              <a:t>3. </a:t>
            </a:r>
            <a:r>
              <a:rPr lang="fa-IR" b="1" dirty="0">
                <a:solidFill>
                  <a:srgbClr val="FFCC00"/>
                </a:solidFill>
                <a:cs typeface="B Titr" pitchFamily="2" charset="-78"/>
              </a:rPr>
              <a:t>گزينش مخاطبان:</a:t>
            </a:r>
          </a:p>
          <a:p>
            <a:pPr marL="1371600" lvl="2" indent="-457200" algn="justLow" rtl="1">
              <a:lnSpc>
                <a:spcPct val="165000"/>
              </a:lnSpc>
              <a:buSzPct val="115000"/>
              <a:buFontTx/>
              <a:buNone/>
            </a:pPr>
            <a:r>
              <a:rPr lang="fa-IR" sz="1800" b="1" dirty="0">
                <a:cs typeface="Traffic" pitchFamily="2" charset="-78"/>
              </a:rPr>
              <a:t>در گزينش مخاطبان آموزش، نخست بايد به سوال‏</a:t>
            </a:r>
            <a:r>
              <a:rPr lang="fa-IR" sz="1800" b="1" dirty="0" smtClean="0">
                <a:cs typeface="Traffic" pitchFamily="2" charset="-78"/>
              </a:rPr>
              <a:t>هايی </a:t>
            </a:r>
            <a:r>
              <a:rPr lang="fa-IR" sz="1800" b="1" dirty="0">
                <a:cs typeface="Traffic" pitchFamily="2" charset="-78"/>
              </a:rPr>
              <a:t>که در زير آمده است پاسخ داد: </a:t>
            </a:r>
          </a:p>
          <a:p>
            <a:pPr marL="1371600" lvl="2" indent="-457200" algn="justLow" rtl="1">
              <a:lnSpc>
                <a:spcPct val="165000"/>
              </a:lnSpc>
              <a:buSzPct val="115000"/>
              <a:buFontTx/>
              <a:buChar char="•"/>
            </a:pPr>
            <a:r>
              <a:rPr lang="fa-IR" b="1" dirty="0">
                <a:solidFill>
                  <a:schemeClr val="accent5">
                    <a:lumMod val="75000"/>
                  </a:schemeClr>
                </a:solidFill>
                <a:cs typeface="B Nazanin" pitchFamily="2" charset="-78"/>
              </a:rPr>
              <a:t>از برنامه </a:t>
            </a:r>
            <a:r>
              <a:rPr lang="fa-IR" b="1" dirty="0" smtClean="0">
                <a:solidFill>
                  <a:schemeClr val="accent5">
                    <a:lumMod val="75000"/>
                  </a:schemeClr>
                </a:solidFill>
                <a:cs typeface="B Nazanin" pitchFamily="2" charset="-78"/>
              </a:rPr>
              <a:t>آموزش، </a:t>
            </a:r>
            <a:r>
              <a:rPr lang="fa-IR" b="1" dirty="0">
                <a:solidFill>
                  <a:schemeClr val="accent5">
                    <a:lumMod val="75000"/>
                  </a:schemeClr>
                </a:solidFill>
                <a:cs typeface="B Nazanin" pitchFamily="2" charset="-78"/>
              </a:rPr>
              <a:t>چه کساني سود بيشتري کسب مي‏کنند ؟</a:t>
            </a:r>
          </a:p>
          <a:p>
            <a:pPr marL="1371600" lvl="2" indent="-457200" algn="justLow" rtl="1">
              <a:lnSpc>
                <a:spcPct val="165000"/>
              </a:lnSpc>
              <a:buSzPct val="115000"/>
              <a:buFontTx/>
              <a:buChar char="•"/>
            </a:pPr>
            <a:r>
              <a:rPr lang="fa-IR" b="1" dirty="0">
                <a:solidFill>
                  <a:schemeClr val="accent5">
                    <a:lumMod val="75000"/>
                  </a:schemeClr>
                </a:solidFill>
                <a:cs typeface="B Nazanin" pitchFamily="2" charset="-78"/>
              </a:rPr>
              <a:t>آيا شرکت در برنامه </a:t>
            </a:r>
            <a:r>
              <a:rPr lang="fa-IR" b="1" dirty="0" smtClean="0">
                <a:solidFill>
                  <a:schemeClr val="accent5">
                    <a:lumMod val="75000"/>
                  </a:schemeClr>
                </a:solidFill>
                <a:cs typeface="B Nazanin" pitchFamily="2" charset="-78"/>
              </a:rPr>
              <a:t>آموزش، </a:t>
            </a:r>
            <a:r>
              <a:rPr lang="fa-IR" b="1" dirty="0">
                <a:solidFill>
                  <a:schemeClr val="accent5">
                    <a:lumMod val="75000"/>
                  </a:schemeClr>
                </a:solidFill>
                <a:cs typeface="B Nazanin" pitchFamily="2" charset="-78"/>
              </a:rPr>
              <a:t>اختياري است يا اجباري ؟</a:t>
            </a:r>
          </a:p>
          <a:p>
            <a:pPr marL="1371600" lvl="2" indent="-457200" algn="justLow" rtl="1">
              <a:lnSpc>
                <a:spcPct val="165000"/>
              </a:lnSpc>
              <a:buSzPct val="115000"/>
              <a:buFontTx/>
              <a:buChar char="•"/>
            </a:pPr>
            <a:r>
              <a:rPr lang="fa-IR" b="1" dirty="0">
                <a:solidFill>
                  <a:schemeClr val="accent5">
                    <a:lumMod val="75000"/>
                  </a:schemeClr>
                </a:solidFill>
                <a:cs typeface="B Nazanin" pitchFamily="2" charset="-78"/>
              </a:rPr>
              <a:t>آيا مخاطبان آموزش براي شرکت در دوره آموزش بايد سطح</a:t>
            </a:r>
            <a:r>
              <a:rPr lang="fa-IR" b="1" dirty="0" smtClean="0">
                <a:solidFill>
                  <a:schemeClr val="accent5">
                    <a:lumMod val="75000"/>
                  </a:schemeClr>
                </a:solidFill>
                <a:cs typeface="B Nazanin" pitchFamily="2" charset="-78"/>
              </a:rPr>
              <a:t>‏ بندي </a:t>
            </a:r>
            <a:r>
              <a:rPr lang="fa-IR" b="1" dirty="0">
                <a:solidFill>
                  <a:schemeClr val="accent5">
                    <a:lumMod val="75000"/>
                  </a:schemeClr>
                </a:solidFill>
                <a:cs typeface="B Nazanin" pitchFamily="2" charset="-78"/>
              </a:rPr>
              <a:t>شوند ؟ </a:t>
            </a:r>
          </a:p>
          <a:p>
            <a:pPr marL="1371600" lvl="2" indent="-457200" algn="justLow" rtl="1">
              <a:lnSpc>
                <a:spcPct val="165000"/>
              </a:lnSpc>
              <a:buSzPct val="115000"/>
              <a:buFontTx/>
              <a:buChar char="•"/>
            </a:pPr>
            <a:r>
              <a:rPr lang="fa-IR" b="1" dirty="0">
                <a:solidFill>
                  <a:schemeClr val="accent5">
                    <a:lumMod val="75000"/>
                  </a:schemeClr>
                </a:solidFill>
                <a:cs typeface="B Nazanin" pitchFamily="2" charset="-78"/>
              </a:rPr>
              <a:t>از نظر </a:t>
            </a:r>
            <a:r>
              <a:rPr lang="fa-IR" b="1" dirty="0" smtClean="0">
                <a:solidFill>
                  <a:schemeClr val="accent5">
                    <a:lumMod val="75000"/>
                  </a:schemeClr>
                </a:solidFill>
                <a:cs typeface="B Nazanin" pitchFamily="2" charset="-78"/>
              </a:rPr>
              <a:t>قانون، </a:t>
            </a:r>
            <a:r>
              <a:rPr lang="fa-IR" b="1" dirty="0">
                <a:solidFill>
                  <a:schemeClr val="accent5">
                    <a:lumMod val="75000"/>
                  </a:schemeClr>
                </a:solidFill>
                <a:cs typeface="B Nazanin" pitchFamily="2" charset="-78"/>
              </a:rPr>
              <a:t>چه برنامه‏هاي آموزشي</a:t>
            </a:r>
            <a:r>
              <a:rPr lang="fa-IR" b="1" dirty="0" smtClean="0">
                <a:solidFill>
                  <a:schemeClr val="accent5">
                    <a:lumMod val="75000"/>
                  </a:schemeClr>
                </a:solidFill>
                <a:cs typeface="B Nazanin" pitchFamily="2" charset="-78"/>
              </a:rPr>
              <a:t>‏مورد </a:t>
            </a:r>
            <a:r>
              <a:rPr lang="fa-IR" b="1" dirty="0">
                <a:solidFill>
                  <a:schemeClr val="accent5">
                    <a:lumMod val="75000"/>
                  </a:schemeClr>
                </a:solidFill>
                <a:cs typeface="B Nazanin" pitchFamily="2" charset="-78"/>
              </a:rPr>
              <a:t>نياز هستند ؟ </a:t>
            </a:r>
          </a:p>
        </p:txBody>
      </p:sp>
      <p:sp>
        <p:nvSpPr>
          <p:cNvPr id="3" name="UTurnArrow">
            <a:hlinkClick r:id="rId3" action="ppaction://hlinksldjump"/>
          </p:cNvPr>
          <p:cNvSpPr>
            <a:spLocks noEditPoints="1" noChangeArrowheads="1"/>
          </p:cNvSpPr>
          <p:nvPr/>
        </p:nvSpPr>
        <p:spPr bwMode="auto">
          <a:xfrm rot="16200000">
            <a:off x="821505" y="5250669"/>
            <a:ext cx="985832" cy="1771650"/>
          </a:xfrm>
          <a:custGeom>
            <a:avLst/>
            <a:gdLst>
              <a:gd name="G0" fmla="+- 0 0 0"/>
              <a:gd name="G1" fmla="+- 5574 0 0"/>
              <a:gd name="G2" fmla="*/ 5574 1 2"/>
              <a:gd name="G3" fmla="*/ 9725 1 2"/>
              <a:gd name="G4" fmla="+- 10800 G3 G2"/>
              <a:gd name="G5" fmla="+- 10800 G3 0"/>
              <a:gd name="G6" fmla="+- G5 G2 0"/>
              <a:gd name="G7" fmla="*/ G6 1 2"/>
              <a:gd name="G8" fmla="+- 9725 0 0"/>
              <a:gd name="G9" fmla="+- 21600 0 5574"/>
              <a:gd name="G10" fmla="+- 21600 0 9725"/>
              <a:gd name="G11" fmla="min G10 8691"/>
              <a:gd name="G12" fmla="+- 8826 0 0"/>
              <a:gd name="G13" fmla="+- 14865 0 5975"/>
              <a:gd name="G14" fmla="+- 14865 0 0"/>
              <a:gd name="G15" fmla="*/ 5574 5842 6110"/>
              <a:gd name="G16" fmla="+- 8826 1350 0"/>
              <a:gd name="G17" fmla="+- 8310 0 G15"/>
              <a:gd name="G18" fmla="*/ G17 G7 8310"/>
              <a:gd name="G19" fmla="+- 5574 G18 0"/>
              <a:gd name="G20" fmla="+- G4 0 G18"/>
              <a:gd name="T0" fmla="*/ 9225 w 21600"/>
              <a:gd name="T1" fmla="*/ 0 h 21600"/>
              <a:gd name="T2" fmla="*/ 2787 w 21600"/>
              <a:gd name="T3" fmla="*/ 21600 h 21600"/>
              <a:gd name="T4" fmla="*/ 9725 w 21600"/>
              <a:gd name="T5" fmla="*/ 8826 h 21600"/>
              <a:gd name="T6" fmla="*/ 15663 w 21600"/>
              <a:gd name="T7" fmla="*/ 14865 h 21600"/>
              <a:gd name="T8" fmla="*/ 21600 w 21600"/>
              <a:gd name="T9" fmla="*/ 8826 h 21600"/>
              <a:gd name="T10" fmla="*/ 17694720 60000 65536"/>
              <a:gd name="T11" fmla="*/ 5898240 60000 65536"/>
              <a:gd name="T12" fmla="*/ 5898240 60000 65536"/>
              <a:gd name="T13" fmla="*/ 5898240 60000 65536"/>
              <a:gd name="T14" fmla="*/ 0 60000 65536"/>
              <a:gd name="T15" fmla="*/ 0 w 21600"/>
              <a:gd name="T16" fmla="*/ 8310 h 21600"/>
              <a:gd name="T17" fmla="*/ G1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3" y="14865"/>
                </a:moveTo>
                <a:lnTo>
                  <a:pt x="21600" y="8826"/>
                </a:lnTo>
                <a:lnTo>
                  <a:pt x="18450" y="8826"/>
                </a:lnTo>
                <a:lnTo>
                  <a:pt x="18450" y="8310"/>
                </a:lnTo>
                <a:cubicBezTo>
                  <a:pt x="18450" y="3721"/>
                  <a:pt x="14320" y="0"/>
                  <a:pt x="9225" y="0"/>
                </a:cubicBezTo>
                <a:cubicBezTo>
                  <a:pt x="4130" y="0"/>
                  <a:pt x="0" y="3799"/>
                  <a:pt x="0" y="8485"/>
                </a:cubicBezTo>
                <a:lnTo>
                  <a:pt x="0" y="21600"/>
                </a:lnTo>
                <a:lnTo>
                  <a:pt x="5574" y="21600"/>
                </a:lnTo>
                <a:lnTo>
                  <a:pt x="5574" y="8310"/>
                </a:lnTo>
                <a:cubicBezTo>
                  <a:pt x="5574" y="6664"/>
                  <a:pt x="7055" y="5330"/>
                  <a:pt x="8882" y="5330"/>
                </a:cubicBezTo>
                <a:lnTo>
                  <a:pt x="9568" y="5330"/>
                </a:lnTo>
                <a:cubicBezTo>
                  <a:pt x="11395" y="5330"/>
                  <a:pt x="12876" y="6664"/>
                  <a:pt x="12876" y="8310"/>
                </a:cubicBezTo>
                <a:lnTo>
                  <a:pt x="12876" y="8826"/>
                </a:lnTo>
                <a:lnTo>
                  <a:pt x="9725" y="8826"/>
                </a:lnTo>
                <a:close/>
              </a:path>
            </a:pathLst>
          </a:cu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4" name="Slide Number Placeholder 3"/>
          <p:cNvSpPr>
            <a:spLocks noGrp="1"/>
          </p:cNvSpPr>
          <p:nvPr>
            <p:ph type="sldNum" sz="quarter" idx="15"/>
          </p:nvPr>
        </p:nvSpPr>
        <p:spPr/>
        <p:txBody>
          <a:bodyPr/>
          <a:lstStyle/>
          <a:p>
            <a:fld id="{112B741F-895D-4642-A90E-55F141EE5FD2}" type="slidenum">
              <a:rPr lang="en-US" smtClean="0"/>
              <a:pPr/>
              <a:t>31</a:t>
            </a:fld>
            <a:endParaRPr lang="en-US"/>
          </a:p>
        </p:txBody>
      </p:sp>
    </p:spTree>
  </p:cSld>
  <p:clrMapOvr>
    <a:masterClrMapping/>
  </p:clrMapOvr>
  <p:transition spd="med">
    <p:comb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sz="quarter" idx="1"/>
          </p:nvPr>
        </p:nvSpPr>
        <p:spPr>
          <a:xfrm>
            <a:off x="755650" y="115888"/>
            <a:ext cx="7993063" cy="6181725"/>
          </a:xfrm>
        </p:spPr>
        <p:txBody>
          <a:bodyPr/>
          <a:lstStyle/>
          <a:p>
            <a:pPr marL="968375" lvl="2" indent="0" algn="r" rtl="1">
              <a:lnSpc>
                <a:spcPct val="165000"/>
              </a:lnSpc>
              <a:buSzPct val="115000"/>
              <a:buFontTx/>
              <a:buNone/>
              <a:tabLst>
                <a:tab pos="812800" algn="l"/>
              </a:tabLst>
            </a:pPr>
            <a:r>
              <a:rPr lang="fa-IR" b="1" dirty="0" smtClean="0">
                <a:solidFill>
                  <a:srgbClr val="FFCC00"/>
                </a:solidFill>
                <a:cs typeface="B Titr" pitchFamily="2" charset="-78"/>
              </a:rPr>
              <a:t>4. </a:t>
            </a:r>
            <a:r>
              <a:rPr lang="fa-IR" b="1" dirty="0">
                <a:solidFill>
                  <a:srgbClr val="FFCC00"/>
                </a:solidFill>
                <a:cs typeface="B Titr" pitchFamily="2" charset="-78"/>
              </a:rPr>
              <a:t>تعيين بهترين برنامه زمان‏بندي:</a:t>
            </a:r>
          </a:p>
          <a:p>
            <a:pPr marL="968375" lvl="2" indent="0" algn="justLow" rtl="1">
              <a:lnSpc>
                <a:spcPct val="165000"/>
              </a:lnSpc>
              <a:buSzPct val="115000"/>
              <a:buFontTx/>
              <a:buNone/>
              <a:tabLst>
                <a:tab pos="812800" algn="l"/>
              </a:tabLst>
            </a:pPr>
            <a:r>
              <a:rPr lang="fa-IR" sz="1800" b="1" dirty="0">
                <a:cs typeface="Traffic" pitchFamily="2" charset="-78"/>
              </a:rPr>
              <a:t>براي تعيين برنامه زماني دست کم بايد سه عامل اثرگذار را در نظر آورد:</a:t>
            </a:r>
          </a:p>
          <a:p>
            <a:pPr marL="968375" lvl="2" indent="0" algn="justLow" rtl="1">
              <a:lnSpc>
                <a:spcPct val="165000"/>
              </a:lnSpc>
              <a:buSzPct val="115000"/>
              <a:buFontTx/>
              <a:buChar char="•"/>
              <a:tabLst>
                <a:tab pos="812800" algn="l"/>
              </a:tabLst>
            </a:pPr>
            <a:r>
              <a:rPr lang="fa-IR" sz="1800" b="1" dirty="0">
                <a:cs typeface="B Nazanin" pitchFamily="2" charset="-78"/>
              </a:rPr>
              <a:t>   </a:t>
            </a:r>
            <a:r>
              <a:rPr lang="fa-IR" b="1" dirty="0">
                <a:solidFill>
                  <a:schemeClr val="accent5">
                    <a:lumMod val="75000"/>
                  </a:schemeClr>
                </a:solidFill>
                <a:cs typeface="B Nazanin" pitchFamily="2" charset="-78"/>
              </a:rPr>
              <a:t>مخاطبان آموزش </a:t>
            </a:r>
          </a:p>
          <a:p>
            <a:pPr marL="968375" lvl="2" indent="0" algn="justLow" rtl="1">
              <a:lnSpc>
                <a:spcPct val="165000"/>
              </a:lnSpc>
              <a:buSzPct val="115000"/>
              <a:buFontTx/>
              <a:buChar char="•"/>
              <a:tabLst>
                <a:tab pos="812800" algn="l"/>
              </a:tabLst>
            </a:pPr>
            <a:r>
              <a:rPr lang="fa-IR" b="1" dirty="0">
                <a:solidFill>
                  <a:schemeClr val="accent5">
                    <a:lumMod val="75000"/>
                  </a:schemeClr>
                </a:solidFill>
                <a:cs typeface="B Nazanin" pitchFamily="2" charset="-78"/>
              </a:rPr>
              <a:t>   مديران/ سرپرستان </a:t>
            </a:r>
          </a:p>
          <a:p>
            <a:pPr marL="968375" lvl="2" indent="0" algn="justLow" rtl="1">
              <a:lnSpc>
                <a:spcPct val="165000"/>
              </a:lnSpc>
              <a:buSzPct val="115000"/>
              <a:buFontTx/>
              <a:buChar char="•"/>
              <a:tabLst>
                <a:tab pos="812800" algn="l"/>
              </a:tabLst>
            </a:pPr>
            <a:r>
              <a:rPr lang="fa-IR" b="1" dirty="0">
                <a:solidFill>
                  <a:schemeClr val="accent5">
                    <a:lumMod val="75000"/>
                  </a:schemeClr>
                </a:solidFill>
                <a:cs typeface="B Nazanin" pitchFamily="2" charset="-78"/>
              </a:rPr>
              <a:t>   شرايط مطلوب يادگيري</a:t>
            </a:r>
          </a:p>
          <a:p>
            <a:pPr marL="968375" lvl="2" indent="0" algn="justLow" rtl="1">
              <a:lnSpc>
                <a:spcPct val="165000"/>
              </a:lnSpc>
              <a:buSzPct val="115000"/>
              <a:buFontTx/>
              <a:buNone/>
              <a:tabLst>
                <a:tab pos="812800" algn="l"/>
              </a:tabLst>
            </a:pPr>
            <a:r>
              <a:rPr lang="fa-IR" sz="1800" b="1" dirty="0">
                <a:solidFill>
                  <a:schemeClr val="accent1">
                    <a:lumMod val="75000"/>
                  </a:schemeClr>
                </a:solidFill>
                <a:cs typeface="B Nazanin" pitchFamily="2" charset="-78"/>
              </a:rPr>
              <a:t>برنامه زمان‏بندي شده دوره آموزش بايد پيشاپيش به اطلاع مخاطبان دوره آموزشي، مديران و سرپرستان برسد</a:t>
            </a:r>
            <a:r>
              <a:rPr lang="fa-IR" sz="1800" b="1" dirty="0">
                <a:cs typeface="B Nazanin" pitchFamily="2" charset="-78"/>
              </a:rPr>
              <a:t> تا آنان بتوانند به طورموثرتري براي شرکت در دوره آموزشي برنامه‏ريزي کنند.  </a:t>
            </a:r>
          </a:p>
        </p:txBody>
      </p:sp>
      <p:sp>
        <p:nvSpPr>
          <p:cNvPr id="3" name="UTurnArrow">
            <a:hlinkClick r:id="rId3" action="ppaction://hlinksldjump"/>
          </p:cNvPr>
          <p:cNvSpPr>
            <a:spLocks noEditPoints="1" noChangeArrowheads="1"/>
          </p:cNvSpPr>
          <p:nvPr/>
        </p:nvSpPr>
        <p:spPr bwMode="auto">
          <a:xfrm rot="16200000">
            <a:off x="821505" y="5250669"/>
            <a:ext cx="985832" cy="1771650"/>
          </a:xfrm>
          <a:custGeom>
            <a:avLst/>
            <a:gdLst>
              <a:gd name="G0" fmla="+- 0 0 0"/>
              <a:gd name="G1" fmla="+- 5574 0 0"/>
              <a:gd name="G2" fmla="*/ 5574 1 2"/>
              <a:gd name="G3" fmla="*/ 9725 1 2"/>
              <a:gd name="G4" fmla="+- 10800 G3 G2"/>
              <a:gd name="G5" fmla="+- 10800 G3 0"/>
              <a:gd name="G6" fmla="+- G5 G2 0"/>
              <a:gd name="G7" fmla="*/ G6 1 2"/>
              <a:gd name="G8" fmla="+- 9725 0 0"/>
              <a:gd name="G9" fmla="+- 21600 0 5574"/>
              <a:gd name="G10" fmla="+- 21600 0 9725"/>
              <a:gd name="G11" fmla="min G10 8691"/>
              <a:gd name="G12" fmla="+- 8826 0 0"/>
              <a:gd name="G13" fmla="+- 14865 0 5975"/>
              <a:gd name="G14" fmla="+- 14865 0 0"/>
              <a:gd name="G15" fmla="*/ 5574 5842 6110"/>
              <a:gd name="G16" fmla="+- 8826 1350 0"/>
              <a:gd name="G17" fmla="+- 8310 0 G15"/>
              <a:gd name="G18" fmla="*/ G17 G7 8310"/>
              <a:gd name="G19" fmla="+- 5574 G18 0"/>
              <a:gd name="G20" fmla="+- G4 0 G18"/>
              <a:gd name="T0" fmla="*/ 9225 w 21600"/>
              <a:gd name="T1" fmla="*/ 0 h 21600"/>
              <a:gd name="T2" fmla="*/ 2787 w 21600"/>
              <a:gd name="T3" fmla="*/ 21600 h 21600"/>
              <a:gd name="T4" fmla="*/ 9725 w 21600"/>
              <a:gd name="T5" fmla="*/ 8826 h 21600"/>
              <a:gd name="T6" fmla="*/ 15663 w 21600"/>
              <a:gd name="T7" fmla="*/ 14865 h 21600"/>
              <a:gd name="T8" fmla="*/ 21600 w 21600"/>
              <a:gd name="T9" fmla="*/ 8826 h 21600"/>
              <a:gd name="T10" fmla="*/ 17694720 60000 65536"/>
              <a:gd name="T11" fmla="*/ 5898240 60000 65536"/>
              <a:gd name="T12" fmla="*/ 5898240 60000 65536"/>
              <a:gd name="T13" fmla="*/ 5898240 60000 65536"/>
              <a:gd name="T14" fmla="*/ 0 60000 65536"/>
              <a:gd name="T15" fmla="*/ 0 w 21600"/>
              <a:gd name="T16" fmla="*/ 8310 h 21600"/>
              <a:gd name="T17" fmla="*/ G1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3" y="14865"/>
                </a:moveTo>
                <a:lnTo>
                  <a:pt x="21600" y="8826"/>
                </a:lnTo>
                <a:lnTo>
                  <a:pt x="18450" y="8826"/>
                </a:lnTo>
                <a:lnTo>
                  <a:pt x="18450" y="8310"/>
                </a:lnTo>
                <a:cubicBezTo>
                  <a:pt x="18450" y="3721"/>
                  <a:pt x="14320" y="0"/>
                  <a:pt x="9225" y="0"/>
                </a:cubicBezTo>
                <a:cubicBezTo>
                  <a:pt x="4130" y="0"/>
                  <a:pt x="0" y="3799"/>
                  <a:pt x="0" y="8485"/>
                </a:cubicBezTo>
                <a:lnTo>
                  <a:pt x="0" y="21600"/>
                </a:lnTo>
                <a:lnTo>
                  <a:pt x="5574" y="21600"/>
                </a:lnTo>
                <a:lnTo>
                  <a:pt x="5574" y="8310"/>
                </a:lnTo>
                <a:cubicBezTo>
                  <a:pt x="5574" y="6664"/>
                  <a:pt x="7055" y="5330"/>
                  <a:pt x="8882" y="5330"/>
                </a:cubicBezTo>
                <a:lnTo>
                  <a:pt x="9568" y="5330"/>
                </a:lnTo>
                <a:cubicBezTo>
                  <a:pt x="11395" y="5330"/>
                  <a:pt x="12876" y="6664"/>
                  <a:pt x="12876" y="8310"/>
                </a:cubicBezTo>
                <a:lnTo>
                  <a:pt x="12876" y="8826"/>
                </a:lnTo>
                <a:lnTo>
                  <a:pt x="9725" y="8826"/>
                </a:lnTo>
                <a:close/>
              </a:path>
            </a:pathLst>
          </a:cu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4" name="Slide Number Placeholder 3"/>
          <p:cNvSpPr>
            <a:spLocks noGrp="1"/>
          </p:cNvSpPr>
          <p:nvPr>
            <p:ph type="sldNum" sz="quarter" idx="15"/>
          </p:nvPr>
        </p:nvSpPr>
        <p:spPr/>
        <p:txBody>
          <a:bodyPr/>
          <a:lstStyle/>
          <a:p>
            <a:fld id="{112B741F-895D-4642-A90E-55F141EE5FD2}" type="slidenum">
              <a:rPr lang="en-US" smtClean="0"/>
              <a:pPr/>
              <a:t>32</a:t>
            </a:fld>
            <a:endParaRPr lang="en-US"/>
          </a:p>
        </p:txBody>
      </p:sp>
    </p:spTree>
  </p:cSld>
  <p:clrMapOvr>
    <a:masterClrMapping/>
  </p:clrMapOvr>
  <p:transition spd="med">
    <p:blinds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sz="quarter" idx="1"/>
          </p:nvPr>
        </p:nvSpPr>
        <p:spPr>
          <a:xfrm>
            <a:off x="755650" y="1052513"/>
            <a:ext cx="7993063" cy="4321175"/>
          </a:xfrm>
        </p:spPr>
        <p:txBody>
          <a:bodyPr/>
          <a:lstStyle/>
          <a:p>
            <a:pPr marL="968375" lvl="2" indent="0" algn="r" rtl="1">
              <a:lnSpc>
                <a:spcPct val="165000"/>
              </a:lnSpc>
              <a:buSzPct val="115000"/>
              <a:buFontTx/>
              <a:buNone/>
              <a:tabLst>
                <a:tab pos="812800" algn="l"/>
              </a:tabLst>
            </a:pPr>
            <a:r>
              <a:rPr lang="fa-IR" b="1" dirty="0" smtClean="0">
                <a:solidFill>
                  <a:srgbClr val="FFCC00"/>
                </a:solidFill>
                <a:cs typeface="B Titr" pitchFamily="2" charset="-78"/>
              </a:rPr>
              <a:t>5. </a:t>
            </a:r>
            <a:r>
              <a:rPr lang="fa-IR" b="1" dirty="0">
                <a:solidFill>
                  <a:srgbClr val="FFCC00"/>
                </a:solidFill>
                <a:cs typeface="B Titr" pitchFamily="2" charset="-78"/>
              </a:rPr>
              <a:t>انتخاب تسهيلات مناسب :</a:t>
            </a:r>
          </a:p>
          <a:p>
            <a:pPr marL="968375" lvl="2" indent="0" algn="justLow" rtl="1">
              <a:lnSpc>
                <a:spcPct val="165000"/>
              </a:lnSpc>
              <a:buSzPct val="115000"/>
              <a:buFontTx/>
              <a:buChar char="•"/>
              <a:tabLst>
                <a:tab pos="812800" algn="l"/>
              </a:tabLst>
            </a:pPr>
            <a:r>
              <a:rPr lang="fa-IR" sz="1800" b="1" dirty="0">
                <a:cs typeface="Traffic" pitchFamily="2" charset="-78"/>
              </a:rPr>
              <a:t> تصميمگيري درباره تهيه و تدارک تسهيلات مناسب براي اجراي دوره آموزشي از فعاتيتهاي حائز اهميت است.</a:t>
            </a:r>
          </a:p>
          <a:p>
            <a:pPr marL="968375" lvl="2" indent="0" algn="justLow" rtl="1">
              <a:lnSpc>
                <a:spcPct val="165000"/>
              </a:lnSpc>
              <a:buSzPct val="115000"/>
              <a:buFontTx/>
              <a:buChar char="•"/>
              <a:tabLst>
                <a:tab pos="812800" algn="l"/>
              </a:tabLst>
            </a:pPr>
            <a:r>
              <a:rPr lang="fa-IR" sz="1800" b="1" dirty="0">
                <a:cs typeface="Traffic" pitchFamily="2" charset="-78"/>
              </a:rPr>
              <a:t> تسهيلات بايستي هم ايجاد آسايش کنند و هم در مخاطبان آموزش ايجاد آرامش نمايد.</a:t>
            </a:r>
          </a:p>
          <a:p>
            <a:pPr marL="968375" lvl="2" indent="0" algn="justLow" rtl="1">
              <a:lnSpc>
                <a:spcPct val="165000"/>
              </a:lnSpc>
              <a:buSzPct val="115000"/>
              <a:buFontTx/>
              <a:buChar char="•"/>
              <a:tabLst>
                <a:tab pos="812800" algn="l"/>
              </a:tabLst>
            </a:pPr>
            <a:r>
              <a:rPr lang="fa-IR" sz="1800" b="1" dirty="0">
                <a:cs typeface="Traffic" pitchFamily="2" charset="-78"/>
              </a:rPr>
              <a:t> </a:t>
            </a:r>
            <a:r>
              <a:rPr lang="fa-IR" sz="1800" b="1" dirty="0">
                <a:solidFill>
                  <a:schemeClr val="accent1">
                    <a:lumMod val="75000"/>
                  </a:schemeClr>
                </a:solidFill>
                <a:cs typeface="Traffic" pitchFamily="2" charset="-78"/>
              </a:rPr>
              <a:t>کوچک بودن اتاقها، فقدان نور کافي، وجود سروصداي مزاحم، مسافت طولاني تا محل آموزش، و.... همگي ميتواند نگرش منفي در مخاطبان آموزش به وجود آورد.</a:t>
            </a:r>
            <a:endParaRPr lang="fa-IR" sz="1800" b="1" dirty="0">
              <a:solidFill>
                <a:schemeClr val="accent1">
                  <a:lumMod val="75000"/>
                </a:schemeClr>
              </a:solidFill>
              <a:cs typeface="B Nazanin" pitchFamily="2" charset="-78"/>
            </a:endParaRPr>
          </a:p>
        </p:txBody>
      </p:sp>
      <p:sp>
        <p:nvSpPr>
          <p:cNvPr id="3" name="UTurnArrow">
            <a:hlinkClick r:id="rId3" action="ppaction://hlinksldjump"/>
          </p:cNvPr>
          <p:cNvSpPr>
            <a:spLocks noEditPoints="1" noChangeArrowheads="1"/>
          </p:cNvSpPr>
          <p:nvPr/>
        </p:nvSpPr>
        <p:spPr bwMode="auto">
          <a:xfrm rot="16200000">
            <a:off x="821505" y="5250669"/>
            <a:ext cx="985832" cy="1771650"/>
          </a:xfrm>
          <a:custGeom>
            <a:avLst/>
            <a:gdLst>
              <a:gd name="G0" fmla="+- 0 0 0"/>
              <a:gd name="G1" fmla="+- 5574 0 0"/>
              <a:gd name="G2" fmla="*/ 5574 1 2"/>
              <a:gd name="G3" fmla="*/ 9725 1 2"/>
              <a:gd name="G4" fmla="+- 10800 G3 G2"/>
              <a:gd name="G5" fmla="+- 10800 G3 0"/>
              <a:gd name="G6" fmla="+- G5 G2 0"/>
              <a:gd name="G7" fmla="*/ G6 1 2"/>
              <a:gd name="G8" fmla="+- 9725 0 0"/>
              <a:gd name="G9" fmla="+- 21600 0 5574"/>
              <a:gd name="G10" fmla="+- 21600 0 9725"/>
              <a:gd name="G11" fmla="min G10 8691"/>
              <a:gd name="G12" fmla="+- 8826 0 0"/>
              <a:gd name="G13" fmla="+- 14865 0 5975"/>
              <a:gd name="G14" fmla="+- 14865 0 0"/>
              <a:gd name="G15" fmla="*/ 5574 5842 6110"/>
              <a:gd name="G16" fmla="+- 8826 1350 0"/>
              <a:gd name="G17" fmla="+- 8310 0 G15"/>
              <a:gd name="G18" fmla="*/ G17 G7 8310"/>
              <a:gd name="G19" fmla="+- 5574 G18 0"/>
              <a:gd name="G20" fmla="+- G4 0 G18"/>
              <a:gd name="T0" fmla="*/ 9225 w 21600"/>
              <a:gd name="T1" fmla="*/ 0 h 21600"/>
              <a:gd name="T2" fmla="*/ 2787 w 21600"/>
              <a:gd name="T3" fmla="*/ 21600 h 21600"/>
              <a:gd name="T4" fmla="*/ 9725 w 21600"/>
              <a:gd name="T5" fmla="*/ 8826 h 21600"/>
              <a:gd name="T6" fmla="*/ 15663 w 21600"/>
              <a:gd name="T7" fmla="*/ 14865 h 21600"/>
              <a:gd name="T8" fmla="*/ 21600 w 21600"/>
              <a:gd name="T9" fmla="*/ 8826 h 21600"/>
              <a:gd name="T10" fmla="*/ 17694720 60000 65536"/>
              <a:gd name="T11" fmla="*/ 5898240 60000 65536"/>
              <a:gd name="T12" fmla="*/ 5898240 60000 65536"/>
              <a:gd name="T13" fmla="*/ 5898240 60000 65536"/>
              <a:gd name="T14" fmla="*/ 0 60000 65536"/>
              <a:gd name="T15" fmla="*/ 0 w 21600"/>
              <a:gd name="T16" fmla="*/ 8310 h 21600"/>
              <a:gd name="T17" fmla="*/ G1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3" y="14865"/>
                </a:moveTo>
                <a:lnTo>
                  <a:pt x="21600" y="8826"/>
                </a:lnTo>
                <a:lnTo>
                  <a:pt x="18450" y="8826"/>
                </a:lnTo>
                <a:lnTo>
                  <a:pt x="18450" y="8310"/>
                </a:lnTo>
                <a:cubicBezTo>
                  <a:pt x="18450" y="3721"/>
                  <a:pt x="14320" y="0"/>
                  <a:pt x="9225" y="0"/>
                </a:cubicBezTo>
                <a:cubicBezTo>
                  <a:pt x="4130" y="0"/>
                  <a:pt x="0" y="3799"/>
                  <a:pt x="0" y="8485"/>
                </a:cubicBezTo>
                <a:lnTo>
                  <a:pt x="0" y="21600"/>
                </a:lnTo>
                <a:lnTo>
                  <a:pt x="5574" y="21600"/>
                </a:lnTo>
                <a:lnTo>
                  <a:pt x="5574" y="8310"/>
                </a:lnTo>
                <a:cubicBezTo>
                  <a:pt x="5574" y="6664"/>
                  <a:pt x="7055" y="5330"/>
                  <a:pt x="8882" y="5330"/>
                </a:cubicBezTo>
                <a:lnTo>
                  <a:pt x="9568" y="5330"/>
                </a:lnTo>
                <a:cubicBezTo>
                  <a:pt x="11395" y="5330"/>
                  <a:pt x="12876" y="6664"/>
                  <a:pt x="12876" y="8310"/>
                </a:cubicBezTo>
                <a:lnTo>
                  <a:pt x="12876" y="8826"/>
                </a:lnTo>
                <a:lnTo>
                  <a:pt x="9725" y="8826"/>
                </a:lnTo>
                <a:close/>
              </a:path>
            </a:pathLst>
          </a:cu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4" name="Slide Number Placeholder 3"/>
          <p:cNvSpPr>
            <a:spLocks noGrp="1"/>
          </p:cNvSpPr>
          <p:nvPr>
            <p:ph type="sldNum" sz="quarter" idx="15"/>
          </p:nvPr>
        </p:nvSpPr>
        <p:spPr/>
        <p:txBody>
          <a:bodyPr/>
          <a:lstStyle/>
          <a:p>
            <a:fld id="{112B741F-895D-4642-A90E-55F141EE5FD2}" type="slidenum">
              <a:rPr lang="en-US" smtClean="0"/>
              <a:pPr/>
              <a:t>33</a:t>
            </a:fld>
            <a:endParaRPr lang="en-US"/>
          </a:p>
        </p:txBody>
      </p:sp>
    </p:spTree>
  </p:cSld>
  <p:clrMapOvr>
    <a:masterClrMapping/>
  </p:clrMapOvr>
  <p:transition spd="med">
    <p:blinds/>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sz="quarter" idx="1"/>
          </p:nvPr>
        </p:nvSpPr>
        <p:spPr>
          <a:xfrm>
            <a:off x="755650" y="115888"/>
            <a:ext cx="7993063" cy="6181725"/>
          </a:xfrm>
        </p:spPr>
        <p:txBody>
          <a:bodyPr/>
          <a:lstStyle/>
          <a:p>
            <a:pPr marL="968375" lvl="2" indent="0" algn="r" rtl="1">
              <a:lnSpc>
                <a:spcPct val="165000"/>
              </a:lnSpc>
              <a:buSzPct val="115000"/>
              <a:buFontTx/>
              <a:buNone/>
              <a:tabLst>
                <a:tab pos="812800" algn="l"/>
              </a:tabLst>
            </a:pPr>
            <a:r>
              <a:rPr lang="fa-IR" b="1" dirty="0" smtClean="0">
                <a:solidFill>
                  <a:srgbClr val="FFCC00"/>
                </a:solidFill>
                <a:cs typeface="B Titr" pitchFamily="2" charset="-78"/>
              </a:rPr>
              <a:t>6. </a:t>
            </a:r>
            <a:r>
              <a:rPr lang="fa-IR" b="1" dirty="0">
                <a:solidFill>
                  <a:srgbClr val="FFCC00"/>
                </a:solidFill>
                <a:cs typeface="B Titr" pitchFamily="2" charset="-78"/>
              </a:rPr>
              <a:t>انتخاب مربيان/ استادان شايسته:</a:t>
            </a:r>
            <a:r>
              <a:rPr lang="fa-IR" sz="1800" b="1" dirty="0">
                <a:cs typeface="B Nazanin" pitchFamily="2" charset="-78"/>
              </a:rPr>
              <a:t> </a:t>
            </a:r>
          </a:p>
          <a:p>
            <a:pPr marL="968375" lvl="2" indent="0" algn="r" rtl="1">
              <a:lnSpc>
                <a:spcPct val="165000"/>
              </a:lnSpc>
              <a:buSzPct val="115000"/>
              <a:buFontTx/>
              <a:buNone/>
              <a:tabLst>
                <a:tab pos="812800" algn="l"/>
              </a:tabLst>
            </a:pPr>
            <a:r>
              <a:rPr lang="fa-IR" sz="1800" b="1" dirty="0">
                <a:cs typeface="Traffic" pitchFamily="2" charset="-78"/>
              </a:rPr>
              <a:t>انتخاب مربي يا استاد نقش اساسي در موفقيت برنامه‏ آموزشي ايفا مي‏کند. </a:t>
            </a:r>
          </a:p>
          <a:p>
            <a:pPr marL="968375" lvl="2" indent="0" algn="r" rtl="1">
              <a:lnSpc>
                <a:spcPct val="165000"/>
              </a:lnSpc>
              <a:buSzPct val="115000"/>
              <a:buFontTx/>
              <a:buNone/>
              <a:tabLst>
                <a:tab pos="812800" algn="l"/>
              </a:tabLst>
            </a:pPr>
            <a:r>
              <a:rPr lang="fa-IR" sz="1800" b="1" dirty="0">
                <a:cs typeface="Traffic" pitchFamily="2" charset="-78"/>
              </a:rPr>
              <a:t>يک مربي يا استاد بايد ويژگي‏هاي خاصي را دارا باشد از جمله: </a:t>
            </a:r>
          </a:p>
          <a:p>
            <a:pPr marL="968375" lvl="2" indent="0" algn="r" rtl="1">
              <a:lnSpc>
                <a:spcPct val="165000"/>
              </a:lnSpc>
              <a:buSzPct val="115000"/>
              <a:buFontTx/>
              <a:buChar char="•"/>
              <a:tabLst>
                <a:tab pos="812800" algn="l"/>
              </a:tabLst>
            </a:pPr>
            <a:r>
              <a:rPr lang="fa-IR" sz="1800" b="1" dirty="0">
                <a:cs typeface="B Nazanin" pitchFamily="2" charset="-78"/>
              </a:rPr>
              <a:t>   </a:t>
            </a:r>
            <a:r>
              <a:rPr lang="fa-IR" b="1" dirty="0">
                <a:solidFill>
                  <a:schemeClr val="accent5">
                    <a:lumMod val="75000"/>
                  </a:schemeClr>
                </a:solidFill>
                <a:cs typeface="B Nazanin" pitchFamily="2" charset="-78"/>
              </a:rPr>
              <a:t>تسلط بر موضوع آموزش </a:t>
            </a:r>
          </a:p>
          <a:p>
            <a:pPr marL="968375" lvl="2" indent="0" algn="r" rtl="1">
              <a:lnSpc>
                <a:spcPct val="165000"/>
              </a:lnSpc>
              <a:buSzPct val="115000"/>
              <a:buFontTx/>
              <a:buChar char="•"/>
              <a:tabLst>
                <a:tab pos="812800" algn="l"/>
              </a:tabLst>
            </a:pPr>
            <a:r>
              <a:rPr lang="fa-IR" b="1" dirty="0">
                <a:solidFill>
                  <a:schemeClr val="accent5">
                    <a:lumMod val="75000"/>
                  </a:schemeClr>
                </a:solidFill>
                <a:cs typeface="B Nazanin" pitchFamily="2" charset="-78"/>
              </a:rPr>
              <a:t>   توانايي تدريس و علاقممندي به آن </a:t>
            </a:r>
          </a:p>
          <a:p>
            <a:pPr marL="968375" lvl="2" indent="0" algn="r" rtl="1">
              <a:lnSpc>
                <a:spcPct val="165000"/>
              </a:lnSpc>
              <a:buSzPct val="115000"/>
              <a:buFontTx/>
              <a:buChar char="•"/>
              <a:tabLst>
                <a:tab pos="812800" algn="l"/>
              </a:tabLst>
            </a:pPr>
            <a:r>
              <a:rPr lang="fa-IR" b="1" dirty="0">
                <a:solidFill>
                  <a:schemeClr val="accent5">
                    <a:lumMod val="75000"/>
                  </a:schemeClr>
                </a:solidFill>
                <a:cs typeface="B Nazanin" pitchFamily="2" charset="-78"/>
              </a:rPr>
              <a:t>   توانايي برقراري ارتباط با مخاطبان </a:t>
            </a:r>
          </a:p>
          <a:p>
            <a:pPr marL="968375" lvl="2" indent="0" algn="r" rtl="1">
              <a:lnSpc>
                <a:spcPct val="165000"/>
              </a:lnSpc>
              <a:buSzPct val="115000"/>
              <a:buFontTx/>
              <a:buChar char="•"/>
              <a:tabLst>
                <a:tab pos="812800" algn="l"/>
              </a:tabLst>
            </a:pPr>
            <a:r>
              <a:rPr lang="fa-IR" b="1" dirty="0">
                <a:solidFill>
                  <a:schemeClr val="accent5">
                    <a:lumMod val="75000"/>
                  </a:schemeClr>
                </a:solidFill>
                <a:cs typeface="B Nazanin" pitchFamily="2" charset="-78"/>
              </a:rPr>
              <a:t>   توانايي ايجاد انگيزه براي يادگيري در مخاطبان  </a:t>
            </a:r>
          </a:p>
          <a:p>
            <a:pPr marL="968375" lvl="2" indent="0" algn="r" rtl="1">
              <a:lnSpc>
                <a:spcPct val="165000"/>
              </a:lnSpc>
              <a:buSzPct val="115000"/>
              <a:buFontTx/>
              <a:buNone/>
              <a:tabLst>
                <a:tab pos="812800" algn="l"/>
              </a:tabLst>
            </a:pPr>
            <a:endParaRPr lang="fa-IR" b="1" dirty="0">
              <a:solidFill>
                <a:srgbClr val="66FF33"/>
              </a:solidFill>
              <a:cs typeface="B Nazanin" pitchFamily="2" charset="-78"/>
            </a:endParaRPr>
          </a:p>
          <a:p>
            <a:pPr marL="968375" lvl="2" indent="0" algn="r" rtl="1">
              <a:lnSpc>
                <a:spcPct val="165000"/>
              </a:lnSpc>
              <a:buSzPct val="115000"/>
              <a:buFontTx/>
              <a:buNone/>
              <a:tabLst>
                <a:tab pos="812800" algn="l"/>
              </a:tabLst>
            </a:pPr>
            <a:endParaRPr lang="fa-IR" sz="1800" b="1" dirty="0">
              <a:cs typeface="B Nazanin" pitchFamily="2" charset="-78"/>
            </a:endParaRPr>
          </a:p>
        </p:txBody>
      </p:sp>
      <p:sp>
        <p:nvSpPr>
          <p:cNvPr id="3" name="UTurnArrow">
            <a:hlinkClick r:id="rId3" action="ppaction://hlinksldjump"/>
          </p:cNvPr>
          <p:cNvSpPr>
            <a:spLocks noEditPoints="1" noChangeArrowheads="1"/>
          </p:cNvSpPr>
          <p:nvPr/>
        </p:nvSpPr>
        <p:spPr bwMode="auto">
          <a:xfrm rot="16200000">
            <a:off x="821505" y="5250669"/>
            <a:ext cx="985832" cy="1771650"/>
          </a:xfrm>
          <a:custGeom>
            <a:avLst/>
            <a:gdLst>
              <a:gd name="G0" fmla="+- 0 0 0"/>
              <a:gd name="G1" fmla="+- 5574 0 0"/>
              <a:gd name="G2" fmla="*/ 5574 1 2"/>
              <a:gd name="G3" fmla="*/ 9725 1 2"/>
              <a:gd name="G4" fmla="+- 10800 G3 G2"/>
              <a:gd name="G5" fmla="+- 10800 G3 0"/>
              <a:gd name="G6" fmla="+- G5 G2 0"/>
              <a:gd name="G7" fmla="*/ G6 1 2"/>
              <a:gd name="G8" fmla="+- 9725 0 0"/>
              <a:gd name="G9" fmla="+- 21600 0 5574"/>
              <a:gd name="G10" fmla="+- 21600 0 9725"/>
              <a:gd name="G11" fmla="min G10 8691"/>
              <a:gd name="G12" fmla="+- 8826 0 0"/>
              <a:gd name="G13" fmla="+- 14865 0 5975"/>
              <a:gd name="G14" fmla="+- 14865 0 0"/>
              <a:gd name="G15" fmla="*/ 5574 5842 6110"/>
              <a:gd name="G16" fmla="+- 8826 1350 0"/>
              <a:gd name="G17" fmla="+- 8310 0 G15"/>
              <a:gd name="G18" fmla="*/ G17 G7 8310"/>
              <a:gd name="G19" fmla="+- 5574 G18 0"/>
              <a:gd name="G20" fmla="+- G4 0 G18"/>
              <a:gd name="T0" fmla="*/ 9225 w 21600"/>
              <a:gd name="T1" fmla="*/ 0 h 21600"/>
              <a:gd name="T2" fmla="*/ 2787 w 21600"/>
              <a:gd name="T3" fmla="*/ 21600 h 21600"/>
              <a:gd name="T4" fmla="*/ 9725 w 21600"/>
              <a:gd name="T5" fmla="*/ 8826 h 21600"/>
              <a:gd name="T6" fmla="*/ 15663 w 21600"/>
              <a:gd name="T7" fmla="*/ 14865 h 21600"/>
              <a:gd name="T8" fmla="*/ 21600 w 21600"/>
              <a:gd name="T9" fmla="*/ 8826 h 21600"/>
              <a:gd name="T10" fmla="*/ 17694720 60000 65536"/>
              <a:gd name="T11" fmla="*/ 5898240 60000 65536"/>
              <a:gd name="T12" fmla="*/ 5898240 60000 65536"/>
              <a:gd name="T13" fmla="*/ 5898240 60000 65536"/>
              <a:gd name="T14" fmla="*/ 0 60000 65536"/>
              <a:gd name="T15" fmla="*/ 0 w 21600"/>
              <a:gd name="T16" fmla="*/ 8310 h 21600"/>
              <a:gd name="T17" fmla="*/ G1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3" y="14865"/>
                </a:moveTo>
                <a:lnTo>
                  <a:pt x="21600" y="8826"/>
                </a:lnTo>
                <a:lnTo>
                  <a:pt x="18450" y="8826"/>
                </a:lnTo>
                <a:lnTo>
                  <a:pt x="18450" y="8310"/>
                </a:lnTo>
                <a:cubicBezTo>
                  <a:pt x="18450" y="3721"/>
                  <a:pt x="14320" y="0"/>
                  <a:pt x="9225" y="0"/>
                </a:cubicBezTo>
                <a:cubicBezTo>
                  <a:pt x="4130" y="0"/>
                  <a:pt x="0" y="3799"/>
                  <a:pt x="0" y="8485"/>
                </a:cubicBezTo>
                <a:lnTo>
                  <a:pt x="0" y="21600"/>
                </a:lnTo>
                <a:lnTo>
                  <a:pt x="5574" y="21600"/>
                </a:lnTo>
                <a:lnTo>
                  <a:pt x="5574" y="8310"/>
                </a:lnTo>
                <a:cubicBezTo>
                  <a:pt x="5574" y="6664"/>
                  <a:pt x="7055" y="5330"/>
                  <a:pt x="8882" y="5330"/>
                </a:cubicBezTo>
                <a:lnTo>
                  <a:pt x="9568" y="5330"/>
                </a:lnTo>
                <a:cubicBezTo>
                  <a:pt x="11395" y="5330"/>
                  <a:pt x="12876" y="6664"/>
                  <a:pt x="12876" y="8310"/>
                </a:cubicBezTo>
                <a:lnTo>
                  <a:pt x="12876" y="8826"/>
                </a:lnTo>
                <a:lnTo>
                  <a:pt x="9725" y="8826"/>
                </a:lnTo>
                <a:close/>
              </a:path>
            </a:pathLst>
          </a:cu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4" name="Slide Number Placeholder 3"/>
          <p:cNvSpPr>
            <a:spLocks noGrp="1"/>
          </p:cNvSpPr>
          <p:nvPr>
            <p:ph type="sldNum" sz="quarter" idx="15"/>
          </p:nvPr>
        </p:nvSpPr>
        <p:spPr/>
        <p:txBody>
          <a:bodyPr/>
          <a:lstStyle/>
          <a:p>
            <a:fld id="{112B741F-895D-4642-A90E-55F141EE5FD2}" type="slidenum">
              <a:rPr lang="en-US" smtClean="0"/>
              <a:pPr/>
              <a:t>34</a:t>
            </a:fld>
            <a:endParaRPr lang="en-US"/>
          </a:p>
        </p:txBody>
      </p:sp>
    </p:spTree>
  </p:cSld>
  <p:clrMapOvr>
    <a:masterClrMapping/>
  </p:clrMapOvr>
  <p:transition spd="med">
    <p:strips/>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7931224" cy="5440378"/>
          </a:xfrm>
        </p:spPr>
        <p:txBody>
          <a:bodyPr>
            <a:noAutofit/>
          </a:bodyPr>
          <a:lstStyle/>
          <a:p>
            <a:pPr algn="r" rtl="1">
              <a:lnSpc>
                <a:spcPct val="150000"/>
              </a:lnSpc>
            </a:pPr>
            <a:r>
              <a:rPr lang="fa-IR" sz="2000" b="1" dirty="0" smtClean="0">
                <a:solidFill>
                  <a:srgbClr val="FF0000"/>
                </a:solidFill>
                <a:latin typeface="+mn-lt"/>
                <a:ea typeface="+mn-ea"/>
                <a:cs typeface="B Nazanin" pitchFamily="2" charset="-78"/>
              </a:rPr>
              <a:t>استاندارد </a:t>
            </a:r>
            <a:r>
              <a:rPr lang="en-US" sz="2000" b="1" dirty="0" smtClean="0">
                <a:solidFill>
                  <a:srgbClr val="FF0000"/>
                </a:solidFill>
                <a:latin typeface="+mn-lt"/>
                <a:ea typeface="+mn-ea"/>
                <a:cs typeface="B Nazanin" pitchFamily="2" charset="-78"/>
              </a:rPr>
              <a:t>ISO10015</a:t>
            </a:r>
            <a:r>
              <a:rPr lang="fa-IR" sz="2000" b="1" dirty="0" smtClean="0">
                <a:solidFill>
                  <a:schemeClr val="folHlink"/>
                </a:solidFill>
                <a:latin typeface="+mn-lt"/>
                <a:ea typeface="+mn-ea"/>
                <a:cs typeface="B Nazanin" pitchFamily="2" charset="-78"/>
              </a:rPr>
              <a:t/>
            </a:r>
            <a:br>
              <a:rPr lang="fa-IR" sz="2000" b="1" dirty="0" smtClean="0">
                <a:solidFill>
                  <a:schemeClr val="folHlink"/>
                </a:solidFill>
                <a:latin typeface="+mn-lt"/>
                <a:ea typeface="+mn-ea"/>
                <a:cs typeface="B Nazanin" pitchFamily="2" charset="-78"/>
              </a:rPr>
            </a:br>
            <a:r>
              <a:rPr lang="fa-IR" sz="2000" b="1" dirty="0" smtClean="0">
                <a:solidFill>
                  <a:schemeClr val="folHlink"/>
                </a:solidFill>
                <a:latin typeface="+mn-lt"/>
                <a:ea typeface="+mn-ea"/>
                <a:cs typeface="B Nazanin" pitchFamily="2" charset="-78"/>
              </a:rPr>
              <a:t>پيش </a:t>
            </a:r>
            <a:r>
              <a:rPr lang="fa-IR" sz="2000" b="1" dirty="0">
                <a:solidFill>
                  <a:schemeClr val="folHlink"/>
                </a:solidFill>
                <a:latin typeface="+mn-lt"/>
                <a:ea typeface="+mn-ea"/>
                <a:cs typeface="B Nazanin" pitchFamily="2" charset="-78"/>
              </a:rPr>
              <a:t>نويس استاندارد </a:t>
            </a:r>
            <a:r>
              <a:rPr lang="en-US" sz="2000" b="1" dirty="0">
                <a:solidFill>
                  <a:schemeClr val="folHlink"/>
                </a:solidFill>
                <a:latin typeface="+mn-lt"/>
                <a:ea typeface="+mn-ea"/>
                <a:cs typeface="B Nazanin" pitchFamily="2" charset="-78"/>
              </a:rPr>
              <a:t>ISO 10015</a:t>
            </a:r>
            <a:r>
              <a:rPr lang="fa-IR" sz="2000" b="1" dirty="0">
                <a:solidFill>
                  <a:schemeClr val="folHlink"/>
                </a:solidFill>
                <a:latin typeface="+mn-lt"/>
                <a:ea typeface="+mn-ea"/>
                <a:cs typeface="B Nazanin" pitchFamily="2" charset="-78"/>
              </a:rPr>
              <a:t> توسط 22 كشور در دسامبر 1999 طراحي گرديد. اين استاندارد در تمامي سازمانهاي خدماتي، توليدي، صنعتي، بازرگاني و ... كاربرد دارد. </a:t>
            </a:r>
            <a:br>
              <a:rPr lang="fa-IR" sz="2000" b="1" dirty="0">
                <a:solidFill>
                  <a:schemeClr val="folHlink"/>
                </a:solidFill>
                <a:latin typeface="+mn-lt"/>
                <a:ea typeface="+mn-ea"/>
                <a:cs typeface="B Nazanin" pitchFamily="2" charset="-78"/>
              </a:rPr>
            </a:br>
            <a:r>
              <a:rPr lang="fa-IR" sz="2000" b="1" dirty="0">
                <a:solidFill>
                  <a:schemeClr val="accent1">
                    <a:lumMod val="75000"/>
                  </a:schemeClr>
                </a:solidFill>
                <a:latin typeface="+mn-lt"/>
                <a:ea typeface="+mn-ea"/>
                <a:cs typeface="B Nazanin" pitchFamily="2" charset="-78"/>
              </a:rPr>
              <a:t>يكي از ويژگي هاي بارز اين استاندارد توجه به نيازسنجي فراگير</a:t>
            </a:r>
            <a:r>
              <a:rPr lang="fa-IR" sz="2000" b="1" dirty="0">
                <a:solidFill>
                  <a:schemeClr val="folHlink"/>
                </a:solidFill>
                <a:latin typeface="+mn-lt"/>
                <a:ea typeface="+mn-ea"/>
                <a:cs typeface="B Nazanin" pitchFamily="2" charset="-78"/>
              </a:rPr>
              <a:t> و همه جانبه و فرآيند آن مي باشد.</a:t>
            </a:r>
            <a:br>
              <a:rPr lang="fa-IR" sz="2000" b="1" dirty="0">
                <a:solidFill>
                  <a:schemeClr val="folHlink"/>
                </a:solidFill>
                <a:latin typeface="+mn-lt"/>
                <a:ea typeface="+mn-ea"/>
                <a:cs typeface="B Nazanin" pitchFamily="2" charset="-78"/>
              </a:rPr>
            </a:br>
            <a:r>
              <a:rPr lang="fa-IR" sz="2000" b="1" dirty="0">
                <a:solidFill>
                  <a:schemeClr val="folHlink"/>
                </a:solidFill>
                <a:latin typeface="+mn-lt"/>
                <a:ea typeface="+mn-ea"/>
                <a:cs typeface="B Nazanin" pitchFamily="2" charset="-78"/>
              </a:rPr>
              <a:t>استاندارد فوق به عنوان يك ابزار مديريت كيفيت به مشخص كردن الزامات عملياتي براي هر مرحله از آموزش بكار گرفته مي شود</a:t>
            </a:r>
            <a:r>
              <a:rPr lang="fa-IR" sz="2000" b="1" dirty="0" smtClean="0">
                <a:solidFill>
                  <a:schemeClr val="folHlink"/>
                </a:solidFill>
                <a:latin typeface="+mn-lt"/>
                <a:ea typeface="+mn-ea"/>
                <a:cs typeface="B Nazanin" pitchFamily="2" charset="-78"/>
              </a:rPr>
              <a:t>.</a:t>
            </a:r>
            <a:br>
              <a:rPr lang="fa-IR" sz="2000" b="1" dirty="0" smtClean="0">
                <a:solidFill>
                  <a:schemeClr val="folHlink"/>
                </a:solidFill>
                <a:latin typeface="+mn-lt"/>
                <a:ea typeface="+mn-ea"/>
                <a:cs typeface="B Nazanin" pitchFamily="2" charset="-78"/>
              </a:rPr>
            </a:br>
            <a:r>
              <a:rPr lang="fa-IR" sz="2000" b="1" dirty="0">
                <a:solidFill>
                  <a:schemeClr val="folHlink"/>
                </a:solidFill>
                <a:latin typeface="+mn-lt"/>
                <a:ea typeface="+mn-ea"/>
                <a:cs typeface="B Nazanin" pitchFamily="2" charset="-78"/>
              </a:rPr>
              <a:t/>
            </a:r>
            <a:br>
              <a:rPr lang="fa-IR" sz="2000" b="1" dirty="0">
                <a:solidFill>
                  <a:schemeClr val="folHlink"/>
                </a:solidFill>
                <a:latin typeface="+mn-lt"/>
                <a:ea typeface="+mn-ea"/>
                <a:cs typeface="B Nazanin" pitchFamily="2" charset="-78"/>
              </a:rPr>
            </a:br>
            <a:r>
              <a:rPr lang="fa-IR" sz="2000" b="1" dirty="0" smtClean="0">
                <a:solidFill>
                  <a:schemeClr val="folHlink"/>
                </a:solidFill>
                <a:latin typeface="+mn-lt"/>
                <a:ea typeface="+mn-ea"/>
                <a:cs typeface="B Nazanin" pitchFamily="2" charset="-78"/>
              </a:rPr>
              <a:t>گام اول: </a:t>
            </a:r>
            <a:r>
              <a:rPr lang="fa-IR" sz="2000" b="1" dirty="0" smtClean="0">
                <a:solidFill>
                  <a:schemeClr val="accent6">
                    <a:lumMod val="75000"/>
                  </a:schemeClr>
                </a:solidFill>
                <a:latin typeface="+mn-lt"/>
                <a:ea typeface="+mn-ea"/>
                <a:cs typeface="B Nazanin" pitchFamily="2" charset="-78"/>
              </a:rPr>
              <a:t>تعريف نيازهاي آموزشي</a:t>
            </a:r>
            <a:r>
              <a:rPr lang="fa-IR" sz="2000" b="1" dirty="0" smtClean="0">
                <a:solidFill>
                  <a:schemeClr val="folHlink"/>
                </a:solidFill>
                <a:latin typeface="+mn-lt"/>
                <a:ea typeface="+mn-ea"/>
                <a:cs typeface="B Nazanin" pitchFamily="2" charset="-78"/>
              </a:rPr>
              <a:t/>
            </a:r>
            <a:br>
              <a:rPr lang="fa-IR" sz="2000" b="1" dirty="0" smtClean="0">
                <a:solidFill>
                  <a:schemeClr val="folHlink"/>
                </a:solidFill>
                <a:latin typeface="+mn-lt"/>
                <a:ea typeface="+mn-ea"/>
                <a:cs typeface="B Nazanin" pitchFamily="2" charset="-78"/>
              </a:rPr>
            </a:br>
            <a:r>
              <a:rPr lang="fa-IR" sz="2000" b="1" dirty="0" smtClean="0">
                <a:solidFill>
                  <a:schemeClr val="folHlink"/>
                </a:solidFill>
                <a:latin typeface="+mn-lt"/>
                <a:ea typeface="+mn-ea"/>
                <a:cs typeface="B Nazanin" pitchFamily="2" charset="-78"/>
              </a:rPr>
              <a:t>گام دوم: ‌</a:t>
            </a:r>
            <a:r>
              <a:rPr lang="fa-IR" sz="2000" b="1" dirty="0" smtClean="0">
                <a:solidFill>
                  <a:schemeClr val="accent6">
                    <a:lumMod val="75000"/>
                  </a:schemeClr>
                </a:solidFill>
                <a:latin typeface="+mn-lt"/>
                <a:ea typeface="+mn-ea"/>
                <a:cs typeface="B Nazanin" pitchFamily="2" charset="-78"/>
              </a:rPr>
              <a:t>طراحي و برنامه ريزي آموزشي </a:t>
            </a:r>
            <a:r>
              <a:rPr lang="fa-IR" sz="2000" b="1" dirty="0" smtClean="0">
                <a:solidFill>
                  <a:schemeClr val="folHlink"/>
                </a:solidFill>
                <a:latin typeface="+mn-lt"/>
                <a:ea typeface="+mn-ea"/>
                <a:cs typeface="B Nazanin" pitchFamily="2" charset="-78"/>
              </a:rPr>
              <a:t/>
            </a:r>
            <a:br>
              <a:rPr lang="fa-IR" sz="2000" b="1" dirty="0" smtClean="0">
                <a:solidFill>
                  <a:schemeClr val="folHlink"/>
                </a:solidFill>
                <a:latin typeface="+mn-lt"/>
                <a:ea typeface="+mn-ea"/>
                <a:cs typeface="B Nazanin" pitchFamily="2" charset="-78"/>
              </a:rPr>
            </a:br>
            <a:r>
              <a:rPr lang="fa-IR" sz="2000" b="1" dirty="0" smtClean="0">
                <a:solidFill>
                  <a:schemeClr val="folHlink"/>
                </a:solidFill>
                <a:latin typeface="+mn-lt"/>
                <a:ea typeface="+mn-ea"/>
                <a:cs typeface="B Nazanin" pitchFamily="2" charset="-78"/>
              </a:rPr>
              <a:t>گام سوم: </a:t>
            </a:r>
            <a:r>
              <a:rPr lang="fa-IR" sz="2000" b="1" dirty="0" smtClean="0">
                <a:solidFill>
                  <a:schemeClr val="accent6">
                    <a:lumMod val="75000"/>
                  </a:schemeClr>
                </a:solidFill>
                <a:latin typeface="+mn-lt"/>
                <a:ea typeface="+mn-ea"/>
                <a:cs typeface="B Nazanin" pitchFamily="2" charset="-78"/>
              </a:rPr>
              <a:t>اجراي برنامه آموزش </a:t>
            </a:r>
            <a:r>
              <a:rPr lang="fa-IR" sz="2000" b="1" dirty="0" smtClean="0">
                <a:solidFill>
                  <a:schemeClr val="folHlink"/>
                </a:solidFill>
                <a:latin typeface="+mn-lt"/>
                <a:ea typeface="+mn-ea"/>
                <a:cs typeface="B Nazanin" pitchFamily="2" charset="-78"/>
              </a:rPr>
              <a:t/>
            </a:r>
            <a:br>
              <a:rPr lang="fa-IR" sz="2000" b="1" dirty="0" smtClean="0">
                <a:solidFill>
                  <a:schemeClr val="folHlink"/>
                </a:solidFill>
                <a:latin typeface="+mn-lt"/>
                <a:ea typeface="+mn-ea"/>
                <a:cs typeface="B Nazanin" pitchFamily="2" charset="-78"/>
              </a:rPr>
            </a:br>
            <a:r>
              <a:rPr lang="fa-IR" sz="2000" b="1" dirty="0" smtClean="0">
                <a:solidFill>
                  <a:schemeClr val="folHlink"/>
                </a:solidFill>
                <a:latin typeface="+mn-lt"/>
                <a:ea typeface="+mn-ea"/>
                <a:cs typeface="B Nazanin" pitchFamily="2" charset="-78"/>
              </a:rPr>
              <a:t>گام چهارم: </a:t>
            </a:r>
            <a:r>
              <a:rPr lang="fa-IR" sz="2000" b="1" dirty="0" smtClean="0">
                <a:solidFill>
                  <a:schemeClr val="accent6">
                    <a:lumMod val="75000"/>
                  </a:schemeClr>
                </a:solidFill>
                <a:latin typeface="+mn-lt"/>
                <a:ea typeface="+mn-ea"/>
                <a:cs typeface="B Nazanin" pitchFamily="2" charset="-78"/>
              </a:rPr>
              <a:t>ارزشيابي نتايج آموزش </a:t>
            </a:r>
            <a:endParaRPr lang="en-US" sz="2000" b="1" dirty="0">
              <a:solidFill>
                <a:schemeClr val="accent6">
                  <a:lumMod val="75000"/>
                </a:schemeClr>
              </a:solidFill>
              <a:latin typeface="+mn-lt"/>
              <a:ea typeface="+mn-ea"/>
              <a:cs typeface="B Nazanin" pitchFamily="2" charset="-78"/>
            </a:endParaRPr>
          </a:p>
        </p:txBody>
      </p:sp>
      <p:sp>
        <p:nvSpPr>
          <p:cNvPr id="4" name="UTurnArrow">
            <a:hlinkClick r:id="rId2" action="ppaction://hlinksldjump"/>
          </p:cNvPr>
          <p:cNvSpPr>
            <a:spLocks noEditPoints="1" noChangeArrowheads="1"/>
          </p:cNvSpPr>
          <p:nvPr/>
        </p:nvSpPr>
        <p:spPr bwMode="auto">
          <a:xfrm rot="16200000">
            <a:off x="821505" y="5250669"/>
            <a:ext cx="985832" cy="1771650"/>
          </a:xfrm>
          <a:custGeom>
            <a:avLst/>
            <a:gdLst>
              <a:gd name="G0" fmla="+- 0 0 0"/>
              <a:gd name="G1" fmla="+- 5574 0 0"/>
              <a:gd name="G2" fmla="*/ 5574 1 2"/>
              <a:gd name="G3" fmla="*/ 9725 1 2"/>
              <a:gd name="G4" fmla="+- 10800 G3 G2"/>
              <a:gd name="G5" fmla="+- 10800 G3 0"/>
              <a:gd name="G6" fmla="+- G5 G2 0"/>
              <a:gd name="G7" fmla="*/ G6 1 2"/>
              <a:gd name="G8" fmla="+- 9725 0 0"/>
              <a:gd name="G9" fmla="+- 21600 0 5574"/>
              <a:gd name="G10" fmla="+- 21600 0 9725"/>
              <a:gd name="G11" fmla="min G10 8691"/>
              <a:gd name="G12" fmla="+- 8826 0 0"/>
              <a:gd name="G13" fmla="+- 14865 0 5975"/>
              <a:gd name="G14" fmla="+- 14865 0 0"/>
              <a:gd name="G15" fmla="*/ 5574 5842 6110"/>
              <a:gd name="G16" fmla="+- 8826 1350 0"/>
              <a:gd name="G17" fmla="+- 8310 0 G15"/>
              <a:gd name="G18" fmla="*/ G17 G7 8310"/>
              <a:gd name="G19" fmla="+- 5574 G18 0"/>
              <a:gd name="G20" fmla="+- G4 0 G18"/>
              <a:gd name="T0" fmla="*/ 9225 w 21600"/>
              <a:gd name="T1" fmla="*/ 0 h 21600"/>
              <a:gd name="T2" fmla="*/ 2787 w 21600"/>
              <a:gd name="T3" fmla="*/ 21600 h 21600"/>
              <a:gd name="T4" fmla="*/ 9725 w 21600"/>
              <a:gd name="T5" fmla="*/ 8826 h 21600"/>
              <a:gd name="T6" fmla="*/ 15663 w 21600"/>
              <a:gd name="T7" fmla="*/ 14865 h 21600"/>
              <a:gd name="T8" fmla="*/ 21600 w 21600"/>
              <a:gd name="T9" fmla="*/ 8826 h 21600"/>
              <a:gd name="T10" fmla="*/ 17694720 60000 65536"/>
              <a:gd name="T11" fmla="*/ 5898240 60000 65536"/>
              <a:gd name="T12" fmla="*/ 5898240 60000 65536"/>
              <a:gd name="T13" fmla="*/ 5898240 60000 65536"/>
              <a:gd name="T14" fmla="*/ 0 60000 65536"/>
              <a:gd name="T15" fmla="*/ 0 w 21600"/>
              <a:gd name="T16" fmla="*/ 8310 h 21600"/>
              <a:gd name="T17" fmla="*/ G1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3" y="14865"/>
                </a:moveTo>
                <a:lnTo>
                  <a:pt x="21600" y="8826"/>
                </a:lnTo>
                <a:lnTo>
                  <a:pt x="18450" y="8826"/>
                </a:lnTo>
                <a:lnTo>
                  <a:pt x="18450" y="8310"/>
                </a:lnTo>
                <a:cubicBezTo>
                  <a:pt x="18450" y="3721"/>
                  <a:pt x="14320" y="0"/>
                  <a:pt x="9225" y="0"/>
                </a:cubicBezTo>
                <a:cubicBezTo>
                  <a:pt x="4130" y="0"/>
                  <a:pt x="0" y="3799"/>
                  <a:pt x="0" y="8485"/>
                </a:cubicBezTo>
                <a:lnTo>
                  <a:pt x="0" y="21600"/>
                </a:lnTo>
                <a:lnTo>
                  <a:pt x="5574" y="21600"/>
                </a:lnTo>
                <a:lnTo>
                  <a:pt x="5574" y="8310"/>
                </a:lnTo>
                <a:cubicBezTo>
                  <a:pt x="5574" y="6664"/>
                  <a:pt x="7055" y="5330"/>
                  <a:pt x="8882" y="5330"/>
                </a:cubicBezTo>
                <a:lnTo>
                  <a:pt x="9568" y="5330"/>
                </a:lnTo>
                <a:cubicBezTo>
                  <a:pt x="11395" y="5330"/>
                  <a:pt x="12876" y="6664"/>
                  <a:pt x="12876" y="8310"/>
                </a:cubicBezTo>
                <a:lnTo>
                  <a:pt x="12876" y="8826"/>
                </a:lnTo>
                <a:lnTo>
                  <a:pt x="9725" y="8826"/>
                </a:lnTo>
                <a:close/>
              </a:path>
            </a:pathLst>
          </a:cu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5" name="Slide Number Placeholder 4"/>
          <p:cNvSpPr>
            <a:spLocks noGrp="1"/>
          </p:cNvSpPr>
          <p:nvPr>
            <p:ph type="sldNum" sz="quarter" idx="15"/>
          </p:nvPr>
        </p:nvSpPr>
        <p:spPr/>
        <p:txBody>
          <a:bodyPr/>
          <a:lstStyle/>
          <a:p>
            <a:fld id="{112B741F-895D-4642-A90E-55F141EE5FD2}" type="slidenum">
              <a:rPr lang="en-US" smtClean="0"/>
              <a:pPr/>
              <a:t>35</a:t>
            </a:fld>
            <a:endParaRPr lang="en-US"/>
          </a:p>
        </p:txBody>
      </p:sp>
    </p:spTree>
  </p:cSld>
  <p:clrMapOvr>
    <a:masterClrMapping/>
  </p:clrMapOvr>
  <p:transition spd="med">
    <p:strips dir="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4" name="Text Box 2"/>
          <p:cNvSpPr txBox="1">
            <a:spLocks noChangeArrowheads="1"/>
          </p:cNvSpPr>
          <p:nvPr/>
        </p:nvSpPr>
        <p:spPr bwMode="auto">
          <a:xfrm>
            <a:off x="1042988" y="476250"/>
            <a:ext cx="7275512" cy="457200"/>
          </a:xfrm>
          <a:prstGeom prst="rect">
            <a:avLst/>
          </a:prstGeom>
          <a:noFill/>
          <a:ln w="12700" cap="sq">
            <a:noFill/>
            <a:miter lim="800000"/>
            <a:headEnd/>
            <a:tailEnd/>
          </a:ln>
          <a:effectLst/>
        </p:spPr>
        <p:txBody>
          <a:bodyPr>
            <a:spAutoFit/>
          </a:bodyPr>
          <a:lstStyle/>
          <a:p>
            <a:pPr algn="ctr" rtl="1">
              <a:spcBef>
                <a:spcPct val="50000"/>
              </a:spcBef>
            </a:pPr>
            <a:r>
              <a:rPr lang="fa-IR" sz="2400" b="1" dirty="0">
                <a:latin typeface="Times New Roman" pitchFamily="18" charset="0"/>
                <a:cs typeface="B Titr" pitchFamily="2" charset="-78"/>
              </a:rPr>
              <a:t>چرخه فرايند آموزش (</a:t>
            </a:r>
            <a:r>
              <a:rPr lang="en-US" sz="2400" b="1" dirty="0">
                <a:latin typeface="Times New Roman" pitchFamily="18" charset="0"/>
                <a:cs typeface="B Titr" pitchFamily="2" charset="-78"/>
              </a:rPr>
              <a:t>ISO 10015:1999</a:t>
            </a:r>
            <a:r>
              <a:rPr lang="fa-IR" sz="2400" b="1" dirty="0">
                <a:latin typeface="Times New Roman" pitchFamily="18" charset="0"/>
                <a:cs typeface="B Titr" pitchFamily="2" charset="-78"/>
              </a:rPr>
              <a:t>)</a:t>
            </a:r>
            <a:endParaRPr lang="en-US" sz="2400" b="1" dirty="0">
              <a:latin typeface="Times New Roman" pitchFamily="18" charset="0"/>
              <a:cs typeface="B Titr" pitchFamily="2" charset="-78"/>
            </a:endParaRPr>
          </a:p>
        </p:txBody>
      </p:sp>
      <p:sp>
        <p:nvSpPr>
          <p:cNvPr id="166915" name="Rectangle 3"/>
          <p:cNvSpPr>
            <a:spLocks noChangeArrowheads="1"/>
          </p:cNvSpPr>
          <p:nvPr/>
        </p:nvSpPr>
        <p:spPr bwMode="auto">
          <a:xfrm>
            <a:off x="2700338" y="1628775"/>
            <a:ext cx="3384550" cy="647700"/>
          </a:xfrm>
          <a:prstGeom prst="rect">
            <a:avLst/>
          </a:prstGeom>
          <a:solidFill>
            <a:schemeClr val="accent1"/>
          </a:solidFill>
          <a:ln w="9525">
            <a:solidFill>
              <a:schemeClr val="tx1"/>
            </a:solidFill>
            <a:miter lim="800000"/>
            <a:headEnd/>
            <a:tailEnd/>
          </a:ln>
          <a:effectLst/>
        </p:spPr>
        <p:txBody>
          <a:bodyPr wrap="none" lIns="92075" tIns="46038" rIns="92075" bIns="46038" anchor="ctr"/>
          <a:lstStyle/>
          <a:p>
            <a:pPr algn="ctr"/>
            <a:r>
              <a:rPr lang="fa-IR" sz="2000" b="1"/>
              <a:t>الف- تعيين نيازهاي آموزشي</a:t>
            </a:r>
            <a:endParaRPr lang="en-US" sz="2000" b="1"/>
          </a:p>
        </p:txBody>
      </p:sp>
      <p:sp>
        <p:nvSpPr>
          <p:cNvPr id="166916" name="Rectangle 4"/>
          <p:cNvSpPr>
            <a:spLocks noChangeArrowheads="1"/>
          </p:cNvSpPr>
          <p:nvPr/>
        </p:nvSpPr>
        <p:spPr bwMode="auto">
          <a:xfrm>
            <a:off x="3708400" y="2995613"/>
            <a:ext cx="1439863" cy="647700"/>
          </a:xfrm>
          <a:prstGeom prst="rect">
            <a:avLst/>
          </a:prstGeom>
          <a:solidFill>
            <a:schemeClr val="accent1"/>
          </a:solidFill>
          <a:ln w="9525">
            <a:solidFill>
              <a:schemeClr val="tx1"/>
            </a:solidFill>
            <a:miter lim="800000"/>
            <a:headEnd/>
            <a:tailEnd/>
          </a:ln>
          <a:effectLst/>
        </p:spPr>
        <p:txBody>
          <a:bodyPr wrap="none" lIns="92075" tIns="46038" rIns="92075" bIns="46038" anchor="ctr"/>
          <a:lstStyle/>
          <a:p>
            <a:pPr algn="ctr" rtl="1"/>
            <a:r>
              <a:rPr lang="fa-IR" sz="2000" b="1" dirty="0"/>
              <a:t>پايش</a:t>
            </a:r>
            <a:endParaRPr lang="en-US" sz="2000" b="1" dirty="0"/>
          </a:p>
        </p:txBody>
      </p:sp>
      <p:sp>
        <p:nvSpPr>
          <p:cNvPr id="166917" name="Rectangle 5"/>
          <p:cNvSpPr>
            <a:spLocks noChangeArrowheads="1"/>
          </p:cNvSpPr>
          <p:nvPr/>
        </p:nvSpPr>
        <p:spPr bwMode="auto">
          <a:xfrm>
            <a:off x="6516688" y="2924175"/>
            <a:ext cx="2447925" cy="647700"/>
          </a:xfrm>
          <a:prstGeom prst="rect">
            <a:avLst/>
          </a:prstGeom>
          <a:solidFill>
            <a:schemeClr val="accent1"/>
          </a:solidFill>
          <a:ln w="9525">
            <a:solidFill>
              <a:schemeClr val="tx1"/>
            </a:solidFill>
            <a:miter lim="800000"/>
            <a:headEnd/>
            <a:tailEnd/>
          </a:ln>
          <a:effectLst/>
        </p:spPr>
        <p:txBody>
          <a:bodyPr wrap="none" lIns="92075" tIns="46038" rIns="92075" bIns="46038" anchor="ctr"/>
          <a:lstStyle/>
          <a:p>
            <a:pPr algn="ctr"/>
            <a:r>
              <a:rPr lang="fa-IR" sz="2000" b="1"/>
              <a:t>ب- طراحي و </a:t>
            </a:r>
          </a:p>
          <a:p>
            <a:pPr algn="ctr"/>
            <a:r>
              <a:rPr lang="fa-IR" sz="2000" b="1"/>
              <a:t>برنامه ريزي آموزشي</a:t>
            </a:r>
            <a:endParaRPr lang="en-US" sz="2000" b="1"/>
          </a:p>
        </p:txBody>
      </p:sp>
      <p:sp>
        <p:nvSpPr>
          <p:cNvPr id="166918" name="Rectangle 6"/>
          <p:cNvSpPr>
            <a:spLocks noChangeArrowheads="1"/>
          </p:cNvSpPr>
          <p:nvPr/>
        </p:nvSpPr>
        <p:spPr bwMode="auto">
          <a:xfrm>
            <a:off x="395288" y="2852738"/>
            <a:ext cx="2376487" cy="647700"/>
          </a:xfrm>
          <a:prstGeom prst="rect">
            <a:avLst/>
          </a:prstGeom>
          <a:solidFill>
            <a:schemeClr val="accent1"/>
          </a:solidFill>
          <a:ln w="9525">
            <a:solidFill>
              <a:schemeClr val="tx1"/>
            </a:solidFill>
            <a:miter lim="800000"/>
            <a:headEnd/>
            <a:tailEnd/>
          </a:ln>
          <a:effectLst/>
        </p:spPr>
        <p:txBody>
          <a:bodyPr wrap="none" lIns="92075" tIns="46038" rIns="92075" bIns="46038" anchor="ctr"/>
          <a:lstStyle/>
          <a:p>
            <a:pPr algn="ctr"/>
            <a:r>
              <a:rPr lang="fa-IR" sz="2000" b="1"/>
              <a:t>د- ارزشيابي نتايج </a:t>
            </a:r>
          </a:p>
          <a:p>
            <a:pPr algn="ctr"/>
            <a:r>
              <a:rPr lang="fa-IR" sz="2000" b="1"/>
              <a:t>آموزش</a:t>
            </a:r>
            <a:endParaRPr lang="en-US" sz="2000" b="1"/>
          </a:p>
        </p:txBody>
      </p:sp>
      <p:sp>
        <p:nvSpPr>
          <p:cNvPr id="166919" name="Rectangle 7"/>
          <p:cNvSpPr>
            <a:spLocks noChangeArrowheads="1"/>
          </p:cNvSpPr>
          <p:nvPr/>
        </p:nvSpPr>
        <p:spPr bwMode="auto">
          <a:xfrm>
            <a:off x="2725738" y="4292600"/>
            <a:ext cx="3384550" cy="647700"/>
          </a:xfrm>
          <a:prstGeom prst="rect">
            <a:avLst/>
          </a:prstGeom>
          <a:solidFill>
            <a:schemeClr val="accent1"/>
          </a:solidFill>
          <a:ln w="9525">
            <a:solidFill>
              <a:schemeClr val="tx1"/>
            </a:solidFill>
            <a:miter lim="800000"/>
            <a:headEnd/>
            <a:tailEnd/>
          </a:ln>
          <a:effectLst/>
        </p:spPr>
        <p:txBody>
          <a:bodyPr wrap="none" lIns="92075" tIns="46038" rIns="92075" bIns="46038" anchor="ctr"/>
          <a:lstStyle/>
          <a:p>
            <a:pPr algn="ctr" rtl="1"/>
            <a:r>
              <a:rPr lang="fa-IR" sz="2000" b="1"/>
              <a:t>ج- فراهم آوردن آموزش</a:t>
            </a:r>
            <a:endParaRPr lang="en-US" sz="2000" b="1"/>
          </a:p>
        </p:txBody>
      </p:sp>
      <p:sp>
        <p:nvSpPr>
          <p:cNvPr id="166920" name="Line 8"/>
          <p:cNvSpPr>
            <a:spLocks noChangeShapeType="1"/>
          </p:cNvSpPr>
          <p:nvPr/>
        </p:nvSpPr>
        <p:spPr bwMode="auto">
          <a:xfrm>
            <a:off x="6156325" y="2133600"/>
            <a:ext cx="1152525" cy="647700"/>
          </a:xfrm>
          <a:prstGeom prst="line">
            <a:avLst/>
          </a:prstGeom>
          <a:noFill/>
          <a:ln w="28575">
            <a:solidFill>
              <a:srgbClr val="FFCC00"/>
            </a:solidFill>
            <a:round/>
            <a:headEnd/>
            <a:tailEnd type="triangle" w="med" len="med"/>
          </a:ln>
          <a:effectLst/>
        </p:spPr>
        <p:txBody>
          <a:bodyPr lIns="92075" tIns="46038" rIns="92075" bIns="46038" anchor="ctr"/>
          <a:lstStyle/>
          <a:p>
            <a:endParaRPr lang="en-US"/>
          </a:p>
        </p:txBody>
      </p:sp>
      <p:sp>
        <p:nvSpPr>
          <p:cNvPr id="166921" name="Line 9"/>
          <p:cNvSpPr>
            <a:spLocks noChangeShapeType="1"/>
          </p:cNvSpPr>
          <p:nvPr/>
        </p:nvSpPr>
        <p:spPr bwMode="auto">
          <a:xfrm flipH="1">
            <a:off x="6227763" y="3716338"/>
            <a:ext cx="1008062" cy="792162"/>
          </a:xfrm>
          <a:prstGeom prst="line">
            <a:avLst/>
          </a:prstGeom>
          <a:noFill/>
          <a:ln w="28575">
            <a:solidFill>
              <a:srgbClr val="FFCC00"/>
            </a:solidFill>
            <a:round/>
            <a:headEnd/>
            <a:tailEnd type="triangle" w="med" len="med"/>
          </a:ln>
          <a:effectLst/>
        </p:spPr>
        <p:txBody>
          <a:bodyPr lIns="92075" tIns="46038" rIns="92075" bIns="46038" anchor="ctr"/>
          <a:lstStyle/>
          <a:p>
            <a:endParaRPr lang="en-US"/>
          </a:p>
        </p:txBody>
      </p:sp>
      <p:sp>
        <p:nvSpPr>
          <p:cNvPr id="166922" name="Line 10"/>
          <p:cNvSpPr>
            <a:spLocks noChangeShapeType="1"/>
          </p:cNvSpPr>
          <p:nvPr/>
        </p:nvSpPr>
        <p:spPr bwMode="auto">
          <a:xfrm flipH="1" flipV="1">
            <a:off x="1403350" y="3573463"/>
            <a:ext cx="1081088" cy="1079500"/>
          </a:xfrm>
          <a:prstGeom prst="line">
            <a:avLst/>
          </a:prstGeom>
          <a:noFill/>
          <a:ln w="28575">
            <a:solidFill>
              <a:srgbClr val="FFCC00"/>
            </a:solidFill>
            <a:round/>
            <a:headEnd/>
            <a:tailEnd type="triangle" w="med" len="med"/>
          </a:ln>
          <a:effectLst/>
        </p:spPr>
        <p:txBody>
          <a:bodyPr lIns="92075" tIns="46038" rIns="92075" bIns="46038" anchor="ctr"/>
          <a:lstStyle/>
          <a:p>
            <a:endParaRPr lang="en-US"/>
          </a:p>
        </p:txBody>
      </p:sp>
      <p:sp>
        <p:nvSpPr>
          <p:cNvPr id="166923" name="Line 11"/>
          <p:cNvSpPr>
            <a:spLocks noChangeShapeType="1"/>
          </p:cNvSpPr>
          <p:nvPr/>
        </p:nvSpPr>
        <p:spPr bwMode="auto">
          <a:xfrm flipV="1">
            <a:off x="1331913" y="1989138"/>
            <a:ext cx="1223962" cy="792162"/>
          </a:xfrm>
          <a:prstGeom prst="line">
            <a:avLst/>
          </a:prstGeom>
          <a:noFill/>
          <a:ln w="28575">
            <a:solidFill>
              <a:srgbClr val="FFCC00"/>
            </a:solidFill>
            <a:round/>
            <a:headEnd/>
            <a:tailEnd type="triangle" w="med" len="med"/>
          </a:ln>
          <a:effectLst/>
        </p:spPr>
        <p:txBody>
          <a:bodyPr lIns="92075" tIns="46038" rIns="92075" bIns="46038" anchor="ctr"/>
          <a:lstStyle/>
          <a:p>
            <a:endParaRPr lang="en-US"/>
          </a:p>
        </p:txBody>
      </p:sp>
      <p:sp>
        <p:nvSpPr>
          <p:cNvPr id="166924" name="Line 12"/>
          <p:cNvSpPr>
            <a:spLocks noChangeShapeType="1"/>
          </p:cNvSpPr>
          <p:nvPr/>
        </p:nvSpPr>
        <p:spPr bwMode="auto">
          <a:xfrm flipH="1">
            <a:off x="2843213" y="3284538"/>
            <a:ext cx="720725" cy="0"/>
          </a:xfrm>
          <a:prstGeom prst="line">
            <a:avLst/>
          </a:prstGeom>
          <a:noFill/>
          <a:ln w="28575">
            <a:solidFill>
              <a:srgbClr val="FFCC00"/>
            </a:solidFill>
            <a:round/>
            <a:headEnd/>
            <a:tailEnd type="triangle" w="med" len="med"/>
          </a:ln>
          <a:effectLst/>
        </p:spPr>
        <p:txBody>
          <a:bodyPr lIns="92075" tIns="46038" rIns="92075" bIns="46038" anchor="ctr"/>
          <a:lstStyle/>
          <a:p>
            <a:endParaRPr lang="en-US"/>
          </a:p>
        </p:txBody>
      </p:sp>
      <p:sp>
        <p:nvSpPr>
          <p:cNvPr id="166925" name="Line 13"/>
          <p:cNvSpPr>
            <a:spLocks noChangeShapeType="1"/>
          </p:cNvSpPr>
          <p:nvPr/>
        </p:nvSpPr>
        <p:spPr bwMode="auto">
          <a:xfrm>
            <a:off x="5364163" y="3284538"/>
            <a:ext cx="1008062" cy="0"/>
          </a:xfrm>
          <a:prstGeom prst="line">
            <a:avLst/>
          </a:prstGeom>
          <a:noFill/>
          <a:ln w="28575">
            <a:solidFill>
              <a:srgbClr val="FFCC00"/>
            </a:solidFill>
            <a:round/>
            <a:headEnd/>
            <a:tailEnd type="triangle" w="med" len="med"/>
          </a:ln>
          <a:effectLst/>
        </p:spPr>
        <p:txBody>
          <a:bodyPr lIns="92075" tIns="46038" rIns="92075" bIns="46038" anchor="ctr"/>
          <a:lstStyle/>
          <a:p>
            <a:endParaRPr lang="en-US"/>
          </a:p>
        </p:txBody>
      </p:sp>
      <p:sp>
        <p:nvSpPr>
          <p:cNvPr id="166926" name="Line 14"/>
          <p:cNvSpPr>
            <a:spLocks noChangeShapeType="1"/>
          </p:cNvSpPr>
          <p:nvPr/>
        </p:nvSpPr>
        <p:spPr bwMode="auto">
          <a:xfrm>
            <a:off x="4356100" y="3716338"/>
            <a:ext cx="0" cy="504825"/>
          </a:xfrm>
          <a:prstGeom prst="line">
            <a:avLst/>
          </a:prstGeom>
          <a:noFill/>
          <a:ln w="28575">
            <a:solidFill>
              <a:srgbClr val="FFCC00"/>
            </a:solidFill>
            <a:round/>
            <a:headEnd/>
            <a:tailEnd type="triangle" w="med" len="med"/>
          </a:ln>
          <a:effectLst/>
        </p:spPr>
        <p:txBody>
          <a:bodyPr lIns="92075" tIns="46038" rIns="92075" bIns="46038" anchor="ctr"/>
          <a:lstStyle/>
          <a:p>
            <a:endParaRPr lang="en-US"/>
          </a:p>
        </p:txBody>
      </p:sp>
      <p:sp>
        <p:nvSpPr>
          <p:cNvPr id="166927" name="Line 15"/>
          <p:cNvSpPr>
            <a:spLocks noChangeShapeType="1"/>
          </p:cNvSpPr>
          <p:nvPr/>
        </p:nvSpPr>
        <p:spPr bwMode="auto">
          <a:xfrm flipV="1">
            <a:off x="4427538" y="2420938"/>
            <a:ext cx="0" cy="503237"/>
          </a:xfrm>
          <a:prstGeom prst="line">
            <a:avLst/>
          </a:prstGeom>
          <a:noFill/>
          <a:ln w="28575">
            <a:solidFill>
              <a:srgbClr val="FFCC00"/>
            </a:solidFill>
            <a:round/>
            <a:headEnd/>
            <a:tailEnd type="triangle" w="med" len="med"/>
          </a:ln>
          <a:effectLst/>
        </p:spPr>
        <p:txBody>
          <a:bodyPr lIns="92075" tIns="46038" rIns="92075" bIns="46038" anchor="ctr"/>
          <a:lstStyle/>
          <a:p>
            <a:endParaRPr lang="en-US"/>
          </a:p>
        </p:txBody>
      </p:sp>
      <p:sp>
        <p:nvSpPr>
          <p:cNvPr id="16" name="Slide Number Placeholder 15"/>
          <p:cNvSpPr>
            <a:spLocks noGrp="1"/>
          </p:cNvSpPr>
          <p:nvPr>
            <p:ph type="sldNum" sz="quarter" idx="15"/>
          </p:nvPr>
        </p:nvSpPr>
        <p:spPr/>
        <p:txBody>
          <a:bodyPr/>
          <a:lstStyle/>
          <a:p>
            <a:fld id="{112B741F-895D-4642-A90E-55F141EE5FD2}" type="slidenum">
              <a:rPr lang="en-US" smtClean="0"/>
              <a:pPr/>
              <a:t>36</a:t>
            </a:fld>
            <a:endParaRPr lang="en-US"/>
          </a:p>
        </p:txBody>
      </p:sp>
    </p:spTree>
  </p:cSld>
  <p:clrMapOvr>
    <a:masterClrMapping/>
  </p:clrMapOvr>
  <p:transition spd="med">
    <p:strips dir="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7938" name="Rectangle 2"/>
          <p:cNvSpPr>
            <a:spLocks noGrp="1" noChangeArrowheads="1"/>
          </p:cNvSpPr>
          <p:nvPr>
            <p:ph sz="quarter" idx="1"/>
          </p:nvPr>
        </p:nvSpPr>
        <p:spPr>
          <a:xfrm>
            <a:off x="1259632" y="1125538"/>
            <a:ext cx="6696918" cy="4824412"/>
          </a:xfrm>
          <a:ln/>
        </p:spPr>
        <p:txBody>
          <a:bodyPr>
            <a:normAutofit lnSpcReduction="10000"/>
          </a:bodyPr>
          <a:lstStyle/>
          <a:p>
            <a:pPr algn="r" rtl="1">
              <a:lnSpc>
                <a:spcPct val="165000"/>
              </a:lnSpc>
              <a:buSzPct val="115000"/>
              <a:buFontTx/>
              <a:buChar char="•"/>
            </a:pPr>
            <a:r>
              <a:rPr lang="fa-IR" sz="2000" b="1" dirty="0">
                <a:solidFill>
                  <a:schemeClr val="folHlink"/>
                </a:solidFill>
                <a:cs typeface="B Nazanin" pitchFamily="2" charset="-78"/>
              </a:rPr>
              <a:t>منظور از </a:t>
            </a:r>
            <a:r>
              <a:rPr lang="fa-IR" sz="2000" b="1" dirty="0">
                <a:solidFill>
                  <a:schemeClr val="bg2">
                    <a:lumMod val="50000"/>
                  </a:schemeClr>
                </a:solidFill>
                <a:cs typeface="B Nazanin" pitchFamily="2" charset="-78"/>
              </a:rPr>
              <a:t>ارزشيابي</a:t>
            </a:r>
            <a:r>
              <a:rPr lang="fa-IR" sz="2000" b="1" dirty="0">
                <a:solidFill>
                  <a:schemeClr val="folHlink"/>
                </a:solidFill>
                <a:cs typeface="B Nazanin" pitchFamily="2" charset="-78"/>
              </a:rPr>
              <a:t> تأييد اين امر است که </a:t>
            </a:r>
            <a:r>
              <a:rPr lang="fa-IR" sz="2000" b="1" dirty="0">
                <a:solidFill>
                  <a:schemeClr val="bg2">
                    <a:lumMod val="50000"/>
                  </a:schemeClr>
                </a:solidFill>
                <a:cs typeface="B Nazanin" pitchFamily="2" charset="-78"/>
              </a:rPr>
              <a:t>اهداف سازماني و اهداف آموزشي</a:t>
            </a:r>
            <a:r>
              <a:rPr lang="fa-IR" sz="2000" b="1" dirty="0">
                <a:solidFill>
                  <a:schemeClr val="folHlink"/>
                </a:solidFill>
                <a:cs typeface="B Nazanin" pitchFamily="2" charset="-78"/>
              </a:rPr>
              <a:t> هر دو برآورده شده اند يعني آموزش </a:t>
            </a:r>
            <a:r>
              <a:rPr lang="fa-IR" sz="2000" b="1" dirty="0">
                <a:solidFill>
                  <a:srgbClr val="FF0000"/>
                </a:solidFill>
                <a:cs typeface="B Nazanin" pitchFamily="2" charset="-78"/>
              </a:rPr>
              <a:t>اثربخش </a:t>
            </a:r>
            <a:r>
              <a:rPr lang="fa-IR" sz="2000" b="1" dirty="0">
                <a:solidFill>
                  <a:schemeClr val="folHlink"/>
                </a:solidFill>
                <a:cs typeface="B Nazanin" pitchFamily="2" charset="-78"/>
              </a:rPr>
              <a:t>بوده است.</a:t>
            </a:r>
          </a:p>
          <a:p>
            <a:pPr algn="r" rtl="1">
              <a:lnSpc>
                <a:spcPct val="165000"/>
              </a:lnSpc>
              <a:buSzPct val="115000"/>
              <a:buFontTx/>
              <a:buNone/>
            </a:pPr>
            <a:endParaRPr lang="fa-IR" sz="800" b="1" dirty="0">
              <a:solidFill>
                <a:schemeClr val="folHlink"/>
              </a:solidFill>
              <a:cs typeface="B Nazanin" pitchFamily="2" charset="-78"/>
            </a:endParaRPr>
          </a:p>
          <a:p>
            <a:pPr algn="r" rtl="1">
              <a:lnSpc>
                <a:spcPct val="165000"/>
              </a:lnSpc>
              <a:buSzPct val="115000"/>
              <a:buFontTx/>
              <a:buChar char="•"/>
            </a:pPr>
            <a:r>
              <a:rPr lang="fa-IR" sz="2000" b="1" dirty="0">
                <a:solidFill>
                  <a:schemeClr val="bg2">
                    <a:lumMod val="50000"/>
                  </a:schemeClr>
                </a:solidFill>
                <a:cs typeface="B Nazanin" pitchFamily="2" charset="-78"/>
              </a:rPr>
              <a:t>نتايج </a:t>
            </a:r>
            <a:r>
              <a:rPr lang="fa-IR" sz="2000" b="1" dirty="0" smtClean="0">
                <a:solidFill>
                  <a:schemeClr val="bg2">
                    <a:lumMod val="50000"/>
                  </a:schemeClr>
                </a:solidFill>
                <a:cs typeface="B Nazanin" pitchFamily="2" charset="-78"/>
              </a:rPr>
              <a:t>آموزش </a:t>
            </a:r>
            <a:r>
              <a:rPr lang="fa-IR" sz="2000" b="1" dirty="0" smtClean="0">
                <a:solidFill>
                  <a:schemeClr val="folHlink"/>
                </a:solidFill>
                <a:cs typeface="B Nazanin" pitchFamily="2" charset="-78"/>
              </a:rPr>
              <a:t>غالباً </a:t>
            </a:r>
            <a:r>
              <a:rPr lang="fa-IR" sz="2000" b="1" dirty="0">
                <a:solidFill>
                  <a:schemeClr val="folHlink"/>
                </a:solidFill>
                <a:cs typeface="B Nazanin" pitchFamily="2" charset="-78"/>
              </a:rPr>
              <a:t>تا هنگامي که </a:t>
            </a:r>
            <a:r>
              <a:rPr lang="fa-IR" sz="2000" b="1" dirty="0">
                <a:solidFill>
                  <a:schemeClr val="bg2">
                    <a:lumMod val="50000"/>
                  </a:schemeClr>
                </a:solidFill>
                <a:cs typeface="B Nazanin" pitchFamily="2" charset="-78"/>
              </a:rPr>
              <a:t>عملکرد آموزش گيرنده </a:t>
            </a:r>
            <a:r>
              <a:rPr lang="fa-IR" sz="2000" b="1" dirty="0">
                <a:solidFill>
                  <a:schemeClr val="folHlink"/>
                </a:solidFill>
                <a:cs typeface="B Nazanin" pitchFamily="2" charset="-78"/>
              </a:rPr>
              <a:t>در طي کار مشاهده يا آزمايش نشود نمي تواند به طور کامل مورد </a:t>
            </a:r>
            <a:r>
              <a:rPr lang="fa-IR" sz="2000" b="1" dirty="0">
                <a:solidFill>
                  <a:schemeClr val="bg2">
                    <a:lumMod val="50000"/>
                  </a:schemeClr>
                </a:solidFill>
                <a:cs typeface="B Nazanin" pitchFamily="2" charset="-78"/>
              </a:rPr>
              <a:t>تحليل و صحه گذاري</a:t>
            </a:r>
            <a:r>
              <a:rPr lang="fa-IR" sz="2000" b="1" dirty="0">
                <a:solidFill>
                  <a:schemeClr val="folHlink"/>
                </a:solidFill>
                <a:cs typeface="B Nazanin" pitchFamily="2" charset="-78"/>
              </a:rPr>
              <a:t> واقع شود.</a:t>
            </a:r>
          </a:p>
          <a:p>
            <a:pPr algn="r" rtl="1">
              <a:lnSpc>
                <a:spcPct val="165000"/>
              </a:lnSpc>
              <a:buSzPct val="115000"/>
              <a:buFontTx/>
              <a:buNone/>
            </a:pPr>
            <a:endParaRPr lang="fa-IR" sz="900" b="1" dirty="0">
              <a:solidFill>
                <a:schemeClr val="folHlink"/>
              </a:solidFill>
              <a:cs typeface="B Nazanin" pitchFamily="2" charset="-78"/>
            </a:endParaRPr>
          </a:p>
          <a:p>
            <a:pPr algn="r" rtl="1">
              <a:lnSpc>
                <a:spcPct val="165000"/>
              </a:lnSpc>
              <a:buSzPct val="115000"/>
              <a:buFontTx/>
              <a:buChar char="•"/>
            </a:pPr>
            <a:r>
              <a:rPr lang="fa-IR" sz="2000" b="1" dirty="0">
                <a:solidFill>
                  <a:schemeClr val="folHlink"/>
                </a:solidFill>
                <a:cs typeface="B Nazanin" pitchFamily="2" charset="-78"/>
              </a:rPr>
              <a:t>در طي يک </a:t>
            </a:r>
            <a:r>
              <a:rPr lang="fa-IR" sz="2000" b="1" dirty="0">
                <a:solidFill>
                  <a:schemeClr val="bg2">
                    <a:lumMod val="50000"/>
                  </a:schemeClr>
                </a:solidFill>
                <a:cs typeface="B Nazanin" pitchFamily="2" charset="-78"/>
              </a:rPr>
              <a:t>مدت زمان مشخص شده</a:t>
            </a:r>
            <a:r>
              <a:rPr lang="fa-IR" sz="2000" b="1" dirty="0">
                <a:solidFill>
                  <a:schemeClr val="folHlink"/>
                </a:solidFill>
                <a:cs typeface="B Nazanin" pitchFamily="2" charset="-78"/>
              </a:rPr>
              <a:t> و پس از آن که آموزش گيرندگان آموزش را به پايان رساندند، سازمان بايستي اطمينان حاصل کند که ارزشيابي جهت </a:t>
            </a:r>
            <a:r>
              <a:rPr lang="fa-IR" sz="2000" b="1" dirty="0">
                <a:solidFill>
                  <a:schemeClr val="bg2">
                    <a:lumMod val="50000"/>
                  </a:schemeClr>
                </a:solidFill>
                <a:cs typeface="B Nazanin" pitchFamily="2" charset="-78"/>
              </a:rPr>
              <a:t>تصديق سطح شايستگي </a:t>
            </a:r>
            <a:r>
              <a:rPr lang="fa-IR" sz="2000" b="1" dirty="0">
                <a:solidFill>
                  <a:schemeClr val="folHlink"/>
                </a:solidFill>
                <a:cs typeface="B Nazanin" pitchFamily="2" charset="-78"/>
              </a:rPr>
              <a:t>کسب شده صورت مي گيرد.</a:t>
            </a:r>
            <a:endParaRPr lang="ar-SA" sz="2000" b="1" dirty="0">
              <a:solidFill>
                <a:schemeClr val="folHlink"/>
              </a:solidFill>
              <a:cs typeface="B Nazanin" pitchFamily="2" charset="-78"/>
            </a:endParaRPr>
          </a:p>
        </p:txBody>
      </p:sp>
      <p:sp>
        <p:nvSpPr>
          <p:cNvPr id="167939" name="Text Box 3"/>
          <p:cNvSpPr txBox="1">
            <a:spLocks noChangeArrowheads="1"/>
          </p:cNvSpPr>
          <p:nvPr/>
        </p:nvSpPr>
        <p:spPr bwMode="auto">
          <a:xfrm>
            <a:off x="1042988" y="476250"/>
            <a:ext cx="7275512" cy="457200"/>
          </a:xfrm>
          <a:prstGeom prst="rect">
            <a:avLst/>
          </a:prstGeom>
          <a:noFill/>
          <a:ln w="12700" cap="sq">
            <a:noFill/>
            <a:miter lim="800000"/>
            <a:headEnd/>
            <a:tailEnd/>
          </a:ln>
          <a:effectLst/>
        </p:spPr>
        <p:txBody>
          <a:bodyPr>
            <a:spAutoFit/>
          </a:bodyPr>
          <a:lstStyle/>
          <a:p>
            <a:pPr algn="ctr" rtl="1">
              <a:spcBef>
                <a:spcPct val="50000"/>
              </a:spcBef>
            </a:pPr>
            <a:r>
              <a:rPr lang="fa-IR" sz="2400" b="1">
                <a:latin typeface="Times New Roman" pitchFamily="18" charset="0"/>
                <a:cs typeface="B Titr" pitchFamily="2" charset="-78"/>
              </a:rPr>
              <a:t>ارزشيابي نتايج آموزش (</a:t>
            </a:r>
            <a:r>
              <a:rPr lang="en-US" sz="2400" b="1">
                <a:latin typeface="Times New Roman" pitchFamily="18" charset="0"/>
                <a:cs typeface="B Titr" pitchFamily="2" charset="-78"/>
              </a:rPr>
              <a:t>ISO 10015:1999</a:t>
            </a:r>
            <a:r>
              <a:rPr lang="fa-IR" sz="2400" b="1">
                <a:latin typeface="Times New Roman" pitchFamily="18" charset="0"/>
                <a:cs typeface="B Titr" pitchFamily="2" charset="-78"/>
              </a:rPr>
              <a:t>)</a:t>
            </a:r>
            <a:endParaRPr lang="en-US" sz="2400" b="1">
              <a:latin typeface="Times New Roman" pitchFamily="18" charset="0"/>
              <a:cs typeface="B Titr" pitchFamily="2" charset="-78"/>
            </a:endParaRPr>
          </a:p>
        </p:txBody>
      </p:sp>
      <p:sp>
        <p:nvSpPr>
          <p:cNvPr id="4" name="Slide Number Placeholder 3"/>
          <p:cNvSpPr>
            <a:spLocks noGrp="1"/>
          </p:cNvSpPr>
          <p:nvPr>
            <p:ph type="sldNum" sz="quarter" idx="15"/>
          </p:nvPr>
        </p:nvSpPr>
        <p:spPr/>
        <p:txBody>
          <a:bodyPr/>
          <a:lstStyle/>
          <a:p>
            <a:fld id="{112B741F-895D-4642-A90E-55F141EE5FD2}" type="slidenum">
              <a:rPr lang="en-US" smtClean="0"/>
              <a:pPr/>
              <a:t>37</a:t>
            </a:fld>
            <a:endParaRPr lang="en-US"/>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7939"/>
                                        </p:tgtEl>
                                        <p:attrNameLst>
                                          <p:attrName>style.visibility</p:attrName>
                                        </p:attrNameLst>
                                      </p:cBhvr>
                                      <p:to>
                                        <p:strVal val="visible"/>
                                      </p:to>
                                    </p:set>
                                    <p:anim calcmode="lin" valueType="num">
                                      <p:cBhvr additive="base">
                                        <p:cTn id="7" dur="500" fill="hold"/>
                                        <p:tgtEl>
                                          <p:spTgt spid="167939"/>
                                        </p:tgtEl>
                                        <p:attrNameLst>
                                          <p:attrName>ppt_x</p:attrName>
                                        </p:attrNameLst>
                                      </p:cBhvr>
                                      <p:tavLst>
                                        <p:tav tm="0">
                                          <p:val>
                                            <p:strVal val="0-#ppt_w/2"/>
                                          </p:val>
                                        </p:tav>
                                        <p:tav tm="100000">
                                          <p:val>
                                            <p:strVal val="#ppt_x"/>
                                          </p:val>
                                        </p:tav>
                                      </p:tavLst>
                                    </p:anim>
                                    <p:anim calcmode="lin" valueType="num">
                                      <p:cBhvr additive="base">
                                        <p:cTn id="8" dur="500" fill="hold"/>
                                        <p:tgtEl>
                                          <p:spTgt spid="1679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7938">
                                            <p:txEl>
                                              <p:pRg st="0" end="0"/>
                                            </p:txEl>
                                          </p:spTgt>
                                        </p:tgtEl>
                                        <p:attrNameLst>
                                          <p:attrName>style.visibility</p:attrName>
                                        </p:attrNameLst>
                                      </p:cBhvr>
                                      <p:to>
                                        <p:strVal val="visible"/>
                                      </p:to>
                                    </p:set>
                                    <p:anim calcmode="lin" valueType="num">
                                      <p:cBhvr additive="base">
                                        <p:cTn id="13" dur="500" fill="hold"/>
                                        <p:tgtEl>
                                          <p:spTgt spid="167938">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793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7938">
                                            <p:txEl>
                                              <p:pRg st="2" end="2"/>
                                            </p:txEl>
                                          </p:spTgt>
                                        </p:tgtEl>
                                        <p:attrNameLst>
                                          <p:attrName>style.visibility</p:attrName>
                                        </p:attrNameLst>
                                      </p:cBhvr>
                                      <p:to>
                                        <p:strVal val="visible"/>
                                      </p:to>
                                    </p:set>
                                    <p:anim calcmode="lin" valueType="num">
                                      <p:cBhvr additive="base">
                                        <p:cTn id="19" dur="500" fill="hold"/>
                                        <p:tgtEl>
                                          <p:spTgt spid="167938">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793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7938">
                                            <p:txEl>
                                              <p:pRg st="4" end="4"/>
                                            </p:txEl>
                                          </p:spTgt>
                                        </p:tgtEl>
                                        <p:attrNameLst>
                                          <p:attrName>style.visibility</p:attrName>
                                        </p:attrNameLst>
                                      </p:cBhvr>
                                      <p:to>
                                        <p:strVal val="visible"/>
                                      </p:to>
                                    </p:set>
                                    <p:anim calcmode="lin" valueType="num">
                                      <p:cBhvr additive="base">
                                        <p:cTn id="25" dur="500" fill="hold"/>
                                        <p:tgtEl>
                                          <p:spTgt spid="167938">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7938">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38" grpId="0" build="p" autoUpdateAnimBg="0"/>
      <p:bldP spid="167939"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7467600" cy="634082"/>
          </a:xfrm>
        </p:spPr>
        <p:txBody>
          <a:bodyPr/>
          <a:lstStyle/>
          <a:p>
            <a:pPr algn="ctr" rtl="1"/>
            <a:r>
              <a:rPr lang="ar-SA" sz="3200" b="1" dirty="0" smtClean="0">
                <a:cs typeface="B Mitra" pitchFamily="2" charset="-78"/>
              </a:rPr>
              <a:t>منابع</a:t>
            </a:r>
            <a:endParaRPr lang="en-US" b="1" dirty="0"/>
          </a:p>
        </p:txBody>
      </p:sp>
      <p:sp>
        <p:nvSpPr>
          <p:cNvPr id="3" name="Content Placeholder 2"/>
          <p:cNvSpPr>
            <a:spLocks noGrp="1"/>
          </p:cNvSpPr>
          <p:nvPr>
            <p:ph sz="quarter" idx="1"/>
          </p:nvPr>
        </p:nvSpPr>
        <p:spPr>
          <a:xfrm>
            <a:off x="539552" y="692696"/>
            <a:ext cx="7467600" cy="5760640"/>
          </a:xfrm>
        </p:spPr>
        <p:txBody>
          <a:bodyPr>
            <a:noAutofit/>
          </a:bodyPr>
          <a:lstStyle/>
          <a:p>
            <a:pPr algn="r" rtl="1">
              <a:lnSpc>
                <a:spcPct val="150000"/>
              </a:lnSpc>
            </a:pPr>
            <a:r>
              <a:rPr lang="fa-IR" sz="1400" b="1" dirty="0" smtClean="0">
                <a:cs typeface="B Mitra" pitchFamily="2" charset="-78"/>
              </a:rPr>
              <a:t>۱</a:t>
            </a:r>
            <a:r>
              <a:rPr lang="ar-SA" sz="1400" b="1" dirty="0" smtClean="0">
                <a:cs typeface="B Mitra" pitchFamily="2" charset="-78"/>
              </a:rPr>
              <a:t>- </a:t>
            </a:r>
            <a:r>
              <a:rPr lang="en-US" sz="1400" dirty="0" err="1" smtClean="0">
                <a:cs typeface="B Mitra" pitchFamily="2" charset="-78"/>
              </a:rPr>
              <a:t>Biridi,Kamal</a:t>
            </a:r>
            <a:r>
              <a:rPr lang="ar-SA" sz="1400" dirty="0" smtClean="0">
                <a:cs typeface="B Mitra" pitchFamily="2" charset="-78"/>
              </a:rPr>
              <a:t> (</a:t>
            </a:r>
            <a:r>
              <a:rPr lang="fa-IR" sz="1400" dirty="0" smtClean="0">
                <a:cs typeface="B Mitra" pitchFamily="2" charset="-78"/>
              </a:rPr>
              <a:t>۲۰۰۲</a:t>
            </a:r>
            <a:r>
              <a:rPr lang="ar-SA" sz="1400" dirty="0" smtClean="0">
                <a:cs typeface="B Mitra" pitchFamily="2" charset="-78"/>
              </a:rPr>
              <a:t>), </a:t>
            </a:r>
            <a:r>
              <a:rPr lang="en-US" sz="1400" dirty="0" smtClean="0">
                <a:cs typeface="B Mitra" pitchFamily="2" charset="-78"/>
              </a:rPr>
              <a:t>Training </a:t>
            </a:r>
            <a:r>
              <a:rPr lang="en-US" sz="1400" dirty="0" err="1" smtClean="0">
                <a:cs typeface="B Mitra" pitchFamily="2" charset="-78"/>
              </a:rPr>
              <a:t>Evaluation,Institute</a:t>
            </a:r>
            <a:r>
              <a:rPr lang="en-US" sz="1400" dirty="0" smtClean="0">
                <a:cs typeface="B Mitra" pitchFamily="2" charset="-78"/>
              </a:rPr>
              <a:t> of work psychology , </a:t>
            </a:r>
            <a:r>
              <a:rPr lang="en-US" sz="1400" dirty="0" err="1" smtClean="0">
                <a:cs typeface="B Mitra" pitchFamily="2" charset="-78"/>
              </a:rPr>
              <a:t>Shefild</a:t>
            </a:r>
            <a:r>
              <a:rPr lang="en-US" sz="1400" dirty="0" smtClean="0">
                <a:cs typeface="B Mitra" pitchFamily="2" charset="-78"/>
              </a:rPr>
              <a:t> , England</a:t>
            </a:r>
            <a:r>
              <a:rPr lang="ar-SA" sz="1400" dirty="0" smtClean="0">
                <a:cs typeface="B Mitra" pitchFamily="2" charset="-78"/>
              </a:rPr>
              <a:t>. </a:t>
            </a:r>
            <a:br>
              <a:rPr lang="ar-SA" sz="1400" dirty="0" smtClean="0">
                <a:cs typeface="B Mitra" pitchFamily="2" charset="-78"/>
              </a:rPr>
            </a:br>
            <a:r>
              <a:rPr lang="fa-IR" sz="1400" b="1" dirty="0" smtClean="0">
                <a:cs typeface="B Mitra" pitchFamily="2" charset="-78"/>
              </a:rPr>
              <a:t>۲</a:t>
            </a:r>
            <a:r>
              <a:rPr lang="ar-SA" sz="1400" b="1" dirty="0" smtClean="0">
                <a:cs typeface="B Mitra" pitchFamily="2" charset="-78"/>
              </a:rPr>
              <a:t> -</a:t>
            </a:r>
            <a:r>
              <a:rPr lang="ar-SA" sz="1400" dirty="0" smtClean="0">
                <a:cs typeface="B Mitra" pitchFamily="2" charset="-78"/>
              </a:rPr>
              <a:t> کیامنش ، علیرضا ، ارزشیابی چه هست و چه نیست ، فصلنامه تعلیم و تربیت ، شماره</a:t>
            </a:r>
            <a:r>
              <a:rPr lang="fa-IR" sz="1400" dirty="0" smtClean="0">
                <a:cs typeface="B Mitra" pitchFamily="2" charset="-78"/>
              </a:rPr>
              <a:t>۱۲ ۱۳۷۰</a:t>
            </a:r>
            <a:r>
              <a:rPr lang="ar-SA" sz="1400" dirty="0" smtClean="0">
                <a:cs typeface="B Mitra" pitchFamily="2" charset="-78"/>
              </a:rPr>
              <a:t/>
            </a:r>
            <a:br>
              <a:rPr lang="ar-SA" sz="1400" dirty="0" smtClean="0">
                <a:cs typeface="B Mitra" pitchFamily="2" charset="-78"/>
              </a:rPr>
            </a:br>
            <a:r>
              <a:rPr lang="fa-IR" sz="1400" b="1" dirty="0" smtClean="0">
                <a:cs typeface="B Mitra" pitchFamily="2" charset="-78"/>
              </a:rPr>
              <a:t>۳</a:t>
            </a:r>
            <a:r>
              <a:rPr lang="ar-SA" sz="1400" b="1" dirty="0" smtClean="0">
                <a:cs typeface="B Mitra" pitchFamily="2" charset="-78"/>
              </a:rPr>
              <a:t> - </a:t>
            </a:r>
            <a:r>
              <a:rPr lang="en-US" sz="1400" dirty="0" err="1" smtClean="0">
                <a:cs typeface="B Mitra" pitchFamily="2" charset="-78"/>
              </a:rPr>
              <a:t>Mccoy</a:t>
            </a:r>
            <a:r>
              <a:rPr lang="en-US" sz="1400" dirty="0" smtClean="0">
                <a:cs typeface="B Mitra" pitchFamily="2" charset="-78"/>
              </a:rPr>
              <a:t>, </a:t>
            </a:r>
            <a:r>
              <a:rPr lang="en-US" sz="1400" dirty="0" err="1" smtClean="0">
                <a:cs typeface="B Mitra" pitchFamily="2" charset="-78"/>
              </a:rPr>
              <a:t>maired</a:t>
            </a:r>
            <a:r>
              <a:rPr lang="en-US" sz="1400" dirty="0" smtClean="0">
                <a:cs typeface="B Mitra" pitchFamily="2" charset="-78"/>
              </a:rPr>
              <a:t>. </a:t>
            </a:r>
            <a:r>
              <a:rPr lang="en-US" sz="1400" dirty="0" err="1" smtClean="0">
                <a:cs typeface="B Mitra" pitchFamily="2" charset="-78"/>
              </a:rPr>
              <a:t>Hargie</a:t>
            </a:r>
            <a:r>
              <a:rPr lang="en-US" sz="1400" dirty="0" smtClean="0">
                <a:cs typeface="B Mitra" pitchFamily="2" charset="-78"/>
              </a:rPr>
              <a:t>, Owen D.W</a:t>
            </a:r>
            <a:r>
              <a:rPr lang="ar-SA" sz="1400" dirty="0" smtClean="0">
                <a:cs typeface="B Mitra" pitchFamily="2" charset="-78"/>
              </a:rPr>
              <a:t> (</a:t>
            </a:r>
            <a:r>
              <a:rPr lang="fa-IR" sz="1400" dirty="0" smtClean="0">
                <a:cs typeface="B Mitra" pitchFamily="2" charset="-78"/>
              </a:rPr>
              <a:t>۲۰۰۱</a:t>
            </a:r>
            <a:r>
              <a:rPr lang="ar-SA" sz="1400" dirty="0" smtClean="0">
                <a:cs typeface="B Mitra" pitchFamily="2" charset="-78"/>
              </a:rPr>
              <a:t>), </a:t>
            </a:r>
            <a:r>
              <a:rPr lang="en-US" sz="1400" dirty="0" smtClean="0">
                <a:cs typeface="B Mitra" pitchFamily="2" charset="-78"/>
              </a:rPr>
              <a:t>Evaluating evaluation: implications for assessing </a:t>
            </a:r>
            <a:r>
              <a:rPr lang="en-US" sz="1400" dirty="0" err="1" smtClean="0">
                <a:cs typeface="B Mitra" pitchFamily="2" charset="-78"/>
              </a:rPr>
              <a:t>quality,International</a:t>
            </a:r>
            <a:r>
              <a:rPr lang="en-US" sz="1400" dirty="0" smtClean="0">
                <a:cs typeface="B Mitra" pitchFamily="2" charset="-78"/>
              </a:rPr>
              <a:t> Journal of Health Care Quality </a:t>
            </a:r>
            <a:r>
              <a:rPr lang="en-US" sz="1400" dirty="0" err="1" smtClean="0">
                <a:cs typeface="B Mitra" pitchFamily="2" charset="-78"/>
              </a:rPr>
              <a:t>Assuran</a:t>
            </a:r>
            <a:r>
              <a:rPr lang="en-US" sz="1400" dirty="0" smtClean="0">
                <a:cs typeface="B Mitra" pitchFamily="2" charset="-78"/>
              </a:rPr>
              <a:t> </a:t>
            </a:r>
            <a:r>
              <a:rPr lang="en-US" sz="1400" dirty="0" err="1" smtClean="0">
                <a:cs typeface="B Mitra" pitchFamily="2" charset="-78"/>
              </a:rPr>
              <a:t>ce</a:t>
            </a:r>
            <a:r>
              <a:rPr lang="ar-SA" sz="1400" dirty="0" smtClean="0">
                <a:cs typeface="B Mitra" pitchFamily="2" charset="-78"/>
              </a:rPr>
              <a:t>.</a:t>
            </a:r>
            <a:br>
              <a:rPr lang="ar-SA" sz="1400" dirty="0" smtClean="0">
                <a:cs typeface="B Mitra" pitchFamily="2" charset="-78"/>
              </a:rPr>
            </a:br>
            <a:r>
              <a:rPr lang="fa-IR" sz="1400" b="1" dirty="0" smtClean="0">
                <a:cs typeface="B Mitra" pitchFamily="2" charset="-78"/>
              </a:rPr>
              <a:t>۴</a:t>
            </a:r>
            <a:r>
              <a:rPr lang="ar-SA" sz="1400" b="1" dirty="0" smtClean="0">
                <a:cs typeface="B Mitra" pitchFamily="2" charset="-78"/>
              </a:rPr>
              <a:t>- </a:t>
            </a:r>
            <a:r>
              <a:rPr lang="en-US" sz="1400" dirty="0" err="1" smtClean="0">
                <a:cs typeface="B Mitra" pitchFamily="2" charset="-78"/>
              </a:rPr>
              <a:t>Hder</a:t>
            </a:r>
            <a:r>
              <a:rPr lang="en-US" sz="1400" dirty="0" smtClean="0">
                <a:cs typeface="B Mitra" pitchFamily="2" charset="-78"/>
              </a:rPr>
              <a:t>, Jack</a:t>
            </a:r>
            <a:r>
              <a:rPr lang="ar-SA" sz="1400" dirty="0" smtClean="0">
                <a:cs typeface="B Mitra" pitchFamily="2" charset="-78"/>
              </a:rPr>
              <a:t> (</a:t>
            </a:r>
            <a:r>
              <a:rPr lang="fa-IR" sz="1400" dirty="0" smtClean="0">
                <a:cs typeface="B Mitra" pitchFamily="2" charset="-78"/>
              </a:rPr>
              <a:t>۲۰۰۳</a:t>
            </a:r>
            <a:r>
              <a:rPr lang="ar-SA" sz="1400" dirty="0" smtClean="0">
                <a:cs typeface="B Mitra" pitchFamily="2" charset="-78"/>
              </a:rPr>
              <a:t>), </a:t>
            </a:r>
            <a:r>
              <a:rPr lang="en-US" sz="1400" dirty="0" smtClean="0">
                <a:cs typeface="B Mitra" pitchFamily="2" charset="-78"/>
              </a:rPr>
              <a:t>Evaluation, MILIEU </a:t>
            </a:r>
            <a:r>
              <a:rPr lang="en-US" sz="1400" dirty="0" err="1" smtClean="0">
                <a:cs typeface="B Mitra" pitchFamily="2" charset="-78"/>
              </a:rPr>
              <a:t>kontaktoosT</a:t>
            </a:r>
            <a:r>
              <a:rPr lang="en-US" sz="1400" dirty="0" smtClean="0">
                <a:cs typeface="B Mitra" pitchFamily="2" charset="-78"/>
              </a:rPr>
              <a:t> – EUROPA</a:t>
            </a:r>
            <a:r>
              <a:rPr lang="ar-SA" sz="1400" dirty="0" smtClean="0">
                <a:cs typeface="B Mitra" pitchFamily="2" charset="-78"/>
              </a:rPr>
              <a:t>.</a:t>
            </a:r>
            <a:br>
              <a:rPr lang="ar-SA" sz="1400" dirty="0" smtClean="0">
                <a:cs typeface="B Mitra" pitchFamily="2" charset="-78"/>
              </a:rPr>
            </a:br>
            <a:r>
              <a:rPr lang="fa-IR" sz="1400" b="1" dirty="0" smtClean="0">
                <a:cs typeface="B Mitra" pitchFamily="2" charset="-78"/>
              </a:rPr>
              <a:t>۵</a:t>
            </a:r>
            <a:r>
              <a:rPr lang="ar-SA" sz="1400" b="1" dirty="0" smtClean="0">
                <a:cs typeface="B Mitra" pitchFamily="2" charset="-78"/>
              </a:rPr>
              <a:t>- </a:t>
            </a:r>
            <a:r>
              <a:rPr lang="en-US" sz="1400" dirty="0" err="1" smtClean="0">
                <a:cs typeface="B Mitra" pitchFamily="2" charset="-78"/>
              </a:rPr>
              <a:t>Foxon</a:t>
            </a:r>
            <a:r>
              <a:rPr lang="en-US" sz="1400" dirty="0" smtClean="0">
                <a:cs typeface="B Mitra" pitchFamily="2" charset="-78"/>
              </a:rPr>
              <a:t>, Marguerite , Coopers</a:t>
            </a:r>
            <a:r>
              <a:rPr lang="ar-SA" sz="1400" dirty="0" smtClean="0">
                <a:cs typeface="B Mitra" pitchFamily="2" charset="-78"/>
              </a:rPr>
              <a:t> &amp; </a:t>
            </a:r>
            <a:r>
              <a:rPr lang="en-US" sz="1400" dirty="0" smtClean="0">
                <a:cs typeface="B Mitra" pitchFamily="2" charset="-78"/>
              </a:rPr>
              <a:t>Lybrand</a:t>
            </a:r>
            <a:r>
              <a:rPr lang="ar-SA" sz="1400" dirty="0" smtClean="0">
                <a:cs typeface="B Mitra" pitchFamily="2" charset="-78"/>
              </a:rPr>
              <a:t> (</a:t>
            </a:r>
            <a:r>
              <a:rPr lang="fa-IR" sz="1400" dirty="0" smtClean="0">
                <a:cs typeface="B Mitra" pitchFamily="2" charset="-78"/>
              </a:rPr>
              <a:t>۱۹۹۱</a:t>
            </a:r>
            <a:r>
              <a:rPr lang="ar-SA" sz="1400" dirty="0" smtClean="0">
                <a:cs typeface="B Mitra" pitchFamily="2" charset="-78"/>
              </a:rPr>
              <a:t>), </a:t>
            </a:r>
            <a:r>
              <a:rPr lang="en-US" sz="1400" dirty="0" smtClean="0">
                <a:cs typeface="B Mitra" pitchFamily="2" charset="-78"/>
              </a:rPr>
              <a:t>Evaluation of training and development program , Australian Journal of Educational Technology</a:t>
            </a:r>
            <a:r>
              <a:rPr lang="ar-SA" sz="1400" dirty="0" smtClean="0">
                <a:cs typeface="B Mitra" pitchFamily="2" charset="-78"/>
              </a:rPr>
              <a:t>.</a:t>
            </a:r>
            <a:br>
              <a:rPr lang="ar-SA" sz="1400" dirty="0" smtClean="0">
                <a:cs typeface="B Mitra" pitchFamily="2" charset="-78"/>
              </a:rPr>
            </a:br>
            <a:r>
              <a:rPr lang="fa-IR" sz="1400" b="1" dirty="0" smtClean="0">
                <a:cs typeface="B Mitra" pitchFamily="2" charset="-78"/>
              </a:rPr>
              <a:t>۶</a:t>
            </a:r>
            <a:r>
              <a:rPr lang="ar-SA" sz="1400" b="1" dirty="0" smtClean="0">
                <a:cs typeface="B Mitra" pitchFamily="2" charset="-78"/>
              </a:rPr>
              <a:t>-</a:t>
            </a:r>
            <a:r>
              <a:rPr lang="ar-SA" sz="1400" dirty="0" smtClean="0">
                <a:cs typeface="B Mitra" pitchFamily="2" charset="-78"/>
              </a:rPr>
              <a:t> احمدی ، غلامرضا. حکیمی، سید حسن. بررسی مسائل و مشکلات شیوه های موجود ارزشیابی مدیران از دیدگاه ارزشیابی شوندگان و ارزشیابی کنندگان ، فصلنامه مدیریت در آموزش و پرورش‌، شماره </a:t>
            </a:r>
            <a:r>
              <a:rPr lang="fa-IR" sz="1400" dirty="0" smtClean="0">
                <a:cs typeface="B Mitra" pitchFamily="2" charset="-78"/>
              </a:rPr>
              <a:t>۲۶ </a:t>
            </a:r>
            <a:r>
              <a:rPr lang="ar-SA" sz="1400" dirty="0" smtClean="0">
                <a:cs typeface="B Mitra" pitchFamily="2" charset="-78"/>
              </a:rPr>
              <a:t/>
            </a:r>
            <a:br>
              <a:rPr lang="ar-SA" sz="1400" dirty="0" smtClean="0">
                <a:cs typeface="B Mitra" pitchFamily="2" charset="-78"/>
              </a:rPr>
            </a:br>
            <a:r>
              <a:rPr lang="fa-IR" sz="1400" b="1" dirty="0" smtClean="0">
                <a:cs typeface="B Mitra" pitchFamily="2" charset="-78"/>
              </a:rPr>
              <a:t>۷</a:t>
            </a:r>
            <a:r>
              <a:rPr lang="ar-SA" sz="1400" b="1" dirty="0" smtClean="0">
                <a:cs typeface="B Mitra" pitchFamily="2" charset="-78"/>
              </a:rPr>
              <a:t>- </a:t>
            </a:r>
            <a:r>
              <a:rPr lang="en-US" sz="1400" dirty="0" smtClean="0">
                <a:cs typeface="B Mitra" pitchFamily="2" charset="-78"/>
              </a:rPr>
              <a:t>Salvatore, </a:t>
            </a:r>
            <a:r>
              <a:rPr lang="en-US" sz="1400" dirty="0" err="1" smtClean="0">
                <a:cs typeface="B Mitra" pitchFamily="2" charset="-78"/>
              </a:rPr>
              <a:t>Falletta</a:t>
            </a:r>
            <a:r>
              <a:rPr lang="ar-SA" sz="1400" dirty="0" smtClean="0">
                <a:cs typeface="B Mitra" pitchFamily="2" charset="-78"/>
              </a:rPr>
              <a:t> (</a:t>
            </a:r>
            <a:r>
              <a:rPr lang="fa-IR" sz="1400" dirty="0" smtClean="0">
                <a:cs typeface="B Mitra" pitchFamily="2" charset="-78"/>
              </a:rPr>
              <a:t>۱۹۹۸</a:t>
            </a:r>
            <a:r>
              <a:rPr lang="ar-SA" sz="1400" dirty="0" smtClean="0">
                <a:cs typeface="B Mitra" pitchFamily="2" charset="-78"/>
              </a:rPr>
              <a:t>), </a:t>
            </a:r>
            <a:r>
              <a:rPr lang="en-US" sz="1400" dirty="0" smtClean="0">
                <a:cs typeface="B Mitra" pitchFamily="2" charset="-78"/>
              </a:rPr>
              <a:t>Evaluating Training Program: The four levels by Donald </a:t>
            </a:r>
            <a:r>
              <a:rPr lang="en-US" sz="1400" dirty="0" err="1" smtClean="0">
                <a:cs typeface="B Mitra" pitchFamily="2" charset="-78"/>
              </a:rPr>
              <a:t>Kirkpatrick,American</a:t>
            </a:r>
            <a:r>
              <a:rPr lang="en-US" sz="1400" dirty="0" smtClean="0">
                <a:cs typeface="B Mitra" pitchFamily="2" charset="-78"/>
              </a:rPr>
              <a:t> ,Journal of Evaluation. </a:t>
            </a:r>
            <a:r>
              <a:rPr lang="en-US" sz="1400" dirty="0" err="1" smtClean="0">
                <a:cs typeface="B Mitra" pitchFamily="2" charset="-78"/>
              </a:rPr>
              <a:t>Vol</a:t>
            </a:r>
            <a:r>
              <a:rPr lang="ar-SA" sz="1400" dirty="0" smtClean="0">
                <a:cs typeface="B Mitra" pitchFamily="2" charset="-78"/>
              </a:rPr>
              <a:t>. </a:t>
            </a:r>
            <a:r>
              <a:rPr lang="fa-IR" sz="1400" dirty="0" smtClean="0">
                <a:cs typeface="B Mitra" pitchFamily="2" charset="-78"/>
              </a:rPr>
              <a:t>۱۹</a:t>
            </a:r>
            <a:r>
              <a:rPr lang="ar-SA" sz="1400" dirty="0" smtClean="0">
                <a:cs typeface="B Mitra" pitchFamily="2" charset="-78"/>
              </a:rPr>
              <a:t>.</a:t>
            </a:r>
            <a:r>
              <a:rPr lang="en-US" sz="1400" dirty="0" smtClean="0">
                <a:cs typeface="B Mitra" pitchFamily="2" charset="-78"/>
              </a:rPr>
              <a:t>N</a:t>
            </a:r>
            <a:r>
              <a:rPr lang="ar-SA" sz="1400" dirty="0" smtClean="0">
                <a:cs typeface="B Mitra" pitchFamily="2" charset="-78"/>
              </a:rPr>
              <a:t>.</a:t>
            </a:r>
            <a:r>
              <a:rPr lang="fa-IR" sz="1400" dirty="0" smtClean="0">
                <a:cs typeface="B Mitra" pitchFamily="2" charset="-78"/>
              </a:rPr>
              <a:t>۲</a:t>
            </a:r>
            <a:r>
              <a:rPr lang="ar-SA" sz="1400" dirty="0" smtClean="0">
                <a:cs typeface="B Mitra" pitchFamily="2" charset="-78"/>
              </a:rPr>
              <a:t>..</a:t>
            </a:r>
            <a:br>
              <a:rPr lang="ar-SA" sz="1400" dirty="0" smtClean="0">
                <a:cs typeface="B Mitra" pitchFamily="2" charset="-78"/>
              </a:rPr>
            </a:br>
            <a:r>
              <a:rPr lang="fa-IR" sz="1400" b="1" dirty="0" smtClean="0">
                <a:cs typeface="B Mitra" pitchFamily="2" charset="-78"/>
              </a:rPr>
              <a:t>۸</a:t>
            </a:r>
            <a:r>
              <a:rPr lang="ar-SA" sz="1400" b="1" dirty="0" smtClean="0">
                <a:cs typeface="B Mitra" pitchFamily="2" charset="-78"/>
              </a:rPr>
              <a:t>- </a:t>
            </a:r>
            <a:r>
              <a:rPr lang="en-US" sz="1400" dirty="0" smtClean="0">
                <a:cs typeface="B Mitra" pitchFamily="2" charset="-78"/>
              </a:rPr>
              <a:t>Kaufman, R. Keller, J and Watkins, R</a:t>
            </a:r>
            <a:r>
              <a:rPr lang="ar-SA" sz="1400" dirty="0" smtClean="0">
                <a:cs typeface="B Mitra" pitchFamily="2" charset="-78"/>
              </a:rPr>
              <a:t> (</a:t>
            </a:r>
            <a:r>
              <a:rPr lang="fa-IR" sz="1400" dirty="0" smtClean="0">
                <a:cs typeface="B Mitra" pitchFamily="2" charset="-78"/>
              </a:rPr>
              <a:t>۱۹۹۵</a:t>
            </a:r>
            <a:r>
              <a:rPr lang="ar-SA" sz="1400" dirty="0" smtClean="0">
                <a:cs typeface="B Mitra" pitchFamily="2" charset="-78"/>
              </a:rPr>
              <a:t>), </a:t>
            </a:r>
            <a:r>
              <a:rPr lang="en-US" sz="1400" dirty="0" smtClean="0">
                <a:cs typeface="B Mitra" pitchFamily="2" charset="-78"/>
              </a:rPr>
              <a:t>what work what </a:t>
            </a:r>
            <a:r>
              <a:rPr lang="en-US" sz="1400" dirty="0" err="1" smtClean="0">
                <a:cs typeface="B Mitra" pitchFamily="2" charset="-78"/>
              </a:rPr>
              <a:t>doesnot</a:t>
            </a:r>
            <a:r>
              <a:rPr lang="en-US" sz="1400" dirty="0" smtClean="0">
                <a:cs typeface="B Mitra" pitchFamily="2" charset="-78"/>
              </a:rPr>
              <a:t> : Evaluation beyond Kirkpatrick. Performance and Instruction. . Journal of European Industrial Training</a:t>
            </a:r>
            <a:r>
              <a:rPr lang="ar-SA" sz="1400" dirty="0" smtClean="0">
                <a:cs typeface="B Mitra" pitchFamily="2" charset="-78"/>
              </a:rPr>
              <a:t>.</a:t>
            </a:r>
            <a:br>
              <a:rPr lang="ar-SA" sz="1400" dirty="0" smtClean="0">
                <a:cs typeface="B Mitra" pitchFamily="2" charset="-78"/>
              </a:rPr>
            </a:br>
            <a:r>
              <a:rPr lang="fa-IR" sz="1400" b="1" dirty="0" smtClean="0">
                <a:cs typeface="B Mitra" pitchFamily="2" charset="-78"/>
              </a:rPr>
              <a:t>۹</a:t>
            </a:r>
            <a:r>
              <a:rPr lang="ar-SA" sz="1400" b="1" dirty="0" smtClean="0">
                <a:cs typeface="B Mitra" pitchFamily="2" charset="-78"/>
              </a:rPr>
              <a:t>- </a:t>
            </a:r>
            <a:r>
              <a:rPr lang="en-US" sz="1400" dirty="0" smtClean="0">
                <a:cs typeface="B Mitra" pitchFamily="2" charset="-78"/>
              </a:rPr>
              <a:t>Kirkpatrick, D</a:t>
            </a:r>
            <a:r>
              <a:rPr lang="ar-SA" sz="1400" dirty="0" smtClean="0">
                <a:cs typeface="B Mitra" pitchFamily="2" charset="-78"/>
              </a:rPr>
              <a:t> (</a:t>
            </a:r>
            <a:r>
              <a:rPr lang="fa-IR" sz="1400" dirty="0" smtClean="0">
                <a:cs typeface="B Mitra" pitchFamily="2" charset="-78"/>
              </a:rPr>
              <a:t>۱۹۹۶</a:t>
            </a:r>
            <a:r>
              <a:rPr lang="ar-SA" sz="1400" dirty="0" smtClean="0">
                <a:cs typeface="B Mitra" pitchFamily="2" charset="-78"/>
              </a:rPr>
              <a:t>), </a:t>
            </a:r>
            <a:r>
              <a:rPr lang="en-US" sz="1400" dirty="0" smtClean="0">
                <a:cs typeface="B Mitra" pitchFamily="2" charset="-78"/>
              </a:rPr>
              <a:t>Techniques for Evaluation Training programs, Journal </a:t>
            </a:r>
            <a:r>
              <a:rPr lang="en-US" sz="1400" dirty="0" err="1" smtClean="0">
                <a:cs typeface="B Mitra" pitchFamily="2" charset="-78"/>
              </a:rPr>
              <a:t>af</a:t>
            </a:r>
            <a:r>
              <a:rPr lang="en-US" sz="1400" dirty="0" smtClean="0">
                <a:cs typeface="B Mitra" pitchFamily="2" charset="-78"/>
              </a:rPr>
              <a:t> American Society for Training and Development, </a:t>
            </a:r>
            <a:r>
              <a:rPr lang="en-US" sz="1400" dirty="0" err="1" smtClean="0">
                <a:cs typeface="B Mitra" pitchFamily="2" charset="-78"/>
              </a:rPr>
              <a:t>Vol</a:t>
            </a:r>
            <a:r>
              <a:rPr lang="ar-SA" sz="1400" dirty="0" smtClean="0">
                <a:cs typeface="B Mitra" pitchFamily="2" charset="-78"/>
              </a:rPr>
              <a:t> </a:t>
            </a:r>
            <a:r>
              <a:rPr lang="fa-IR" sz="1400" dirty="0" smtClean="0">
                <a:cs typeface="B Mitra" pitchFamily="2" charset="-78"/>
              </a:rPr>
              <a:t>۲۳</a:t>
            </a:r>
            <a:r>
              <a:rPr lang="ar-SA" sz="1400" dirty="0" smtClean="0">
                <a:cs typeface="B Mitra" pitchFamily="2" charset="-78"/>
              </a:rPr>
              <a:t>.</a:t>
            </a:r>
            <a:br>
              <a:rPr lang="ar-SA" sz="1400" dirty="0" smtClean="0">
                <a:cs typeface="B Mitra" pitchFamily="2" charset="-78"/>
              </a:rPr>
            </a:br>
            <a:r>
              <a:rPr lang="ar-SA" sz="1400" dirty="0" smtClean="0">
                <a:cs typeface="B Mitra" pitchFamily="2" charset="-78"/>
              </a:rPr>
              <a:t>عبدالحسین عباسیان: کارشناس ارشد تحقیقات آموزشی سازمان صنایع هوافضا </a:t>
            </a:r>
            <a:r>
              <a:rPr lang="en-US" sz="1400" dirty="0" smtClean="0">
                <a:cs typeface="B Mitra" pitchFamily="2" charset="-78"/>
              </a:rPr>
              <a:t>.</a:t>
            </a:r>
          </a:p>
          <a:p>
            <a:pPr algn="r" rtl="1">
              <a:lnSpc>
                <a:spcPct val="150000"/>
              </a:lnSpc>
            </a:pPr>
            <a:endParaRPr lang="en-US" sz="1400" dirty="0">
              <a:cs typeface="B Mitra" pitchFamily="2" charset="-78"/>
            </a:endParaRPr>
          </a:p>
        </p:txBody>
      </p:sp>
      <p:sp>
        <p:nvSpPr>
          <p:cNvPr id="4" name="Slide Number Placeholder 3"/>
          <p:cNvSpPr>
            <a:spLocks noGrp="1"/>
          </p:cNvSpPr>
          <p:nvPr>
            <p:ph type="sldNum" sz="quarter" idx="15"/>
          </p:nvPr>
        </p:nvSpPr>
        <p:spPr/>
        <p:txBody>
          <a:bodyPr/>
          <a:lstStyle/>
          <a:p>
            <a:fld id="{112B741F-895D-4642-A90E-55F141EE5FD2}" type="slidenum">
              <a:rPr lang="en-US" smtClean="0"/>
              <a:pPr/>
              <a:t>38</a:t>
            </a:fld>
            <a:endParaRPr lang="en-US"/>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19256" cy="6000792"/>
          </a:xfrm>
        </p:spPr>
        <p:txBody>
          <a:bodyPr>
            <a:normAutofit fontScale="90000"/>
          </a:bodyPr>
          <a:lstStyle/>
          <a:p>
            <a:pPr algn="r" rtl="1"/>
            <a:r>
              <a:rPr lang="fa-IR" sz="2800" dirty="0" smtClean="0">
                <a:solidFill>
                  <a:srgbClr val="3174C5"/>
                </a:solidFill>
                <a:latin typeface="+mn-lt"/>
                <a:ea typeface="+mn-ea"/>
                <a:cs typeface="B Titr" pitchFamily="2" charset="-78"/>
              </a:rPr>
              <a:t>مفهوم ارزشيابي:‌</a:t>
            </a:r>
            <a:r>
              <a:rPr lang="fa-IR" sz="3000" dirty="0" smtClean="0"/>
              <a:t/>
            </a:r>
            <a:br>
              <a:rPr lang="fa-IR" sz="3000" dirty="0" smtClean="0"/>
            </a:br>
            <a:r>
              <a:rPr lang="fa-IR" sz="2800" b="1" dirty="0" smtClean="0">
                <a:solidFill>
                  <a:schemeClr val="accent2">
                    <a:lumMod val="75000"/>
                  </a:schemeClr>
                </a:solidFill>
                <a:latin typeface="+mn-lt"/>
                <a:ea typeface="+mn-ea"/>
                <a:cs typeface="B Nazanin" pitchFamily="2" charset="-78"/>
              </a:rPr>
              <a:t>فرهنگ روان شناسي آرتوربر(1985)</a:t>
            </a:r>
            <a:r>
              <a:rPr lang="fa-IR" sz="2800" b="1" dirty="0" smtClean="0">
                <a:latin typeface="+mn-lt"/>
                <a:ea typeface="+mn-ea"/>
                <a:cs typeface="B Nazanin" pitchFamily="2" charset="-78"/>
              </a:rPr>
              <a:t> ارزشيابي را در معناي عام آن </a:t>
            </a:r>
            <a:r>
              <a:rPr lang="fa-IR" sz="2800" b="1" dirty="0" smtClean="0">
                <a:solidFill>
                  <a:schemeClr val="accent2">
                    <a:lumMod val="75000"/>
                  </a:schemeClr>
                </a:solidFill>
                <a:latin typeface="+mn-lt"/>
                <a:ea typeface="+mn-ea"/>
                <a:cs typeface="B Nazanin" pitchFamily="2" charset="-78"/>
              </a:rPr>
              <a:t>((تعيين ارزش و يا </a:t>
            </a:r>
            <a:r>
              <a:rPr lang="fa-IR" sz="2800" b="1" dirty="0" smtClean="0">
                <a:solidFill>
                  <a:schemeClr val="accent2">
                    <a:lumMod val="75000"/>
                  </a:schemeClr>
                </a:solidFill>
                <a:latin typeface="+mn-lt"/>
                <a:ea typeface="+mn-ea"/>
                <a:cs typeface="B Nazanin" pitchFamily="2" charset="-78"/>
              </a:rPr>
              <a:t>اهميت </a:t>
            </a:r>
            <a:r>
              <a:rPr lang="fa-IR" sz="2800" b="1" dirty="0" smtClean="0">
                <a:solidFill>
                  <a:schemeClr val="accent2">
                    <a:lumMod val="75000"/>
                  </a:schemeClr>
                </a:solidFill>
                <a:latin typeface="+mn-lt"/>
                <a:ea typeface="+mn-ea"/>
                <a:cs typeface="B Nazanin" pitchFamily="2" charset="-78"/>
              </a:rPr>
              <a:t>يك چيز مي داند)) </a:t>
            </a:r>
            <a:r>
              <a:rPr lang="fa-IR" sz="2800" b="1" dirty="0" smtClean="0">
                <a:latin typeface="+mn-lt"/>
                <a:ea typeface="+mn-ea"/>
                <a:cs typeface="B Nazanin" pitchFamily="2" charset="-78"/>
              </a:rPr>
              <a:t>و به صورت خاص تر ارزشيابي را تعيين ميزان موفقيت يك برنامه، يك درس، يك سلسله آزمايش يك دارو و ... در رسيدن به هدفهاي اوليه آنها مي داند.</a:t>
            </a:r>
            <a:br>
              <a:rPr lang="fa-IR" sz="2800" b="1" dirty="0" smtClean="0">
                <a:latin typeface="+mn-lt"/>
                <a:ea typeface="+mn-ea"/>
                <a:cs typeface="B Nazanin" pitchFamily="2" charset="-78"/>
              </a:rPr>
            </a:br>
            <a:r>
              <a:rPr lang="fa-IR" sz="2800" b="1" dirty="0" smtClean="0">
                <a:latin typeface="+mn-lt"/>
                <a:ea typeface="+mn-ea"/>
                <a:cs typeface="B Nazanin" pitchFamily="2" charset="-78"/>
              </a:rPr>
              <a:t>اولين تعريف ارزشيابي به نام </a:t>
            </a:r>
            <a:r>
              <a:rPr lang="fa-IR" sz="2800" b="1" dirty="0" smtClean="0">
                <a:solidFill>
                  <a:schemeClr val="accent2">
                    <a:lumMod val="75000"/>
                  </a:schemeClr>
                </a:solidFill>
                <a:latin typeface="+mn-lt"/>
                <a:ea typeface="+mn-ea"/>
                <a:cs typeface="B Nazanin" pitchFamily="2" charset="-78"/>
              </a:rPr>
              <a:t>((رالف تايلر)) </a:t>
            </a:r>
            <a:r>
              <a:rPr lang="fa-IR" sz="2800" b="1" dirty="0" smtClean="0">
                <a:latin typeface="+mn-lt"/>
                <a:ea typeface="+mn-ea"/>
                <a:cs typeface="B Nazanin" pitchFamily="2" charset="-78"/>
              </a:rPr>
              <a:t>ثبت شده است. </a:t>
            </a:r>
            <a:r>
              <a:rPr lang="fa-IR" sz="2800" b="1" dirty="0" smtClean="0">
                <a:solidFill>
                  <a:schemeClr val="accent2">
                    <a:lumMod val="75000"/>
                  </a:schemeClr>
                </a:solidFill>
                <a:latin typeface="+mn-lt"/>
                <a:ea typeface="+mn-ea"/>
                <a:cs typeface="B Nazanin" pitchFamily="2" charset="-78"/>
              </a:rPr>
              <a:t>وي ارزشيابي را وسيله اي براي تعيين ميزان رسيدن </a:t>
            </a:r>
            <a:r>
              <a:rPr lang="fa-IR" sz="2800" b="1" dirty="0" smtClean="0">
                <a:solidFill>
                  <a:schemeClr val="accent2">
                    <a:lumMod val="75000"/>
                  </a:schemeClr>
                </a:solidFill>
                <a:latin typeface="+mn-lt"/>
                <a:ea typeface="+mn-ea"/>
                <a:cs typeface="B Nazanin" pitchFamily="2" charset="-78"/>
              </a:rPr>
              <a:t>برنامه</a:t>
            </a:r>
            <a:r>
              <a:rPr lang="fa-IR" sz="2800" b="1" dirty="0" smtClean="0">
                <a:solidFill>
                  <a:schemeClr val="accent2">
                    <a:lumMod val="75000"/>
                  </a:schemeClr>
                </a:solidFill>
                <a:latin typeface="+mn-lt"/>
                <a:ea typeface="+mn-ea"/>
                <a:cs typeface="B Nazanin" pitchFamily="2" charset="-78"/>
              </a:rPr>
              <a:t>،</a:t>
            </a:r>
            <a:r>
              <a:rPr lang="fa-IR" sz="2800" b="1" dirty="0" smtClean="0">
                <a:solidFill>
                  <a:schemeClr val="accent2">
                    <a:lumMod val="75000"/>
                  </a:schemeClr>
                </a:solidFill>
                <a:latin typeface="+mn-lt"/>
                <a:ea typeface="+mn-ea"/>
                <a:cs typeface="B Nazanin" pitchFamily="2" charset="-78"/>
              </a:rPr>
              <a:t> </a:t>
            </a:r>
            <a:r>
              <a:rPr lang="fa-IR" sz="2800" b="1" dirty="0" smtClean="0">
                <a:solidFill>
                  <a:schemeClr val="accent2">
                    <a:lumMod val="75000"/>
                  </a:schemeClr>
                </a:solidFill>
                <a:latin typeface="+mn-lt"/>
                <a:ea typeface="+mn-ea"/>
                <a:cs typeface="B Nazanin" pitchFamily="2" charset="-78"/>
              </a:rPr>
              <a:t>به هدفهاي آموزشي مي داند</a:t>
            </a:r>
            <a:r>
              <a:rPr lang="fa-IR" sz="2800" b="1" dirty="0" smtClean="0">
                <a:latin typeface="+mn-lt"/>
                <a:ea typeface="+mn-ea"/>
                <a:cs typeface="B Nazanin" pitchFamily="2" charset="-78"/>
              </a:rPr>
              <a:t>، تايلر معتقد بود كه پيش نياز يك ارزشيابي دقيق تعيين اهداف كلي و ويژه است و وظيفه ارزشيابي سنجش اين موضوع است كه آيا اهداف تحقق يافته اند يا خير؟</a:t>
            </a:r>
            <a:br>
              <a:rPr lang="fa-IR" sz="2800" b="1" dirty="0" smtClean="0">
                <a:latin typeface="+mn-lt"/>
                <a:ea typeface="+mn-ea"/>
                <a:cs typeface="B Nazanin" pitchFamily="2" charset="-78"/>
              </a:rPr>
            </a:br>
            <a:r>
              <a:rPr lang="fa-IR" sz="2800" b="1" dirty="0" smtClean="0">
                <a:latin typeface="+mn-lt"/>
                <a:ea typeface="+mn-ea"/>
                <a:cs typeface="B Nazanin" pitchFamily="2" charset="-78"/>
              </a:rPr>
              <a:t>ارزشيابي بنابر نظر </a:t>
            </a:r>
            <a:r>
              <a:rPr lang="fa-IR" sz="2800" b="1" dirty="0" smtClean="0">
                <a:solidFill>
                  <a:schemeClr val="accent2">
                    <a:lumMod val="75000"/>
                  </a:schemeClr>
                </a:solidFill>
                <a:latin typeface="+mn-lt"/>
                <a:ea typeface="+mn-ea"/>
                <a:cs typeface="B Nazanin" pitchFamily="2" charset="-78"/>
              </a:rPr>
              <a:t>((دمينگ)) </a:t>
            </a:r>
            <a:r>
              <a:rPr lang="fa-IR" sz="2800" b="1" dirty="0" smtClean="0">
                <a:latin typeface="+mn-lt"/>
                <a:ea typeface="+mn-ea"/>
                <a:cs typeface="B Nazanin" pitchFamily="2" charset="-78"/>
              </a:rPr>
              <a:t>پاسخ به سوال </a:t>
            </a:r>
            <a:r>
              <a:rPr lang="fa-IR" sz="2800" b="1" dirty="0" smtClean="0">
                <a:solidFill>
                  <a:schemeClr val="accent2">
                    <a:lumMod val="75000"/>
                  </a:schemeClr>
                </a:solidFill>
                <a:latin typeface="+mn-lt"/>
                <a:ea typeface="+mn-ea"/>
                <a:cs typeface="B Nazanin" pitchFamily="2" charset="-78"/>
              </a:rPr>
              <a:t>((چه چيزي مي خواهيد درباره آموزش بدانيد؟))</a:t>
            </a:r>
            <a:r>
              <a:rPr lang="fa-IR" sz="2800" b="1" dirty="0" smtClean="0">
                <a:latin typeface="+mn-lt"/>
                <a:ea typeface="+mn-ea"/>
                <a:cs typeface="B Nazanin" pitchFamily="2" charset="-78"/>
              </a:rPr>
              <a:t> بيان مي شود. ارزشيابي آموزشي توجيه وجودي بخش آموزش و فراهم آوردن شواهدي براي هزينه و فايده سازمان است كه هدف آن قضاوت درباره كيفيت و ارزش برنامه و شناسايي فوايد آموزش است. </a:t>
            </a:r>
            <a:r>
              <a:rPr lang="fa-IR" sz="2800" dirty="0" smtClean="0">
                <a:latin typeface="+mn-lt"/>
                <a:ea typeface="+mn-ea"/>
                <a:cs typeface="B Nazanin" pitchFamily="2" charset="-78"/>
              </a:rPr>
              <a:t/>
            </a:r>
            <a:br>
              <a:rPr lang="fa-IR" sz="2800" dirty="0" smtClean="0">
                <a:latin typeface="+mn-lt"/>
                <a:ea typeface="+mn-ea"/>
                <a:cs typeface="B Nazanin" pitchFamily="2" charset="-78"/>
              </a:rPr>
            </a:br>
            <a:endParaRPr lang="en-US" sz="2800" dirty="0">
              <a:latin typeface="+mn-lt"/>
              <a:ea typeface="+mn-ea"/>
              <a:cs typeface="B Nazanin" pitchFamily="2" charset="-78"/>
            </a:endParaRPr>
          </a:p>
        </p:txBody>
      </p:sp>
      <p:sp>
        <p:nvSpPr>
          <p:cNvPr id="4" name="UTurnArrow">
            <a:hlinkClick r:id="rId2" action="ppaction://hlinksldjump"/>
          </p:cNvPr>
          <p:cNvSpPr>
            <a:spLocks noEditPoints="1" noChangeArrowheads="1"/>
          </p:cNvSpPr>
          <p:nvPr/>
        </p:nvSpPr>
        <p:spPr bwMode="auto">
          <a:xfrm rot="16200000">
            <a:off x="607191" y="5393545"/>
            <a:ext cx="985832" cy="1771650"/>
          </a:xfrm>
          <a:custGeom>
            <a:avLst/>
            <a:gdLst>
              <a:gd name="G0" fmla="+- 0 0 0"/>
              <a:gd name="G1" fmla="+- 5574 0 0"/>
              <a:gd name="G2" fmla="*/ 5574 1 2"/>
              <a:gd name="G3" fmla="*/ 9725 1 2"/>
              <a:gd name="G4" fmla="+- 10800 G3 G2"/>
              <a:gd name="G5" fmla="+- 10800 G3 0"/>
              <a:gd name="G6" fmla="+- G5 G2 0"/>
              <a:gd name="G7" fmla="*/ G6 1 2"/>
              <a:gd name="G8" fmla="+- 9725 0 0"/>
              <a:gd name="G9" fmla="+- 21600 0 5574"/>
              <a:gd name="G10" fmla="+- 21600 0 9725"/>
              <a:gd name="G11" fmla="min G10 8691"/>
              <a:gd name="G12" fmla="+- 8826 0 0"/>
              <a:gd name="G13" fmla="+- 14865 0 5975"/>
              <a:gd name="G14" fmla="+- 14865 0 0"/>
              <a:gd name="G15" fmla="*/ 5574 5842 6110"/>
              <a:gd name="G16" fmla="+- 8826 1350 0"/>
              <a:gd name="G17" fmla="+- 8310 0 G15"/>
              <a:gd name="G18" fmla="*/ G17 G7 8310"/>
              <a:gd name="G19" fmla="+- 5574 G18 0"/>
              <a:gd name="G20" fmla="+- G4 0 G18"/>
              <a:gd name="T0" fmla="*/ 9225 w 21600"/>
              <a:gd name="T1" fmla="*/ 0 h 21600"/>
              <a:gd name="T2" fmla="*/ 2787 w 21600"/>
              <a:gd name="T3" fmla="*/ 21600 h 21600"/>
              <a:gd name="T4" fmla="*/ 9725 w 21600"/>
              <a:gd name="T5" fmla="*/ 8826 h 21600"/>
              <a:gd name="T6" fmla="*/ 15663 w 21600"/>
              <a:gd name="T7" fmla="*/ 14865 h 21600"/>
              <a:gd name="T8" fmla="*/ 21600 w 21600"/>
              <a:gd name="T9" fmla="*/ 8826 h 21600"/>
              <a:gd name="T10" fmla="*/ 17694720 60000 65536"/>
              <a:gd name="T11" fmla="*/ 5898240 60000 65536"/>
              <a:gd name="T12" fmla="*/ 5898240 60000 65536"/>
              <a:gd name="T13" fmla="*/ 5898240 60000 65536"/>
              <a:gd name="T14" fmla="*/ 0 60000 65536"/>
              <a:gd name="T15" fmla="*/ 0 w 21600"/>
              <a:gd name="T16" fmla="*/ 8310 h 21600"/>
              <a:gd name="T17" fmla="*/ G1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3" y="14865"/>
                </a:moveTo>
                <a:lnTo>
                  <a:pt x="21600" y="8826"/>
                </a:lnTo>
                <a:lnTo>
                  <a:pt x="18450" y="8826"/>
                </a:lnTo>
                <a:lnTo>
                  <a:pt x="18450" y="8310"/>
                </a:lnTo>
                <a:cubicBezTo>
                  <a:pt x="18450" y="3721"/>
                  <a:pt x="14320" y="0"/>
                  <a:pt x="9225" y="0"/>
                </a:cubicBezTo>
                <a:cubicBezTo>
                  <a:pt x="4130" y="0"/>
                  <a:pt x="0" y="3799"/>
                  <a:pt x="0" y="8485"/>
                </a:cubicBezTo>
                <a:lnTo>
                  <a:pt x="0" y="21600"/>
                </a:lnTo>
                <a:lnTo>
                  <a:pt x="5574" y="21600"/>
                </a:lnTo>
                <a:lnTo>
                  <a:pt x="5574" y="8310"/>
                </a:lnTo>
                <a:cubicBezTo>
                  <a:pt x="5574" y="6664"/>
                  <a:pt x="7055" y="5330"/>
                  <a:pt x="8882" y="5330"/>
                </a:cubicBezTo>
                <a:lnTo>
                  <a:pt x="9568" y="5330"/>
                </a:lnTo>
                <a:cubicBezTo>
                  <a:pt x="11395" y="5330"/>
                  <a:pt x="12876" y="6664"/>
                  <a:pt x="12876" y="8310"/>
                </a:cubicBezTo>
                <a:lnTo>
                  <a:pt x="12876" y="8826"/>
                </a:lnTo>
                <a:lnTo>
                  <a:pt x="9725" y="8826"/>
                </a:lnTo>
                <a:close/>
              </a:path>
            </a:pathLst>
          </a:cu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5" name="Slide Number Placeholder 4"/>
          <p:cNvSpPr>
            <a:spLocks noGrp="1"/>
          </p:cNvSpPr>
          <p:nvPr>
            <p:ph type="sldNum" sz="quarter" idx="15"/>
          </p:nvPr>
        </p:nvSpPr>
        <p:spPr/>
        <p:txBody>
          <a:bodyPr/>
          <a:lstStyle/>
          <a:p>
            <a:fld id="{112B741F-895D-4642-A90E-55F141EE5FD2}" type="slidenum">
              <a:rPr lang="en-US" smtClean="0"/>
              <a:pPr/>
              <a:t>4</a:t>
            </a:fld>
            <a:endParaRPr lang="en-US"/>
          </a:p>
        </p:txBody>
      </p:sp>
    </p:spTree>
  </p:cSld>
  <p:clrMapOvr>
    <a:masterClrMapping/>
  </p:clrMapOvr>
  <p:transition spd="med">
    <p:spli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9682" name="Rectangle 2"/>
          <p:cNvSpPr>
            <a:spLocks noGrp="1" noChangeArrowheads="1"/>
          </p:cNvSpPr>
          <p:nvPr>
            <p:ph sz="quarter" idx="1"/>
          </p:nvPr>
        </p:nvSpPr>
        <p:spPr>
          <a:xfrm>
            <a:off x="467544" y="836712"/>
            <a:ext cx="7993063" cy="4968875"/>
          </a:xfrm>
        </p:spPr>
        <p:txBody>
          <a:bodyPr/>
          <a:lstStyle/>
          <a:p>
            <a:pPr marL="0" indent="0" algn="r" rtl="1">
              <a:lnSpc>
                <a:spcPct val="165000"/>
              </a:lnSpc>
              <a:buSzPct val="115000"/>
              <a:buFontTx/>
              <a:buNone/>
            </a:pPr>
            <a:r>
              <a:rPr lang="fa-IR" sz="1800" b="1" dirty="0">
                <a:solidFill>
                  <a:schemeClr val="folHlink"/>
                </a:solidFill>
                <a:cs typeface="B Nazanin" pitchFamily="2" charset="-78"/>
              </a:rPr>
              <a:t>بعد از جنگ جهانی دوم تحقیقات مربوط به </a:t>
            </a:r>
            <a:r>
              <a:rPr lang="fa-IR" sz="1800" b="1" dirty="0">
                <a:solidFill>
                  <a:schemeClr val="hlink"/>
                </a:solidFill>
                <a:cs typeface="B Nazanin" pitchFamily="2" charset="-78"/>
              </a:rPr>
              <a:t>ارزیابی اثربخشی</a:t>
            </a:r>
            <a:r>
              <a:rPr lang="fa-IR" sz="1800" b="1" dirty="0">
                <a:solidFill>
                  <a:schemeClr val="folHlink"/>
                </a:solidFill>
                <a:cs typeface="B Nazanin" pitchFamily="2" charset="-78"/>
              </a:rPr>
              <a:t> با حمایتهای دولت فدرال آمریکا در فعالیتهای آموزشی توسعه داده شد.</a:t>
            </a:r>
          </a:p>
          <a:p>
            <a:pPr marL="0" indent="0" algn="r" rtl="1">
              <a:lnSpc>
                <a:spcPct val="165000"/>
              </a:lnSpc>
              <a:buSzPct val="115000"/>
              <a:buFontTx/>
              <a:buNone/>
            </a:pPr>
            <a:r>
              <a:rPr lang="fa-IR" sz="1800" b="1" dirty="0">
                <a:solidFill>
                  <a:schemeClr val="hlink"/>
                </a:solidFill>
                <a:cs typeface="B Nazanin" pitchFamily="2" charset="-78"/>
              </a:rPr>
              <a:t>مدل پاتریک</a:t>
            </a:r>
            <a:r>
              <a:rPr lang="fa-IR" sz="1800" b="1" dirty="0">
                <a:solidFill>
                  <a:schemeClr val="folHlink"/>
                </a:solidFill>
                <a:cs typeface="B Nazanin" pitchFamily="2" charset="-78"/>
              </a:rPr>
              <a:t> را اولین بار دونالدکرک پاتریک، که استاد داشکده بازرگانی ویسکانسیس بود در سال </a:t>
            </a:r>
            <a:r>
              <a:rPr lang="fa-IR" sz="1800" b="1" dirty="0">
                <a:solidFill>
                  <a:schemeClr val="hlink"/>
                </a:solidFill>
                <a:cs typeface="B Nazanin" pitchFamily="2" charset="-78"/>
              </a:rPr>
              <a:t>1959</a:t>
            </a:r>
            <a:r>
              <a:rPr lang="fa-IR" sz="1800" b="1" dirty="0">
                <a:solidFill>
                  <a:schemeClr val="folHlink"/>
                </a:solidFill>
                <a:cs typeface="B Nazanin" pitchFamily="2" charset="-78"/>
              </a:rPr>
              <a:t> ابداع کرد.</a:t>
            </a:r>
          </a:p>
          <a:p>
            <a:pPr marL="0" indent="0" algn="r" rtl="1">
              <a:lnSpc>
                <a:spcPct val="165000"/>
              </a:lnSpc>
              <a:buSzPct val="115000"/>
              <a:buFontTx/>
              <a:buNone/>
            </a:pPr>
            <a:r>
              <a:rPr lang="fa-IR" sz="1800" b="1" dirty="0">
                <a:solidFill>
                  <a:schemeClr val="folHlink"/>
                </a:solidFill>
                <a:cs typeface="B Nazanin" pitchFamily="2" charset="-78"/>
              </a:rPr>
              <a:t>از ابداع مدل پاتریک در حال حاضر </a:t>
            </a:r>
            <a:r>
              <a:rPr lang="fa-IR" sz="1800" b="1" dirty="0" smtClean="0">
                <a:solidFill>
                  <a:schemeClr val="folHlink"/>
                </a:solidFill>
                <a:cs typeface="B Nazanin" pitchFamily="2" charset="-78"/>
              </a:rPr>
              <a:t>56 </a:t>
            </a:r>
            <a:r>
              <a:rPr lang="fa-IR" sz="1800" b="1" dirty="0">
                <a:solidFill>
                  <a:schemeClr val="folHlink"/>
                </a:solidFill>
                <a:cs typeface="B Nazanin" pitchFamily="2" charset="-78"/>
              </a:rPr>
              <a:t>سال می گذرد. </a:t>
            </a:r>
            <a:r>
              <a:rPr lang="fa-IR" sz="1800" b="1" dirty="0">
                <a:solidFill>
                  <a:schemeClr val="hlink"/>
                </a:solidFill>
                <a:cs typeface="B Nazanin" pitchFamily="2" charset="-78"/>
              </a:rPr>
              <a:t>سادگی این روش</a:t>
            </a:r>
            <a:r>
              <a:rPr lang="fa-IR" sz="1800" b="1" dirty="0">
                <a:solidFill>
                  <a:schemeClr val="folHlink"/>
                </a:solidFill>
                <a:cs typeface="B Nazanin" pitchFamily="2" charset="-78"/>
              </a:rPr>
              <a:t> باعث شده است که به عنوان یکی از </a:t>
            </a:r>
            <a:r>
              <a:rPr lang="fa-IR" sz="1800" b="1" dirty="0">
                <a:solidFill>
                  <a:schemeClr val="hlink"/>
                </a:solidFill>
                <a:cs typeface="B Nazanin" pitchFamily="2" charset="-78"/>
              </a:rPr>
              <a:t>پرکاربردترین</a:t>
            </a:r>
            <a:r>
              <a:rPr lang="fa-IR" sz="1800" b="1" dirty="0">
                <a:solidFill>
                  <a:schemeClr val="folHlink"/>
                </a:solidFill>
                <a:cs typeface="B Nazanin" pitchFamily="2" charset="-78"/>
              </a:rPr>
              <a:t> روش های ارزیابی آموزش مورد استفاده قرارگیرد.</a:t>
            </a:r>
          </a:p>
          <a:p>
            <a:pPr marL="0" indent="0" algn="r" rtl="1">
              <a:lnSpc>
                <a:spcPct val="165000"/>
              </a:lnSpc>
              <a:buSzPct val="115000"/>
              <a:buFontTx/>
              <a:buNone/>
            </a:pPr>
            <a:r>
              <a:rPr lang="fa-IR" sz="1800" b="1" dirty="0">
                <a:solidFill>
                  <a:schemeClr val="folHlink"/>
                </a:solidFill>
                <a:cs typeface="B Nazanin" pitchFamily="2" charset="-78"/>
              </a:rPr>
              <a:t>نتایج تحقیقات </a:t>
            </a:r>
            <a:r>
              <a:rPr lang="en-US" sz="1800" b="1" dirty="0">
                <a:solidFill>
                  <a:schemeClr val="hlink"/>
                </a:solidFill>
                <a:cs typeface="B Nazanin" pitchFamily="2" charset="-78"/>
              </a:rPr>
              <a:t>ASTD</a:t>
            </a:r>
            <a:r>
              <a:rPr lang="fa-IR" sz="1800" b="1" dirty="0">
                <a:solidFill>
                  <a:schemeClr val="folHlink"/>
                </a:solidFill>
                <a:cs typeface="B Nazanin" pitchFamily="2" charset="-78"/>
              </a:rPr>
              <a:t>(انجمن آمریکایی توسعه آموزش) که از حدود </a:t>
            </a:r>
            <a:r>
              <a:rPr lang="fa-IR" sz="1800" b="1" dirty="0">
                <a:solidFill>
                  <a:schemeClr val="hlink"/>
                </a:solidFill>
                <a:cs typeface="B Nazanin" pitchFamily="2" charset="-78"/>
              </a:rPr>
              <a:t>300</a:t>
            </a:r>
            <a:r>
              <a:rPr lang="fa-IR" sz="1800" b="1" dirty="0">
                <a:solidFill>
                  <a:schemeClr val="folHlink"/>
                </a:solidFill>
                <a:cs typeface="B Nazanin" pitchFamily="2" charset="-78"/>
              </a:rPr>
              <a:t> مدیراجرایی و مدیرتوسعه منابع انسانی بدست آمده است ، نشان می دهد که </a:t>
            </a:r>
            <a:r>
              <a:rPr lang="fa-IR" sz="1800" b="1" dirty="0">
                <a:solidFill>
                  <a:schemeClr val="hlink"/>
                </a:solidFill>
                <a:cs typeface="B Nazanin" pitchFamily="2" charset="-78"/>
              </a:rPr>
              <a:t>67% سازمان ها</a:t>
            </a:r>
            <a:r>
              <a:rPr lang="fa-IR" sz="1800" b="1" dirty="0">
                <a:solidFill>
                  <a:schemeClr val="folHlink"/>
                </a:solidFill>
                <a:cs typeface="B Nazanin" pitchFamily="2" charset="-78"/>
              </a:rPr>
              <a:t> از روش پاتریک استفاده می کنند. </a:t>
            </a:r>
            <a:r>
              <a:rPr lang="fa-IR" sz="2000" b="1" dirty="0">
                <a:solidFill>
                  <a:schemeClr val="folHlink"/>
                </a:solidFill>
                <a:cs typeface="B Nazanin" pitchFamily="2" charset="-78"/>
              </a:rPr>
              <a:t>الگوي ارائه شده </a:t>
            </a:r>
            <a:r>
              <a:rPr lang="fa-IR" sz="2000" b="1" dirty="0">
                <a:solidFill>
                  <a:srgbClr val="FFCC00"/>
                </a:solidFill>
                <a:cs typeface="B Nazanin" pitchFamily="2" charset="-78"/>
              </a:rPr>
              <a:t>توسط پاتريک از </a:t>
            </a:r>
            <a:r>
              <a:rPr lang="fa-IR" sz="2000" b="1" dirty="0">
                <a:solidFill>
                  <a:schemeClr val="folHlink"/>
                </a:solidFill>
                <a:cs typeface="B Nazanin" pitchFamily="2" charset="-78"/>
              </a:rPr>
              <a:t>کاملترين مدلها مي باشد و شامل </a:t>
            </a:r>
            <a:r>
              <a:rPr lang="fa-IR" sz="2000" b="1" dirty="0">
                <a:solidFill>
                  <a:srgbClr val="FFCC00"/>
                </a:solidFill>
                <a:cs typeface="B Nazanin" pitchFamily="2" charset="-78"/>
              </a:rPr>
              <a:t>گام هایی</a:t>
            </a:r>
            <a:r>
              <a:rPr lang="fa-IR" sz="2000" b="1" dirty="0">
                <a:solidFill>
                  <a:schemeClr val="folHlink"/>
                </a:solidFill>
                <a:cs typeface="B Nazanin" pitchFamily="2" charset="-78"/>
              </a:rPr>
              <a:t> به ترتيب صفحه بعد مي باشد.</a:t>
            </a:r>
            <a:endParaRPr lang="ar-SA" sz="1800" b="1" dirty="0">
              <a:solidFill>
                <a:schemeClr val="folHlink"/>
              </a:solidFill>
              <a:cs typeface="B Nazanin" pitchFamily="2" charset="-78"/>
            </a:endParaRPr>
          </a:p>
        </p:txBody>
      </p:sp>
      <p:sp>
        <p:nvSpPr>
          <p:cNvPr id="199683" name="Text Box 3"/>
          <p:cNvSpPr txBox="1">
            <a:spLocks noChangeArrowheads="1"/>
          </p:cNvSpPr>
          <p:nvPr/>
        </p:nvSpPr>
        <p:spPr bwMode="auto">
          <a:xfrm>
            <a:off x="1042988" y="260350"/>
            <a:ext cx="7275512" cy="519113"/>
          </a:xfrm>
          <a:prstGeom prst="rect">
            <a:avLst/>
          </a:prstGeom>
          <a:noFill/>
          <a:ln w="12700" cap="sq">
            <a:noFill/>
            <a:miter lim="800000"/>
            <a:headEnd/>
            <a:tailEnd/>
          </a:ln>
          <a:effectLst/>
        </p:spPr>
        <p:txBody>
          <a:bodyPr>
            <a:spAutoFit/>
          </a:bodyPr>
          <a:lstStyle/>
          <a:p>
            <a:pPr algn="r">
              <a:spcBef>
                <a:spcPct val="50000"/>
              </a:spcBef>
            </a:pPr>
            <a:r>
              <a:rPr lang="fa-IR" dirty="0">
                <a:solidFill>
                  <a:schemeClr val="hlink"/>
                </a:solidFill>
                <a:latin typeface="Times New Roman" pitchFamily="18" charset="0"/>
                <a:cs typeface="Titr" pitchFamily="2" charset="-78"/>
              </a:rPr>
              <a:t>معرفی مدل پاتريک:</a:t>
            </a:r>
            <a:endParaRPr lang="en-US" dirty="0">
              <a:solidFill>
                <a:schemeClr val="hlink"/>
              </a:solidFill>
              <a:latin typeface="Times New Roman" pitchFamily="18" charset="0"/>
              <a:cs typeface="Titr" pitchFamily="2" charset="-78"/>
            </a:endParaRPr>
          </a:p>
        </p:txBody>
      </p:sp>
      <p:sp>
        <p:nvSpPr>
          <p:cNvPr id="4" name="UTurnArrow">
            <a:hlinkClick r:id="rId3" action="ppaction://hlinksldjump"/>
          </p:cNvPr>
          <p:cNvSpPr>
            <a:spLocks noEditPoints="1" noChangeArrowheads="1"/>
          </p:cNvSpPr>
          <p:nvPr/>
        </p:nvSpPr>
        <p:spPr bwMode="auto">
          <a:xfrm rot="16200000">
            <a:off x="821505" y="5250669"/>
            <a:ext cx="985832" cy="1771650"/>
          </a:xfrm>
          <a:custGeom>
            <a:avLst/>
            <a:gdLst>
              <a:gd name="G0" fmla="+- 0 0 0"/>
              <a:gd name="G1" fmla="+- 5574 0 0"/>
              <a:gd name="G2" fmla="*/ 5574 1 2"/>
              <a:gd name="G3" fmla="*/ 9725 1 2"/>
              <a:gd name="G4" fmla="+- 10800 G3 G2"/>
              <a:gd name="G5" fmla="+- 10800 G3 0"/>
              <a:gd name="G6" fmla="+- G5 G2 0"/>
              <a:gd name="G7" fmla="*/ G6 1 2"/>
              <a:gd name="G8" fmla="+- 9725 0 0"/>
              <a:gd name="G9" fmla="+- 21600 0 5574"/>
              <a:gd name="G10" fmla="+- 21600 0 9725"/>
              <a:gd name="G11" fmla="min G10 8691"/>
              <a:gd name="G12" fmla="+- 8826 0 0"/>
              <a:gd name="G13" fmla="+- 14865 0 5975"/>
              <a:gd name="G14" fmla="+- 14865 0 0"/>
              <a:gd name="G15" fmla="*/ 5574 5842 6110"/>
              <a:gd name="G16" fmla="+- 8826 1350 0"/>
              <a:gd name="G17" fmla="+- 8310 0 G15"/>
              <a:gd name="G18" fmla="*/ G17 G7 8310"/>
              <a:gd name="G19" fmla="+- 5574 G18 0"/>
              <a:gd name="G20" fmla="+- G4 0 G18"/>
              <a:gd name="T0" fmla="*/ 9225 w 21600"/>
              <a:gd name="T1" fmla="*/ 0 h 21600"/>
              <a:gd name="T2" fmla="*/ 2787 w 21600"/>
              <a:gd name="T3" fmla="*/ 21600 h 21600"/>
              <a:gd name="T4" fmla="*/ 9725 w 21600"/>
              <a:gd name="T5" fmla="*/ 8826 h 21600"/>
              <a:gd name="T6" fmla="*/ 15663 w 21600"/>
              <a:gd name="T7" fmla="*/ 14865 h 21600"/>
              <a:gd name="T8" fmla="*/ 21600 w 21600"/>
              <a:gd name="T9" fmla="*/ 8826 h 21600"/>
              <a:gd name="T10" fmla="*/ 17694720 60000 65536"/>
              <a:gd name="T11" fmla="*/ 5898240 60000 65536"/>
              <a:gd name="T12" fmla="*/ 5898240 60000 65536"/>
              <a:gd name="T13" fmla="*/ 5898240 60000 65536"/>
              <a:gd name="T14" fmla="*/ 0 60000 65536"/>
              <a:gd name="T15" fmla="*/ 0 w 21600"/>
              <a:gd name="T16" fmla="*/ 8310 h 21600"/>
              <a:gd name="T17" fmla="*/ G1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3" y="14865"/>
                </a:moveTo>
                <a:lnTo>
                  <a:pt x="21600" y="8826"/>
                </a:lnTo>
                <a:lnTo>
                  <a:pt x="18450" y="8826"/>
                </a:lnTo>
                <a:lnTo>
                  <a:pt x="18450" y="8310"/>
                </a:lnTo>
                <a:cubicBezTo>
                  <a:pt x="18450" y="3721"/>
                  <a:pt x="14320" y="0"/>
                  <a:pt x="9225" y="0"/>
                </a:cubicBezTo>
                <a:cubicBezTo>
                  <a:pt x="4130" y="0"/>
                  <a:pt x="0" y="3799"/>
                  <a:pt x="0" y="8485"/>
                </a:cubicBezTo>
                <a:lnTo>
                  <a:pt x="0" y="21600"/>
                </a:lnTo>
                <a:lnTo>
                  <a:pt x="5574" y="21600"/>
                </a:lnTo>
                <a:lnTo>
                  <a:pt x="5574" y="8310"/>
                </a:lnTo>
                <a:cubicBezTo>
                  <a:pt x="5574" y="6664"/>
                  <a:pt x="7055" y="5330"/>
                  <a:pt x="8882" y="5330"/>
                </a:cubicBezTo>
                <a:lnTo>
                  <a:pt x="9568" y="5330"/>
                </a:lnTo>
                <a:cubicBezTo>
                  <a:pt x="11395" y="5330"/>
                  <a:pt x="12876" y="6664"/>
                  <a:pt x="12876" y="8310"/>
                </a:cubicBezTo>
                <a:lnTo>
                  <a:pt x="12876" y="8826"/>
                </a:lnTo>
                <a:lnTo>
                  <a:pt x="9725" y="8826"/>
                </a:lnTo>
                <a:close/>
              </a:path>
            </a:pathLst>
          </a:cu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5" name="Slide Number Placeholder 4"/>
          <p:cNvSpPr>
            <a:spLocks noGrp="1"/>
          </p:cNvSpPr>
          <p:nvPr>
            <p:ph type="sldNum" sz="quarter" idx="15"/>
          </p:nvPr>
        </p:nvSpPr>
        <p:spPr/>
        <p:txBody>
          <a:bodyPr/>
          <a:lstStyle/>
          <a:p>
            <a:fld id="{112B741F-895D-4642-A90E-55F141EE5FD2}" type="slidenum">
              <a:rPr lang="en-US" smtClean="0"/>
              <a:pPr/>
              <a:t>5</a:t>
            </a:fld>
            <a:endParaRPr lang="en-US"/>
          </a:p>
        </p:txBody>
      </p:sp>
    </p:spTree>
  </p:cSld>
  <p:clrMapOvr>
    <a:masterClrMapping/>
  </p:clrMapOvr>
  <p:transition spd="med">
    <p:spli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071546"/>
            <a:ext cx="8229600" cy="2725734"/>
          </a:xfrm>
        </p:spPr>
        <p:txBody>
          <a:bodyPr>
            <a:normAutofit fontScale="90000"/>
          </a:bodyPr>
          <a:lstStyle/>
          <a:p>
            <a:pPr algn="ctr"/>
            <a:r>
              <a:rPr lang="fa-IR" dirty="0" smtClean="0"/>
              <a:t/>
            </a:r>
            <a:br>
              <a:rPr lang="fa-IR" dirty="0" smtClean="0"/>
            </a:br>
            <a:r>
              <a:rPr lang="fa-IR" sz="2800" dirty="0" smtClean="0">
                <a:solidFill>
                  <a:srgbClr val="3174C5"/>
                </a:solidFill>
                <a:latin typeface="+mn-lt"/>
                <a:ea typeface="+mn-ea"/>
                <a:cs typeface="B Titr" pitchFamily="2" charset="-78"/>
              </a:rPr>
              <a:t/>
            </a:r>
            <a:br>
              <a:rPr lang="fa-IR" sz="2800" dirty="0" smtClean="0">
                <a:solidFill>
                  <a:srgbClr val="3174C5"/>
                </a:solidFill>
                <a:latin typeface="+mn-lt"/>
                <a:ea typeface="+mn-ea"/>
                <a:cs typeface="B Titr" pitchFamily="2" charset="-78"/>
              </a:rPr>
            </a:br>
            <a:r>
              <a:rPr lang="fa-IR" sz="2800" dirty="0" smtClean="0">
                <a:solidFill>
                  <a:srgbClr val="3174C5"/>
                </a:solidFill>
                <a:latin typeface="+mn-lt"/>
                <a:ea typeface="+mn-ea"/>
                <a:cs typeface="B Titr" pitchFamily="2" charset="-78"/>
              </a:rPr>
              <a:t>مدل كرك پاتريك از 4 سطح تشكيل شده است عبارت اند از :</a:t>
            </a:r>
            <a:r>
              <a:rPr lang="fa-IR" dirty="0" smtClean="0"/>
              <a:t> </a:t>
            </a:r>
            <a:br>
              <a:rPr lang="fa-IR" dirty="0" smtClean="0"/>
            </a:br>
            <a:r>
              <a:rPr lang="fa-IR" dirty="0" smtClean="0"/>
              <a:t/>
            </a:r>
            <a:br>
              <a:rPr lang="fa-IR" dirty="0" smtClean="0"/>
            </a:br>
            <a:r>
              <a:rPr lang="fa-IR" dirty="0" smtClean="0"/>
              <a:t> </a:t>
            </a:r>
            <a:br>
              <a:rPr lang="fa-IR" dirty="0" smtClean="0"/>
            </a:br>
            <a:r>
              <a:rPr lang="fa-IR" dirty="0" smtClean="0"/>
              <a:t> </a:t>
            </a:r>
            <a:br>
              <a:rPr lang="fa-IR" dirty="0" smtClean="0"/>
            </a:br>
            <a:r>
              <a:rPr lang="fa-IR" dirty="0" smtClean="0"/>
              <a:t/>
            </a:r>
            <a:br>
              <a:rPr lang="fa-IR" dirty="0" smtClean="0"/>
            </a:br>
            <a:endParaRPr lang="en-US" dirty="0"/>
          </a:p>
        </p:txBody>
      </p:sp>
      <p:sp>
        <p:nvSpPr>
          <p:cNvPr id="4" name="Cloud 3">
            <a:hlinkClick r:id="rId2" action="ppaction://hlinksldjump"/>
          </p:cNvPr>
          <p:cNvSpPr/>
          <p:nvPr/>
        </p:nvSpPr>
        <p:spPr>
          <a:xfrm>
            <a:off x="6500826" y="1785926"/>
            <a:ext cx="1571636" cy="100013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t>واكنش</a:t>
            </a:r>
            <a:endParaRPr lang="en-US" dirty="0"/>
          </a:p>
        </p:txBody>
      </p:sp>
      <p:sp>
        <p:nvSpPr>
          <p:cNvPr id="6" name="Cloud 5">
            <a:hlinkClick r:id="rId3" action="ppaction://hlinksldjump"/>
          </p:cNvPr>
          <p:cNvSpPr/>
          <p:nvPr/>
        </p:nvSpPr>
        <p:spPr>
          <a:xfrm>
            <a:off x="4572000" y="2643182"/>
            <a:ext cx="1643074" cy="857256"/>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t>يادگيري</a:t>
            </a:r>
            <a:endParaRPr lang="en-US" dirty="0"/>
          </a:p>
        </p:txBody>
      </p:sp>
      <p:sp>
        <p:nvSpPr>
          <p:cNvPr id="7" name="Cloud 6">
            <a:hlinkClick r:id="rId4" action="ppaction://hlinksldjump"/>
          </p:cNvPr>
          <p:cNvSpPr/>
          <p:nvPr/>
        </p:nvSpPr>
        <p:spPr>
          <a:xfrm>
            <a:off x="2857488" y="3500438"/>
            <a:ext cx="1571636" cy="92869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t>رفتار</a:t>
            </a:r>
            <a:endParaRPr lang="en-US" dirty="0"/>
          </a:p>
        </p:txBody>
      </p:sp>
      <p:sp>
        <p:nvSpPr>
          <p:cNvPr id="8" name="Cloud 7">
            <a:hlinkClick r:id="rId5" action="ppaction://hlinksldjump"/>
          </p:cNvPr>
          <p:cNvSpPr/>
          <p:nvPr/>
        </p:nvSpPr>
        <p:spPr>
          <a:xfrm>
            <a:off x="1214414" y="4429132"/>
            <a:ext cx="1571636" cy="92869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t>نتايج</a:t>
            </a:r>
            <a:endParaRPr lang="en-US" dirty="0"/>
          </a:p>
        </p:txBody>
      </p:sp>
      <p:sp>
        <p:nvSpPr>
          <p:cNvPr id="9" name="Slide Number Placeholder 8"/>
          <p:cNvSpPr>
            <a:spLocks noGrp="1"/>
          </p:cNvSpPr>
          <p:nvPr>
            <p:ph type="sldNum" sz="quarter" idx="15"/>
          </p:nvPr>
        </p:nvSpPr>
        <p:spPr/>
        <p:txBody>
          <a:bodyPr/>
          <a:lstStyle/>
          <a:p>
            <a:fld id="{112B741F-895D-4642-A90E-55F141EE5FD2}" type="slidenum">
              <a:rPr lang="en-US" smtClean="0"/>
              <a:pPr/>
              <a:t>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85" decel="100000"/>
                                        <p:tgtEl>
                                          <p:spTgt spid="4"/>
                                        </p:tgtEl>
                                      </p:cBhvr>
                                    </p:animEffect>
                                    <p:animScale>
                                      <p:cBhvr>
                                        <p:cTn id="8" dur="385" decel="100000"/>
                                        <p:tgtEl>
                                          <p:spTgt spid="4"/>
                                        </p:tgtEl>
                                      </p:cBhvr>
                                      <p:from x="10000" y="10000"/>
                                      <p:to x="200000" y="450000"/>
                                    </p:animScale>
                                    <p:animScale>
                                      <p:cBhvr>
                                        <p:cTn id="9" dur="615" accel="100000" fill="hold">
                                          <p:stCondLst>
                                            <p:cond delay="385"/>
                                          </p:stCondLst>
                                        </p:cTn>
                                        <p:tgtEl>
                                          <p:spTgt spid="4"/>
                                        </p:tgtEl>
                                      </p:cBhvr>
                                      <p:from x="200000" y="450000"/>
                                      <p:to x="100000" y="100000"/>
                                    </p:animScale>
                                    <p:set>
                                      <p:cBhvr>
                                        <p:cTn id="10" dur="385" fill="hold"/>
                                        <p:tgtEl>
                                          <p:spTgt spid="4"/>
                                        </p:tgtEl>
                                        <p:attrNameLst>
                                          <p:attrName>ppt_x</p:attrName>
                                        </p:attrNameLst>
                                      </p:cBhvr>
                                      <p:to>
                                        <p:strVal val="(0.5)"/>
                                      </p:to>
                                    </p:set>
                                    <p:anim from="(0.5)" to="(#ppt_x)" calcmode="lin" valueType="num">
                                      <p:cBhvr>
                                        <p:cTn id="11" dur="615" accel="100000" fill="hold">
                                          <p:stCondLst>
                                            <p:cond delay="385"/>
                                          </p:stCondLst>
                                        </p:cTn>
                                        <p:tgtEl>
                                          <p:spTgt spid="4"/>
                                        </p:tgtEl>
                                        <p:attrNameLst>
                                          <p:attrName>ppt_x</p:attrName>
                                        </p:attrNameLst>
                                      </p:cBhvr>
                                    </p:anim>
                                    <p:set>
                                      <p:cBhvr>
                                        <p:cTn id="12" dur="385" fill="hold"/>
                                        <p:tgtEl>
                                          <p:spTgt spid="4"/>
                                        </p:tgtEl>
                                        <p:attrNameLst>
                                          <p:attrName>ppt_y</p:attrName>
                                        </p:attrNameLst>
                                      </p:cBhvr>
                                      <p:to>
                                        <p:strVal val="(#ppt_y+0.4)"/>
                                      </p:to>
                                    </p:set>
                                    <p:anim from="(#ppt_y+0.4)" to="(#ppt_y)" calcmode="lin" valueType="num">
                                      <p:cBhvr>
                                        <p:cTn id="13" dur="615" accel="100000" fill="hold">
                                          <p:stCondLst>
                                            <p:cond delay="385"/>
                                          </p:stCondLst>
                                        </p:cTn>
                                        <p:tgtEl>
                                          <p:spTgt spid="4"/>
                                        </p:tgtEl>
                                        <p:attrNameLst>
                                          <p:attrName>ppt_y</p:attrName>
                                        </p:attrNameLst>
                                      </p:cBhvr>
                                    </p:anim>
                                  </p:childTnLst>
                                </p:cTn>
                              </p:par>
                              <p:par>
                                <p:cTn id="14" presetID="51"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385" decel="100000"/>
                                        <p:tgtEl>
                                          <p:spTgt spid="6"/>
                                        </p:tgtEl>
                                      </p:cBhvr>
                                    </p:animEffect>
                                    <p:animScale>
                                      <p:cBhvr>
                                        <p:cTn id="17" dur="385" decel="100000"/>
                                        <p:tgtEl>
                                          <p:spTgt spid="6"/>
                                        </p:tgtEl>
                                      </p:cBhvr>
                                      <p:from x="10000" y="10000"/>
                                      <p:to x="200000" y="450000"/>
                                    </p:animScale>
                                    <p:animScale>
                                      <p:cBhvr>
                                        <p:cTn id="18" dur="615" accel="100000" fill="hold">
                                          <p:stCondLst>
                                            <p:cond delay="385"/>
                                          </p:stCondLst>
                                        </p:cTn>
                                        <p:tgtEl>
                                          <p:spTgt spid="6"/>
                                        </p:tgtEl>
                                      </p:cBhvr>
                                      <p:from x="200000" y="450000"/>
                                      <p:to x="100000" y="100000"/>
                                    </p:animScale>
                                    <p:set>
                                      <p:cBhvr>
                                        <p:cTn id="19" dur="385" fill="hold"/>
                                        <p:tgtEl>
                                          <p:spTgt spid="6"/>
                                        </p:tgtEl>
                                        <p:attrNameLst>
                                          <p:attrName>ppt_x</p:attrName>
                                        </p:attrNameLst>
                                      </p:cBhvr>
                                      <p:to>
                                        <p:strVal val="(0.5)"/>
                                      </p:to>
                                    </p:set>
                                    <p:anim from="(0.5)" to="(#ppt_x)" calcmode="lin" valueType="num">
                                      <p:cBhvr>
                                        <p:cTn id="20" dur="615" accel="100000" fill="hold">
                                          <p:stCondLst>
                                            <p:cond delay="385"/>
                                          </p:stCondLst>
                                        </p:cTn>
                                        <p:tgtEl>
                                          <p:spTgt spid="6"/>
                                        </p:tgtEl>
                                        <p:attrNameLst>
                                          <p:attrName>ppt_x</p:attrName>
                                        </p:attrNameLst>
                                      </p:cBhvr>
                                    </p:anim>
                                    <p:set>
                                      <p:cBhvr>
                                        <p:cTn id="21" dur="385" fill="hold"/>
                                        <p:tgtEl>
                                          <p:spTgt spid="6"/>
                                        </p:tgtEl>
                                        <p:attrNameLst>
                                          <p:attrName>ppt_y</p:attrName>
                                        </p:attrNameLst>
                                      </p:cBhvr>
                                      <p:to>
                                        <p:strVal val="(#ppt_y+0.4)"/>
                                      </p:to>
                                    </p:set>
                                    <p:anim from="(#ppt_y+0.4)" to="(#ppt_y)" calcmode="lin" valueType="num">
                                      <p:cBhvr>
                                        <p:cTn id="22" dur="615" accel="100000" fill="hold">
                                          <p:stCondLst>
                                            <p:cond delay="385"/>
                                          </p:stCondLst>
                                        </p:cTn>
                                        <p:tgtEl>
                                          <p:spTgt spid="6"/>
                                        </p:tgtEl>
                                        <p:attrNameLst>
                                          <p:attrName>ppt_y</p:attrName>
                                        </p:attrNameLst>
                                      </p:cBhvr>
                                    </p:anim>
                                  </p:childTnLst>
                                </p:cTn>
                              </p:par>
                              <p:par>
                                <p:cTn id="23" presetID="51"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385" decel="100000"/>
                                        <p:tgtEl>
                                          <p:spTgt spid="7"/>
                                        </p:tgtEl>
                                      </p:cBhvr>
                                    </p:animEffect>
                                    <p:animScale>
                                      <p:cBhvr>
                                        <p:cTn id="26" dur="385" decel="100000"/>
                                        <p:tgtEl>
                                          <p:spTgt spid="7"/>
                                        </p:tgtEl>
                                      </p:cBhvr>
                                      <p:from x="10000" y="10000"/>
                                      <p:to x="200000" y="450000"/>
                                    </p:animScale>
                                    <p:animScale>
                                      <p:cBhvr>
                                        <p:cTn id="27" dur="615" accel="100000" fill="hold">
                                          <p:stCondLst>
                                            <p:cond delay="385"/>
                                          </p:stCondLst>
                                        </p:cTn>
                                        <p:tgtEl>
                                          <p:spTgt spid="7"/>
                                        </p:tgtEl>
                                      </p:cBhvr>
                                      <p:from x="200000" y="450000"/>
                                      <p:to x="100000" y="100000"/>
                                    </p:animScale>
                                    <p:set>
                                      <p:cBhvr>
                                        <p:cTn id="28" dur="385" fill="hold"/>
                                        <p:tgtEl>
                                          <p:spTgt spid="7"/>
                                        </p:tgtEl>
                                        <p:attrNameLst>
                                          <p:attrName>ppt_x</p:attrName>
                                        </p:attrNameLst>
                                      </p:cBhvr>
                                      <p:to>
                                        <p:strVal val="(0.5)"/>
                                      </p:to>
                                    </p:set>
                                    <p:anim from="(0.5)" to="(#ppt_x)" calcmode="lin" valueType="num">
                                      <p:cBhvr>
                                        <p:cTn id="29" dur="615" accel="100000" fill="hold">
                                          <p:stCondLst>
                                            <p:cond delay="385"/>
                                          </p:stCondLst>
                                        </p:cTn>
                                        <p:tgtEl>
                                          <p:spTgt spid="7"/>
                                        </p:tgtEl>
                                        <p:attrNameLst>
                                          <p:attrName>ppt_x</p:attrName>
                                        </p:attrNameLst>
                                      </p:cBhvr>
                                    </p:anim>
                                    <p:set>
                                      <p:cBhvr>
                                        <p:cTn id="30" dur="385" fill="hold"/>
                                        <p:tgtEl>
                                          <p:spTgt spid="7"/>
                                        </p:tgtEl>
                                        <p:attrNameLst>
                                          <p:attrName>ppt_y</p:attrName>
                                        </p:attrNameLst>
                                      </p:cBhvr>
                                      <p:to>
                                        <p:strVal val="(#ppt_y+0.4)"/>
                                      </p:to>
                                    </p:set>
                                    <p:anim from="(#ppt_y+0.4)" to="(#ppt_y)" calcmode="lin" valueType="num">
                                      <p:cBhvr>
                                        <p:cTn id="31" dur="615" accel="100000" fill="hold">
                                          <p:stCondLst>
                                            <p:cond delay="385"/>
                                          </p:stCondLst>
                                        </p:cTn>
                                        <p:tgtEl>
                                          <p:spTgt spid="7"/>
                                        </p:tgtEl>
                                        <p:attrNameLst>
                                          <p:attrName>ppt_y</p:attrName>
                                        </p:attrNameLst>
                                      </p:cBhvr>
                                    </p:anim>
                                  </p:childTnLst>
                                </p:cTn>
                              </p:par>
                              <p:par>
                                <p:cTn id="32" presetID="51" presetClass="entr" presetSubtype="0"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385" decel="100000"/>
                                        <p:tgtEl>
                                          <p:spTgt spid="8"/>
                                        </p:tgtEl>
                                      </p:cBhvr>
                                    </p:animEffect>
                                    <p:animScale>
                                      <p:cBhvr>
                                        <p:cTn id="35" dur="385" decel="100000"/>
                                        <p:tgtEl>
                                          <p:spTgt spid="8"/>
                                        </p:tgtEl>
                                      </p:cBhvr>
                                      <p:from x="10000" y="10000"/>
                                      <p:to x="200000" y="450000"/>
                                    </p:animScale>
                                    <p:animScale>
                                      <p:cBhvr>
                                        <p:cTn id="36" dur="615" accel="100000" fill="hold">
                                          <p:stCondLst>
                                            <p:cond delay="385"/>
                                          </p:stCondLst>
                                        </p:cTn>
                                        <p:tgtEl>
                                          <p:spTgt spid="8"/>
                                        </p:tgtEl>
                                      </p:cBhvr>
                                      <p:from x="200000" y="450000"/>
                                      <p:to x="100000" y="100000"/>
                                    </p:animScale>
                                    <p:set>
                                      <p:cBhvr>
                                        <p:cTn id="37" dur="385" fill="hold"/>
                                        <p:tgtEl>
                                          <p:spTgt spid="8"/>
                                        </p:tgtEl>
                                        <p:attrNameLst>
                                          <p:attrName>ppt_x</p:attrName>
                                        </p:attrNameLst>
                                      </p:cBhvr>
                                      <p:to>
                                        <p:strVal val="(0.5)"/>
                                      </p:to>
                                    </p:set>
                                    <p:anim from="(0.5)" to="(#ppt_x)" calcmode="lin" valueType="num">
                                      <p:cBhvr>
                                        <p:cTn id="38" dur="615" accel="100000" fill="hold">
                                          <p:stCondLst>
                                            <p:cond delay="385"/>
                                          </p:stCondLst>
                                        </p:cTn>
                                        <p:tgtEl>
                                          <p:spTgt spid="8"/>
                                        </p:tgtEl>
                                        <p:attrNameLst>
                                          <p:attrName>ppt_x</p:attrName>
                                        </p:attrNameLst>
                                      </p:cBhvr>
                                    </p:anim>
                                    <p:set>
                                      <p:cBhvr>
                                        <p:cTn id="39" dur="385" fill="hold"/>
                                        <p:tgtEl>
                                          <p:spTgt spid="8"/>
                                        </p:tgtEl>
                                        <p:attrNameLst>
                                          <p:attrName>ppt_y</p:attrName>
                                        </p:attrNameLst>
                                      </p:cBhvr>
                                      <p:to>
                                        <p:strVal val="(#ppt_y+0.4)"/>
                                      </p:to>
                                    </p:set>
                                    <p:anim from="(#ppt_y+0.4)" to="(#ppt_y)" calcmode="lin" valueType="num">
                                      <p:cBhvr>
                                        <p:cTn id="40" dur="615" accel="100000" fill="hold">
                                          <p:stCondLst>
                                            <p:cond delay="385"/>
                                          </p:stCondLst>
                                        </p:cTn>
                                        <p:tgtEl>
                                          <p:spTgt spid="8"/>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tle 1"/>
          <p:cNvSpPr>
            <a:spLocks noGrp="1"/>
          </p:cNvSpPr>
          <p:nvPr>
            <p:ph type="title"/>
          </p:nvPr>
        </p:nvSpPr>
        <p:spPr>
          <a:xfrm>
            <a:off x="357158" y="285728"/>
            <a:ext cx="8229600" cy="5429288"/>
          </a:xfrm>
        </p:spPr>
        <p:txBody>
          <a:bodyPr>
            <a:noAutofit/>
          </a:bodyPr>
          <a:lstStyle/>
          <a:p>
            <a:pPr algn="r" rtl="1">
              <a:lnSpc>
                <a:spcPct val="150000"/>
              </a:lnSpc>
            </a:pPr>
            <a:r>
              <a:rPr lang="fa-IR" sz="2500" b="1" dirty="0" smtClean="0">
                <a:latin typeface="+mn-lt"/>
                <a:ea typeface="+mn-ea"/>
                <a:cs typeface="B Nazanin" pitchFamily="2" charset="-78"/>
              </a:rPr>
              <a:t>منظور از واكنش ميزان عكس العملي است كه فراگيران به كليه عوامل موثر در اجراي يك دوره آموزش از خود نشان مي دهند. اين واكنش را مي توان از طريق پرسشنامه و يا روشهاي معمول ديگر بدست آورد. </a:t>
            </a:r>
            <a:br>
              <a:rPr lang="fa-IR" sz="2500" b="1" dirty="0" smtClean="0">
                <a:latin typeface="+mn-lt"/>
                <a:ea typeface="+mn-ea"/>
                <a:cs typeface="B Nazanin" pitchFamily="2" charset="-78"/>
              </a:rPr>
            </a:br>
            <a:r>
              <a:rPr lang="fa-IR" sz="2500" b="1" dirty="0" smtClean="0">
                <a:latin typeface="+mn-lt"/>
                <a:ea typeface="+mn-ea"/>
                <a:cs typeface="B Nazanin" pitchFamily="2" charset="-78"/>
              </a:rPr>
              <a:t>اخذ جوابهاي درست و معنادار از شركت كنندگان در اين مرحله بسيار مهم است. بدين منظور كرك پاتريك پيشنهادهايي را در اين رابطه ارائه مي كند:‌</a:t>
            </a:r>
            <a:br>
              <a:rPr lang="fa-IR" sz="2500" b="1" dirty="0" smtClean="0">
                <a:latin typeface="+mn-lt"/>
                <a:ea typeface="+mn-ea"/>
                <a:cs typeface="B Nazanin" pitchFamily="2" charset="-78"/>
              </a:rPr>
            </a:br>
            <a:r>
              <a:rPr lang="fa-IR" sz="2500" b="1" dirty="0" smtClean="0">
                <a:solidFill>
                  <a:srgbClr val="7030A0"/>
                </a:solidFill>
                <a:latin typeface="+mn-lt"/>
                <a:ea typeface="+mn-ea"/>
                <a:cs typeface="B Nazanin" pitchFamily="2" charset="-78"/>
              </a:rPr>
              <a:t>* تهيه و تنظيم فرم براي سنجش واكنش شركت كنندگان</a:t>
            </a:r>
            <a:br>
              <a:rPr lang="fa-IR" sz="2500" b="1" dirty="0" smtClean="0">
                <a:solidFill>
                  <a:srgbClr val="7030A0"/>
                </a:solidFill>
                <a:latin typeface="+mn-lt"/>
                <a:ea typeface="+mn-ea"/>
                <a:cs typeface="B Nazanin" pitchFamily="2" charset="-78"/>
              </a:rPr>
            </a:br>
            <a:r>
              <a:rPr lang="fa-IR" sz="2500" b="1" dirty="0" smtClean="0">
                <a:solidFill>
                  <a:srgbClr val="7030A0"/>
                </a:solidFill>
                <a:latin typeface="+mn-lt"/>
                <a:ea typeface="+mn-ea"/>
                <a:cs typeface="B Nazanin" pitchFamily="2" charset="-78"/>
              </a:rPr>
              <a:t>* نوشتن يك پيام تشويق كننده براي پاسخ دهندگان</a:t>
            </a:r>
            <a:br>
              <a:rPr lang="fa-IR" sz="2500" b="1" dirty="0" smtClean="0">
                <a:solidFill>
                  <a:srgbClr val="7030A0"/>
                </a:solidFill>
                <a:latin typeface="+mn-lt"/>
                <a:ea typeface="+mn-ea"/>
                <a:cs typeface="B Nazanin" pitchFamily="2" charset="-78"/>
              </a:rPr>
            </a:br>
            <a:r>
              <a:rPr lang="fa-IR" sz="2500" b="1" dirty="0" smtClean="0">
                <a:solidFill>
                  <a:srgbClr val="7030A0"/>
                </a:solidFill>
                <a:latin typeface="+mn-lt"/>
                <a:ea typeface="+mn-ea"/>
                <a:cs typeface="B Nazanin" pitchFamily="2" charset="-78"/>
              </a:rPr>
              <a:t>* اطمينان دادن به پاسخ دهندگان از ناشناخته ماندن آنها</a:t>
            </a:r>
            <a:r>
              <a:rPr lang="fa-IR" sz="3000" dirty="0" smtClean="0"/>
              <a:t/>
            </a:r>
            <a:br>
              <a:rPr lang="fa-IR" sz="3000" dirty="0" smtClean="0"/>
            </a:br>
            <a:endParaRPr lang="en-US" sz="3000" dirty="0"/>
          </a:p>
        </p:txBody>
      </p:sp>
      <p:sp>
        <p:nvSpPr>
          <p:cNvPr id="1026" name="UTurnArrow">
            <a:hlinkClick r:id="rId2" action="ppaction://hlinksldjump"/>
          </p:cNvPr>
          <p:cNvSpPr>
            <a:spLocks noEditPoints="1" noChangeArrowheads="1"/>
          </p:cNvSpPr>
          <p:nvPr/>
        </p:nvSpPr>
        <p:spPr bwMode="auto">
          <a:xfrm rot="16200000">
            <a:off x="785786" y="4786322"/>
            <a:ext cx="1771650" cy="1771650"/>
          </a:xfrm>
          <a:custGeom>
            <a:avLst/>
            <a:gdLst>
              <a:gd name="G0" fmla="+- 0 0 0"/>
              <a:gd name="G1" fmla="+- 5574 0 0"/>
              <a:gd name="G2" fmla="*/ 5574 1 2"/>
              <a:gd name="G3" fmla="*/ 9725 1 2"/>
              <a:gd name="G4" fmla="+- 10800 G3 G2"/>
              <a:gd name="G5" fmla="+- 10800 G3 0"/>
              <a:gd name="G6" fmla="+- G5 G2 0"/>
              <a:gd name="G7" fmla="*/ G6 1 2"/>
              <a:gd name="G8" fmla="+- 9725 0 0"/>
              <a:gd name="G9" fmla="+- 21600 0 5574"/>
              <a:gd name="G10" fmla="+- 21600 0 9725"/>
              <a:gd name="G11" fmla="min G10 8691"/>
              <a:gd name="G12" fmla="+- 8826 0 0"/>
              <a:gd name="G13" fmla="+- 14865 0 5975"/>
              <a:gd name="G14" fmla="+- 14865 0 0"/>
              <a:gd name="G15" fmla="*/ 5574 5842 6110"/>
              <a:gd name="G16" fmla="+- 8826 1350 0"/>
              <a:gd name="G17" fmla="+- 8310 0 G15"/>
              <a:gd name="G18" fmla="*/ G17 G7 8310"/>
              <a:gd name="G19" fmla="+- 5574 G18 0"/>
              <a:gd name="G20" fmla="+- G4 0 G18"/>
              <a:gd name="T0" fmla="*/ 9225 w 21600"/>
              <a:gd name="T1" fmla="*/ 0 h 21600"/>
              <a:gd name="T2" fmla="*/ 2787 w 21600"/>
              <a:gd name="T3" fmla="*/ 21600 h 21600"/>
              <a:gd name="T4" fmla="*/ 9725 w 21600"/>
              <a:gd name="T5" fmla="*/ 8826 h 21600"/>
              <a:gd name="T6" fmla="*/ 15663 w 21600"/>
              <a:gd name="T7" fmla="*/ 14865 h 21600"/>
              <a:gd name="T8" fmla="*/ 21600 w 21600"/>
              <a:gd name="T9" fmla="*/ 8826 h 21600"/>
              <a:gd name="T10" fmla="*/ 17694720 60000 65536"/>
              <a:gd name="T11" fmla="*/ 5898240 60000 65536"/>
              <a:gd name="T12" fmla="*/ 5898240 60000 65536"/>
              <a:gd name="T13" fmla="*/ 5898240 60000 65536"/>
              <a:gd name="T14" fmla="*/ 0 60000 65536"/>
              <a:gd name="T15" fmla="*/ 0 w 21600"/>
              <a:gd name="T16" fmla="*/ 8310 h 21600"/>
              <a:gd name="T17" fmla="*/ G1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3" y="14865"/>
                </a:moveTo>
                <a:lnTo>
                  <a:pt x="21600" y="8826"/>
                </a:lnTo>
                <a:lnTo>
                  <a:pt x="18450" y="8826"/>
                </a:lnTo>
                <a:lnTo>
                  <a:pt x="18450" y="8310"/>
                </a:lnTo>
                <a:cubicBezTo>
                  <a:pt x="18450" y="3721"/>
                  <a:pt x="14320" y="0"/>
                  <a:pt x="9225" y="0"/>
                </a:cubicBezTo>
                <a:cubicBezTo>
                  <a:pt x="4130" y="0"/>
                  <a:pt x="0" y="3799"/>
                  <a:pt x="0" y="8485"/>
                </a:cubicBezTo>
                <a:lnTo>
                  <a:pt x="0" y="21600"/>
                </a:lnTo>
                <a:lnTo>
                  <a:pt x="5574" y="21600"/>
                </a:lnTo>
                <a:lnTo>
                  <a:pt x="5574" y="8310"/>
                </a:lnTo>
                <a:cubicBezTo>
                  <a:pt x="5574" y="6664"/>
                  <a:pt x="7055" y="5330"/>
                  <a:pt x="8882" y="5330"/>
                </a:cubicBezTo>
                <a:lnTo>
                  <a:pt x="9568" y="5330"/>
                </a:lnTo>
                <a:cubicBezTo>
                  <a:pt x="11395" y="5330"/>
                  <a:pt x="12876" y="6664"/>
                  <a:pt x="12876" y="8310"/>
                </a:cubicBezTo>
                <a:lnTo>
                  <a:pt x="12876" y="8826"/>
                </a:lnTo>
                <a:lnTo>
                  <a:pt x="9725" y="8826"/>
                </a:ln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sp>
        <p:nvSpPr>
          <p:cNvPr id="8" name="Action Button: Forward or Next 7">
            <a:hlinkClick r:id="" action="ppaction://hlinkshowjump?jump=nextslide" highlightClick="1"/>
          </p:cNvPr>
          <p:cNvSpPr/>
          <p:nvPr/>
        </p:nvSpPr>
        <p:spPr>
          <a:xfrm>
            <a:off x="6357950" y="5715016"/>
            <a:ext cx="1714512" cy="571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Box 3"/>
          <p:cNvSpPr txBox="1">
            <a:spLocks noChangeArrowheads="1"/>
          </p:cNvSpPr>
          <p:nvPr/>
        </p:nvSpPr>
        <p:spPr bwMode="auto">
          <a:xfrm>
            <a:off x="899592" y="0"/>
            <a:ext cx="7275512" cy="369332"/>
          </a:xfrm>
          <a:prstGeom prst="rect">
            <a:avLst/>
          </a:prstGeom>
          <a:noFill/>
          <a:ln w="12700" cap="sq">
            <a:noFill/>
            <a:miter lim="800000"/>
            <a:headEnd/>
            <a:tailEnd/>
          </a:ln>
          <a:effectLst/>
        </p:spPr>
        <p:txBody>
          <a:bodyPr>
            <a:spAutoFit/>
          </a:bodyPr>
          <a:lstStyle/>
          <a:p>
            <a:pPr algn="ctr" rtl="1"/>
            <a:r>
              <a:rPr lang="fa-IR" b="1" dirty="0">
                <a:solidFill>
                  <a:srgbClr val="FFCC00"/>
                </a:solidFill>
                <a:effectLst>
                  <a:outerShdw blurRad="38100" dist="38100" dir="2700000" algn="tl">
                    <a:srgbClr val="000000"/>
                  </a:outerShdw>
                </a:effectLst>
                <a:cs typeface="B Titr" pitchFamily="2" charset="-78"/>
              </a:rPr>
              <a:t>سطح </a:t>
            </a:r>
            <a:r>
              <a:rPr lang="fa-IR" b="1" dirty="0" smtClean="0">
                <a:solidFill>
                  <a:srgbClr val="FFCC00"/>
                </a:solidFill>
                <a:effectLst>
                  <a:outerShdw blurRad="38100" dist="38100" dir="2700000" algn="tl">
                    <a:srgbClr val="000000"/>
                  </a:outerShdw>
                </a:effectLst>
                <a:cs typeface="B Titr" pitchFamily="2" charset="-78"/>
              </a:rPr>
              <a:t>1- واکنش</a:t>
            </a:r>
            <a:r>
              <a:rPr lang="fa-IR" b="1" dirty="0" smtClean="0">
                <a:solidFill>
                  <a:srgbClr val="FFCC00"/>
                </a:solidFill>
                <a:effectLst>
                  <a:outerShdw blurRad="38100" dist="38100" dir="2700000" algn="tl">
                    <a:srgbClr val="000000"/>
                  </a:outerShdw>
                </a:effectLst>
              </a:rPr>
              <a:t> </a:t>
            </a:r>
            <a:r>
              <a:rPr lang="en-US" b="1" dirty="0">
                <a:solidFill>
                  <a:srgbClr val="FFCC00"/>
                </a:solidFill>
                <a:effectLst>
                  <a:outerShdw blurRad="38100" dist="38100" dir="2700000" algn="tl">
                    <a:srgbClr val="000000"/>
                  </a:outerShdw>
                </a:effectLst>
              </a:rPr>
              <a:t>Reaction</a:t>
            </a:r>
            <a:endParaRPr lang="en-US" sz="2400" b="1" dirty="0">
              <a:solidFill>
                <a:srgbClr val="FFCC00"/>
              </a:solidFill>
              <a:latin typeface="Times New Roman" pitchFamily="18" charset="0"/>
              <a:cs typeface="B Titr" pitchFamily="2" charset="-78"/>
            </a:endParaRPr>
          </a:p>
        </p:txBody>
      </p:sp>
      <p:sp>
        <p:nvSpPr>
          <p:cNvPr id="6" name="Slide Number Placeholder 5"/>
          <p:cNvSpPr>
            <a:spLocks noGrp="1"/>
          </p:cNvSpPr>
          <p:nvPr>
            <p:ph type="sldNum" sz="quarter" idx="15"/>
          </p:nvPr>
        </p:nvSpPr>
        <p:spPr/>
        <p:txBody>
          <a:bodyPr/>
          <a:lstStyle/>
          <a:p>
            <a:fld id="{112B741F-895D-4642-A90E-55F141EE5FD2}" type="slidenum">
              <a:rPr lang="en-US" smtClean="0"/>
              <a:pPr/>
              <a:t>7</a:t>
            </a:fld>
            <a:endParaRPr lang="en-US"/>
          </a:p>
        </p:txBody>
      </p:sp>
    </p:spTree>
  </p:cSld>
  <p:clrMapOvr>
    <a:overrideClrMapping bg1="lt1" tx1="dk1" bg2="lt2" tx2="dk2" accent1="accent1" accent2="accent2" accent3="accent3" accent4="accent4" accent5="accent5" accent6="accent6" hlink="hlink" folHlink="folHlink"/>
  </p:clrMapOvr>
  <p:transition spd="med">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0"/>
                                        </p:tgtEl>
                                        <p:attrNameLst>
                                          <p:attrName>style.visibility</p:attrName>
                                        </p:attrNameLst>
                                      </p:cBhvr>
                                      <p:to>
                                        <p:strVal val="visible"/>
                                      </p:to>
                                    </p:set>
                                    <p:anim calcmode="discrete" valueType="clr">
                                      <p:cBhvr override="childStyle">
                                        <p:cTn id="7" dur="80"/>
                                        <p:tgtEl>
                                          <p:spTgt spid="10"/>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0"/>
                                        </p:tgtEl>
                                        <p:attrNameLst>
                                          <p:attrName>fillcolor</p:attrName>
                                        </p:attrNameLst>
                                      </p:cBhvr>
                                      <p:tavLst>
                                        <p:tav tm="0">
                                          <p:val>
                                            <p:clrVal>
                                              <a:schemeClr val="accent2"/>
                                            </p:clrVal>
                                          </p:val>
                                        </p:tav>
                                        <p:tav tm="50000">
                                          <p:val>
                                            <p:clrVal>
                                              <a:schemeClr val="hlink"/>
                                            </p:clrVal>
                                          </p:val>
                                        </p:tav>
                                      </p:tavLst>
                                    </p:anim>
                                    <p:set>
                                      <p:cBhvr>
                                        <p:cTn id="9" dur="80"/>
                                        <p:tgtEl>
                                          <p:spTgt spid="10"/>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randombar(horizontal)">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9922" name="Rectangle 2"/>
          <p:cNvSpPr>
            <a:spLocks noGrp="1" noChangeArrowheads="1"/>
          </p:cNvSpPr>
          <p:nvPr>
            <p:ph sz="quarter" idx="1"/>
          </p:nvPr>
        </p:nvSpPr>
        <p:spPr>
          <a:xfrm>
            <a:off x="395536" y="980728"/>
            <a:ext cx="8207375" cy="3816350"/>
          </a:xfrm>
          <a:ln/>
        </p:spPr>
        <p:txBody>
          <a:bodyPr/>
          <a:lstStyle/>
          <a:p>
            <a:pPr marL="965200" indent="-609600" algn="r" rtl="1">
              <a:lnSpc>
                <a:spcPct val="125000"/>
              </a:lnSpc>
            </a:pPr>
            <a:r>
              <a:rPr lang="fa-IR" altLang="zh-CN" sz="2000" b="1" dirty="0">
                <a:cs typeface="B Nazanin" pitchFamily="2" charset="-78"/>
              </a:rPr>
              <a:t>آنچه را كه مي‏خواهيد كشف كنيد (بفهميد)، تعيين نماييد.</a:t>
            </a:r>
          </a:p>
          <a:p>
            <a:pPr marL="965200" indent="-609600" algn="r" rtl="1">
              <a:lnSpc>
                <a:spcPct val="125000"/>
              </a:lnSpc>
            </a:pPr>
            <a:r>
              <a:rPr lang="fa-IR" altLang="zh-CN" sz="2000" b="1" dirty="0">
                <a:cs typeface="B Nazanin" pitchFamily="2" charset="-78"/>
              </a:rPr>
              <a:t>فرمي طراحي كنيد تا واكنشها را كمي نماييد.</a:t>
            </a:r>
          </a:p>
          <a:p>
            <a:pPr marL="965200" indent="-609600" algn="r" rtl="1">
              <a:lnSpc>
                <a:spcPct val="125000"/>
              </a:lnSpc>
            </a:pPr>
            <a:r>
              <a:rPr lang="fa-IR" altLang="zh-CN" sz="2000" b="1" dirty="0">
                <a:cs typeface="B Nazanin" pitchFamily="2" charset="-78"/>
              </a:rPr>
              <a:t> درج اظهار نظر و پيشنهادات مكتوب را تشويق نماييد.</a:t>
            </a:r>
          </a:p>
          <a:p>
            <a:pPr marL="965200" indent="-609600" algn="r" rtl="1">
              <a:lnSpc>
                <a:spcPct val="125000"/>
              </a:lnSpc>
            </a:pPr>
            <a:r>
              <a:rPr lang="fa-IR" altLang="zh-CN" sz="2000" b="1" dirty="0">
                <a:cs typeface="B Nazanin" pitchFamily="2" charset="-78"/>
              </a:rPr>
              <a:t>پاسخ (بازخور) فوري (100درصد) دريافت نماييد.</a:t>
            </a:r>
          </a:p>
          <a:p>
            <a:pPr marL="965200" indent="-609600" algn="r" rtl="1">
              <a:lnSpc>
                <a:spcPct val="125000"/>
              </a:lnSpc>
            </a:pPr>
            <a:r>
              <a:rPr lang="fa-IR" altLang="zh-CN" sz="2000" b="1" dirty="0">
                <a:cs typeface="B Nazanin" pitchFamily="2" charset="-78"/>
              </a:rPr>
              <a:t>پاسخهاي صادقانه را دريافت نماييد.</a:t>
            </a:r>
          </a:p>
          <a:p>
            <a:pPr marL="965200" indent="-609600" algn="r" rtl="1">
              <a:lnSpc>
                <a:spcPct val="125000"/>
              </a:lnSpc>
            </a:pPr>
            <a:r>
              <a:rPr lang="fa-IR" altLang="zh-CN" sz="2000" b="1" dirty="0">
                <a:cs typeface="B Nazanin" pitchFamily="2" charset="-78"/>
              </a:rPr>
              <a:t>استاندارد هاي قابل قبول را توسعه دهيد.</a:t>
            </a:r>
          </a:p>
          <a:p>
            <a:pPr marL="965200" indent="-609600" algn="r" rtl="1">
              <a:lnSpc>
                <a:spcPct val="125000"/>
              </a:lnSpc>
            </a:pPr>
            <a:r>
              <a:rPr lang="fa-IR" altLang="zh-CN" sz="2000" b="1" dirty="0">
                <a:cs typeface="B Nazanin" pitchFamily="2" charset="-78"/>
              </a:rPr>
              <a:t>واكنشها را با استاندارد ها مقايسه كنيد و اقدام مناسب را به عمل آوريد. </a:t>
            </a:r>
          </a:p>
        </p:txBody>
      </p:sp>
      <p:sp>
        <p:nvSpPr>
          <p:cNvPr id="209923" name="Text Box 3"/>
          <p:cNvSpPr txBox="1">
            <a:spLocks noChangeArrowheads="1"/>
          </p:cNvSpPr>
          <p:nvPr/>
        </p:nvSpPr>
        <p:spPr bwMode="auto">
          <a:xfrm>
            <a:off x="899592" y="0"/>
            <a:ext cx="7275512" cy="369332"/>
          </a:xfrm>
          <a:prstGeom prst="rect">
            <a:avLst/>
          </a:prstGeom>
          <a:noFill/>
          <a:ln w="12700" cap="sq">
            <a:noFill/>
            <a:miter lim="800000"/>
            <a:headEnd/>
            <a:tailEnd/>
          </a:ln>
          <a:effectLst/>
        </p:spPr>
        <p:txBody>
          <a:bodyPr>
            <a:spAutoFit/>
          </a:bodyPr>
          <a:lstStyle/>
          <a:p>
            <a:pPr algn="ctr" rtl="1"/>
            <a:r>
              <a:rPr lang="fa-IR" b="1" dirty="0" smtClean="0">
                <a:solidFill>
                  <a:srgbClr val="FFCC00"/>
                </a:solidFill>
                <a:effectLst>
                  <a:outerShdw blurRad="38100" dist="38100" dir="2700000" algn="tl">
                    <a:srgbClr val="000000"/>
                  </a:outerShdw>
                </a:effectLst>
                <a:cs typeface="B Titr" pitchFamily="2" charset="-78"/>
              </a:rPr>
              <a:t>سطح 1- واکنش</a:t>
            </a:r>
            <a:r>
              <a:rPr lang="fa-IR" b="1" dirty="0" smtClean="0">
                <a:solidFill>
                  <a:srgbClr val="FFCC00"/>
                </a:solidFill>
                <a:effectLst>
                  <a:outerShdw blurRad="38100" dist="38100" dir="2700000" algn="tl">
                    <a:srgbClr val="000000"/>
                  </a:outerShdw>
                </a:effectLst>
              </a:rPr>
              <a:t> </a:t>
            </a:r>
            <a:r>
              <a:rPr lang="en-US" b="1" dirty="0" smtClean="0">
                <a:solidFill>
                  <a:srgbClr val="FFCC00"/>
                </a:solidFill>
                <a:effectLst>
                  <a:outerShdw blurRad="38100" dist="38100" dir="2700000" algn="tl">
                    <a:srgbClr val="000000"/>
                  </a:outerShdw>
                </a:effectLst>
              </a:rPr>
              <a:t>Reaction</a:t>
            </a:r>
            <a:endParaRPr lang="en-US" sz="2400" b="1" dirty="0">
              <a:solidFill>
                <a:srgbClr val="FFCC00"/>
              </a:solidFill>
              <a:latin typeface="Times New Roman" pitchFamily="18" charset="0"/>
              <a:cs typeface="B Titr" pitchFamily="2" charset="-78"/>
            </a:endParaRPr>
          </a:p>
        </p:txBody>
      </p:sp>
      <p:sp>
        <p:nvSpPr>
          <p:cNvPr id="5" name="UTurnArrow">
            <a:hlinkClick r:id="rId3" action="ppaction://hlinksldjump"/>
          </p:cNvPr>
          <p:cNvSpPr>
            <a:spLocks noEditPoints="1" noChangeArrowheads="1"/>
          </p:cNvSpPr>
          <p:nvPr/>
        </p:nvSpPr>
        <p:spPr bwMode="auto">
          <a:xfrm rot="16200000">
            <a:off x="785786" y="4786322"/>
            <a:ext cx="1771650" cy="1771650"/>
          </a:xfrm>
          <a:custGeom>
            <a:avLst/>
            <a:gdLst>
              <a:gd name="G0" fmla="+- 0 0 0"/>
              <a:gd name="G1" fmla="+- 5574 0 0"/>
              <a:gd name="G2" fmla="*/ 5574 1 2"/>
              <a:gd name="G3" fmla="*/ 9725 1 2"/>
              <a:gd name="G4" fmla="+- 10800 G3 G2"/>
              <a:gd name="G5" fmla="+- 10800 G3 0"/>
              <a:gd name="G6" fmla="+- G5 G2 0"/>
              <a:gd name="G7" fmla="*/ G6 1 2"/>
              <a:gd name="G8" fmla="+- 9725 0 0"/>
              <a:gd name="G9" fmla="+- 21600 0 5574"/>
              <a:gd name="G10" fmla="+- 21600 0 9725"/>
              <a:gd name="G11" fmla="min G10 8691"/>
              <a:gd name="G12" fmla="+- 8826 0 0"/>
              <a:gd name="G13" fmla="+- 14865 0 5975"/>
              <a:gd name="G14" fmla="+- 14865 0 0"/>
              <a:gd name="G15" fmla="*/ 5574 5842 6110"/>
              <a:gd name="G16" fmla="+- 8826 1350 0"/>
              <a:gd name="G17" fmla="+- 8310 0 G15"/>
              <a:gd name="G18" fmla="*/ G17 G7 8310"/>
              <a:gd name="G19" fmla="+- 5574 G18 0"/>
              <a:gd name="G20" fmla="+- G4 0 G18"/>
              <a:gd name="T0" fmla="*/ 9225 w 21600"/>
              <a:gd name="T1" fmla="*/ 0 h 21600"/>
              <a:gd name="T2" fmla="*/ 2787 w 21600"/>
              <a:gd name="T3" fmla="*/ 21600 h 21600"/>
              <a:gd name="T4" fmla="*/ 9725 w 21600"/>
              <a:gd name="T5" fmla="*/ 8826 h 21600"/>
              <a:gd name="T6" fmla="*/ 15663 w 21600"/>
              <a:gd name="T7" fmla="*/ 14865 h 21600"/>
              <a:gd name="T8" fmla="*/ 21600 w 21600"/>
              <a:gd name="T9" fmla="*/ 8826 h 21600"/>
              <a:gd name="T10" fmla="*/ 17694720 60000 65536"/>
              <a:gd name="T11" fmla="*/ 5898240 60000 65536"/>
              <a:gd name="T12" fmla="*/ 5898240 60000 65536"/>
              <a:gd name="T13" fmla="*/ 5898240 60000 65536"/>
              <a:gd name="T14" fmla="*/ 0 60000 65536"/>
              <a:gd name="T15" fmla="*/ 0 w 21600"/>
              <a:gd name="T16" fmla="*/ 8310 h 21600"/>
              <a:gd name="T17" fmla="*/ G1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3" y="14865"/>
                </a:moveTo>
                <a:lnTo>
                  <a:pt x="21600" y="8826"/>
                </a:lnTo>
                <a:lnTo>
                  <a:pt x="18450" y="8826"/>
                </a:lnTo>
                <a:lnTo>
                  <a:pt x="18450" y="8310"/>
                </a:lnTo>
                <a:cubicBezTo>
                  <a:pt x="18450" y="3721"/>
                  <a:pt x="14320" y="0"/>
                  <a:pt x="9225" y="0"/>
                </a:cubicBezTo>
                <a:cubicBezTo>
                  <a:pt x="4130" y="0"/>
                  <a:pt x="0" y="3799"/>
                  <a:pt x="0" y="8485"/>
                </a:cubicBezTo>
                <a:lnTo>
                  <a:pt x="0" y="21600"/>
                </a:lnTo>
                <a:lnTo>
                  <a:pt x="5574" y="21600"/>
                </a:lnTo>
                <a:lnTo>
                  <a:pt x="5574" y="8310"/>
                </a:lnTo>
                <a:cubicBezTo>
                  <a:pt x="5574" y="6664"/>
                  <a:pt x="7055" y="5330"/>
                  <a:pt x="8882" y="5330"/>
                </a:cubicBezTo>
                <a:lnTo>
                  <a:pt x="9568" y="5330"/>
                </a:lnTo>
                <a:cubicBezTo>
                  <a:pt x="11395" y="5330"/>
                  <a:pt x="12876" y="6664"/>
                  <a:pt x="12876" y="8310"/>
                </a:cubicBezTo>
                <a:lnTo>
                  <a:pt x="12876" y="8826"/>
                </a:lnTo>
                <a:lnTo>
                  <a:pt x="9725" y="8826"/>
                </a:ln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sp>
        <p:nvSpPr>
          <p:cNvPr id="6" name="Slide Number Placeholder 5"/>
          <p:cNvSpPr>
            <a:spLocks noGrp="1"/>
          </p:cNvSpPr>
          <p:nvPr>
            <p:ph type="sldNum" sz="quarter" idx="15"/>
          </p:nvPr>
        </p:nvSpPr>
        <p:spPr/>
        <p:txBody>
          <a:bodyPr/>
          <a:lstStyle/>
          <a:p>
            <a:fld id="{112B741F-895D-4642-A90E-55F141EE5FD2}" type="slidenum">
              <a:rPr lang="en-US" smtClean="0"/>
              <a:pPr/>
              <a:t>8</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09922">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209922">
                                            <p:txEl>
                                              <p:pRg st="0" end="0"/>
                                            </p:txEl>
                                          </p:spTgt>
                                        </p:tgtEl>
                                        <p:attrNameLst>
                                          <p:attrName>ppt_x</p:attrName>
                                        </p:attrNameLst>
                                      </p:cBhvr>
                                    </p:anim>
                                    <p:anim from="0" to="-1.0" calcmode="lin" valueType="num">
                                      <p:cBhvr>
                                        <p:cTn id="8" dur="200" decel="50000" autoRev="1" fill="hold">
                                          <p:stCondLst>
                                            <p:cond delay="600"/>
                                          </p:stCondLst>
                                        </p:cTn>
                                        <p:tgtEl>
                                          <p:spTgt spid="209922">
                                            <p:txEl>
                                              <p:pRg st="0" end="0"/>
                                            </p:txEl>
                                          </p:spTgt>
                                        </p:tgtEl>
                                        <p:attrNameLst>
                                          <p:attrName>xshear</p:attrName>
                                        </p:attrNameLst>
                                      </p:cBhvr>
                                    </p:anim>
                                    <p:animScale>
                                      <p:cBhvr>
                                        <p:cTn id="9" dur="200" decel="100000" autoRev="1" fill="hold">
                                          <p:stCondLst>
                                            <p:cond delay="600"/>
                                          </p:stCondLst>
                                        </p:cTn>
                                        <p:tgtEl>
                                          <p:spTgt spid="209922">
                                            <p:txEl>
                                              <p:pRg st="0" end="0"/>
                                            </p:txEl>
                                          </p:spTgt>
                                        </p:tgtEl>
                                      </p:cBhvr>
                                      <p:from x="100000" y="100000"/>
                                      <p:to x="80000" y="100000"/>
                                    </p:animScale>
                                    <p:anim by="(#ppt_h/3+#ppt_w*0.1)" calcmode="lin" valueType="num">
                                      <p:cBhvr additive="sum">
                                        <p:cTn id="10" dur="200" decel="100000" autoRev="1" fill="hold">
                                          <p:stCondLst>
                                            <p:cond delay="600"/>
                                          </p:stCondLst>
                                        </p:cTn>
                                        <p:tgtEl>
                                          <p:spTgt spid="209922">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209922">
                                            <p:txEl>
                                              <p:pRg st="1" end="1"/>
                                            </p:txEl>
                                          </p:spTgt>
                                        </p:tgtEl>
                                        <p:attrNameLst>
                                          <p:attrName>style.visibility</p:attrName>
                                        </p:attrNameLst>
                                      </p:cBhvr>
                                      <p:to>
                                        <p:strVal val="visible"/>
                                      </p:to>
                                    </p:set>
                                    <p:anim from="(-#ppt_w/2)" to="(#ppt_x)" calcmode="lin" valueType="num">
                                      <p:cBhvr>
                                        <p:cTn id="15" dur="600" fill="hold">
                                          <p:stCondLst>
                                            <p:cond delay="0"/>
                                          </p:stCondLst>
                                        </p:cTn>
                                        <p:tgtEl>
                                          <p:spTgt spid="209922">
                                            <p:txEl>
                                              <p:pRg st="1" end="1"/>
                                            </p:txEl>
                                          </p:spTgt>
                                        </p:tgtEl>
                                        <p:attrNameLst>
                                          <p:attrName>ppt_x</p:attrName>
                                        </p:attrNameLst>
                                      </p:cBhvr>
                                    </p:anim>
                                    <p:anim from="0" to="-1.0" calcmode="lin" valueType="num">
                                      <p:cBhvr>
                                        <p:cTn id="16" dur="200" decel="50000" autoRev="1" fill="hold">
                                          <p:stCondLst>
                                            <p:cond delay="600"/>
                                          </p:stCondLst>
                                        </p:cTn>
                                        <p:tgtEl>
                                          <p:spTgt spid="209922">
                                            <p:txEl>
                                              <p:pRg st="1" end="1"/>
                                            </p:txEl>
                                          </p:spTgt>
                                        </p:tgtEl>
                                        <p:attrNameLst>
                                          <p:attrName>xshear</p:attrName>
                                        </p:attrNameLst>
                                      </p:cBhvr>
                                    </p:anim>
                                    <p:animScale>
                                      <p:cBhvr>
                                        <p:cTn id="17" dur="200" decel="100000" autoRev="1" fill="hold">
                                          <p:stCondLst>
                                            <p:cond delay="600"/>
                                          </p:stCondLst>
                                        </p:cTn>
                                        <p:tgtEl>
                                          <p:spTgt spid="209922">
                                            <p:txEl>
                                              <p:pRg st="1" end="1"/>
                                            </p:txEl>
                                          </p:spTgt>
                                        </p:tgtEl>
                                      </p:cBhvr>
                                      <p:from x="100000" y="100000"/>
                                      <p:to x="80000" y="100000"/>
                                    </p:animScale>
                                    <p:anim by="(#ppt_h/3+#ppt_w*0.1)" calcmode="lin" valueType="num">
                                      <p:cBhvr additive="sum">
                                        <p:cTn id="18" dur="200" decel="100000" autoRev="1" fill="hold">
                                          <p:stCondLst>
                                            <p:cond delay="600"/>
                                          </p:stCondLst>
                                        </p:cTn>
                                        <p:tgtEl>
                                          <p:spTgt spid="209922">
                                            <p:txEl>
                                              <p:pRg st="1" end="1"/>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209922">
                                            <p:txEl>
                                              <p:pRg st="2" end="2"/>
                                            </p:txEl>
                                          </p:spTgt>
                                        </p:tgtEl>
                                        <p:attrNameLst>
                                          <p:attrName>style.visibility</p:attrName>
                                        </p:attrNameLst>
                                      </p:cBhvr>
                                      <p:to>
                                        <p:strVal val="visible"/>
                                      </p:to>
                                    </p:set>
                                    <p:anim from="(-#ppt_w/2)" to="(#ppt_x)" calcmode="lin" valueType="num">
                                      <p:cBhvr>
                                        <p:cTn id="23" dur="600" fill="hold">
                                          <p:stCondLst>
                                            <p:cond delay="0"/>
                                          </p:stCondLst>
                                        </p:cTn>
                                        <p:tgtEl>
                                          <p:spTgt spid="209922">
                                            <p:txEl>
                                              <p:pRg st="2" end="2"/>
                                            </p:txEl>
                                          </p:spTgt>
                                        </p:tgtEl>
                                        <p:attrNameLst>
                                          <p:attrName>ppt_x</p:attrName>
                                        </p:attrNameLst>
                                      </p:cBhvr>
                                    </p:anim>
                                    <p:anim from="0" to="-1.0" calcmode="lin" valueType="num">
                                      <p:cBhvr>
                                        <p:cTn id="24" dur="200" decel="50000" autoRev="1" fill="hold">
                                          <p:stCondLst>
                                            <p:cond delay="600"/>
                                          </p:stCondLst>
                                        </p:cTn>
                                        <p:tgtEl>
                                          <p:spTgt spid="209922">
                                            <p:txEl>
                                              <p:pRg st="2" end="2"/>
                                            </p:txEl>
                                          </p:spTgt>
                                        </p:tgtEl>
                                        <p:attrNameLst>
                                          <p:attrName>xshear</p:attrName>
                                        </p:attrNameLst>
                                      </p:cBhvr>
                                    </p:anim>
                                    <p:animScale>
                                      <p:cBhvr>
                                        <p:cTn id="25" dur="200" decel="100000" autoRev="1" fill="hold">
                                          <p:stCondLst>
                                            <p:cond delay="600"/>
                                          </p:stCondLst>
                                        </p:cTn>
                                        <p:tgtEl>
                                          <p:spTgt spid="209922">
                                            <p:txEl>
                                              <p:pRg st="2" end="2"/>
                                            </p:txEl>
                                          </p:spTgt>
                                        </p:tgtEl>
                                      </p:cBhvr>
                                      <p:from x="100000" y="100000"/>
                                      <p:to x="80000" y="100000"/>
                                    </p:animScale>
                                    <p:anim by="(#ppt_h/3+#ppt_w*0.1)" calcmode="lin" valueType="num">
                                      <p:cBhvr additive="sum">
                                        <p:cTn id="26" dur="200" decel="100000" autoRev="1" fill="hold">
                                          <p:stCondLst>
                                            <p:cond delay="600"/>
                                          </p:stCondLst>
                                        </p:cTn>
                                        <p:tgtEl>
                                          <p:spTgt spid="209922">
                                            <p:txEl>
                                              <p:pRg st="2" end="2"/>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209922">
                                            <p:txEl>
                                              <p:pRg st="3" end="3"/>
                                            </p:txEl>
                                          </p:spTgt>
                                        </p:tgtEl>
                                        <p:attrNameLst>
                                          <p:attrName>style.visibility</p:attrName>
                                        </p:attrNameLst>
                                      </p:cBhvr>
                                      <p:to>
                                        <p:strVal val="visible"/>
                                      </p:to>
                                    </p:set>
                                    <p:anim from="(-#ppt_w/2)" to="(#ppt_x)" calcmode="lin" valueType="num">
                                      <p:cBhvr>
                                        <p:cTn id="31" dur="600" fill="hold">
                                          <p:stCondLst>
                                            <p:cond delay="0"/>
                                          </p:stCondLst>
                                        </p:cTn>
                                        <p:tgtEl>
                                          <p:spTgt spid="209922">
                                            <p:txEl>
                                              <p:pRg st="3" end="3"/>
                                            </p:txEl>
                                          </p:spTgt>
                                        </p:tgtEl>
                                        <p:attrNameLst>
                                          <p:attrName>ppt_x</p:attrName>
                                        </p:attrNameLst>
                                      </p:cBhvr>
                                    </p:anim>
                                    <p:anim from="0" to="-1.0" calcmode="lin" valueType="num">
                                      <p:cBhvr>
                                        <p:cTn id="32" dur="200" decel="50000" autoRev="1" fill="hold">
                                          <p:stCondLst>
                                            <p:cond delay="600"/>
                                          </p:stCondLst>
                                        </p:cTn>
                                        <p:tgtEl>
                                          <p:spTgt spid="209922">
                                            <p:txEl>
                                              <p:pRg st="3" end="3"/>
                                            </p:txEl>
                                          </p:spTgt>
                                        </p:tgtEl>
                                        <p:attrNameLst>
                                          <p:attrName>xshear</p:attrName>
                                        </p:attrNameLst>
                                      </p:cBhvr>
                                    </p:anim>
                                    <p:animScale>
                                      <p:cBhvr>
                                        <p:cTn id="33" dur="200" decel="100000" autoRev="1" fill="hold">
                                          <p:stCondLst>
                                            <p:cond delay="600"/>
                                          </p:stCondLst>
                                        </p:cTn>
                                        <p:tgtEl>
                                          <p:spTgt spid="209922">
                                            <p:txEl>
                                              <p:pRg st="3" end="3"/>
                                            </p:txEl>
                                          </p:spTgt>
                                        </p:tgtEl>
                                      </p:cBhvr>
                                      <p:from x="100000" y="100000"/>
                                      <p:to x="80000" y="100000"/>
                                    </p:animScale>
                                    <p:anim by="(#ppt_h/3+#ppt_w*0.1)" calcmode="lin" valueType="num">
                                      <p:cBhvr additive="sum">
                                        <p:cTn id="34" dur="200" decel="100000" autoRev="1" fill="hold">
                                          <p:stCondLst>
                                            <p:cond delay="600"/>
                                          </p:stCondLst>
                                        </p:cTn>
                                        <p:tgtEl>
                                          <p:spTgt spid="209922">
                                            <p:txEl>
                                              <p:pRg st="3" end="3"/>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grpId="0" nodeType="clickEffect">
                                  <p:stCondLst>
                                    <p:cond delay="0"/>
                                  </p:stCondLst>
                                  <p:childTnLst>
                                    <p:set>
                                      <p:cBhvr>
                                        <p:cTn id="38" dur="1" fill="hold">
                                          <p:stCondLst>
                                            <p:cond delay="0"/>
                                          </p:stCondLst>
                                        </p:cTn>
                                        <p:tgtEl>
                                          <p:spTgt spid="209922">
                                            <p:txEl>
                                              <p:pRg st="4" end="4"/>
                                            </p:txEl>
                                          </p:spTgt>
                                        </p:tgtEl>
                                        <p:attrNameLst>
                                          <p:attrName>style.visibility</p:attrName>
                                        </p:attrNameLst>
                                      </p:cBhvr>
                                      <p:to>
                                        <p:strVal val="visible"/>
                                      </p:to>
                                    </p:set>
                                    <p:anim from="(-#ppt_w/2)" to="(#ppt_x)" calcmode="lin" valueType="num">
                                      <p:cBhvr>
                                        <p:cTn id="39" dur="600" fill="hold">
                                          <p:stCondLst>
                                            <p:cond delay="0"/>
                                          </p:stCondLst>
                                        </p:cTn>
                                        <p:tgtEl>
                                          <p:spTgt spid="209922">
                                            <p:txEl>
                                              <p:pRg st="4" end="4"/>
                                            </p:txEl>
                                          </p:spTgt>
                                        </p:tgtEl>
                                        <p:attrNameLst>
                                          <p:attrName>ppt_x</p:attrName>
                                        </p:attrNameLst>
                                      </p:cBhvr>
                                    </p:anim>
                                    <p:anim from="0" to="-1.0" calcmode="lin" valueType="num">
                                      <p:cBhvr>
                                        <p:cTn id="40" dur="200" decel="50000" autoRev="1" fill="hold">
                                          <p:stCondLst>
                                            <p:cond delay="600"/>
                                          </p:stCondLst>
                                        </p:cTn>
                                        <p:tgtEl>
                                          <p:spTgt spid="209922">
                                            <p:txEl>
                                              <p:pRg st="4" end="4"/>
                                            </p:txEl>
                                          </p:spTgt>
                                        </p:tgtEl>
                                        <p:attrNameLst>
                                          <p:attrName>xshear</p:attrName>
                                        </p:attrNameLst>
                                      </p:cBhvr>
                                    </p:anim>
                                    <p:animScale>
                                      <p:cBhvr>
                                        <p:cTn id="41" dur="200" decel="100000" autoRev="1" fill="hold">
                                          <p:stCondLst>
                                            <p:cond delay="600"/>
                                          </p:stCondLst>
                                        </p:cTn>
                                        <p:tgtEl>
                                          <p:spTgt spid="209922">
                                            <p:txEl>
                                              <p:pRg st="4" end="4"/>
                                            </p:txEl>
                                          </p:spTgt>
                                        </p:tgtEl>
                                      </p:cBhvr>
                                      <p:from x="100000" y="100000"/>
                                      <p:to x="80000" y="100000"/>
                                    </p:animScale>
                                    <p:anim by="(#ppt_h/3+#ppt_w*0.1)" calcmode="lin" valueType="num">
                                      <p:cBhvr additive="sum">
                                        <p:cTn id="42" dur="200" decel="100000" autoRev="1" fill="hold">
                                          <p:stCondLst>
                                            <p:cond delay="600"/>
                                          </p:stCondLst>
                                        </p:cTn>
                                        <p:tgtEl>
                                          <p:spTgt spid="209922">
                                            <p:txEl>
                                              <p:pRg st="4" end="4"/>
                                            </p:txEl>
                                          </p:spTgt>
                                        </p:tgtEl>
                                        <p:attrNameLst>
                                          <p:attrName>ppt_x</p:attrName>
                                        </p:attrNameLst>
                                      </p:cBhvr>
                                    </p:anim>
                                  </p:childTnLst>
                                </p:cTn>
                              </p:par>
                            </p:childTnLst>
                          </p:cTn>
                        </p:par>
                      </p:childTnLst>
                    </p:cTn>
                  </p:par>
                  <p:par>
                    <p:cTn id="43" fill="hold">
                      <p:stCondLst>
                        <p:cond delay="indefinite"/>
                      </p:stCondLst>
                      <p:childTnLst>
                        <p:par>
                          <p:cTn id="44" fill="hold">
                            <p:stCondLst>
                              <p:cond delay="0"/>
                            </p:stCondLst>
                            <p:childTnLst>
                              <p:par>
                                <p:cTn id="45" presetID="34" presetClass="entr" presetSubtype="0" fill="hold" grpId="0" nodeType="clickEffect">
                                  <p:stCondLst>
                                    <p:cond delay="0"/>
                                  </p:stCondLst>
                                  <p:childTnLst>
                                    <p:set>
                                      <p:cBhvr>
                                        <p:cTn id="46" dur="1" fill="hold">
                                          <p:stCondLst>
                                            <p:cond delay="0"/>
                                          </p:stCondLst>
                                        </p:cTn>
                                        <p:tgtEl>
                                          <p:spTgt spid="209922">
                                            <p:txEl>
                                              <p:pRg st="5" end="5"/>
                                            </p:txEl>
                                          </p:spTgt>
                                        </p:tgtEl>
                                        <p:attrNameLst>
                                          <p:attrName>style.visibility</p:attrName>
                                        </p:attrNameLst>
                                      </p:cBhvr>
                                      <p:to>
                                        <p:strVal val="visible"/>
                                      </p:to>
                                    </p:set>
                                    <p:anim from="(-#ppt_w/2)" to="(#ppt_x)" calcmode="lin" valueType="num">
                                      <p:cBhvr>
                                        <p:cTn id="47" dur="600" fill="hold">
                                          <p:stCondLst>
                                            <p:cond delay="0"/>
                                          </p:stCondLst>
                                        </p:cTn>
                                        <p:tgtEl>
                                          <p:spTgt spid="209922">
                                            <p:txEl>
                                              <p:pRg st="5" end="5"/>
                                            </p:txEl>
                                          </p:spTgt>
                                        </p:tgtEl>
                                        <p:attrNameLst>
                                          <p:attrName>ppt_x</p:attrName>
                                        </p:attrNameLst>
                                      </p:cBhvr>
                                    </p:anim>
                                    <p:anim from="0" to="-1.0" calcmode="lin" valueType="num">
                                      <p:cBhvr>
                                        <p:cTn id="48" dur="200" decel="50000" autoRev="1" fill="hold">
                                          <p:stCondLst>
                                            <p:cond delay="600"/>
                                          </p:stCondLst>
                                        </p:cTn>
                                        <p:tgtEl>
                                          <p:spTgt spid="209922">
                                            <p:txEl>
                                              <p:pRg st="5" end="5"/>
                                            </p:txEl>
                                          </p:spTgt>
                                        </p:tgtEl>
                                        <p:attrNameLst>
                                          <p:attrName>xshear</p:attrName>
                                        </p:attrNameLst>
                                      </p:cBhvr>
                                    </p:anim>
                                    <p:animScale>
                                      <p:cBhvr>
                                        <p:cTn id="49" dur="200" decel="100000" autoRev="1" fill="hold">
                                          <p:stCondLst>
                                            <p:cond delay="600"/>
                                          </p:stCondLst>
                                        </p:cTn>
                                        <p:tgtEl>
                                          <p:spTgt spid="209922">
                                            <p:txEl>
                                              <p:pRg st="5" end="5"/>
                                            </p:txEl>
                                          </p:spTgt>
                                        </p:tgtEl>
                                      </p:cBhvr>
                                      <p:from x="100000" y="100000"/>
                                      <p:to x="80000" y="100000"/>
                                    </p:animScale>
                                    <p:anim by="(#ppt_h/3+#ppt_w*0.1)" calcmode="lin" valueType="num">
                                      <p:cBhvr additive="sum">
                                        <p:cTn id="50" dur="200" decel="100000" autoRev="1" fill="hold">
                                          <p:stCondLst>
                                            <p:cond delay="600"/>
                                          </p:stCondLst>
                                        </p:cTn>
                                        <p:tgtEl>
                                          <p:spTgt spid="209922">
                                            <p:txEl>
                                              <p:pRg st="5" end="5"/>
                                            </p:txEl>
                                          </p:spTgt>
                                        </p:tgtEl>
                                        <p:attrNameLst>
                                          <p:attrName>ppt_x</p:attrName>
                                        </p:attrNameLst>
                                      </p:cBhvr>
                                    </p:anim>
                                  </p:childTnLst>
                                </p:cTn>
                              </p:par>
                            </p:childTnLst>
                          </p:cTn>
                        </p:par>
                      </p:childTnLst>
                    </p:cTn>
                  </p:par>
                  <p:par>
                    <p:cTn id="51" fill="hold">
                      <p:stCondLst>
                        <p:cond delay="indefinite"/>
                      </p:stCondLst>
                      <p:childTnLst>
                        <p:par>
                          <p:cTn id="52" fill="hold">
                            <p:stCondLst>
                              <p:cond delay="0"/>
                            </p:stCondLst>
                            <p:childTnLst>
                              <p:par>
                                <p:cTn id="53" presetID="34" presetClass="entr" presetSubtype="0" fill="hold" grpId="0" nodeType="clickEffect">
                                  <p:stCondLst>
                                    <p:cond delay="0"/>
                                  </p:stCondLst>
                                  <p:childTnLst>
                                    <p:set>
                                      <p:cBhvr>
                                        <p:cTn id="54" dur="1" fill="hold">
                                          <p:stCondLst>
                                            <p:cond delay="0"/>
                                          </p:stCondLst>
                                        </p:cTn>
                                        <p:tgtEl>
                                          <p:spTgt spid="209922">
                                            <p:txEl>
                                              <p:pRg st="6" end="6"/>
                                            </p:txEl>
                                          </p:spTgt>
                                        </p:tgtEl>
                                        <p:attrNameLst>
                                          <p:attrName>style.visibility</p:attrName>
                                        </p:attrNameLst>
                                      </p:cBhvr>
                                      <p:to>
                                        <p:strVal val="visible"/>
                                      </p:to>
                                    </p:set>
                                    <p:anim from="(-#ppt_w/2)" to="(#ppt_x)" calcmode="lin" valueType="num">
                                      <p:cBhvr>
                                        <p:cTn id="55" dur="600" fill="hold">
                                          <p:stCondLst>
                                            <p:cond delay="0"/>
                                          </p:stCondLst>
                                        </p:cTn>
                                        <p:tgtEl>
                                          <p:spTgt spid="209922">
                                            <p:txEl>
                                              <p:pRg st="6" end="6"/>
                                            </p:txEl>
                                          </p:spTgt>
                                        </p:tgtEl>
                                        <p:attrNameLst>
                                          <p:attrName>ppt_x</p:attrName>
                                        </p:attrNameLst>
                                      </p:cBhvr>
                                    </p:anim>
                                    <p:anim from="0" to="-1.0" calcmode="lin" valueType="num">
                                      <p:cBhvr>
                                        <p:cTn id="56" dur="200" decel="50000" autoRev="1" fill="hold">
                                          <p:stCondLst>
                                            <p:cond delay="600"/>
                                          </p:stCondLst>
                                        </p:cTn>
                                        <p:tgtEl>
                                          <p:spTgt spid="209922">
                                            <p:txEl>
                                              <p:pRg st="6" end="6"/>
                                            </p:txEl>
                                          </p:spTgt>
                                        </p:tgtEl>
                                        <p:attrNameLst>
                                          <p:attrName>xshear</p:attrName>
                                        </p:attrNameLst>
                                      </p:cBhvr>
                                    </p:anim>
                                    <p:animScale>
                                      <p:cBhvr>
                                        <p:cTn id="57" dur="200" decel="100000" autoRev="1" fill="hold">
                                          <p:stCondLst>
                                            <p:cond delay="600"/>
                                          </p:stCondLst>
                                        </p:cTn>
                                        <p:tgtEl>
                                          <p:spTgt spid="209922">
                                            <p:txEl>
                                              <p:pRg st="6" end="6"/>
                                            </p:txEl>
                                          </p:spTgt>
                                        </p:tgtEl>
                                      </p:cBhvr>
                                      <p:from x="100000" y="100000"/>
                                      <p:to x="80000" y="100000"/>
                                    </p:animScale>
                                    <p:anim by="(#ppt_h/3+#ppt_w*0.1)" calcmode="lin" valueType="num">
                                      <p:cBhvr additive="sum">
                                        <p:cTn id="58" dur="200" decel="100000" autoRev="1" fill="hold">
                                          <p:stCondLst>
                                            <p:cond delay="600"/>
                                          </p:stCondLst>
                                        </p:cTn>
                                        <p:tgtEl>
                                          <p:spTgt spid="209922">
                                            <p:txEl>
                                              <p:pRg st="6" end="6"/>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2" grpId="0" uiExpand="1"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UTurnArrow">
            <a:hlinkClick r:id="rId2" action="ppaction://hlinksldjump"/>
          </p:cNvPr>
          <p:cNvSpPr>
            <a:spLocks noEditPoints="1" noChangeArrowheads="1"/>
          </p:cNvSpPr>
          <p:nvPr/>
        </p:nvSpPr>
        <p:spPr bwMode="auto">
          <a:xfrm rot="16200000">
            <a:off x="790371" y="5440639"/>
            <a:ext cx="1112748" cy="1121918"/>
          </a:xfrm>
          <a:custGeom>
            <a:avLst/>
            <a:gdLst>
              <a:gd name="G0" fmla="+- 0 0 0"/>
              <a:gd name="G1" fmla="+- 5574 0 0"/>
              <a:gd name="G2" fmla="*/ 5574 1 2"/>
              <a:gd name="G3" fmla="*/ 9725 1 2"/>
              <a:gd name="G4" fmla="+- 10800 G3 G2"/>
              <a:gd name="G5" fmla="+- 10800 G3 0"/>
              <a:gd name="G6" fmla="+- G5 G2 0"/>
              <a:gd name="G7" fmla="*/ G6 1 2"/>
              <a:gd name="G8" fmla="+- 9725 0 0"/>
              <a:gd name="G9" fmla="+- 21600 0 5574"/>
              <a:gd name="G10" fmla="+- 21600 0 9725"/>
              <a:gd name="G11" fmla="min G10 8691"/>
              <a:gd name="G12" fmla="+- 8826 0 0"/>
              <a:gd name="G13" fmla="+- 14865 0 5975"/>
              <a:gd name="G14" fmla="+- 14865 0 0"/>
              <a:gd name="G15" fmla="*/ 5574 5842 6110"/>
              <a:gd name="G16" fmla="+- 8826 1350 0"/>
              <a:gd name="G17" fmla="+- 8310 0 G15"/>
              <a:gd name="G18" fmla="*/ G17 G7 8310"/>
              <a:gd name="G19" fmla="+- 5574 G18 0"/>
              <a:gd name="G20" fmla="+- G4 0 G18"/>
              <a:gd name="T0" fmla="*/ 9225 w 21600"/>
              <a:gd name="T1" fmla="*/ 0 h 21600"/>
              <a:gd name="T2" fmla="*/ 2787 w 21600"/>
              <a:gd name="T3" fmla="*/ 21600 h 21600"/>
              <a:gd name="T4" fmla="*/ 9725 w 21600"/>
              <a:gd name="T5" fmla="*/ 8826 h 21600"/>
              <a:gd name="T6" fmla="*/ 15663 w 21600"/>
              <a:gd name="T7" fmla="*/ 14865 h 21600"/>
              <a:gd name="T8" fmla="*/ 21600 w 21600"/>
              <a:gd name="T9" fmla="*/ 8826 h 21600"/>
              <a:gd name="T10" fmla="*/ 17694720 60000 65536"/>
              <a:gd name="T11" fmla="*/ 5898240 60000 65536"/>
              <a:gd name="T12" fmla="*/ 5898240 60000 65536"/>
              <a:gd name="T13" fmla="*/ 5898240 60000 65536"/>
              <a:gd name="T14" fmla="*/ 0 60000 65536"/>
              <a:gd name="T15" fmla="*/ 0 w 21600"/>
              <a:gd name="T16" fmla="*/ 8310 h 21600"/>
              <a:gd name="T17" fmla="*/ G1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3" y="14865"/>
                </a:moveTo>
                <a:lnTo>
                  <a:pt x="21600" y="8826"/>
                </a:lnTo>
                <a:lnTo>
                  <a:pt x="18450" y="8826"/>
                </a:lnTo>
                <a:lnTo>
                  <a:pt x="18450" y="8310"/>
                </a:lnTo>
                <a:cubicBezTo>
                  <a:pt x="18450" y="3721"/>
                  <a:pt x="14320" y="0"/>
                  <a:pt x="9225" y="0"/>
                </a:cubicBezTo>
                <a:cubicBezTo>
                  <a:pt x="4130" y="0"/>
                  <a:pt x="0" y="3799"/>
                  <a:pt x="0" y="8485"/>
                </a:cubicBezTo>
                <a:lnTo>
                  <a:pt x="0" y="21600"/>
                </a:lnTo>
                <a:lnTo>
                  <a:pt x="5574" y="21600"/>
                </a:lnTo>
                <a:lnTo>
                  <a:pt x="5574" y="8310"/>
                </a:lnTo>
                <a:cubicBezTo>
                  <a:pt x="5574" y="6664"/>
                  <a:pt x="7055" y="5330"/>
                  <a:pt x="8882" y="5330"/>
                </a:cubicBezTo>
                <a:lnTo>
                  <a:pt x="9568" y="5330"/>
                </a:lnTo>
                <a:cubicBezTo>
                  <a:pt x="11395" y="5330"/>
                  <a:pt x="12876" y="6664"/>
                  <a:pt x="12876" y="8310"/>
                </a:cubicBezTo>
                <a:lnTo>
                  <a:pt x="12876" y="8826"/>
                </a:lnTo>
                <a:lnTo>
                  <a:pt x="9725" y="8826"/>
                </a:ln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sp>
        <p:nvSpPr>
          <p:cNvPr id="5" name="Title 4"/>
          <p:cNvSpPr>
            <a:spLocks noGrp="1"/>
          </p:cNvSpPr>
          <p:nvPr>
            <p:ph type="title"/>
          </p:nvPr>
        </p:nvSpPr>
        <p:spPr>
          <a:xfrm>
            <a:off x="457200" y="274638"/>
            <a:ext cx="8003232" cy="4234482"/>
          </a:xfrm>
        </p:spPr>
        <p:txBody>
          <a:bodyPr>
            <a:noAutofit/>
          </a:bodyPr>
          <a:lstStyle/>
          <a:p>
            <a:pPr algn="r">
              <a:lnSpc>
                <a:spcPct val="150000"/>
              </a:lnSpc>
            </a:pPr>
            <a:r>
              <a:rPr lang="fa-IR" sz="2500" dirty="0" smtClean="0"/>
              <a:t/>
            </a:r>
            <a:br>
              <a:rPr lang="fa-IR" sz="2500" dirty="0" smtClean="0"/>
            </a:br>
            <a:r>
              <a:rPr lang="fa-IR" altLang="zh-CN" sz="2500" b="1" dirty="0" smtClean="0">
                <a:latin typeface="+mn-lt"/>
                <a:ea typeface="+mn-ea"/>
                <a:cs typeface="B Nazanin" pitchFamily="2" charset="-78"/>
              </a:rPr>
              <a:t>يادگيري عبارت است از تعيين </a:t>
            </a:r>
            <a:r>
              <a:rPr lang="fa-IR" altLang="zh-CN" sz="2500" b="1" dirty="0" smtClean="0">
                <a:latin typeface="+mn-lt"/>
                <a:ea typeface="+mn-ea"/>
                <a:cs typeface="B Nazanin" pitchFamily="2" charset="-78"/>
              </a:rPr>
              <a:t>ميزان، </a:t>
            </a:r>
            <a:r>
              <a:rPr lang="fa-IR" altLang="zh-CN" sz="2500" b="1" dirty="0" smtClean="0">
                <a:solidFill>
                  <a:schemeClr val="accent1">
                    <a:lumMod val="75000"/>
                  </a:schemeClr>
                </a:solidFill>
                <a:latin typeface="+mn-lt"/>
                <a:ea typeface="+mn-ea"/>
                <a:cs typeface="B Nazanin" pitchFamily="2" charset="-78"/>
              </a:rPr>
              <a:t>مهارتها</a:t>
            </a:r>
            <a:r>
              <a:rPr lang="fa-IR" altLang="zh-CN" sz="2500" b="1" dirty="0" smtClean="0">
                <a:latin typeface="+mn-lt"/>
                <a:ea typeface="+mn-ea"/>
                <a:cs typeface="B Nazanin" pitchFamily="2" charset="-78"/>
              </a:rPr>
              <a:t>، </a:t>
            </a:r>
            <a:r>
              <a:rPr lang="fa-IR" altLang="zh-CN" sz="2500" b="1" dirty="0" smtClean="0">
                <a:solidFill>
                  <a:schemeClr val="accent1">
                    <a:lumMod val="75000"/>
                  </a:schemeClr>
                </a:solidFill>
                <a:latin typeface="+mn-lt"/>
                <a:ea typeface="+mn-ea"/>
                <a:cs typeface="B Nazanin" pitchFamily="2" charset="-78"/>
              </a:rPr>
              <a:t>تكنيك ها </a:t>
            </a:r>
            <a:r>
              <a:rPr lang="fa-IR" altLang="zh-CN" sz="2500" b="1" dirty="0" smtClean="0">
                <a:latin typeface="+mn-lt"/>
                <a:ea typeface="+mn-ea"/>
                <a:cs typeface="B Nazanin" pitchFamily="2" charset="-78"/>
              </a:rPr>
              <a:t>و</a:t>
            </a:r>
            <a:r>
              <a:rPr lang="fa-IR" altLang="zh-CN" sz="2500" b="1" dirty="0" smtClean="0">
                <a:solidFill>
                  <a:schemeClr val="accent1">
                    <a:lumMod val="75000"/>
                  </a:schemeClr>
                </a:solidFill>
                <a:latin typeface="+mn-lt"/>
                <a:ea typeface="+mn-ea"/>
                <a:cs typeface="B Nazanin" pitchFamily="2" charset="-78"/>
              </a:rPr>
              <a:t> حقايقي </a:t>
            </a:r>
            <a:r>
              <a:rPr lang="fa-IR" altLang="zh-CN" sz="2500" b="1" dirty="0" smtClean="0">
                <a:latin typeface="+mn-lt"/>
                <a:ea typeface="+mn-ea"/>
                <a:cs typeface="B Nazanin" pitchFamily="2" charset="-78"/>
              </a:rPr>
              <a:t>است كه طي دوره آموزشي به شركت كنندگان آموخته </a:t>
            </a:r>
            <a:r>
              <a:rPr lang="fa-IR" altLang="zh-CN" sz="2500" b="1" dirty="0" smtClean="0">
                <a:latin typeface="+mn-lt"/>
                <a:ea typeface="+mn-ea"/>
                <a:cs typeface="B Nazanin" pitchFamily="2" charset="-78"/>
              </a:rPr>
              <a:t>شده. </a:t>
            </a:r>
            <a:r>
              <a:rPr lang="fa-IR" altLang="zh-CN" sz="2500" b="1" dirty="0" smtClean="0">
                <a:latin typeface="+mn-lt"/>
                <a:ea typeface="+mn-ea"/>
                <a:cs typeface="B Nazanin" pitchFamily="2" charset="-78"/>
              </a:rPr>
              <a:t>و براي آنان روشن گرديده است و مي توان از طريق آموزشهاي قبل، ضمن و بعد از شركت در دوره آموزشي به ميزان آن پي برد. </a:t>
            </a:r>
            <a:br>
              <a:rPr lang="fa-IR" altLang="zh-CN" sz="2500" b="1" dirty="0" smtClean="0">
                <a:latin typeface="+mn-lt"/>
                <a:ea typeface="+mn-ea"/>
                <a:cs typeface="B Nazanin" pitchFamily="2" charset="-78"/>
              </a:rPr>
            </a:br>
            <a:r>
              <a:rPr lang="fa-IR" altLang="zh-CN" sz="2500" b="1" dirty="0" smtClean="0">
                <a:latin typeface="+mn-lt"/>
                <a:ea typeface="+mn-ea"/>
                <a:cs typeface="B Nazanin" pitchFamily="2" charset="-78"/>
              </a:rPr>
              <a:t>كرك پاتريك پيشنهاد مي دهد كه مهارت، دانش و نگرش قبل و بعد از آموزش را مي توان به وسيله </a:t>
            </a:r>
            <a:r>
              <a:rPr lang="fa-IR" altLang="zh-CN" sz="2500" b="1" dirty="0" smtClean="0">
                <a:solidFill>
                  <a:schemeClr val="accent1">
                    <a:lumMod val="75000"/>
                  </a:schemeClr>
                </a:solidFill>
                <a:latin typeface="+mn-lt"/>
                <a:ea typeface="+mn-ea"/>
                <a:cs typeface="B Nazanin" pitchFamily="2" charset="-78"/>
              </a:rPr>
              <a:t>پيش آزمون</a:t>
            </a:r>
            <a:r>
              <a:rPr lang="fa-IR" altLang="zh-CN" sz="2500" b="1" dirty="0" smtClean="0">
                <a:latin typeface="+mn-lt"/>
                <a:ea typeface="+mn-ea"/>
                <a:cs typeface="B Nazanin" pitchFamily="2" charset="-78"/>
              </a:rPr>
              <a:t> و </a:t>
            </a:r>
            <a:r>
              <a:rPr lang="fa-IR" altLang="zh-CN" sz="2500" b="1" dirty="0" smtClean="0">
                <a:solidFill>
                  <a:schemeClr val="accent1">
                    <a:lumMod val="75000"/>
                  </a:schemeClr>
                </a:solidFill>
                <a:latin typeface="+mn-lt"/>
                <a:ea typeface="+mn-ea"/>
                <a:cs typeface="B Nazanin" pitchFamily="2" charset="-78"/>
              </a:rPr>
              <a:t>پس آزمون </a:t>
            </a:r>
            <a:r>
              <a:rPr lang="fa-IR" altLang="zh-CN" sz="2500" b="1" dirty="0" smtClean="0">
                <a:latin typeface="+mn-lt"/>
                <a:ea typeface="+mn-ea"/>
                <a:cs typeface="B Nazanin" pitchFamily="2" charset="-78"/>
              </a:rPr>
              <a:t>اندازه گيري كرد. </a:t>
            </a:r>
            <a:endParaRPr lang="en-US" altLang="zh-CN" sz="2500" b="1" dirty="0">
              <a:latin typeface="+mn-lt"/>
              <a:ea typeface="+mn-ea"/>
              <a:cs typeface="B Nazanin" pitchFamily="2" charset="-78"/>
            </a:endParaRPr>
          </a:p>
        </p:txBody>
      </p:sp>
      <p:sp>
        <p:nvSpPr>
          <p:cNvPr id="6" name="Text Box 3"/>
          <p:cNvSpPr txBox="1">
            <a:spLocks noChangeArrowheads="1"/>
          </p:cNvSpPr>
          <p:nvPr/>
        </p:nvSpPr>
        <p:spPr bwMode="auto">
          <a:xfrm>
            <a:off x="827584" y="0"/>
            <a:ext cx="7275512" cy="369332"/>
          </a:xfrm>
          <a:prstGeom prst="rect">
            <a:avLst/>
          </a:prstGeom>
          <a:noFill/>
          <a:ln w="12700" cap="sq">
            <a:noFill/>
            <a:miter lim="800000"/>
            <a:headEnd/>
            <a:tailEnd/>
          </a:ln>
          <a:effectLst/>
        </p:spPr>
        <p:txBody>
          <a:bodyPr>
            <a:spAutoFit/>
          </a:bodyPr>
          <a:lstStyle/>
          <a:p>
            <a:pPr algn="ctr" rtl="1"/>
            <a:r>
              <a:rPr lang="fa-IR" b="1" dirty="0">
                <a:solidFill>
                  <a:srgbClr val="FFCC00"/>
                </a:solidFill>
                <a:effectLst>
                  <a:outerShdw blurRad="38100" dist="38100" dir="2700000" algn="tl">
                    <a:srgbClr val="000000"/>
                  </a:outerShdw>
                </a:effectLst>
                <a:cs typeface="B Titr" pitchFamily="2" charset="-78"/>
              </a:rPr>
              <a:t>سطح </a:t>
            </a:r>
            <a:r>
              <a:rPr lang="fa-IR" b="1" dirty="0" smtClean="0">
                <a:solidFill>
                  <a:srgbClr val="FFCC00"/>
                </a:solidFill>
                <a:effectLst>
                  <a:outerShdw blurRad="38100" dist="38100" dir="2700000" algn="tl">
                    <a:srgbClr val="000000"/>
                  </a:outerShdw>
                </a:effectLst>
                <a:cs typeface="B Titr" pitchFamily="2" charset="-78"/>
              </a:rPr>
              <a:t>2- یادگیری</a:t>
            </a:r>
            <a:r>
              <a:rPr lang="fa-IR" b="1" dirty="0" smtClean="0">
                <a:solidFill>
                  <a:srgbClr val="FFCC00"/>
                </a:solidFill>
                <a:effectLst>
                  <a:outerShdw blurRad="38100" dist="38100" dir="2700000" algn="tl">
                    <a:srgbClr val="000000"/>
                  </a:outerShdw>
                </a:effectLst>
              </a:rPr>
              <a:t> </a:t>
            </a:r>
            <a:r>
              <a:rPr lang="en-US" b="1" dirty="0" smtClean="0">
                <a:solidFill>
                  <a:srgbClr val="FFCC00"/>
                </a:solidFill>
                <a:effectLst>
                  <a:outerShdw blurRad="38100" dist="38100" dir="2700000" algn="tl">
                    <a:srgbClr val="000000"/>
                  </a:outerShdw>
                </a:effectLst>
              </a:rPr>
              <a:t>Learning</a:t>
            </a:r>
            <a:endParaRPr lang="en-US" sz="2400" b="1" dirty="0">
              <a:solidFill>
                <a:srgbClr val="FFCC00"/>
              </a:solidFill>
              <a:latin typeface="Times New Roman" pitchFamily="18" charset="0"/>
              <a:cs typeface="B Titr" pitchFamily="2" charset="-78"/>
            </a:endParaRPr>
          </a:p>
        </p:txBody>
      </p:sp>
      <p:sp>
        <p:nvSpPr>
          <p:cNvPr id="7" name="Action Button: Forward or Next 6">
            <a:hlinkClick r:id="" action="ppaction://hlinkshowjump?jump=nextslide" highlightClick="1"/>
          </p:cNvPr>
          <p:cNvSpPr/>
          <p:nvPr/>
        </p:nvSpPr>
        <p:spPr>
          <a:xfrm>
            <a:off x="6357950" y="5786454"/>
            <a:ext cx="1714512" cy="42862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p:cNvSpPr>
            <a:spLocks noGrp="1"/>
          </p:cNvSpPr>
          <p:nvPr>
            <p:ph type="sldNum" sz="quarter" idx="15"/>
          </p:nvPr>
        </p:nvSpPr>
        <p:spPr/>
        <p:txBody>
          <a:bodyPr/>
          <a:lstStyle/>
          <a:p>
            <a:fld id="{112B741F-895D-4642-A90E-55F141EE5FD2}" type="slidenum">
              <a:rPr lang="en-US" smtClean="0"/>
              <a:pPr/>
              <a:t>9</a:t>
            </a:fld>
            <a:endParaRPr lang="en-US"/>
          </a:p>
        </p:txBody>
      </p:sp>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anim calcmode="discrete" valueType="clr">
                                      <p:cBhvr override="childStyle">
                                        <p:cTn id="7"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
                                        </p:tgtEl>
                                        <p:attrNameLst>
                                          <p:attrName>fillcolor</p:attrName>
                                        </p:attrNameLst>
                                      </p:cBhvr>
                                      <p:tavLst>
                                        <p:tav tm="0">
                                          <p:val>
                                            <p:clrVal>
                                              <a:schemeClr val="accent2"/>
                                            </p:clrVal>
                                          </p:val>
                                        </p:tav>
                                        <p:tav tm="50000">
                                          <p:val>
                                            <p:clrVal>
                                              <a:schemeClr val="hlink"/>
                                            </p:clrVal>
                                          </p:val>
                                        </p:tav>
                                      </p:tavLst>
                                    </p:anim>
                                    <p:set>
                                      <p:cBhvr>
                                        <p:cTn id="9" dur="80"/>
                                        <p:tgtEl>
                                          <p:spTgt spid="6"/>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8" presetClass="entr" presetSubtype="12"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strips(downLeft)">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1705</TotalTime>
  <Words>1354</Words>
  <Application>Microsoft Office PowerPoint</Application>
  <PresentationFormat>On-screen Show (4:3)</PresentationFormat>
  <Paragraphs>183</Paragraphs>
  <Slides>38</Slides>
  <Notes>12</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Oriel</vt:lpstr>
      <vt:lpstr>   اثربخشي دوره هاي آموزشي حين خدمت كاركنان    </vt:lpstr>
      <vt:lpstr>فهرست مطالب </vt:lpstr>
      <vt:lpstr>Slide 3</vt:lpstr>
      <vt:lpstr>مفهوم ارزشيابي:‌ فرهنگ روان شناسي آرتوربر(1985) ارزشيابي را در معناي عام آن ((تعيين ارزش و يا اهميت يك چيز مي داند)) و به صورت خاص تر ارزشيابي را تعيين ميزان موفقيت يك برنامه، يك درس، يك سلسله آزمايش يك دارو و ... در رسيدن به هدفهاي اوليه آنها مي داند. اولين تعريف ارزشيابي به نام ((رالف تايلر)) ثبت شده است. وي ارزشيابي را وسيله اي براي تعيين ميزان رسيدن برنامه، به هدفهاي آموزشي مي داند، تايلر معتقد بود كه پيش نياز يك ارزشيابي دقيق تعيين اهداف كلي و ويژه است و وظيفه ارزشيابي سنجش اين موضوع است كه آيا اهداف تحقق يافته اند يا خير؟ ارزشيابي بنابر نظر ((دمينگ)) پاسخ به سوال ((چه چيزي مي خواهيد درباره آموزش بدانيد؟)) بيان مي شود. ارزشيابي آموزشي توجيه وجودي بخش آموزش و فراهم آوردن شواهدي براي هزينه و فايده سازمان است كه هدف آن قضاوت درباره كيفيت و ارزش برنامه و شناسايي فوايد آموزش است.  </vt:lpstr>
      <vt:lpstr>Slide 5</vt:lpstr>
      <vt:lpstr>  مدل كرك پاتريك از 4 سطح تشكيل شده است عبارت اند از :        </vt:lpstr>
      <vt:lpstr>منظور از واكنش ميزان عكس العملي است كه فراگيران به كليه عوامل موثر در اجراي يك دوره آموزش از خود نشان مي دهند. اين واكنش را مي توان از طريق پرسشنامه و يا روشهاي معمول ديگر بدست آورد.  اخذ جوابهاي درست و معنادار از شركت كنندگان در اين مرحله بسيار مهم است. بدين منظور كرك پاتريك پيشنهادهايي را در اين رابطه ارائه مي كند:‌ * تهيه و تنظيم فرم براي سنجش واكنش شركت كنندگان * نوشتن يك پيام تشويق كننده براي پاسخ دهندگان * اطمينان دادن به پاسخ دهندگان از ناشناخته ماندن آنها </vt:lpstr>
      <vt:lpstr>Slide 8</vt:lpstr>
      <vt:lpstr> يادگيري عبارت است از تعيين ميزان، مهارتها، تكنيك ها و حقايقي است كه طي دوره آموزشي به شركت كنندگان آموخته شده. و براي آنان روشن گرديده است و مي توان از طريق آموزشهاي قبل، ضمن و بعد از شركت در دوره آموزشي به ميزان آن پي برد.  كرك پاتريك پيشنهاد مي دهد كه مهارت، دانش و نگرش قبل و بعد از آموزش را مي توان به وسيله پيش آزمون و پس آزمون اندازه گيري كرد. </vt:lpstr>
      <vt:lpstr>Slide 10</vt:lpstr>
      <vt:lpstr> منظور از رفتار، چگونگي و ميزان تغييراتي است كه، در رفتار شركت كنندگان در اثر شركت در دوره آموزشي حاصل مي شود و آن را مي توان با ادامه ارزيابي در محيط واقعي كار روشن ساخت. اين سطح نسبت به سطح قبلي بسيار چالش برانگيز و حساس است كه كرك پاتريك بدين منظور سه دليل را در اين مورد ذكر مي كند:‌ </vt:lpstr>
      <vt:lpstr>راهبردهاي پیشنهادی كرك پاتريك براي انجام اين سطح: 1- داشتن زمان مناسب بعد از آموزش براي رسيدن به نتايج. 2- اندازه گيري نتايج سازماني از طريق مصاحبه با مديران، و سرپرستان فراگير. 3- تكرار اندازه گيري در فواصل مناسب. </vt:lpstr>
      <vt:lpstr> منظور از نتايج، ميزان تحقق اهدافي است كه به طور مستقيم به سازمان ارتباط دارد. اندازه گيري سطح چهارم بسيار مشكل است و در آن شواهدي از نتايج از قبيل كاهش هزينه، و دوباره كاري، نسبت جابه جايي يا سوانح و افزايش كيفيت توليدات، سود و فروش بررسي مي شود.  كرك پاتريك براي انجام اين سطح ارزشيابي نيز راهبردهايي را پيشنهاد داده است. </vt:lpstr>
      <vt:lpstr>     1. داشتن زمان مناسب بعد از آموزش براي رسيدن به نتايج. 2. اندازه گيري نتايج سازماني، از طريق مصاحبه.  3. تكرار اندازه گيري در بازه های زمانی مناسب.  (الگوي كرك پاتريك يك سري محدوديتها را داراست ولي تا آنجا كه امكان دارد مي توان از اين الگو استفاده كرد. اگر يك سازمان از انجام يك چارچوب چهارسطحي ارزشيابي براي سنجش تاثيرات آموزش ناتوان باشد، آيا مي تواند يك مدل جامع و هماهنگ را در ارزشيابي برنامه هاي آموزشي خود به كار بندد.) </vt:lpstr>
      <vt:lpstr>Slide 15</vt:lpstr>
      <vt:lpstr>اگر پس از اتمام کار، و بدست آوردن امتیازات نهائی هر فرد، مجموع امتیازات به 60 % نرسد، دوره اثر بخش نبوده و مجدداً باید برگزار شود. </vt:lpstr>
      <vt:lpstr>Slide 17</vt:lpstr>
      <vt:lpstr>نمونه های عینی  4سطح اثربخشی آموزش در شرکت نفت و شرکت پخش البرز</vt:lpstr>
      <vt:lpstr>Slide 19</vt:lpstr>
      <vt:lpstr>نتیجه سطح1اثربخشی (واکنش) در شرکت نفت</vt:lpstr>
      <vt:lpstr>نتیجه سطح1اثربخشی (واکنش) در شرکت نفت</vt:lpstr>
      <vt:lpstr>نتیجه سطح1اثربخشی (واکنش) در شرکت نفت</vt:lpstr>
      <vt:lpstr>نتیجه سطح2اثربخشی(یادگیری) شرکت نفت</vt:lpstr>
      <vt:lpstr>  نمونه اي از فرم سطح 1 (واکنش) اثربخشي پخش البرز</vt:lpstr>
      <vt:lpstr>نتیجه سطح1 اثربخشی (واکنش) در شرکت پخش البرز</vt:lpstr>
      <vt:lpstr>Slide 26</vt:lpstr>
      <vt:lpstr>نتیجه سطح 3 اثربخشی (رفتار) در شرکت پخش البرز</vt:lpstr>
      <vt:lpstr>Slide 28</vt:lpstr>
      <vt:lpstr>Slide 29</vt:lpstr>
      <vt:lpstr>Slide 30</vt:lpstr>
      <vt:lpstr>Slide 31</vt:lpstr>
      <vt:lpstr>Slide 32</vt:lpstr>
      <vt:lpstr>Slide 33</vt:lpstr>
      <vt:lpstr>Slide 34</vt:lpstr>
      <vt:lpstr>استاندارد ISO10015 پيش نويس استاندارد ISO 10015 توسط 22 كشور در دسامبر 1999 طراحي گرديد. اين استاندارد در تمامي سازمانهاي خدماتي، توليدي، صنعتي، بازرگاني و ... كاربرد دارد.  يكي از ويژگي هاي بارز اين استاندارد توجه به نيازسنجي فراگير و همه جانبه و فرآيند آن مي باشد. استاندارد فوق به عنوان يك ابزار مديريت كيفيت به مشخص كردن الزامات عملياتي براي هر مرحله از آموزش بكار گرفته مي شود.  گام اول: تعريف نيازهاي آموزشي گام دوم: ‌طراحي و برنامه ريزي آموزشي  گام سوم: اجراي برنامه آموزش  گام چهارم: ارزشيابي نتايج آموزش </vt:lpstr>
      <vt:lpstr>Slide 36</vt:lpstr>
      <vt:lpstr>Slide 37</vt:lpstr>
      <vt:lpstr>منابع</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F-Tori</dc:creator>
  <cp:lastModifiedBy>Sadegh</cp:lastModifiedBy>
  <cp:revision>204</cp:revision>
  <dcterms:created xsi:type="dcterms:W3CDTF">2015-10-11T04:55:53Z</dcterms:created>
  <dcterms:modified xsi:type="dcterms:W3CDTF">2015-10-15T22:03:04Z</dcterms:modified>
</cp:coreProperties>
</file>