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notesMasterIdLst>
    <p:notesMasterId r:id="rId13"/>
  </p:notesMasterIdLst>
  <p:handoutMasterIdLst>
    <p:handoutMasterId r:id="rId14"/>
  </p:handoutMasterIdLst>
  <p:sldIdLst>
    <p:sldId id="258" r:id="rId2"/>
    <p:sldId id="256" r:id="rId3"/>
    <p:sldId id="425" r:id="rId4"/>
    <p:sldId id="490" r:id="rId5"/>
    <p:sldId id="491" r:id="rId6"/>
    <p:sldId id="492" r:id="rId7"/>
    <p:sldId id="493" r:id="rId8"/>
    <p:sldId id="494" r:id="rId9"/>
    <p:sldId id="482" r:id="rId10"/>
    <p:sldId id="495" r:id="rId11"/>
    <p:sldId id="496" r:id="rId12"/>
  </p:sldIdLst>
  <p:sldSz cx="9144000" cy="6858000" type="screen4x3"/>
  <p:notesSz cx="9144000" cy="6858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6655" autoAdjust="0"/>
  </p:normalViewPr>
  <p:slideViewPr>
    <p:cSldViewPr>
      <p:cViewPr>
        <p:scale>
          <a:sx n="75" d="100"/>
          <a:sy n="75" d="100"/>
        </p:scale>
        <p:origin x="-1224" y="-2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6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181600" y="0"/>
            <a:ext cx="3962400" cy="3429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sz="quarter" idx="1"/>
          </p:nvPr>
        </p:nvSpPr>
        <p:spPr>
          <a:xfrm>
            <a:off x="2117" y="0"/>
            <a:ext cx="3962400" cy="342900"/>
          </a:xfrm>
          <a:prstGeom prst="rect">
            <a:avLst/>
          </a:prstGeom>
        </p:spPr>
        <p:txBody>
          <a:bodyPr vert="horz" lIns="91440" tIns="45720" rIns="91440" bIns="45720" rtlCol="1"/>
          <a:lstStyle>
            <a:lvl1pPr algn="l">
              <a:defRPr sz="1200"/>
            </a:lvl1pPr>
          </a:lstStyle>
          <a:p>
            <a:fld id="{A65D4135-74B8-40B1-B449-23836FA2962E}" type="datetimeFigureOut">
              <a:rPr lang="fa-IR" smtClean="0"/>
              <a:pPr/>
              <a:t>1436/04/10</a:t>
            </a:fld>
            <a:endParaRPr lang="fa-IR"/>
          </a:p>
        </p:txBody>
      </p:sp>
      <p:sp>
        <p:nvSpPr>
          <p:cNvPr id="4" name="Footer Placeholder 3"/>
          <p:cNvSpPr>
            <a:spLocks noGrp="1"/>
          </p:cNvSpPr>
          <p:nvPr>
            <p:ph type="ftr" sz="quarter" idx="2"/>
          </p:nvPr>
        </p:nvSpPr>
        <p:spPr>
          <a:xfrm>
            <a:off x="5181600" y="6513910"/>
            <a:ext cx="3962400" cy="342900"/>
          </a:xfrm>
          <a:prstGeom prst="rect">
            <a:avLst/>
          </a:prstGeom>
        </p:spPr>
        <p:txBody>
          <a:bodyPr vert="horz" lIns="91440" tIns="45720" rIns="91440" bIns="45720" rtlCol="1" anchor="b"/>
          <a:lstStyle>
            <a:lvl1pPr algn="r">
              <a:defRPr sz="1200"/>
            </a:lvl1pPr>
          </a:lstStyle>
          <a:p>
            <a:endParaRPr lang="fa-IR"/>
          </a:p>
        </p:txBody>
      </p:sp>
      <p:sp>
        <p:nvSpPr>
          <p:cNvPr id="5" name="Slide Number Placeholder 4"/>
          <p:cNvSpPr>
            <a:spLocks noGrp="1"/>
          </p:cNvSpPr>
          <p:nvPr>
            <p:ph type="sldNum" sz="quarter" idx="3"/>
          </p:nvPr>
        </p:nvSpPr>
        <p:spPr>
          <a:xfrm>
            <a:off x="2117" y="6513910"/>
            <a:ext cx="3962400" cy="342900"/>
          </a:xfrm>
          <a:prstGeom prst="rect">
            <a:avLst/>
          </a:prstGeom>
        </p:spPr>
        <p:txBody>
          <a:bodyPr vert="horz" lIns="91440" tIns="45720" rIns="91440" bIns="45720" rtlCol="1" anchor="b"/>
          <a:lstStyle>
            <a:lvl1pPr algn="l">
              <a:defRPr sz="1200"/>
            </a:lvl1pPr>
          </a:lstStyle>
          <a:p>
            <a:fld id="{3587B6E7-2A80-493D-BEB2-E568AE6E4ECA}" type="slidenum">
              <a:rPr lang="fa-IR" smtClean="0"/>
              <a:pPr/>
              <a:t>‹#›</a:t>
            </a:fld>
            <a:endParaRPr lang="fa-IR"/>
          </a:p>
        </p:txBody>
      </p:sp>
    </p:spTree>
    <p:extLst>
      <p:ext uri="{BB962C8B-B14F-4D97-AF65-F5344CB8AC3E}">
        <p14:creationId xmlns:p14="http://schemas.microsoft.com/office/powerpoint/2010/main" xmlns="" val="21452870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181600" y="0"/>
            <a:ext cx="3962400" cy="3429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2117" y="0"/>
            <a:ext cx="3962400" cy="342900"/>
          </a:xfrm>
          <a:prstGeom prst="rect">
            <a:avLst/>
          </a:prstGeom>
        </p:spPr>
        <p:txBody>
          <a:bodyPr vert="horz" lIns="91440" tIns="45720" rIns="91440" bIns="45720" rtlCol="1"/>
          <a:lstStyle>
            <a:lvl1pPr algn="l">
              <a:defRPr sz="1200"/>
            </a:lvl1pPr>
          </a:lstStyle>
          <a:p>
            <a:fld id="{DD4950DA-299F-47BA-883A-74FE34DC6E40}" type="datetimeFigureOut">
              <a:rPr lang="fa-IR" smtClean="0"/>
              <a:pPr/>
              <a:t>1436/04/10</a:t>
            </a:fld>
            <a:endParaRPr lang="fa-IR"/>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5181600" y="6513910"/>
            <a:ext cx="3962400" cy="3429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2117" y="6513910"/>
            <a:ext cx="3962400" cy="342900"/>
          </a:xfrm>
          <a:prstGeom prst="rect">
            <a:avLst/>
          </a:prstGeom>
        </p:spPr>
        <p:txBody>
          <a:bodyPr vert="horz" lIns="91440" tIns="45720" rIns="91440" bIns="45720" rtlCol="1" anchor="b"/>
          <a:lstStyle>
            <a:lvl1pPr algn="l">
              <a:defRPr sz="1200"/>
            </a:lvl1pPr>
          </a:lstStyle>
          <a:p>
            <a:fld id="{075C151B-512B-4EFD-AD6C-C75A6146D577}" type="slidenum">
              <a:rPr lang="fa-IR" smtClean="0"/>
              <a:pPr/>
              <a:t>‹#›</a:t>
            </a:fld>
            <a:endParaRPr lang="fa-IR"/>
          </a:p>
        </p:txBody>
      </p:sp>
    </p:spTree>
    <p:extLst>
      <p:ext uri="{BB962C8B-B14F-4D97-AF65-F5344CB8AC3E}">
        <p14:creationId xmlns:p14="http://schemas.microsoft.com/office/powerpoint/2010/main" xmlns="" val="2939013276"/>
      </p:ext>
    </p:extLst>
  </p:cSld>
  <p:clrMap bg1="lt1" tx1="dk1" bg2="lt2" tx2="dk2" accent1="accent1" accent2="accent2" accent3="accent3" accent4="accent4" accent5="accent5" accent6="accent6" hlink="hlink" folHlink="folHlink"/>
  <p:hf hdr="0" ft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C52D3F2-523C-457A-875E-02F847361F49}" type="datetime8">
              <a:rPr lang="fa-IR" smtClean="0"/>
              <a:pPr/>
              <a:t>15/ژانويه/30</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5E71C6F4-85B1-40CF-B24D-38999EE461D8}"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C86715-9215-4E57-98F5-EBA78434EBFB}" type="datetime8">
              <a:rPr lang="fa-IR" smtClean="0"/>
              <a:pPr/>
              <a:t>15/ژانويه/30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E71C6F4-85B1-40CF-B24D-38999EE461D8}"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152CA9-986F-487E-8CAC-70A5839AA0A3}" type="datetime8">
              <a:rPr lang="fa-IR" smtClean="0"/>
              <a:pPr/>
              <a:t>15/ژانويه/30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E71C6F4-85B1-40CF-B24D-38999EE461D8}"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ED858B-6FBE-4982-8EBF-53B9E73AAC77}" type="datetime8">
              <a:rPr lang="fa-IR" smtClean="0"/>
              <a:pPr/>
              <a:t>15/ژانويه/30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E71C6F4-85B1-40CF-B24D-38999EE461D8}"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E5BF9A1-0ACD-4CB5-A88E-9DF214923540}" type="datetime8">
              <a:rPr lang="fa-IR" smtClean="0"/>
              <a:pPr/>
              <a:t>15/ژانويه/30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E71C6F4-85B1-40CF-B24D-38999EE461D8}"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5D0C74-F707-488A-9A40-2214EA4D1E13}" type="datetime8">
              <a:rPr lang="fa-IR" smtClean="0"/>
              <a:pPr/>
              <a:t>15/ژانويه/30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E71C6F4-85B1-40CF-B24D-38999EE461D8}"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BF24E35-30A6-46C1-974D-6C1D9435A81D}" type="datetime8">
              <a:rPr lang="fa-IR" smtClean="0"/>
              <a:pPr/>
              <a:t>15/ژانويه/30</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5E71C6F4-85B1-40CF-B24D-38999EE461D8}"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24B9392-1EC9-4A7B-8DE4-B189021C98B0}" type="datetime8">
              <a:rPr lang="fa-IR" smtClean="0"/>
              <a:pPr/>
              <a:t>15/ژانويه/30</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5E71C6F4-85B1-40CF-B24D-38999EE461D8}"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552051-8F7B-4217-95E0-832645953E3C}" type="datetime8">
              <a:rPr lang="fa-IR" smtClean="0"/>
              <a:pPr/>
              <a:t>15/ژانويه/30</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5E71C6F4-85B1-40CF-B24D-38999EE461D8}"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B8D599A-4760-4F7C-BF1D-E005D8140321}" type="datetime8">
              <a:rPr lang="fa-IR" smtClean="0"/>
              <a:pPr/>
              <a:t>15/ژانويه/30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E71C6F4-85B1-40CF-B24D-38999EE461D8}"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5B0E0FA-EA45-4732-9130-F8453707982B}" type="datetime8">
              <a:rPr lang="fa-IR" smtClean="0"/>
              <a:pPr/>
              <a:t>15/ژانويه/30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5E71C6F4-85B1-40CF-B24D-38999EE461D8}"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6068430-A527-4699-84FB-20340122D968}" type="datetime8">
              <a:rPr lang="fa-IR" smtClean="0"/>
              <a:pPr/>
              <a:t>15/ژانويه/30</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E71C6F4-85B1-40CF-B24D-38999EE461D8}"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071546"/>
            <a:ext cx="8229600" cy="4000528"/>
          </a:xfrm>
        </p:spPr>
        <p:txBody>
          <a:bodyPr>
            <a:noAutofit/>
          </a:bodyPr>
          <a:lstStyle/>
          <a:p>
            <a:pPr algn="ctr">
              <a:lnSpc>
                <a:spcPct val="150000"/>
              </a:lnSpc>
            </a:pPr>
            <a:r>
              <a:rPr lang="fa-IR" sz="5400" b="1" dirty="0" smtClean="0">
                <a:effectLst>
                  <a:outerShdw blurRad="38100" dist="38100" dir="2700000" algn="tl">
                    <a:srgbClr val="000000">
                      <a:alpha val="43137"/>
                    </a:srgbClr>
                  </a:outerShdw>
                </a:effectLst>
                <a:cs typeface="B Titr" pitchFamily="2" charset="-78"/>
              </a:rPr>
              <a:t>کنترل پروژه</a:t>
            </a:r>
            <a:br>
              <a:rPr lang="fa-IR" sz="5400" b="1" dirty="0" smtClean="0">
                <a:effectLst>
                  <a:outerShdw blurRad="38100" dist="38100" dir="2700000" algn="tl">
                    <a:srgbClr val="000000">
                      <a:alpha val="43137"/>
                    </a:srgbClr>
                  </a:outerShdw>
                </a:effectLst>
                <a:cs typeface="B Titr" pitchFamily="2" charset="-78"/>
              </a:rPr>
            </a:br>
            <a:r>
              <a:rPr lang="fa-IR" sz="3200" b="1" dirty="0" smtClean="0">
                <a:effectLst>
                  <a:outerShdw blurRad="38100" dist="38100" dir="2700000" algn="tl">
                    <a:srgbClr val="000000">
                      <a:alpha val="43137"/>
                    </a:srgbClr>
                  </a:outerShdw>
                </a:effectLst>
                <a:cs typeface="B Titr" pitchFamily="2" charset="-78"/>
              </a:rPr>
              <a:t>دانشگاه جامع علمی کاربردی</a:t>
            </a:r>
            <a:r>
              <a:rPr lang="en-US" sz="3200" b="1" dirty="0" smtClean="0">
                <a:effectLst>
                  <a:outerShdw blurRad="38100" dist="38100" dir="2700000" algn="tl">
                    <a:srgbClr val="000000">
                      <a:alpha val="43137"/>
                    </a:srgbClr>
                  </a:outerShdw>
                </a:effectLst>
                <a:cs typeface="B Titr" pitchFamily="2" charset="-78"/>
              </a:rPr>
              <a:t/>
            </a:r>
            <a:br>
              <a:rPr lang="en-US" sz="3200" b="1" dirty="0" smtClean="0">
                <a:effectLst>
                  <a:outerShdw blurRad="38100" dist="38100" dir="2700000" algn="tl">
                    <a:srgbClr val="000000">
                      <a:alpha val="43137"/>
                    </a:srgbClr>
                  </a:outerShdw>
                </a:effectLst>
                <a:cs typeface="B Titr" pitchFamily="2" charset="-78"/>
              </a:rPr>
            </a:br>
            <a:r>
              <a:rPr lang="fa-IR" sz="3200" b="1" dirty="0" smtClean="0">
                <a:effectLst>
                  <a:outerShdw blurRad="38100" dist="38100" dir="2700000" algn="tl">
                    <a:srgbClr val="000000">
                      <a:alpha val="43137"/>
                    </a:srgbClr>
                  </a:outerShdw>
                </a:effectLst>
                <a:cs typeface="B Titr" pitchFamily="2" charset="-78"/>
              </a:rPr>
              <a:t> کارخانجات مخابراتی ایران </a:t>
            </a:r>
            <a:r>
              <a:rPr lang="en-US" sz="3200" b="1" dirty="0" smtClean="0">
                <a:effectLst>
                  <a:outerShdw blurRad="38100" dist="38100" dir="2700000" algn="tl">
                    <a:srgbClr val="000000">
                      <a:alpha val="43137"/>
                    </a:srgbClr>
                  </a:outerShdw>
                </a:effectLst>
                <a:cs typeface="B Titr" pitchFamily="2" charset="-78"/>
              </a:rPr>
              <a:t>(ITMC)</a:t>
            </a:r>
            <a:r>
              <a:rPr lang="fa-IR" sz="3200" b="1" dirty="0" smtClean="0">
                <a:effectLst>
                  <a:outerShdw blurRad="38100" dist="38100" dir="2700000" algn="tl">
                    <a:srgbClr val="000000">
                      <a:alpha val="43137"/>
                    </a:srgbClr>
                  </a:outerShdw>
                </a:effectLst>
                <a:cs typeface="B Titr" pitchFamily="2" charset="-78"/>
              </a:rPr>
              <a:t> </a:t>
            </a:r>
            <a:br>
              <a:rPr lang="fa-IR" sz="3200" b="1" dirty="0" smtClean="0">
                <a:effectLst>
                  <a:outerShdw blurRad="38100" dist="38100" dir="2700000" algn="tl">
                    <a:srgbClr val="000000">
                      <a:alpha val="43137"/>
                    </a:srgbClr>
                  </a:outerShdw>
                </a:effectLst>
                <a:cs typeface="B Titr" pitchFamily="2" charset="-78"/>
              </a:rPr>
            </a:br>
            <a:r>
              <a:rPr lang="fa-IR" sz="3200" b="1" dirty="0" smtClean="0">
                <a:effectLst>
                  <a:outerShdw blurRad="38100" dist="38100" dir="2700000" algn="tl">
                    <a:srgbClr val="000000">
                      <a:alpha val="43137"/>
                    </a:srgbClr>
                  </a:outerShdw>
                </a:effectLst>
                <a:cs typeface="B Titr" pitchFamily="2" charset="-78"/>
              </a:rPr>
              <a:t/>
            </a:r>
            <a:br>
              <a:rPr lang="fa-IR" sz="3200" b="1" dirty="0" smtClean="0">
                <a:effectLst>
                  <a:outerShdw blurRad="38100" dist="38100" dir="2700000" algn="tl">
                    <a:srgbClr val="000000">
                      <a:alpha val="43137"/>
                    </a:srgbClr>
                  </a:outerShdw>
                </a:effectLst>
                <a:cs typeface="B Titr" pitchFamily="2" charset="-78"/>
              </a:rPr>
            </a:br>
            <a:r>
              <a:rPr lang="fa-IR" sz="2400" b="1" dirty="0" smtClean="0">
                <a:effectLst>
                  <a:outerShdw blurRad="38100" dist="38100" dir="2700000" algn="tl">
                    <a:srgbClr val="000000">
                      <a:alpha val="43137"/>
                    </a:srgbClr>
                  </a:outerShdw>
                </a:effectLst>
                <a:cs typeface="B Titr" pitchFamily="2" charset="-78"/>
              </a:rPr>
              <a:t>نیمسال اول 94-93</a:t>
            </a:r>
            <a:endParaRPr lang="fa-IR" sz="5400" b="1" dirty="0">
              <a:effectLst>
                <a:outerShdw blurRad="38100" dist="38100" dir="2700000" algn="tl">
                  <a:srgbClr val="000000">
                    <a:alpha val="43137"/>
                  </a:srgbClr>
                </a:outerShdw>
              </a:effectLst>
              <a:cs typeface="B Titr" pitchFamily="2" charset="-78"/>
            </a:endParaRPr>
          </a:p>
        </p:txBody>
      </p:sp>
      <p:sp>
        <p:nvSpPr>
          <p:cNvPr id="3" name="Slide Number Placeholder 2"/>
          <p:cNvSpPr>
            <a:spLocks noGrp="1"/>
          </p:cNvSpPr>
          <p:nvPr>
            <p:ph type="sldNum" sz="quarter" idx="12"/>
          </p:nvPr>
        </p:nvSpPr>
        <p:spPr/>
        <p:txBody>
          <a:bodyPr/>
          <a:lstStyle/>
          <a:p>
            <a:fld id="{5E71C6F4-85B1-40CF-B24D-38999EE461D8}" type="slidenum">
              <a:rPr lang="fa-IR" smtClean="0"/>
              <a:pPr/>
              <a:t>1</a:t>
            </a:fld>
            <a:endParaRPr lang="fa-I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687388" y="44450"/>
            <a:ext cx="7772400" cy="1470025"/>
          </a:xfrm>
          <a:prstGeom prst="rect">
            <a:avLst/>
          </a:prstGeom>
          <a:noFill/>
          <a:ln w="9525">
            <a:noFill/>
            <a:miter lim="800000"/>
            <a:headEnd/>
            <a:tailEnd/>
          </a:ln>
        </p:spPr>
        <p:txBody>
          <a:bodyPr anchor="ctr"/>
          <a:lstStyle/>
          <a:p>
            <a:r>
              <a:rPr lang="fa-IR" sz="2400" dirty="0">
                <a:solidFill>
                  <a:schemeClr val="tx2"/>
                </a:solidFill>
                <a:cs typeface="B Titr" pitchFamily="2" charset="-78"/>
              </a:rPr>
              <a:t>فرآيند كنترل پروژه</a:t>
            </a:r>
            <a:endParaRPr lang="en-US" sz="2400" dirty="0">
              <a:solidFill>
                <a:schemeClr val="tx2"/>
              </a:solidFill>
              <a:cs typeface="B Titr" pitchFamily="2" charset="-78"/>
            </a:endParaRPr>
          </a:p>
        </p:txBody>
      </p:sp>
      <p:sp>
        <p:nvSpPr>
          <p:cNvPr id="34819" name="Line 3"/>
          <p:cNvSpPr>
            <a:spLocks noChangeShapeType="1"/>
          </p:cNvSpPr>
          <p:nvPr/>
        </p:nvSpPr>
        <p:spPr bwMode="auto">
          <a:xfrm>
            <a:off x="539750" y="1052513"/>
            <a:ext cx="8135938" cy="0"/>
          </a:xfrm>
          <a:prstGeom prst="line">
            <a:avLst/>
          </a:prstGeom>
          <a:noFill/>
          <a:ln w="50800" cmpd="dbl">
            <a:solidFill>
              <a:srgbClr val="993300"/>
            </a:solidFill>
            <a:round/>
            <a:headEnd/>
            <a:tailEnd/>
          </a:ln>
        </p:spPr>
        <p:txBody>
          <a:bodyPr/>
          <a:lstStyle/>
          <a:p>
            <a:endParaRPr lang="en-US"/>
          </a:p>
        </p:txBody>
      </p:sp>
      <p:sp>
        <p:nvSpPr>
          <p:cNvPr id="34820" name="Text Box 4"/>
          <p:cNvSpPr txBox="1">
            <a:spLocks noChangeArrowheads="1"/>
          </p:cNvSpPr>
          <p:nvPr/>
        </p:nvSpPr>
        <p:spPr bwMode="auto">
          <a:xfrm>
            <a:off x="539750" y="620713"/>
            <a:ext cx="5040313" cy="461665"/>
          </a:xfrm>
          <a:prstGeom prst="rect">
            <a:avLst/>
          </a:prstGeom>
          <a:noFill/>
          <a:ln w="9525">
            <a:noFill/>
            <a:miter lim="800000"/>
            <a:headEnd/>
            <a:tailEnd/>
          </a:ln>
        </p:spPr>
        <p:txBody>
          <a:bodyPr>
            <a:spAutoFit/>
          </a:bodyPr>
          <a:lstStyle/>
          <a:p>
            <a:pPr algn="ctr">
              <a:spcBef>
                <a:spcPct val="50000"/>
              </a:spcBef>
            </a:pPr>
            <a:r>
              <a:rPr lang="en-US" sz="2400" b="1" i="1" dirty="0">
                <a:solidFill>
                  <a:schemeClr val="tx2"/>
                </a:solidFill>
                <a:latin typeface="Book Antiqua" pitchFamily="18" charset="0"/>
              </a:rPr>
              <a:t>Project Control Process</a:t>
            </a:r>
            <a:endParaRPr lang="en-US" sz="2000" dirty="0">
              <a:solidFill>
                <a:schemeClr val="tx2"/>
              </a:solidFill>
            </a:endParaRPr>
          </a:p>
        </p:txBody>
      </p:sp>
      <p:sp>
        <p:nvSpPr>
          <p:cNvPr id="34822" name="Text Box 6"/>
          <p:cNvSpPr txBox="1">
            <a:spLocks noChangeArrowheads="1"/>
          </p:cNvSpPr>
          <p:nvPr/>
        </p:nvSpPr>
        <p:spPr bwMode="auto">
          <a:xfrm>
            <a:off x="214282" y="1214422"/>
            <a:ext cx="8640762" cy="1323439"/>
          </a:xfrm>
          <a:prstGeom prst="rect">
            <a:avLst/>
          </a:prstGeom>
          <a:noFill/>
          <a:ln w="12700">
            <a:noFill/>
            <a:miter lim="800000"/>
            <a:headEnd/>
            <a:tailEnd/>
          </a:ln>
        </p:spPr>
        <p:txBody>
          <a:bodyPr wrap="square">
            <a:spAutoFit/>
          </a:bodyPr>
          <a:lstStyle/>
          <a:p>
            <a:pPr>
              <a:spcBef>
                <a:spcPct val="50000"/>
              </a:spcBef>
            </a:pPr>
            <a:r>
              <a:rPr lang="fa-IR" sz="2000" b="1" dirty="0">
                <a:cs typeface="B Nazanin" pitchFamily="2" charset="-78"/>
              </a:rPr>
              <a:t>كنترل زماني پروژه فرآيندي است كه </a:t>
            </a:r>
            <a:r>
              <a:rPr lang="ar-SA" sz="2000" b="1" dirty="0">
                <a:cs typeface="B Nazanin" pitchFamily="2" charset="-78"/>
              </a:rPr>
              <a:t>در هنگا</a:t>
            </a:r>
            <a:r>
              <a:rPr lang="fa-IR" sz="2000" b="1" dirty="0">
                <a:cs typeface="B Nazanin" pitchFamily="2" charset="-78"/>
              </a:rPr>
              <a:t>م اجراي پروژه بررسي مي‌كند آيا حجم كار انجام شده</a:t>
            </a:r>
          </a:p>
          <a:p>
            <a:pPr>
              <a:spcBef>
                <a:spcPct val="50000"/>
              </a:spcBef>
            </a:pPr>
            <a:r>
              <a:rPr lang="fa-IR" sz="2000" b="1" dirty="0">
                <a:cs typeface="B Nazanin" pitchFamily="2" charset="-78"/>
              </a:rPr>
              <a:t> در پروژه (تا مقطع بررسي)با برنامه زمانبندي هماهنگي دارد ياخير؟ درصد پيشرفت بعنوان شاخص</a:t>
            </a:r>
          </a:p>
          <a:p>
            <a:pPr>
              <a:spcBef>
                <a:spcPct val="50000"/>
              </a:spcBef>
            </a:pPr>
            <a:r>
              <a:rPr lang="fa-IR" sz="2000" b="1" dirty="0">
                <a:cs typeface="B Nazanin" pitchFamily="2" charset="-78"/>
              </a:rPr>
              <a:t> اصلي كنترل اين مقوله استفاده </a:t>
            </a:r>
            <a:r>
              <a:rPr lang="fa-IR" sz="2000" b="1" dirty="0" smtClean="0">
                <a:cs typeface="B Nazanin" pitchFamily="2" charset="-78"/>
              </a:rPr>
              <a:t>مي‌شود.</a:t>
            </a:r>
            <a:endParaRPr lang="fa-IR" sz="2000" b="1" dirty="0">
              <a:cs typeface="B Nazanin" pitchFamily="2" charset="-78"/>
            </a:endParaRPr>
          </a:p>
        </p:txBody>
      </p:sp>
      <p:sp>
        <p:nvSpPr>
          <p:cNvPr id="12" name="TextBox 11"/>
          <p:cNvSpPr txBox="1"/>
          <p:nvPr/>
        </p:nvSpPr>
        <p:spPr>
          <a:xfrm>
            <a:off x="6786578" y="4143380"/>
            <a:ext cx="2176458" cy="430887"/>
          </a:xfrm>
          <a:prstGeom prst="rect">
            <a:avLst/>
          </a:prstGeom>
          <a:noFill/>
        </p:spPr>
        <p:txBody>
          <a:bodyPr wrap="square" rtlCol="1">
            <a:spAutoFit/>
          </a:bodyPr>
          <a:lstStyle/>
          <a:p>
            <a:pPr>
              <a:defRPr/>
            </a:pPr>
            <a:r>
              <a:rPr lang="fa-IR" sz="2200" b="1" dirty="0" smtClean="0">
                <a:effectLst>
                  <a:outerShdw blurRad="38100" dist="38100" dir="2700000" algn="tl">
                    <a:srgbClr val="000000">
                      <a:alpha val="43137"/>
                    </a:srgbClr>
                  </a:outerShdw>
                </a:effectLst>
                <a:cs typeface="B Mitra" pitchFamily="2" charset="-78"/>
              </a:rPr>
              <a:t>درصد پیشرفت پروژه</a:t>
            </a:r>
            <a:endParaRPr lang="fa-IR" sz="2200" b="1" dirty="0">
              <a:effectLst>
                <a:outerShdw blurRad="38100" dist="38100" dir="2700000" algn="tl">
                  <a:srgbClr val="000000">
                    <a:alpha val="43137"/>
                  </a:srgbClr>
                </a:outerShdw>
              </a:effectLst>
              <a:cs typeface="B Mitra" pitchFamily="2" charset="-78"/>
            </a:endParaRPr>
          </a:p>
        </p:txBody>
      </p:sp>
      <p:sp>
        <p:nvSpPr>
          <p:cNvPr id="13" name="Right Brace 12"/>
          <p:cNvSpPr/>
          <p:nvPr/>
        </p:nvSpPr>
        <p:spPr>
          <a:xfrm>
            <a:off x="5929322" y="2786058"/>
            <a:ext cx="785810" cy="3248036"/>
          </a:xfrm>
          <a:prstGeom prst="rightBrace">
            <a:avLst>
              <a:gd name="adj1" fmla="val 8333"/>
              <a:gd name="adj2" fmla="val 48820"/>
            </a:avLst>
          </a:prstGeom>
          <a:ln w="22225">
            <a:solidFill>
              <a:srgbClr val="FFFF00"/>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fa-IR"/>
          </a:p>
        </p:txBody>
      </p:sp>
      <p:sp>
        <p:nvSpPr>
          <p:cNvPr id="14" name="TextBox 13"/>
          <p:cNvSpPr txBox="1"/>
          <p:nvPr/>
        </p:nvSpPr>
        <p:spPr>
          <a:xfrm>
            <a:off x="3714744" y="2928934"/>
            <a:ext cx="2390772" cy="400110"/>
          </a:xfrm>
          <a:prstGeom prst="rect">
            <a:avLst/>
          </a:prstGeom>
          <a:noFill/>
        </p:spPr>
        <p:txBody>
          <a:bodyPr wrap="square" rtlCol="1">
            <a:spAutoFit/>
          </a:bodyPr>
          <a:lstStyle/>
          <a:p>
            <a:pPr>
              <a:defRPr/>
            </a:pPr>
            <a:r>
              <a:rPr lang="fa-IR" sz="2000" b="1" dirty="0">
                <a:effectLst>
                  <a:outerShdw blurRad="38100" dist="38100" dir="2700000" algn="tl">
                    <a:srgbClr val="000000">
                      <a:alpha val="43137"/>
                    </a:srgbClr>
                  </a:outerShdw>
                </a:effectLst>
                <a:cs typeface="B Mitra" pitchFamily="2" charset="-78"/>
              </a:rPr>
              <a:t>درصد پیشرفت برنامه ای</a:t>
            </a:r>
          </a:p>
        </p:txBody>
      </p:sp>
      <p:sp>
        <p:nvSpPr>
          <p:cNvPr id="15" name="Right Brace 14"/>
          <p:cNvSpPr/>
          <p:nvPr/>
        </p:nvSpPr>
        <p:spPr>
          <a:xfrm>
            <a:off x="3357554" y="2357430"/>
            <a:ext cx="357190" cy="1643074"/>
          </a:xfrm>
          <a:prstGeom prst="rightBrace">
            <a:avLst>
              <a:gd name="adj1" fmla="val 8333"/>
              <a:gd name="adj2" fmla="val 51126"/>
            </a:avLst>
          </a:prstGeom>
          <a:ln w="22225">
            <a:solidFill>
              <a:srgbClr val="FFFF00"/>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fa-IR"/>
          </a:p>
        </p:txBody>
      </p:sp>
      <p:sp>
        <p:nvSpPr>
          <p:cNvPr id="16" name="TextBox 15"/>
          <p:cNvSpPr txBox="1"/>
          <p:nvPr/>
        </p:nvSpPr>
        <p:spPr>
          <a:xfrm>
            <a:off x="857224" y="2428868"/>
            <a:ext cx="2390772" cy="400110"/>
          </a:xfrm>
          <a:prstGeom prst="rect">
            <a:avLst/>
          </a:prstGeom>
          <a:noFill/>
        </p:spPr>
        <p:txBody>
          <a:bodyPr wrap="square" rtlCol="1">
            <a:spAutoFit/>
          </a:bodyPr>
          <a:lstStyle/>
          <a:p>
            <a:pPr>
              <a:defRPr/>
            </a:pPr>
            <a:r>
              <a:rPr lang="fa-IR" sz="2000" b="1" dirty="0" smtClean="0">
                <a:effectLst>
                  <a:outerShdw blurRad="38100" dist="38100" dir="2700000" algn="tl">
                    <a:srgbClr val="000000">
                      <a:alpha val="43137"/>
                    </a:srgbClr>
                  </a:outerShdw>
                </a:effectLst>
                <a:cs typeface="B Mitra" pitchFamily="2" charset="-78"/>
              </a:rPr>
              <a:t>فیزیکی</a:t>
            </a:r>
            <a:endParaRPr lang="fa-IR" sz="2000" b="1" dirty="0">
              <a:effectLst>
                <a:outerShdw blurRad="38100" dist="38100" dir="2700000" algn="tl">
                  <a:srgbClr val="000000">
                    <a:alpha val="43137"/>
                  </a:srgbClr>
                </a:outerShdw>
              </a:effectLst>
              <a:cs typeface="B Mitra" pitchFamily="2" charset="-78"/>
            </a:endParaRPr>
          </a:p>
        </p:txBody>
      </p:sp>
      <p:sp>
        <p:nvSpPr>
          <p:cNvPr id="17" name="TextBox 16"/>
          <p:cNvSpPr txBox="1"/>
          <p:nvPr/>
        </p:nvSpPr>
        <p:spPr>
          <a:xfrm>
            <a:off x="928662" y="3500438"/>
            <a:ext cx="2390772" cy="400110"/>
          </a:xfrm>
          <a:prstGeom prst="rect">
            <a:avLst/>
          </a:prstGeom>
          <a:noFill/>
        </p:spPr>
        <p:txBody>
          <a:bodyPr wrap="square" rtlCol="1">
            <a:spAutoFit/>
          </a:bodyPr>
          <a:lstStyle/>
          <a:p>
            <a:pPr>
              <a:defRPr/>
            </a:pPr>
            <a:r>
              <a:rPr lang="fa-IR" sz="2000" b="1" dirty="0" smtClean="0">
                <a:effectLst>
                  <a:outerShdw blurRad="38100" dist="38100" dir="2700000" algn="tl">
                    <a:srgbClr val="000000">
                      <a:alpha val="43137"/>
                    </a:srgbClr>
                  </a:outerShdw>
                </a:effectLst>
                <a:cs typeface="B Mitra" pitchFamily="2" charset="-78"/>
              </a:rPr>
              <a:t>ریالی</a:t>
            </a:r>
            <a:endParaRPr lang="fa-IR" sz="2000" b="1" dirty="0">
              <a:effectLst>
                <a:outerShdw blurRad="38100" dist="38100" dir="2700000" algn="tl">
                  <a:srgbClr val="000000">
                    <a:alpha val="43137"/>
                  </a:srgbClr>
                </a:outerShdw>
              </a:effectLst>
              <a:cs typeface="B Mitra" pitchFamily="2" charset="-78"/>
            </a:endParaRPr>
          </a:p>
        </p:txBody>
      </p:sp>
      <p:sp>
        <p:nvSpPr>
          <p:cNvPr id="18" name="TextBox 17"/>
          <p:cNvSpPr txBox="1"/>
          <p:nvPr/>
        </p:nvSpPr>
        <p:spPr>
          <a:xfrm>
            <a:off x="3857620" y="4857760"/>
            <a:ext cx="2390772" cy="400110"/>
          </a:xfrm>
          <a:prstGeom prst="rect">
            <a:avLst/>
          </a:prstGeom>
          <a:noFill/>
        </p:spPr>
        <p:txBody>
          <a:bodyPr wrap="square" rtlCol="1">
            <a:spAutoFit/>
          </a:bodyPr>
          <a:lstStyle/>
          <a:p>
            <a:pPr>
              <a:defRPr/>
            </a:pPr>
            <a:r>
              <a:rPr lang="fa-IR" sz="2000" b="1" dirty="0" smtClean="0">
                <a:effectLst>
                  <a:outerShdw blurRad="38100" dist="38100" dir="2700000" algn="tl">
                    <a:srgbClr val="000000">
                      <a:alpha val="43137"/>
                    </a:srgbClr>
                  </a:outerShdw>
                </a:effectLst>
                <a:cs typeface="B Mitra" pitchFamily="2" charset="-78"/>
              </a:rPr>
              <a:t>درصد پیشرفت واقعی</a:t>
            </a:r>
            <a:endParaRPr lang="fa-IR" sz="2000" b="1" dirty="0">
              <a:effectLst>
                <a:outerShdw blurRad="38100" dist="38100" dir="2700000" algn="tl">
                  <a:srgbClr val="000000">
                    <a:alpha val="43137"/>
                  </a:srgbClr>
                </a:outerShdw>
              </a:effectLst>
              <a:cs typeface="B Mitra" pitchFamily="2" charset="-78"/>
            </a:endParaRPr>
          </a:p>
        </p:txBody>
      </p:sp>
      <p:sp>
        <p:nvSpPr>
          <p:cNvPr id="19" name="Right Brace 18"/>
          <p:cNvSpPr/>
          <p:nvPr/>
        </p:nvSpPr>
        <p:spPr>
          <a:xfrm>
            <a:off x="3357554" y="4357694"/>
            <a:ext cx="357190" cy="1643074"/>
          </a:xfrm>
          <a:prstGeom prst="rightBrace">
            <a:avLst>
              <a:gd name="adj1" fmla="val 8333"/>
              <a:gd name="adj2" fmla="val 51126"/>
            </a:avLst>
          </a:prstGeom>
          <a:ln w="22225">
            <a:solidFill>
              <a:srgbClr val="FFFF00"/>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fa-IR"/>
          </a:p>
        </p:txBody>
      </p:sp>
      <p:sp>
        <p:nvSpPr>
          <p:cNvPr id="20" name="TextBox 19"/>
          <p:cNvSpPr txBox="1"/>
          <p:nvPr/>
        </p:nvSpPr>
        <p:spPr>
          <a:xfrm>
            <a:off x="857224" y="4572008"/>
            <a:ext cx="2390772" cy="400110"/>
          </a:xfrm>
          <a:prstGeom prst="rect">
            <a:avLst/>
          </a:prstGeom>
          <a:noFill/>
        </p:spPr>
        <p:txBody>
          <a:bodyPr wrap="square" rtlCol="1">
            <a:spAutoFit/>
          </a:bodyPr>
          <a:lstStyle/>
          <a:p>
            <a:pPr>
              <a:defRPr/>
            </a:pPr>
            <a:r>
              <a:rPr lang="fa-IR" sz="2000" b="1" dirty="0" smtClean="0">
                <a:effectLst>
                  <a:outerShdw blurRad="38100" dist="38100" dir="2700000" algn="tl">
                    <a:srgbClr val="000000">
                      <a:alpha val="43137"/>
                    </a:srgbClr>
                  </a:outerShdw>
                </a:effectLst>
                <a:cs typeface="B Mitra" pitchFamily="2" charset="-78"/>
              </a:rPr>
              <a:t>فیزیکی</a:t>
            </a:r>
            <a:endParaRPr lang="fa-IR" sz="2000" b="1" dirty="0">
              <a:effectLst>
                <a:outerShdw blurRad="38100" dist="38100" dir="2700000" algn="tl">
                  <a:srgbClr val="000000">
                    <a:alpha val="43137"/>
                  </a:srgbClr>
                </a:outerShdw>
              </a:effectLst>
              <a:cs typeface="B Mitra" pitchFamily="2" charset="-78"/>
            </a:endParaRPr>
          </a:p>
        </p:txBody>
      </p:sp>
      <p:sp>
        <p:nvSpPr>
          <p:cNvPr id="21" name="TextBox 20"/>
          <p:cNvSpPr txBox="1"/>
          <p:nvPr/>
        </p:nvSpPr>
        <p:spPr>
          <a:xfrm>
            <a:off x="857224" y="5429264"/>
            <a:ext cx="2390772" cy="400110"/>
          </a:xfrm>
          <a:prstGeom prst="rect">
            <a:avLst/>
          </a:prstGeom>
          <a:noFill/>
        </p:spPr>
        <p:txBody>
          <a:bodyPr wrap="square" rtlCol="1">
            <a:spAutoFit/>
          </a:bodyPr>
          <a:lstStyle/>
          <a:p>
            <a:pPr>
              <a:defRPr/>
            </a:pPr>
            <a:r>
              <a:rPr lang="fa-IR" sz="2000" b="1" dirty="0" smtClean="0">
                <a:effectLst>
                  <a:outerShdw blurRad="38100" dist="38100" dir="2700000" algn="tl">
                    <a:srgbClr val="000000">
                      <a:alpha val="43137"/>
                    </a:srgbClr>
                  </a:outerShdw>
                </a:effectLst>
                <a:cs typeface="B Mitra" pitchFamily="2" charset="-78"/>
              </a:rPr>
              <a:t>ریالی</a:t>
            </a:r>
            <a:endParaRPr lang="fa-IR" sz="2000" b="1" dirty="0">
              <a:effectLst>
                <a:outerShdw blurRad="38100" dist="38100" dir="2700000" algn="tl">
                  <a:srgbClr val="000000">
                    <a:alpha val="43137"/>
                  </a:srgbClr>
                </a:outerShdw>
              </a:effectLst>
              <a:cs typeface="B Mitra" pitchFamily="2" charset="-78"/>
            </a:endParaRPr>
          </a:p>
        </p:txBody>
      </p:sp>
      <p:sp>
        <p:nvSpPr>
          <p:cNvPr id="22" name="TextBox 21"/>
          <p:cNvSpPr txBox="1"/>
          <p:nvPr/>
        </p:nvSpPr>
        <p:spPr>
          <a:xfrm>
            <a:off x="3786182" y="3286124"/>
            <a:ext cx="2428892" cy="523220"/>
          </a:xfrm>
          <a:prstGeom prst="rect">
            <a:avLst/>
          </a:prstGeom>
          <a:solidFill>
            <a:schemeClr val="accent3">
              <a:lumMod val="40000"/>
              <a:lumOff val="60000"/>
            </a:schemeClr>
          </a:solidFill>
          <a:ln>
            <a:solidFill>
              <a:schemeClr val="accent3">
                <a:lumMod val="75000"/>
              </a:schemeClr>
            </a:solidFill>
          </a:ln>
        </p:spPr>
        <p:txBody>
          <a:bodyPr wrap="square" rtlCol="1">
            <a:spAutoFit/>
          </a:bodyPr>
          <a:lstStyle/>
          <a:p>
            <a:pPr algn="ctr">
              <a:defRPr/>
            </a:pPr>
            <a:r>
              <a:rPr lang="fa-IR" sz="1400" b="1" dirty="0">
                <a:effectLst>
                  <a:outerShdw blurRad="38100" dist="38100" dir="2700000" algn="tl">
                    <a:srgbClr val="000000">
                      <a:alpha val="43137"/>
                    </a:srgbClr>
                  </a:outerShdw>
                </a:effectLst>
                <a:cs typeface="B Mitra" pitchFamily="2" charset="-78"/>
              </a:rPr>
              <a:t>در فاز برنامه ریزی محاسبه می شود و هنوز پروژه شروع </a:t>
            </a:r>
            <a:r>
              <a:rPr lang="fa-IR" sz="1400" b="1" dirty="0" smtClean="0">
                <a:effectLst>
                  <a:outerShdw blurRad="38100" dist="38100" dir="2700000" algn="tl">
                    <a:srgbClr val="000000">
                      <a:alpha val="43137"/>
                    </a:srgbClr>
                  </a:outerShdw>
                </a:effectLst>
                <a:cs typeface="B Mitra" pitchFamily="2" charset="-78"/>
              </a:rPr>
              <a:t>نشده است</a:t>
            </a:r>
            <a:endParaRPr lang="fa-IR" sz="1400" b="1" dirty="0">
              <a:effectLst>
                <a:outerShdw blurRad="38100" dist="38100" dir="2700000" algn="tl">
                  <a:srgbClr val="000000">
                    <a:alpha val="43137"/>
                  </a:srgbClr>
                </a:outerShdw>
              </a:effectLst>
              <a:cs typeface="B Mitra" pitchFamily="2" charset="-78"/>
            </a:endParaRPr>
          </a:p>
        </p:txBody>
      </p:sp>
      <p:sp>
        <p:nvSpPr>
          <p:cNvPr id="23" name="TextBox 22"/>
          <p:cNvSpPr txBox="1"/>
          <p:nvPr/>
        </p:nvSpPr>
        <p:spPr>
          <a:xfrm>
            <a:off x="3786182" y="5214950"/>
            <a:ext cx="2324104" cy="584775"/>
          </a:xfrm>
          <a:prstGeom prst="rect">
            <a:avLst/>
          </a:prstGeom>
          <a:solidFill>
            <a:schemeClr val="accent3">
              <a:lumMod val="40000"/>
              <a:lumOff val="60000"/>
            </a:schemeClr>
          </a:solidFill>
          <a:ln>
            <a:solidFill>
              <a:schemeClr val="accent3">
                <a:lumMod val="75000"/>
              </a:schemeClr>
            </a:solidFill>
          </a:ln>
        </p:spPr>
        <p:txBody>
          <a:bodyPr wrap="square" rtlCol="1">
            <a:spAutoFit/>
          </a:bodyPr>
          <a:lstStyle/>
          <a:p>
            <a:pPr algn="ctr">
              <a:defRPr/>
            </a:pPr>
            <a:r>
              <a:rPr lang="fa-IR" sz="1600" b="1" dirty="0">
                <a:effectLst>
                  <a:outerShdw blurRad="38100" dist="38100" dir="2700000" algn="tl">
                    <a:srgbClr val="000000">
                      <a:alpha val="43137"/>
                    </a:srgbClr>
                  </a:outerShdw>
                </a:effectLst>
                <a:cs typeface="B Mitra" pitchFamily="2" charset="-78"/>
              </a:rPr>
              <a:t>در فاز اجرامحاسبه می شود و پروژه شروع بکار نموده است</a:t>
            </a:r>
          </a:p>
        </p:txBody>
      </p:sp>
    </p:spTree>
  </p:cSld>
  <p:clrMapOvr>
    <a:overrideClrMapping bg1="lt1" tx1="dk1" bg2="lt2" tx2="dk2" accent1="accent1" accent2="accent2" accent3="accent3" accent4="accent4" accent5="accent5" accent6="accent6" hlink="hlink" folHlink="folHlink"/>
  </p:clrMapOvr>
  <p:transition>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8215338" y="6357958"/>
            <a:ext cx="762000" cy="365125"/>
          </a:xfrm>
        </p:spPr>
        <p:txBody>
          <a:bodyPr/>
          <a:lstStyle/>
          <a:p>
            <a:fld id="{B9067140-5BF7-4897-872D-CD925A0258F0}" type="slidenum">
              <a:rPr lang="ar-SA" altLang="en-US"/>
              <a:pPr/>
              <a:t>11</a:t>
            </a:fld>
            <a:endParaRPr lang="en-US" altLang="en-US" dirty="0"/>
          </a:p>
        </p:txBody>
      </p:sp>
      <p:sp>
        <p:nvSpPr>
          <p:cNvPr id="361474" name="Rectangle 2"/>
          <p:cNvSpPr>
            <a:spLocks noGrp="1" noChangeArrowheads="1"/>
          </p:cNvSpPr>
          <p:nvPr>
            <p:ph type="title"/>
          </p:nvPr>
        </p:nvSpPr>
        <p:spPr>
          <a:xfrm>
            <a:off x="500034" y="0"/>
            <a:ext cx="8229600" cy="724648"/>
          </a:xfrm>
        </p:spPr>
        <p:txBody>
          <a:bodyPr>
            <a:noAutofit/>
          </a:bodyPr>
          <a:lstStyle/>
          <a:p>
            <a:pPr algn="ctr"/>
            <a:r>
              <a:rPr lang="fa-IR" sz="3200" b="1" dirty="0" smtClean="0">
                <a:cs typeface="B Nazanin" pitchFamily="2" charset="-78"/>
              </a:rPr>
              <a:t>نمونه هایی از برخی گزارشات پروژه</a:t>
            </a:r>
            <a:endParaRPr lang="en-US" sz="3200" b="1" dirty="0">
              <a:cs typeface="B Nazanin" pitchFamily="2" charset="-78"/>
            </a:endParaRPr>
          </a:p>
        </p:txBody>
      </p:sp>
      <p:sp>
        <p:nvSpPr>
          <p:cNvPr id="361475" name="Rectangle 3"/>
          <p:cNvSpPr>
            <a:spLocks noGrp="1" noChangeArrowheads="1"/>
          </p:cNvSpPr>
          <p:nvPr>
            <p:ph type="body" idx="1"/>
          </p:nvPr>
        </p:nvSpPr>
        <p:spPr>
          <a:xfrm>
            <a:off x="214282" y="857232"/>
            <a:ext cx="8286808" cy="5643602"/>
          </a:xfrm>
        </p:spPr>
        <p:txBody>
          <a:bodyPr>
            <a:noAutofit/>
          </a:bodyPr>
          <a:lstStyle/>
          <a:p>
            <a:pPr algn="just"/>
            <a:r>
              <a:rPr lang="fa-IR" sz="2300" b="1" dirty="0" smtClean="0">
                <a:cs typeface="B Nazanin" pitchFamily="2" charset="-78"/>
              </a:rPr>
              <a:t>مشخصات مدیریتی پروژه: </a:t>
            </a:r>
            <a:r>
              <a:rPr lang="fa-IR" sz="1800" b="1" dirty="0" smtClean="0">
                <a:cs typeface="B Nazanin" pitchFamily="2" charset="-78"/>
              </a:rPr>
              <a:t>مواردی از قبیل نام کارفرما، مشاور، پیمانکار، موضوع قرارداد، تاریخ شروع و پایان و ... در آن اعلام می گردد.</a:t>
            </a:r>
            <a:endParaRPr lang="fa-IR" sz="1600" b="1" dirty="0" smtClean="0">
              <a:cs typeface="B Nazanin" pitchFamily="2" charset="-78"/>
            </a:endParaRPr>
          </a:p>
          <a:p>
            <a:pPr algn="just">
              <a:lnSpc>
                <a:spcPct val="150000"/>
              </a:lnSpc>
            </a:pPr>
            <a:r>
              <a:rPr lang="fa-IR" sz="2300" b="1" dirty="0" smtClean="0">
                <a:cs typeface="B Nazanin" pitchFamily="2" charset="-78"/>
              </a:rPr>
              <a:t>مشخصات فنی پروژه : </a:t>
            </a:r>
            <a:r>
              <a:rPr lang="fa-IR" sz="1800" b="1" dirty="0" smtClean="0">
                <a:cs typeface="B Nazanin" pitchFamily="2" charset="-78"/>
              </a:rPr>
              <a:t>نوع اطلاعات این نوع گزارش بسته به نوع پروژه و شرایط آن دارد و معمولا برای مدیران ارشد پروژه کاربرد دارد</a:t>
            </a:r>
            <a:endParaRPr lang="fa-IR" sz="1600" b="1" dirty="0" smtClean="0">
              <a:cs typeface="B Nazanin" pitchFamily="2" charset="-78"/>
            </a:endParaRPr>
          </a:p>
          <a:p>
            <a:pPr algn="just">
              <a:lnSpc>
                <a:spcPct val="150000"/>
              </a:lnSpc>
            </a:pPr>
            <a:r>
              <a:rPr lang="fa-IR" sz="2300" b="1" dirty="0" smtClean="0">
                <a:cs typeface="B Nazanin" pitchFamily="2" charset="-78"/>
              </a:rPr>
              <a:t>آمار منابع انسانی: </a:t>
            </a:r>
            <a:r>
              <a:rPr lang="fa-IR" sz="1800" b="1" dirty="0" smtClean="0">
                <a:cs typeface="B Nazanin" pitchFamily="2" charset="-78"/>
              </a:rPr>
              <a:t>در پروژه ها تعداد منابع انسانی مشغول به کار اهمیت زیادی دارد. معمولا منابع انسانی را به تفکیک مهارت ها و مسئولیت ها گزارش می دهند. </a:t>
            </a:r>
            <a:endParaRPr lang="fa-IR" sz="1600" b="1" dirty="0" smtClean="0">
              <a:cs typeface="B Nazanin" pitchFamily="2" charset="-78"/>
            </a:endParaRPr>
          </a:p>
          <a:p>
            <a:pPr algn="just">
              <a:lnSpc>
                <a:spcPct val="150000"/>
              </a:lnSpc>
            </a:pPr>
            <a:r>
              <a:rPr lang="fa-IR" sz="2300" b="1" dirty="0" smtClean="0">
                <a:cs typeface="B Nazanin" pitchFamily="2" charset="-78"/>
              </a:rPr>
              <a:t>آمار مصالح ورودی به کارگاه : </a:t>
            </a:r>
            <a:r>
              <a:rPr lang="fa-IR" sz="1600" b="1" dirty="0" smtClean="0">
                <a:cs typeface="B Nazanin" pitchFamily="2" charset="-78"/>
              </a:rPr>
              <a:t>بهتر است فهرستی از منابع مهم تهیه کنید و برای آنها گزارش دهید</a:t>
            </a:r>
            <a:r>
              <a:rPr lang="fa-IR" sz="1800" b="1" dirty="0" smtClean="0">
                <a:cs typeface="B Nazanin" pitchFamily="2" charset="-78"/>
              </a:rPr>
              <a:t>.</a:t>
            </a:r>
          </a:p>
          <a:p>
            <a:pPr algn="just">
              <a:lnSpc>
                <a:spcPct val="150000"/>
              </a:lnSpc>
            </a:pPr>
            <a:r>
              <a:rPr lang="fa-IR" sz="2400" b="1" dirty="0" smtClean="0">
                <a:cs typeface="B Nazanin" pitchFamily="2" charset="-78"/>
              </a:rPr>
              <a:t>آمار تجهیزات و ماشین آلات : </a:t>
            </a:r>
            <a:r>
              <a:rPr lang="fa-IR" sz="1800" b="1" dirty="0" smtClean="0">
                <a:cs typeface="B Nazanin" pitchFamily="2" charset="-78"/>
              </a:rPr>
              <a:t>بهتر است جهت تجهیزات و ماشین آلات مهم ارائه گردد.</a:t>
            </a:r>
            <a:endParaRPr lang="fa-IR" sz="1600" b="1" dirty="0" smtClean="0">
              <a:cs typeface="B Nazanin" pitchFamily="2" charset="-78"/>
            </a:endParaRPr>
          </a:p>
          <a:p>
            <a:pPr algn="just">
              <a:lnSpc>
                <a:spcPct val="150000"/>
              </a:lnSpc>
            </a:pPr>
            <a:r>
              <a:rPr lang="fa-IR" sz="2300" b="1" dirty="0" smtClean="0">
                <a:cs typeface="B Nazanin" pitchFamily="2" charset="-78"/>
              </a:rPr>
              <a:t>عکس های پروژه </a:t>
            </a:r>
          </a:p>
          <a:p>
            <a:pPr algn="just">
              <a:lnSpc>
                <a:spcPct val="150000"/>
              </a:lnSpc>
            </a:pPr>
            <a:r>
              <a:rPr lang="fa-IR" sz="2300" b="1" dirty="0" smtClean="0">
                <a:cs typeface="B Nazanin" pitchFamily="2" charset="-78"/>
              </a:rPr>
              <a:t>پیشرفت مالی : </a:t>
            </a:r>
            <a:r>
              <a:rPr lang="fa-IR" sz="1800" b="1" dirty="0" smtClean="0">
                <a:cs typeface="B Nazanin" pitchFamily="2" charset="-78"/>
              </a:rPr>
              <a:t>بهتر است جهت گزارش عملکرد مالی پروژه لیست هزینه ها و درآمدها ارائه گردد.</a:t>
            </a:r>
            <a:endParaRPr lang="fa-IR" sz="1600" b="1" dirty="0" smtClean="0">
              <a:cs typeface="B Nazanin" pitchFamily="2" charset="-78"/>
            </a:endParaRPr>
          </a:p>
          <a:p>
            <a:pPr algn="just">
              <a:lnSpc>
                <a:spcPct val="150000"/>
              </a:lnSpc>
            </a:pPr>
            <a:r>
              <a:rPr lang="fa-IR" sz="2300" b="1" dirty="0" smtClean="0">
                <a:cs typeface="B Nazanin" pitchFamily="2" charset="-78"/>
              </a:rPr>
              <a:t>گزارش نقاط مهم در روند پروژه : </a:t>
            </a:r>
            <a:r>
              <a:rPr lang="fa-IR" sz="2000" b="1" dirty="0" smtClean="0">
                <a:cs typeface="B Nazanin" pitchFamily="2" charset="-78"/>
              </a:rPr>
              <a:t>تاریخ های مهم در پروژه گزارش می شود</a:t>
            </a:r>
            <a:r>
              <a:rPr lang="fa-IR" sz="2800" b="1" dirty="0" smtClean="0">
                <a:cs typeface="B Nazanin" pitchFamily="2" charset="-78"/>
              </a:rPr>
              <a:t>.</a:t>
            </a:r>
            <a:endParaRPr lang="fa-IR" sz="2400" b="1" dirty="0" smtClean="0">
              <a:cs typeface="B Nazanin" pitchFamily="2" charset="-78"/>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b="1" dirty="0" smtClean="0">
                <a:solidFill>
                  <a:schemeClr val="tx2"/>
                </a:solidFill>
                <a:effectLst/>
                <a:cs typeface="B Titr" pitchFamily="2" charset="-78"/>
              </a:rPr>
              <a:t>فصل ششم</a:t>
            </a:r>
            <a:endParaRPr lang="fa-IR" b="1" dirty="0">
              <a:solidFill>
                <a:schemeClr val="tx2"/>
              </a:solidFill>
              <a:effectLst/>
              <a:cs typeface="B Titr" pitchFamily="2" charset="-78"/>
            </a:endParaRPr>
          </a:p>
        </p:txBody>
      </p:sp>
      <p:sp>
        <p:nvSpPr>
          <p:cNvPr id="3" name="Subtitle 2"/>
          <p:cNvSpPr>
            <a:spLocks noGrp="1"/>
          </p:cNvSpPr>
          <p:nvPr>
            <p:ph type="subTitle" idx="1"/>
          </p:nvPr>
        </p:nvSpPr>
        <p:spPr>
          <a:xfrm>
            <a:off x="500034" y="3714752"/>
            <a:ext cx="7854696" cy="1071570"/>
          </a:xfrm>
        </p:spPr>
        <p:txBody>
          <a:bodyPr>
            <a:normAutofit/>
          </a:bodyPr>
          <a:lstStyle/>
          <a:p>
            <a:pPr algn="ctr"/>
            <a:r>
              <a:rPr lang="fa-IR" sz="3200" b="1" dirty="0" smtClean="0">
                <a:cs typeface="B Titr" pitchFamily="2" charset="-78"/>
              </a:rPr>
              <a:t>کنترل هزینه و پیشرفت پروژه</a:t>
            </a:r>
            <a:endParaRPr lang="fa-IR" sz="3200" b="1" dirty="0">
              <a:solidFill>
                <a:schemeClr val="tx1"/>
              </a:solidFill>
              <a:cs typeface="B Titr" pitchFamily="2" charset="-78"/>
            </a:endParaRPr>
          </a:p>
        </p:txBody>
      </p:sp>
      <p:sp>
        <p:nvSpPr>
          <p:cNvPr id="4" name="Slide Number Placeholder 3"/>
          <p:cNvSpPr>
            <a:spLocks noGrp="1"/>
          </p:cNvSpPr>
          <p:nvPr>
            <p:ph type="sldNum" sz="quarter" idx="12"/>
          </p:nvPr>
        </p:nvSpPr>
        <p:spPr/>
        <p:txBody>
          <a:bodyPr/>
          <a:lstStyle/>
          <a:p>
            <a:fld id="{5E71C6F4-85B1-40CF-B24D-38999EE461D8}" type="slidenum">
              <a:rPr lang="fa-IR" smtClean="0"/>
              <a:pPr/>
              <a:t>2</a:t>
            </a:fld>
            <a:endParaRPr lang="fa-I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9067140-5BF7-4897-872D-CD925A0258F0}" type="slidenum">
              <a:rPr lang="ar-SA" altLang="en-US"/>
              <a:pPr/>
              <a:t>3</a:t>
            </a:fld>
            <a:endParaRPr lang="en-US" altLang="en-US"/>
          </a:p>
        </p:txBody>
      </p:sp>
      <p:sp>
        <p:nvSpPr>
          <p:cNvPr id="361474" name="Rectangle 2"/>
          <p:cNvSpPr>
            <a:spLocks noGrp="1" noChangeArrowheads="1"/>
          </p:cNvSpPr>
          <p:nvPr>
            <p:ph type="title"/>
          </p:nvPr>
        </p:nvSpPr>
        <p:spPr>
          <a:xfrm>
            <a:off x="500034" y="571480"/>
            <a:ext cx="8229600" cy="724648"/>
          </a:xfrm>
        </p:spPr>
        <p:txBody>
          <a:bodyPr>
            <a:noAutofit/>
          </a:bodyPr>
          <a:lstStyle/>
          <a:p>
            <a:pPr algn="ctr"/>
            <a:r>
              <a:rPr lang="fa-IR" sz="3600" b="1" dirty="0" smtClean="0">
                <a:cs typeface="B Nazanin" pitchFamily="2" charset="-78"/>
              </a:rPr>
              <a:t>موازنه زمان و هزینه</a:t>
            </a:r>
            <a:endParaRPr lang="en-US" sz="3600" b="1" dirty="0">
              <a:cs typeface="B Nazanin" pitchFamily="2" charset="-78"/>
            </a:endParaRPr>
          </a:p>
        </p:txBody>
      </p:sp>
      <p:sp>
        <p:nvSpPr>
          <p:cNvPr id="361475" name="Rectangle 3"/>
          <p:cNvSpPr>
            <a:spLocks noGrp="1" noChangeArrowheads="1"/>
          </p:cNvSpPr>
          <p:nvPr>
            <p:ph type="body" idx="1"/>
          </p:nvPr>
        </p:nvSpPr>
        <p:spPr>
          <a:xfrm>
            <a:off x="214282" y="1285860"/>
            <a:ext cx="8686800" cy="4702189"/>
          </a:xfrm>
        </p:spPr>
        <p:txBody>
          <a:bodyPr>
            <a:noAutofit/>
          </a:bodyPr>
          <a:lstStyle/>
          <a:p>
            <a:pPr algn="just">
              <a:lnSpc>
                <a:spcPct val="150000"/>
              </a:lnSpc>
            </a:pPr>
            <a:r>
              <a:rPr lang="fa-IR" sz="2400" b="1" dirty="0" smtClean="0">
                <a:cs typeface="B Nazanin" pitchFamily="2" charset="-78"/>
              </a:rPr>
              <a:t>در موارد بسياري لازم است پروژه را زودتر از تاريخ محاسبه شده بر روي شبکه تکميل نمود. يکي از راه حلهاي کوتاه نمودن زمان اجراي پروژه، تسريع در انجام فعاليتها ميباشد.براي کاهش زمان يک فعاليت بايد ميزان منابع مورد استفاده در آن فعاليت را افزايش داد. به عبارت ديگر براي اجراي يک فعاليت در زماني کوتاه تر از آنچه در شرايط معمولي قابل اجراست، لازم است به حجم منابعي نظير نيروي کار و تعداد تجهيزات و ماشين آلات افزوده و يا از ماشين آلات پر توان تر استفاده کرد .</a:t>
            </a:r>
          </a:p>
          <a:p>
            <a:pPr algn="just">
              <a:lnSpc>
                <a:spcPct val="150000"/>
              </a:lnSpc>
            </a:pPr>
            <a:r>
              <a:rPr lang="fa-IR" sz="2400" b="1" dirty="0" smtClean="0">
                <a:cs typeface="B Nazanin" pitchFamily="2" charset="-78"/>
              </a:rPr>
              <a:t>کاهش زمان اجراي پروژه همواره با صرف هزينه همراه است که در مقابل با کاهش زمان تکميل پروژه، صرفه جويي هايي عايد مي شود.</a:t>
            </a:r>
            <a:endParaRPr lang="en-US" sz="2400" b="1" dirty="0">
              <a:cs typeface="B Nazanin" pitchFamily="2" charset="-78"/>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9067140-5BF7-4897-872D-CD925A0258F0}" type="slidenum">
              <a:rPr lang="ar-SA" altLang="en-US"/>
              <a:pPr/>
              <a:t>4</a:t>
            </a:fld>
            <a:endParaRPr lang="en-US" altLang="en-US"/>
          </a:p>
        </p:txBody>
      </p:sp>
      <p:sp>
        <p:nvSpPr>
          <p:cNvPr id="361474" name="Rectangle 2"/>
          <p:cNvSpPr>
            <a:spLocks noGrp="1" noChangeArrowheads="1"/>
          </p:cNvSpPr>
          <p:nvPr>
            <p:ph type="title"/>
          </p:nvPr>
        </p:nvSpPr>
        <p:spPr>
          <a:xfrm>
            <a:off x="500034" y="571480"/>
            <a:ext cx="8229600" cy="724648"/>
          </a:xfrm>
        </p:spPr>
        <p:txBody>
          <a:bodyPr>
            <a:noAutofit/>
          </a:bodyPr>
          <a:lstStyle/>
          <a:p>
            <a:pPr algn="ctr"/>
            <a:r>
              <a:rPr lang="fa-IR" sz="3600" b="1" dirty="0" smtClean="0">
                <a:cs typeface="B Nazanin" pitchFamily="2" charset="-78"/>
              </a:rPr>
              <a:t>هزینه های پروژه</a:t>
            </a:r>
            <a:endParaRPr lang="en-US" sz="3600" b="1" dirty="0">
              <a:cs typeface="B Nazanin" pitchFamily="2" charset="-78"/>
            </a:endParaRPr>
          </a:p>
        </p:txBody>
      </p:sp>
      <p:sp>
        <p:nvSpPr>
          <p:cNvPr id="361475" name="Rectangle 3"/>
          <p:cNvSpPr>
            <a:spLocks noGrp="1" noChangeArrowheads="1"/>
          </p:cNvSpPr>
          <p:nvPr>
            <p:ph type="body" idx="1"/>
          </p:nvPr>
        </p:nvSpPr>
        <p:spPr>
          <a:xfrm>
            <a:off x="228600" y="1285860"/>
            <a:ext cx="8686800" cy="4845065"/>
          </a:xfrm>
        </p:spPr>
        <p:txBody>
          <a:bodyPr>
            <a:noAutofit/>
          </a:bodyPr>
          <a:lstStyle/>
          <a:p>
            <a:pPr algn="just">
              <a:lnSpc>
                <a:spcPct val="150000"/>
              </a:lnSpc>
            </a:pPr>
            <a:r>
              <a:rPr lang="fa-IR" sz="2400" b="1" dirty="0" smtClean="0">
                <a:cs typeface="B Nazanin" pitchFamily="2" charset="-78"/>
              </a:rPr>
              <a:t>هزینه های پروژه به هزینه های مستقیم که صرف اجرای فعالیت ها می شوند و هزینه های غیر مستقیم که در اجرای پروژه صرف می شوند، قابل تقسیم هستند.</a:t>
            </a:r>
          </a:p>
          <a:p>
            <a:pPr algn="just">
              <a:lnSpc>
                <a:spcPct val="150000"/>
              </a:lnSpc>
            </a:pPr>
            <a:r>
              <a:rPr lang="fa-IR" sz="2400" b="1" dirty="0" smtClean="0">
                <a:cs typeface="B Nazanin" pitchFamily="2" charset="-78"/>
              </a:rPr>
              <a:t>هزینه های مستقیم : در اجرای یک فعالیت مواد و مصالح و مقدار مشخصی از سایز منابع از قبیل انرژی، نیروی انسانی و تجهیزات صرف می گردد. </a:t>
            </a:r>
          </a:p>
          <a:p>
            <a:pPr algn="just">
              <a:lnSpc>
                <a:spcPct val="150000"/>
              </a:lnSpc>
            </a:pPr>
            <a:r>
              <a:rPr lang="fa-IR" sz="2400" b="1" dirty="0" smtClean="0">
                <a:cs typeface="B Nazanin" pitchFamily="2" charset="-78"/>
              </a:rPr>
              <a:t>هزینه های غیر مستقیم : در اجرای یک پروژه علاوه بر منابعی که مستقیما در اجرای پروژه دخالت دارند، امور دیگری نیز الزامی می باشند که انجام آنها مستلزم صرف هزینه است. اموری از قبیل مدیریت، نظارت و کنترل، مهندسی، حسابداری و تامین پرسنل و ... از این دسته می باشند.</a:t>
            </a:r>
          </a:p>
          <a:p>
            <a:pPr algn="just">
              <a:lnSpc>
                <a:spcPct val="150000"/>
              </a:lnSpc>
            </a:pPr>
            <a:endParaRPr lang="en-US" sz="2400" b="1" dirty="0">
              <a:cs typeface="B Nazanin" pitchFamily="2" charset="-78"/>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9067140-5BF7-4897-872D-CD925A0258F0}" type="slidenum">
              <a:rPr lang="ar-SA" altLang="en-US"/>
              <a:pPr/>
              <a:t>5</a:t>
            </a:fld>
            <a:endParaRPr lang="en-US" altLang="en-US"/>
          </a:p>
        </p:txBody>
      </p:sp>
      <p:sp>
        <p:nvSpPr>
          <p:cNvPr id="361474" name="Rectangle 2"/>
          <p:cNvSpPr>
            <a:spLocks noGrp="1" noChangeArrowheads="1"/>
          </p:cNvSpPr>
          <p:nvPr>
            <p:ph type="title"/>
          </p:nvPr>
        </p:nvSpPr>
        <p:spPr>
          <a:xfrm>
            <a:off x="500034" y="214290"/>
            <a:ext cx="8229600" cy="724648"/>
          </a:xfrm>
        </p:spPr>
        <p:txBody>
          <a:bodyPr>
            <a:noAutofit/>
          </a:bodyPr>
          <a:lstStyle/>
          <a:p>
            <a:pPr algn="ctr"/>
            <a:r>
              <a:rPr lang="fa-IR" sz="3600" b="1" dirty="0" smtClean="0">
                <a:cs typeface="B Nazanin" pitchFamily="2" charset="-78"/>
              </a:rPr>
              <a:t>سایر هزینه های پروژه</a:t>
            </a:r>
            <a:endParaRPr lang="en-US" sz="3600" b="1" dirty="0">
              <a:cs typeface="B Nazanin" pitchFamily="2" charset="-78"/>
            </a:endParaRPr>
          </a:p>
        </p:txBody>
      </p:sp>
      <p:sp>
        <p:nvSpPr>
          <p:cNvPr id="361475" name="Rectangle 3"/>
          <p:cNvSpPr>
            <a:spLocks noGrp="1" noChangeArrowheads="1"/>
          </p:cNvSpPr>
          <p:nvPr>
            <p:ph type="body" idx="1"/>
          </p:nvPr>
        </p:nvSpPr>
        <p:spPr>
          <a:xfrm>
            <a:off x="214282" y="1000108"/>
            <a:ext cx="8686800" cy="5357850"/>
          </a:xfrm>
        </p:spPr>
        <p:txBody>
          <a:bodyPr>
            <a:noAutofit/>
          </a:bodyPr>
          <a:lstStyle/>
          <a:p>
            <a:pPr algn="just">
              <a:lnSpc>
                <a:spcPct val="150000"/>
              </a:lnSpc>
            </a:pPr>
            <a:r>
              <a:rPr lang="fa-IR" sz="2300" b="1" dirty="0" smtClean="0">
                <a:cs typeface="B Nazanin" pitchFamily="2" charset="-78"/>
              </a:rPr>
              <a:t>هزینه های مشترک : </a:t>
            </a:r>
            <a:r>
              <a:rPr lang="fa-IR" sz="1800" b="1" dirty="0" smtClean="0">
                <a:cs typeface="B Nazanin" pitchFamily="2" charset="-78"/>
              </a:rPr>
              <a:t>هزینه هایی که سازمان به صورت مستقل و جدا از مدیر پروژه، به پروژه و پرسنل آن واگذار می نماید.</a:t>
            </a:r>
          </a:p>
          <a:p>
            <a:pPr algn="just">
              <a:lnSpc>
                <a:spcPct val="150000"/>
              </a:lnSpc>
            </a:pPr>
            <a:r>
              <a:rPr lang="fa-IR" sz="2300" b="1" dirty="0" smtClean="0">
                <a:cs typeface="B Nazanin" pitchFamily="2" charset="-78"/>
              </a:rPr>
              <a:t>هزینه های سرمایه گذاری : </a:t>
            </a:r>
            <a:r>
              <a:rPr lang="fa-IR" sz="1800" b="1" dirty="0" smtClean="0">
                <a:cs typeface="B Nazanin" pitchFamily="2" charset="-78"/>
              </a:rPr>
              <a:t>هزینه هایی مانند کرایه سایت و دفتر که وجود خارجی ندارند.</a:t>
            </a:r>
          </a:p>
          <a:p>
            <a:pPr algn="just">
              <a:lnSpc>
                <a:spcPct val="150000"/>
              </a:lnSpc>
            </a:pPr>
            <a:r>
              <a:rPr lang="fa-IR" sz="2300" b="1" dirty="0" smtClean="0">
                <a:cs typeface="B Nazanin" pitchFamily="2" charset="-78"/>
              </a:rPr>
              <a:t>هزینه های عملیاتی </a:t>
            </a:r>
            <a:r>
              <a:rPr lang="en-US" sz="2300" b="1" dirty="0" smtClean="0">
                <a:latin typeface="Times New Roman" pitchFamily="18" charset="0"/>
                <a:cs typeface="Times New Roman" pitchFamily="18" charset="0"/>
              </a:rPr>
              <a:t>POC</a:t>
            </a:r>
            <a:r>
              <a:rPr lang="fa-IR" sz="2300" b="1" dirty="0" smtClean="0">
                <a:cs typeface="B Nazanin" pitchFamily="2" charset="-78"/>
              </a:rPr>
              <a:t> : </a:t>
            </a:r>
            <a:r>
              <a:rPr lang="fa-IR" sz="1800" b="1" dirty="0" smtClean="0">
                <a:cs typeface="B Nazanin" pitchFamily="2" charset="-78"/>
              </a:rPr>
              <a:t>هزینه هایی که مدیر پروژه برای پیشبرد پروژه به آنها نیازمند است. مانند هزینه پیمانکاران، مواد  و ...</a:t>
            </a:r>
          </a:p>
          <a:p>
            <a:pPr algn="just">
              <a:lnSpc>
                <a:spcPct val="150000"/>
              </a:lnSpc>
            </a:pPr>
            <a:r>
              <a:rPr lang="fa-IR" sz="2300" b="1" dirty="0" smtClean="0">
                <a:cs typeface="B Nazanin" pitchFamily="2" charset="-78"/>
              </a:rPr>
              <a:t>هزینه کل پروژه : </a:t>
            </a:r>
            <a:r>
              <a:rPr lang="fa-IR" sz="1800" b="1" dirty="0" smtClean="0">
                <a:cs typeface="B Nazanin" pitchFamily="2" charset="-78"/>
              </a:rPr>
              <a:t>مجموع هزینه های مشترک، سرمایه گذاری و عملیاتی یک پروژه است.</a:t>
            </a:r>
          </a:p>
          <a:p>
            <a:pPr algn="just">
              <a:lnSpc>
                <a:spcPct val="150000"/>
              </a:lnSpc>
            </a:pPr>
            <a:r>
              <a:rPr lang="fa-IR" sz="2300" b="1" dirty="0" smtClean="0">
                <a:cs typeface="B Nazanin" pitchFamily="2" charset="-78"/>
              </a:rPr>
              <a:t>بودجه پروژه : </a:t>
            </a:r>
            <a:r>
              <a:rPr lang="fa-IR" sz="1800" b="1" dirty="0" smtClean="0">
                <a:cs typeface="B Nazanin" pitchFamily="2" charset="-78"/>
              </a:rPr>
              <a:t>مبلغ تخصیص یافته به پروژه را بودجه می نامند، بودجه ممکن است نقدی، اعتباری، وام و ... باشد.</a:t>
            </a:r>
          </a:p>
          <a:p>
            <a:pPr algn="just">
              <a:lnSpc>
                <a:spcPct val="150000"/>
              </a:lnSpc>
            </a:pPr>
            <a:r>
              <a:rPr lang="fa-IR" sz="2300" b="1" dirty="0" smtClean="0">
                <a:cs typeface="B Nazanin" pitchFamily="2" charset="-78"/>
              </a:rPr>
              <a:t>جهت هدایت پروژه لازم است میزان بودجه بزرگتر یا مساوی هزینه آن باشد :</a:t>
            </a:r>
          </a:p>
          <a:p>
            <a:pPr algn="ctr" rtl="0">
              <a:lnSpc>
                <a:spcPct val="150000"/>
              </a:lnSpc>
              <a:buNone/>
            </a:pPr>
            <a:r>
              <a:rPr lang="en-US" sz="2400" b="1" dirty="0" smtClean="0">
                <a:latin typeface="Times New Roman" pitchFamily="18" charset="0"/>
                <a:cs typeface="Times New Roman" pitchFamily="18" charset="0"/>
              </a:rPr>
              <a:t>Project Cost ≤ Project Budget</a:t>
            </a:r>
            <a:endParaRPr lang="en-US" sz="2400" b="1" dirty="0">
              <a:latin typeface="Times New Roman" pitchFamily="18" charset="0"/>
              <a:cs typeface="Times New Roman" pitchFamily="18" charset="0"/>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9067140-5BF7-4897-872D-CD925A0258F0}" type="slidenum">
              <a:rPr lang="ar-SA" altLang="en-US"/>
              <a:pPr/>
              <a:t>6</a:t>
            </a:fld>
            <a:endParaRPr lang="en-US" altLang="en-US"/>
          </a:p>
        </p:txBody>
      </p:sp>
      <p:sp>
        <p:nvSpPr>
          <p:cNvPr id="361474" name="Rectangle 2"/>
          <p:cNvSpPr>
            <a:spLocks noGrp="1" noChangeArrowheads="1"/>
          </p:cNvSpPr>
          <p:nvPr>
            <p:ph type="title"/>
          </p:nvPr>
        </p:nvSpPr>
        <p:spPr>
          <a:xfrm>
            <a:off x="500034" y="214290"/>
            <a:ext cx="8229600" cy="724648"/>
          </a:xfrm>
        </p:spPr>
        <p:txBody>
          <a:bodyPr>
            <a:noAutofit/>
          </a:bodyPr>
          <a:lstStyle/>
          <a:p>
            <a:pPr algn="ctr"/>
            <a:r>
              <a:rPr lang="fa-IR" sz="3600" b="1" dirty="0" smtClean="0">
                <a:cs typeface="B Nazanin" pitchFamily="2" charset="-78"/>
              </a:rPr>
              <a:t>تعاریف هزینه های پروژه</a:t>
            </a:r>
            <a:endParaRPr lang="en-US" sz="3600" b="1" dirty="0">
              <a:cs typeface="B Nazanin" pitchFamily="2" charset="-78"/>
            </a:endParaRPr>
          </a:p>
        </p:txBody>
      </p:sp>
      <p:sp>
        <p:nvSpPr>
          <p:cNvPr id="361475" name="Rectangle 3"/>
          <p:cNvSpPr>
            <a:spLocks noGrp="1" noChangeArrowheads="1"/>
          </p:cNvSpPr>
          <p:nvPr>
            <p:ph type="body" idx="1"/>
          </p:nvPr>
        </p:nvSpPr>
        <p:spPr>
          <a:xfrm>
            <a:off x="214282" y="1000108"/>
            <a:ext cx="8686800" cy="5357850"/>
          </a:xfrm>
        </p:spPr>
        <p:txBody>
          <a:bodyPr>
            <a:noAutofit/>
          </a:bodyPr>
          <a:lstStyle/>
          <a:p>
            <a:pPr algn="just">
              <a:lnSpc>
                <a:spcPct val="150000"/>
              </a:lnSpc>
            </a:pPr>
            <a:r>
              <a:rPr lang="fa-IR" sz="2300" b="1" dirty="0" smtClean="0">
                <a:cs typeface="B Nazanin" pitchFamily="2" charset="-78"/>
              </a:rPr>
              <a:t>مراکز هزینه: </a:t>
            </a:r>
            <a:r>
              <a:rPr lang="fa-IR" sz="1800" b="1" dirty="0" smtClean="0">
                <a:cs typeface="B Nazanin" pitchFamily="2" charset="-78"/>
              </a:rPr>
              <a:t>مراکز هزینه طبق تعریف عبارتند از واحد، مکان، ایستگاه و ... در نهایت مرکزی که بودجه پروژه به آن تخصیص یافته و هزینه را مصرف می کند.</a:t>
            </a:r>
          </a:p>
          <a:p>
            <a:pPr algn="just">
              <a:lnSpc>
                <a:spcPct val="150000"/>
              </a:lnSpc>
            </a:pPr>
            <a:r>
              <a:rPr lang="fa-IR" sz="2300" b="1" dirty="0" smtClean="0">
                <a:cs typeface="B Nazanin" pitchFamily="2" charset="-78"/>
              </a:rPr>
              <a:t>زمان معمولی برای اجرای فعالیت: </a:t>
            </a:r>
            <a:r>
              <a:rPr lang="fa-IR" sz="1800" b="1" dirty="0" smtClean="0">
                <a:cs typeface="B Nazanin" pitchFamily="2" charset="-78"/>
              </a:rPr>
              <a:t>عبارت است از  کوتاه ترین زمانی که می توان فعالیت را با </a:t>
            </a:r>
            <a:r>
              <a:rPr lang="fa-IR" sz="2300" b="1" dirty="0" smtClean="0">
                <a:cs typeface="B Nazanin" pitchFamily="2" charset="-78"/>
              </a:rPr>
              <a:t>حداقل هزینه های مستقیم </a:t>
            </a:r>
            <a:r>
              <a:rPr lang="fa-IR" sz="1800" b="1" dirty="0" smtClean="0">
                <a:cs typeface="B Nazanin" pitchFamily="2" charset="-78"/>
              </a:rPr>
              <a:t>اجرا نمود، زمان معمولی فعالیت نامیده می شود. </a:t>
            </a:r>
          </a:p>
          <a:p>
            <a:pPr algn="just">
              <a:lnSpc>
                <a:spcPct val="150000"/>
              </a:lnSpc>
            </a:pPr>
            <a:r>
              <a:rPr lang="fa-IR" sz="2300" b="1" dirty="0" smtClean="0">
                <a:cs typeface="B Nazanin" pitchFamily="2" charset="-78"/>
              </a:rPr>
              <a:t>زمان فشرده (تعجیلی) برای اجرای فعالیت : </a:t>
            </a:r>
            <a:r>
              <a:rPr lang="fa-IR" sz="1800" b="1" dirty="0" smtClean="0">
                <a:cs typeface="B Nazanin" pitchFamily="2" charset="-78"/>
              </a:rPr>
              <a:t>کمترین زمان لازم که ضمن آن اجرای فعالیت در شرایط پروژه امکان پذیر باشد، زمان فشرده فعالیت نامیده می شود.</a:t>
            </a:r>
          </a:p>
          <a:p>
            <a:pPr algn="just">
              <a:lnSpc>
                <a:spcPct val="150000"/>
              </a:lnSpc>
            </a:pPr>
            <a:r>
              <a:rPr lang="fa-IR" sz="2300" b="1" dirty="0" smtClean="0">
                <a:cs typeface="B Nazanin" pitchFamily="2" charset="-78"/>
              </a:rPr>
              <a:t>هزینه های معمولی: </a:t>
            </a:r>
            <a:r>
              <a:rPr lang="fa-IR" sz="1800" b="1" dirty="0" smtClean="0">
                <a:cs typeface="B Nazanin" pitchFamily="2" charset="-78"/>
              </a:rPr>
              <a:t>جمع هزینه های مستقیم یک فعالیت، در زمانی که فعالیت در مدت زمان معمولی خود اجرا می شود.</a:t>
            </a:r>
          </a:p>
          <a:p>
            <a:pPr algn="just">
              <a:lnSpc>
                <a:spcPct val="150000"/>
              </a:lnSpc>
            </a:pPr>
            <a:r>
              <a:rPr lang="fa-IR" sz="2300" b="1" dirty="0" smtClean="0">
                <a:cs typeface="B Nazanin" pitchFamily="2" charset="-78"/>
              </a:rPr>
              <a:t>هزینه های فشرده: </a:t>
            </a:r>
            <a:r>
              <a:rPr lang="fa-IR" sz="1800" b="1" dirty="0" smtClean="0">
                <a:cs typeface="B Nazanin" pitchFamily="2" charset="-78"/>
              </a:rPr>
              <a:t>جمع هزینه های مستقیم یک فعالیت، در شرایطی که فعالیت به صورت فشرده در مدت زمان فشرده خود اجرا می شود.</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9067140-5BF7-4897-872D-CD925A0258F0}" type="slidenum">
              <a:rPr lang="ar-SA" altLang="en-US"/>
              <a:pPr/>
              <a:t>7</a:t>
            </a:fld>
            <a:endParaRPr lang="en-US" altLang="en-US"/>
          </a:p>
        </p:txBody>
      </p:sp>
      <p:sp>
        <p:nvSpPr>
          <p:cNvPr id="361474" name="Rectangle 2"/>
          <p:cNvSpPr>
            <a:spLocks noGrp="1" noChangeArrowheads="1"/>
          </p:cNvSpPr>
          <p:nvPr>
            <p:ph type="title"/>
          </p:nvPr>
        </p:nvSpPr>
        <p:spPr>
          <a:xfrm>
            <a:off x="500034" y="214290"/>
            <a:ext cx="8229600" cy="724648"/>
          </a:xfrm>
        </p:spPr>
        <p:txBody>
          <a:bodyPr>
            <a:noAutofit/>
          </a:bodyPr>
          <a:lstStyle/>
          <a:p>
            <a:pPr algn="ctr"/>
            <a:r>
              <a:rPr lang="fa-IR" sz="3600" b="1" dirty="0" smtClean="0">
                <a:cs typeface="B Nazanin" pitchFamily="2" charset="-78"/>
              </a:rPr>
              <a:t>بودجه بندی پروژه</a:t>
            </a:r>
            <a:endParaRPr lang="en-US" sz="3600" b="1" dirty="0">
              <a:cs typeface="B Nazanin" pitchFamily="2" charset="-78"/>
            </a:endParaRPr>
          </a:p>
        </p:txBody>
      </p:sp>
      <p:sp>
        <p:nvSpPr>
          <p:cNvPr id="361475" name="Rectangle 3"/>
          <p:cNvSpPr>
            <a:spLocks noGrp="1" noChangeArrowheads="1"/>
          </p:cNvSpPr>
          <p:nvPr>
            <p:ph type="body" idx="1"/>
          </p:nvPr>
        </p:nvSpPr>
        <p:spPr>
          <a:xfrm>
            <a:off x="214282" y="1000108"/>
            <a:ext cx="8686800" cy="5357850"/>
          </a:xfrm>
        </p:spPr>
        <p:txBody>
          <a:bodyPr>
            <a:noAutofit/>
          </a:bodyPr>
          <a:lstStyle/>
          <a:p>
            <a:pPr algn="just">
              <a:lnSpc>
                <a:spcPct val="150000"/>
              </a:lnSpc>
            </a:pPr>
            <a:r>
              <a:rPr lang="fa-IR" sz="2300" b="1" dirty="0" smtClean="0">
                <a:cs typeface="B Nazanin" pitchFamily="2" charset="-78"/>
              </a:rPr>
              <a:t>جهت ردیابی هزینه های پروژه و بودجه بندی آن روش های مختلفی وجود دارد که به صورت خلاصه عبارتند از :</a:t>
            </a:r>
          </a:p>
          <a:p>
            <a:pPr algn="just">
              <a:lnSpc>
                <a:spcPct val="150000"/>
              </a:lnSpc>
            </a:pPr>
            <a:r>
              <a:rPr lang="fa-IR" sz="2300" b="1" dirty="0" smtClean="0">
                <a:cs typeface="B Nazanin" pitchFamily="2" charset="-78"/>
              </a:rPr>
              <a:t>بودجه بندی به روش مراکز هزینه: </a:t>
            </a:r>
            <a:r>
              <a:rPr lang="fa-IR" sz="1800" b="1" dirty="0" smtClean="0">
                <a:cs typeface="B Nazanin" pitchFamily="2" charset="-78"/>
              </a:rPr>
              <a:t>در این روش ملاک کار گروه های هزینه بوده و هزینه های هر گروه به صورت جداگانه محاسبه می گردد.</a:t>
            </a:r>
          </a:p>
          <a:p>
            <a:pPr algn="just">
              <a:lnSpc>
                <a:spcPct val="150000"/>
              </a:lnSpc>
            </a:pPr>
            <a:r>
              <a:rPr lang="fa-IR" sz="2300" b="1" dirty="0" smtClean="0">
                <a:cs typeface="B Nazanin" pitchFamily="2" charset="-78"/>
              </a:rPr>
              <a:t>بودجه بندی به روش ریز فعالیت ها: </a:t>
            </a:r>
            <a:r>
              <a:rPr lang="fa-IR" sz="1800" b="1" dirty="0" smtClean="0">
                <a:cs typeface="B Nazanin" pitchFamily="2" charset="-78"/>
              </a:rPr>
              <a:t>در این روش هزینه های پروژه را بر اساس ریز فعالیت های آن محاسبه می کنیم.</a:t>
            </a:r>
          </a:p>
          <a:p>
            <a:pPr algn="just">
              <a:lnSpc>
                <a:spcPct val="150000"/>
              </a:lnSpc>
            </a:pPr>
            <a:r>
              <a:rPr lang="fa-IR" sz="2300" b="1" dirty="0" smtClean="0">
                <a:cs typeface="B Nazanin" pitchFamily="2" charset="-78"/>
              </a:rPr>
              <a:t>بودجه بندی به روش برآوردی : </a:t>
            </a:r>
            <a:r>
              <a:rPr lang="fa-IR" sz="1800" b="1" dirty="0" smtClean="0">
                <a:cs typeface="B Nazanin" pitchFamily="2" charset="-78"/>
              </a:rPr>
              <a:t>در این روش بعد از تخصیص و تسطیح منابع و مشخص شدن میزان دقیق آنها بودجه پروژه برآورد می گردد.</a:t>
            </a:r>
          </a:p>
          <a:p>
            <a:pPr algn="ctr">
              <a:lnSpc>
                <a:spcPct val="150000"/>
              </a:lnSpc>
              <a:buNone/>
            </a:pPr>
            <a:r>
              <a:rPr lang="fa-IR" sz="2300" b="1" dirty="0" smtClean="0">
                <a:cs typeface="B Nazanin" pitchFamily="2" charset="-78"/>
              </a:rPr>
              <a:t>لازم است همواره درصدی از بودجه را به عنوان هزینه غیر قابل پیش بینی در برنامه بودجه لحاظ کنید. این نوع بودجه معمولا در انتهای پروژه بیشتر مورد نیاز است.</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9067140-5BF7-4897-872D-CD925A0258F0}" type="slidenum">
              <a:rPr lang="ar-SA" altLang="en-US"/>
              <a:pPr/>
              <a:t>8</a:t>
            </a:fld>
            <a:endParaRPr lang="en-US" altLang="en-US"/>
          </a:p>
        </p:txBody>
      </p:sp>
      <p:sp>
        <p:nvSpPr>
          <p:cNvPr id="361474" name="Rectangle 2"/>
          <p:cNvSpPr>
            <a:spLocks noGrp="1" noChangeArrowheads="1"/>
          </p:cNvSpPr>
          <p:nvPr>
            <p:ph type="title"/>
          </p:nvPr>
        </p:nvSpPr>
        <p:spPr>
          <a:xfrm>
            <a:off x="500034" y="214290"/>
            <a:ext cx="8229600" cy="724648"/>
          </a:xfrm>
        </p:spPr>
        <p:txBody>
          <a:bodyPr>
            <a:noAutofit/>
          </a:bodyPr>
          <a:lstStyle/>
          <a:p>
            <a:pPr algn="ctr"/>
            <a:r>
              <a:rPr lang="fa-IR" sz="3600" b="1" dirty="0" smtClean="0">
                <a:cs typeface="B Nazanin" pitchFamily="2" charset="-78"/>
              </a:rPr>
              <a:t>منحنی پیشرفت پروژه </a:t>
            </a:r>
            <a:r>
              <a:rPr lang="en-US" sz="3600" b="1" dirty="0" smtClean="0">
                <a:latin typeface="Times New Roman" pitchFamily="18" charset="0"/>
                <a:cs typeface="Times New Roman" pitchFamily="18" charset="0"/>
              </a:rPr>
              <a:t>S-Curve</a:t>
            </a:r>
            <a:endParaRPr lang="en-US" sz="3600" b="1" dirty="0">
              <a:latin typeface="Times New Roman" pitchFamily="18" charset="0"/>
              <a:cs typeface="Times New Roman" pitchFamily="18" charset="0"/>
            </a:endParaRPr>
          </a:p>
        </p:txBody>
      </p:sp>
      <p:sp>
        <p:nvSpPr>
          <p:cNvPr id="361475" name="Rectangle 3"/>
          <p:cNvSpPr>
            <a:spLocks noGrp="1" noChangeArrowheads="1"/>
          </p:cNvSpPr>
          <p:nvPr>
            <p:ph type="body" idx="1"/>
          </p:nvPr>
        </p:nvSpPr>
        <p:spPr>
          <a:xfrm>
            <a:off x="214282" y="1000108"/>
            <a:ext cx="8686800" cy="5357850"/>
          </a:xfrm>
        </p:spPr>
        <p:txBody>
          <a:bodyPr>
            <a:noAutofit/>
          </a:bodyPr>
          <a:lstStyle/>
          <a:p>
            <a:pPr algn="just">
              <a:lnSpc>
                <a:spcPct val="150000"/>
              </a:lnSpc>
            </a:pPr>
            <a:r>
              <a:rPr lang="fa-IR" sz="2300" b="1" dirty="0" smtClean="0">
                <a:cs typeface="B Nazanin" pitchFamily="2" charset="-78"/>
              </a:rPr>
              <a:t>در منحنی پیشرفت پروژه، </a:t>
            </a:r>
            <a:r>
              <a:rPr lang="fa-IR" sz="2300" b="1" dirty="0" smtClean="0">
                <a:cs typeface="B Nazanin" pitchFamily="2" charset="-78"/>
              </a:rPr>
              <a:t>وضعیت </a:t>
            </a:r>
            <a:r>
              <a:rPr lang="fa-IR" sz="2300" b="1" dirty="0" smtClean="0">
                <a:cs typeface="B Nazanin" pitchFamily="2" charset="-78"/>
              </a:rPr>
              <a:t>پروژه از ابتدا تا انتهای آن ترسیم شده است.</a:t>
            </a:r>
          </a:p>
          <a:p>
            <a:pPr>
              <a:defRPr/>
            </a:pPr>
            <a:r>
              <a:rPr lang="fa-IR" sz="2300" b="1" dirty="0" smtClean="0">
                <a:cs typeface="Nazanin" pitchFamily="2" charset="-78"/>
              </a:rPr>
              <a:t>مفهوم پيشرفت تجمعي پروژه </a:t>
            </a:r>
            <a:r>
              <a:rPr lang="en-US" sz="2300" b="1" dirty="0" smtClean="0">
                <a:latin typeface="Times New Roman" pitchFamily="18" charset="0"/>
                <a:cs typeface="Times New Roman" pitchFamily="18" charset="0"/>
              </a:rPr>
              <a:t>(S-Curve)</a:t>
            </a:r>
            <a:r>
              <a:rPr lang="fa-IR" sz="2300" b="1" dirty="0" smtClean="0">
                <a:latin typeface="Times New Roman" pitchFamily="18" charset="0"/>
                <a:cs typeface="Times New Roman" pitchFamily="18" charset="0"/>
              </a:rPr>
              <a:t> </a:t>
            </a:r>
          </a:p>
          <a:p>
            <a:pPr lvl="1">
              <a:buNone/>
              <a:defRPr/>
            </a:pPr>
            <a:r>
              <a:rPr lang="fa-IR" b="1" dirty="0" smtClean="0">
                <a:cs typeface="Nazanin" pitchFamily="2" charset="-78"/>
              </a:rPr>
              <a:t>عبارتست از نموداري که روند پيشرفت پروژه در طول زمان را نشان مي‌دهد.</a:t>
            </a:r>
          </a:p>
          <a:p>
            <a:pPr lvl="1">
              <a:buNone/>
              <a:defRPr/>
            </a:pPr>
            <a:r>
              <a:rPr lang="fa-IR" b="1" dirty="0" smtClean="0">
                <a:cs typeface="Nazanin" pitchFamily="2" charset="-78"/>
              </a:rPr>
              <a:t>محور </a:t>
            </a:r>
            <a:r>
              <a:rPr lang="en-US" b="1" dirty="0" smtClean="0">
                <a:cs typeface="Nazanin" pitchFamily="2" charset="-78"/>
              </a:rPr>
              <a:t>x</a:t>
            </a:r>
            <a:r>
              <a:rPr lang="fa-IR" b="1" dirty="0" smtClean="0">
                <a:cs typeface="Nazanin" pitchFamily="2" charset="-78"/>
              </a:rPr>
              <a:t> : زمان</a:t>
            </a:r>
          </a:p>
          <a:p>
            <a:pPr lvl="1">
              <a:buNone/>
              <a:defRPr/>
            </a:pPr>
            <a:r>
              <a:rPr lang="fa-IR" b="1" dirty="0" smtClean="0">
                <a:cs typeface="Nazanin" pitchFamily="2" charset="-78"/>
              </a:rPr>
              <a:t>محور </a:t>
            </a:r>
            <a:r>
              <a:rPr lang="en-US" b="1" dirty="0" smtClean="0">
                <a:cs typeface="Nazanin" pitchFamily="2" charset="-78"/>
              </a:rPr>
              <a:t>y</a:t>
            </a:r>
            <a:r>
              <a:rPr lang="fa-IR" b="1" dirty="0" smtClean="0">
                <a:cs typeface="Nazanin" pitchFamily="2" charset="-78"/>
              </a:rPr>
              <a:t> : کل درصد پيشرفت پروژه (فيزيکي يا هزينه)</a:t>
            </a:r>
          </a:p>
          <a:p>
            <a:pPr>
              <a:buNone/>
              <a:defRPr/>
            </a:pPr>
            <a:r>
              <a:rPr lang="fa-IR" sz="2300" b="1" dirty="0" smtClean="0">
                <a:cs typeface="Nazanin" pitchFamily="2" charset="-78"/>
              </a:rPr>
              <a:t>انواع پيشرفت تجمعي پروژه</a:t>
            </a:r>
          </a:p>
          <a:p>
            <a:pPr lvl="1">
              <a:defRPr/>
            </a:pPr>
            <a:r>
              <a:rPr lang="ar-SA" b="1" dirty="0" smtClean="0">
                <a:cs typeface="Nazanin" pitchFamily="2" charset="-78"/>
              </a:rPr>
              <a:t>پيشرفت</a:t>
            </a:r>
            <a:r>
              <a:rPr lang="en-US" b="1" dirty="0" smtClean="0">
                <a:cs typeface="Nazanin" pitchFamily="2" charset="-78"/>
              </a:rPr>
              <a:t> </a:t>
            </a:r>
            <a:r>
              <a:rPr lang="ar-SA" b="1" dirty="0" smtClean="0">
                <a:cs typeface="Nazanin" pitchFamily="2" charset="-78"/>
              </a:rPr>
              <a:t>تجمعي فيزيکي</a:t>
            </a:r>
            <a:endParaRPr lang="fa-IR" b="1" dirty="0" smtClean="0">
              <a:cs typeface="Nazanin" pitchFamily="2" charset="-78"/>
            </a:endParaRPr>
          </a:p>
          <a:p>
            <a:pPr lvl="1">
              <a:defRPr/>
            </a:pPr>
            <a:r>
              <a:rPr lang="ar-SA" b="1" dirty="0" smtClean="0">
                <a:cs typeface="Nazanin" pitchFamily="2" charset="-78"/>
              </a:rPr>
              <a:t>پيشرفت تجمعي زماني</a:t>
            </a:r>
            <a:endParaRPr lang="fa-IR" b="1" dirty="0" smtClean="0">
              <a:cs typeface="Nazanin" pitchFamily="2" charset="-78"/>
            </a:endParaRPr>
          </a:p>
          <a:p>
            <a:pPr lvl="1">
              <a:defRPr/>
            </a:pPr>
            <a:r>
              <a:rPr lang="ar-SA" b="1" dirty="0" smtClean="0">
                <a:cs typeface="Nazanin" pitchFamily="2" charset="-78"/>
              </a:rPr>
              <a:t>پيشرفت تجمعي هزينه‌اي يا بودجه‌اي</a:t>
            </a:r>
            <a:endParaRPr lang="fa-IR" b="1" dirty="0" smtClean="0">
              <a:cs typeface="Nazanin" pitchFamily="2" charset="-78"/>
            </a:endParaRPr>
          </a:p>
          <a:p>
            <a:pPr>
              <a:buNone/>
              <a:defRPr/>
            </a:pPr>
            <a:r>
              <a:rPr lang="fa-IR" sz="2400" b="1" dirty="0" smtClean="0">
                <a:cs typeface="Nazanin" pitchFamily="2" charset="-78"/>
              </a:rPr>
              <a:t>نکته: </a:t>
            </a:r>
          </a:p>
          <a:p>
            <a:pPr lvl="1">
              <a:buNone/>
              <a:defRPr/>
            </a:pPr>
            <a:r>
              <a:rPr lang="en-US" sz="1800" b="1" dirty="0" smtClean="0">
                <a:cs typeface="Nazanin" pitchFamily="2" charset="-78"/>
              </a:rPr>
              <a:t>SC</a:t>
            </a:r>
            <a:r>
              <a:rPr lang="fa-IR" sz="1800" b="1" dirty="0" smtClean="0">
                <a:cs typeface="Nazanin" pitchFamily="2" charset="-78"/>
              </a:rPr>
              <a:t> نشان مي‌دهد که پروژه در واقعيت بايد چگونه بايد مي‌کرده و در عمل چگونه پيشرفت کرده است.</a:t>
            </a:r>
          </a:p>
          <a:p>
            <a:pPr lvl="1">
              <a:buNone/>
              <a:defRPr/>
            </a:pPr>
            <a:r>
              <a:rPr lang="fa-IR" sz="1800" b="1" dirty="0" smtClean="0">
                <a:cs typeface="Nazanin" pitchFamily="2" charset="-78"/>
              </a:rPr>
              <a:t>در شکل بعد نمونه ای از </a:t>
            </a:r>
            <a:r>
              <a:rPr lang="fa-IR" sz="1800" b="1" smtClean="0">
                <a:cs typeface="Nazanin" pitchFamily="2" charset="-78"/>
              </a:rPr>
              <a:t>نمودار </a:t>
            </a:r>
            <a:r>
              <a:rPr lang="fa-IR" sz="1800" b="1" smtClean="0">
                <a:cs typeface="Nazanin" pitchFamily="2" charset="-78"/>
              </a:rPr>
              <a:t>منحنی </a:t>
            </a:r>
            <a:r>
              <a:rPr lang="fa-IR" sz="1800" b="1" dirty="0" smtClean="0">
                <a:cs typeface="Nazanin" pitchFamily="2" charset="-78"/>
              </a:rPr>
              <a:t>پیشرفت پروژه نشان داده شده است.</a:t>
            </a:r>
            <a:endParaRPr lang="en-US" sz="1800" b="1" dirty="0" smtClean="0">
              <a:cs typeface="Nazanin" pitchFamily="2" charset="-78"/>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1" name="Chart 7"/>
          <p:cNvGraphicFramePr>
            <a:graphicFrameLocks/>
          </p:cNvGraphicFramePr>
          <p:nvPr/>
        </p:nvGraphicFramePr>
        <p:xfrm>
          <a:off x="500063" y="357188"/>
          <a:ext cx="8310562" cy="6215062"/>
        </p:xfrm>
        <a:graphic>
          <a:graphicData uri="http://schemas.openxmlformats.org/presentationml/2006/ole">
            <p:oleObj spid="_x0000_s29698" name="Worksheet" r:id="rId3" imgW="8309568" imgH="6212362" progId="Excel.Sheet.8">
              <p:embed/>
            </p:oleObj>
          </a:graphicData>
        </a:graphic>
      </p:graphicFrame>
      <p:sp>
        <p:nvSpPr>
          <p:cNvPr id="3" name="TextBox 2"/>
          <p:cNvSpPr txBox="1"/>
          <p:nvPr/>
        </p:nvSpPr>
        <p:spPr>
          <a:xfrm>
            <a:off x="6643702" y="1142984"/>
            <a:ext cx="2176458" cy="400110"/>
          </a:xfrm>
          <a:prstGeom prst="rect">
            <a:avLst/>
          </a:prstGeom>
          <a:noFill/>
        </p:spPr>
        <p:txBody>
          <a:bodyPr wrap="square" rtlCol="1">
            <a:spAutoFit/>
          </a:bodyPr>
          <a:lstStyle/>
          <a:p>
            <a:pPr>
              <a:defRPr/>
            </a:pPr>
            <a:r>
              <a:rPr lang="fa-IR" sz="2000" b="1" dirty="0" smtClean="0">
                <a:solidFill>
                  <a:schemeClr val="tx2"/>
                </a:solidFill>
                <a:effectLst>
                  <a:outerShdw blurRad="38100" dist="38100" dir="2700000" algn="tl">
                    <a:srgbClr val="000000">
                      <a:alpha val="43137"/>
                    </a:srgbClr>
                  </a:outerShdw>
                </a:effectLst>
                <a:cs typeface="B Mitra" pitchFamily="2" charset="-78"/>
              </a:rPr>
              <a:t>نمونه نمودار </a:t>
            </a:r>
            <a:r>
              <a:rPr lang="en-US" sz="20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S-Curve</a:t>
            </a:r>
            <a:endParaRPr lang="fa-IR" sz="20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advTm="15859"/>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ustom 1">
      <a:majorFont>
        <a:latin typeface="Calibri"/>
        <a:ea typeface=""/>
        <a:cs typeface="Tahoma"/>
      </a:majorFont>
      <a:minorFont>
        <a:latin typeface="Calibri"/>
        <a:ea typeface=""/>
        <a:cs typeface="Tahoma"/>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1736</TotalTime>
  <Words>1046</Words>
  <Application>Microsoft Office PowerPoint</Application>
  <PresentationFormat>On-screen Show (4:3)</PresentationFormat>
  <Paragraphs>76</Paragraphs>
  <Slides>11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Flow</vt:lpstr>
      <vt:lpstr>Worksheet</vt:lpstr>
      <vt:lpstr>کنترل پروژه دانشگاه جامع علمی کاربردی  کارخانجات مخابراتی ایران (ITMC)   نیمسال اول 94-93</vt:lpstr>
      <vt:lpstr>فصل ششم</vt:lpstr>
      <vt:lpstr>موازنه زمان و هزینه</vt:lpstr>
      <vt:lpstr>هزینه های پروژه</vt:lpstr>
      <vt:lpstr>سایر هزینه های پروژه</vt:lpstr>
      <vt:lpstr>تعاریف هزینه های پروژه</vt:lpstr>
      <vt:lpstr>بودجه بندی پروژه</vt:lpstr>
      <vt:lpstr>منحنی پیشرفت پروژه S-Curve</vt:lpstr>
      <vt:lpstr>Slide 9</vt:lpstr>
      <vt:lpstr>Slide 10</vt:lpstr>
      <vt:lpstr>نمونه هایی از برخی گزارشات پروژه</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فصل اول</dc:title>
  <dc:creator>ajamshidi</dc:creator>
  <cp:lastModifiedBy>Mehrnoosh</cp:lastModifiedBy>
  <cp:revision>390</cp:revision>
  <dcterms:created xsi:type="dcterms:W3CDTF">2013-10-07T06:13:11Z</dcterms:created>
  <dcterms:modified xsi:type="dcterms:W3CDTF">2015-01-30T20:37:18Z</dcterms:modified>
</cp:coreProperties>
</file>