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7449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418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5900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2143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6275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6409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2856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8228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448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20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999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094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1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706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63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44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987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0689776-92EF-40AB-88AE-7D2B71C08C45}" type="datetimeFigureOut">
              <a:rPr lang="fa-IR" smtClean="0"/>
              <a:t>18/02/1437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A47C2-FD3C-473A-A6E2-F306315B23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713270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4110" y="2286001"/>
            <a:ext cx="8825658" cy="1774408"/>
          </a:xfrm>
        </p:spPr>
        <p:txBody>
          <a:bodyPr>
            <a:normAutofit/>
          </a:bodyPr>
          <a:lstStyle/>
          <a:p>
            <a:pPr algn="ctr"/>
            <a:r>
              <a:rPr lang="fa-IR" sz="3000" dirty="0" smtClean="0">
                <a:cs typeface="B Koodak" panose="00000700000000000000" pitchFamily="2" charset="-78"/>
              </a:rPr>
              <a:t>استهلاک به بخشی از سرمایه های یک کشور از قبیل ماشین آلات و ... که در نتیجه گذشت زمان و استفاده از آنها از بین میرود.</a:t>
            </a:r>
            <a:endParaRPr lang="fa-IR" sz="3000" dirty="0">
              <a:cs typeface="B Koodak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4110" y="818444"/>
            <a:ext cx="8825658" cy="861420"/>
          </a:xfrm>
        </p:spPr>
        <p:txBody>
          <a:bodyPr>
            <a:normAutofit/>
          </a:bodyPr>
          <a:lstStyle/>
          <a:p>
            <a:pPr algn="ctr" rtl="0"/>
            <a:r>
              <a:rPr lang="fa-IR" sz="4000" dirty="0" smtClean="0">
                <a:solidFill>
                  <a:schemeClr val="accent2"/>
                </a:solidFill>
                <a:cs typeface="B Yekan" panose="00000400000000000000" pitchFamily="2" charset="-78"/>
              </a:rPr>
              <a:t>استهلاک</a:t>
            </a:r>
            <a:endParaRPr lang="fa-IR" sz="4000" dirty="0">
              <a:solidFill>
                <a:schemeClr val="accent2"/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378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646" y="7080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accent2"/>
                </a:solidFill>
                <a:cs typeface="B Yekan" panose="00000400000000000000" pitchFamily="2" charset="-78"/>
              </a:rPr>
              <a:t>تولید ناخالص</a:t>
            </a:r>
            <a:r>
              <a:rPr lang="fa-IR" sz="3200" dirty="0" smtClean="0">
                <a:cs typeface="B Yekan" panose="00000400000000000000" pitchFamily="2" charset="-78"/>
              </a:rPr>
              <a:t/>
            </a:r>
            <a:br>
              <a:rPr lang="fa-IR" sz="3200" dirty="0" smtClean="0">
                <a:cs typeface="B Yekan" panose="00000400000000000000" pitchFamily="2" charset="-78"/>
              </a:rPr>
            </a:b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200" dirty="0" smtClean="0">
                <a:cs typeface="B Koodak" panose="00000700000000000000" pitchFamily="2" charset="-78"/>
              </a:rPr>
              <a:t>اگر کل تولید جامعه را بدون هزینه استهلاک محاسبه کنیم به آن تولید ناخالص میگویند.</a:t>
            </a:r>
            <a:br>
              <a:rPr lang="fa-IR" sz="3200" dirty="0" smtClean="0">
                <a:cs typeface="B Koodak" panose="00000700000000000000" pitchFamily="2" charset="-78"/>
              </a:rPr>
            </a:b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200" dirty="0" smtClean="0">
                <a:solidFill>
                  <a:schemeClr val="accent2"/>
                </a:solidFill>
                <a:cs typeface="B Yekan" panose="00000400000000000000" pitchFamily="2" charset="-78"/>
              </a:rPr>
              <a:t>تولید خالص</a:t>
            </a:r>
            <a:r>
              <a:rPr lang="fa-IR" sz="3200" dirty="0" smtClean="0">
                <a:cs typeface="B Yekan" panose="00000400000000000000" pitchFamily="2" charset="-78"/>
              </a:rPr>
              <a:t/>
            </a:r>
            <a:br>
              <a:rPr lang="fa-IR" sz="3200" dirty="0" smtClean="0">
                <a:cs typeface="B Yekan" panose="00000400000000000000" pitchFamily="2" charset="-78"/>
              </a:rPr>
            </a:b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200" dirty="0" smtClean="0">
                <a:cs typeface="B Koodak" panose="00000700000000000000" pitchFamily="2" charset="-78"/>
              </a:rPr>
              <a:t>اگر هزینه استهلاک را محاسبه کنیم و تولید را بدون آنها مورد توجه قرار دهیم به آن تولید خالص میگویند. </a:t>
            </a:r>
            <a:endParaRPr lang="fa-IR" sz="3200" dirty="0">
              <a:cs typeface="B Koodak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09" y="4818210"/>
            <a:ext cx="10515600" cy="1042266"/>
          </a:xfrm>
        </p:spPr>
        <p:txBody>
          <a:bodyPr>
            <a:normAutofit fontScale="92500" lnSpcReduction="20000"/>
          </a:bodyPr>
          <a:lstStyle/>
          <a:p>
            <a:endParaRPr lang="fa-IR" dirty="0" smtClean="0"/>
          </a:p>
          <a:p>
            <a:r>
              <a:rPr lang="fa-IR" dirty="0" smtClean="0"/>
              <a:t>علامت اختصاری تولید ناخالص ملی </a:t>
            </a:r>
          </a:p>
          <a:p>
            <a:pPr marL="0" indent="0" algn="ctr">
              <a:buNone/>
            </a:pPr>
            <a:r>
              <a:rPr lang="en-US" dirty="0" smtClean="0"/>
              <a:t>G.N.P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7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 smtClean="0">
                <a:solidFill>
                  <a:schemeClr val="accent2"/>
                </a:solidFill>
                <a:cs typeface="B Yekan" panose="00000400000000000000" pitchFamily="2" charset="-78"/>
              </a:rPr>
              <a:t>میزان بالای تولید ناخالص ملی در یک کشور نشان دهنده موارد زیر است: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fa-IR" sz="3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Koodak" panose="00000700000000000000" pitchFamily="2" charset="-78"/>
              </a:rPr>
              <a:t>قدرت اقتصادی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Koodak" panose="00000700000000000000" pitchFamily="2" charset="-78"/>
              </a:rPr>
              <a:t>تولید بیشتر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Koodak" panose="00000700000000000000" pitchFamily="2" charset="-78"/>
              </a:rPr>
              <a:t>بالا بودن بهره وری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a-IR" sz="3200" dirty="0" smtClean="0">
                <a:cs typeface="B Koodak" panose="00000700000000000000" pitchFamily="2" charset="-78"/>
              </a:rPr>
              <a:t>استفاده بهینه از عوامل تولید</a:t>
            </a:r>
            <a:endParaRPr lang="fa-IR" sz="32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8994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447" y="535845"/>
            <a:ext cx="4538953" cy="1033182"/>
          </a:xfrm>
        </p:spPr>
        <p:txBody>
          <a:bodyPr/>
          <a:lstStyle/>
          <a:p>
            <a:r>
              <a:rPr lang="fa-IR" sz="3600" dirty="0" smtClean="0">
                <a:solidFill>
                  <a:schemeClr val="accent2"/>
                </a:solidFill>
                <a:cs typeface="B Yekan" panose="00000400000000000000" pitchFamily="2" charset="-78"/>
              </a:rPr>
              <a:t>تولید ناخالص ملی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6383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a-IR" sz="2800" dirty="0" smtClean="0">
                <a:cs typeface="B Koodak" panose="00000700000000000000" pitchFamily="2" charset="-78"/>
              </a:rPr>
              <a:t>ارزش پولی کلیه کالاها و خدمات نهایی که اعضای یک ملت در طول یکسال تولید کرده اند.</a:t>
            </a:r>
            <a:endParaRPr lang="fa-IR" sz="2800" dirty="0">
              <a:cs typeface="B Koodak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4909" y="3990109"/>
            <a:ext cx="8063345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sz="2400" dirty="0" smtClean="0"/>
              <a:t>نشانه اختصاری تولید ناخالص داخلی</a:t>
            </a:r>
          </a:p>
          <a:p>
            <a:endParaRPr lang="fa-IR" sz="2400" dirty="0" smtClean="0"/>
          </a:p>
          <a:p>
            <a:pPr algn="ctr"/>
            <a:r>
              <a:rPr lang="en-US" dirty="0" smtClean="0"/>
              <a:t>G.D.P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4020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 smtClean="0">
                <a:solidFill>
                  <a:schemeClr val="accent2"/>
                </a:solidFill>
                <a:cs typeface="B Yekan" panose="00000400000000000000" pitchFamily="2" charset="-78"/>
              </a:rPr>
              <a:t>تولید ناخالص داخلی</a:t>
            </a:r>
            <a:endParaRPr lang="fa-IR" sz="3600" dirty="0">
              <a:solidFill>
                <a:schemeClr val="accent2"/>
              </a:solidFill>
              <a:cs typeface="B Yek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748" y="1564545"/>
            <a:ext cx="8946541" cy="1033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800" dirty="0" smtClean="0">
                <a:cs typeface="B Koodak" panose="00000700000000000000" pitchFamily="2" charset="-78"/>
              </a:rPr>
              <a:t>ارزش پولی کلیه ی کالاها و خدمات نهایی که در طول یکسال در محدوده مرزهای یک کشور تولید میشود.</a:t>
            </a:r>
            <a:endParaRPr lang="fa-IR" sz="2800" dirty="0">
              <a:cs typeface="B Koodak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62797" y="3699163"/>
            <a:ext cx="818803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B Koodak" panose="00000700000000000000" pitchFamily="2" charset="-78"/>
              </a:rPr>
              <a:t>در کشورهایی که نیروی کار وسرمایه های زیادی از آن ها در خارج از مرزهایشان کار می کنند و یا مهاجرت بسیار و نیز ورود سرمایه بالایی به کشور خود دارند میزان تولید </a:t>
            </a:r>
            <a:r>
              <a:rPr lang="fa-IR" sz="2800" dirty="0" smtClean="0">
                <a:solidFill>
                  <a:schemeClr val="accent3"/>
                </a:solidFill>
                <a:cs typeface="B Koodak" panose="00000700000000000000" pitchFamily="2" charset="-78"/>
              </a:rPr>
              <a:t>ناخالص ملی </a:t>
            </a:r>
            <a:r>
              <a:rPr lang="fa-IR" sz="2800" dirty="0" smtClean="0">
                <a:cs typeface="B Koodak" panose="00000700000000000000" pitchFamily="2" charset="-78"/>
              </a:rPr>
              <a:t>با تولید </a:t>
            </a:r>
            <a:r>
              <a:rPr lang="fa-IR" sz="2800" dirty="0" smtClean="0">
                <a:solidFill>
                  <a:schemeClr val="accent3"/>
                </a:solidFill>
                <a:cs typeface="B Koodak" panose="00000700000000000000" pitchFamily="2" charset="-78"/>
              </a:rPr>
              <a:t>ناخالص داخلی </a:t>
            </a:r>
            <a:r>
              <a:rPr lang="fa-IR" sz="2800" dirty="0" smtClean="0">
                <a:cs typeface="B Koodak" panose="00000700000000000000" pitchFamily="2" charset="-78"/>
              </a:rPr>
              <a:t>تفاوت زیادی دارد.</a:t>
            </a:r>
            <a:endParaRPr lang="fa-IR" sz="28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5642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89046"/>
          </a:xfrm>
        </p:spPr>
        <p:txBody>
          <a:bodyPr/>
          <a:lstStyle/>
          <a:p>
            <a:pPr algn="ctr"/>
            <a:r>
              <a:rPr lang="fa-IR" sz="3600" dirty="0" smtClean="0">
                <a:solidFill>
                  <a:schemeClr val="accent2"/>
                </a:solidFill>
                <a:cs typeface="B Yekan" panose="00000400000000000000" pitchFamily="2" charset="-78"/>
              </a:rPr>
              <a:t>درآمد ملی</a:t>
            </a:r>
            <a:endParaRPr lang="fa-IR" sz="3600" dirty="0">
              <a:solidFill>
                <a:schemeClr val="accent2"/>
              </a:solidFill>
              <a:cs typeface="B Yek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475" y="1641764"/>
            <a:ext cx="8946541" cy="1064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به مجموع در آمدهایی که در طول سال نصیب اعضای جامعه میشود درآمد ملی میگویند.</a:t>
            </a:r>
            <a:endParaRPr lang="fa-IR" sz="2400" dirty="0">
              <a:cs typeface="B Koodak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9745" y="2830810"/>
            <a:ext cx="8416636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B Koodak" panose="00000700000000000000" pitchFamily="2" charset="-78"/>
              </a:rPr>
              <a:t>درآمد ملی شامل موارد زیر میشود:</a:t>
            </a:r>
          </a:p>
          <a:p>
            <a:endParaRPr lang="fa-IR" sz="2000" dirty="0" smtClean="0">
              <a:cs typeface="B Koodak" panose="000007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sz="2000" dirty="0" smtClean="0">
                <a:cs typeface="B Koodak" panose="00000700000000000000" pitchFamily="2" charset="-78"/>
              </a:rPr>
              <a:t>درآمد حقوق بگیران</a:t>
            </a:r>
          </a:p>
          <a:p>
            <a:endParaRPr lang="fa-IR" sz="2000" dirty="0" smtClean="0">
              <a:cs typeface="B Koodak" panose="000007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sz="2000" dirty="0" smtClean="0">
                <a:cs typeface="B Koodak" panose="00000700000000000000" pitchFamily="2" charset="-78"/>
              </a:rPr>
              <a:t>درآمد صاحبان سرمایه</a:t>
            </a:r>
          </a:p>
          <a:p>
            <a:endParaRPr lang="fa-IR" sz="2000" dirty="0" smtClean="0">
              <a:cs typeface="B Koodak" panose="000007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sz="2000" dirty="0" smtClean="0">
                <a:cs typeface="B Koodak" panose="00000700000000000000" pitchFamily="2" charset="-78"/>
              </a:rPr>
              <a:t>درآمد صاحبان املاک</a:t>
            </a:r>
          </a:p>
          <a:p>
            <a:endParaRPr lang="fa-IR" sz="2000" dirty="0" smtClean="0">
              <a:cs typeface="B Koodak" panose="000007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a-IR" sz="2000" dirty="0" smtClean="0">
                <a:cs typeface="B Koodak" panose="00000700000000000000" pitchFamily="2" charset="-78"/>
              </a:rPr>
              <a:t>درآمد صاحبان مشاغل آزاد و سودی که نصیب شرکت ها و موسسات میشود. </a:t>
            </a:r>
            <a:endParaRPr lang="fa-IR" sz="20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906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2618507" y="1449848"/>
            <a:ext cx="5953991" cy="328352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4218709" y="2306782"/>
            <a:ext cx="237951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9600" dirty="0" smtClean="0">
                <a:cs typeface="B Koodak" panose="00000700000000000000" pitchFamily="2" charset="-78"/>
              </a:rPr>
              <a:t>پایان</a:t>
            </a:r>
            <a:endParaRPr lang="fa-IR" sz="96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8750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</TotalTime>
  <Words>205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 Koodak</vt:lpstr>
      <vt:lpstr>B Yekan</vt:lpstr>
      <vt:lpstr>Century Gothic</vt:lpstr>
      <vt:lpstr>Times New Roman</vt:lpstr>
      <vt:lpstr>Wingdings</vt:lpstr>
      <vt:lpstr>Wingdings 3</vt:lpstr>
      <vt:lpstr>Ion</vt:lpstr>
      <vt:lpstr>استهلاک به بخشی از سرمایه های یک کشور از قبیل ماشین آلات و ... که در نتیجه گذشت زمان و استفاده از آنها از بین میرود.</vt:lpstr>
      <vt:lpstr>تولید ناخالص  اگر کل تولید جامعه را بدون هزینه استهلاک محاسبه کنیم به آن تولید ناخالص میگویند.  تولید خالص  اگر هزینه استهلاک را محاسبه کنیم و تولید را بدون آنها مورد توجه قرار دهیم به آن تولید خالص میگویند. </vt:lpstr>
      <vt:lpstr>میزان بالای تولید ناخالص ملی در یک کشور نشان دهنده موارد زیر است: </vt:lpstr>
      <vt:lpstr>تولید ناخالص ملی </vt:lpstr>
      <vt:lpstr>تولید ناخالص داخلی</vt:lpstr>
      <vt:lpstr>درآمد ملی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استهلاک به بخشی از سرمایه های یک کشور از قبیل ماشین آلات و ... که در نتیجه گذشت زمان و استفاده از آنها از بین میرود.</dc:title>
  <dc:creator>Ali Alizadeh</dc:creator>
  <cp:lastModifiedBy>Ali Alizadeh</cp:lastModifiedBy>
  <cp:revision>10</cp:revision>
  <dcterms:created xsi:type="dcterms:W3CDTF">2015-11-30T14:42:36Z</dcterms:created>
  <dcterms:modified xsi:type="dcterms:W3CDTF">2015-11-30T16:03:12Z</dcterms:modified>
</cp:coreProperties>
</file>