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86" r:id="rId5"/>
    <p:sldId id="287" r:id="rId6"/>
    <p:sldId id="259" r:id="rId7"/>
    <p:sldId id="290" r:id="rId8"/>
    <p:sldId id="260" r:id="rId9"/>
    <p:sldId id="289" r:id="rId10"/>
    <p:sldId id="294" r:id="rId11"/>
    <p:sldId id="297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91" r:id="rId21"/>
    <p:sldId id="269" r:id="rId22"/>
    <p:sldId id="270" r:id="rId23"/>
    <p:sldId id="273" r:id="rId24"/>
    <p:sldId id="274" r:id="rId25"/>
    <p:sldId id="275" r:id="rId26"/>
    <p:sldId id="293" r:id="rId27"/>
    <p:sldId id="276" r:id="rId2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66A91E4-0EE9-4FEC-8A42-5A102DC53FBD}" type="datetimeFigureOut">
              <a:rPr lang="fa-IR" smtClean="0"/>
              <a:t>08/28/1436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2397D5-51A2-45F3-A805-7008AF856A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951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1D3-BCD6-4D71-A8ED-E8F9D1738935}" type="datetime8">
              <a:rPr lang="fa-IR" smtClean="0"/>
              <a:t>ژوئن 15،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CC7A-562E-4CED-BC9F-CB164A11DE6F}" type="datetime8">
              <a:rPr lang="fa-IR" smtClean="0"/>
              <a:t>ژوئن 15،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48C6-91D1-440B-876B-AF0F264938F1}" type="datetime8">
              <a:rPr lang="fa-IR" smtClean="0"/>
              <a:t>ژوئن 15،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2789-20D3-491D-B379-BF08810F5FCA}" type="datetime8">
              <a:rPr lang="fa-IR" smtClean="0"/>
              <a:t>ژوئن 15،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22B4-42F8-4129-87F3-0B3DB527C275}" type="datetime8">
              <a:rPr lang="fa-IR" smtClean="0"/>
              <a:t>ژوئن 15،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7035-748E-42FE-8D79-577E08D13BA6}" type="datetime8">
              <a:rPr lang="fa-IR" smtClean="0"/>
              <a:t>ژوئن 15، 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4A8E-A453-43FE-86D6-B0A689B788C3}" type="datetime8">
              <a:rPr lang="fa-IR" smtClean="0"/>
              <a:t>ژوئن 15، 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FD0E-27B0-4E07-B375-2F5178F3E018}" type="datetime8">
              <a:rPr lang="fa-IR" smtClean="0"/>
              <a:t>ژوئن 15، 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F729-D1CA-4C36-9805-4ABD2E004D3C}" type="datetime8">
              <a:rPr lang="fa-IR" smtClean="0"/>
              <a:t>ژوئن 15، 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0BA3-0CCD-4943-9759-CD485DA5D889}" type="datetime8">
              <a:rPr lang="fa-IR" smtClean="0"/>
              <a:t>ژوئن 15، 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9CB1-E901-4E92-9C99-46FCD787374F}" type="datetime8">
              <a:rPr lang="fa-IR" smtClean="0"/>
              <a:t>ژوئن 15، 15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9093DCB-129E-4519-8A69-9F34E3D59C59}" type="slidenum">
              <a:rPr lang="fa-IR" smtClean="0"/>
              <a:t>‹#›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4A0D185-DFD7-4DFD-8017-2AB7322EAE26}" type="datetime8">
              <a:rPr lang="fa-IR" smtClean="0"/>
              <a:t>ژوئن 15، 15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515" y="1197315"/>
            <a:ext cx="77724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به نام خدا</a:t>
            </a:r>
            <a:br>
              <a:rPr lang="fa-I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a-IR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fa-IR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Injection Molding</a:t>
            </a:r>
            <a:r>
              <a:rPr lang="fa-IR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fa-IR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fa-IR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805264"/>
            <a:ext cx="7772400" cy="914400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استاد : آقای دکتر سعید بازگیر</a:t>
            </a:r>
          </a:p>
          <a:p>
            <a:pPr algn="ctr"/>
            <a:endParaRPr lang="fa-I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تنظیم کننده : امیرحسین نجاری</a:t>
            </a:r>
            <a:endParaRPr lang="fa-I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24944"/>
            <a:ext cx="424847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606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208912" cy="662473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 Injection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Moulding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endParaRPr lang="fa-IR" dirty="0"/>
          </a:p>
          <a:p>
            <a:pPr marL="114300" indent="0">
              <a:buNone/>
            </a:pPr>
            <a:r>
              <a:rPr lang="fa-IR" dirty="0" smtClean="0"/>
              <a:t>طبقه بندی بر اساس ابعاد محصول :</a:t>
            </a:r>
            <a:endParaRPr lang="fa-IR" dirty="0"/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وزن قطعه تولید شده&gt; </a:t>
            </a:r>
            <a:r>
              <a:rPr lang="en-US" dirty="0" smtClean="0"/>
              <a:t>10g   </a:t>
            </a:r>
            <a:endParaRPr lang="fa-IR" dirty="0" smtClean="0"/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وزن قطعه تولید شده </a:t>
            </a:r>
            <a:r>
              <a:rPr lang="en-US" dirty="0" smtClean="0"/>
              <a:t>   5g     &lt;</a:t>
            </a:r>
            <a:endParaRPr lang="fa-IR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0.1g</a:t>
            </a:r>
            <a:r>
              <a:rPr lang="fa-IR" dirty="0" smtClean="0"/>
              <a:t>  &lt; وزن قطعه تولید شده &lt; </a:t>
            </a:r>
            <a:r>
              <a:rPr lang="en-US" dirty="0" smtClean="0"/>
              <a:t>10g</a:t>
            </a:r>
            <a:endParaRPr lang="fa-IR" dirty="0" smtClean="0"/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وزن قطعه &lt; </a:t>
            </a:r>
            <a:r>
              <a:rPr lang="en-US" dirty="0" smtClean="0"/>
              <a:t>0.1g</a:t>
            </a:r>
          </a:p>
          <a:p>
            <a:endParaRPr lang="en-US" dirty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10</a:t>
            </a:fld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93" y="3284984"/>
            <a:ext cx="5254595" cy="327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208912" cy="6624736"/>
          </a:xfrm>
        </p:spPr>
        <p:txBody>
          <a:bodyPr/>
          <a:lstStyle/>
          <a:p>
            <a:r>
              <a:rPr lang="fa-IR" dirty="0" smtClean="0"/>
              <a:t>شماتیک دستگاه قالبگیری تزریقی میکرو:</a:t>
            </a:r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r>
              <a:rPr lang="fa-IR" dirty="0" smtClean="0"/>
              <a:t>قطعات تولید شده با دستگاه قالبگیری تزریقی میکرو :</a:t>
            </a:r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11</a:t>
            </a:fld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663441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7"/>
            <a:ext cx="2304256" cy="20859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86493"/>
            <a:ext cx="2232248" cy="194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86493"/>
            <a:ext cx="2520280" cy="19079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604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208912" cy="6624736"/>
          </a:xfrm>
        </p:spPr>
        <p:txBody>
          <a:bodyPr/>
          <a:lstStyle/>
          <a:p>
            <a:pPr marL="114300" indent="0">
              <a:buNone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مدلسازی :</a:t>
            </a:r>
          </a:p>
          <a:p>
            <a:pPr marL="114300" indent="0">
              <a:buNone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جریان نیوتونی ایزوترمال داخل یک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 algn="l">
              <a:buNone/>
            </a:pPr>
            <a:endParaRPr lang="en-US" dirty="0" smtClean="0"/>
          </a:p>
          <a:p>
            <a:pPr marL="114300" indent="0" algn="l">
              <a:buNone/>
            </a:pPr>
            <a:endParaRPr lang="en-US" dirty="0"/>
          </a:p>
          <a:p>
            <a:pPr marL="114300" indent="0" algn="l">
              <a:buNone/>
            </a:pPr>
            <a:endParaRPr lang="en-US" dirty="0" smtClean="0"/>
          </a:p>
          <a:p>
            <a:pPr marL="114300" indent="0" algn="l">
              <a:buNone/>
            </a:pPr>
            <a:endParaRPr lang="en-US" dirty="0"/>
          </a:p>
          <a:p>
            <a:pPr marL="114300" indent="0" algn="l">
              <a:buNone/>
            </a:pPr>
            <a:endParaRPr lang="en-US" dirty="0" smtClean="0"/>
          </a:p>
          <a:p>
            <a:pPr marL="114300" indent="0" algn="l">
              <a:buNone/>
            </a:pPr>
            <a:endParaRPr lang="en-US" dirty="0"/>
          </a:p>
          <a:p>
            <a:pPr marL="114300" indent="0" algn="l">
              <a:buNone/>
            </a:pPr>
            <a:endParaRPr lang="en-US" dirty="0" smtClean="0"/>
          </a:p>
          <a:p>
            <a:pPr marL="114300" indent="0">
              <a:buNone/>
            </a:pPr>
            <a:endParaRPr lang="fa-IR" dirty="0" smtClean="0"/>
          </a:p>
          <a:p>
            <a:pPr marL="114300" indent="0">
              <a:buNone/>
            </a:pPr>
            <a:endParaRPr lang="fa-IR" dirty="0" smtClean="0"/>
          </a:p>
          <a:p>
            <a:pPr marL="114300" indent="0" algn="l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 algn="l">
              <a:buNone/>
            </a:pPr>
            <a:endParaRPr lang="en-US" dirty="0" smtClean="0"/>
          </a:p>
          <a:p>
            <a:pPr marL="114300" indent="0">
              <a:buNone/>
            </a:pPr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1981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6437"/>
            <a:ext cx="14859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4" y="3978402"/>
            <a:ext cx="4807024" cy="237071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92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208912" cy="6624736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fa-I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بدست آوردن زمان قالب گیری :</a:t>
                </a:r>
              </a:p>
              <a:p>
                <a:endParaRPr lang="fa-IR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a-IR" sz="1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𝑡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a-IR" sz="1800" dirty="0" smtClean="0"/>
                  <a:t> : شعاع لحظه ای و موقعیت مکانی</a:t>
                </a:r>
              </a:p>
              <a:p>
                <a:pPr marL="114300" indent="0">
                  <a:buNone/>
                </a:pPr>
                <a:r>
                  <a:rPr lang="fa-IR" sz="1800" dirty="0" smtClean="0"/>
                  <a:t>جلوی سیال در هر لحظه که با زمان تغییر می کند. </a:t>
                </a:r>
              </a:p>
              <a:p>
                <a:pPr marL="114300" indent="0">
                  <a:buNone/>
                </a:pPr>
                <a:endParaRPr lang="fa-IR" dirty="0" smtClean="0"/>
              </a:p>
              <a:p>
                <a:endParaRPr lang="fa-IR" dirty="0" smtClean="0"/>
              </a:p>
              <a:p>
                <a:endParaRPr lang="fa-IR" dirty="0" smtClean="0"/>
              </a:p>
              <a:p>
                <a:r>
                  <a:rPr lang="fa-I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بردار سرعت :</a:t>
                </a:r>
              </a:p>
              <a:p>
                <a:endParaRPr lang="fa-IR" sz="2000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=[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fa-IR" sz="2000" i="1" dirty="0" smtClean="0"/>
              </a:p>
              <a:p>
                <a:pPr marL="114300" indent="0">
                  <a:buNone/>
                </a:pPr>
                <a:endParaRPr lang="fa-IR" sz="2000" dirty="0" smtClean="0"/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a-I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a-IR" sz="2000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a-IR" sz="2000" b="0" i="0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fa-I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r</m:t>
                        </m:r>
                      </m:sub>
                    </m:sSub>
                    <m:r>
                      <a:rPr lang="fa-IR" sz="20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fa-IR" sz="2000" dirty="0" smtClean="0"/>
                  <a:t> </a:t>
                </a:r>
              </a:p>
              <a:p>
                <a:pPr marL="114300" indent="0" algn="ctr">
                  <a:buNone/>
                </a:pPr>
                <a:endParaRPr lang="fa-IR" sz="2000" dirty="0" smtClean="0"/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a-IR" sz="2000" i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Z</m:t>
                      </m:r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fa-IR" sz="2000" dirty="0" smtClean="0"/>
              </a:p>
              <a:p>
                <a:pPr marL="114300" indent="0">
                  <a:buNone/>
                </a:pPr>
                <a:endParaRPr lang="fa-IR" sz="20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208912" cy="6624736"/>
              </a:xfrm>
              <a:blipFill rotWithShape="1">
                <a:blip r:embed="rId2"/>
                <a:stretch>
                  <a:fillRect t="-55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3" y="963191"/>
            <a:ext cx="3091702" cy="1889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17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208912" cy="6624736"/>
              </a:xfrm>
            </p:spPr>
            <p:txBody>
              <a:bodyPr/>
              <a:lstStyle/>
              <a:p>
                <a:r>
                  <a:rPr lang="fa-IR" sz="2000" dirty="0" smtClean="0"/>
                  <a:t>معادله پیوستگی (استوانه ای):</a:t>
                </a:r>
              </a:p>
              <a:p>
                <a:endParaRPr lang="fa-IR" sz="2000" dirty="0" smtClean="0"/>
              </a:p>
              <a:p>
                <a:pPr marL="11430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a-IR" i="1" smtClean="0">
                              <a:latin typeface="Cambria Math"/>
                              <a:ea typeface="Cambria Math"/>
                            </a:rPr>
                            <m:t>𝜕𝜌</m:t>
                          </m:r>
                        </m:num>
                        <m:den>
                          <m:r>
                            <a:rPr lang="fa-IR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fa-IR" dirty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a-IR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a-IR" b="0" i="1" dirty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fa-IR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a-IR" i="1" dirty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fa-IR" i="1" dirty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fa-IR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a-IR" i="1" dirty="0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fa-IR" b="0" i="1" dirty="0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a-IR" b="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a-IR" b="0" i="1" dirty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fa-IR" b="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a-IR" b="0" i="1" dirty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fa-IR" b="0" i="1" dirty="0" smtClean="0">
                              <a:latin typeface="Cambria Math"/>
                              <a:ea typeface="Cambria Math"/>
                            </a:rPr>
                            <m:t>𝜕𝜃</m:t>
                          </m:r>
                        </m:den>
                      </m:f>
                      <m:r>
                        <a:rPr lang="fa-IR" b="0" i="1" dirty="0" smtClean="0">
                          <a:latin typeface="Cambria Math"/>
                          <a:ea typeface="Cambria Math"/>
                        </a:rPr>
                        <m:t>𝜌</m:t>
                      </m:r>
                      <m:sSub>
                        <m:sSubPr>
                          <m:ctrlPr>
                            <a:rPr lang="fa-IR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</m:sSub>
                      <m:r>
                        <a:rPr lang="fa-IR" b="0" i="1" dirty="0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a-IR" b="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a-IR" b="0" i="1" dirty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fa-IR" b="0" i="1" dirty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fa-IR" b="0" i="1" dirty="0" smtClean="0">
                          <a:latin typeface="Cambria Math"/>
                          <a:ea typeface="Cambria Math"/>
                        </a:rPr>
                        <m:t>𝜌</m:t>
                      </m:r>
                      <m:sSub>
                        <m:sSubPr>
                          <m:ctrlPr>
                            <a:rPr lang="fa-IR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  <m:r>
                        <a:rPr lang="fa-IR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a-IR" b="0" i="1" dirty="0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fa-IR" dirty="0" smtClean="0"/>
              </a:p>
              <a:p>
                <a:pPr marL="114300" indent="0" algn="l">
                  <a:buNone/>
                </a:pPr>
                <a:endParaRPr lang="fa-IR" dirty="0"/>
              </a:p>
              <a:p>
                <a:pPr marL="11430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fa-I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a-IR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fa-IR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fa-IR" dirty="0" smtClean="0"/>
              </a:p>
              <a:p>
                <a:pPr marL="114300" indent="0" algn="l">
                  <a:buNone/>
                </a:pPr>
                <a:endParaRPr lang="fa-IR" dirty="0"/>
              </a:p>
              <a:p>
                <a:pPr marL="114300" indent="0">
                  <a:buNone/>
                </a:pPr>
                <a:r>
                  <a:rPr lang="fa-IR" dirty="0" smtClean="0"/>
                  <a:t>معادله دینامیکی ( مولفه </a:t>
                </a:r>
                <a:r>
                  <a:rPr lang="en-US" dirty="0" smtClean="0"/>
                  <a:t>r</a:t>
                </a:r>
                <a:r>
                  <a:rPr lang="fa-IR" dirty="0" smtClean="0"/>
                  <a:t> ):</a:t>
                </a:r>
                <a:endParaRPr lang="en-US" dirty="0" smtClean="0"/>
              </a:p>
              <a:p>
                <a:pPr marL="114300" indent="0">
                  <a:buNone/>
                </a:pPr>
                <a:endParaRPr lang="fa-IR" dirty="0" smtClean="0"/>
              </a:p>
              <a:p>
                <a:pPr marL="11430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fa-IR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a-IR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a-IR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fa-IR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a-IR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  <m:r>
                            <a:rPr lang="fa-IR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a-I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f>
                            <m:fPr>
                              <m:ctrlPr>
                                <a:rPr lang="fa-I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a-IR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fa-I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a-IR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  <m:r>
                            <a:rPr lang="fa-IR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fa-I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a-I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a-IR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fa-I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a-IR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fa-I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a-IR" b="0" i="1" smtClean="0">
                                  <a:latin typeface="Cambria Math"/>
                                  <a:ea typeface="Cambria Math"/>
                                </a:rPr>
                                <m:t>𝜕𝜃</m:t>
                              </m:r>
                            </m:den>
                          </m:f>
                          <m:r>
                            <a:rPr lang="fa-I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a-I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a-I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a-IR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a-IR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fa-IR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  <m:r>
                            <a:rPr lang="fa-IR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a-I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  <m:f>
                            <m:fPr>
                              <m:ctrlPr>
                                <a:rPr lang="fa-I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a-IR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fa-I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a-IR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𝜕𝜌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𝑟𝑟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𝜕𝜃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114300" indent="0" algn="l">
                  <a:buNone/>
                </a:pPr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11430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𝜕𝜌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𝑟𝑧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𝜃𝜃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fa-I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208912" cy="6624736"/>
              </a:xfrm>
              <a:blipFill rotWithShape="1">
                <a:blip r:embed="rId2"/>
                <a:stretch>
                  <a:fillRect t="-36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V="1">
            <a:off x="251520" y="620688"/>
            <a:ext cx="360040" cy="10081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43808" y="620688"/>
            <a:ext cx="432048" cy="10081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067944" y="692696"/>
            <a:ext cx="360040" cy="9361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843808" y="3573016"/>
            <a:ext cx="432048" cy="9361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779912" y="3573016"/>
            <a:ext cx="468052" cy="9361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88024" y="3717032"/>
            <a:ext cx="360040" cy="7920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247964" y="4509120"/>
            <a:ext cx="396044" cy="10081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948264" y="4509120"/>
            <a:ext cx="360040" cy="10081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292080" y="5517232"/>
            <a:ext cx="432048" cy="9361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084168" y="5517232"/>
            <a:ext cx="432048" cy="9361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98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208912" cy="6624736"/>
              </a:xfrm>
            </p:spPr>
            <p:txBody>
              <a:bodyPr/>
              <a:lstStyle/>
              <a:p>
                <a:r>
                  <a:rPr lang="fa-IR" dirty="0" smtClean="0"/>
                  <a:t>با استفاده از جداول ( برای سیالات نیوتونی ) :</a:t>
                </a:r>
                <a:endParaRPr lang="en-US" dirty="0" smtClean="0"/>
              </a:p>
              <a:p>
                <a:endParaRPr lang="fa-IR" dirty="0" smtClean="0"/>
              </a:p>
              <a:p>
                <a:pPr marL="11430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a-IR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𝑟𝑧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=µ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fa-IR" dirty="0" smtClean="0"/>
              </a:p>
              <a:p>
                <a:r>
                  <a:rPr lang="fa-IR" dirty="0" smtClean="0"/>
                  <a:t>با قرار دادن در معادله بدست آمده صفحه قبل :</a:t>
                </a:r>
                <a:endParaRPr lang="en-US" dirty="0" smtClean="0"/>
              </a:p>
              <a:p>
                <a:pPr marL="114300" indent="0" algn="l">
                  <a:buNone/>
                </a:pPr>
                <a:endParaRPr lang="en-US" dirty="0" smtClean="0"/>
              </a:p>
              <a:p>
                <a:pPr marL="11430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𝜕𝜌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+µ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fa-IR" dirty="0" smtClean="0"/>
                  <a:t>در معادله پیوستگی :</a:t>
                </a:r>
              </a:p>
              <a:p>
                <a:endParaRPr lang="fa-IR" dirty="0" smtClean="0"/>
              </a:p>
              <a:p>
                <a:pPr marL="114300" lvl="0" indent="0" algn="l">
                  <a:buClr>
                    <a:srgbClr val="797B7E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a-IR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fa-IR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a-I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fa-I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𝑟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fa-IR" dirty="0" smtClean="0">
                  <a:solidFill>
                    <a:srgbClr val="000000"/>
                  </a:solidFill>
                </a:endParaRPr>
              </a:p>
              <a:p>
                <a:pPr marL="114300" indent="0" algn="l">
                  <a:buNone/>
                </a:pPr>
                <a:endParaRPr lang="en-US" dirty="0" smtClean="0"/>
              </a:p>
              <a:p>
                <a:pPr marL="114300" indent="0">
                  <a:buNone/>
                </a:pPr>
                <a:r>
                  <a:rPr lang="fa-IR" dirty="0" smtClean="0"/>
                  <a:t> 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a-IR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fa-IR" dirty="0" smtClean="0"/>
              </a:p>
              <a:p>
                <a:pPr marL="114300" indent="0">
                  <a:buNone/>
                </a:pPr>
                <a:endParaRPr lang="fa-IR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a-I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fa-I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𝑟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208912" cy="6624736"/>
              </a:xfrm>
              <a:blipFill rotWithShape="1">
                <a:blip r:embed="rId2"/>
                <a:stretch>
                  <a:fillRect t="-64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>
            <a:off x="3203848" y="4725144"/>
            <a:ext cx="432048" cy="19442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7-Point Star 6"/>
          <p:cNvSpPr/>
          <p:nvPr/>
        </p:nvSpPr>
        <p:spPr>
          <a:xfrm>
            <a:off x="4860032" y="6165304"/>
            <a:ext cx="216024" cy="21602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9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208912" cy="6624736"/>
              </a:xfrm>
            </p:spPr>
            <p:txBody>
              <a:bodyPr/>
              <a:lstStyle/>
              <a:p>
                <a:endParaRPr lang="fa-IR" dirty="0" smtClean="0"/>
              </a:p>
              <a:p>
                <a:pPr marL="11430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fa-IR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114300" indent="0" algn="l">
                  <a:buNone/>
                </a:pPr>
                <a:endParaRPr lang="fa-IR" dirty="0" smtClean="0"/>
              </a:p>
              <a:p>
                <a:pPr marL="11430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𝜕𝜌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+µ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a-IR" dirty="0" smtClean="0"/>
              </a:p>
              <a:p>
                <a:pPr marL="114300" indent="0" algn="l">
                  <a:buNone/>
                </a:pPr>
                <a:endParaRPr lang="en-US" dirty="0" smtClean="0"/>
              </a:p>
              <a:p>
                <a:pPr marL="11430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𝜕𝜌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µ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14300" indent="0" algn="l">
                  <a:buNone/>
                </a:pPr>
                <a:endParaRPr lang="fa-IR" dirty="0" smtClean="0"/>
              </a:p>
              <a:p>
                <a:r>
                  <a:rPr lang="fa-IR" dirty="0" smtClean="0"/>
                  <a:t>بازنویسی و مرتب کردن :</a:t>
                </a:r>
                <a:endParaRPr lang="en-US" dirty="0" smtClean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fa-IR" dirty="0" smtClean="0"/>
              </a:p>
              <a:p>
                <a:pPr marL="11430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fa-IR" i="1" smtClean="0">
                              <a:latin typeface="Cambria Math"/>
                            </a:rPr>
                            <m:t>µ</m:t>
                          </m:r>
                        </m:den>
                      </m:f>
                      <m:f>
                        <m:fPr>
                          <m:ctrlPr>
                            <a:rPr lang="fa-I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a-IR" i="1" smtClean="0">
                              <a:latin typeface="Cambria Math"/>
                              <a:ea typeface="Cambria Math"/>
                            </a:rPr>
                            <m:t>𝜕𝜌</m:t>
                          </m:r>
                        </m:num>
                        <m:den>
                          <m:r>
                            <a:rPr lang="fa-IR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a-IR" dirty="0"/>
              </a:p>
              <a:p>
                <a:pPr marL="114300" indent="0" algn="l">
                  <a:buNone/>
                </a:pPr>
                <a:endParaRPr lang="en-US" dirty="0" smtClean="0"/>
              </a:p>
              <a:p>
                <a:pPr marL="114300" indent="0" algn="l">
                  <a:buNone/>
                </a:pPr>
                <a:endParaRPr lang="fa-I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208912" cy="662473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827584" y="1412776"/>
            <a:ext cx="864096" cy="11521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46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836" y="204055"/>
                <a:ext cx="8208912" cy="6624736"/>
              </a:xfrm>
            </p:spPr>
            <p:txBody>
              <a:bodyPr/>
              <a:lstStyle/>
              <a:p>
                <a:r>
                  <a:rPr lang="fa-IR" dirty="0" smtClean="0"/>
                  <a:t>شرایط مرزی :</a:t>
                </a:r>
              </a:p>
              <a:p>
                <a:endParaRPr lang="fa-IR" dirty="0" smtClean="0"/>
              </a:p>
              <a:p>
                <a:pPr algn="l" rtl="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          @          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algn="l" rtl="0">
                  <a:buFont typeface="Wingdings" pitchFamily="2" charset="2"/>
                  <a:buChar char="Ø"/>
                </a:pPr>
                <a:endParaRPr lang="en-US" dirty="0" smtClean="0"/>
              </a:p>
              <a:p>
                <a:pPr algn="l" rtl="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a-IR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fa-IR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fa-IR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       @          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b="0" dirty="0" smtClean="0"/>
              </a:p>
              <a:p>
                <a:pPr algn="l" rtl="0">
                  <a:buFont typeface="Wingdings" pitchFamily="2" charset="2"/>
                  <a:buChar char="Ø"/>
                </a:pPr>
                <a:endParaRPr lang="en-US" dirty="0" smtClean="0"/>
              </a:p>
              <a:p>
                <a:pPr algn="l" rtl="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@</m:t>
                    </m:r>
                  </m:oMath>
                </a14:m>
                <a:r>
                  <a:rPr lang="en-US" dirty="0" smtClean="0"/>
                  <a:t>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 rtl="0">
                  <a:buFont typeface="Wingdings" pitchFamily="2" charset="2"/>
                  <a:buChar char="Ø"/>
                </a:pPr>
                <a:endParaRPr lang="en-US" dirty="0"/>
              </a:p>
              <a:p>
                <a:r>
                  <a:rPr lang="fa-IR" dirty="0" smtClean="0"/>
                  <a:t>با حل معادله با توجه به شرایط مرزی </a:t>
                </a:r>
                <a:r>
                  <a:rPr lang="en-US" dirty="0" smtClean="0"/>
                  <a:t>:</a:t>
                </a:r>
              </a:p>
              <a:p>
                <a:endParaRPr lang="fa-IR" dirty="0"/>
              </a:p>
              <a:p>
                <a:pPr marL="11430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𝐻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114300" indent="0" algn="l" rtl="0">
                  <a:buNone/>
                </a:pPr>
                <a:endParaRPr lang="en-US" dirty="0"/>
              </a:p>
              <a:p>
                <a:pPr marL="11430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µ</m:t>
                      </m:r>
                      <m:r>
                        <a:rPr lang="en-US" b="0" i="1" smtClean="0">
                          <a:latin typeface="Cambria Math"/>
                        </a:rPr>
                        <m:t>𝐿𝑛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𝐷𝑟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836" y="204055"/>
                <a:ext cx="8208912" cy="6624736"/>
              </a:xfrm>
              <a:blipFill rotWithShape="1">
                <a:blip r:embed="rId2"/>
                <a:stretch>
                  <a:fillRect t="-46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>
          <a:xfrm>
            <a:off x="0" y="548680"/>
            <a:ext cx="209566" cy="30243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Left Brace 3"/>
          <p:cNvSpPr/>
          <p:nvPr/>
        </p:nvSpPr>
        <p:spPr>
          <a:xfrm>
            <a:off x="110682" y="4375573"/>
            <a:ext cx="197768" cy="19442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27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208912" cy="6624736"/>
              </a:xfrm>
            </p:spPr>
            <p:txBody>
              <a:bodyPr/>
              <a:lstStyle/>
              <a:p>
                <a:r>
                  <a:rPr lang="fa-IR" dirty="0" smtClean="0"/>
                  <a:t>بدست آوردن </a:t>
                </a:r>
                <a:r>
                  <a:rPr lang="en-US" dirty="0" smtClean="0"/>
                  <a:t>A</a:t>
                </a:r>
                <a:r>
                  <a:rPr lang="fa-IR" dirty="0" smtClean="0"/>
                  <a:t> :</a:t>
                </a:r>
                <a:endParaRPr lang="en-US" dirty="0" smtClean="0"/>
              </a:p>
              <a:p>
                <a:endParaRPr lang="en-US" dirty="0"/>
              </a:p>
              <a:p>
                <a:pPr marL="11430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 smtClean="0"/>
              </a:p>
              <a:p>
                <a:endParaRPr lang="fa-IR" dirty="0" smtClean="0"/>
              </a:p>
              <a:p>
                <a:pPr marL="11430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𝐻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fa-IR" dirty="0" smtClean="0"/>
              </a:p>
              <a:p>
                <a:pPr marL="114300" indent="0" algn="l">
                  <a:buNone/>
                </a:pPr>
                <a:endParaRPr lang="en-US" dirty="0" smtClean="0"/>
              </a:p>
              <a:p>
                <a:pPr marL="114300" indent="0" algn="l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𝑑𝑧</m:t>
                        </m:r>
                      </m:e>
                    </m:nary>
                  </m:oMath>
                </a14:m>
                <a:r>
                  <a:rPr lang="en-US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𝑄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114300" indent="0" algn="l">
                  <a:buNone/>
                </a:pPr>
                <a:endParaRPr lang="en-US" dirty="0" smtClean="0"/>
              </a:p>
              <a:p>
                <a:pPr marL="114300" indent="0" algn="l">
                  <a:buNone/>
                </a:pPr>
                <a:endParaRPr lang="en-US" dirty="0" smtClean="0"/>
              </a:p>
              <a:p>
                <a:pPr marL="114300" indent="0">
                  <a:buNone/>
                </a:pPr>
                <a:endParaRPr lang="en-US" dirty="0" smtClean="0"/>
              </a:p>
              <a:p>
                <a:pPr marL="114300" indent="0">
                  <a:buNone/>
                </a:pPr>
                <a:r>
                  <a:rPr lang="fa-IR" dirty="0" smtClean="0"/>
                  <a:t>دو حالت در نظر می گیریم :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208912" cy="6624736"/>
              </a:xfrm>
              <a:blipFill rotWithShape="1">
                <a:blip r:embed="rId2"/>
                <a:stretch>
                  <a:fillRect t="-64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>
            <a:off x="2555776" y="2924944"/>
            <a:ext cx="13681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5" name="Curved Connector 4"/>
          <p:cNvCxnSpPr/>
          <p:nvPr/>
        </p:nvCxnSpPr>
        <p:spPr>
          <a:xfrm rot="10800000">
            <a:off x="4139952" y="4221088"/>
            <a:ext cx="1224139" cy="50405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10800000" flipV="1">
            <a:off x="4139952" y="4941166"/>
            <a:ext cx="1224136" cy="88209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979712" y="3789040"/>
            <a:ext cx="1944216" cy="9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/>
                <a:solidFill>
                  <a:schemeClr val="accent3"/>
                </a:solidFill>
              </a:rPr>
              <a:t>فشار ثابت </a:t>
            </a:r>
            <a:endParaRPr lang="fa-IR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79712" y="5337212"/>
            <a:ext cx="1944216" cy="972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/>
                <a:solidFill>
                  <a:schemeClr val="accent3"/>
                </a:solidFill>
              </a:rPr>
              <a:t>دبی ثابت</a:t>
            </a:r>
            <a:endParaRPr lang="fa-IR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49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844" y="116632"/>
                <a:ext cx="8208912" cy="6624736"/>
              </a:xfrm>
            </p:spPr>
            <p:txBody>
              <a:bodyPr>
                <a:normAutofit/>
              </a:bodyPr>
              <a:lstStyle/>
              <a:p>
                <a:r>
                  <a:rPr lang="fa-I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فشار ثابت :</a:t>
                </a:r>
              </a:p>
              <a:p>
                <a:pPr marL="11430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𝑐𝑡𝑒</m:t>
                      </m:r>
                    </m:oMath>
                  </m:oMathPara>
                </a14:m>
                <a:endParaRPr lang="en-US" b="0" dirty="0" smtClean="0"/>
              </a:p>
              <a:p>
                <a:pPr marL="11430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𝑎𝑡𝑚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  <a:p>
                <a:pPr marL="114300" indent="0" algn="l">
                  <a:buNone/>
                </a:pPr>
                <a:endParaRPr lang="en-US" dirty="0" smtClean="0"/>
              </a:p>
              <a:p>
                <a:pPr marL="114300" indent="0" algn="l">
                  <a:buNone/>
                </a:pPr>
                <a:endParaRPr lang="en-US" dirty="0"/>
              </a:p>
              <a:p>
                <a:pPr marL="11430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𝑄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4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𝐻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ea typeface="Cambria Math"/>
                </a:endParaRPr>
              </a:p>
              <a:p>
                <a:pPr marL="114300" indent="0" algn="l">
                  <a:buNone/>
                </a:pPr>
                <a:endParaRPr lang="en-US" dirty="0" smtClean="0">
                  <a:solidFill>
                    <a:srgbClr val="000000"/>
                  </a:solidFill>
                  <a:ea typeface="Cambria Math"/>
                </a:endParaRPr>
              </a:p>
              <a:p>
                <a:pPr marL="114300" indent="0" algn="l" rtl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𝐿𝑛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𝐷𝑟</m:t>
                        </m:r>
                      </m:den>
                    </m:f>
                  </m:oMath>
                </a14:m>
                <a:r>
                  <a:rPr lang="en-US" dirty="0" smtClean="0"/>
                  <a:t>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𝑙𝑛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𝐵𝑡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       </a:t>
                </a:r>
                <a:endParaRPr lang="en-US" dirty="0"/>
              </a:p>
              <a:p>
                <a:pPr marL="114300" indent="0" algn="l">
                  <a:buNone/>
                </a:pPr>
                <a:endParaRPr lang="en-US" dirty="0" smtClean="0"/>
              </a:p>
              <a:p>
                <a:pPr marL="114300" lvl="0" indent="0" algn="l">
                  <a:buClr>
                    <a:srgbClr val="797B7E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  <a:ea typeface="Cambria Math"/>
                </a:endParaRPr>
              </a:p>
              <a:p>
                <a:pPr marL="114300" indent="0" algn="l">
                  <a:buNone/>
                </a:pPr>
                <a:endParaRPr lang="en-US" dirty="0" smtClean="0"/>
              </a:p>
              <a:p>
                <a:pPr marL="114300" indent="0" algn="l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𝐵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µ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844" y="116632"/>
                <a:ext cx="8208912" cy="6624736"/>
              </a:xfrm>
              <a:blipFill rotWithShape="1">
                <a:blip r:embed="rId2"/>
                <a:stretch>
                  <a:fillRect t="-55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>
          <a:xfrm>
            <a:off x="179512" y="332656"/>
            <a:ext cx="144016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Left Brace 3"/>
          <p:cNvSpPr/>
          <p:nvPr/>
        </p:nvSpPr>
        <p:spPr>
          <a:xfrm>
            <a:off x="112844" y="2060848"/>
            <a:ext cx="210683" cy="27363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ight Arrow 5"/>
          <p:cNvSpPr/>
          <p:nvPr/>
        </p:nvSpPr>
        <p:spPr>
          <a:xfrm>
            <a:off x="2555776" y="2924944"/>
            <a:ext cx="1080120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66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208912" cy="662473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فهرست :</a:t>
            </a:r>
          </a:p>
          <a:p>
            <a:r>
              <a:rPr lang="fa-IR" dirty="0" smtClean="0"/>
              <a:t>مقدمه</a:t>
            </a:r>
          </a:p>
          <a:p>
            <a:r>
              <a:rPr lang="fa-IR" dirty="0" smtClean="0"/>
              <a:t>تاریخچه</a:t>
            </a:r>
          </a:p>
          <a:p>
            <a:r>
              <a:rPr lang="fa-IR" dirty="0"/>
              <a:t>تفاوت اکسترودر با دستگاه تزریق </a:t>
            </a:r>
            <a:endParaRPr lang="fa-IR" dirty="0" smtClean="0"/>
          </a:p>
          <a:p>
            <a:r>
              <a:rPr lang="fa-IR" dirty="0" smtClean="0"/>
              <a:t>مراحل </a:t>
            </a:r>
            <a:r>
              <a:rPr lang="fa-IR" dirty="0"/>
              <a:t>در فرایند های قالب گیری تزریقی </a:t>
            </a:r>
            <a:endParaRPr lang="fa-IR" dirty="0" smtClean="0"/>
          </a:p>
          <a:p>
            <a:r>
              <a:rPr lang="fa-IR" dirty="0" smtClean="0"/>
              <a:t>شماتیک </a:t>
            </a:r>
            <a:r>
              <a:rPr lang="fa-IR" dirty="0"/>
              <a:t>یک قالب تزریق </a:t>
            </a:r>
            <a:endParaRPr lang="fa-IR" dirty="0" smtClean="0"/>
          </a:p>
          <a:p>
            <a:r>
              <a:rPr lang="fa-IR" dirty="0" smtClean="0"/>
              <a:t>پر </a:t>
            </a:r>
            <a:r>
              <a:rPr lang="fa-IR" dirty="0"/>
              <a:t>شدن قالب </a:t>
            </a:r>
            <a:endParaRPr lang="fa-IR" dirty="0" smtClean="0"/>
          </a:p>
          <a:p>
            <a:r>
              <a:rPr lang="fa-IR" dirty="0" smtClean="0"/>
              <a:t>سیکل </a:t>
            </a:r>
            <a:r>
              <a:rPr lang="fa-IR" dirty="0"/>
              <a:t>قالب گیری تزریقی </a:t>
            </a:r>
            <a:endParaRPr lang="fa-IR" dirty="0" smtClean="0"/>
          </a:p>
          <a:p>
            <a:r>
              <a:rPr lang="fa-IR" dirty="0" smtClean="0"/>
              <a:t> </a:t>
            </a:r>
            <a:r>
              <a:rPr lang="fa-IR" dirty="0"/>
              <a:t>نمودار فشار بر حسب زمان در سیکل قالبگیری تزریقی </a:t>
            </a:r>
          </a:p>
          <a:p>
            <a:r>
              <a:rPr lang="fa-IR" dirty="0" smtClean="0"/>
              <a:t>قالبگیری تزریقی میکرو </a:t>
            </a:r>
          </a:p>
          <a:p>
            <a:r>
              <a:rPr lang="fa-IR" dirty="0"/>
              <a:t>شماتیک دستگاه قالبگیری تزریقی </a:t>
            </a:r>
            <a:r>
              <a:rPr lang="fa-IR" dirty="0" smtClean="0"/>
              <a:t>میکرو</a:t>
            </a:r>
          </a:p>
          <a:p>
            <a:r>
              <a:rPr lang="fa-IR" dirty="0" smtClean="0"/>
              <a:t>قطعات </a:t>
            </a:r>
            <a:r>
              <a:rPr lang="fa-IR" dirty="0"/>
              <a:t>تولید شده با دستگاه قالبگیری تزریقی میکرو </a:t>
            </a:r>
            <a:endParaRPr lang="fa-IR" dirty="0" smtClean="0"/>
          </a:p>
          <a:p>
            <a:r>
              <a:rPr lang="fa-IR" dirty="0" smtClean="0"/>
              <a:t>مدلسازی</a:t>
            </a:r>
            <a:endParaRPr lang="fa-IR" dirty="0"/>
          </a:p>
          <a:p>
            <a:r>
              <a:rPr lang="fa-IR" dirty="0"/>
              <a:t>جریان نیوتونی ایزوترمال داخل یک </a:t>
            </a:r>
            <a:r>
              <a:rPr lang="en-US" dirty="0"/>
              <a:t>Cavity </a:t>
            </a:r>
            <a:r>
              <a:rPr lang="en-US" dirty="0" smtClean="0"/>
              <a:t>:</a:t>
            </a:r>
            <a:endParaRPr lang="fa-IR" dirty="0" smtClean="0"/>
          </a:p>
          <a:p>
            <a:r>
              <a:rPr lang="fa-IR" dirty="0"/>
              <a:t>بدست آوردن زمان قالب </a:t>
            </a:r>
            <a:r>
              <a:rPr lang="fa-IR" dirty="0" smtClean="0"/>
              <a:t>گیری در فشار ثابت </a:t>
            </a:r>
          </a:p>
          <a:p>
            <a:r>
              <a:rPr lang="fa-IR" dirty="0"/>
              <a:t>بدست آوردن زمان قالب گیری در </a:t>
            </a:r>
            <a:r>
              <a:rPr lang="fa-IR" dirty="0" smtClean="0"/>
              <a:t>دبی ثابت</a:t>
            </a:r>
          </a:p>
          <a:p>
            <a:r>
              <a:rPr lang="fa-IR" dirty="0" smtClean="0"/>
              <a:t>مراجع</a:t>
            </a:r>
            <a:endParaRPr lang="en-US" dirty="0"/>
          </a:p>
          <a:p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5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208912" cy="6624736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fa-IR" dirty="0" smtClean="0"/>
                  <a:t>ادامه ....</a:t>
                </a:r>
              </a:p>
              <a:p>
                <a:pPr marL="114300" indent="0" algn="l">
                  <a:buNone/>
                </a:pPr>
                <a:endParaRPr lang="fa-IR" dirty="0"/>
              </a:p>
              <a:p>
                <a:pPr marL="11430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/>
                        </a:rPr>
                        <m:t>𝑙𝑛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 dirty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en-US" i="1" dirty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𝐵𝑡</m:t>
                          </m:r>
                        </m:num>
                        <m:den>
                          <m:sSup>
                            <m:sSupPr>
                              <m:ctrlPr>
                                <a:rPr lang="en-US" i="1" dirty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a-IR" dirty="0" smtClean="0"/>
              </a:p>
              <a:p>
                <a:pPr marL="114300" indent="0">
                  <a:buNone/>
                </a:pPr>
                <a:endParaRPr lang="fa-IR" dirty="0" smtClean="0"/>
              </a:p>
              <a:p>
                <a:pPr marL="114300" indent="0">
                  <a:buNone/>
                </a:pPr>
                <a:r>
                  <a:rPr lang="fa-IR" dirty="0" smtClean="0"/>
                  <a:t>در </a:t>
                </a:r>
                <a:r>
                  <a:rPr lang="en-US" dirty="0" smtClean="0"/>
                  <a:t>R=R</a:t>
                </a:r>
                <a:r>
                  <a:rPr lang="en-US" sz="2400" dirty="0" smtClean="0"/>
                  <a:t>*</a:t>
                </a:r>
                <a:r>
                  <a:rPr lang="fa-IR" sz="2400" dirty="0" smtClean="0"/>
                  <a:t> و </a:t>
                </a:r>
                <a14:m>
                  <m:oMath xmlns:m="http://schemas.openxmlformats.org/officeDocument/2006/math">
                    <m:r>
                      <a:rPr lang="fa-IR" sz="240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fa-IR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a-IR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a-IR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fa-IR" dirty="0" smtClean="0"/>
                  <a:t> :</a:t>
                </a:r>
              </a:p>
              <a:p>
                <a:pPr marL="114300" indent="0">
                  <a:buNone/>
                </a:pPr>
                <a:endParaRPr lang="fa-IR" dirty="0"/>
              </a:p>
              <a:p>
                <a:pPr marL="11430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a-I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𝑙𝑛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14300" indent="0" algn="l">
                  <a:buNone/>
                </a:pPr>
                <a:endParaRPr lang="en-US" dirty="0" smtClean="0"/>
              </a:p>
              <a:p>
                <a:pPr marL="114300" indent="0">
                  <a:buNone/>
                </a:pPr>
                <a:r>
                  <a:rPr lang="fa-IR" dirty="0" smtClean="0"/>
                  <a:t>زمان پر شدن :</a:t>
                </a:r>
                <a:endParaRPr lang="en-US" dirty="0"/>
              </a:p>
              <a:p>
                <a:pPr marL="11430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𝑙𝑛𝑎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208912" cy="6624736"/>
              </a:xfrm>
              <a:blipFill rotWithShape="1">
                <a:blip r:embed="rId2"/>
                <a:stretch>
                  <a:fillRect t="-46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20</a:t>
            </a:fld>
            <a:endParaRPr lang="fa-IR"/>
          </a:p>
        </p:txBody>
      </p:sp>
      <p:sp>
        <p:nvSpPr>
          <p:cNvPr id="6" name="Frame 5"/>
          <p:cNvSpPr/>
          <p:nvPr/>
        </p:nvSpPr>
        <p:spPr>
          <a:xfrm>
            <a:off x="107504" y="4149080"/>
            <a:ext cx="3960440" cy="136815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208912" cy="6624736"/>
          </a:xfrm>
        </p:spPr>
        <p:txBody>
          <a:bodyPr/>
          <a:lstStyle/>
          <a:p>
            <a:pPr marL="114300" indent="0">
              <a:buNone/>
            </a:pPr>
            <a:r>
              <a:rPr lang="fa-IR" dirty="0" smtClean="0"/>
              <a:t>موقعیت پیشرفت جریان و نرخ جریان حجمی ( دبی ) بر حسب تابعی از زمان :</a:t>
            </a:r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03920"/>
            <a:ext cx="6844062" cy="5040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21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49378" y="5844479"/>
                <a:ext cx="3025635" cy="785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4300" lvl="0">
                  <a:spcBef>
                    <a:spcPct val="20000"/>
                  </a:spcBef>
                  <a:buClr>
                    <a:srgbClr val="797B7E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2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𝑙𝑛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den>
                      </m:f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𝐵𝑡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fa-IR" sz="2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78" y="5844479"/>
                <a:ext cx="3025635" cy="7856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6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1"/>
            <a:ext cx="8208912" cy="6596225"/>
          </a:xfrm>
        </p:spPr>
        <p:txBody>
          <a:bodyPr/>
          <a:lstStyle/>
          <a:p>
            <a:pPr marL="114300" indent="0" rtl="0">
              <a:buNone/>
            </a:pPr>
            <a:r>
              <a:rPr lang="fa-IR" dirty="0" smtClean="0"/>
              <a:t>زمان پر شدن به عنوان تابعی از فشار اعمال شده :</a:t>
            </a:r>
          </a:p>
          <a:p>
            <a:pPr marL="114300" indent="0" rtl="0">
              <a:buNone/>
            </a:pPr>
            <a:endParaRPr lang="fa-IR" dirty="0" smtClean="0"/>
          </a:p>
          <a:p>
            <a:pPr marL="114300" indent="0" rtl="0">
              <a:buNone/>
            </a:pPr>
            <a:endParaRPr lang="en-US" dirty="0" smtClean="0"/>
          </a:p>
          <a:p>
            <a:pPr marL="114300" indent="0" rtl="0">
              <a:buNone/>
            </a:pPr>
            <a:endParaRPr lang="en-US" dirty="0"/>
          </a:p>
          <a:p>
            <a:pPr marL="114300" indent="0" rtl="0">
              <a:buNone/>
            </a:pPr>
            <a:endParaRPr lang="en-US" dirty="0" smtClean="0"/>
          </a:p>
          <a:p>
            <a:pPr marL="114300" indent="0" rtl="0">
              <a:buNone/>
            </a:pPr>
            <a:endParaRPr lang="en-US" dirty="0"/>
          </a:p>
          <a:p>
            <a:pPr marL="114300" indent="0" rtl="0">
              <a:buNone/>
            </a:pPr>
            <a:endParaRPr lang="en-US" dirty="0" smtClean="0"/>
          </a:p>
          <a:p>
            <a:pPr marL="114300" indent="0" rtl="0">
              <a:buNone/>
            </a:pPr>
            <a:endParaRPr lang="en-US" dirty="0"/>
          </a:p>
          <a:p>
            <a:pPr marL="114300" indent="0" rtl="0">
              <a:buNone/>
            </a:pPr>
            <a:endParaRPr lang="en-US" dirty="0" smtClean="0"/>
          </a:p>
          <a:p>
            <a:pPr marL="114300" indent="0" rtl="0">
              <a:buNone/>
            </a:pPr>
            <a:endParaRPr lang="en-US" dirty="0"/>
          </a:p>
          <a:p>
            <a:pPr marL="114300" indent="0" rtl="0">
              <a:buNone/>
            </a:pPr>
            <a:endParaRPr lang="en-US" dirty="0" smtClean="0"/>
          </a:p>
          <a:p>
            <a:pPr marL="114300" indent="0" rtl="0">
              <a:buNone/>
            </a:pPr>
            <a:endParaRPr lang="en-US" dirty="0"/>
          </a:p>
          <a:p>
            <a:pPr marL="114300" indent="0" rtl="0">
              <a:buNone/>
            </a:pPr>
            <a:endParaRPr lang="en-US" dirty="0" smtClean="0"/>
          </a:p>
          <a:p>
            <a:pPr marL="114300" indent="0" rtl="0">
              <a:buNone/>
            </a:pPr>
            <a:endParaRPr lang="en-US" dirty="0"/>
          </a:p>
          <a:p>
            <a:pPr marL="114300" indent="0" rtl="0">
              <a:buNone/>
            </a:pPr>
            <a:endParaRPr lang="en-US" dirty="0" smtClean="0"/>
          </a:p>
          <a:p>
            <a:pPr marL="114300" indent="0" rtl="0">
              <a:buNone/>
            </a:pPr>
            <a:endParaRPr lang="en-US" dirty="0"/>
          </a:p>
          <a:p>
            <a:pPr marL="114300" indent="0" rtl="0">
              <a:buNone/>
            </a:pPr>
            <a:endParaRPr lang="en-US" dirty="0" smtClean="0"/>
          </a:p>
          <a:p>
            <a:pPr marL="114300" indent="0" rtl="0">
              <a:buNone/>
            </a:pPr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22</a:t>
            </a:fld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7632848" cy="5472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04048" y="5733774"/>
                <a:ext cx="966482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733774"/>
                <a:ext cx="966482" cy="609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33289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9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208912" cy="6624736"/>
              </a:xfrm>
            </p:spPr>
            <p:txBody>
              <a:bodyPr/>
              <a:lstStyle/>
              <a:p>
                <a:r>
                  <a:rPr lang="fa-I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دبی ثابت :</a:t>
                </a:r>
              </a:p>
              <a:p>
                <a:pPr marL="114300" indent="0" algn="l">
                  <a:buNone/>
                </a:pPr>
                <a:endParaRPr lang="fa-IR" dirty="0"/>
              </a:p>
              <a:p>
                <a:pPr marL="114300" indent="0" algn="l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Q=</a:t>
                </a:r>
                <a:r>
                  <a:rPr lang="en-US" dirty="0" err="1" smtClean="0"/>
                  <a:t>cte</a:t>
                </a:r>
                <a:r>
                  <a:rPr lang="en-US" dirty="0" smtClean="0"/>
                  <a:t>              t</a:t>
                </a:r>
                <a:r>
                  <a:rPr lang="en-US" sz="2400" dirty="0" smtClean="0"/>
                  <a:t>*=(Cavity Volume)/(Volumetric flow rate)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114300" indent="0" algn="l" rtl="0">
                  <a:buNone/>
                </a:pPr>
                <a:r>
                  <a:rPr lang="en-US" dirty="0" smtClean="0"/>
                  <a:t>t*=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:pPr marL="114300" indent="0" algn="l" rtl="0">
                  <a:buNone/>
                </a:pPr>
                <a:endParaRPr lang="en-US" dirty="0"/>
              </a:p>
              <a:p>
                <a:pPr marL="114300" indent="0" algn="l" rtl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𝐻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 smtClean="0"/>
                  <a:t>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acc>
                      <m:accPr>
                        <m:chr m:val="̇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𝑄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den>
                        </m:f>
                      </m:e>
                    </m:acc>
                  </m:oMath>
                </a14:m>
                <a:endParaRPr lang="en-US" dirty="0" smtClean="0"/>
              </a:p>
              <a:p>
                <a:pPr marL="114300" indent="0" algn="l" rtl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 smtClean="0"/>
                  <a:t> </a:t>
                </a:r>
              </a:p>
              <a:p>
                <a:pPr marL="11430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114300" indent="0" algn="l" rtl="0">
                  <a:buNone/>
                </a:pPr>
                <a:endParaRPr lang="en-US" dirty="0" smtClean="0"/>
              </a:p>
              <a:p>
                <a:pPr marL="114300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𝑄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𝑄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208912" cy="6624736"/>
              </a:xfrm>
              <a:blipFill rotWithShape="1">
                <a:blip r:embed="rId2"/>
                <a:stretch>
                  <a:fillRect l="-892" t="-55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23</a:t>
            </a:fld>
            <a:endParaRPr lang="fa-IR"/>
          </a:p>
        </p:txBody>
      </p:sp>
      <p:sp>
        <p:nvSpPr>
          <p:cNvPr id="4" name="Striped Right Arrow 3"/>
          <p:cNvSpPr/>
          <p:nvPr/>
        </p:nvSpPr>
        <p:spPr>
          <a:xfrm>
            <a:off x="971600" y="1124744"/>
            <a:ext cx="648072" cy="1440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Frame 4"/>
          <p:cNvSpPr/>
          <p:nvPr/>
        </p:nvSpPr>
        <p:spPr>
          <a:xfrm>
            <a:off x="107504" y="1916832"/>
            <a:ext cx="2592288" cy="122413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>
            <a:off x="1544767" y="3284984"/>
            <a:ext cx="936104" cy="792088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riped Right Arrow 7"/>
          <p:cNvSpPr/>
          <p:nvPr/>
        </p:nvSpPr>
        <p:spPr>
          <a:xfrm>
            <a:off x="2383081" y="3457043"/>
            <a:ext cx="1011009" cy="2520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57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208912" cy="6624736"/>
          </a:xfrm>
        </p:spPr>
        <p:txBody>
          <a:bodyPr/>
          <a:lstStyle/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تغییرات فشار : پر شدن سیال ایزوترمال نیوتونی یک دیسک در نرخ جریان (دبی) ثابت.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202042" cy="529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00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208912" cy="66247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>مراجع :</a:t>
            </a:r>
          </a:p>
          <a:p>
            <a:endParaRPr lang="fa-IR" dirty="0"/>
          </a:p>
          <a:p>
            <a:pPr marL="114300" indent="0" algn="l" rtl="0">
              <a:buNone/>
            </a:pPr>
            <a:r>
              <a:rPr lang="en-US" dirty="0" smtClean="0"/>
              <a:t>[1]-</a:t>
            </a:r>
            <a:r>
              <a:rPr lang="en-US" dirty="0" err="1" smtClean="0"/>
              <a:t>Fundumental</a:t>
            </a:r>
            <a:r>
              <a:rPr lang="en-US" dirty="0" smtClean="0"/>
              <a:t> of Polymer Processing , Stanley Middleman , </a:t>
            </a:r>
            <a:r>
              <a:rPr lang="en-US" dirty="0" err="1" smtClean="0"/>
              <a:t>McGRAW</a:t>
            </a:r>
            <a:r>
              <a:rPr lang="en-US" dirty="0" smtClean="0"/>
              <a:t> HILL Book Company , Copyright # 1977.</a:t>
            </a:r>
          </a:p>
          <a:p>
            <a:pPr marL="114300" indent="0" algn="l" rtl="0">
              <a:buNone/>
            </a:pPr>
            <a:endParaRPr lang="en-US" dirty="0"/>
          </a:p>
          <a:p>
            <a:pPr marL="114300" indent="0" algn="l" rtl="0">
              <a:buNone/>
            </a:pPr>
            <a:r>
              <a:rPr lang="en-US" dirty="0" smtClean="0"/>
              <a:t>[2]-Injection Molding , Integration of Theory and Molding Methods , </a:t>
            </a:r>
            <a:r>
              <a:rPr lang="en-US" dirty="0" err="1" smtClean="0"/>
              <a:t>Rong</a:t>
            </a:r>
            <a:r>
              <a:rPr lang="en-US" dirty="0" smtClean="0"/>
              <a:t> </a:t>
            </a:r>
            <a:r>
              <a:rPr lang="en-US" dirty="0" err="1" smtClean="0"/>
              <a:t>Zheng</a:t>
            </a:r>
            <a:r>
              <a:rPr lang="en-US" dirty="0" smtClean="0"/>
              <a:t> . Roger I. Tanner , Xi-Jun Fan , The University of Sydney.</a:t>
            </a:r>
          </a:p>
          <a:p>
            <a:pPr marL="114300" indent="0" algn="l" rtl="0">
              <a:buNone/>
            </a:pPr>
            <a:endParaRPr lang="en-US" dirty="0"/>
          </a:p>
          <a:p>
            <a:pPr marL="114300" indent="0" algn="l" rtl="0">
              <a:buNone/>
            </a:pPr>
            <a:r>
              <a:rPr lang="en-US" dirty="0" smtClean="0"/>
              <a:t>[3]-Polymer Processing , Modeling and Simulation , Tim A. </a:t>
            </a:r>
            <a:r>
              <a:rPr lang="en-US" dirty="0" err="1" smtClean="0"/>
              <a:t>Osswald</a:t>
            </a:r>
            <a:r>
              <a:rPr lang="en-US" dirty="0" smtClean="0"/>
              <a:t> , Juan P. Hernandez-Ortiz.</a:t>
            </a:r>
          </a:p>
          <a:p>
            <a:pPr marL="114300" indent="0" algn="l" rtl="0">
              <a:buNone/>
            </a:pPr>
            <a:endParaRPr lang="en-US" dirty="0"/>
          </a:p>
          <a:p>
            <a:pPr marL="114300" indent="0" algn="l" rtl="0">
              <a:buNone/>
            </a:pPr>
            <a:r>
              <a:rPr lang="en-US" dirty="0" smtClean="0"/>
              <a:t>[4]- Computer Modeling for Injection Molding , Simulation-Optimization-and Control , </a:t>
            </a:r>
            <a:r>
              <a:rPr lang="en-US" dirty="0" err="1" smtClean="0"/>
              <a:t>Huamin</a:t>
            </a:r>
            <a:r>
              <a:rPr lang="en-US" dirty="0" smtClean="0"/>
              <a:t> Zhou , </a:t>
            </a:r>
            <a:r>
              <a:rPr lang="en-US" dirty="0" err="1" smtClean="0"/>
              <a:t>Huazhong</a:t>
            </a:r>
            <a:r>
              <a:rPr lang="en-US" dirty="0" smtClean="0"/>
              <a:t> University of Science and </a:t>
            </a:r>
            <a:r>
              <a:rPr lang="en-US" dirty="0" err="1" smtClean="0"/>
              <a:t>Thechnology</a:t>
            </a:r>
            <a:r>
              <a:rPr lang="en-US" dirty="0" smtClean="0"/>
              <a:t> , China.</a:t>
            </a:r>
          </a:p>
          <a:p>
            <a:pPr marL="114300" indent="0" algn="l" rtl="0">
              <a:buNone/>
            </a:pPr>
            <a:endParaRPr lang="fa-IR" dirty="0" smtClean="0"/>
          </a:p>
          <a:p>
            <a:pPr marL="114300" indent="0" algn="l" rtl="0">
              <a:buNone/>
            </a:pPr>
            <a:r>
              <a:rPr lang="en-US" dirty="0" smtClean="0"/>
              <a:t>[5]-WWW.YouTube.Com</a:t>
            </a:r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03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208912" cy="66247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  <a:p>
            <a:pPr algn="l"/>
            <a:r>
              <a:rPr lang="en-US" dirty="0" smtClean="0"/>
              <a:t>[6]-New </a:t>
            </a:r>
            <a:r>
              <a:rPr lang="en-US" dirty="0" err="1" smtClean="0"/>
              <a:t>Plasticising</a:t>
            </a:r>
            <a:r>
              <a:rPr lang="en-US" dirty="0" smtClean="0"/>
              <a:t> Process for Increased Precision and Reduced </a:t>
            </a:r>
            <a:r>
              <a:rPr lang="en-US" dirty="0" err="1" smtClean="0"/>
              <a:t>Resicene</a:t>
            </a:r>
            <a:r>
              <a:rPr lang="en-US" dirty="0" smtClean="0"/>
              <a:t> Times in Injection </a:t>
            </a:r>
            <a:r>
              <a:rPr lang="en-US" dirty="0" err="1" smtClean="0"/>
              <a:t>Moulding</a:t>
            </a:r>
            <a:r>
              <a:rPr lang="en-US" dirty="0" smtClean="0"/>
              <a:t> of Micro Parts – CIRP Journal of Manufacturing Science and Technology 2015 – </a:t>
            </a:r>
            <a:r>
              <a:rPr lang="en-US" dirty="0" err="1" smtClean="0"/>
              <a:t>Ch.Hopmann</a:t>
            </a:r>
            <a:r>
              <a:rPr lang="en-US" dirty="0" smtClean="0"/>
              <a:t>, </a:t>
            </a:r>
            <a:r>
              <a:rPr lang="en-US" dirty="0" err="1" smtClean="0"/>
              <a:t>T.Fischer</a:t>
            </a:r>
            <a:r>
              <a:rPr lang="en-US" dirty="0" smtClean="0"/>
              <a:t> – Institute of Plastics Processing (IKV) at RWTH Aachen University , D-52062 Aachen , Germany.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[7]-The Micro Injection </a:t>
            </a:r>
            <a:r>
              <a:rPr lang="en-US" dirty="0" err="1" smtClean="0"/>
              <a:t>Moulding</a:t>
            </a:r>
            <a:r>
              <a:rPr lang="en-US" dirty="0" smtClean="0"/>
              <a:t> Process for Polymer  Components Manufacturing – </a:t>
            </a:r>
            <a:r>
              <a:rPr lang="en-US" dirty="0" err="1" smtClean="0"/>
              <a:t>R.Surace</a:t>
            </a:r>
            <a:r>
              <a:rPr lang="en-US" dirty="0" smtClean="0"/>
              <a:t> , </a:t>
            </a:r>
            <a:r>
              <a:rPr lang="en-US" dirty="0" err="1" smtClean="0"/>
              <a:t>G.Trotta</a:t>
            </a:r>
            <a:r>
              <a:rPr lang="en-US" dirty="0" smtClean="0"/>
              <a:t> , </a:t>
            </a:r>
            <a:r>
              <a:rPr lang="en-US" dirty="0" err="1" smtClean="0"/>
              <a:t>V.Bellantone</a:t>
            </a:r>
            <a:r>
              <a:rPr lang="en-US" dirty="0" smtClean="0"/>
              <a:t> and </a:t>
            </a:r>
            <a:r>
              <a:rPr lang="en-US" dirty="0" err="1" smtClean="0"/>
              <a:t>I.Fassi</a:t>
            </a:r>
            <a:r>
              <a:rPr lang="en-US" dirty="0" smtClean="0"/>
              <a:t> – ITIA-CNR , Institute of Industrial Technology and Automation , National Research  Council , Italy .</a:t>
            </a:r>
          </a:p>
          <a:p>
            <a:pPr algn="l"/>
            <a:endParaRPr lang="en-US" dirty="0"/>
          </a:p>
          <a:p>
            <a:r>
              <a:rPr lang="en-US" dirty="0" smtClean="0"/>
              <a:t> </a:t>
            </a:r>
            <a:r>
              <a:rPr lang="fa-IR" dirty="0" smtClean="0"/>
              <a:t> </a:t>
            </a:r>
            <a:r>
              <a:rPr lang="en-US" dirty="0"/>
              <a:t>-[8]</a:t>
            </a:r>
            <a:r>
              <a:rPr lang="fa-IR" dirty="0" smtClean="0"/>
              <a:t> مجموعه کتب کارشناسی ارشد مهندسی پلیمر – مهندسی پلاستیک – موسسه آموزشی علوی.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64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27</a:t>
            </a:fld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88640"/>
            <a:ext cx="8208912" cy="6552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fa-I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Kokila" pitchFamily="34" charset="0"/>
              </a:rPr>
              <a:t>از زمانی که در اختیارم گذاشتید متشکرم ....</a:t>
            </a:r>
          </a:p>
          <a:p>
            <a:endParaRPr lang="fa-I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fa-IR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fa-I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fa-I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6684222" cy="4968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66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208912" cy="6624736"/>
          </a:xfrm>
        </p:spPr>
        <p:txBody>
          <a:bodyPr/>
          <a:lstStyle/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مقدمه :</a:t>
            </a:r>
          </a:p>
          <a:p>
            <a:endParaRPr lang="fa-IR" dirty="0" smtClean="0"/>
          </a:p>
          <a:p>
            <a:pPr marL="114300" indent="0">
              <a:buNone/>
            </a:pPr>
            <a:r>
              <a:rPr lang="fa-IR" dirty="0" smtClean="0"/>
              <a:t>انواع </a:t>
            </a:r>
            <a:r>
              <a:rPr lang="en-US" dirty="0" smtClean="0"/>
              <a:t> Molding</a:t>
            </a:r>
            <a:r>
              <a:rPr lang="fa-IR" dirty="0" smtClean="0"/>
              <a:t> :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Injection molding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Thermoforming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Compression molding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Blow molding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Rotation molding</a:t>
            </a:r>
            <a:endParaRPr lang="fa-IR" dirty="0"/>
          </a:p>
          <a:p>
            <a:pPr>
              <a:buFont typeface="Wingdings" pitchFamily="2" charset="2"/>
              <a:buChar char="q"/>
            </a:pPr>
            <a:endParaRPr lang="fa-IR" dirty="0" smtClean="0"/>
          </a:p>
          <a:p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تاریخچه :</a:t>
            </a:r>
            <a:endParaRPr lang="fa-IR" dirty="0"/>
          </a:p>
          <a:p>
            <a:endParaRPr lang="fa-IR" dirty="0" smtClean="0"/>
          </a:p>
          <a:p>
            <a:pPr>
              <a:buFont typeface="Wingdings" pitchFamily="2" charset="2"/>
              <a:buChar char="q"/>
            </a:pPr>
            <a:endParaRPr lang="fa-IR" dirty="0"/>
          </a:p>
          <a:p>
            <a:pPr>
              <a:buFont typeface="Wingdings" pitchFamily="2" charset="2"/>
              <a:buChar char="q"/>
            </a:pPr>
            <a:endParaRPr lang="fa-IR" dirty="0"/>
          </a:p>
          <a:p>
            <a:pPr>
              <a:buFont typeface="Wingdings" pitchFamily="2" charset="2"/>
              <a:buChar char="q"/>
            </a:pPr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79449" y="5661248"/>
            <a:ext cx="548640" cy="396240"/>
          </a:xfrm>
        </p:spPr>
        <p:txBody>
          <a:bodyPr/>
          <a:lstStyle/>
          <a:p>
            <a:fld id="{79093DCB-129E-4519-8A69-9F34E3D59C59}" type="slidenum">
              <a:rPr lang="fa-IR" smtClean="0"/>
              <a:t>3</a:t>
            </a:fld>
            <a:endParaRPr lang="fa-IR"/>
          </a:p>
        </p:txBody>
      </p:sp>
      <p:sp>
        <p:nvSpPr>
          <p:cNvPr id="6" name="Bevel 5"/>
          <p:cNvSpPr/>
          <p:nvPr/>
        </p:nvSpPr>
        <p:spPr>
          <a:xfrm>
            <a:off x="179512" y="4797152"/>
            <a:ext cx="1656184" cy="1800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قالبگیری تزریقی به روش </a:t>
            </a:r>
            <a:r>
              <a:rPr lang="en-US" dirty="0" smtClean="0"/>
              <a:t>3D</a:t>
            </a:r>
            <a:endParaRPr lang="fa-IR" dirty="0"/>
          </a:p>
        </p:txBody>
      </p:sp>
      <p:sp>
        <p:nvSpPr>
          <p:cNvPr id="7" name="Bevel 6"/>
          <p:cNvSpPr/>
          <p:nvPr/>
        </p:nvSpPr>
        <p:spPr>
          <a:xfrm>
            <a:off x="2452621" y="4802899"/>
            <a:ext cx="1656184" cy="1800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دستگاه قالبگیری تزریقی میکرو</a:t>
            </a:r>
            <a:endParaRPr lang="fa-IR" dirty="0"/>
          </a:p>
        </p:txBody>
      </p:sp>
      <p:sp>
        <p:nvSpPr>
          <p:cNvPr id="9" name="Bevel 8"/>
          <p:cNvSpPr/>
          <p:nvPr/>
        </p:nvSpPr>
        <p:spPr>
          <a:xfrm>
            <a:off x="4644008" y="4797152"/>
            <a:ext cx="1656184" cy="1800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اولین دستگاه شامل پیچ 1946 جیمز واتسون</a:t>
            </a:r>
            <a:endParaRPr lang="fa-IR" dirty="0"/>
          </a:p>
        </p:txBody>
      </p:sp>
      <p:sp>
        <p:nvSpPr>
          <p:cNvPr id="10" name="Bevel 9"/>
          <p:cNvSpPr/>
          <p:nvPr/>
        </p:nvSpPr>
        <p:spPr>
          <a:xfrm>
            <a:off x="6804248" y="4797152"/>
            <a:ext cx="1512168" cy="1800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اولین دستگاه تزریق 1872</a:t>
            </a:r>
            <a:endParaRPr lang="fa-IR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2771800" y="4326113"/>
            <a:ext cx="309634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1" y="692696"/>
            <a:ext cx="38338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4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208912" cy="6624736"/>
          </a:xfrm>
        </p:spPr>
        <p:txBody>
          <a:bodyPr/>
          <a:lstStyle/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تفاوت اکسترودر با دستگاه تزریق :</a:t>
            </a:r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pPr marL="114300" indent="0">
              <a:buNone/>
            </a:pPr>
            <a:r>
              <a:rPr lang="fa-IR" dirty="0" smtClean="0"/>
              <a:t>اکسترودر</a:t>
            </a:r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pPr marL="114300" indent="0">
              <a:buNone/>
            </a:pPr>
            <a:r>
              <a:rPr lang="fa-IR" dirty="0" smtClean="0"/>
              <a:t>                                                                      دستگاه تزریق</a:t>
            </a:r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320480" cy="2770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4" y="4005064"/>
            <a:ext cx="4613523" cy="2563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8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280920" cy="6624736"/>
          </a:xfrm>
        </p:spPr>
        <p:txBody>
          <a:bodyPr/>
          <a:lstStyle/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مراحل در فرایند های قالب گیری تزریقی :</a:t>
            </a:r>
          </a:p>
          <a:p>
            <a:pPr marL="114300" indent="0">
              <a:buNone/>
            </a:pPr>
            <a:endParaRPr lang="fa-IR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fa-IR" dirty="0"/>
          </a:p>
          <a:p>
            <a:endParaRPr lang="fa-IR" dirty="0"/>
          </a:p>
        </p:txBody>
      </p:sp>
      <p:sp>
        <p:nvSpPr>
          <p:cNvPr id="4" name="Plaque 3"/>
          <p:cNvSpPr/>
          <p:nvPr/>
        </p:nvSpPr>
        <p:spPr>
          <a:xfrm>
            <a:off x="251520" y="956241"/>
            <a:ext cx="1584176" cy="158417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Melting of the plastics</a:t>
            </a:r>
            <a:endParaRPr lang="fa-IR" dirty="0"/>
          </a:p>
        </p:txBody>
      </p:sp>
      <p:sp>
        <p:nvSpPr>
          <p:cNvPr id="6" name="Plaque 5"/>
          <p:cNvSpPr/>
          <p:nvPr/>
        </p:nvSpPr>
        <p:spPr>
          <a:xfrm>
            <a:off x="2483768" y="956241"/>
            <a:ext cx="1440160" cy="158417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Injection of the melt into the mold</a:t>
            </a:r>
            <a:endParaRPr lang="fa-IR" dirty="0"/>
          </a:p>
        </p:txBody>
      </p:sp>
      <p:sp>
        <p:nvSpPr>
          <p:cNvPr id="9" name="Plaque 8"/>
          <p:cNvSpPr/>
          <p:nvPr/>
        </p:nvSpPr>
        <p:spPr>
          <a:xfrm>
            <a:off x="6804248" y="956241"/>
            <a:ext cx="1511311" cy="158417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Removal of the article</a:t>
            </a:r>
            <a:endParaRPr lang="fa-IR" dirty="0"/>
          </a:p>
        </p:txBody>
      </p:sp>
      <p:sp>
        <p:nvSpPr>
          <p:cNvPr id="10" name="Plaque 9"/>
          <p:cNvSpPr/>
          <p:nvPr/>
        </p:nvSpPr>
        <p:spPr>
          <a:xfrm>
            <a:off x="4572000" y="956241"/>
            <a:ext cx="1584176" cy="158417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Cooling of the mold</a:t>
            </a:r>
            <a:endParaRPr lang="fa-IR" dirty="0"/>
          </a:p>
        </p:txBody>
      </p:sp>
      <p:sp>
        <p:nvSpPr>
          <p:cNvPr id="11" name="Right Arrow 10"/>
          <p:cNvSpPr/>
          <p:nvPr/>
        </p:nvSpPr>
        <p:spPr>
          <a:xfrm>
            <a:off x="1979712" y="1556792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ight Arrow 11"/>
          <p:cNvSpPr/>
          <p:nvPr/>
        </p:nvSpPr>
        <p:spPr>
          <a:xfrm>
            <a:off x="4048145" y="1556792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ight Arrow 12"/>
          <p:cNvSpPr/>
          <p:nvPr/>
        </p:nvSpPr>
        <p:spPr>
          <a:xfrm>
            <a:off x="6300192" y="1556792"/>
            <a:ext cx="504055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5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2976"/>
            <a:ext cx="590465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208912" cy="6624736"/>
          </a:xfrm>
        </p:spPr>
        <p:txBody>
          <a:bodyPr/>
          <a:lstStyle/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شماتیک یک قالب تزریق :</a:t>
            </a:r>
          </a:p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241772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2592288" cy="2698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86" y="669153"/>
            <a:ext cx="3307779" cy="285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13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208912" cy="6624736"/>
          </a:xfrm>
        </p:spPr>
        <p:txBody>
          <a:bodyPr/>
          <a:lstStyle/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پر شدن قالب :</a:t>
            </a:r>
          </a:p>
          <a:p>
            <a:endParaRPr lang="en-US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7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1" y="739530"/>
            <a:ext cx="4444866" cy="3562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02202"/>
            <a:ext cx="7553325" cy="225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47" y="1020064"/>
            <a:ext cx="3960730" cy="312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2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208912" cy="6624736"/>
          </a:xfrm>
        </p:spPr>
        <p:txBody>
          <a:bodyPr/>
          <a:lstStyle/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سیکل قالب گیری تزریقی :</a:t>
            </a:r>
          </a:p>
          <a:p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446449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385192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5766656"/>
                <a:ext cx="3847400" cy="39190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𝑐𝑦𝑐𝑙𝑒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𝑐𝑙𝑜𝑠𝑖𝑛𝑔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𝑐𝑜𝑜𝑙𝑖𝑛𝑔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𝑒𝑗𝑒𝑐𝑡𝑖𝑜𝑛</m:t>
                          </m:r>
                        </m:sub>
                      </m:sSub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766656"/>
                <a:ext cx="3847400" cy="391902"/>
              </a:xfrm>
              <a:prstGeom prst="rect">
                <a:avLst/>
              </a:prstGeom>
              <a:blipFill rotWithShape="1">
                <a:blip r:embed="rId4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52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208912" cy="6552728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نمودار فشار بر حسب زمان در سیکل قالبگیری تزریقی :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37944"/>
            <a:ext cx="7344816" cy="50713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DCB-129E-4519-8A69-9F34E3D59C59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36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1903</TotalTime>
  <Words>1548</Words>
  <Application>Microsoft Office PowerPoint</Application>
  <PresentationFormat>On-screen Show (4:3)</PresentationFormat>
  <Paragraphs>290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به نام خدا  Injection Molding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  Injection Molding </dc:title>
  <dc:creator>Amir Hossein</dc:creator>
  <cp:lastModifiedBy>Amir Hossein</cp:lastModifiedBy>
  <cp:revision>213</cp:revision>
  <dcterms:created xsi:type="dcterms:W3CDTF">2015-05-10T09:56:02Z</dcterms:created>
  <dcterms:modified xsi:type="dcterms:W3CDTF">2015-06-15T18:59:16Z</dcterms:modified>
</cp:coreProperties>
</file>