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312" r:id="rId3"/>
    <p:sldId id="311" r:id="rId4"/>
    <p:sldId id="257" r:id="rId5"/>
    <p:sldId id="258" r:id="rId6"/>
    <p:sldId id="259" r:id="rId7"/>
    <p:sldId id="260" r:id="rId8"/>
    <p:sldId id="310" r:id="rId9"/>
    <p:sldId id="261" r:id="rId10"/>
    <p:sldId id="262" r:id="rId11"/>
    <p:sldId id="263" r:id="rId12"/>
    <p:sldId id="264" r:id="rId13"/>
    <p:sldId id="265" r:id="rId14"/>
    <p:sldId id="306" r:id="rId15"/>
    <p:sldId id="307" r:id="rId16"/>
    <p:sldId id="308" r:id="rId17"/>
    <p:sldId id="266" r:id="rId18"/>
    <p:sldId id="267" r:id="rId19"/>
    <p:sldId id="309"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2F6832-EE54-4B29-BB3C-20429AC8DC23}"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F6832-EE54-4B29-BB3C-20429AC8DC23}"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F6832-EE54-4B29-BB3C-20429AC8DC23}"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F6832-EE54-4B29-BB3C-20429AC8DC23}"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F6832-EE54-4B29-BB3C-20429AC8DC23}"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2F6832-EE54-4B29-BB3C-20429AC8DC23}"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2F6832-EE54-4B29-BB3C-20429AC8DC23}" type="datetimeFigureOut">
              <a:rPr lang="en-US" smtClean="0"/>
              <a:pPr/>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2F6832-EE54-4B29-BB3C-20429AC8DC23}" type="datetimeFigureOut">
              <a:rPr lang="en-US" smtClean="0"/>
              <a:pPr/>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F6832-EE54-4B29-BB3C-20429AC8DC23}" type="datetimeFigureOut">
              <a:rPr lang="en-US" smtClean="0"/>
              <a:pPr/>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F6832-EE54-4B29-BB3C-20429AC8DC23}"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F6832-EE54-4B29-BB3C-20429AC8DC23}"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8766-A807-44A0-B107-6B31D5CCBC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F6832-EE54-4B29-BB3C-20429AC8DC23}" type="datetimeFigureOut">
              <a:rPr lang="en-US" smtClean="0"/>
              <a:pPr/>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48766-A807-44A0-B107-6B31D5CCBC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idx="1"/>
          </p:nvPr>
        </p:nvGraphicFramePr>
        <p:xfrm>
          <a:off x="304800" y="-457200"/>
          <a:ext cx="8382000" cy="5638800"/>
        </p:xfrm>
        <a:graphic>
          <a:graphicData uri="http://schemas.openxmlformats.org/presentationml/2006/ole">
            <p:oleObj spid="_x0000_s1026" name="Document" r:id="rId3" imgW="6054916" imgH="5765374"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77000"/>
          </a:xfrm>
        </p:spPr>
        <p:txBody>
          <a:bodyPr>
            <a:normAutofit fontScale="92500"/>
          </a:bodyPr>
          <a:lstStyle/>
          <a:p>
            <a:pPr algn="r" rtl="1">
              <a:lnSpc>
                <a:spcPct val="150000"/>
              </a:lnSpc>
              <a:buFont typeface="Wingdings" pitchFamily="2" charset="2"/>
              <a:buChar char="ü"/>
            </a:pPr>
            <a:r>
              <a:rPr lang="fa-IR" dirty="0"/>
              <a:t>برخی از آنچه در فلسفه (</a:t>
            </a:r>
            <a:r>
              <a:rPr lang="fa-IR" dirty="0" smtClean="0"/>
              <a:t> </a:t>
            </a:r>
            <a:r>
              <a:rPr lang="fa-IR" dirty="0"/>
              <a:t>روش آزاد ازتجربه </a:t>
            </a:r>
            <a:r>
              <a:rPr lang="fa-IR" dirty="0" smtClean="0"/>
              <a:t>) </a:t>
            </a:r>
            <a:r>
              <a:rPr lang="fa-IR" dirty="0"/>
              <a:t>ناميده می شود استفاده </a:t>
            </a:r>
            <a:r>
              <a:rPr lang="fa-IR" dirty="0" smtClean="0"/>
              <a:t>می کنند </a:t>
            </a:r>
            <a:r>
              <a:rPr lang="fa-IR" dirty="0"/>
              <a:t>با اين فرض که </a:t>
            </a:r>
            <a:r>
              <a:rPr lang="fa-IR" dirty="0" smtClean="0"/>
              <a:t>( </a:t>
            </a:r>
            <a:r>
              <a:rPr lang="fa-IR" dirty="0"/>
              <a:t>صحيح ترین پاسخ برای حل هر مسئله يا منطقی </a:t>
            </a:r>
            <a:r>
              <a:rPr lang="fa-IR" dirty="0" smtClean="0"/>
              <a:t>ترین جواب </a:t>
            </a:r>
            <a:r>
              <a:rPr lang="fa-IR" dirty="0"/>
              <a:t>هر مسئله ، </a:t>
            </a:r>
            <a:r>
              <a:rPr lang="fa-IR" dirty="0" smtClean="0"/>
              <a:t>واضحترین </a:t>
            </a:r>
            <a:r>
              <a:rPr lang="fa-IR" dirty="0"/>
              <a:t>راه حل آن </a:t>
            </a:r>
            <a:r>
              <a:rPr lang="fa-IR" dirty="0" smtClean="0"/>
              <a:t>است) </a:t>
            </a:r>
          </a:p>
          <a:p>
            <a:pPr algn="r" rtl="1">
              <a:lnSpc>
                <a:spcPct val="150000"/>
              </a:lnSpc>
              <a:buNone/>
            </a:pPr>
            <a:r>
              <a:rPr lang="fa-IR" dirty="0"/>
              <a:t>هر چند استفاده ازاين روشها در برخی موارد مفيد است ولی ممکن است </a:t>
            </a:r>
            <a:r>
              <a:rPr lang="fa-IR" dirty="0" smtClean="0"/>
              <a:t>به اخذ </a:t>
            </a:r>
            <a:r>
              <a:rPr lang="fa-IR" dirty="0"/>
              <a:t>تصميمهای نادرست بيانجامد </a:t>
            </a:r>
            <a:r>
              <a:rPr lang="fa-IR" dirty="0" smtClean="0"/>
              <a:t>.</a:t>
            </a:r>
          </a:p>
          <a:p>
            <a:pPr algn="r" rtl="1">
              <a:lnSpc>
                <a:spcPct val="150000"/>
              </a:lnSpc>
              <a:buNone/>
            </a:pPr>
            <a:r>
              <a:rPr lang="fa-IR" dirty="0" smtClean="0"/>
              <a:t>برای </a:t>
            </a:r>
            <a:r>
              <a:rPr lang="fa-IR" dirty="0"/>
              <a:t>مثال ، شرکتی که با مشکل </a:t>
            </a:r>
            <a:r>
              <a:rPr lang="fa-IR" dirty="0" smtClean="0"/>
              <a:t>عدم مرغوبيت </a:t>
            </a:r>
            <a:r>
              <a:rPr lang="fa-IR" dirty="0"/>
              <a:t>محصول مواجه شده بود ، برشدت و ميزان کنترل کيفيت افزود ولی </a:t>
            </a:r>
            <a:r>
              <a:rPr lang="fa-IR" dirty="0" smtClean="0"/>
              <a:t>اين تصميم </a:t>
            </a:r>
            <a:r>
              <a:rPr lang="fa-IR" dirty="0"/>
              <a:t>مسئله را حل نکرد زيرا تحقيقات بيشتر نشان داد که علت ، </a:t>
            </a:r>
            <a:r>
              <a:rPr lang="fa-IR" dirty="0" smtClean="0"/>
              <a:t>خرابی دستگاه </a:t>
            </a:r>
            <a:r>
              <a:rPr lang="fa-IR" dirty="0"/>
              <a:t>تهویه و تاثير آن بر افزایش خستگی کارکنان بود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fontScale="92500" lnSpcReduction="20000"/>
          </a:bodyPr>
          <a:lstStyle/>
          <a:p>
            <a:pPr algn="r" rtl="1">
              <a:buNone/>
            </a:pPr>
            <a:r>
              <a:rPr lang="fa-IR" u="sng" dirty="0" smtClean="0">
                <a:solidFill>
                  <a:srgbClr val="FF0000"/>
                </a:solidFill>
              </a:rPr>
              <a:t>فرآيند منطقی حل مسئله</a:t>
            </a:r>
            <a:endParaRPr lang="en-US" u="sng" dirty="0" smtClean="0">
              <a:solidFill>
                <a:srgbClr val="FF0000"/>
              </a:solidFill>
            </a:endParaRPr>
          </a:p>
          <a:p>
            <a:pPr algn="justLow" rtl="1">
              <a:lnSpc>
                <a:spcPct val="160000"/>
              </a:lnSpc>
              <a:buNone/>
            </a:pPr>
            <a:r>
              <a:rPr lang="fa-IR" dirty="0" smtClean="0"/>
              <a:t>برای دستيابی به راه حلهای بهتر بايد از روشهای منظم تر ، منطقی تر و مدبرانه تر</a:t>
            </a:r>
            <a:r>
              <a:rPr lang="en-US" dirty="0" smtClean="0"/>
              <a:t> </a:t>
            </a:r>
            <a:r>
              <a:rPr lang="fa-IR" dirty="0" smtClean="0"/>
              <a:t>استفاده شود ، فرآيند تصميم گيري منطقی مشتمل بر مراحل ذیل است :</a:t>
            </a:r>
          </a:p>
          <a:p>
            <a:pPr algn="justLow" rtl="1">
              <a:lnSpc>
                <a:spcPct val="160000"/>
              </a:lnSpc>
              <a:buNone/>
            </a:pPr>
            <a:r>
              <a:rPr lang="fa-IR" dirty="0" smtClean="0"/>
              <a:t>- تشخيص و تعریف مسئله وجمع آوری و تحليل اطلاعات در مورد مسئله</a:t>
            </a:r>
          </a:p>
          <a:p>
            <a:pPr algn="justLow" rtl="1">
              <a:lnSpc>
                <a:spcPct val="160000"/>
              </a:lnSpc>
              <a:buNone/>
            </a:pPr>
            <a:r>
              <a:rPr lang="fa-IR" dirty="0" smtClean="0"/>
              <a:t>- يافتن و ساختن راه حلهای بدیل</a:t>
            </a:r>
          </a:p>
          <a:p>
            <a:pPr algn="justLow" rtl="1">
              <a:lnSpc>
                <a:spcPct val="160000"/>
              </a:lnSpc>
              <a:buNone/>
            </a:pPr>
            <a:r>
              <a:rPr lang="fa-IR" dirty="0" smtClean="0"/>
              <a:t>- ارزيابي و انتخاب بهترين راه حل</a:t>
            </a:r>
          </a:p>
          <a:p>
            <a:pPr algn="justLow" rtl="1">
              <a:lnSpc>
                <a:spcPct val="160000"/>
              </a:lnSpc>
              <a:buNone/>
            </a:pPr>
            <a:r>
              <a:rPr lang="fa-IR" dirty="0" smtClean="0"/>
              <a:t>- اجرای راه حل انتخاب شده</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ctr" rtl="1">
              <a:buNone/>
            </a:pPr>
            <a:r>
              <a:rPr lang="fa-IR" u="sng" dirty="0" smtClean="0">
                <a:solidFill>
                  <a:srgbClr val="FF0000"/>
                </a:solidFill>
              </a:rPr>
              <a:t>فرایند منطقی حل مسئله</a:t>
            </a:r>
          </a:p>
          <a:p>
            <a:pPr algn="r" rtl="1">
              <a:buNone/>
            </a:pPr>
            <a:endParaRPr lang="en-US" dirty="0"/>
          </a:p>
        </p:txBody>
      </p:sp>
      <p:graphicFrame>
        <p:nvGraphicFramePr>
          <p:cNvPr id="13" name="Table 12"/>
          <p:cNvGraphicFramePr>
            <a:graphicFrameLocks noGrp="1"/>
          </p:cNvGraphicFramePr>
          <p:nvPr/>
        </p:nvGraphicFramePr>
        <p:xfrm>
          <a:off x="7086600" y="1524000"/>
          <a:ext cx="1828800" cy="4267200"/>
        </p:xfrm>
        <a:graphic>
          <a:graphicData uri="http://schemas.openxmlformats.org/drawingml/2006/table">
            <a:tbl>
              <a:tblPr firstRow="1" bandRow="1">
                <a:tableStyleId>{5C22544A-7EE6-4342-B048-85BDC9FD1C3A}</a:tableStyleId>
              </a:tblPr>
              <a:tblGrid>
                <a:gridCol w="1828800"/>
              </a:tblGrid>
              <a:tr h="698007">
                <a:tc>
                  <a:txBody>
                    <a:bodyPr/>
                    <a:lstStyle/>
                    <a:p>
                      <a:pPr algn="ctr"/>
                      <a:r>
                        <a:rPr lang="fa-IR" dirty="0" smtClean="0">
                          <a:solidFill>
                            <a:schemeClr val="tx1"/>
                          </a:solidFill>
                        </a:rPr>
                        <a:t>1- شناسایی وضعیت</a:t>
                      </a:r>
                      <a:endParaRPr lang="en-US" dirty="0">
                        <a:solidFill>
                          <a:schemeClr val="tx1"/>
                        </a:solidFill>
                      </a:endParaRPr>
                    </a:p>
                  </a:txBody>
                  <a:tcPr>
                    <a:solidFill>
                      <a:srgbClr val="FFFF00"/>
                    </a:solidFill>
                  </a:tcPr>
                </a:tc>
              </a:tr>
              <a:tr h="3569193">
                <a:tc>
                  <a:txBody>
                    <a:bodyPr/>
                    <a:lstStyle/>
                    <a:p>
                      <a:pPr algn="r" rtl="1"/>
                      <a:r>
                        <a:rPr lang="fa-IR" dirty="0" smtClean="0"/>
                        <a:t>-تعریف مساله</a:t>
                      </a:r>
                    </a:p>
                    <a:p>
                      <a:pPr algn="r" rtl="1"/>
                      <a:r>
                        <a:rPr lang="fa-IR" dirty="0" smtClean="0"/>
                        <a:t>-تشخیص اهداف تصمیم</a:t>
                      </a:r>
                    </a:p>
                    <a:p>
                      <a:pPr algn="r" rtl="1"/>
                      <a:r>
                        <a:rPr lang="fa-IR" dirty="0" smtClean="0"/>
                        <a:t>-تشخیص علل</a:t>
                      </a:r>
                      <a:endParaRPr lang="en-US" dirty="0"/>
                    </a:p>
                  </a:txBody>
                  <a:tcPr>
                    <a:solidFill>
                      <a:srgbClr val="92D050"/>
                    </a:solidFill>
                  </a:tcPr>
                </a:tc>
              </a:tr>
            </a:tbl>
          </a:graphicData>
        </a:graphic>
      </p:graphicFrame>
      <p:graphicFrame>
        <p:nvGraphicFramePr>
          <p:cNvPr id="18" name="Table 17"/>
          <p:cNvGraphicFramePr>
            <a:graphicFrameLocks noGrp="1"/>
          </p:cNvGraphicFramePr>
          <p:nvPr/>
        </p:nvGraphicFramePr>
        <p:xfrm>
          <a:off x="228600" y="1600200"/>
          <a:ext cx="1828800" cy="4191000"/>
        </p:xfrm>
        <a:graphic>
          <a:graphicData uri="http://schemas.openxmlformats.org/drawingml/2006/table">
            <a:tbl>
              <a:tblPr firstRow="1" bandRow="1">
                <a:tableStyleId>{5C22544A-7EE6-4342-B048-85BDC9FD1C3A}</a:tableStyleId>
              </a:tblPr>
              <a:tblGrid>
                <a:gridCol w="1828800"/>
              </a:tblGrid>
              <a:tr h="685800">
                <a:tc>
                  <a:txBody>
                    <a:bodyPr/>
                    <a:lstStyle/>
                    <a:p>
                      <a:pPr algn="ctr"/>
                      <a:r>
                        <a:rPr lang="fa-IR" dirty="0" smtClean="0">
                          <a:solidFill>
                            <a:schemeClr val="tx1"/>
                          </a:solidFill>
                        </a:rPr>
                        <a:t>4- اجرا و پیگیری </a:t>
                      </a:r>
                      <a:endParaRPr lang="en-US" dirty="0">
                        <a:solidFill>
                          <a:schemeClr val="tx1"/>
                        </a:solidFill>
                      </a:endParaRPr>
                    </a:p>
                  </a:txBody>
                  <a:tcPr>
                    <a:solidFill>
                      <a:srgbClr val="FFFF00"/>
                    </a:solidFill>
                  </a:tcPr>
                </a:tc>
              </a:tr>
              <a:tr h="3505200">
                <a:tc>
                  <a:txBody>
                    <a:bodyPr/>
                    <a:lstStyle/>
                    <a:p>
                      <a:pPr algn="r" rtl="1"/>
                      <a:r>
                        <a:rPr lang="fa-IR" dirty="0" smtClean="0"/>
                        <a:t>-برای به اجرا در آوردن تصمیم برنامه ریزی شود</a:t>
                      </a:r>
                    </a:p>
                    <a:p>
                      <a:pPr algn="r" rtl="1"/>
                      <a:r>
                        <a:rPr lang="fa-IR" dirty="0" smtClean="0"/>
                        <a:t>-هدایت فعالیتها ضمن اجرا</a:t>
                      </a:r>
                    </a:p>
                    <a:p>
                      <a:pPr algn="r" rtl="1"/>
                      <a:r>
                        <a:rPr lang="fa-IR" dirty="0" smtClean="0"/>
                        <a:t>-انجام اصلاحات ضروری </a:t>
                      </a:r>
                      <a:endParaRPr lang="en-US" dirty="0"/>
                    </a:p>
                  </a:txBody>
                  <a:tcPr>
                    <a:solidFill>
                      <a:srgbClr val="92D050"/>
                    </a:solidFill>
                  </a:tcPr>
                </a:tc>
              </a:tr>
            </a:tbl>
          </a:graphicData>
        </a:graphic>
      </p:graphicFrame>
      <p:graphicFrame>
        <p:nvGraphicFramePr>
          <p:cNvPr id="19" name="Table 18"/>
          <p:cNvGraphicFramePr>
            <a:graphicFrameLocks noGrp="1"/>
          </p:cNvGraphicFramePr>
          <p:nvPr/>
        </p:nvGraphicFramePr>
        <p:xfrm>
          <a:off x="2514600" y="1600200"/>
          <a:ext cx="1828800" cy="4191000"/>
        </p:xfrm>
        <a:graphic>
          <a:graphicData uri="http://schemas.openxmlformats.org/drawingml/2006/table">
            <a:tbl>
              <a:tblPr firstRow="1" bandRow="1">
                <a:tableStyleId>{5C22544A-7EE6-4342-B048-85BDC9FD1C3A}</a:tableStyleId>
              </a:tblPr>
              <a:tblGrid>
                <a:gridCol w="1828800"/>
              </a:tblGrid>
              <a:tr h="685800">
                <a:tc>
                  <a:txBody>
                    <a:bodyPr/>
                    <a:lstStyle/>
                    <a:p>
                      <a:pPr algn="ctr"/>
                      <a:r>
                        <a:rPr lang="fa-IR" dirty="0" smtClean="0">
                          <a:solidFill>
                            <a:schemeClr val="tx1"/>
                          </a:solidFill>
                        </a:rPr>
                        <a:t>3- ارزیابی و انتخاب</a:t>
                      </a:r>
                      <a:endParaRPr lang="en-US" dirty="0">
                        <a:solidFill>
                          <a:schemeClr val="tx1"/>
                        </a:solidFill>
                      </a:endParaRPr>
                    </a:p>
                  </a:txBody>
                  <a:tcPr>
                    <a:solidFill>
                      <a:srgbClr val="FFFF00"/>
                    </a:solidFill>
                  </a:tcPr>
                </a:tc>
              </a:tr>
              <a:tr h="3505200">
                <a:tc>
                  <a:txBody>
                    <a:bodyPr/>
                    <a:lstStyle/>
                    <a:p>
                      <a:pPr algn="r" rtl="1"/>
                      <a:r>
                        <a:rPr lang="fa-IR" dirty="0" smtClean="0"/>
                        <a:t>ب-دیلهای گوناگون</a:t>
                      </a:r>
                      <a:r>
                        <a:rPr lang="fa-IR" baseline="0" dirty="0" smtClean="0"/>
                        <a:t> ارزیابی </a:t>
                      </a:r>
                    </a:p>
                    <a:p>
                      <a:pPr algn="r" rtl="1"/>
                      <a:r>
                        <a:rPr lang="fa-IR" baseline="0" dirty="0" smtClean="0"/>
                        <a:t>-بهترین بدیل انتخاب شود</a:t>
                      </a:r>
                      <a:endParaRPr lang="en-US" dirty="0"/>
                    </a:p>
                  </a:txBody>
                  <a:tcPr>
                    <a:solidFill>
                      <a:srgbClr val="92D050"/>
                    </a:solidFill>
                  </a:tcPr>
                </a:tc>
              </a:tr>
            </a:tbl>
          </a:graphicData>
        </a:graphic>
      </p:graphicFrame>
      <p:graphicFrame>
        <p:nvGraphicFramePr>
          <p:cNvPr id="20" name="Table 19"/>
          <p:cNvGraphicFramePr>
            <a:graphicFrameLocks noGrp="1"/>
          </p:cNvGraphicFramePr>
          <p:nvPr/>
        </p:nvGraphicFramePr>
        <p:xfrm>
          <a:off x="4800600" y="1524000"/>
          <a:ext cx="1828800" cy="4191000"/>
        </p:xfrm>
        <a:graphic>
          <a:graphicData uri="http://schemas.openxmlformats.org/drawingml/2006/table">
            <a:tbl>
              <a:tblPr firstRow="1" bandRow="1">
                <a:tableStyleId>{5C22544A-7EE6-4342-B048-85BDC9FD1C3A}</a:tableStyleId>
              </a:tblPr>
              <a:tblGrid>
                <a:gridCol w="1828800"/>
              </a:tblGrid>
              <a:tr h="685800">
                <a:tc>
                  <a:txBody>
                    <a:bodyPr/>
                    <a:lstStyle/>
                    <a:p>
                      <a:pPr algn="ctr"/>
                      <a:r>
                        <a:rPr lang="fa-IR" dirty="0" smtClean="0">
                          <a:solidFill>
                            <a:schemeClr val="tx1"/>
                          </a:solidFill>
                        </a:rPr>
                        <a:t>2- ایجاد بدیلها</a:t>
                      </a:r>
                      <a:endParaRPr lang="en-US" dirty="0">
                        <a:solidFill>
                          <a:schemeClr val="tx1"/>
                        </a:solidFill>
                      </a:endParaRPr>
                    </a:p>
                  </a:txBody>
                  <a:tcPr>
                    <a:solidFill>
                      <a:srgbClr val="FFFF00"/>
                    </a:solidFill>
                  </a:tcPr>
                </a:tc>
              </a:tr>
              <a:tr h="3505200">
                <a:tc>
                  <a:txBody>
                    <a:bodyPr/>
                    <a:lstStyle/>
                    <a:p>
                      <a:pPr algn="r" rtl="1"/>
                      <a:r>
                        <a:rPr lang="fa-IR" dirty="0" smtClean="0"/>
                        <a:t>-جستجوی بدیلهای خلاق</a:t>
                      </a:r>
                    </a:p>
                    <a:p>
                      <a:pPr algn="r" rtl="1"/>
                      <a:r>
                        <a:rPr lang="fa-IR" dirty="0" smtClean="0"/>
                        <a:t>-ارزیابی در این مرحله نباید انجام شود</a:t>
                      </a:r>
                      <a:endParaRPr lang="en-US" dirty="0"/>
                    </a:p>
                  </a:txBody>
                  <a:tcPr>
                    <a:solidFill>
                      <a:srgbClr val="92D050"/>
                    </a:solidFill>
                  </a:tcPr>
                </a:tc>
              </a:tr>
            </a:tbl>
          </a:graphicData>
        </a:graphic>
      </p:graphicFrame>
      <p:sp>
        <p:nvSpPr>
          <p:cNvPr id="21" name="Left Arrow 20"/>
          <p:cNvSpPr/>
          <p:nvPr/>
        </p:nvSpPr>
        <p:spPr>
          <a:xfrm>
            <a:off x="6629400" y="3200400"/>
            <a:ext cx="381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a:off x="4343400" y="3200400"/>
            <a:ext cx="381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Arrow 22"/>
          <p:cNvSpPr/>
          <p:nvPr/>
        </p:nvSpPr>
        <p:spPr>
          <a:xfrm>
            <a:off x="2057400" y="3200400"/>
            <a:ext cx="381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r>
              <a:rPr lang="fa-IR" u="sng" dirty="0" smtClean="0">
                <a:solidFill>
                  <a:srgbClr val="FF0000"/>
                </a:solidFill>
              </a:rPr>
              <a:t>مرحله اول : شناسایی وضعیت</a:t>
            </a:r>
            <a:endParaRPr lang="fa-IR" u="sng" dirty="0">
              <a:solidFill>
                <a:srgbClr val="FF0000"/>
              </a:solidFill>
            </a:endParaRPr>
          </a:p>
          <a:p>
            <a:pPr algn="justLow" rtl="1">
              <a:lnSpc>
                <a:spcPct val="150000"/>
              </a:lnSpc>
              <a:buNone/>
            </a:pPr>
            <a:r>
              <a:rPr lang="fa-IR" dirty="0" smtClean="0"/>
              <a:t>فرآیند حل مسئله هنگامی شروع می شود که مساله برای حل،شناسایی شده باشد.اولین کار مدیر این است که به دنبال عواملی باشد که ممکن است مساله را ایجاد کرده باشد،یا عواملی که برای راه حل نهائی ممکن است مناسب باشد.یک رسیدگی یا تحقیق جامع برای شناسایی وضعیت سه جنبه دارد:</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172200"/>
          </a:xfrm>
        </p:spPr>
        <p:txBody>
          <a:bodyPr>
            <a:normAutofit fontScale="85000" lnSpcReduction="10000"/>
          </a:bodyPr>
          <a:lstStyle/>
          <a:p>
            <a:pPr algn="r" rtl="1">
              <a:buNone/>
            </a:pPr>
            <a:r>
              <a:rPr lang="fa-IR" u="sng" dirty="0" smtClean="0">
                <a:solidFill>
                  <a:schemeClr val="tx2"/>
                </a:solidFill>
              </a:rPr>
              <a:t>جنبه اول:تعریف مسئله.</a:t>
            </a:r>
          </a:p>
          <a:p>
            <a:pPr algn="r" rtl="1">
              <a:buNone/>
            </a:pPr>
            <a:endParaRPr lang="fa-IR" u="sng" dirty="0" smtClean="0"/>
          </a:p>
          <a:p>
            <a:pPr algn="justLow" rtl="1">
              <a:lnSpc>
                <a:spcPct val="150000"/>
              </a:lnSpc>
              <a:buNone/>
            </a:pPr>
            <a:r>
              <a:rPr lang="fa-IR" dirty="0" smtClean="0"/>
              <a:t>مساله چیزی است که توان سازمان را در رسیدن به هدف به خطر می اندازد یابه بیان دیگر وضعیتی است که سازمان را از کسب یک یا چند هدف باز می دارد.برای مدیری ممکن است افزایش تعداد استعفاهای کارکنان مساله باشد ولی افزایش جابه جایی کارکنان را مساله نداند،مگر اینکه مانع کسب اهداف سازمانی باشد.</a:t>
            </a:r>
          </a:p>
          <a:p>
            <a:pPr algn="justLow" rtl="1">
              <a:lnSpc>
                <a:spcPct val="150000"/>
              </a:lnSpc>
              <a:buNone/>
            </a:pPr>
            <a:r>
              <a:rPr lang="fa-IR" dirty="0" smtClean="0"/>
              <a:t>تعریف و شناخت دقیق مساله،مدیر را در کسب اهداف سازمانی واجتناب از گمراهی و لغزش در تصمیم گیری برای حل مساله یاری می دهد.</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r" rtl="1">
              <a:buNone/>
            </a:pPr>
            <a:r>
              <a:rPr lang="fa-IR" u="sng" dirty="0" smtClean="0">
                <a:solidFill>
                  <a:schemeClr val="tx2"/>
                </a:solidFill>
              </a:rPr>
              <a:t>جنبه دوم:شناسایی اهداف تصمیم.</a:t>
            </a:r>
          </a:p>
          <a:p>
            <a:pPr algn="r" rtl="1">
              <a:buNone/>
            </a:pPr>
            <a:endParaRPr lang="fa-IR" u="sng" dirty="0" smtClean="0">
              <a:solidFill>
                <a:schemeClr val="tx2"/>
              </a:solidFill>
            </a:endParaRPr>
          </a:p>
          <a:p>
            <a:pPr algn="justLow" rtl="1">
              <a:lnSpc>
                <a:spcPct val="150000"/>
              </a:lnSpc>
              <a:buNone/>
            </a:pPr>
            <a:r>
              <a:rPr lang="fa-IR" dirty="0" smtClean="0"/>
              <a:t>پس از تعریف مساله،گام بعدی در اخذ تصمیم،یافتن و ساختن راه حل موثر است.در این فرآیند مدیر باید تصمیم بگیرد چه قسمتهایی از مساله را او خود باید حل کند.اکثر مسائل از عوامل چندی تشکیل شده اند که مدیر نمی تواند راه حلی بیابد که برای همه آنها کار ساز باشد،بنابر این مدیر باید بایستها و شایستها را از هم متمایزسازد،به طوری که مبنایی برای پیشنهاد و ارزیابی راه حل ها داشته باشد.</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lgn="r" rtl="1">
              <a:buNone/>
            </a:pPr>
            <a:r>
              <a:rPr lang="fa-IR" u="sng" dirty="0" smtClean="0">
                <a:solidFill>
                  <a:schemeClr val="tx2"/>
                </a:solidFill>
              </a:rPr>
              <a:t>جنبه سوم:تشخیص علل.</a:t>
            </a:r>
          </a:p>
          <a:p>
            <a:pPr algn="r" rtl="1">
              <a:buNone/>
            </a:pPr>
            <a:endParaRPr lang="fa-IR" u="sng" dirty="0" smtClean="0">
              <a:solidFill>
                <a:schemeClr val="tx2"/>
              </a:solidFill>
            </a:endParaRPr>
          </a:p>
          <a:p>
            <a:pPr algn="justLow" rtl="1">
              <a:lnSpc>
                <a:spcPct val="150000"/>
              </a:lnSpc>
              <a:buNone/>
            </a:pPr>
            <a:r>
              <a:rPr lang="fa-IR" dirty="0" smtClean="0"/>
              <a:t>هنگامی که مدیر مشخص نمود که راه حل رضایتبخش چیست،باید اعمالی را که به آن تحقق می بخشد،معین کند.</a:t>
            </a:r>
          </a:p>
          <a:p>
            <a:pPr algn="justLow" rtl="1">
              <a:lnSpc>
                <a:spcPct val="150000"/>
              </a:lnSpc>
              <a:buNone/>
            </a:pPr>
            <a:r>
              <a:rPr lang="fa-IR" dirty="0" smtClean="0"/>
              <a:t>علل بر خلاف آثار بندرت آشکار می شود و مدیر باید با هشیاری به کشف آنها بپردازد.افراد مختلف که نظرهایشان به ناچار رنگی از تجربیات و مسئولیتهایشان گرفته است ،ممکن است علل بسیار متفاوتی را برای یک مساله بیابند. چگونگی در کنار هم چیدن قطعات مختلف برای به دست آوردن تصویر واضحتری از مساله به قدرت و همت مدیر بستگی دارد.</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r" rtl="1">
              <a:buNone/>
            </a:pPr>
            <a:r>
              <a:rPr lang="fa-IR" u="sng" dirty="0" smtClean="0">
                <a:solidFill>
                  <a:srgbClr val="FF0000"/>
                </a:solidFill>
              </a:rPr>
              <a:t>مرحله دوم: ایجاد بدیل ها</a:t>
            </a:r>
          </a:p>
          <a:p>
            <a:pPr algn="r" rtl="1">
              <a:buNone/>
            </a:pPr>
            <a:endParaRPr lang="fa-IR" u="sng" dirty="0" smtClean="0">
              <a:solidFill>
                <a:srgbClr val="FF0000"/>
              </a:solidFill>
            </a:endParaRPr>
          </a:p>
          <a:p>
            <a:pPr algn="justLow" rtl="1">
              <a:lnSpc>
                <a:spcPct val="150000"/>
              </a:lnSpc>
              <a:buNone/>
            </a:pPr>
            <a:r>
              <a:rPr lang="fa-IR" dirty="0" smtClean="0"/>
              <a:t>وسوسه قبول اولین (بدیل عملی) اغلب مدیر را از انتخاب بهترین راه حل باز می دارد.ایجاد چند بدیل،امکان مقاومت در برابر وسوسه حل سریع و بدون تامل مساله را قوت بخشیده و امکان اتخاذ تصمیمی موثر تر را بیشتر می کند.</a:t>
            </a:r>
          </a:p>
          <a:p>
            <a:pPr algn="justLow" rtl="1">
              <a:lnSpc>
                <a:spcPct val="150000"/>
              </a:lnSpc>
              <a:buNone/>
            </a:pPr>
            <a:r>
              <a:rPr lang="fa-IR" dirty="0" smtClean="0"/>
              <a:t>هیچ تصمیم عمده ای قبل از ایجاد تعداد کافی بدیل نباید اخذ شود. حل مساله در این مرحله غالبا به بدیل های خلاق و بدیع نیازمند است.</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fontScale="85000" lnSpcReduction="10000"/>
          </a:bodyPr>
          <a:lstStyle/>
          <a:p>
            <a:pPr algn="r" rtl="1">
              <a:buNone/>
            </a:pPr>
            <a:r>
              <a:rPr lang="fa-IR" u="sng" dirty="0" smtClean="0">
                <a:solidFill>
                  <a:srgbClr val="FF0000"/>
                </a:solidFill>
              </a:rPr>
              <a:t>مرحله سوم: ارزیابی بدیلها و انتخاب بهترین آنها</a:t>
            </a:r>
          </a:p>
          <a:p>
            <a:pPr algn="r" rtl="1">
              <a:buNone/>
            </a:pPr>
            <a:endParaRPr lang="fa-IR" u="sng" dirty="0" smtClean="0">
              <a:solidFill>
                <a:srgbClr val="FF0000"/>
              </a:solidFill>
            </a:endParaRPr>
          </a:p>
          <a:p>
            <a:pPr algn="justLow" rtl="1">
              <a:lnSpc>
                <a:spcPct val="150000"/>
              </a:lnSpc>
              <a:buNone/>
            </a:pPr>
            <a:r>
              <a:rPr lang="fa-IR" dirty="0" smtClean="0"/>
              <a:t>هنگامی که مدیر مجموعه ای از بدیلها را ایجاد می کند باید چگونگی تاثیر آنها را نیز ارزیابی کند. موثر بودن بدیل را می توان با دو معیار سنجید:</a:t>
            </a:r>
          </a:p>
          <a:p>
            <a:pPr algn="justLow" rtl="1">
              <a:lnSpc>
                <a:spcPct val="150000"/>
              </a:lnSpc>
              <a:buNone/>
            </a:pPr>
            <a:r>
              <a:rPr lang="fa-IR" dirty="0" smtClean="0"/>
              <a:t>1- هر بدیل با توجه به اهداف و منابع سازمان،تا چه حد منطبق بر واقع است؟</a:t>
            </a:r>
          </a:p>
          <a:p>
            <a:pPr algn="justLow" rtl="1">
              <a:lnSpc>
                <a:spcPct val="150000"/>
              </a:lnSpc>
              <a:buNone/>
            </a:pPr>
            <a:r>
              <a:rPr lang="fa-IR" dirty="0" smtClean="0"/>
              <a:t>2- هر بدیل چقدر به حل مساله کمک می کند؟</a:t>
            </a:r>
          </a:p>
          <a:p>
            <a:pPr algn="justLow" rtl="1">
              <a:lnSpc>
                <a:spcPct val="150000"/>
              </a:lnSpc>
              <a:buNone/>
            </a:pPr>
            <a:r>
              <a:rPr lang="fa-IR" dirty="0" smtClean="0"/>
              <a:t>هر بدیل باید با توجه به اهداف و منابع سازمانی مورد قضاوت قرار گیرد.بدیلی ممکن است منطقی باشد ولی اگر قابل اجرا نباشد کمترین ارزشی ندارد.</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pPr algn="justLow" rtl="1">
              <a:lnSpc>
                <a:spcPct val="150000"/>
              </a:lnSpc>
              <a:buNone/>
            </a:pPr>
            <a:r>
              <a:rPr lang="fa-IR" dirty="0" smtClean="0"/>
              <a:t>هر بدیل با توجه به اینکه تا چه حد بایستها و شایستها ی مساله را خوب مورد توجه قرار داده است،نیز باید ارزیابی شود.مدیر در بعضی موارد برای تعیین موثرترین بدیل،ممکن است به آزمایش یک یا چند بدیل در بخشهای مختلف سازمان بپردازد،ولی معمولا مدیران برای تعیین موثر ترین بدیل به استفاده از دانش تجربه و قضاوت خود قناعت می کنند.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ctr" rtl="1">
              <a:buNone/>
            </a:pPr>
            <a:endParaRPr lang="en-US" i="1" dirty="0" smtClean="0">
              <a:solidFill>
                <a:srgbClr val="C00000"/>
              </a:solidFill>
            </a:endParaRPr>
          </a:p>
          <a:p>
            <a:pPr algn="ctr" rtl="1">
              <a:buNone/>
            </a:pPr>
            <a:endParaRPr lang="en-US" i="1" dirty="0" smtClean="0">
              <a:solidFill>
                <a:srgbClr val="C00000"/>
              </a:solidFill>
            </a:endParaRPr>
          </a:p>
          <a:p>
            <a:pPr algn="ctr" rtl="1">
              <a:buNone/>
            </a:pPr>
            <a:endParaRPr lang="en-US" i="1" dirty="0" smtClean="0">
              <a:solidFill>
                <a:srgbClr val="C00000"/>
              </a:solidFill>
            </a:endParaRPr>
          </a:p>
          <a:p>
            <a:pPr algn="ctr" rtl="1">
              <a:buNone/>
            </a:pPr>
            <a:r>
              <a:rPr lang="fa-IR" sz="4800" i="1" dirty="0" smtClean="0">
                <a:solidFill>
                  <a:srgbClr val="C00000"/>
                </a:solidFill>
              </a:rPr>
              <a:t>مهارتهای </a:t>
            </a:r>
            <a:r>
              <a:rPr lang="fa-IR" sz="4800" i="1" dirty="0" smtClean="0">
                <a:solidFill>
                  <a:srgbClr val="C00000"/>
                </a:solidFill>
              </a:rPr>
              <a:t>مساله یابی و تصمیم گیری </a:t>
            </a:r>
            <a:endParaRPr lang="en-US" sz="4800" i="1" dirty="0" smtClean="0">
              <a:solidFill>
                <a:srgbClr val="C00000"/>
              </a:solidFill>
            </a:endParaRPr>
          </a:p>
          <a:p>
            <a:pPr algn="r" rtl="1">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172200"/>
          </a:xfrm>
        </p:spPr>
        <p:txBody>
          <a:bodyPr>
            <a:normAutofit fontScale="77500" lnSpcReduction="20000"/>
          </a:bodyPr>
          <a:lstStyle/>
          <a:p>
            <a:pPr algn="r" rtl="1">
              <a:buNone/>
            </a:pPr>
            <a:r>
              <a:rPr lang="fa-IR" u="sng" dirty="0" smtClean="0">
                <a:solidFill>
                  <a:srgbClr val="FF0000"/>
                </a:solidFill>
              </a:rPr>
              <a:t>مرحله چهارم: اجرای تصمیم و پیگیری آن</a:t>
            </a:r>
          </a:p>
          <a:p>
            <a:pPr algn="r" rtl="1">
              <a:buNone/>
            </a:pPr>
            <a:endParaRPr lang="fa-IR" u="sng" dirty="0" smtClean="0">
              <a:solidFill>
                <a:srgbClr val="FF0000"/>
              </a:solidFill>
            </a:endParaRPr>
          </a:p>
          <a:p>
            <a:pPr algn="justLow" rtl="1">
              <a:lnSpc>
                <a:spcPct val="170000"/>
              </a:lnSpc>
              <a:buNone/>
            </a:pPr>
            <a:r>
              <a:rPr lang="fa-IR" dirty="0" smtClean="0"/>
              <a:t>هنگامی که بهترین بدیل موجود انتخاب شد،مدیر باید برنامه چگونگی برخورد با نیازها و مسائلی را که ممکن است در به اجرا در آوردن بدیل پیش آید را طرح ریزی کند.</a:t>
            </a:r>
          </a:p>
          <a:p>
            <a:pPr algn="justLow" rtl="1">
              <a:lnSpc>
                <a:spcPct val="170000"/>
              </a:lnSpc>
              <a:buNone/>
            </a:pPr>
            <a:r>
              <a:rPr lang="fa-IR" dirty="0" smtClean="0"/>
              <a:t>به اجرا درآوردن تصمیم،پیش از صدور دستورات مناسب،دشوار است.مدیر ابتدا باید منابع لازم را بر حسب نیازها فراهم کرده،به آنها تخصیص دهد،سپس برنامه زمان بندی عملیات را تعیین کرده،مسئولیت اجرای کارهای خاص را به افرا د واگذار کند،آنگاه رویه ای برای گزارش گیری دوره ای بر قرار کرده و سر انجام آمادگی انجام اقدامات اصلاحی مناسب را(در صورت بروز مسائل جدید)در افراد ایجاد نماید.</a:t>
            </a:r>
          </a:p>
          <a:p>
            <a:pPr algn="r" rt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248400"/>
          </a:xfrm>
        </p:spPr>
        <p:txBody>
          <a:bodyPr>
            <a:normAutofit fontScale="92500" lnSpcReduction="10000"/>
          </a:bodyPr>
          <a:lstStyle/>
          <a:p>
            <a:pPr algn="justLow" rtl="1">
              <a:lnSpc>
                <a:spcPct val="150000"/>
              </a:lnSpc>
              <a:buNone/>
            </a:pPr>
            <a:r>
              <a:rPr lang="fa-IR" dirty="0" smtClean="0"/>
              <a:t>پس از آنکه مدیر همه اقدامات ممکن را برای برخورد با بروز احتمالی مشکلات بعدی به عمل آورد،اجرای واقعی آغاز می گردد،زیرا یک تصمیم یا راه حل زمانی موثر است که به عمل در آید.</a:t>
            </a:r>
          </a:p>
          <a:p>
            <a:pPr algn="justLow" rtl="1">
              <a:lnSpc>
                <a:spcPct val="150000"/>
              </a:lnSpc>
              <a:buNone/>
            </a:pPr>
            <a:r>
              <a:rPr lang="fa-IR" dirty="0" smtClean="0"/>
              <a:t>گاهی مدیران به خطا تصور می کنند هنگامی که تصمیمی اخذ شد،خود به خود عمل به دنبالش می آید حال اینکه اگر تصمیم خوبی اخذ شود ولی کارکنان مایل و یا قادر به اجرای آن نباشند،تصمیم موثر نخواهد بود.</a:t>
            </a:r>
          </a:p>
          <a:p>
            <a:pPr algn="justLow" rtl="1">
              <a:lnSpc>
                <a:spcPct val="150000"/>
              </a:lnSpc>
              <a:buNone/>
            </a:pPr>
            <a:r>
              <a:rPr lang="fa-IR" dirty="0" smtClean="0"/>
              <a:t>مراحل مختلف اجرای یک تصمیم باید هدایت و کنترل گردد.</a:t>
            </a:r>
          </a:p>
          <a:p>
            <a:pPr algn="justLow" rtl="1">
              <a:lnSpc>
                <a:spcPct val="150000"/>
              </a:lnSpc>
              <a:buNone/>
            </a:pPr>
            <a:r>
              <a:rPr lang="fa-IR" dirty="0" smtClean="0"/>
              <a:t>تصمیم گیری،فرایندی مداوم و چالشی برای مدیران است.</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fontScale="85000" lnSpcReduction="20000"/>
          </a:bodyPr>
          <a:lstStyle/>
          <a:p>
            <a:pPr algn="r" rtl="1">
              <a:buNone/>
            </a:pPr>
            <a:r>
              <a:rPr lang="fa-IR" u="sng" dirty="0" smtClean="0">
                <a:solidFill>
                  <a:srgbClr val="C00000"/>
                </a:solidFill>
              </a:rPr>
              <a:t>ارزیابی کارآیی یک تصمیم:</a:t>
            </a:r>
          </a:p>
          <a:p>
            <a:pPr algn="justLow" rtl="1">
              <a:lnSpc>
                <a:spcPct val="170000"/>
              </a:lnSpc>
              <a:buNone/>
            </a:pPr>
            <a:r>
              <a:rPr lang="fa-IR" dirty="0" smtClean="0"/>
              <a:t>دو معیار برای ارزیابی کارآیی بالقوه یک تصمیم وجود دارد:</a:t>
            </a:r>
          </a:p>
          <a:p>
            <a:pPr algn="justLow" rtl="1">
              <a:lnSpc>
                <a:spcPct val="170000"/>
              </a:lnSpc>
              <a:buNone/>
            </a:pPr>
            <a:r>
              <a:rPr lang="fa-IR" dirty="0" smtClean="0"/>
              <a:t>1- کیفیت عینی تصمیم</a:t>
            </a:r>
          </a:p>
          <a:p>
            <a:pPr algn="justLow" rtl="1">
              <a:lnSpc>
                <a:spcPct val="170000"/>
              </a:lnSpc>
              <a:buNone/>
            </a:pPr>
            <a:r>
              <a:rPr lang="fa-IR" dirty="0" smtClean="0"/>
              <a:t>2- پذیرش مجریان آن</a:t>
            </a:r>
          </a:p>
          <a:p>
            <a:pPr algn="justLow" rtl="1">
              <a:lnSpc>
                <a:spcPct val="170000"/>
              </a:lnSpc>
              <a:buNone/>
            </a:pPr>
            <a:r>
              <a:rPr lang="fa-IR" dirty="0" smtClean="0"/>
              <a:t>کیفیت عینی تصمیم با این پرسش که چقدر فرآیند تصمیم گیری رسمی به اجرا درآمده است،معین می شود.</a:t>
            </a:r>
          </a:p>
          <a:p>
            <a:pPr algn="justLow" rtl="1">
              <a:lnSpc>
                <a:spcPct val="170000"/>
              </a:lnSpc>
              <a:buNone/>
            </a:pPr>
            <a:r>
              <a:rPr lang="fa-IR" dirty="0" smtClean="0"/>
              <a:t>اخذ رضایت و همکاری تعدادی از افراد که تقریبا همیشه درگیر اجرای تصمیمها هستند،ضروری است و یکی از عواملی که مدیران هنگام بررسی وضعیت و ارزیابی بدیلها باید در نظر بگیرند حمایت کسانی است که باید آن را به اجرا در آورند.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92500" lnSpcReduction="20000"/>
          </a:bodyPr>
          <a:lstStyle/>
          <a:p>
            <a:pPr algn="r" rtl="1">
              <a:buNone/>
            </a:pPr>
            <a:r>
              <a:rPr lang="fa-IR" u="sng" dirty="0" smtClean="0">
                <a:solidFill>
                  <a:srgbClr val="C00000"/>
                </a:solidFill>
              </a:rPr>
              <a:t>موانع حل مسائل مدیریتی</a:t>
            </a:r>
          </a:p>
          <a:p>
            <a:pPr algn="r" rtl="1">
              <a:buNone/>
            </a:pPr>
            <a:r>
              <a:rPr lang="fa-IR" u="sng" dirty="0" smtClean="0">
                <a:solidFill>
                  <a:schemeClr val="tx2">
                    <a:lumMod val="50000"/>
                  </a:schemeClr>
                </a:solidFill>
              </a:rPr>
              <a:t>1- اجتناب آرام:</a:t>
            </a:r>
          </a:p>
          <a:p>
            <a:pPr algn="justLow" rtl="1">
              <a:lnSpc>
                <a:spcPct val="160000"/>
              </a:lnSpc>
              <a:buNone/>
            </a:pPr>
            <a:r>
              <a:rPr lang="fa-IR" dirty="0" smtClean="0"/>
              <a:t>مدیر بعد ازملاحظه اینکه نتایج سوء وارد عمل نشدن خیلی زیاد نخواهد بود،تصمیم به عمل نکردن می گیرد.این می تواند نگرش مدیری باشد که مافوقش به او گفته است در صورت بهبود عملکردش ارتقا خواهد یافت،ولی چون می داند که احتمالا مافوقش بر کنار خواهد شد بنابر این در جهت بهبود عملکردش تلاش نمی کند،ولی اگر همان مدیر از وضعیت متزلزل ما فوقش اطلاع نداشت،مشتاقانه و سخت تر می کوشید و وقت زیادی را صرف کارش می کرد.</a:t>
            </a:r>
            <a:endParaRPr lang="en-US" dirty="0" smtClean="0"/>
          </a:p>
          <a:p>
            <a:pPr algn="r" rtl="1">
              <a:buNone/>
            </a:pPr>
            <a:endParaRPr lang="fa-IR" dirty="0" smtClean="0"/>
          </a:p>
          <a:p>
            <a:pPr algn="r" rtl="1">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buNone/>
            </a:pPr>
            <a:r>
              <a:rPr lang="fa-IR" u="sng" dirty="0" smtClean="0"/>
              <a:t>2- تغییر آرام:</a:t>
            </a:r>
            <a:endParaRPr lang="en-US" u="sng" dirty="0" smtClean="0"/>
          </a:p>
          <a:p>
            <a:pPr algn="justLow" rtl="1">
              <a:lnSpc>
                <a:spcPct val="150000"/>
              </a:lnSpc>
              <a:buNone/>
            </a:pPr>
            <a:r>
              <a:rPr lang="fa-IR" dirty="0" smtClean="0"/>
              <a:t>مدیر با ملاحظه اینکه انجام ندادن کاری عواقب وخیمی دارد،تصمیم به انجام عملی می گیرد.به هر حال به جای تحلیل وضعیت،مدیر اولین بدیل در دسترس را که به ظاهر کم خطر است،انتخاب می کند و از تحلیل دقیق اجتناب می ورزد.</a:t>
            </a:r>
            <a:endParaRPr lang="en-US" dirty="0" smtClean="0"/>
          </a:p>
          <a:p>
            <a:pPr algn="r" rtl="1">
              <a:buNone/>
            </a:pPr>
            <a:endParaRPr lang="fa-IR" dirty="0" smtClean="0"/>
          </a:p>
          <a:p>
            <a:pPr algn="r" rtl="1">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r" rtl="1">
              <a:buNone/>
            </a:pPr>
            <a:r>
              <a:rPr lang="fa-IR" u="sng" dirty="0" smtClean="0"/>
              <a:t>3- اجتناب دفاعی:</a:t>
            </a:r>
          </a:p>
          <a:p>
            <a:pPr algn="justLow" rtl="1">
              <a:lnSpc>
                <a:spcPct val="150000"/>
              </a:lnSpc>
              <a:buNone/>
            </a:pPr>
            <a:r>
              <a:rPr lang="fa-IR" dirty="0" smtClean="0"/>
              <a:t>هنگامی که مدیری با مساله ای روبرو می شود و به یافتن راه حل خوبی مبتنی بر تجربه گذشته قادرنیست،در صدد جستن راهی برای فرار از مساله بر می آید.مدیر ممکن است بررسی عواقب را به تعویق اندازد،یا تلاش کندتا آن را از سر خود باز کند،و ممکن است اجازه دهد دیگری تصمیم بگیرد و عواقب آن را ببیند،یا بسادگی مخاطرات را نادیده بگیرد و واضحترین راه حل را لنتخاب کند.</a:t>
            </a:r>
          </a:p>
          <a:p>
            <a:pPr algn="r" rt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r>
              <a:rPr lang="fa-IR" u="sng" dirty="0" smtClean="0"/>
              <a:t>4- ترس(هراس)</a:t>
            </a:r>
          </a:p>
          <a:p>
            <a:pPr algn="justLow" rtl="1">
              <a:lnSpc>
                <a:spcPct val="150000"/>
              </a:lnSpc>
              <a:buNone/>
            </a:pPr>
            <a:r>
              <a:rPr lang="fa-IR" dirty="0" smtClean="0"/>
              <a:t>مدیر احساس می کند نه تنها به وسیله خود مسئله،بلکه به وسیله زمان نیزتحت فشار قرار دارد.فرد ممکن است در حالت ترس،آنقدر درمانده و بهت زده باشد که نتواند وضعیت را به طور واقع بینانه ارزیابی کند و به اشتباه برخوردی را مناسب با وضعیت تشخیص دهد که احتمالا همان برخورد وضعیت را وخیمتر کند.</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r>
              <a:rPr lang="fa-IR" u="sng" dirty="0" smtClean="0">
                <a:solidFill>
                  <a:srgbClr val="FF0000"/>
                </a:solidFill>
              </a:rPr>
              <a:t>محدودیتهای فرآیند منطقی تصمیم گیری</a:t>
            </a:r>
          </a:p>
          <a:p>
            <a:pPr algn="r" rtl="1">
              <a:buNone/>
            </a:pPr>
            <a:r>
              <a:rPr lang="fa-IR" dirty="0" smtClean="0"/>
              <a:t>محدودیتهای چندی در فرایند منطقی تصمیم گیری وجود دارد که اساسا از عدم دانش کامل آدمی نسبت به تمتم جنبه های قبل و بعد از یک واقعه ناشی می شود.</a:t>
            </a:r>
          </a:p>
          <a:p>
            <a:pPr algn="r" rtl="1">
              <a:buNone/>
            </a:pPr>
            <a:r>
              <a:rPr lang="fa-IR" dirty="0" smtClean="0"/>
              <a:t>1</a:t>
            </a:r>
            <a:r>
              <a:rPr lang="fa-IR" u="sng" dirty="0" smtClean="0">
                <a:solidFill>
                  <a:srgbClr val="0070C0"/>
                </a:solidFill>
              </a:rPr>
              <a:t>- ارزش اجتماعی: </a:t>
            </a:r>
            <a:r>
              <a:rPr lang="fa-IR" dirty="0" smtClean="0"/>
              <a:t>اگر همه بر یک دسته معینی از ارزشها توافق داشتند آنگاه فرایند تصمیم گیری می توانست منطقی تر باشد،ولی ارزشهای چندگانه و گاه متضادی در عمل هست که به جدلهای احساسی و طولانی بر سر تصمیم ها منجر می گردد.</a:t>
            </a:r>
          </a:p>
          <a:p>
            <a:pPr algn="r" rtl="1">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justLow" rtl="1">
              <a:lnSpc>
                <a:spcPct val="150000"/>
              </a:lnSpc>
              <a:buNone/>
            </a:pPr>
            <a:r>
              <a:rPr lang="fa-IR" u="sng" dirty="0" smtClean="0">
                <a:solidFill>
                  <a:srgbClr val="0070C0"/>
                </a:solidFill>
              </a:rPr>
              <a:t>2- عدم اطمینان:</a:t>
            </a:r>
          </a:p>
          <a:p>
            <a:pPr algn="justLow" rtl="1">
              <a:lnSpc>
                <a:spcPct val="150000"/>
              </a:lnSpc>
              <a:buNone/>
            </a:pPr>
            <a:r>
              <a:rPr lang="fa-IR" dirty="0" smtClean="0"/>
              <a:t>ویژگی اجتناب ناپذیر تصمیم گیری است،البته لازمه هر فرایند کاملا منطقی داشتن دانش کامل و دقیق،نسبت به تمام بدیلهای ممکن است.</a:t>
            </a:r>
          </a:p>
          <a:p>
            <a:pPr algn="justLow" rtl="1">
              <a:lnSpc>
                <a:spcPct val="150000"/>
              </a:lnSpc>
              <a:buNone/>
            </a:pPr>
            <a:r>
              <a:rPr lang="fa-IR" u="sng" dirty="0" smtClean="0">
                <a:solidFill>
                  <a:srgbClr val="0070C0"/>
                </a:solidFill>
              </a:rPr>
              <a:t>3- رضایتمندی:</a:t>
            </a:r>
          </a:p>
          <a:p>
            <a:pPr algn="justLow" rtl="1">
              <a:lnSpc>
                <a:spcPct val="150000"/>
              </a:lnSpc>
              <a:buNone/>
            </a:pPr>
            <a:r>
              <a:rPr lang="fa-IR" dirty="0" smtClean="0"/>
              <a:t>در شرایط نامطمئن،مدیر ممکن است کار را بر روی یک مساله به محض یافتن راه حل رضایتبخش به پایان رساند،هرچند که تمام بدیلهای ممکن شناسایی یا تحلیل نشده باشند و راه حل رضایتبخش بهترین راه حل نباشد.</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839200" cy="5745163"/>
          </a:xfrm>
        </p:spPr>
        <p:txBody>
          <a:bodyPr/>
          <a:lstStyle/>
          <a:p>
            <a:pPr algn="justLow" rtl="1">
              <a:lnSpc>
                <a:spcPct val="150000"/>
              </a:lnSpc>
              <a:buNone/>
            </a:pPr>
            <a:r>
              <a:rPr lang="fa-IR" dirty="0" smtClean="0"/>
              <a:t>این روش بر خورد با تصمیم گیری که رضایتمندی نامیده می شود تلاش جدی برای رسیدن به یک تصمیم رضایتبخش به جای تصمیم عالی است.از آنجایی که هر بدیل به منطقی ترین صورت،ارزیابی نمی شود،این روش را(سرهم بندی کردن)نامیده اند.</a:t>
            </a:r>
          </a:p>
          <a:p>
            <a:pPr algn="justLow" rtl="1">
              <a:lnSpc>
                <a:spcPct val="150000"/>
              </a:lnSpc>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r" rtl="1">
              <a:buNone/>
            </a:pPr>
            <a:r>
              <a:rPr lang="fa-IR" u="sng" dirty="0" smtClean="0">
                <a:solidFill>
                  <a:srgbClr val="FF0000"/>
                </a:solidFill>
              </a:rPr>
              <a:t>فهرست </a:t>
            </a:r>
            <a:r>
              <a:rPr lang="fa-IR" u="sng" dirty="0" smtClean="0">
                <a:solidFill>
                  <a:srgbClr val="FF0000"/>
                </a:solidFill>
              </a:rPr>
              <a:t>مطالب</a:t>
            </a:r>
            <a:endParaRPr lang="en-US" u="sng" dirty="0" smtClean="0">
              <a:solidFill>
                <a:srgbClr val="FF0000"/>
              </a:solidFill>
            </a:endParaRPr>
          </a:p>
          <a:p>
            <a:pPr algn="justLow" rtl="1">
              <a:lnSpc>
                <a:spcPct val="150000"/>
              </a:lnSpc>
              <a:buFont typeface="Wingdings" pitchFamily="2" charset="2"/>
              <a:buChar char="ü"/>
            </a:pPr>
            <a:r>
              <a:rPr lang="fa-IR" dirty="0" smtClean="0"/>
              <a:t>چگونگی </a:t>
            </a:r>
            <a:r>
              <a:rPr lang="fa-IR" dirty="0" smtClean="0"/>
              <a:t>اخذ تصميم برای حل </a:t>
            </a:r>
            <a:r>
              <a:rPr lang="fa-IR" dirty="0" smtClean="0"/>
              <a:t>مسئله</a:t>
            </a:r>
            <a:endParaRPr lang="en-US" dirty="0" smtClean="0"/>
          </a:p>
          <a:p>
            <a:pPr algn="justLow" rtl="1">
              <a:lnSpc>
                <a:spcPct val="150000"/>
              </a:lnSpc>
              <a:buFont typeface="Wingdings" pitchFamily="2" charset="2"/>
              <a:buChar char="ü"/>
            </a:pPr>
            <a:r>
              <a:rPr lang="fa-IR" dirty="0" smtClean="0"/>
              <a:t>روشهای ميان بر حل </a:t>
            </a:r>
            <a:r>
              <a:rPr lang="fa-IR" dirty="0" smtClean="0"/>
              <a:t>مسئله</a:t>
            </a:r>
            <a:endParaRPr lang="en-US" dirty="0" smtClean="0"/>
          </a:p>
          <a:p>
            <a:pPr algn="justLow" rtl="1">
              <a:lnSpc>
                <a:spcPct val="150000"/>
              </a:lnSpc>
              <a:buFont typeface="Wingdings" pitchFamily="2" charset="2"/>
              <a:buChar char="ü"/>
            </a:pPr>
            <a:r>
              <a:rPr lang="fa-IR" dirty="0" smtClean="0"/>
              <a:t>فرآيند منطقی حل </a:t>
            </a:r>
            <a:r>
              <a:rPr lang="fa-IR" dirty="0" smtClean="0"/>
              <a:t>مسئله</a:t>
            </a:r>
            <a:endParaRPr lang="en-US" dirty="0" smtClean="0"/>
          </a:p>
          <a:p>
            <a:pPr algn="justLow" rtl="1">
              <a:lnSpc>
                <a:spcPct val="150000"/>
              </a:lnSpc>
              <a:buFont typeface="Wingdings" pitchFamily="2" charset="2"/>
              <a:buChar char="ü"/>
            </a:pPr>
            <a:r>
              <a:rPr lang="fa-IR" dirty="0" smtClean="0"/>
              <a:t>ارزیابی کارآیی یک </a:t>
            </a:r>
            <a:r>
              <a:rPr lang="fa-IR" dirty="0" smtClean="0"/>
              <a:t>تصمیم</a:t>
            </a:r>
            <a:endParaRPr lang="en-US" dirty="0" smtClean="0"/>
          </a:p>
          <a:p>
            <a:pPr algn="justLow" rtl="1">
              <a:lnSpc>
                <a:spcPct val="150000"/>
              </a:lnSpc>
              <a:buFont typeface="Wingdings" pitchFamily="2" charset="2"/>
              <a:buChar char="ü"/>
            </a:pPr>
            <a:r>
              <a:rPr lang="fa-IR" dirty="0" smtClean="0"/>
              <a:t>موانع حل مسائل </a:t>
            </a:r>
            <a:r>
              <a:rPr lang="fa-IR" dirty="0" smtClean="0"/>
              <a:t>مدیریتی</a:t>
            </a:r>
            <a:endParaRPr lang="en-US" dirty="0" smtClean="0"/>
          </a:p>
          <a:p>
            <a:pPr algn="justLow" rtl="1">
              <a:lnSpc>
                <a:spcPct val="150000"/>
              </a:lnSpc>
              <a:buFont typeface="Wingdings" pitchFamily="2" charset="2"/>
              <a:buChar char="ü"/>
            </a:pPr>
            <a:r>
              <a:rPr lang="fa-IR" dirty="0" smtClean="0"/>
              <a:t>محدودیتهای فرآیند منطقی تصمیم </a:t>
            </a:r>
            <a:r>
              <a:rPr lang="fa-IR" dirty="0" smtClean="0"/>
              <a:t>گیری</a:t>
            </a:r>
            <a:endParaRPr lang="en-US" dirty="0" smtClean="0"/>
          </a:p>
          <a:p>
            <a:pPr algn="justLow" rtl="1">
              <a:lnSpc>
                <a:spcPct val="150000"/>
              </a:lnSpc>
              <a:buFont typeface="Wingdings" pitchFamily="2" charset="2"/>
              <a:buChar char="ü"/>
            </a:pPr>
            <a:r>
              <a:rPr lang="fa-IR" dirty="0" smtClean="0"/>
              <a:t>غلبه بر موانع فردی در حل </a:t>
            </a:r>
            <a:r>
              <a:rPr lang="fa-IR" dirty="0" smtClean="0"/>
              <a:t>مساله</a:t>
            </a:r>
            <a:endParaRPr lang="fa-IR" dirty="0" smtClean="0"/>
          </a:p>
          <a:p>
            <a:pPr algn="r" rtl="1">
              <a:buNone/>
            </a:pPr>
            <a:endParaRPr lang="fa-IR" u="sng" dirty="0" smtClean="0">
              <a:solidFill>
                <a:srgbClr val="FF0000"/>
              </a:solidFill>
            </a:endParaRPr>
          </a:p>
          <a:p>
            <a:pPr algn="r" rtl="1">
              <a:buNone/>
            </a:pPr>
            <a:endParaRPr lang="fa-IR" u="sng" dirty="0" smtClean="0">
              <a:solidFill>
                <a:srgbClr val="C00000"/>
              </a:solidFill>
            </a:endParaRPr>
          </a:p>
          <a:p>
            <a:pPr algn="r" rtl="1">
              <a:buNone/>
            </a:pPr>
            <a:endParaRPr lang="en-US" u="sng" dirty="0" smtClean="0">
              <a:solidFill>
                <a:srgbClr val="C00000"/>
              </a:solidFill>
            </a:endParaRPr>
          </a:p>
          <a:p>
            <a:pPr algn="r" rtl="1">
              <a:buNone/>
            </a:pPr>
            <a:endParaRPr lang="fa-IR" u="sng" dirty="0" smtClean="0">
              <a:solidFill>
                <a:srgbClr val="C00000"/>
              </a:solidFill>
            </a:endParaRPr>
          </a:p>
          <a:p>
            <a:pPr algn="r" rtl="1">
              <a:buNone/>
            </a:pPr>
            <a:endParaRPr lang="en-US" u="sng" dirty="0" smtClean="0">
              <a:solidFill>
                <a:srgbClr val="FF0000"/>
              </a:solidFill>
            </a:endParaRPr>
          </a:p>
          <a:p>
            <a:pPr algn="r" rtl="1">
              <a:buNone/>
            </a:pPr>
            <a:endParaRPr lang="fa-IR" u="sng" dirty="0" smtClean="0">
              <a:solidFill>
                <a:srgbClr val="FF0000"/>
              </a:solidFill>
            </a:endParaRPr>
          </a:p>
          <a:p>
            <a:pPr algn="r" rtl="1">
              <a:buNone/>
            </a:pPr>
            <a:endParaRPr lang="en-US" u="sng" dirty="0" smtClean="0">
              <a:solidFill>
                <a:srgbClr val="FF0000"/>
              </a:solidFill>
            </a:endParaRPr>
          </a:p>
          <a:p>
            <a:pPr algn="r" rtl="1">
              <a:buNone/>
            </a:pPr>
            <a:endParaRPr lang="fa-IR" u="sng" dirty="0" smtClean="0">
              <a:solidFill>
                <a:srgbClr val="FF0000"/>
              </a:solidFill>
            </a:endParaRPr>
          </a:p>
          <a:p>
            <a:pPr algn="r" rtl="1">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pPr algn="r" rtl="1">
              <a:buNone/>
            </a:pPr>
            <a:r>
              <a:rPr lang="fa-IR" u="sng" dirty="0" smtClean="0">
                <a:solidFill>
                  <a:srgbClr val="0070C0"/>
                </a:solidFill>
              </a:rPr>
              <a:t>5- معقولیت نسبی :</a:t>
            </a:r>
          </a:p>
          <a:p>
            <a:pPr algn="justLow" rtl="1">
              <a:lnSpc>
                <a:spcPct val="120000"/>
              </a:lnSpc>
              <a:buNone/>
            </a:pPr>
            <a:r>
              <a:rPr lang="fa-IR" dirty="0" smtClean="0"/>
              <a:t>بدیلها در مسائل پیچیده ممکن است آنقدر زیاد باشند که مدیر حتی با بکار گیری پیچیده ترین رایانه ها نتواند آنها را ارزیابی کند.بنابر این مدیر پیچیدگی مساله را تا جایی که بتواند بدیلهای ممکن را ارزیابی کند کاهش می دهد.</a:t>
            </a:r>
          </a:p>
          <a:p>
            <a:pPr algn="justLow" rtl="1">
              <a:lnSpc>
                <a:spcPct val="120000"/>
              </a:lnSpc>
              <a:buNone/>
            </a:pPr>
            <a:r>
              <a:rPr lang="fa-IR" dirty="0" smtClean="0"/>
              <a:t>این فن به معقولیت نسبی شهرت دارد.</a:t>
            </a:r>
          </a:p>
          <a:p>
            <a:pPr algn="justLow" rtl="1">
              <a:lnSpc>
                <a:spcPct val="120000"/>
              </a:lnSpc>
              <a:buNone/>
            </a:pPr>
            <a:r>
              <a:rPr lang="fa-IR" dirty="0" smtClean="0"/>
              <a:t>تمایز میان معقولیت نسبی و رضایتمندی دارای اهمیت است،زیرا معقولیت نسبی به محدودیت طبیعی در توان انسان برای اداره وضعیتهای پیچیده گفته می شود و حال آنکه رضایتمندی یک انتخاب عمدی برای محدود کردن تعداد بدیلهای مورد بررسی برای رسیدن به راه حل رضایتبخش است،یعنی اولی به طور طبیعی بر انسان تحمیل می شود،در حالی که دومی انتخاب عمدی است.</a:t>
            </a:r>
          </a:p>
          <a:p>
            <a:pPr algn="justLow" rtl="1">
              <a:lnSpc>
                <a:spcPct val="120000"/>
              </a:lnSpc>
              <a:buNone/>
            </a:pPr>
            <a:endParaRPr lang="en-US" u="sng" dirty="0">
              <a:solidFill>
                <a:srgbClr val="0070C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fontScale="85000" lnSpcReduction="10000"/>
          </a:bodyPr>
          <a:lstStyle/>
          <a:p>
            <a:pPr algn="r" rtl="1">
              <a:buNone/>
            </a:pPr>
            <a:r>
              <a:rPr lang="fa-IR" u="sng" dirty="0" smtClean="0">
                <a:solidFill>
                  <a:srgbClr val="0070C0"/>
                </a:solidFill>
              </a:rPr>
              <a:t>تدابیر وضعیت:</a:t>
            </a:r>
          </a:p>
          <a:p>
            <a:pPr algn="justLow" rtl="1">
              <a:lnSpc>
                <a:spcPct val="150000"/>
              </a:lnSpc>
              <a:buNone/>
            </a:pPr>
            <a:r>
              <a:rPr lang="fa-IR" dirty="0" smtClean="0"/>
              <a:t>تصمیم ها همواره بر اساس واقعیتها اخذ نمی گردد.بسیاری از مخالفتها با یک تصمیم مبنای سیاسی دارد.مقامات دولتی به طور مکرر تصمیم هایی می گیرند که تحت فشار رای دهندگان و سایر منابع است.به طور کلی:</a:t>
            </a:r>
          </a:p>
          <a:p>
            <a:pPr algn="justLow" rtl="1">
              <a:lnSpc>
                <a:spcPct val="150000"/>
              </a:lnSpc>
              <a:buNone/>
            </a:pPr>
            <a:r>
              <a:rPr lang="fa-IR" u="sng" dirty="0" smtClean="0"/>
              <a:t>هر چه تصمیم مهمتر باشد،مسائل سیاسی و اجتماعی درگیر با آن بیشتر است.</a:t>
            </a:r>
          </a:p>
          <a:p>
            <a:pPr algn="justLow" rtl="1">
              <a:lnSpc>
                <a:spcPct val="150000"/>
              </a:lnSpc>
              <a:buNone/>
            </a:pPr>
            <a:endParaRPr lang="fa-IR" u="sng" dirty="0" smtClean="0"/>
          </a:p>
          <a:p>
            <a:pPr algn="justLow" rtl="1">
              <a:lnSpc>
                <a:spcPct val="150000"/>
              </a:lnSpc>
              <a:buNone/>
            </a:pPr>
            <a:r>
              <a:rPr lang="fa-IR" dirty="0" smtClean="0"/>
              <a:t>واحدهای صنعتی و تجاری نیز تحت تاثیرعوامل سیاسی قرار دارند و این امر بدین معنی نیست که تصمیم های مدیر،بناچار غیر صادقانه است،تنها بدین معنی است که در اخذ تصمیم باید تمایلات دیگران را نیز در نظر داشت</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85000" lnSpcReduction="20000"/>
          </a:bodyPr>
          <a:lstStyle/>
          <a:p>
            <a:pPr algn="r" rtl="1">
              <a:buNone/>
            </a:pPr>
            <a:r>
              <a:rPr lang="fa-IR" u="sng" dirty="0" smtClean="0">
                <a:solidFill>
                  <a:srgbClr val="C00000"/>
                </a:solidFill>
              </a:rPr>
              <a:t>غلبه بر موانع فردی در حل مساله:</a:t>
            </a:r>
          </a:p>
          <a:p>
            <a:pPr algn="r" rtl="1">
              <a:buNone/>
            </a:pPr>
            <a:endParaRPr lang="fa-IR" u="sng" dirty="0" smtClean="0">
              <a:solidFill>
                <a:srgbClr val="C00000"/>
              </a:solidFill>
            </a:endParaRPr>
          </a:p>
          <a:p>
            <a:pPr algn="justLow" rtl="1">
              <a:lnSpc>
                <a:spcPct val="120000"/>
              </a:lnSpc>
              <a:buNone/>
            </a:pPr>
            <a:r>
              <a:rPr lang="fa-IR" dirty="0" smtClean="0">
                <a:solidFill>
                  <a:srgbClr val="C00000"/>
                </a:solidFill>
              </a:rPr>
              <a:t>1</a:t>
            </a:r>
            <a:r>
              <a:rPr lang="fa-IR" u="sng" dirty="0" smtClean="0">
                <a:solidFill>
                  <a:srgbClr val="C00000"/>
                </a:solidFill>
              </a:rPr>
              <a:t>- اولویت بندی: </a:t>
            </a:r>
            <a:r>
              <a:rPr lang="fa-IR" dirty="0" smtClean="0"/>
              <a:t>مدیران روزانه با مسائل و کارهای متعددی سرو کار دارند و گاهی حجم کار آنها شگفت انگیز است و برای اینکه در کارهای نیمه تمام غرق نشوند باید کارهای روزانه خود را اولویت بندی کنند.</a:t>
            </a:r>
          </a:p>
          <a:p>
            <a:pPr algn="justLow" rtl="1">
              <a:lnSpc>
                <a:spcPct val="120000"/>
              </a:lnSpc>
              <a:buNone/>
            </a:pPr>
            <a:endParaRPr lang="fa-IR" dirty="0" smtClean="0"/>
          </a:p>
          <a:p>
            <a:pPr algn="justLow" rtl="1">
              <a:lnSpc>
                <a:spcPct val="120000"/>
              </a:lnSpc>
              <a:buNone/>
            </a:pPr>
            <a:r>
              <a:rPr lang="fa-IR" u="sng" dirty="0" smtClean="0">
                <a:solidFill>
                  <a:srgbClr val="C00000"/>
                </a:solidFill>
              </a:rPr>
              <a:t>2- کسب اطلاعات لازم:</a:t>
            </a:r>
            <a:r>
              <a:rPr lang="fa-IR" dirty="0" smtClean="0"/>
              <a:t>اطلاعات اساسی،ساختار اصلی وضعیت تصمیم گیری را تشکیل می دهد این اطلاعات ضمن تشخیص مساله و تعیین بدیلها به دست می آید و شامل موارد زیر است:</a:t>
            </a:r>
          </a:p>
          <a:p>
            <a:pPr algn="justLow" rtl="1">
              <a:lnSpc>
                <a:spcPct val="120000"/>
              </a:lnSpc>
              <a:buFontTx/>
              <a:buChar char="-"/>
            </a:pPr>
            <a:r>
              <a:rPr lang="fa-IR" dirty="0" smtClean="0"/>
              <a:t>بدیلهای مختلف قابل تشخیص </a:t>
            </a:r>
          </a:p>
          <a:p>
            <a:pPr algn="justLow" rtl="1">
              <a:lnSpc>
                <a:spcPct val="120000"/>
              </a:lnSpc>
              <a:buFontTx/>
              <a:buChar char="-"/>
            </a:pPr>
            <a:r>
              <a:rPr lang="fa-IR" dirty="0" smtClean="0"/>
              <a:t>نتایج احتمالی انتخاب هر یک از بدیلها</a:t>
            </a:r>
          </a:p>
          <a:p>
            <a:pPr algn="justLow" rtl="1">
              <a:lnSpc>
                <a:spcPct val="120000"/>
              </a:lnSpc>
              <a:buFontTx/>
              <a:buChar char="-"/>
            </a:pPr>
            <a:r>
              <a:rPr lang="fa-IR" dirty="0" smtClean="0"/>
              <a:t>حوادثی که در آینده ممکن است رخ دهد</a:t>
            </a:r>
          </a:p>
          <a:p>
            <a:pPr algn="justLow" rtl="1">
              <a:lnSpc>
                <a:spcPct val="120000"/>
              </a:lnSpc>
              <a:buFontTx/>
              <a:buChar char="-"/>
            </a:pPr>
            <a:r>
              <a:rPr lang="fa-IR" dirty="0" smtClean="0"/>
              <a:t>معیارهای ارزیابی تصمیمها و راه حلهای نهایی </a:t>
            </a:r>
          </a:p>
          <a:p>
            <a:pPr algn="r" rtl="1">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r" rtl="1">
              <a:lnSpc>
                <a:spcPct val="150000"/>
              </a:lnSpc>
              <a:buNone/>
            </a:pPr>
            <a:r>
              <a:rPr lang="fa-IR" u="sng" dirty="0" smtClean="0">
                <a:solidFill>
                  <a:srgbClr val="C00000"/>
                </a:solidFill>
              </a:rPr>
              <a:t>3- پیشروی منظم و دقیق:</a:t>
            </a:r>
          </a:p>
          <a:p>
            <a:pPr algn="justLow" rtl="1">
              <a:lnSpc>
                <a:spcPct val="150000"/>
              </a:lnSpc>
              <a:buNone/>
            </a:pPr>
            <a:r>
              <a:rPr lang="fa-IR" dirty="0" smtClean="0"/>
              <a:t>اگر مدلهای منطقی حل مساله درست بکار گرفته نشود،هیچ یک مفید نخواهد بود.مدیران در پیگیری یک مدل منطقی حل مساله باید اشتباهاتی را که معمولا در مراحل مختلف پیش می آید در نظر داشته باشند.برای مثال:</a:t>
            </a:r>
          </a:p>
          <a:p>
            <a:pPr algn="justLow" rtl="1">
              <a:lnSpc>
                <a:spcPct val="150000"/>
              </a:lnSpc>
              <a:buNone/>
            </a:pPr>
            <a:r>
              <a:rPr lang="fa-IR" dirty="0" smtClean="0"/>
              <a:t>در مرحله اول افراد تمایل دارندتا مساله را بر حسب یکی از راه حل ها تعریف نمایند یا در مرحله دوم به هنگام یافتن بدیلها به ارزیابی آنها بپردازند که این امرخود از یافتن و ساختن بدیلهای ممکن جلوگیری می کند.</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Low" rtl="1">
              <a:lnSpc>
                <a:spcPct val="150000"/>
              </a:lnSpc>
              <a:buNone/>
            </a:pPr>
            <a:r>
              <a:rPr lang="fa-IR" dirty="0" smtClean="0"/>
              <a:t>در مرحله سوم در ارزیابی بدیلها از اطلاعات به طور منظم استفاده نمی شود و سر انجام ضمن اجرای راه حل به طور غیر منتظره اشتباهاتی رخ می دهد که اگر مدیر کارکنان را در آن مورد توجیه و دستورالعمل واضحی صادر میکرد یا در آنان به حد کافی انگیزه ایجاد کرده بود پیش نمی آمد و گاهی هم علت بروز اشتباه آن است که از قبل،زمینه پذیرش کافی برای اجرای تصمیم فراهم نشده،یا تخصیص مدبرانه منابع صورت نگرفته است.</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ctr" rtl="1">
              <a:buNone/>
            </a:pPr>
            <a:endParaRPr lang="en-US" dirty="0" smtClean="0">
              <a:solidFill>
                <a:schemeClr val="tx2"/>
              </a:solidFill>
            </a:endParaRPr>
          </a:p>
          <a:p>
            <a:pPr algn="ctr" rtl="1">
              <a:buNone/>
            </a:pPr>
            <a:r>
              <a:rPr lang="fa-IR" sz="4400" dirty="0" smtClean="0">
                <a:solidFill>
                  <a:schemeClr val="tx2"/>
                </a:solidFill>
              </a:rPr>
              <a:t>با تشکر از توجه شما </a:t>
            </a:r>
            <a:endParaRPr lang="en-US" sz="4400" dirty="0" smtClean="0">
              <a:solidFill>
                <a:schemeClr val="tx2"/>
              </a:solidFill>
            </a:endParaRPr>
          </a:p>
          <a:p>
            <a:pPr algn="ctr"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buNone/>
            </a:pPr>
            <a:r>
              <a:rPr lang="fa-IR" u="sng" dirty="0">
                <a:solidFill>
                  <a:srgbClr val="FF0000"/>
                </a:solidFill>
              </a:rPr>
              <a:t>چگونگی اخذ تصميم </a:t>
            </a:r>
            <a:r>
              <a:rPr lang="fa-IR" u="sng" dirty="0" smtClean="0">
                <a:solidFill>
                  <a:srgbClr val="FF0000"/>
                </a:solidFill>
              </a:rPr>
              <a:t>برای </a:t>
            </a:r>
            <a:r>
              <a:rPr lang="fa-IR" u="sng" dirty="0">
                <a:solidFill>
                  <a:srgbClr val="FF0000"/>
                </a:solidFill>
              </a:rPr>
              <a:t>حل </a:t>
            </a:r>
            <a:r>
              <a:rPr lang="fa-IR" u="sng" dirty="0" smtClean="0">
                <a:solidFill>
                  <a:srgbClr val="FF0000"/>
                </a:solidFill>
              </a:rPr>
              <a:t>مسئله</a:t>
            </a:r>
            <a:endParaRPr lang="en-US" u="sng" dirty="0" smtClean="0">
              <a:solidFill>
                <a:srgbClr val="FF0000"/>
              </a:solidFill>
            </a:endParaRPr>
          </a:p>
          <a:p>
            <a:pPr algn="r" rtl="1">
              <a:buNone/>
            </a:pPr>
            <a:endParaRPr lang="en-US" u="sng" dirty="0" smtClean="0">
              <a:solidFill>
                <a:srgbClr val="FF0000"/>
              </a:solidFill>
            </a:endParaRPr>
          </a:p>
          <a:p>
            <a:pPr algn="r" rtl="1">
              <a:buNone/>
            </a:pPr>
            <a:r>
              <a:rPr lang="fa-IR" dirty="0"/>
              <a:t>مدیر بايد هنگام مواجهه با </a:t>
            </a:r>
            <a:r>
              <a:rPr lang="fa-IR" dirty="0" smtClean="0"/>
              <a:t>مسئله </a:t>
            </a:r>
            <a:r>
              <a:rPr lang="fa-IR" dirty="0"/>
              <a:t>به موارد زير توجه کند </a:t>
            </a:r>
            <a:r>
              <a:rPr lang="fa-IR" dirty="0" smtClean="0"/>
              <a:t>:</a:t>
            </a:r>
            <a:endParaRPr lang="en-US" dirty="0" smtClean="0"/>
          </a:p>
          <a:p>
            <a:pPr algn="r" rtl="1">
              <a:lnSpc>
                <a:spcPct val="150000"/>
              </a:lnSpc>
              <a:buNone/>
            </a:pPr>
            <a:r>
              <a:rPr lang="fa-IR" dirty="0"/>
              <a:t>ميزان سهولت و آسانی مسئله</a:t>
            </a:r>
          </a:p>
          <a:p>
            <a:pPr algn="r" rtl="1">
              <a:lnSpc>
                <a:spcPct val="150000"/>
              </a:lnSpc>
              <a:buNone/>
            </a:pPr>
            <a:r>
              <a:rPr lang="fa-IR" dirty="0" smtClean="0"/>
              <a:t>احتمال </a:t>
            </a:r>
            <a:r>
              <a:rPr lang="fa-IR" dirty="0"/>
              <a:t>حل شدن مسئله به مرور زمان</a:t>
            </a:r>
          </a:p>
          <a:p>
            <a:pPr algn="r" rtl="1">
              <a:lnSpc>
                <a:spcPct val="150000"/>
              </a:lnSpc>
              <a:buNone/>
            </a:pPr>
            <a:r>
              <a:rPr lang="fa-IR" dirty="0" smtClean="0"/>
              <a:t>تعيين </a:t>
            </a:r>
            <a:r>
              <a:rPr lang="fa-IR" dirty="0"/>
              <a:t>مرجع تصميم گيري</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r" rtl="1">
              <a:buNone/>
            </a:pPr>
            <a:r>
              <a:rPr lang="fa-IR" u="sng" dirty="0" smtClean="0">
                <a:solidFill>
                  <a:srgbClr val="FF0000"/>
                </a:solidFill>
              </a:rPr>
              <a:t>آیا مسئله سهل و آسانی است؟</a:t>
            </a:r>
          </a:p>
          <a:p>
            <a:pPr algn="justLow" rtl="1">
              <a:lnSpc>
                <a:spcPct val="150000"/>
              </a:lnSpc>
              <a:buNone/>
            </a:pPr>
            <a:r>
              <a:rPr lang="fa-IR" dirty="0" smtClean="0"/>
              <a:t>تصمیم سریع در مورد حل مسائل جزئی قابل دفاع است،زیرا حتی اگر معلوم شود تصمیم غلط بوده اصلاح آن نسبتا سریع و کم هزینه خواهد بود.از طرفی برای اجتناب از غرق شدن در مسائل جزئی،مدیر موثر وسودمند،فنون تصمیم گیری رسمی را برای حل مسئله به کار می گیرد و از طرف دیگر مدیری که به همه مسائل یکسان توجه می کند کار کمی می تواند انجام دهد.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400800"/>
          </a:xfrm>
        </p:spPr>
        <p:txBody>
          <a:bodyPr>
            <a:normAutofit fontScale="92500" lnSpcReduction="20000"/>
          </a:bodyPr>
          <a:lstStyle/>
          <a:p>
            <a:pPr algn="r" rtl="1">
              <a:buNone/>
            </a:pPr>
            <a:r>
              <a:rPr lang="fa-IR" u="sng" dirty="0" smtClean="0">
                <a:solidFill>
                  <a:srgbClr val="FF0000"/>
                </a:solidFill>
              </a:rPr>
              <a:t>آیا مسئله خود به خود حل می شود؟</a:t>
            </a:r>
          </a:p>
          <a:p>
            <a:pPr algn="just" rtl="1">
              <a:lnSpc>
                <a:spcPct val="150000"/>
              </a:lnSpc>
              <a:buNone/>
            </a:pPr>
            <a:r>
              <a:rPr lang="fa-IR" dirty="0" smtClean="0"/>
              <a:t>گفته می شود ناپلئون،نامه های رسیده را مطالعه نمی کرد تا چند هفته روی میزش جمع شود،سرانجام وقتی نامه های جمع شده را می خواند،از فهمیدن اینکه بیشتر مسائل در این فاصله حل شده اند خشنود می شد.</a:t>
            </a:r>
          </a:p>
          <a:p>
            <a:pPr algn="just" rtl="1">
              <a:lnSpc>
                <a:spcPct val="150000"/>
              </a:lnSpc>
              <a:buNone/>
            </a:pPr>
            <a:r>
              <a:rPr lang="fa-IR" dirty="0" smtClean="0"/>
              <a:t>به این ترتیب مدیر در می یابد که با نادیده گرفتن،تعداد قابل توجهی از مسائل وقت گیر ممکن است حذف شود.بنابراین اولویت بندی بر مبنای اهمیت مسائل باید انجام شود.معمولا مسائلی که از اولویت کمتری برخوردارند،خود به خود حل می شوند و یا می توان آنها را به دیگران ارجاع داد.</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buNone/>
            </a:pPr>
            <a:r>
              <a:rPr lang="fa-IR" u="sng" dirty="0" smtClean="0">
                <a:solidFill>
                  <a:srgbClr val="C00000"/>
                </a:solidFill>
              </a:rPr>
              <a:t>آیا این تصمیمی است که من باید بگیرم؟</a:t>
            </a:r>
          </a:p>
          <a:p>
            <a:pPr algn="r" rtl="1">
              <a:buNone/>
            </a:pPr>
            <a:r>
              <a:rPr lang="fa-IR" dirty="0" smtClean="0"/>
              <a:t>هنگام برخورد با مسائل مهمی که به اخذ تصمیم نیاز دارد مدیر باید تعیین کند که آیا مسئولیت این تصمیم گیری به عهده اوست یا نه؟</a:t>
            </a:r>
          </a:p>
          <a:p>
            <a:pPr algn="r" rtl="1">
              <a:buNone/>
            </a:pPr>
            <a:r>
              <a:rPr lang="fa-IR" dirty="0" smtClean="0"/>
              <a:t>(هر چه مرجع تصمیم گیری نزدیکتر به منشا پیدایش مساله باشد،بهتر است)</a:t>
            </a:r>
          </a:p>
          <a:p>
            <a:pPr algn="r" rtl="1">
              <a:buNone/>
            </a:pPr>
            <a:r>
              <a:rPr lang="fa-IR" dirty="0" smtClean="0"/>
              <a:t>این قانون دو نتیجه را در بر دارد:</a:t>
            </a:r>
          </a:p>
          <a:p>
            <a:pPr algn="r" rtl="1">
              <a:buNone/>
            </a:pPr>
            <a:r>
              <a:rPr lang="fa-IR" dirty="0" smtClean="0"/>
              <a:t>1- تا حد ممکن مسائل کمتری به رده های بالاتر ارجاع شود.</a:t>
            </a:r>
          </a:p>
          <a:p>
            <a:pPr algn="r" rtl="1">
              <a:buNone/>
            </a:pPr>
            <a:r>
              <a:rPr lang="fa-IR" dirty="0" smtClean="0"/>
              <a:t>2- تا حد ممکن مسائل بیشتری به زیر دستان ارجاع شود.</a:t>
            </a:r>
          </a:p>
          <a:p>
            <a:pPr algn="r" rt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791200"/>
          </a:xfrm>
        </p:spPr>
        <p:txBody>
          <a:bodyPr>
            <a:normAutofit fontScale="92500"/>
          </a:bodyPr>
          <a:lstStyle/>
          <a:p>
            <a:pPr algn="justLow" rtl="1">
              <a:lnSpc>
                <a:spcPct val="150000"/>
              </a:lnSpc>
              <a:buNone/>
            </a:pPr>
            <a:r>
              <a:rPr lang="fa-IR" dirty="0" smtClean="0"/>
              <a:t>کسانی که نزدیکتر به مساله هستند معمولا برای تصمیم گیری و چگونگی برخورد با آن،در وضعیت بهتری قرار دارند.هنگامی که مدیر مساله را به فردی در رده بالاتر ارجاع می دهد،باید اطمینان داشته باشدکه هدف او تنها شانه خالی کردن از زیر بار مسئولیت نیست،همان طوری که ارجاع کار به زیردستان نیز شانه خالی کردن نیست،زیرا مسئولیت نهایی با مدیر است.</a:t>
            </a:r>
          </a:p>
          <a:p>
            <a:pPr algn="justLow" rtl="1">
              <a:lnSpc>
                <a:spcPct val="150000"/>
              </a:lnSpc>
              <a:buNone/>
            </a:pPr>
            <a:r>
              <a:rPr lang="fa-IR" dirty="0" smtClean="0"/>
              <a:t>مدیر معمولا از مافوقش به مسائل نزدیکتر است،ولی باید هر مساله را به فردی که شایستگی بیشتری برای حل آن دارد بسپارد.</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pPr algn="r" rtl="1">
              <a:buNone/>
            </a:pPr>
            <a:r>
              <a:rPr lang="fa-IR" u="sng" dirty="0">
                <a:solidFill>
                  <a:srgbClr val="FF0000"/>
                </a:solidFill>
              </a:rPr>
              <a:t>روشهای ميان بر حل </a:t>
            </a:r>
            <a:r>
              <a:rPr lang="fa-IR" u="sng" dirty="0" smtClean="0">
                <a:solidFill>
                  <a:srgbClr val="FF0000"/>
                </a:solidFill>
              </a:rPr>
              <a:t>مسئله</a:t>
            </a:r>
          </a:p>
          <a:p>
            <a:pPr algn="r" rtl="1">
              <a:buNone/>
            </a:pPr>
            <a:endParaRPr lang="fa-IR" u="sng" dirty="0" smtClean="0">
              <a:solidFill>
                <a:srgbClr val="FF0000"/>
              </a:solidFill>
            </a:endParaRPr>
          </a:p>
          <a:p>
            <a:pPr algn="r" rtl="1">
              <a:lnSpc>
                <a:spcPct val="150000"/>
              </a:lnSpc>
              <a:buNone/>
            </a:pPr>
            <a:r>
              <a:rPr lang="fa-IR" dirty="0" smtClean="0"/>
              <a:t>اگر </a:t>
            </a:r>
            <a:r>
              <a:rPr lang="fa-IR" dirty="0"/>
              <a:t>مدیر با مسئله ای مهم و مشکل مواجه شود که تصميم گيري در مورد </a:t>
            </a:r>
            <a:r>
              <a:rPr lang="fa-IR" dirty="0" smtClean="0"/>
              <a:t>آن ضروری </a:t>
            </a:r>
            <a:r>
              <a:rPr lang="fa-IR" dirty="0"/>
              <a:t>باشد گفته می شود مدیر در وضعيت حل مسئله قراردارد بسياری </a:t>
            </a:r>
            <a:r>
              <a:rPr lang="fa-IR" dirty="0" smtClean="0"/>
              <a:t>از مدیران </a:t>
            </a:r>
            <a:r>
              <a:rPr lang="fa-IR" dirty="0"/>
              <a:t>متکی به </a:t>
            </a:r>
            <a:r>
              <a:rPr lang="fa-IR" dirty="0" smtClean="0"/>
              <a:t>روشهای </a:t>
            </a:r>
            <a:r>
              <a:rPr lang="fa-IR" dirty="0"/>
              <a:t>ميان بر حل مسئله هستند </a:t>
            </a:r>
            <a:r>
              <a:rPr lang="en-US" dirty="0" smtClean="0"/>
              <a:t>.</a:t>
            </a:r>
          </a:p>
          <a:p>
            <a:pPr algn="r" rtl="1">
              <a:lnSpc>
                <a:spcPct val="150000"/>
              </a:lnSpc>
              <a:buNone/>
            </a:pPr>
            <a:r>
              <a:rPr lang="fa-IR" dirty="0" smtClean="0"/>
              <a:t> </a:t>
            </a:r>
            <a:r>
              <a:rPr lang="fa-IR" u="sng" dirty="0"/>
              <a:t>برای مثال </a:t>
            </a:r>
            <a:r>
              <a:rPr lang="fa-IR" u="sng" dirty="0" smtClean="0"/>
              <a:t>: </a:t>
            </a:r>
          </a:p>
          <a:p>
            <a:pPr algn="r" rtl="1">
              <a:lnSpc>
                <a:spcPct val="150000"/>
              </a:lnSpc>
              <a:buFont typeface="Wingdings" pitchFamily="2" charset="2"/>
              <a:buChar char="ü"/>
            </a:pPr>
            <a:r>
              <a:rPr lang="fa-IR" dirty="0"/>
              <a:t>برخی از مدیران معتقدند که بايد از روشهای قدیمی ، يعني روشهایی که </a:t>
            </a:r>
            <a:r>
              <a:rPr lang="fa-IR" dirty="0" smtClean="0"/>
              <a:t>در وضعيتهای </a:t>
            </a:r>
            <a:r>
              <a:rPr lang="fa-IR" dirty="0"/>
              <a:t>مشابه گذشته به کارگرفته شده اند برای حل مسئله استفاده </a:t>
            </a:r>
            <a:r>
              <a:rPr lang="fa-IR" dirty="0" smtClean="0"/>
              <a:t>کنند.</a:t>
            </a:r>
          </a:p>
          <a:p>
            <a:pPr algn="r" rtl="1">
              <a:lnSpc>
                <a:spcPct val="150000"/>
              </a:lnSpc>
              <a:buFont typeface="Wingdings" pitchFamily="2" charset="2"/>
              <a:buChar char="ü"/>
            </a:pPr>
            <a:r>
              <a:rPr lang="fa-IR" dirty="0"/>
              <a:t>برخی از مدیران با استفاده از اختيارات خود ولی براساس توصيه </a:t>
            </a:r>
            <a:r>
              <a:rPr lang="fa-IR" dirty="0" smtClean="0"/>
              <a:t>های کارشناسان </a:t>
            </a:r>
            <a:r>
              <a:rPr lang="fa-IR" dirty="0"/>
              <a:t>تصميم می گيرند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2525</Words>
  <Application>Microsoft Office PowerPoint</Application>
  <PresentationFormat>On-screen Show (4:3)</PresentationFormat>
  <Paragraphs>147</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34</cp:revision>
  <dcterms:created xsi:type="dcterms:W3CDTF">2015-04-12T08:59:04Z</dcterms:created>
  <dcterms:modified xsi:type="dcterms:W3CDTF">2015-04-16T09:14:01Z</dcterms:modified>
</cp:coreProperties>
</file>