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4" r:id="rId3"/>
    <p:sldId id="257" r:id="rId4"/>
    <p:sldId id="258" r:id="rId5"/>
    <p:sldId id="259" r:id="rId6"/>
    <p:sldId id="260" r:id="rId7"/>
    <p:sldId id="261" r:id="rId8"/>
    <p:sldId id="262" r:id="rId9"/>
    <p:sldId id="263" r:id="rId10"/>
  </p:sldIdLst>
  <p:sldSz cx="12192000" cy="6858000"/>
  <p:notesSz cx="6797675" cy="9926638"/>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0" d="100"/>
          <a:sy n="70" d="100"/>
        </p:scale>
        <p:origin x="72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FBE8ED45-C465-4B97-8329-B5F79EE7CDE1}" type="datetimeFigureOut">
              <a:rPr lang="fa-IR" smtClean="0"/>
              <a:t>14/03/1439</a:t>
            </a:fld>
            <a:endParaRPr lang="fa-IR"/>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fa-IR"/>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754D2FB-5476-4440-AF5F-06F28E6AA62C}" type="slidenum">
              <a:rPr lang="fa-IR" smtClean="0"/>
              <a:t>‹#›</a:t>
            </a:fld>
            <a:endParaRPr lang="fa-IR"/>
          </a:p>
        </p:txBody>
      </p:sp>
    </p:spTree>
    <p:extLst>
      <p:ext uri="{BB962C8B-B14F-4D97-AF65-F5344CB8AC3E}">
        <p14:creationId xmlns:p14="http://schemas.microsoft.com/office/powerpoint/2010/main" val="354739333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BE8ED45-C465-4B97-8329-B5F79EE7CDE1}" type="datetimeFigureOut">
              <a:rPr lang="fa-IR" smtClean="0"/>
              <a:t>14/03/1439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754D2FB-5476-4440-AF5F-06F28E6AA62C}" type="slidenum">
              <a:rPr lang="fa-IR" smtClean="0"/>
              <a:t>‹#›</a:t>
            </a:fld>
            <a:endParaRPr lang="fa-IR"/>
          </a:p>
        </p:txBody>
      </p:sp>
    </p:spTree>
    <p:extLst>
      <p:ext uri="{BB962C8B-B14F-4D97-AF65-F5344CB8AC3E}">
        <p14:creationId xmlns:p14="http://schemas.microsoft.com/office/powerpoint/2010/main" val="903553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BE8ED45-C465-4B97-8329-B5F79EE7CDE1}" type="datetimeFigureOut">
              <a:rPr lang="fa-IR" smtClean="0"/>
              <a:t>14/03/1439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754D2FB-5476-4440-AF5F-06F28E6AA62C}" type="slidenum">
              <a:rPr lang="fa-IR" smtClean="0"/>
              <a:t>‹#›</a:t>
            </a:fld>
            <a:endParaRPr lang="fa-IR"/>
          </a:p>
        </p:txBody>
      </p:sp>
    </p:spTree>
    <p:extLst>
      <p:ext uri="{BB962C8B-B14F-4D97-AF65-F5344CB8AC3E}">
        <p14:creationId xmlns:p14="http://schemas.microsoft.com/office/powerpoint/2010/main" val="4087061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BE8ED45-C465-4B97-8329-B5F79EE7CDE1}" type="datetimeFigureOut">
              <a:rPr lang="fa-IR" smtClean="0"/>
              <a:t>14/03/1439</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4754D2FB-5476-4440-AF5F-06F28E6AA62C}" type="slidenum">
              <a:rPr lang="fa-IR" smtClean="0"/>
              <a:t>‹#›</a:t>
            </a:fld>
            <a:endParaRPr lang="fa-IR"/>
          </a:p>
        </p:txBody>
      </p:sp>
    </p:spTree>
    <p:extLst>
      <p:ext uri="{BB962C8B-B14F-4D97-AF65-F5344CB8AC3E}">
        <p14:creationId xmlns:p14="http://schemas.microsoft.com/office/powerpoint/2010/main" val="933279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FBE8ED45-C465-4B97-8329-B5F79EE7CDE1}" type="datetimeFigureOut">
              <a:rPr lang="fa-IR" smtClean="0"/>
              <a:t>14/03/1439</a:t>
            </a:fld>
            <a:endParaRPr lang="fa-IR"/>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fa-IR"/>
          </a:p>
        </p:txBody>
      </p:sp>
      <p:sp>
        <p:nvSpPr>
          <p:cNvPr id="6" name="Slide Number Placeholder 5"/>
          <p:cNvSpPr>
            <a:spLocks noGrp="1"/>
          </p:cNvSpPr>
          <p:nvPr>
            <p:ph type="sldNum" sz="quarter" idx="12"/>
          </p:nvPr>
        </p:nvSpPr>
        <p:spPr>
          <a:xfrm>
            <a:off x="8604504" y="5211060"/>
            <a:ext cx="2112264" cy="228600"/>
          </a:xfrm>
        </p:spPr>
        <p:txBody>
          <a:bodyPr/>
          <a:lstStyle/>
          <a:p>
            <a:fld id="{4754D2FB-5476-4440-AF5F-06F28E6AA62C}" type="slidenum">
              <a:rPr lang="fa-IR" smtClean="0"/>
              <a:t>‹#›</a:t>
            </a:fld>
            <a:endParaRPr lang="fa-IR"/>
          </a:p>
        </p:txBody>
      </p:sp>
    </p:spTree>
    <p:extLst>
      <p:ext uri="{BB962C8B-B14F-4D97-AF65-F5344CB8AC3E}">
        <p14:creationId xmlns:p14="http://schemas.microsoft.com/office/powerpoint/2010/main" val="393783007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BE8ED45-C465-4B97-8329-B5F79EE7CDE1}" type="datetimeFigureOut">
              <a:rPr lang="fa-IR" smtClean="0"/>
              <a:t>14/03/1439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754D2FB-5476-4440-AF5F-06F28E6AA62C}" type="slidenum">
              <a:rPr lang="fa-IR" smtClean="0"/>
              <a:t>‹#›</a:t>
            </a:fld>
            <a:endParaRPr lang="fa-IR"/>
          </a:p>
        </p:txBody>
      </p:sp>
    </p:spTree>
    <p:extLst>
      <p:ext uri="{BB962C8B-B14F-4D97-AF65-F5344CB8AC3E}">
        <p14:creationId xmlns:p14="http://schemas.microsoft.com/office/powerpoint/2010/main" val="3211014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BE8ED45-C465-4B97-8329-B5F79EE7CDE1}" type="datetimeFigureOut">
              <a:rPr lang="fa-IR" smtClean="0"/>
              <a:t>14/03/1439</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4754D2FB-5476-4440-AF5F-06F28E6AA62C}" type="slidenum">
              <a:rPr lang="fa-IR" smtClean="0"/>
              <a:t>‹#›</a:t>
            </a:fld>
            <a:endParaRPr lang="fa-IR"/>
          </a:p>
        </p:txBody>
      </p:sp>
    </p:spTree>
    <p:extLst>
      <p:ext uri="{BB962C8B-B14F-4D97-AF65-F5344CB8AC3E}">
        <p14:creationId xmlns:p14="http://schemas.microsoft.com/office/powerpoint/2010/main" val="824372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BE8ED45-C465-4B97-8329-B5F79EE7CDE1}" type="datetimeFigureOut">
              <a:rPr lang="fa-IR" smtClean="0"/>
              <a:t>14/03/1439</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4754D2FB-5476-4440-AF5F-06F28E6AA62C}" type="slidenum">
              <a:rPr lang="fa-IR" smtClean="0"/>
              <a:t>‹#›</a:t>
            </a:fld>
            <a:endParaRPr lang="fa-IR"/>
          </a:p>
        </p:txBody>
      </p:sp>
    </p:spTree>
    <p:extLst>
      <p:ext uri="{BB962C8B-B14F-4D97-AF65-F5344CB8AC3E}">
        <p14:creationId xmlns:p14="http://schemas.microsoft.com/office/powerpoint/2010/main" val="3089719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E8ED45-C465-4B97-8329-B5F79EE7CDE1}" type="datetimeFigureOut">
              <a:rPr lang="fa-IR" smtClean="0"/>
              <a:t>14/03/1439</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4754D2FB-5476-4440-AF5F-06F28E6AA62C}" type="slidenum">
              <a:rPr lang="fa-IR" smtClean="0"/>
              <a:t>‹#›</a:t>
            </a:fld>
            <a:endParaRPr lang="fa-IR"/>
          </a:p>
        </p:txBody>
      </p:sp>
    </p:spTree>
    <p:extLst>
      <p:ext uri="{BB962C8B-B14F-4D97-AF65-F5344CB8AC3E}">
        <p14:creationId xmlns:p14="http://schemas.microsoft.com/office/powerpoint/2010/main" val="2122822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BE8ED45-C465-4B97-8329-B5F79EE7CDE1}" type="datetimeFigureOut">
              <a:rPr lang="fa-IR" smtClean="0"/>
              <a:t>14/03/1439</a:t>
            </a:fld>
            <a:endParaRPr lang="fa-IR"/>
          </a:p>
        </p:txBody>
      </p:sp>
      <p:sp>
        <p:nvSpPr>
          <p:cNvPr id="9" name="Footer Placeholder 8"/>
          <p:cNvSpPr>
            <a:spLocks noGrp="1"/>
          </p:cNvSpPr>
          <p:nvPr>
            <p:ph type="ftr" sz="quarter" idx="11"/>
          </p:nvPr>
        </p:nvSpPr>
        <p:spPr/>
        <p:txBody>
          <a:bodyPr/>
          <a:lstStyle>
            <a:lvl1pPr algn="r">
              <a:defRPr/>
            </a:lvl1pPr>
          </a:lstStyle>
          <a:p>
            <a:endParaRPr lang="fa-IR"/>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754D2FB-5476-4440-AF5F-06F28E6AA62C}" type="slidenum">
              <a:rPr lang="fa-IR" smtClean="0"/>
              <a:t>‹#›</a:t>
            </a:fld>
            <a:endParaRPr lang="fa-IR"/>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0001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FBE8ED45-C465-4B97-8329-B5F79EE7CDE1}" type="datetimeFigureOut">
              <a:rPr lang="fa-IR" smtClean="0"/>
              <a:t>14/03/1439</a:t>
            </a:fld>
            <a:endParaRPr lang="fa-IR"/>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fa-IR"/>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754D2FB-5476-4440-AF5F-06F28E6AA62C}" type="slidenum">
              <a:rPr lang="fa-IR" smtClean="0"/>
              <a:t>‹#›</a:t>
            </a:fld>
            <a:endParaRPr lang="fa-I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60577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FBE8ED45-C465-4B97-8329-B5F79EE7CDE1}" type="datetimeFigureOut">
              <a:rPr lang="fa-IR" smtClean="0"/>
              <a:t>14/03/1439</a:t>
            </a:fld>
            <a:endParaRPr lang="fa-IR"/>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fa-IR"/>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754D2FB-5476-4440-AF5F-06F28E6AA62C}" type="slidenum">
              <a:rPr lang="fa-IR" smtClean="0"/>
              <a:t>‹#›</a:t>
            </a:fld>
            <a:endParaRPr lang="fa-IR"/>
          </a:p>
        </p:txBody>
      </p:sp>
    </p:spTree>
    <p:extLst>
      <p:ext uri="{BB962C8B-B14F-4D97-AF65-F5344CB8AC3E}">
        <p14:creationId xmlns:p14="http://schemas.microsoft.com/office/powerpoint/2010/main" val="1284989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r" defTabSz="914400" rtl="1"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2228045"/>
          </a:xfrm>
        </p:spPr>
        <p:txBody>
          <a:bodyPr>
            <a:normAutofit fontScale="90000"/>
          </a:bodyPr>
          <a:lstStyle/>
          <a:p>
            <a:pPr rtl="0"/>
            <a:r>
              <a:rPr lang="fa-IR" sz="2400" dirty="0" smtClean="0"/>
              <a:t/>
            </a:r>
            <a:br>
              <a:rPr lang="fa-IR" sz="2400" dirty="0" smtClean="0"/>
            </a:br>
            <a:r>
              <a:rPr lang="fa-IR" sz="2400" dirty="0"/>
              <a:t/>
            </a:r>
            <a:br>
              <a:rPr lang="fa-IR" sz="2400" dirty="0"/>
            </a:br>
            <a:r>
              <a:rPr lang="fa-IR" sz="2400" dirty="0" smtClean="0"/>
              <a:t/>
            </a:r>
            <a:br>
              <a:rPr lang="fa-IR" sz="2400" dirty="0" smtClean="0"/>
            </a:br>
            <a:r>
              <a:rPr lang="fa-IR" sz="2400" dirty="0"/>
              <a:t/>
            </a:r>
            <a:br>
              <a:rPr lang="fa-IR" sz="2400" dirty="0"/>
            </a:br>
            <a:r>
              <a:rPr lang="en-US" sz="2400" dirty="0" smtClean="0"/>
              <a:t/>
            </a:r>
            <a:br>
              <a:rPr lang="en-US" sz="2400" dirty="0" smtClean="0"/>
            </a:br>
            <a:r>
              <a:rPr lang="fa-IR" sz="2400" dirty="0" smtClean="0"/>
              <a:t/>
            </a:r>
            <a:br>
              <a:rPr lang="fa-IR" sz="2400" dirty="0" smtClean="0"/>
            </a:br>
            <a:r>
              <a:rPr lang="fa-IR" sz="2400" dirty="0" smtClean="0"/>
              <a:t>به نام خدا</a:t>
            </a:r>
            <a:br>
              <a:rPr lang="fa-IR" sz="2400" dirty="0" smtClean="0"/>
            </a:br>
            <a:r>
              <a:rPr lang="fa-IR" sz="2400" dirty="0" smtClean="0"/>
              <a:t>    فصل دوم                                                                                       بخش دوم </a:t>
            </a:r>
            <a:br>
              <a:rPr lang="fa-IR" sz="2400" dirty="0" smtClean="0"/>
            </a:br>
            <a:endParaRPr lang="fa-IR" sz="2400" dirty="0"/>
          </a:p>
        </p:txBody>
      </p:sp>
      <p:sp>
        <p:nvSpPr>
          <p:cNvPr id="3" name="Subtitle 2"/>
          <p:cNvSpPr>
            <a:spLocks noGrp="1"/>
          </p:cNvSpPr>
          <p:nvPr>
            <p:ph type="subTitle" idx="1"/>
          </p:nvPr>
        </p:nvSpPr>
        <p:spPr>
          <a:xfrm>
            <a:off x="5446769" y="2228045"/>
            <a:ext cx="896203" cy="543100"/>
          </a:xfrm>
        </p:spPr>
        <p:txBody>
          <a:bodyPr>
            <a:normAutofit/>
          </a:bodyPr>
          <a:lstStyle/>
          <a:p>
            <a:pPr algn="r"/>
            <a:r>
              <a:rPr lang="fa-IR" sz="2800" dirty="0" smtClean="0">
                <a:solidFill>
                  <a:srgbClr val="FF0000"/>
                </a:solidFill>
              </a:rPr>
              <a:t>بانک </a:t>
            </a:r>
            <a:endParaRPr lang="fa-IR" sz="2800" dirty="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7435" y="4636202"/>
            <a:ext cx="3734873" cy="1996225"/>
          </a:xfrm>
          <a:prstGeom prst="rect">
            <a:avLst/>
          </a:prstGeom>
        </p:spPr>
      </p:pic>
      <p:sp>
        <p:nvSpPr>
          <p:cNvPr id="5" name="Subtitle 2"/>
          <p:cNvSpPr txBox="1">
            <a:spLocks/>
          </p:cNvSpPr>
          <p:nvPr/>
        </p:nvSpPr>
        <p:spPr>
          <a:xfrm>
            <a:off x="4250315" y="3523561"/>
            <a:ext cx="3289110" cy="1475629"/>
          </a:xfrm>
          <a:prstGeom prst="rect">
            <a:avLst/>
          </a:prstGeom>
        </p:spPr>
        <p:txBody>
          <a:bodyPr vert="horz" lIns="91440" tIns="45720" rIns="91440" bIns="45720" rtlCol="0">
            <a:normAutofit/>
          </a:bodyPr>
          <a:lstStyle>
            <a:lvl1pPr marL="0" indent="0" algn="ctr" defTabSz="914400" rtl="1" eaLnBrk="1" latinLnBrk="0" hangingPunct="1">
              <a:lnSpc>
                <a:spcPct val="100000"/>
              </a:lnSpc>
              <a:spcBef>
                <a:spcPts val="0"/>
              </a:spcBef>
              <a:spcAft>
                <a:spcPts val="0"/>
              </a:spcAft>
              <a:buClr>
                <a:schemeClr val="tx1">
                  <a:lumMod val="85000"/>
                  <a:lumOff val="15000"/>
                </a:schemeClr>
              </a:buClr>
              <a:buFont typeface="Garamond" pitchFamily="18" charset="0"/>
              <a:buNone/>
              <a:defRPr sz="1600" kern="1200" spc="80" baseline="0">
                <a:solidFill>
                  <a:schemeClr val="tx1"/>
                </a:solidFill>
                <a:latin typeface="+mn-lt"/>
                <a:ea typeface="+mn-ea"/>
                <a:cs typeface="+mn-cs"/>
              </a:defRPr>
            </a:lvl1pPr>
            <a:lvl2pPr marL="457200" indent="0" algn="ctr" defTabSz="914400" rtl="1" eaLnBrk="1" latinLnBrk="0" hangingPunct="1">
              <a:lnSpc>
                <a:spcPct val="100000"/>
              </a:lnSpc>
              <a:spcBef>
                <a:spcPts val="500"/>
              </a:spcBef>
              <a:buClr>
                <a:schemeClr val="tx1">
                  <a:lumMod val="85000"/>
                  <a:lumOff val="15000"/>
                </a:schemeClr>
              </a:buClr>
              <a:buFont typeface="Garamond" pitchFamily="18" charset="0"/>
              <a:buNone/>
              <a:defRPr sz="1600" kern="1200">
                <a:solidFill>
                  <a:schemeClr val="tx1"/>
                </a:solidFill>
                <a:latin typeface="+mn-lt"/>
                <a:ea typeface="+mn-ea"/>
                <a:cs typeface="+mn-cs"/>
              </a:defRPr>
            </a:lvl2pPr>
            <a:lvl3pPr marL="914400" indent="0" algn="ctr" defTabSz="914400" rtl="1" eaLnBrk="1" latinLnBrk="0" hangingPunct="1">
              <a:lnSpc>
                <a:spcPct val="100000"/>
              </a:lnSpc>
              <a:spcBef>
                <a:spcPts val="500"/>
              </a:spcBef>
              <a:buClr>
                <a:schemeClr val="tx1">
                  <a:lumMod val="85000"/>
                  <a:lumOff val="15000"/>
                </a:schemeClr>
              </a:buClr>
              <a:buFont typeface="Garamond" pitchFamily="18" charset="0"/>
              <a:buNone/>
              <a:defRPr sz="1600" kern="1200">
                <a:solidFill>
                  <a:schemeClr val="tx1"/>
                </a:solidFill>
                <a:latin typeface="+mn-lt"/>
                <a:ea typeface="+mn-ea"/>
                <a:cs typeface="+mn-cs"/>
              </a:defRPr>
            </a:lvl3pPr>
            <a:lvl4pPr marL="1371600" indent="0" algn="ctr" defTabSz="914400" rtl="1" eaLnBrk="1" latinLnBrk="0" hangingPunct="1">
              <a:lnSpc>
                <a:spcPct val="100000"/>
              </a:lnSpc>
              <a:spcBef>
                <a:spcPts val="500"/>
              </a:spcBef>
              <a:buClr>
                <a:schemeClr val="tx1">
                  <a:lumMod val="85000"/>
                  <a:lumOff val="15000"/>
                </a:schemeClr>
              </a:buClr>
              <a:buFont typeface="Garamond" pitchFamily="18" charset="0"/>
              <a:buNone/>
              <a:defRPr sz="1600" kern="1200">
                <a:solidFill>
                  <a:schemeClr val="tx1"/>
                </a:solidFill>
                <a:latin typeface="+mn-lt"/>
                <a:ea typeface="+mn-ea"/>
                <a:cs typeface="+mn-cs"/>
              </a:defRPr>
            </a:lvl4pPr>
            <a:lvl5pPr marL="1828800" indent="0" algn="ctr" defTabSz="914400" rtl="1" eaLnBrk="1" latinLnBrk="0" hangingPunct="1">
              <a:lnSpc>
                <a:spcPct val="100000"/>
              </a:lnSpc>
              <a:spcBef>
                <a:spcPts val="500"/>
              </a:spcBef>
              <a:buClr>
                <a:schemeClr val="tx1">
                  <a:lumMod val="85000"/>
                  <a:lumOff val="15000"/>
                </a:schemeClr>
              </a:buClr>
              <a:buFont typeface="Garamond" pitchFamily="18" charset="0"/>
              <a:buNone/>
              <a:defRPr sz="1600" kern="1200">
                <a:solidFill>
                  <a:schemeClr val="tx1"/>
                </a:solidFill>
                <a:latin typeface="+mn-lt"/>
                <a:ea typeface="+mn-ea"/>
                <a:cs typeface="+mn-cs"/>
              </a:defRPr>
            </a:lvl5pPr>
            <a:lvl6pPr marL="2286000" indent="0" algn="ctr" defTabSz="914400" rtl="1" eaLnBrk="1" latinLnBrk="0" hangingPunct="1">
              <a:lnSpc>
                <a:spcPct val="100000"/>
              </a:lnSpc>
              <a:spcBef>
                <a:spcPts val="500"/>
              </a:spcBef>
              <a:buClr>
                <a:schemeClr val="tx1">
                  <a:lumMod val="85000"/>
                  <a:lumOff val="15000"/>
                </a:schemeClr>
              </a:buClr>
              <a:buFont typeface="Garamond" pitchFamily="18" charset="0"/>
              <a:buNone/>
              <a:defRPr sz="1600" kern="1200">
                <a:solidFill>
                  <a:schemeClr val="tx1"/>
                </a:solidFill>
                <a:latin typeface="+mn-lt"/>
                <a:ea typeface="+mn-ea"/>
                <a:cs typeface="+mn-cs"/>
              </a:defRPr>
            </a:lvl6pPr>
            <a:lvl7pPr marL="2743200" indent="0" algn="ctr" defTabSz="914400" rtl="1" eaLnBrk="1" latinLnBrk="0" hangingPunct="1">
              <a:lnSpc>
                <a:spcPct val="100000"/>
              </a:lnSpc>
              <a:spcBef>
                <a:spcPts val="500"/>
              </a:spcBef>
              <a:buClr>
                <a:schemeClr val="tx1">
                  <a:lumMod val="85000"/>
                  <a:lumOff val="15000"/>
                </a:schemeClr>
              </a:buClr>
              <a:buFont typeface="Garamond" pitchFamily="18" charset="0"/>
              <a:buNone/>
              <a:defRPr sz="1600" kern="1200">
                <a:solidFill>
                  <a:schemeClr val="tx1"/>
                </a:solidFill>
                <a:latin typeface="+mn-lt"/>
                <a:ea typeface="+mn-ea"/>
                <a:cs typeface="+mn-cs"/>
              </a:defRPr>
            </a:lvl7pPr>
            <a:lvl8pPr marL="3200400" indent="0" algn="ctr" defTabSz="914400" rtl="1" eaLnBrk="1" latinLnBrk="0" hangingPunct="1">
              <a:lnSpc>
                <a:spcPct val="100000"/>
              </a:lnSpc>
              <a:spcBef>
                <a:spcPts val="500"/>
              </a:spcBef>
              <a:buClr>
                <a:schemeClr val="tx1">
                  <a:lumMod val="85000"/>
                  <a:lumOff val="15000"/>
                </a:schemeClr>
              </a:buClr>
              <a:buFont typeface="Garamond" pitchFamily="18" charset="0"/>
              <a:buNone/>
              <a:defRPr sz="1600" kern="1200">
                <a:solidFill>
                  <a:schemeClr val="tx1"/>
                </a:solidFill>
                <a:latin typeface="+mn-lt"/>
                <a:ea typeface="+mn-ea"/>
                <a:cs typeface="+mn-cs"/>
              </a:defRPr>
            </a:lvl8pPr>
            <a:lvl9pPr marL="3657600" indent="0" algn="ctr" defTabSz="914400" rtl="1" eaLnBrk="1" latinLnBrk="0" hangingPunct="1">
              <a:lnSpc>
                <a:spcPct val="100000"/>
              </a:lnSpc>
              <a:spcBef>
                <a:spcPts val="500"/>
              </a:spcBef>
              <a:buClr>
                <a:schemeClr val="tx1">
                  <a:lumMod val="85000"/>
                  <a:lumOff val="15000"/>
                </a:schemeClr>
              </a:buClr>
              <a:buFont typeface="Garamond" pitchFamily="18" charset="0"/>
              <a:buNone/>
              <a:defRPr sz="1600" kern="1200">
                <a:solidFill>
                  <a:schemeClr val="tx1"/>
                </a:solidFill>
                <a:latin typeface="+mn-lt"/>
                <a:ea typeface="+mn-ea"/>
                <a:cs typeface="+mn-cs"/>
              </a:defRPr>
            </a:lvl9pPr>
          </a:lstStyle>
          <a:p>
            <a:r>
              <a:rPr lang="fa-IR" sz="2800" dirty="0" smtClean="0">
                <a:solidFill>
                  <a:srgbClr val="FF0000"/>
                </a:solidFill>
              </a:rPr>
              <a:t>تهیه و تنظیم:</a:t>
            </a:r>
          </a:p>
          <a:p>
            <a:r>
              <a:rPr lang="fa-IR" sz="2800" dirty="0" smtClean="0">
                <a:solidFill>
                  <a:srgbClr val="FF0000"/>
                </a:solidFill>
              </a:rPr>
              <a:t>فرانک روانبخش</a:t>
            </a:r>
            <a:endParaRPr lang="fa-IR" sz="2800" dirty="0">
              <a:solidFill>
                <a:srgbClr val="FF0000"/>
              </a:solidFill>
            </a:endParaRPr>
          </a:p>
        </p:txBody>
      </p:sp>
    </p:spTree>
    <p:extLst>
      <p:ext uri="{BB962C8B-B14F-4D97-AF65-F5344CB8AC3E}">
        <p14:creationId xmlns:p14="http://schemas.microsoft.com/office/powerpoint/2010/main" val="14660643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آنچه در این فصل می خوانیم:</a:t>
            </a:r>
            <a:endParaRPr lang="fa-IR" dirty="0"/>
          </a:p>
        </p:txBody>
      </p:sp>
      <p:sp>
        <p:nvSpPr>
          <p:cNvPr id="3" name="Content Placeholder 2"/>
          <p:cNvSpPr>
            <a:spLocks noGrp="1"/>
          </p:cNvSpPr>
          <p:nvPr>
            <p:ph idx="1"/>
          </p:nvPr>
        </p:nvSpPr>
        <p:spPr/>
        <p:txBody>
          <a:bodyPr/>
          <a:lstStyle/>
          <a:p>
            <a:endParaRPr lang="fa-IR" dirty="0" smtClean="0"/>
          </a:p>
          <a:p>
            <a:r>
              <a:rPr lang="fa-IR" dirty="0" smtClean="0"/>
              <a:t>بانک ها چگونه به وجود آمدند؟ </a:t>
            </a:r>
          </a:p>
          <a:p>
            <a:endParaRPr lang="fa-IR" dirty="0" smtClean="0"/>
          </a:p>
          <a:p>
            <a:r>
              <a:rPr lang="fa-IR" dirty="0" smtClean="0"/>
              <a:t>انواع بانک ها کدامند؟</a:t>
            </a:r>
          </a:p>
          <a:p>
            <a:endParaRPr lang="fa-IR" dirty="0" smtClean="0"/>
          </a:p>
          <a:p>
            <a:r>
              <a:rPr lang="fa-IR" dirty="0" smtClean="0"/>
              <a:t>منظور از خلق اعتبار چیست؟</a:t>
            </a:r>
          </a:p>
          <a:p>
            <a:endParaRPr lang="fa-IR" dirty="0"/>
          </a:p>
          <a:p>
            <a:r>
              <a:rPr lang="fa-IR" dirty="0" smtClean="0"/>
              <a:t>بانکداری بدون ربا کدام است؟</a:t>
            </a:r>
          </a:p>
          <a:p>
            <a:endParaRPr lang="fa-IR" dirty="0"/>
          </a:p>
        </p:txBody>
      </p:sp>
    </p:spTree>
    <p:extLst>
      <p:ext uri="{BB962C8B-B14F-4D97-AF65-F5344CB8AC3E}">
        <p14:creationId xmlns:p14="http://schemas.microsoft.com/office/powerpoint/2010/main" val="3110007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مؤسسات مالی</a:t>
            </a:r>
            <a:endParaRPr lang="fa-IR" dirty="0"/>
          </a:p>
        </p:txBody>
      </p:sp>
      <p:sp>
        <p:nvSpPr>
          <p:cNvPr id="3" name="Content Placeholder 2"/>
          <p:cNvSpPr>
            <a:spLocks noGrp="1"/>
          </p:cNvSpPr>
          <p:nvPr>
            <p:ph idx="1"/>
          </p:nvPr>
        </p:nvSpPr>
        <p:spPr>
          <a:xfrm>
            <a:off x="838200" y="1596980"/>
            <a:ext cx="10515600" cy="4687910"/>
          </a:xfrm>
        </p:spPr>
        <p:txBody>
          <a:bodyPr>
            <a:normAutofit/>
          </a:bodyPr>
          <a:lstStyle/>
          <a:p>
            <a:endParaRPr lang="fa-IR" dirty="0" smtClean="0"/>
          </a:p>
          <a:p>
            <a:endParaRPr lang="fa-IR" dirty="0" smtClean="0"/>
          </a:p>
          <a:p>
            <a:r>
              <a:rPr lang="fa-IR" dirty="0" smtClean="0"/>
              <a:t>در ابتدا کار اصلی موسسات مالی حفظ و تأمین امنیت پول و تسهیل نقل و انتقال آن از شهری به شهر دیگر بود. این مؤسسات که ابتدا «صرافی » و سپس «بانک » نامیده می شدند. </a:t>
            </a:r>
          </a:p>
          <a:p>
            <a:r>
              <a:rPr lang="fa-IR" dirty="0" smtClean="0"/>
              <a:t>مدیران این مؤسسات با گذشت زمان متوجه دو نکتۀ مهم شدند: اوّل این که بخشی از کل موجودی برای پاسخگویی به مراجعان کافی است. نکتۀ دیگر این که همزمان با مراجعۀ تعدادی از افراد به مؤسسه برای دریافت پول خود، عده ای نیز برای واریز کردن پول به حسابشان مراجعه میکنند. درنتیجه، هیچگاه موجودی صندوق به صفر نمیرسد.</a:t>
            </a:r>
          </a:p>
          <a:p>
            <a:r>
              <a:rPr lang="fa-IR" dirty="0" smtClean="0">
                <a:solidFill>
                  <a:srgbClr val="FF0000"/>
                </a:solidFill>
              </a:rPr>
              <a:t>این دو مسئله، برخی را به این فکر واداشت که پولهای راکد در صندوق را به کارگیرند</a:t>
            </a:r>
            <a:r>
              <a:rPr lang="fa-IR" dirty="0" smtClean="0"/>
              <a:t>.</a:t>
            </a:r>
          </a:p>
          <a:p>
            <a:endParaRPr lang="fa-IR" dirty="0" smtClean="0"/>
          </a:p>
          <a:p>
            <a:r>
              <a:rPr lang="fa-IR" dirty="0" smtClean="0"/>
              <a:t>بنابراین مؤسسات یا بانکها (چه ربوی و چه غیرربوی)علاوه برخدمات نقل و انتقال و محافظت از پول، به اعطای وام و تأمین اعتبار نیز پرداختند.</a:t>
            </a:r>
          </a:p>
        </p:txBody>
      </p:sp>
    </p:spTree>
    <p:extLst>
      <p:ext uri="{BB962C8B-B14F-4D97-AF65-F5344CB8AC3E}">
        <p14:creationId xmlns:p14="http://schemas.microsoft.com/office/powerpoint/2010/main" val="2024346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8790"/>
            <a:ext cx="10515600" cy="798490"/>
          </a:xfrm>
        </p:spPr>
        <p:txBody>
          <a:bodyPr/>
          <a:lstStyle/>
          <a:p>
            <a:r>
              <a:rPr lang="fa-IR" dirty="0" smtClean="0"/>
              <a:t>خلق اعتبار</a:t>
            </a:r>
            <a:endParaRPr lang="fa-IR" dirty="0"/>
          </a:p>
        </p:txBody>
      </p:sp>
      <p:sp>
        <p:nvSpPr>
          <p:cNvPr id="3" name="Content Placeholder 2"/>
          <p:cNvSpPr>
            <a:spLocks noGrp="1"/>
          </p:cNvSpPr>
          <p:nvPr>
            <p:ph idx="1"/>
          </p:nvPr>
        </p:nvSpPr>
        <p:spPr>
          <a:xfrm>
            <a:off x="838200" y="1094704"/>
            <a:ext cx="10515600" cy="5082259"/>
          </a:xfrm>
        </p:spPr>
        <p:txBody>
          <a:bodyPr>
            <a:normAutofit/>
          </a:bodyPr>
          <a:lstStyle/>
          <a:p>
            <a:endParaRPr lang="fa-IR" dirty="0" smtClean="0"/>
          </a:p>
          <a:p>
            <a:endParaRPr lang="fa-IR" dirty="0"/>
          </a:p>
          <a:p>
            <a:endParaRPr lang="fa-IR" dirty="0" smtClean="0"/>
          </a:p>
          <a:p>
            <a:r>
              <a:rPr lang="fa-IR" dirty="0" smtClean="0"/>
              <a:t>فرض کنید در جامعه ای یک بانک بیشتر نداریم و اولین مراجعه کننده به این بانک، مبلغی سپرده بلندمدت می گذارد. بانک می تواند حداکثر تا سقف کل آن مبلغ را به دیگری وام دهد. حال، اگر شرط کند که وام افراد را به جای پول نقد، به صورت چک، یا کارت اعتباری به ایشان می دهد، و صاحب بعدی چک خرج شده را نیز مجاب کند که پول نقد درخواست نکرده و در همان بانک حساب باز کند و از خدمات چک یا کارت اعتباری استفاده کند، در اینصورت با یک پدیده منحصربفرد مواجه خواهیم بود. بانک می تواند به هر تعدادی و به هر میزان که بخواهد وام دهد. زیرا پول از گردش درون بانک خارج نمیشود. به این فرایند خلق شبه پول یا "خلق اعتبار" می گویند که متفاوت از چاپ پول است.</a:t>
            </a:r>
          </a:p>
        </p:txBody>
      </p:sp>
    </p:spTree>
    <p:extLst>
      <p:ext uri="{BB962C8B-B14F-4D97-AF65-F5344CB8AC3E}">
        <p14:creationId xmlns:p14="http://schemas.microsoft.com/office/powerpoint/2010/main" val="3452852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7425"/>
            <a:ext cx="10515600" cy="837127"/>
          </a:xfrm>
        </p:spPr>
        <p:txBody>
          <a:bodyPr/>
          <a:lstStyle/>
          <a:p>
            <a:r>
              <a:rPr lang="fa-IR" dirty="0" smtClean="0"/>
              <a:t>انواع بانک</a:t>
            </a:r>
            <a:endParaRPr lang="fa-IR" dirty="0"/>
          </a:p>
        </p:txBody>
      </p:sp>
      <p:sp>
        <p:nvSpPr>
          <p:cNvPr id="3" name="Content Placeholder 2"/>
          <p:cNvSpPr>
            <a:spLocks noGrp="1"/>
          </p:cNvSpPr>
          <p:nvPr>
            <p:ph idx="1"/>
          </p:nvPr>
        </p:nvSpPr>
        <p:spPr>
          <a:xfrm>
            <a:off x="838200" y="1133341"/>
            <a:ext cx="10515600" cy="5043622"/>
          </a:xfrm>
        </p:spPr>
        <p:txBody>
          <a:bodyPr/>
          <a:lstStyle/>
          <a:p>
            <a:endParaRPr lang="fa-IR" dirty="0" smtClean="0"/>
          </a:p>
          <a:p>
            <a:endParaRPr lang="fa-IR" dirty="0"/>
          </a:p>
          <a:p>
            <a:endParaRPr lang="fa-IR" dirty="0" smtClean="0"/>
          </a:p>
          <a:p>
            <a:r>
              <a:rPr lang="fa-IR" dirty="0"/>
              <a:t>1</a:t>
            </a:r>
            <a:r>
              <a:rPr lang="fa-IR" dirty="0" smtClean="0"/>
              <a:t>. </a:t>
            </a:r>
            <a:r>
              <a:rPr lang="fa-IR" dirty="0"/>
              <a:t>بانک تجاری که صرفا نقش تسهیل مبادلات را دارد. </a:t>
            </a:r>
            <a:r>
              <a:rPr lang="fa-IR" dirty="0" smtClean="0"/>
              <a:t>(مثل </a:t>
            </a:r>
            <a:r>
              <a:rPr lang="fa-IR" dirty="0"/>
              <a:t>بانک </a:t>
            </a:r>
            <a:r>
              <a:rPr lang="fa-IR" dirty="0" smtClean="0"/>
              <a:t>ملی)</a:t>
            </a:r>
          </a:p>
          <a:p>
            <a:r>
              <a:rPr lang="fa-IR" dirty="0" smtClean="0"/>
              <a:t>2. بانک تخصصی که فقط به فعالان یک عرصه خاص از اقتصاد ارائه خدمات می کند نه به همه مردم.(مثل بانک توسعه صادرات)</a:t>
            </a:r>
          </a:p>
          <a:p>
            <a:r>
              <a:rPr lang="fa-IR" dirty="0" smtClean="0"/>
              <a:t>3.بانک سرمایه گذاری که با تاسیس شرکتها و واحدهای تولیدی، واسطه و وکیل سپرده گذاران برای سرمایه گذاری و مشارکت در امر تولید است. </a:t>
            </a:r>
          </a:p>
          <a:p>
            <a:r>
              <a:rPr lang="fa-IR" dirty="0" smtClean="0"/>
              <a:t>4. بانک توسعه ای که صندوقی عمدتا دولتی برای توسعه مناطق محروم و تامین مالی پروژه های عمرانی توسعه ای است. </a:t>
            </a:r>
          </a:p>
          <a:p>
            <a:r>
              <a:rPr lang="fa-IR" dirty="0" smtClean="0"/>
              <a:t>5. بانک مرکزی که به عنوان حاکم پولی و اعتباری کشور، وظیفه حکمرانی و نظارت بر بانکها را برعهده دارد.</a:t>
            </a:r>
            <a:endParaRPr lang="fa-IR" dirty="0"/>
          </a:p>
        </p:txBody>
      </p:sp>
    </p:spTree>
    <p:extLst>
      <p:ext uri="{BB962C8B-B14F-4D97-AF65-F5344CB8AC3E}">
        <p14:creationId xmlns:p14="http://schemas.microsoft.com/office/powerpoint/2010/main" val="2467657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4547"/>
            <a:ext cx="10515600" cy="927278"/>
          </a:xfrm>
        </p:spPr>
        <p:txBody>
          <a:bodyPr/>
          <a:lstStyle/>
          <a:p>
            <a:r>
              <a:rPr lang="fa-IR" dirty="0" smtClean="0"/>
              <a:t>سپرده</a:t>
            </a:r>
            <a:endParaRPr lang="fa-IR" dirty="0"/>
          </a:p>
        </p:txBody>
      </p:sp>
      <p:sp>
        <p:nvSpPr>
          <p:cNvPr id="3" name="Content Placeholder 2"/>
          <p:cNvSpPr>
            <a:spLocks noGrp="1"/>
          </p:cNvSpPr>
          <p:nvPr>
            <p:ph idx="1"/>
          </p:nvPr>
        </p:nvSpPr>
        <p:spPr>
          <a:xfrm>
            <a:off x="838200" y="927279"/>
            <a:ext cx="10515600" cy="5512157"/>
          </a:xfrm>
        </p:spPr>
        <p:txBody>
          <a:bodyPr/>
          <a:lstStyle/>
          <a:p>
            <a:r>
              <a:rPr lang="fa-IR" dirty="0"/>
              <a:t>به وجوهی که مردم به دلایل مختلف به بانک </a:t>
            </a:r>
            <a:r>
              <a:rPr lang="fa-IR" dirty="0" smtClean="0"/>
              <a:t>می سپارند</a:t>
            </a:r>
            <a:r>
              <a:rPr lang="fa-IR" dirty="0"/>
              <a:t>، «سپرده » گفته میشود. </a:t>
            </a:r>
            <a:r>
              <a:rPr lang="fa-IR" dirty="0" smtClean="0"/>
              <a:t>سپرده در </a:t>
            </a:r>
            <a:r>
              <a:rPr lang="fa-IR" dirty="0"/>
              <a:t>واقع اعتبار و دارایی صاحبش و بدهی بانک به مشتریانش است</a:t>
            </a:r>
            <a:r>
              <a:rPr lang="fa-IR" dirty="0" smtClean="0"/>
              <a:t>.</a:t>
            </a:r>
          </a:p>
          <a:p>
            <a:endParaRPr lang="fa-IR" dirty="0" smtClean="0"/>
          </a:p>
          <a:p>
            <a:endParaRPr lang="fa-IR" dirty="0"/>
          </a:p>
          <a:p>
            <a:endParaRPr lang="fa-IR" dirty="0" smtClean="0"/>
          </a:p>
          <a:p>
            <a:endParaRPr lang="fa-IR" dirty="0"/>
          </a:p>
          <a:p>
            <a:endParaRPr lang="fa-IR" dirty="0" smtClean="0"/>
          </a:p>
          <a:p>
            <a:endParaRPr lang="fa-IR" dirty="0"/>
          </a:p>
          <a:p>
            <a:endParaRPr lang="fa-IR" dirty="0" smtClean="0"/>
          </a:p>
          <a:p>
            <a:endParaRPr lang="fa-IR" dirty="0" smtClean="0"/>
          </a:p>
          <a:p>
            <a:endParaRPr lang="fa-IR" dirty="0"/>
          </a:p>
          <a:p>
            <a:endParaRPr lang="fa-IR" dirty="0" smtClean="0"/>
          </a:p>
          <a:p>
            <a:r>
              <a:rPr lang="fa-IR" dirty="0" smtClean="0"/>
              <a:t>منظور از «میزان نقدینگی » در اقتصاد کشور، مجموع اسکناس ها و مسکوکات موجود در دست مردم و سپردههای دیداری و غیردیداری آنها نزد بانک هاست.</a:t>
            </a:r>
            <a:endParaRPr lang="fa-IR" dirty="0"/>
          </a:p>
        </p:txBody>
      </p:sp>
      <p:sp>
        <p:nvSpPr>
          <p:cNvPr id="4" name="Oval 3"/>
          <p:cNvSpPr/>
          <p:nvPr/>
        </p:nvSpPr>
        <p:spPr>
          <a:xfrm>
            <a:off x="9388698" y="1995001"/>
            <a:ext cx="1725769" cy="1004552"/>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mtClean="0"/>
              <a:t>سپردۀ دیداری</a:t>
            </a:r>
            <a:endParaRPr lang="fa-IR"/>
          </a:p>
        </p:txBody>
      </p:sp>
      <p:sp>
        <p:nvSpPr>
          <p:cNvPr id="5" name="Left Arrow 4"/>
          <p:cNvSpPr/>
          <p:nvPr/>
        </p:nvSpPr>
        <p:spPr>
          <a:xfrm>
            <a:off x="7804597" y="2279560"/>
            <a:ext cx="1236372" cy="656823"/>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fa-IR"/>
          </a:p>
        </p:txBody>
      </p:sp>
      <p:sp>
        <p:nvSpPr>
          <p:cNvPr id="6" name="Rectangle 5"/>
          <p:cNvSpPr/>
          <p:nvPr/>
        </p:nvSpPr>
        <p:spPr>
          <a:xfrm>
            <a:off x="547352" y="1925391"/>
            <a:ext cx="7083380" cy="1439985"/>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b="1" dirty="0" smtClean="0">
                <a:cs typeface="B Nazanin" panose="00000400000000000000" pitchFamily="2" charset="-78"/>
              </a:rPr>
              <a:t>سپرده های دیداری، سپرده هایی اند که موجودی آنها به محض</a:t>
            </a:r>
          </a:p>
          <a:p>
            <a:pPr algn="ctr"/>
            <a:r>
              <a:rPr lang="fa-IR" b="1" dirty="0" smtClean="0">
                <a:cs typeface="B Nazanin" panose="00000400000000000000" pitchFamily="2" charset="-78"/>
              </a:rPr>
              <a:t>این که مشتری مطالبه کند، باید به او یا هر کس دیگری که او بخواهد، پرداخت شود.</a:t>
            </a:r>
            <a:endParaRPr lang="fa-IR" b="1" dirty="0">
              <a:cs typeface="B Nazanin" panose="00000400000000000000" pitchFamily="2" charset="-78"/>
            </a:endParaRPr>
          </a:p>
        </p:txBody>
      </p:sp>
      <p:sp>
        <p:nvSpPr>
          <p:cNvPr id="7" name="Oval 6"/>
          <p:cNvSpPr/>
          <p:nvPr/>
        </p:nvSpPr>
        <p:spPr>
          <a:xfrm>
            <a:off x="9388697" y="3912729"/>
            <a:ext cx="1725769" cy="1004552"/>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mtClean="0"/>
              <a:t>سپردۀ غیردیداری</a:t>
            </a:r>
            <a:endParaRPr lang="fa-IR"/>
          </a:p>
        </p:txBody>
      </p:sp>
      <p:sp>
        <p:nvSpPr>
          <p:cNvPr id="8" name="Left Arrow 7"/>
          <p:cNvSpPr/>
          <p:nvPr/>
        </p:nvSpPr>
        <p:spPr>
          <a:xfrm>
            <a:off x="7804597" y="4069723"/>
            <a:ext cx="1236372" cy="656823"/>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fa-IR"/>
          </a:p>
        </p:txBody>
      </p:sp>
      <p:sp>
        <p:nvSpPr>
          <p:cNvPr id="9" name="Rectangle 8"/>
          <p:cNvSpPr/>
          <p:nvPr/>
        </p:nvSpPr>
        <p:spPr>
          <a:xfrm>
            <a:off x="547352" y="3562552"/>
            <a:ext cx="7083380" cy="1747535"/>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z="1600" b="1" dirty="0" smtClean="0">
                <a:cs typeface="B Nazanin" panose="00000400000000000000" pitchFamily="2" charset="-78"/>
              </a:rPr>
              <a:t>به دو صورت است: سپردۀ مدت دار و سپردۀ پس انداز.</a:t>
            </a:r>
          </a:p>
          <a:p>
            <a:pPr algn="ctr"/>
            <a:r>
              <a:rPr lang="fa-IR" sz="1600" b="1" dirty="0" smtClean="0">
                <a:cs typeface="B Nazanin" panose="00000400000000000000" pitchFamily="2" charset="-78"/>
              </a:rPr>
              <a:t>سپردۀ مدت دار: حسابی است که پول مشتری برای مدتی تقریباً طولانی در آن نگهداری میشود و مشتری تا زمان سررسید، حق برداشت از آن را ندارد.</a:t>
            </a:r>
          </a:p>
          <a:p>
            <a:pPr algn="ctr"/>
            <a:r>
              <a:rPr lang="fa-IR" sz="1600" b="1" dirty="0" smtClean="0">
                <a:cs typeface="B Nazanin" panose="00000400000000000000" pitchFamily="2" charset="-78"/>
              </a:rPr>
              <a:t>سپردۀ پس انداز: حسابی است که پول مشتری برای مدتی نامعین در آن نگهداری میشود امّا مشتری میتواند با مراجعه به بانک، موجودی این حساب را در هر زمان که بخواهد، دریافت کند.</a:t>
            </a:r>
            <a:endParaRPr lang="fa-IR" sz="1600" b="1" dirty="0">
              <a:cs typeface="B Nazanin" panose="00000400000000000000" pitchFamily="2" charset="-78"/>
            </a:endParaRPr>
          </a:p>
        </p:txBody>
      </p:sp>
    </p:spTree>
    <p:extLst>
      <p:ext uri="{BB962C8B-B14F-4D97-AF65-F5344CB8AC3E}">
        <p14:creationId xmlns:p14="http://schemas.microsoft.com/office/powerpoint/2010/main" val="3120993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ircle(in)">
                                      <p:cBhvr>
                                        <p:cTn id="3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1668"/>
            <a:ext cx="10515600" cy="824248"/>
          </a:xfrm>
        </p:spPr>
        <p:txBody>
          <a:bodyPr>
            <a:normAutofit/>
          </a:bodyPr>
          <a:lstStyle/>
          <a:p>
            <a:r>
              <a:rPr lang="fa-IR" dirty="0" smtClean="0"/>
              <a:t>اسناد اعتباری</a:t>
            </a:r>
            <a:endParaRPr lang="fa-IR" dirty="0"/>
          </a:p>
        </p:txBody>
      </p:sp>
      <p:sp>
        <p:nvSpPr>
          <p:cNvPr id="3" name="Content Placeholder 2"/>
          <p:cNvSpPr>
            <a:spLocks noGrp="1"/>
          </p:cNvSpPr>
          <p:nvPr>
            <p:ph idx="1"/>
          </p:nvPr>
        </p:nvSpPr>
        <p:spPr>
          <a:xfrm>
            <a:off x="838200" y="1146220"/>
            <a:ext cx="10515600" cy="5030743"/>
          </a:xfrm>
        </p:spPr>
        <p:txBody>
          <a:bodyPr/>
          <a:lstStyle/>
          <a:p>
            <a:endParaRPr lang="fa-IR" dirty="0" smtClean="0"/>
          </a:p>
          <a:p>
            <a:endParaRPr lang="fa-IR" dirty="0"/>
          </a:p>
        </p:txBody>
      </p:sp>
      <p:sp>
        <p:nvSpPr>
          <p:cNvPr id="4" name="Oval 3"/>
          <p:cNvSpPr/>
          <p:nvPr/>
        </p:nvSpPr>
        <p:spPr>
          <a:xfrm>
            <a:off x="9581882" y="1906072"/>
            <a:ext cx="1771918" cy="927279"/>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dirty="0" smtClean="0">
                <a:cs typeface="B Nazanin" panose="00000400000000000000" pitchFamily="2" charset="-78"/>
              </a:rPr>
              <a:t>اسناد اعتباری دیداری (چک</a:t>
            </a:r>
            <a:r>
              <a:rPr lang="fa-IR" dirty="0">
                <a:cs typeface="B Nazanin" panose="00000400000000000000" pitchFamily="2" charset="-78"/>
              </a:rPr>
              <a:t>)</a:t>
            </a:r>
          </a:p>
        </p:txBody>
      </p:sp>
      <p:sp>
        <p:nvSpPr>
          <p:cNvPr id="5" name="Left Arrow 4"/>
          <p:cNvSpPr/>
          <p:nvPr/>
        </p:nvSpPr>
        <p:spPr>
          <a:xfrm>
            <a:off x="8647090" y="2137891"/>
            <a:ext cx="734096" cy="463639"/>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a:p>
        </p:txBody>
      </p:sp>
      <p:sp>
        <p:nvSpPr>
          <p:cNvPr id="6" name="Rectangle 5"/>
          <p:cNvSpPr/>
          <p:nvPr/>
        </p:nvSpPr>
        <p:spPr>
          <a:xfrm>
            <a:off x="611746" y="1706449"/>
            <a:ext cx="7708006" cy="1429555"/>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dirty="0">
                <a:cs typeface="B Nazanin" panose="00000400000000000000" pitchFamily="2" charset="-78"/>
              </a:rPr>
              <a:t>از آن جا که این اسناد </a:t>
            </a:r>
            <a:r>
              <a:rPr lang="fa-IR" dirty="0" smtClean="0">
                <a:cs typeface="B Nazanin" panose="00000400000000000000" pitchFamily="2" charset="-78"/>
              </a:rPr>
              <a:t>به </a:t>
            </a:r>
            <a:r>
              <a:rPr lang="fa-IR" dirty="0">
                <a:cs typeface="B Nazanin" panose="00000400000000000000" pitchFamily="2" charset="-78"/>
              </a:rPr>
              <a:t>محض رؤیت </a:t>
            </a:r>
            <a:r>
              <a:rPr lang="fa-IR" dirty="0" smtClean="0">
                <a:cs typeface="B Nazanin" panose="00000400000000000000" pitchFamily="2" charset="-78"/>
              </a:rPr>
              <a:t>بانک و </a:t>
            </a:r>
            <a:r>
              <a:rPr lang="fa-IR" dirty="0">
                <a:cs typeface="B Nazanin" panose="00000400000000000000" pitchFamily="2" charset="-78"/>
              </a:rPr>
              <a:t>بدون اطلاع قبلی قابل </a:t>
            </a:r>
            <a:r>
              <a:rPr lang="fa-IR" dirty="0" smtClean="0">
                <a:cs typeface="B Nazanin" panose="00000400000000000000" pitchFamily="2" charset="-78"/>
              </a:rPr>
              <a:t>پرداخت اند</a:t>
            </a:r>
            <a:r>
              <a:rPr lang="fa-IR" dirty="0">
                <a:cs typeface="B Nazanin" panose="00000400000000000000" pitchFamily="2" charset="-78"/>
              </a:rPr>
              <a:t>، به آنها «اسناد دیداری » گفته میشود. </a:t>
            </a:r>
            <a:r>
              <a:rPr lang="fa-IR" dirty="0" smtClean="0">
                <a:cs typeface="B Nazanin" panose="00000400000000000000" pitchFamily="2" charset="-78"/>
              </a:rPr>
              <a:t>صاحبان این </a:t>
            </a:r>
            <a:r>
              <a:rPr lang="fa-IR" dirty="0">
                <a:cs typeface="B Nazanin" panose="00000400000000000000" pitchFamily="2" charset="-78"/>
              </a:rPr>
              <a:t>نوع اسناد، مبلغ مورد نظر را در وجه خود یا هر کسی که مایل باشند، بر روی سند</a:t>
            </a:r>
          </a:p>
          <a:p>
            <a:pPr algn="ctr"/>
            <a:r>
              <a:rPr lang="fa-IR" dirty="0">
                <a:cs typeface="B Nazanin" panose="00000400000000000000" pitchFamily="2" charset="-78"/>
              </a:rPr>
              <a:t>یادداشت میکنند. بانک نیز مبلغ قید شده را به فردی که سند در وجه او صادر شده</a:t>
            </a:r>
          </a:p>
          <a:p>
            <a:pPr algn="ctr"/>
            <a:r>
              <a:rPr lang="fa-IR" dirty="0">
                <a:cs typeface="B Nazanin" panose="00000400000000000000" pitchFamily="2" charset="-78"/>
              </a:rPr>
              <a:t>است، پرداخت میکند.</a:t>
            </a:r>
          </a:p>
        </p:txBody>
      </p:sp>
      <p:sp>
        <p:nvSpPr>
          <p:cNvPr id="7" name="Oval 6"/>
          <p:cNvSpPr/>
          <p:nvPr/>
        </p:nvSpPr>
        <p:spPr>
          <a:xfrm>
            <a:off x="9581882" y="3768614"/>
            <a:ext cx="1771918" cy="927279"/>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dirty="0">
                <a:cs typeface="B Nazanin" panose="00000400000000000000" pitchFamily="2" charset="-78"/>
              </a:rPr>
              <a:t>اسناد اعتباری کوتاه مدت</a:t>
            </a:r>
          </a:p>
        </p:txBody>
      </p:sp>
      <p:sp>
        <p:nvSpPr>
          <p:cNvPr id="8" name="Oval 7"/>
          <p:cNvSpPr/>
          <p:nvPr/>
        </p:nvSpPr>
        <p:spPr>
          <a:xfrm>
            <a:off x="9581882" y="5373575"/>
            <a:ext cx="1771918" cy="927279"/>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dirty="0">
                <a:cs typeface="B Nazanin" panose="00000400000000000000" pitchFamily="2" charset="-78"/>
              </a:rPr>
              <a:t>اسناد اعتباری بلند مدت</a:t>
            </a:r>
          </a:p>
        </p:txBody>
      </p:sp>
      <p:sp>
        <p:nvSpPr>
          <p:cNvPr id="9" name="Left Arrow 8"/>
          <p:cNvSpPr/>
          <p:nvPr/>
        </p:nvSpPr>
        <p:spPr>
          <a:xfrm>
            <a:off x="8647090" y="4000433"/>
            <a:ext cx="734096" cy="463639"/>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a:p>
        </p:txBody>
      </p:sp>
      <p:sp>
        <p:nvSpPr>
          <p:cNvPr id="10" name="Left Arrow 9"/>
          <p:cNvSpPr/>
          <p:nvPr/>
        </p:nvSpPr>
        <p:spPr>
          <a:xfrm>
            <a:off x="8647090" y="5631155"/>
            <a:ext cx="734096" cy="463639"/>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a:p>
        </p:txBody>
      </p:sp>
      <p:sp>
        <p:nvSpPr>
          <p:cNvPr id="11" name="Rectangle 10"/>
          <p:cNvSpPr/>
          <p:nvPr/>
        </p:nvSpPr>
        <p:spPr>
          <a:xfrm>
            <a:off x="611746" y="3468406"/>
            <a:ext cx="7708006" cy="1429555"/>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r>
              <a:rPr lang="fa-IR" dirty="0">
                <a:cs typeface="B Nazanin" panose="00000400000000000000" pitchFamily="2" charset="-78"/>
              </a:rPr>
              <a:t>زمان بازپرداخت این دسته از اسناد یک سال یا </a:t>
            </a:r>
            <a:r>
              <a:rPr lang="fa-IR" dirty="0" smtClean="0">
                <a:cs typeface="B Nazanin" panose="00000400000000000000" pitchFamily="2" charset="-78"/>
              </a:rPr>
              <a:t>کمتراست: مانند سفته. </a:t>
            </a:r>
            <a:r>
              <a:rPr lang="fa-IR" dirty="0">
                <a:cs typeface="B Nazanin" panose="00000400000000000000" pitchFamily="2" charset="-78"/>
              </a:rPr>
              <a:t>در صورتی که طلبکار قبل از زمان سررسید سفته به پول آن نیاز پیدا کند، </a:t>
            </a:r>
            <a:r>
              <a:rPr lang="fa-IR" dirty="0" smtClean="0">
                <a:cs typeface="B Nazanin" panose="00000400000000000000" pitchFamily="2" charset="-78"/>
              </a:rPr>
              <a:t>میتواند سفته </a:t>
            </a:r>
            <a:r>
              <a:rPr lang="fa-IR" dirty="0">
                <a:cs typeface="B Nazanin" panose="00000400000000000000" pitchFamily="2" charset="-78"/>
              </a:rPr>
              <a:t>را </a:t>
            </a:r>
            <a:r>
              <a:rPr lang="fa-IR" dirty="0" smtClean="0">
                <a:cs typeface="B Nazanin" panose="00000400000000000000" pitchFamily="2" charset="-78"/>
              </a:rPr>
              <a:t>پشت نویسی (ظهرنویسی) کند </a:t>
            </a:r>
            <a:r>
              <a:rPr lang="fa-IR" dirty="0">
                <a:cs typeface="B Nazanin" panose="00000400000000000000" pitchFamily="2" charset="-78"/>
              </a:rPr>
              <a:t>و با دریافت مبلغ کمتری، طلب خود را به </a:t>
            </a:r>
            <a:r>
              <a:rPr lang="fa-IR" dirty="0" smtClean="0">
                <a:cs typeface="B Nazanin" panose="00000400000000000000" pitchFamily="2" charset="-78"/>
              </a:rPr>
              <a:t>دیگری انتقال دهد.</a:t>
            </a:r>
            <a:endParaRPr lang="fa-IR" dirty="0">
              <a:cs typeface="B Nazanin" panose="00000400000000000000" pitchFamily="2" charset="-78"/>
            </a:endParaRPr>
          </a:p>
        </p:txBody>
      </p:sp>
      <p:sp>
        <p:nvSpPr>
          <p:cNvPr id="12" name="Rectangle 11"/>
          <p:cNvSpPr/>
          <p:nvPr/>
        </p:nvSpPr>
        <p:spPr>
          <a:xfrm>
            <a:off x="611746" y="5230364"/>
            <a:ext cx="7708006" cy="1429555"/>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dirty="0">
                <a:cs typeface="B Nazanin" panose="00000400000000000000" pitchFamily="2" charset="-78"/>
              </a:rPr>
              <a:t>در مواقعی که دولت یا مؤسسات خصوصی برای </a:t>
            </a:r>
            <a:r>
              <a:rPr lang="fa-IR" dirty="0" smtClean="0">
                <a:cs typeface="B Nazanin" panose="00000400000000000000" pitchFamily="2" charset="-78"/>
              </a:rPr>
              <a:t>رفع مشکلات </a:t>
            </a:r>
            <a:r>
              <a:rPr lang="fa-IR" dirty="0">
                <a:cs typeface="B Nazanin" panose="00000400000000000000" pitchFamily="2" charset="-78"/>
              </a:rPr>
              <a:t>یا گسترش </a:t>
            </a:r>
            <a:r>
              <a:rPr lang="fa-IR" dirty="0" smtClean="0">
                <a:cs typeface="B Nazanin" panose="00000400000000000000" pitchFamily="2" charset="-78"/>
              </a:rPr>
              <a:t>فعالیت های </a:t>
            </a:r>
            <a:r>
              <a:rPr lang="fa-IR" dirty="0">
                <a:cs typeface="B Nazanin" panose="00000400000000000000" pitchFamily="2" charset="-78"/>
              </a:rPr>
              <a:t>اقتصادی خود به امکانات مالی نیاز پیدا میکنند، </a:t>
            </a:r>
            <a:r>
              <a:rPr lang="fa-IR" dirty="0" smtClean="0">
                <a:cs typeface="B Nazanin" panose="00000400000000000000" pitchFamily="2" charset="-78"/>
              </a:rPr>
              <a:t>ممکن است </a:t>
            </a:r>
            <a:r>
              <a:rPr lang="fa-IR" dirty="0">
                <a:cs typeface="B Nazanin" panose="00000400000000000000" pitchFamily="2" charset="-78"/>
              </a:rPr>
              <a:t>به انتشار اوراق مشارکت اقدام کنند. افراد یا مؤسسات خصوصی با خرید این </a:t>
            </a:r>
            <a:r>
              <a:rPr lang="fa-IR" dirty="0" smtClean="0">
                <a:cs typeface="B Nazanin" panose="00000400000000000000" pitchFamily="2" charset="-78"/>
              </a:rPr>
              <a:t>اوراق، ضمن </a:t>
            </a:r>
            <a:r>
              <a:rPr lang="fa-IR" dirty="0">
                <a:cs typeface="B Nazanin" panose="00000400000000000000" pitchFamily="2" charset="-78"/>
              </a:rPr>
              <a:t>دریافت سود علی الحساب در فواصل زمانی مشخص شده، </a:t>
            </a:r>
            <a:r>
              <a:rPr lang="fa-IR" dirty="0" smtClean="0">
                <a:cs typeface="B Nazanin" panose="00000400000000000000" pitchFamily="2" charset="-78"/>
              </a:rPr>
              <a:t>اصل طلب </a:t>
            </a:r>
            <a:r>
              <a:rPr lang="fa-IR" dirty="0">
                <a:cs typeface="B Nazanin" panose="00000400000000000000" pitchFamily="2" charset="-78"/>
              </a:rPr>
              <a:t>خود را </a:t>
            </a:r>
            <a:r>
              <a:rPr lang="fa-IR" dirty="0" smtClean="0">
                <a:cs typeface="B Nazanin" panose="00000400000000000000" pitchFamily="2" charset="-78"/>
              </a:rPr>
              <a:t>درزمان </a:t>
            </a:r>
            <a:r>
              <a:rPr lang="fa-IR" dirty="0">
                <a:cs typeface="B Nazanin" panose="00000400000000000000" pitchFamily="2" charset="-78"/>
              </a:rPr>
              <a:t>سررسید دریافت </a:t>
            </a:r>
            <a:r>
              <a:rPr lang="fa-IR" dirty="0" smtClean="0">
                <a:cs typeface="B Nazanin" panose="00000400000000000000" pitchFamily="2" charset="-78"/>
              </a:rPr>
              <a:t>میکنند. بازپرداخت </a:t>
            </a:r>
            <a:r>
              <a:rPr lang="fa-IR" dirty="0">
                <a:cs typeface="B Nazanin" panose="00000400000000000000" pitchFamily="2" charset="-78"/>
              </a:rPr>
              <a:t>این گونه اسناد، اغلب بیش از یک سال طول میکشد؛ به همین دلیل</a:t>
            </a:r>
            <a:r>
              <a:rPr lang="fa-IR" dirty="0" smtClean="0">
                <a:cs typeface="B Nazanin" panose="00000400000000000000" pitchFamily="2" charset="-78"/>
              </a:rPr>
              <a:t>، </a:t>
            </a:r>
            <a:r>
              <a:rPr lang="fa-IR" dirty="0">
                <a:cs typeface="B Nazanin" panose="00000400000000000000" pitchFamily="2" charset="-78"/>
              </a:rPr>
              <a:t>آنها را جزء اسناد اعتباری بلند مدت قرار میدهند.</a:t>
            </a:r>
          </a:p>
        </p:txBody>
      </p:sp>
    </p:spTree>
    <p:extLst>
      <p:ext uri="{BB962C8B-B14F-4D97-AF65-F5344CB8AC3E}">
        <p14:creationId xmlns:p14="http://schemas.microsoft.com/office/powerpoint/2010/main" val="366732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2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circle(in)">
                                      <p:cBhvr>
                                        <p:cTn id="37" dur="2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circle(in)">
                                      <p:cBhvr>
                                        <p:cTn id="4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برخی از مهمترین فعالیت های بانک ها</a:t>
            </a:r>
            <a:endParaRPr lang="fa-IR" dirty="0"/>
          </a:p>
        </p:txBody>
      </p:sp>
      <p:sp>
        <p:nvSpPr>
          <p:cNvPr id="3" name="Content Placeholder 2"/>
          <p:cNvSpPr>
            <a:spLocks noGrp="1"/>
          </p:cNvSpPr>
          <p:nvPr>
            <p:ph idx="1"/>
          </p:nvPr>
        </p:nvSpPr>
        <p:spPr/>
        <p:txBody>
          <a:bodyPr/>
          <a:lstStyle/>
          <a:p>
            <a:endParaRPr lang="fa-IR" dirty="0" smtClean="0"/>
          </a:p>
          <a:p>
            <a:r>
              <a:rPr lang="fa-IR" dirty="0" smtClean="0"/>
              <a:t>خرید </a:t>
            </a:r>
            <a:r>
              <a:rPr lang="fa-IR" dirty="0"/>
              <a:t>و فروش ارز</a:t>
            </a:r>
          </a:p>
          <a:p>
            <a:r>
              <a:rPr lang="fa-IR" dirty="0"/>
              <a:t> نقل و انتقال وجوه در داخل کشور</a:t>
            </a:r>
          </a:p>
          <a:p>
            <a:r>
              <a:rPr lang="fa-IR" dirty="0"/>
              <a:t> وصول مطالبات اسنادی و سود سهام مشتریان و واریز به حساب آنها</a:t>
            </a:r>
          </a:p>
          <a:p>
            <a:r>
              <a:rPr lang="fa-IR" dirty="0"/>
              <a:t> پرداخت بدهی مشتریان در صورت درخواست آنها</a:t>
            </a:r>
          </a:p>
          <a:p>
            <a:r>
              <a:rPr lang="fa-IR" dirty="0"/>
              <a:t> قبول امانات و نگهداری سهام و اوراق بهادار و اشیای قیمتی مشتریان</a:t>
            </a:r>
          </a:p>
          <a:p>
            <a:r>
              <a:rPr lang="fa-IR" dirty="0"/>
              <a:t> انجام وظیفۀ قیمومت، وصایت و وکالت برای مشتریان طبق مقررات مربوط</a:t>
            </a:r>
          </a:p>
        </p:txBody>
      </p:sp>
    </p:spTree>
    <p:extLst>
      <p:ext uri="{BB962C8B-B14F-4D97-AF65-F5344CB8AC3E}">
        <p14:creationId xmlns:p14="http://schemas.microsoft.com/office/powerpoint/2010/main" val="3655406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4547"/>
            <a:ext cx="10515600" cy="940157"/>
          </a:xfrm>
        </p:spPr>
        <p:txBody>
          <a:bodyPr/>
          <a:lstStyle/>
          <a:p>
            <a:r>
              <a:rPr lang="fa-IR" dirty="0" smtClean="0"/>
              <a:t>بانکداری بدون ربا</a:t>
            </a:r>
            <a:endParaRPr lang="fa-IR" dirty="0"/>
          </a:p>
        </p:txBody>
      </p:sp>
      <p:sp>
        <p:nvSpPr>
          <p:cNvPr id="3" name="Content Placeholder 2"/>
          <p:cNvSpPr>
            <a:spLocks noGrp="1"/>
          </p:cNvSpPr>
          <p:nvPr>
            <p:ph idx="1"/>
          </p:nvPr>
        </p:nvSpPr>
        <p:spPr>
          <a:xfrm>
            <a:off x="838200" y="1223493"/>
            <a:ext cx="10515600" cy="4953470"/>
          </a:xfrm>
        </p:spPr>
        <p:txBody>
          <a:bodyPr>
            <a:normAutofit/>
          </a:bodyPr>
          <a:lstStyle/>
          <a:p>
            <a:endParaRPr lang="fa-IR" dirty="0" smtClean="0"/>
          </a:p>
          <a:p>
            <a:r>
              <a:rPr lang="fa-IR" sz="2400" dirty="0" smtClean="0">
                <a:cs typeface="B Nazanin" panose="00000400000000000000" pitchFamily="2" charset="-78"/>
              </a:rPr>
              <a:t>براساس </a:t>
            </a:r>
            <a:r>
              <a:rPr lang="fa-IR" sz="2400" dirty="0">
                <a:cs typeface="B Nazanin" panose="00000400000000000000" pitchFamily="2" charset="-78"/>
              </a:rPr>
              <a:t>فقه اسلامی، هر نوع دریافت پول اضافی از </a:t>
            </a:r>
            <a:r>
              <a:rPr lang="fa-IR" sz="2400" dirty="0" smtClean="0">
                <a:cs typeface="B Nazanin" panose="00000400000000000000" pitchFamily="2" charset="-78"/>
              </a:rPr>
              <a:t>وام گیرنده </a:t>
            </a:r>
            <a:r>
              <a:rPr lang="fa-IR" sz="2400" dirty="0">
                <a:cs typeface="B Nazanin" panose="00000400000000000000" pitchFamily="2" charset="-78"/>
              </a:rPr>
              <a:t>ربا تلقی میشود </a:t>
            </a:r>
            <a:r>
              <a:rPr lang="fa-IR" sz="2400" dirty="0" smtClean="0">
                <a:cs typeface="B Nazanin" panose="00000400000000000000" pitchFamily="2" charset="-78"/>
              </a:rPr>
              <a:t>و حرام </a:t>
            </a:r>
            <a:r>
              <a:rPr lang="fa-IR" sz="2400" dirty="0">
                <a:cs typeface="B Nazanin" panose="00000400000000000000" pitchFamily="2" charset="-78"/>
              </a:rPr>
              <a:t>است</a:t>
            </a:r>
            <a:r>
              <a:rPr lang="fa-IR" sz="2400" dirty="0" smtClean="0">
                <a:cs typeface="B Nazanin" panose="00000400000000000000" pitchFamily="2" charset="-78"/>
              </a:rPr>
              <a:t>.</a:t>
            </a:r>
          </a:p>
          <a:p>
            <a:r>
              <a:rPr lang="fa-IR" sz="2400" dirty="0" smtClean="0">
                <a:cs typeface="B Nazanin" panose="00000400000000000000" pitchFamily="2" charset="-78"/>
              </a:rPr>
              <a:t> طبق قانون </a:t>
            </a:r>
            <a:r>
              <a:rPr lang="fa-IR" sz="2400" dirty="0">
                <a:cs typeface="B Nazanin" panose="00000400000000000000" pitchFamily="2" charset="-78"/>
              </a:rPr>
              <a:t>عملیات بانکی بدون ربا، بانکها درآمد خود را از طریق </a:t>
            </a:r>
            <a:r>
              <a:rPr lang="fa-IR" sz="2400" dirty="0" smtClean="0">
                <a:cs typeface="B Nazanin" panose="00000400000000000000" pitchFamily="2" charset="-78"/>
              </a:rPr>
              <a:t>سرمایه گذاری مستقیم </a:t>
            </a:r>
            <a:r>
              <a:rPr lang="fa-IR" sz="2400" dirty="0">
                <a:cs typeface="B Nazanin" panose="00000400000000000000" pitchFamily="2" charset="-78"/>
              </a:rPr>
              <a:t>در طرحهای تولیدی و عمرانی کسب میکنند. علاوه بر این، تحت یازده </a:t>
            </a:r>
            <a:r>
              <a:rPr lang="fa-IR" sz="2400" dirty="0" smtClean="0">
                <a:cs typeface="B Nazanin" panose="00000400000000000000" pitchFamily="2" charset="-78"/>
              </a:rPr>
              <a:t>عقد اسلامی مجاز </a:t>
            </a:r>
            <a:r>
              <a:rPr lang="fa-IR" sz="2400" dirty="0">
                <a:cs typeface="B Nazanin" panose="00000400000000000000" pitchFamily="2" charset="-78"/>
              </a:rPr>
              <a:t>نیز میتوانند به اشخاص تسهیلات مالی اعطا کنند و از این طریق </a:t>
            </a:r>
            <a:r>
              <a:rPr lang="fa-IR" sz="2400" dirty="0" smtClean="0">
                <a:cs typeface="B Nazanin" panose="00000400000000000000" pitchFamily="2" charset="-78"/>
              </a:rPr>
              <a:t>به طورغیرمستقیم </a:t>
            </a:r>
            <a:r>
              <a:rPr lang="fa-IR" sz="2400" dirty="0">
                <a:cs typeface="B Nazanin" panose="00000400000000000000" pitchFamily="2" charset="-78"/>
              </a:rPr>
              <a:t>در </a:t>
            </a:r>
            <a:r>
              <a:rPr lang="fa-IR" sz="2400" dirty="0" smtClean="0">
                <a:cs typeface="B Nazanin" panose="00000400000000000000" pitchFamily="2" charset="-78"/>
              </a:rPr>
              <a:t>سرمایه گذاریها </a:t>
            </a:r>
            <a:r>
              <a:rPr lang="fa-IR" sz="2400" dirty="0">
                <a:cs typeface="B Nazanin" panose="00000400000000000000" pitchFamily="2" charset="-78"/>
              </a:rPr>
              <a:t>شرکت </a:t>
            </a:r>
            <a:r>
              <a:rPr lang="fa-IR" sz="2400" dirty="0" smtClean="0">
                <a:cs typeface="B Nazanin" panose="00000400000000000000" pitchFamily="2" charset="-78"/>
              </a:rPr>
              <a:t>جویند</a:t>
            </a:r>
          </a:p>
          <a:p>
            <a:r>
              <a:rPr lang="fa-IR" sz="2400" dirty="0" smtClean="0">
                <a:cs typeface="B Nazanin" panose="00000400000000000000" pitchFamily="2" charset="-78"/>
              </a:rPr>
              <a:t>این </a:t>
            </a:r>
            <a:r>
              <a:rPr lang="fa-IR" sz="2400" dirty="0">
                <a:cs typeface="B Nazanin" panose="00000400000000000000" pitchFamily="2" charset="-78"/>
              </a:rPr>
              <a:t>عقود مجاز </a:t>
            </a:r>
            <a:r>
              <a:rPr lang="fa-IR" sz="2400" dirty="0" smtClean="0">
                <a:cs typeface="B Nazanin" panose="00000400000000000000" pitchFamily="2" charset="-78"/>
              </a:rPr>
              <a:t>عبارت اند </a:t>
            </a:r>
            <a:r>
              <a:rPr lang="fa-IR" sz="2400" dirty="0">
                <a:cs typeface="B Nazanin" panose="00000400000000000000" pitchFamily="2" charset="-78"/>
              </a:rPr>
              <a:t>از</a:t>
            </a:r>
            <a:r>
              <a:rPr lang="fa-IR" sz="2400" dirty="0" smtClean="0">
                <a:cs typeface="B Nazanin" panose="00000400000000000000" pitchFamily="2" charset="-78"/>
              </a:rPr>
              <a:t>:</a:t>
            </a:r>
          </a:p>
          <a:p>
            <a:endParaRPr lang="fa-IR" sz="2400" dirty="0">
              <a:cs typeface="B Nazanin" panose="00000400000000000000" pitchFamily="2" charset="-78"/>
            </a:endParaRPr>
          </a:p>
          <a:p>
            <a:r>
              <a:rPr lang="fa-IR" sz="2400" dirty="0" smtClean="0">
                <a:cs typeface="B Nazanin" panose="00000400000000000000" pitchFamily="2" charset="-78"/>
              </a:rPr>
              <a:t>1- قرض الحسنه 2- </a:t>
            </a:r>
            <a:r>
              <a:rPr lang="fa-IR" sz="2400" dirty="0">
                <a:cs typeface="B Nazanin" panose="00000400000000000000" pitchFamily="2" charset="-78"/>
              </a:rPr>
              <a:t>مضاربه </a:t>
            </a:r>
            <a:r>
              <a:rPr lang="fa-IR" sz="2400" dirty="0" smtClean="0">
                <a:cs typeface="B Nazanin" panose="00000400000000000000" pitchFamily="2" charset="-78"/>
              </a:rPr>
              <a:t>3- </a:t>
            </a:r>
            <a:r>
              <a:rPr lang="fa-IR" sz="2400" dirty="0">
                <a:cs typeface="B Nazanin" panose="00000400000000000000" pitchFamily="2" charset="-78"/>
              </a:rPr>
              <a:t>مشارکت </a:t>
            </a:r>
            <a:r>
              <a:rPr lang="fa-IR" sz="2400" dirty="0" smtClean="0">
                <a:cs typeface="B Nazanin" panose="00000400000000000000" pitchFamily="2" charset="-78"/>
              </a:rPr>
              <a:t>مدنی 4- </a:t>
            </a:r>
            <a:r>
              <a:rPr lang="fa-IR" sz="2400" dirty="0">
                <a:cs typeface="B Nazanin" panose="00000400000000000000" pitchFamily="2" charset="-78"/>
              </a:rPr>
              <a:t>مشارکت حقوقی 5 </a:t>
            </a:r>
            <a:r>
              <a:rPr lang="fa-IR" sz="2400" dirty="0" smtClean="0">
                <a:cs typeface="B Nazanin" panose="00000400000000000000" pitchFamily="2" charset="-78"/>
              </a:rPr>
              <a:t>- </a:t>
            </a:r>
            <a:r>
              <a:rPr lang="fa-IR" sz="2400" dirty="0">
                <a:cs typeface="B Nazanin" panose="00000400000000000000" pitchFamily="2" charset="-78"/>
              </a:rPr>
              <a:t>فروش اقساطی </a:t>
            </a:r>
            <a:r>
              <a:rPr lang="fa-IR" sz="2400" dirty="0" smtClean="0">
                <a:cs typeface="B Nazanin" panose="00000400000000000000" pitchFamily="2" charset="-78"/>
              </a:rPr>
              <a:t>6-  </a:t>
            </a:r>
            <a:r>
              <a:rPr lang="fa-IR" sz="2400" dirty="0">
                <a:cs typeface="B Nazanin" panose="00000400000000000000" pitchFamily="2" charset="-78"/>
              </a:rPr>
              <a:t>معاملات سَلَف </a:t>
            </a:r>
            <a:endParaRPr lang="fa-IR" sz="2400" dirty="0" smtClean="0">
              <a:cs typeface="B Nazanin" panose="00000400000000000000" pitchFamily="2" charset="-78"/>
            </a:endParaRPr>
          </a:p>
          <a:p>
            <a:r>
              <a:rPr lang="fa-IR" sz="2400" dirty="0" smtClean="0">
                <a:cs typeface="B Nazanin" panose="00000400000000000000" pitchFamily="2" charset="-78"/>
              </a:rPr>
              <a:t>-7 </a:t>
            </a:r>
            <a:r>
              <a:rPr lang="fa-IR" sz="2400" dirty="0">
                <a:cs typeface="B Nazanin" panose="00000400000000000000" pitchFamily="2" charset="-78"/>
              </a:rPr>
              <a:t>اجاره به شرط تملیک </a:t>
            </a:r>
            <a:r>
              <a:rPr lang="fa-IR" sz="2400" dirty="0" smtClean="0">
                <a:cs typeface="B Nazanin" panose="00000400000000000000" pitchFamily="2" charset="-78"/>
              </a:rPr>
              <a:t>-8  </a:t>
            </a:r>
            <a:r>
              <a:rPr lang="fa-IR" sz="2400" dirty="0">
                <a:cs typeface="B Nazanin" panose="00000400000000000000" pitchFamily="2" charset="-78"/>
              </a:rPr>
              <a:t>جعاله  </a:t>
            </a:r>
            <a:r>
              <a:rPr lang="fa-IR" sz="2400" dirty="0" smtClean="0">
                <a:cs typeface="B Nazanin" panose="00000400000000000000" pitchFamily="2" charset="-78"/>
              </a:rPr>
              <a:t>9- مزارعه  10 -مساقات </a:t>
            </a:r>
            <a:r>
              <a:rPr lang="fa-IR" sz="2400" dirty="0">
                <a:cs typeface="B Nazanin" panose="00000400000000000000" pitchFamily="2" charset="-78"/>
              </a:rPr>
              <a:t>11 </a:t>
            </a:r>
            <a:r>
              <a:rPr lang="fa-IR" sz="2400" dirty="0" smtClean="0">
                <a:cs typeface="B Nazanin" panose="00000400000000000000" pitchFamily="2" charset="-78"/>
              </a:rPr>
              <a:t>- </a:t>
            </a:r>
            <a:r>
              <a:rPr lang="fa-IR" sz="2400" dirty="0">
                <a:cs typeface="B Nazanin" panose="00000400000000000000" pitchFamily="2" charset="-78"/>
              </a:rPr>
              <a:t>خرید دین.</a:t>
            </a:r>
          </a:p>
        </p:txBody>
      </p:sp>
    </p:spTree>
    <p:extLst>
      <p:ext uri="{BB962C8B-B14F-4D97-AF65-F5344CB8AC3E}">
        <p14:creationId xmlns:p14="http://schemas.microsoft.com/office/powerpoint/2010/main" val="5542270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TM03457510[[fn=Savon]]</Template>
  <TotalTime>64</TotalTime>
  <Words>1053</Words>
  <Application>Microsoft Office PowerPoint</Application>
  <PresentationFormat>Widescreen</PresentationFormat>
  <Paragraphs>80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B Nazanin</vt:lpstr>
      <vt:lpstr>Century Gothic</vt:lpstr>
      <vt:lpstr>Garamond</vt:lpstr>
      <vt:lpstr>Tahoma</vt:lpstr>
      <vt:lpstr>Savon</vt:lpstr>
      <vt:lpstr>      به نام خدا     فصل دوم                                                                                       بخش دوم  </vt:lpstr>
      <vt:lpstr>آنچه در این فصل می خوانیم:</vt:lpstr>
      <vt:lpstr>مؤسسات مالی</vt:lpstr>
      <vt:lpstr>خلق اعتبار</vt:lpstr>
      <vt:lpstr>انواع بانک</vt:lpstr>
      <vt:lpstr>سپرده</vt:lpstr>
      <vt:lpstr>اسناد اعتباری</vt:lpstr>
      <vt:lpstr>برخی از مهمترین فعالیت های بانک ها</vt:lpstr>
      <vt:lpstr>بانکداری بدون ربا</vt:lpstr>
    </vt:vector>
  </TitlesOfParts>
  <Company>Moorche 30 DVDs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 بخش دوم فصل دوم</dc:title>
  <dc:creator>MRT www.Win2Farsi.com</dc:creator>
  <cp:lastModifiedBy>hamed</cp:lastModifiedBy>
  <cp:revision>9</cp:revision>
  <cp:lastPrinted>2017-12-02T07:57:53Z</cp:lastPrinted>
  <dcterms:created xsi:type="dcterms:W3CDTF">2016-07-09T12:59:38Z</dcterms:created>
  <dcterms:modified xsi:type="dcterms:W3CDTF">2017-12-02T08:00:28Z</dcterms:modified>
</cp:coreProperties>
</file>