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embedTrueTypeFonts="1" saveSubsetFonts="1">
  <p:sldMasterIdLst>
    <p:sldMasterId id="2147483648" r:id="rId1"/>
  </p:sldMasterIdLst>
  <p:notesMasterIdLst>
    <p:notesMasterId r:id="rId19"/>
  </p:notesMasterIdLst>
  <p:sldIdLst>
    <p:sldId id="256" r:id="rId2"/>
    <p:sldId id="294" r:id="rId3"/>
    <p:sldId id="277" r:id="rId4"/>
    <p:sldId id="282" r:id="rId5"/>
    <p:sldId id="268" r:id="rId6"/>
    <p:sldId id="280" r:id="rId7"/>
    <p:sldId id="283" r:id="rId8"/>
    <p:sldId id="284" r:id="rId9"/>
    <p:sldId id="285" r:id="rId10"/>
    <p:sldId id="288" r:id="rId11"/>
    <p:sldId id="269" r:id="rId12"/>
    <p:sldId id="290" r:id="rId13"/>
    <p:sldId id="291" r:id="rId14"/>
    <p:sldId id="292" r:id="rId15"/>
    <p:sldId id="289" r:id="rId16"/>
    <p:sldId id="271" r:id="rId17"/>
    <p:sldId id="266" r:id="rId18"/>
  </p:sldIdLst>
  <p:sldSz cx="9144000" cy="6858000" type="screen4x3"/>
  <p:notesSz cx="6797675" cy="9926638"/>
  <p:embeddedFontLst>
    <p:embeddedFont>
      <p:font typeface="B Nazanin" panose="00000400000000000000" pitchFamily="2" charset="-78"/>
      <p:regular r:id="rId20"/>
      <p:bold r:id="rId21"/>
    </p:embeddedFont>
    <p:embeddedFont>
      <p:font typeface="Batang" panose="02030600000101010101" pitchFamily="18" charset="-127"/>
      <p:regular r:id="rId22"/>
    </p:embeddedFont>
    <p:embeddedFont>
      <p:font typeface="B Titr" panose="00000700000000000000" pitchFamily="2" charset="-78"/>
      <p:bold r:id="rId23"/>
    </p:embeddedFont>
    <p:embeddedFont>
      <p:font typeface="Calibri" panose="020F0502020204030204" pitchFamily="34" charset="0"/>
      <p:regular r:id="rId24"/>
      <p:bold r:id="rId25"/>
      <p:italic r:id="rId26"/>
      <p:boldItalic r:id="rId27"/>
    </p:embeddedFont>
  </p:embeddedFontLst>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FF"/>
    <a:srgbClr val="1A9A38"/>
    <a:srgbClr val="0047D6"/>
    <a:srgbClr val="66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88406" autoAdjust="0"/>
  </p:normalViewPr>
  <p:slideViewPr>
    <p:cSldViewPr>
      <p:cViewPr varScale="1">
        <p:scale>
          <a:sx n="62" d="100"/>
          <a:sy n="62" d="100"/>
        </p:scale>
        <p:origin x="1578" y="5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7.fntdata"/><Relationship Id="rId3" Type="http://schemas.openxmlformats.org/officeDocument/2006/relationships/slide" Target="slides/slide2.xml"/><Relationship Id="rId21" Type="http://schemas.openxmlformats.org/officeDocument/2006/relationships/font" Target="fonts/font2.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6.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1.fntdata"/><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5.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4.fntdata"/><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notesMaster" Target="notesMasters/notesMaster1.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3.fntdata"/><Relationship Id="rId27" Type="http://schemas.openxmlformats.org/officeDocument/2006/relationships/font" Target="fonts/font8.fntdata"/><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5B6F53C7-116F-48BC-9166-7ECFD116DFF5}" type="datetimeFigureOut">
              <a:rPr lang="en-US" smtClean="0"/>
              <a:pPr/>
              <a:t>12/2/2017</a:t>
            </a:fld>
            <a:endParaRPr lang="en-US" dirty="0"/>
          </a:p>
        </p:txBody>
      </p:sp>
      <p:sp>
        <p:nvSpPr>
          <p:cNvPr id="4" name="Slide Image Placeholder 3"/>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9DE76E89-FDAE-4C67-9A53-58B287EE003A}" type="slidenum">
              <a:rPr lang="en-US" smtClean="0"/>
              <a:pPr/>
              <a:t>‹#›</a:t>
            </a:fld>
            <a:endParaRPr lang="en-US" dirty="0"/>
          </a:p>
        </p:txBody>
      </p:sp>
    </p:spTree>
    <p:extLst>
      <p:ext uri="{BB962C8B-B14F-4D97-AF65-F5344CB8AC3E}">
        <p14:creationId xmlns:p14="http://schemas.microsoft.com/office/powerpoint/2010/main" val="33849809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endParaRPr lang="en-US" dirty="0"/>
          </a:p>
        </p:txBody>
      </p:sp>
      <p:sp>
        <p:nvSpPr>
          <p:cNvPr id="4" name="Slide Number Placeholder 3"/>
          <p:cNvSpPr>
            <a:spLocks noGrp="1"/>
          </p:cNvSpPr>
          <p:nvPr>
            <p:ph type="sldNum" sz="quarter" idx="10"/>
          </p:nvPr>
        </p:nvSpPr>
        <p:spPr/>
        <p:txBody>
          <a:bodyPr/>
          <a:lstStyle/>
          <a:p>
            <a:fld id="{9DE76E89-FDAE-4C67-9A53-58B287EE003A}" type="slidenum">
              <a:rPr lang="en-US" smtClean="0"/>
              <a:pPr/>
              <a:t>1</a:t>
            </a:fld>
            <a:endParaRPr lang="en-US" dirty="0"/>
          </a:p>
        </p:txBody>
      </p:sp>
    </p:spTree>
    <p:extLst>
      <p:ext uri="{BB962C8B-B14F-4D97-AF65-F5344CB8AC3E}">
        <p14:creationId xmlns:p14="http://schemas.microsoft.com/office/powerpoint/2010/main" val="11485383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dirty="0"/>
          </a:p>
        </p:txBody>
      </p:sp>
      <p:sp>
        <p:nvSpPr>
          <p:cNvPr id="4" name="Slide Number Placeholder 3"/>
          <p:cNvSpPr>
            <a:spLocks noGrp="1"/>
          </p:cNvSpPr>
          <p:nvPr>
            <p:ph type="sldNum" sz="quarter" idx="10"/>
          </p:nvPr>
        </p:nvSpPr>
        <p:spPr/>
        <p:txBody>
          <a:bodyPr/>
          <a:lstStyle/>
          <a:p>
            <a:fld id="{9DE76E89-FDAE-4C67-9A53-58B287EE003A}" type="slidenum">
              <a:rPr lang="en-US" smtClean="0"/>
              <a:pPr/>
              <a:t>15</a:t>
            </a:fld>
            <a:endParaRPr lang="en-US" dirty="0"/>
          </a:p>
        </p:txBody>
      </p:sp>
    </p:spTree>
    <p:extLst>
      <p:ext uri="{BB962C8B-B14F-4D97-AF65-F5344CB8AC3E}">
        <p14:creationId xmlns:p14="http://schemas.microsoft.com/office/powerpoint/2010/main" val="12479675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dirty="0"/>
          </a:p>
        </p:txBody>
      </p:sp>
      <p:sp>
        <p:nvSpPr>
          <p:cNvPr id="4" name="Slide Number Placeholder 3"/>
          <p:cNvSpPr>
            <a:spLocks noGrp="1"/>
          </p:cNvSpPr>
          <p:nvPr>
            <p:ph type="sldNum" sz="quarter" idx="10"/>
          </p:nvPr>
        </p:nvSpPr>
        <p:spPr/>
        <p:txBody>
          <a:bodyPr/>
          <a:lstStyle/>
          <a:p>
            <a:fld id="{9DE76E89-FDAE-4C67-9A53-58B287EE003A}" type="slidenum">
              <a:rPr lang="en-US" smtClean="0"/>
              <a:pPr/>
              <a:t>3</a:t>
            </a:fld>
            <a:endParaRPr lang="en-US" dirty="0"/>
          </a:p>
        </p:txBody>
      </p:sp>
    </p:spTree>
    <p:extLst>
      <p:ext uri="{BB962C8B-B14F-4D97-AF65-F5344CB8AC3E}">
        <p14:creationId xmlns:p14="http://schemas.microsoft.com/office/powerpoint/2010/main" val="17372496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dirty="0"/>
          </a:p>
        </p:txBody>
      </p:sp>
      <p:sp>
        <p:nvSpPr>
          <p:cNvPr id="4" name="Slide Number Placeholder 3"/>
          <p:cNvSpPr>
            <a:spLocks noGrp="1"/>
          </p:cNvSpPr>
          <p:nvPr>
            <p:ph type="sldNum" sz="quarter" idx="10"/>
          </p:nvPr>
        </p:nvSpPr>
        <p:spPr/>
        <p:txBody>
          <a:bodyPr/>
          <a:lstStyle/>
          <a:p>
            <a:fld id="{9DE76E89-FDAE-4C67-9A53-58B287EE003A}" type="slidenum">
              <a:rPr lang="en-US" smtClean="0"/>
              <a:pPr/>
              <a:t>4</a:t>
            </a:fld>
            <a:endParaRPr lang="en-US" dirty="0"/>
          </a:p>
        </p:txBody>
      </p:sp>
    </p:spTree>
    <p:extLst>
      <p:ext uri="{BB962C8B-B14F-4D97-AF65-F5344CB8AC3E}">
        <p14:creationId xmlns:p14="http://schemas.microsoft.com/office/powerpoint/2010/main" val="9459241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endParaRPr lang="en-US" dirty="0"/>
          </a:p>
        </p:txBody>
      </p:sp>
      <p:sp>
        <p:nvSpPr>
          <p:cNvPr id="4" name="Slide Number Placeholder 3"/>
          <p:cNvSpPr>
            <a:spLocks noGrp="1"/>
          </p:cNvSpPr>
          <p:nvPr>
            <p:ph type="sldNum" sz="quarter" idx="10"/>
          </p:nvPr>
        </p:nvSpPr>
        <p:spPr/>
        <p:txBody>
          <a:bodyPr/>
          <a:lstStyle/>
          <a:p>
            <a:fld id="{9DE76E89-FDAE-4C67-9A53-58B287EE003A}" type="slidenum">
              <a:rPr lang="en-US" smtClean="0"/>
              <a:pPr/>
              <a:t>5</a:t>
            </a:fld>
            <a:endParaRPr lang="en-US" dirty="0"/>
          </a:p>
        </p:txBody>
      </p:sp>
    </p:spTree>
    <p:extLst>
      <p:ext uri="{BB962C8B-B14F-4D97-AF65-F5344CB8AC3E}">
        <p14:creationId xmlns:p14="http://schemas.microsoft.com/office/powerpoint/2010/main" val="3373055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DE76E89-FDAE-4C67-9A53-58B287EE003A}" type="slidenum">
              <a:rPr lang="en-US" smtClean="0"/>
              <a:pPr/>
              <a:t>6</a:t>
            </a:fld>
            <a:endParaRPr lang="en-US" dirty="0"/>
          </a:p>
        </p:txBody>
      </p:sp>
    </p:spTree>
    <p:extLst>
      <p:ext uri="{BB962C8B-B14F-4D97-AF65-F5344CB8AC3E}">
        <p14:creationId xmlns:p14="http://schemas.microsoft.com/office/powerpoint/2010/main" val="38155247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dirty="0"/>
          </a:p>
        </p:txBody>
      </p:sp>
      <p:sp>
        <p:nvSpPr>
          <p:cNvPr id="4" name="Slide Number Placeholder 3"/>
          <p:cNvSpPr>
            <a:spLocks noGrp="1"/>
          </p:cNvSpPr>
          <p:nvPr>
            <p:ph type="sldNum" sz="quarter" idx="10"/>
          </p:nvPr>
        </p:nvSpPr>
        <p:spPr/>
        <p:txBody>
          <a:bodyPr/>
          <a:lstStyle/>
          <a:p>
            <a:fld id="{9DE76E89-FDAE-4C67-9A53-58B287EE003A}" type="slidenum">
              <a:rPr lang="en-US" smtClean="0"/>
              <a:pPr/>
              <a:t>11</a:t>
            </a:fld>
            <a:endParaRPr lang="en-US" dirty="0"/>
          </a:p>
        </p:txBody>
      </p:sp>
    </p:spTree>
    <p:extLst>
      <p:ext uri="{BB962C8B-B14F-4D97-AF65-F5344CB8AC3E}">
        <p14:creationId xmlns:p14="http://schemas.microsoft.com/office/powerpoint/2010/main" val="42393226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dirty="0"/>
          </a:p>
        </p:txBody>
      </p:sp>
      <p:sp>
        <p:nvSpPr>
          <p:cNvPr id="4" name="Slide Number Placeholder 3"/>
          <p:cNvSpPr>
            <a:spLocks noGrp="1"/>
          </p:cNvSpPr>
          <p:nvPr>
            <p:ph type="sldNum" sz="quarter" idx="10"/>
          </p:nvPr>
        </p:nvSpPr>
        <p:spPr/>
        <p:txBody>
          <a:bodyPr/>
          <a:lstStyle/>
          <a:p>
            <a:fld id="{9DE76E89-FDAE-4C67-9A53-58B287EE003A}" type="slidenum">
              <a:rPr lang="en-US" smtClean="0"/>
              <a:pPr/>
              <a:t>12</a:t>
            </a:fld>
            <a:endParaRPr lang="en-US" dirty="0"/>
          </a:p>
        </p:txBody>
      </p:sp>
    </p:spTree>
    <p:extLst>
      <p:ext uri="{BB962C8B-B14F-4D97-AF65-F5344CB8AC3E}">
        <p14:creationId xmlns:p14="http://schemas.microsoft.com/office/powerpoint/2010/main" val="38190903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dirty="0"/>
          </a:p>
        </p:txBody>
      </p:sp>
      <p:sp>
        <p:nvSpPr>
          <p:cNvPr id="4" name="Slide Number Placeholder 3"/>
          <p:cNvSpPr>
            <a:spLocks noGrp="1"/>
          </p:cNvSpPr>
          <p:nvPr>
            <p:ph type="sldNum" sz="quarter" idx="10"/>
          </p:nvPr>
        </p:nvSpPr>
        <p:spPr/>
        <p:txBody>
          <a:bodyPr/>
          <a:lstStyle/>
          <a:p>
            <a:fld id="{9DE76E89-FDAE-4C67-9A53-58B287EE003A}" type="slidenum">
              <a:rPr lang="en-US" smtClean="0"/>
              <a:pPr/>
              <a:t>13</a:t>
            </a:fld>
            <a:endParaRPr lang="en-US" dirty="0"/>
          </a:p>
        </p:txBody>
      </p:sp>
    </p:spTree>
    <p:extLst>
      <p:ext uri="{BB962C8B-B14F-4D97-AF65-F5344CB8AC3E}">
        <p14:creationId xmlns:p14="http://schemas.microsoft.com/office/powerpoint/2010/main" val="15113267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dirty="0"/>
          </a:p>
        </p:txBody>
      </p:sp>
      <p:sp>
        <p:nvSpPr>
          <p:cNvPr id="4" name="Slide Number Placeholder 3"/>
          <p:cNvSpPr>
            <a:spLocks noGrp="1"/>
          </p:cNvSpPr>
          <p:nvPr>
            <p:ph type="sldNum" sz="quarter" idx="10"/>
          </p:nvPr>
        </p:nvSpPr>
        <p:spPr/>
        <p:txBody>
          <a:bodyPr/>
          <a:lstStyle/>
          <a:p>
            <a:fld id="{9DE76E89-FDAE-4C67-9A53-58B287EE003A}" type="slidenum">
              <a:rPr lang="en-US" smtClean="0"/>
              <a:pPr/>
              <a:t>14</a:t>
            </a:fld>
            <a:endParaRPr lang="en-US" dirty="0"/>
          </a:p>
        </p:txBody>
      </p:sp>
    </p:spTree>
    <p:extLst>
      <p:ext uri="{BB962C8B-B14F-4D97-AF65-F5344CB8AC3E}">
        <p14:creationId xmlns:p14="http://schemas.microsoft.com/office/powerpoint/2010/main" val="12549630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fa-I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a-IR"/>
          </a:p>
        </p:txBody>
      </p:sp>
      <p:sp>
        <p:nvSpPr>
          <p:cNvPr id="4" name="Date Placeholder 3"/>
          <p:cNvSpPr>
            <a:spLocks noGrp="1"/>
          </p:cNvSpPr>
          <p:nvPr>
            <p:ph type="dt" sz="half" idx="10"/>
          </p:nvPr>
        </p:nvSpPr>
        <p:spPr/>
        <p:txBody>
          <a:bodyPr/>
          <a:lstStyle/>
          <a:p>
            <a:fld id="{7A0E713D-9849-497C-9260-B4B4FD2CFD5F}" type="datetimeFigureOut">
              <a:rPr lang="fa-IR" smtClean="0"/>
              <a:pPr/>
              <a:t>14/03/1439</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D2203C5A-0853-4F9D-AB4F-BC7839562F1D}" type="slidenum">
              <a:rPr lang="fa-IR" smtClean="0"/>
              <a:pPr/>
              <a:t>‹#›</a:t>
            </a:fld>
            <a:endParaRPr lang="fa-I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7A0E713D-9849-497C-9260-B4B4FD2CFD5F}" type="datetimeFigureOut">
              <a:rPr lang="fa-IR" smtClean="0"/>
              <a:pPr/>
              <a:t>14/03/1439</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D2203C5A-0853-4F9D-AB4F-BC7839562F1D}" type="slidenum">
              <a:rPr lang="fa-IR" smtClean="0"/>
              <a:pPr/>
              <a:t>‹#›</a:t>
            </a:fld>
            <a:endParaRPr lang="fa-I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fa-I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7A0E713D-9849-497C-9260-B4B4FD2CFD5F}" type="datetimeFigureOut">
              <a:rPr lang="fa-IR" smtClean="0"/>
              <a:pPr/>
              <a:t>14/03/1439</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D2203C5A-0853-4F9D-AB4F-BC7839562F1D}" type="slidenum">
              <a:rPr lang="fa-IR" smtClean="0"/>
              <a:pPr/>
              <a:t>‹#›</a:t>
            </a:fld>
            <a:endParaRPr lang="fa-I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7A0E713D-9849-497C-9260-B4B4FD2CFD5F}" type="datetimeFigureOut">
              <a:rPr lang="fa-IR" smtClean="0"/>
              <a:pPr/>
              <a:t>14/03/1439</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D2203C5A-0853-4F9D-AB4F-BC7839562F1D}" type="slidenum">
              <a:rPr lang="fa-IR" smtClean="0"/>
              <a:pPr/>
              <a:t>‹#›</a:t>
            </a:fld>
            <a:endParaRPr lang="fa-I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fa-I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A0E713D-9849-497C-9260-B4B4FD2CFD5F}" type="datetimeFigureOut">
              <a:rPr lang="fa-IR" smtClean="0"/>
              <a:pPr/>
              <a:t>14/03/1439</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D2203C5A-0853-4F9D-AB4F-BC7839562F1D}" type="slidenum">
              <a:rPr lang="fa-IR" smtClean="0"/>
              <a:pPr/>
              <a:t>‹#›</a:t>
            </a:fld>
            <a:endParaRPr lang="fa-I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Date Placeholder 4"/>
          <p:cNvSpPr>
            <a:spLocks noGrp="1"/>
          </p:cNvSpPr>
          <p:nvPr>
            <p:ph type="dt" sz="half" idx="10"/>
          </p:nvPr>
        </p:nvSpPr>
        <p:spPr/>
        <p:txBody>
          <a:bodyPr/>
          <a:lstStyle/>
          <a:p>
            <a:fld id="{7A0E713D-9849-497C-9260-B4B4FD2CFD5F}" type="datetimeFigureOut">
              <a:rPr lang="fa-IR" smtClean="0"/>
              <a:pPr/>
              <a:t>14/03/1439</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D2203C5A-0853-4F9D-AB4F-BC7839562F1D}" type="slidenum">
              <a:rPr lang="fa-IR" smtClean="0"/>
              <a:pPr/>
              <a:t>‹#›</a:t>
            </a:fld>
            <a:endParaRPr lang="fa-I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fa-I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7" name="Date Placeholder 6"/>
          <p:cNvSpPr>
            <a:spLocks noGrp="1"/>
          </p:cNvSpPr>
          <p:nvPr>
            <p:ph type="dt" sz="half" idx="10"/>
          </p:nvPr>
        </p:nvSpPr>
        <p:spPr/>
        <p:txBody>
          <a:bodyPr/>
          <a:lstStyle/>
          <a:p>
            <a:fld id="{7A0E713D-9849-497C-9260-B4B4FD2CFD5F}" type="datetimeFigureOut">
              <a:rPr lang="fa-IR" smtClean="0"/>
              <a:pPr/>
              <a:t>14/03/1439</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D2203C5A-0853-4F9D-AB4F-BC7839562F1D}" type="slidenum">
              <a:rPr lang="fa-IR" smtClean="0"/>
              <a:pPr/>
              <a:t>‹#›</a:t>
            </a:fld>
            <a:endParaRPr lang="fa-I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Date Placeholder 2"/>
          <p:cNvSpPr>
            <a:spLocks noGrp="1"/>
          </p:cNvSpPr>
          <p:nvPr>
            <p:ph type="dt" sz="half" idx="10"/>
          </p:nvPr>
        </p:nvSpPr>
        <p:spPr/>
        <p:txBody>
          <a:bodyPr/>
          <a:lstStyle/>
          <a:p>
            <a:fld id="{7A0E713D-9849-497C-9260-B4B4FD2CFD5F}" type="datetimeFigureOut">
              <a:rPr lang="fa-IR" smtClean="0"/>
              <a:pPr/>
              <a:t>14/03/1439</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D2203C5A-0853-4F9D-AB4F-BC7839562F1D}" type="slidenum">
              <a:rPr lang="fa-IR" smtClean="0"/>
              <a:pPr/>
              <a:t>‹#›</a:t>
            </a:fld>
            <a:endParaRPr lang="fa-I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A0E713D-9849-497C-9260-B4B4FD2CFD5F}" type="datetimeFigureOut">
              <a:rPr lang="fa-IR" smtClean="0"/>
              <a:pPr/>
              <a:t>14/03/1439</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D2203C5A-0853-4F9D-AB4F-BC7839562F1D}" type="slidenum">
              <a:rPr lang="fa-IR" smtClean="0"/>
              <a:pPr/>
              <a:t>‹#›</a:t>
            </a:fld>
            <a:endParaRPr lang="fa-I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fa-I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A0E713D-9849-497C-9260-B4B4FD2CFD5F}" type="datetimeFigureOut">
              <a:rPr lang="fa-IR" smtClean="0"/>
              <a:pPr/>
              <a:t>14/03/1439</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D2203C5A-0853-4F9D-AB4F-BC7839562F1D}" type="slidenum">
              <a:rPr lang="fa-IR" smtClean="0"/>
              <a:pPr/>
              <a:t>‹#›</a:t>
            </a:fld>
            <a:endParaRPr lang="fa-I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fa-I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a-I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A0E713D-9849-497C-9260-B4B4FD2CFD5F}" type="datetimeFigureOut">
              <a:rPr lang="fa-IR" smtClean="0"/>
              <a:pPr/>
              <a:t>14/03/1439</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D2203C5A-0853-4F9D-AB4F-BC7839562F1D}" type="slidenum">
              <a:rPr lang="fa-IR" smtClean="0"/>
              <a:pPr/>
              <a:t>‹#›</a:t>
            </a:fld>
            <a:endParaRPr lang="fa-I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fa-I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7A0E713D-9849-497C-9260-B4B4FD2CFD5F}" type="datetimeFigureOut">
              <a:rPr lang="fa-IR" smtClean="0"/>
              <a:pPr/>
              <a:t>14/03/1439</a:t>
            </a:fld>
            <a:endParaRPr lang="fa-I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fa-IR"/>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D2203C5A-0853-4F9D-AB4F-BC7839562F1D}" type="slidenum">
              <a:rPr lang="fa-IR" smtClean="0"/>
              <a:pPr/>
              <a:t>‹#›</a:t>
            </a:fld>
            <a:endParaRPr lang="fa-I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1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a:xfrm>
            <a:off x="457200" y="274638"/>
            <a:ext cx="7499176" cy="3874442"/>
          </a:xfrm>
        </p:spPr>
        <p:txBody>
          <a:bodyPr/>
          <a:lstStyle/>
          <a:p>
            <a:endParaRPr lang="fa-IR"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60648"/>
            <a:ext cx="9036496" cy="4882852"/>
          </a:xfrm>
          <a:prstGeom prst="roundRect">
            <a:avLst>
              <a:gd name="adj" fmla="val 11111"/>
            </a:avLst>
          </a:prstGeom>
          <a:ln w="190500" cap="rnd">
            <a:solidFill>
              <a:srgbClr val="C8C6BD"/>
            </a:solidFill>
            <a:prstDash val="solid"/>
          </a:ln>
          <a:effectLst>
            <a:outerShdw blurRad="101600" dist="50800" dir="7200000" algn="tl" rotWithShape="0">
              <a:srgbClr val="000000">
                <a:alpha val="45000"/>
              </a:srgbClr>
            </a:outerShdw>
            <a:reflection blurRad="6350" stA="50000" endA="300" endPos="90000" dist="50800" dir="5400000" sy="-100000" algn="bl" rotWithShape="0"/>
          </a:effectLst>
          <a:scene3d>
            <a:camera prst="perspectiveFront" fov="5400000"/>
            <a:lightRig rig="threePt" dir="t">
              <a:rot lat="0" lon="0" rev="19200000"/>
            </a:lightRig>
          </a:scene3d>
          <a:sp3d extrusionH="25400">
            <a:bevelT w="304800" h="152400" prst="hardEdge"/>
            <a:extrusionClr>
              <a:srgbClr val="FFFFFF"/>
            </a:extrusionClr>
          </a:sp3d>
        </p:spPr>
      </p:pic>
    </p:spTree>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2"/>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9" name="Rectangle 8"/>
          <p:cNvSpPr/>
          <p:nvPr/>
        </p:nvSpPr>
        <p:spPr>
          <a:xfrm>
            <a:off x="0" y="1002475"/>
            <a:ext cx="7239000" cy="6001643"/>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r>
              <a:rPr lang="fa-IR" sz="2400" b="1" dirty="0" smtClean="0">
                <a:solidFill>
                  <a:srgbClr val="7030A0"/>
                </a:solidFill>
                <a:cs typeface="B Titr" pitchFamily="2" charset="-78"/>
              </a:rPr>
              <a:t> شبه پول</a:t>
            </a:r>
            <a:r>
              <a:rPr lang="en-US" sz="2800" b="1" dirty="0" smtClean="0">
                <a:solidFill>
                  <a:srgbClr val="7030A0"/>
                </a:solidFill>
                <a:cs typeface="B Titr" pitchFamily="2" charset="-78"/>
              </a:rPr>
              <a:t>M2=M1+</a:t>
            </a:r>
            <a:r>
              <a:rPr lang="fa-IR" sz="2800" b="1" dirty="0" smtClean="0">
                <a:solidFill>
                  <a:srgbClr val="7030A0"/>
                </a:solidFill>
                <a:cs typeface="B Titr" pitchFamily="2" charset="-78"/>
              </a:rPr>
              <a:t>(نقدینگی)</a:t>
            </a:r>
          </a:p>
          <a:p>
            <a:r>
              <a:rPr lang="en-US" sz="2800" b="1" dirty="0" smtClean="0">
                <a:solidFill>
                  <a:srgbClr val="7030A0"/>
                </a:solidFill>
                <a:cs typeface="B Titr" pitchFamily="2" charset="-78"/>
              </a:rPr>
              <a:t>M1</a:t>
            </a:r>
            <a:r>
              <a:rPr lang="fa-IR" sz="2800" b="1" dirty="0" smtClean="0">
                <a:solidFill>
                  <a:srgbClr val="7030A0"/>
                </a:solidFill>
                <a:cs typeface="B Titr" pitchFamily="2" charset="-78"/>
              </a:rPr>
              <a:t>= مجموع اسکناس و مسکوکات در دست مردم و سپرده های دیداری بخش خصوصی</a:t>
            </a:r>
            <a:endParaRPr lang="en-US" sz="2800" b="1" dirty="0" smtClean="0">
              <a:solidFill>
                <a:srgbClr val="7030A0"/>
              </a:solidFill>
              <a:cs typeface="B Titr" pitchFamily="2" charset="-78"/>
            </a:endParaRPr>
          </a:p>
          <a:p>
            <a:r>
              <a:rPr lang="fa-IR" sz="2800" b="1" dirty="0" smtClean="0">
                <a:solidFill>
                  <a:srgbClr val="7030A0"/>
                </a:solidFill>
                <a:cs typeface="B Titr" pitchFamily="2" charset="-78"/>
              </a:rPr>
              <a:t>شبه پول=سپرده های مدت دار+قرض الحسنه پس انداز</a:t>
            </a:r>
          </a:p>
          <a:p>
            <a:endParaRPr lang="fa-IR" sz="2800" b="1" dirty="0">
              <a:solidFill>
                <a:srgbClr val="7030A0"/>
              </a:solidFill>
              <a:cs typeface="B Titr" pitchFamily="2" charset="-78"/>
            </a:endParaRPr>
          </a:p>
          <a:p>
            <a:endParaRPr lang="fa-IR" sz="2800" b="1" dirty="0" smtClean="0">
              <a:solidFill>
                <a:srgbClr val="7030A0"/>
              </a:solidFill>
              <a:cs typeface="B Titr" pitchFamily="2" charset="-78"/>
            </a:endParaRPr>
          </a:p>
          <a:p>
            <a:endParaRPr lang="fa-IR" sz="2800" b="1" dirty="0">
              <a:solidFill>
                <a:srgbClr val="7030A0"/>
              </a:solidFill>
              <a:cs typeface="B Titr" pitchFamily="2" charset="-78"/>
            </a:endParaRPr>
          </a:p>
          <a:p>
            <a:endParaRPr lang="fa-IR" sz="2800" b="1" dirty="0" smtClean="0">
              <a:solidFill>
                <a:srgbClr val="7030A0"/>
              </a:solidFill>
              <a:cs typeface="B Titr" pitchFamily="2" charset="-78"/>
            </a:endParaRPr>
          </a:p>
          <a:p>
            <a:endParaRPr lang="fa-IR" sz="2800" b="1" dirty="0">
              <a:solidFill>
                <a:srgbClr val="7030A0"/>
              </a:solidFill>
              <a:cs typeface="B Titr" pitchFamily="2" charset="-78"/>
            </a:endParaRPr>
          </a:p>
          <a:p>
            <a:endParaRPr lang="fa-IR" sz="2800" b="1" dirty="0" smtClean="0">
              <a:solidFill>
                <a:srgbClr val="7030A0"/>
              </a:solidFill>
              <a:cs typeface="B Titr" pitchFamily="2" charset="-78"/>
            </a:endParaRPr>
          </a:p>
          <a:p>
            <a:endParaRPr lang="fa-IR" sz="2800" b="1" dirty="0">
              <a:solidFill>
                <a:srgbClr val="7030A0"/>
              </a:solidFill>
              <a:cs typeface="B Titr" pitchFamily="2" charset="-78"/>
            </a:endParaRPr>
          </a:p>
          <a:p>
            <a:endParaRPr lang="fa-IR" sz="2800" b="1" dirty="0" smtClean="0">
              <a:solidFill>
                <a:srgbClr val="7030A0"/>
              </a:solidFill>
              <a:cs typeface="B Titr" pitchFamily="2" charset="-78"/>
            </a:endParaRPr>
          </a:p>
          <a:p>
            <a:endParaRPr lang="fa-IR" sz="2800" b="1" dirty="0">
              <a:solidFill>
                <a:srgbClr val="7030A0"/>
              </a:solidFill>
              <a:cs typeface="B Titr" pitchFamily="2" charset="-78"/>
            </a:endParaRPr>
          </a:p>
          <a:p>
            <a:endParaRPr lang="en-US" sz="2000" b="1" dirty="0" smtClean="0">
              <a:solidFill>
                <a:schemeClr val="tx2">
                  <a:lumMod val="75000"/>
                </a:schemeClr>
              </a:solidFill>
              <a:cs typeface="B Nazanin" pitchFamily="2" charset="-78"/>
            </a:endParaRPr>
          </a:p>
        </p:txBody>
      </p:sp>
      <p:sp>
        <p:nvSpPr>
          <p:cNvPr id="21" name="Hexagon 20"/>
          <p:cNvSpPr/>
          <p:nvPr/>
        </p:nvSpPr>
        <p:spPr>
          <a:xfrm>
            <a:off x="8204886" y="5668483"/>
            <a:ext cx="609600" cy="533400"/>
          </a:xfrm>
          <a:prstGeom prst="hexagon">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fa-IR" sz="1600" b="1" dirty="0" smtClean="0">
                <a:cs typeface="B Nazanin" pitchFamily="2" charset="-78"/>
              </a:rPr>
              <a:t>11</a:t>
            </a:r>
            <a:endParaRPr lang="en-US" sz="1600" b="1" dirty="0">
              <a:cs typeface="B Nazanin" pitchFamily="2" charset="-78"/>
            </a:endParaRPr>
          </a:p>
        </p:txBody>
      </p:sp>
      <p:sp>
        <p:nvSpPr>
          <p:cNvPr id="22" name="Hexagon 21"/>
          <p:cNvSpPr/>
          <p:nvPr/>
        </p:nvSpPr>
        <p:spPr>
          <a:xfrm>
            <a:off x="7701169" y="5943600"/>
            <a:ext cx="609600" cy="533400"/>
          </a:xfrm>
          <a:prstGeom prst="hexagon">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fa-IR" sz="1600" b="1" dirty="0" smtClean="0">
                <a:cs typeface="B Nazanin" pitchFamily="2" charset="-78"/>
              </a:rPr>
              <a:t>از</a:t>
            </a:r>
            <a:endParaRPr lang="en-US" sz="1600" b="1" dirty="0">
              <a:cs typeface="B Nazanin" pitchFamily="2" charset="-78"/>
            </a:endParaRPr>
          </a:p>
        </p:txBody>
      </p:sp>
      <p:sp>
        <p:nvSpPr>
          <p:cNvPr id="23" name="Hexagon 22"/>
          <p:cNvSpPr/>
          <p:nvPr/>
        </p:nvSpPr>
        <p:spPr>
          <a:xfrm>
            <a:off x="8204886" y="6233985"/>
            <a:ext cx="609600" cy="533400"/>
          </a:xfrm>
          <a:prstGeom prst="hexagon">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fa-IR" sz="1600" b="1" dirty="0" smtClean="0">
                <a:cs typeface="B Nazanin" pitchFamily="2" charset="-78"/>
              </a:rPr>
              <a:t>17</a:t>
            </a:r>
            <a:endParaRPr lang="en-US" sz="1600" b="1" dirty="0">
              <a:cs typeface="B Nazanin" pitchFamily="2" charset="-78"/>
            </a:endParaRPr>
          </a:p>
        </p:txBody>
      </p:sp>
      <p:sp>
        <p:nvSpPr>
          <p:cNvPr id="24" name="Rectangle 2"/>
          <p:cNvSpPr>
            <a:spLocks noGrp="1" noChangeArrowheads="1"/>
          </p:cNvSpPr>
          <p:nvPr>
            <p:ph type="title"/>
          </p:nvPr>
        </p:nvSpPr>
        <p:spPr>
          <a:xfrm>
            <a:off x="1143000" y="381000"/>
            <a:ext cx="6705600" cy="563563"/>
          </a:xfrm>
        </p:spPr>
        <p:txBody>
          <a:bodyPr>
            <a:noAutofit/>
          </a:bodyPr>
          <a:lstStyle/>
          <a:p>
            <a:pPr algn="r"/>
            <a:r>
              <a:rPr lang="fa-IR" sz="3600" b="1" dirty="0" smtClean="0">
                <a:solidFill>
                  <a:schemeClr val="bg1"/>
                </a:solidFill>
                <a:effectLst>
                  <a:outerShdw blurRad="38100" dist="38100" dir="2700000" algn="tl">
                    <a:srgbClr val="000000">
                      <a:alpha val="43137"/>
                    </a:srgbClr>
                  </a:outerShdw>
                </a:effectLst>
                <a:cs typeface="B Nazanin" pitchFamily="2" charset="-78"/>
              </a:rPr>
              <a:t>پول</a:t>
            </a:r>
            <a:endParaRPr lang="en-US" sz="3600" b="1" dirty="0" smtClean="0">
              <a:ln w="12700">
                <a:solidFill>
                  <a:schemeClr val="tx2">
                    <a:satMod val="155000"/>
                  </a:schemeClr>
                </a:solidFill>
                <a:prstDash val="solid"/>
              </a:ln>
              <a:solidFill>
                <a:schemeClr val="bg1"/>
              </a:solidFill>
              <a:effectLst>
                <a:outerShdw blurRad="38100" dist="38100" dir="2700000" algn="tl">
                  <a:srgbClr val="000000">
                    <a:alpha val="43137"/>
                  </a:srgbClr>
                </a:outerShdw>
              </a:effectLst>
              <a:cs typeface="B Nazanin" pitchFamily="2" charset="-78"/>
            </a:endParaRPr>
          </a:p>
        </p:txBody>
      </p:sp>
      <p:pic>
        <p:nvPicPr>
          <p:cNvPr id="30" name="Picture 29" descr="G:\پایان نامه آرزو-رادیوشناختی\CR.jpg"/>
          <p:cNvPicPr/>
          <p:nvPr/>
        </p:nvPicPr>
        <p:blipFill>
          <a:blip r:embed="rId3" cstate="print"/>
          <a:srcRect/>
          <a:stretch>
            <a:fillRect/>
          </a:stretch>
        </p:blipFill>
        <p:spPr bwMode="auto">
          <a:xfrm>
            <a:off x="8077200" y="0"/>
            <a:ext cx="1066800" cy="1049975"/>
          </a:xfrm>
          <a:prstGeom prst="rect">
            <a:avLst/>
          </a:prstGeom>
          <a:noFill/>
          <a:ln w="9525">
            <a:noFill/>
            <a:miter lim="800000"/>
            <a:headEnd/>
            <a:tailEnd/>
          </a:ln>
        </p:spPr>
      </p:pic>
      <p:sp>
        <p:nvSpPr>
          <p:cNvPr id="16" name="Rounded Rectangle 15"/>
          <p:cNvSpPr/>
          <p:nvPr/>
        </p:nvSpPr>
        <p:spPr>
          <a:xfrm>
            <a:off x="7848600" y="1981190"/>
            <a:ext cx="1295400" cy="413555"/>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sz="1400" b="1" dirty="0" smtClean="0">
                <a:solidFill>
                  <a:schemeClr val="bg1">
                    <a:lumMod val="65000"/>
                  </a:schemeClr>
                </a:solidFill>
                <a:cs typeface="B Nazanin" pitchFamily="2" charset="-78"/>
              </a:rPr>
              <a:t>مسئله</a:t>
            </a:r>
            <a:endParaRPr lang="en-US" sz="1400" b="1" dirty="0" smtClean="0">
              <a:solidFill>
                <a:schemeClr val="bg1">
                  <a:lumMod val="65000"/>
                </a:schemeClr>
              </a:solidFill>
              <a:cs typeface="B Nazanin" pitchFamily="2" charset="-78"/>
            </a:endParaRPr>
          </a:p>
        </p:txBody>
      </p:sp>
      <p:sp>
        <p:nvSpPr>
          <p:cNvPr id="18" name="Rounded Rectangle 17"/>
          <p:cNvSpPr/>
          <p:nvPr/>
        </p:nvSpPr>
        <p:spPr>
          <a:xfrm>
            <a:off x="7858125" y="3005951"/>
            <a:ext cx="1285875" cy="42567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sz="1400" b="1" dirty="0" smtClean="0">
                <a:solidFill>
                  <a:schemeClr val="bg1">
                    <a:lumMod val="65000"/>
                  </a:schemeClr>
                </a:solidFill>
                <a:cs typeface="B Nazanin" panose="00000400000000000000" pitchFamily="2" charset="-78"/>
              </a:rPr>
              <a:t>حجم پول</a:t>
            </a:r>
            <a:endParaRPr lang="en-US" sz="1400" b="1" dirty="0">
              <a:solidFill>
                <a:schemeClr val="bg1">
                  <a:lumMod val="65000"/>
                </a:schemeClr>
              </a:solidFill>
              <a:cs typeface="B Nazanin" panose="00000400000000000000" pitchFamily="2" charset="-78"/>
            </a:endParaRPr>
          </a:p>
        </p:txBody>
      </p:sp>
      <p:sp>
        <p:nvSpPr>
          <p:cNvPr id="32" name="Rounded Rectangle 31"/>
          <p:cNvSpPr/>
          <p:nvPr/>
        </p:nvSpPr>
        <p:spPr>
          <a:xfrm>
            <a:off x="7858126" y="5092260"/>
            <a:ext cx="1285874" cy="42042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sz="1400" b="1" dirty="0" smtClean="0">
                <a:solidFill>
                  <a:schemeClr val="bg1">
                    <a:lumMod val="65000"/>
                  </a:schemeClr>
                </a:solidFill>
                <a:cs typeface="B Nazanin" panose="00000400000000000000" pitchFamily="2" charset="-78"/>
              </a:rPr>
              <a:t>پیشنهادات</a:t>
            </a:r>
            <a:endParaRPr lang="en-US" sz="1400" b="1" dirty="0">
              <a:solidFill>
                <a:schemeClr val="bg1">
                  <a:lumMod val="65000"/>
                </a:schemeClr>
              </a:solidFill>
              <a:cs typeface="B Nazanin" panose="00000400000000000000" pitchFamily="2" charset="-78"/>
            </a:endParaRPr>
          </a:p>
        </p:txBody>
      </p:sp>
      <p:sp>
        <p:nvSpPr>
          <p:cNvPr id="33" name="Rounded Rectangle 32"/>
          <p:cNvSpPr/>
          <p:nvPr/>
        </p:nvSpPr>
        <p:spPr>
          <a:xfrm>
            <a:off x="7848600" y="1066800"/>
            <a:ext cx="1295400" cy="451401"/>
          </a:xfrm>
          <a:prstGeom prst="roundRect">
            <a:avLst/>
          </a:prstGeom>
          <a:ln>
            <a:solidFill>
              <a:schemeClr val="accent1"/>
            </a:solidFill>
          </a:ln>
        </p:spPr>
        <p:style>
          <a:lnRef idx="1">
            <a:schemeClr val="accent1"/>
          </a:lnRef>
          <a:fillRef idx="2">
            <a:schemeClr val="accent1"/>
          </a:fillRef>
          <a:effectRef idx="1">
            <a:schemeClr val="accent1"/>
          </a:effectRef>
          <a:fontRef idx="minor">
            <a:schemeClr val="dk1"/>
          </a:fontRef>
        </p:style>
        <p:txBody>
          <a:bodyPr rtlCol="0" anchor="ctr"/>
          <a:lstStyle/>
          <a:p>
            <a:pPr algn="ctr" eaLnBrk="0" hangingPunct="0"/>
            <a:r>
              <a:rPr lang="fa-IR" sz="1400" b="1" dirty="0" smtClean="0">
                <a:solidFill>
                  <a:schemeClr val="bg1">
                    <a:lumMod val="65000"/>
                  </a:schemeClr>
                </a:solidFill>
                <a:cs typeface="B Nazanin" pitchFamily="2" charset="-78"/>
              </a:rPr>
              <a:t>بیان مسئله</a:t>
            </a:r>
            <a:endParaRPr lang="en-US" sz="1400" b="1" dirty="0">
              <a:solidFill>
                <a:schemeClr val="bg1">
                  <a:lumMod val="65000"/>
                </a:schemeClr>
              </a:solidFill>
              <a:cs typeface="B Nazanin" pitchFamily="2" charset="-78"/>
            </a:endParaRPr>
          </a:p>
        </p:txBody>
      </p:sp>
      <p:sp>
        <p:nvSpPr>
          <p:cNvPr id="34" name="Rounded Rectangle 33"/>
          <p:cNvSpPr/>
          <p:nvPr/>
        </p:nvSpPr>
        <p:spPr>
          <a:xfrm>
            <a:off x="7858125" y="3965030"/>
            <a:ext cx="1285875" cy="541161"/>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sz="1400" b="1" dirty="0" smtClean="0">
                <a:solidFill>
                  <a:schemeClr val="bg1">
                    <a:lumMod val="65000"/>
                  </a:schemeClr>
                </a:solidFill>
                <a:cs typeface="B Nazanin" panose="00000400000000000000" pitchFamily="2" charset="-78"/>
              </a:rPr>
              <a:t>مالیات</a:t>
            </a:r>
            <a:endParaRPr lang="en-US" sz="1400" b="1" dirty="0">
              <a:solidFill>
                <a:schemeClr val="bg1">
                  <a:lumMod val="65000"/>
                </a:schemeClr>
              </a:solidFill>
              <a:cs typeface="B Nazanin" panose="00000400000000000000" pitchFamily="2" charset="-78"/>
            </a:endParaRPr>
          </a:p>
        </p:txBody>
      </p:sp>
      <p:sp>
        <p:nvSpPr>
          <p:cNvPr id="35" name="Rounded Rectangle 34"/>
          <p:cNvSpPr/>
          <p:nvPr/>
        </p:nvSpPr>
        <p:spPr>
          <a:xfrm>
            <a:off x="7858125" y="4527330"/>
            <a:ext cx="1285875" cy="541161"/>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sz="1400" b="1" dirty="0" smtClean="0">
                <a:solidFill>
                  <a:schemeClr val="bg1">
                    <a:lumMod val="65000"/>
                  </a:schemeClr>
                </a:solidFill>
                <a:cs typeface="B Nazanin" panose="00000400000000000000" pitchFamily="2" charset="-78"/>
              </a:rPr>
              <a:t>روش های محاسبه تولید</a:t>
            </a:r>
            <a:endParaRPr lang="en-US" sz="1400" b="1" dirty="0">
              <a:solidFill>
                <a:schemeClr val="bg1">
                  <a:lumMod val="65000"/>
                </a:schemeClr>
              </a:solidFill>
              <a:cs typeface="B Nazanin" panose="00000400000000000000" pitchFamily="2" charset="-78"/>
            </a:endParaRPr>
          </a:p>
        </p:txBody>
      </p:sp>
      <p:sp>
        <p:nvSpPr>
          <p:cNvPr id="36" name="Left Arrow 35"/>
          <p:cNvSpPr/>
          <p:nvPr/>
        </p:nvSpPr>
        <p:spPr>
          <a:xfrm>
            <a:off x="7278494" y="2136230"/>
            <a:ext cx="1865506" cy="1118592"/>
          </a:xfrm>
          <a:prstGeom prst="leftArrow">
            <a:avLst/>
          </a:prstGeom>
          <a:ln>
            <a:solidFill>
              <a:schemeClr val="accent1"/>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fa-IR" b="1" dirty="0" smtClean="0">
                <a:solidFill>
                  <a:schemeClr val="tx2"/>
                </a:solidFill>
                <a:cs typeface="B Nazanin" pitchFamily="2" charset="-78"/>
              </a:rPr>
              <a:t>راه حل</a:t>
            </a:r>
            <a:endParaRPr lang="en-US" b="1" dirty="0">
              <a:solidFill>
                <a:schemeClr val="tx2"/>
              </a:solidFill>
              <a:cs typeface="B Nazanin" pitchFamily="2" charset="-78"/>
            </a:endParaRPr>
          </a:p>
        </p:txBody>
      </p:sp>
      <p:sp>
        <p:nvSpPr>
          <p:cNvPr id="37" name="Rounded Rectangle 36"/>
          <p:cNvSpPr/>
          <p:nvPr/>
        </p:nvSpPr>
        <p:spPr>
          <a:xfrm>
            <a:off x="7848600" y="1537130"/>
            <a:ext cx="1295400" cy="413555"/>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sz="1400" b="1" dirty="0" smtClean="0">
                <a:solidFill>
                  <a:schemeClr val="bg1">
                    <a:lumMod val="65000"/>
                  </a:schemeClr>
                </a:solidFill>
                <a:cs typeface="B Nazanin" pitchFamily="2" charset="-78"/>
              </a:rPr>
              <a:t>راه حل</a:t>
            </a:r>
            <a:endParaRPr lang="en-US" sz="1400" b="1" dirty="0" smtClean="0">
              <a:solidFill>
                <a:schemeClr val="bg1">
                  <a:lumMod val="65000"/>
                </a:schemeClr>
              </a:solidFill>
              <a:cs typeface="B Nazanin" pitchFamily="2" charset="-78"/>
            </a:endParaRPr>
          </a:p>
        </p:txBody>
      </p:sp>
      <p:sp>
        <p:nvSpPr>
          <p:cNvPr id="17" name="Rounded Rectangle 16"/>
          <p:cNvSpPr/>
          <p:nvPr/>
        </p:nvSpPr>
        <p:spPr>
          <a:xfrm>
            <a:off x="7858125" y="3456226"/>
            <a:ext cx="1285875" cy="48873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sz="1400" b="1" dirty="0" smtClean="0">
                <a:solidFill>
                  <a:schemeClr val="bg1">
                    <a:lumMod val="65000"/>
                  </a:schemeClr>
                </a:solidFill>
                <a:cs typeface="B Nazanin" pitchFamily="2" charset="-78"/>
              </a:rPr>
              <a:t>استهلاک</a:t>
            </a:r>
            <a:endParaRPr lang="en-US" sz="1400" b="1" dirty="0">
              <a:solidFill>
                <a:schemeClr val="bg1">
                  <a:lumMod val="65000"/>
                </a:schemeClr>
              </a:solidFill>
              <a:cs typeface="B Nazanin" pitchFamily="2" charset="-78"/>
            </a:endParaRPr>
          </a:p>
        </p:txBody>
      </p:sp>
      <p:graphicFrame>
        <p:nvGraphicFramePr>
          <p:cNvPr id="2" name="Table 1"/>
          <p:cNvGraphicFramePr>
            <a:graphicFrameLocks noGrp="1"/>
          </p:cNvGraphicFramePr>
          <p:nvPr>
            <p:extLst>
              <p:ext uri="{D42A27DB-BD31-4B8C-83A1-F6EECF244321}">
                <p14:modId xmlns:p14="http://schemas.microsoft.com/office/powerpoint/2010/main" val="2540516253"/>
              </p:ext>
            </p:extLst>
          </p:nvPr>
        </p:nvGraphicFramePr>
        <p:xfrm>
          <a:off x="899592" y="3005951"/>
          <a:ext cx="5259258" cy="2506728"/>
        </p:xfrm>
        <a:graphic>
          <a:graphicData uri="http://schemas.openxmlformats.org/drawingml/2006/table">
            <a:tbl>
              <a:tblPr firstRow="1" bandRow="1">
                <a:effectLst>
                  <a:outerShdw blurRad="50800" dist="38100" dir="16200000" rotWithShape="0">
                    <a:prstClr val="black">
                      <a:alpha val="40000"/>
                    </a:prstClr>
                  </a:outerShdw>
                  <a:reflection blurRad="6350" stA="50000" endA="300" endPos="55500" dist="50800" dir="5400000" sy="-100000" algn="bl" rotWithShape="0"/>
                </a:effectLst>
                <a:tableStyleId>{5C22544A-7EE6-4342-B048-85BDC9FD1C3A}</a:tableStyleId>
              </a:tblPr>
              <a:tblGrid>
                <a:gridCol w="4144516"/>
                <a:gridCol w="1114742"/>
              </a:tblGrid>
              <a:tr h="626682">
                <a:tc>
                  <a:txBody>
                    <a:bodyPr/>
                    <a:lstStyle/>
                    <a:p>
                      <a:pPr algn="ctr"/>
                      <a:r>
                        <a:rPr lang="en-US" sz="2400" dirty="0" smtClean="0"/>
                        <a:t>=2400+(2/3*2400+360)=4360</a:t>
                      </a:r>
                      <a:endParaRPr lang="en-US" sz="2400" dirty="0"/>
                    </a:p>
                  </a:txBody>
                  <a:tcPr/>
                </a:tc>
                <a:tc>
                  <a:txBody>
                    <a:bodyPr/>
                    <a:lstStyle/>
                    <a:p>
                      <a:pPr algn="ctr"/>
                      <a:r>
                        <a:rPr lang="en-US" sz="2400" dirty="0" smtClean="0"/>
                        <a:t>M1</a:t>
                      </a:r>
                      <a:endParaRPr lang="en-US" sz="2400" dirty="0"/>
                    </a:p>
                  </a:txBody>
                  <a:tcPr/>
                </a:tc>
              </a:tr>
              <a:tr h="626682">
                <a:tc>
                  <a:txBody>
                    <a:bodyPr/>
                    <a:lstStyle/>
                    <a:p>
                      <a:pPr algn="ctr"/>
                      <a:r>
                        <a:rPr lang="en-US" sz="2400" dirty="0" smtClean="0"/>
                        <a:t>=4360+2000-360=6000</a:t>
                      </a:r>
                      <a:endParaRPr lang="en-US" sz="2400" dirty="0"/>
                    </a:p>
                  </a:txBody>
                  <a:tcPr/>
                </a:tc>
                <a:tc>
                  <a:txBody>
                    <a:bodyPr/>
                    <a:lstStyle/>
                    <a:p>
                      <a:pPr algn="ctr"/>
                      <a:r>
                        <a:rPr lang="en-US" sz="2400" dirty="0" smtClean="0"/>
                        <a:t>M2</a:t>
                      </a:r>
                      <a:endParaRPr lang="en-US" sz="2400" dirty="0"/>
                    </a:p>
                  </a:txBody>
                  <a:tcPr/>
                </a:tc>
              </a:tr>
              <a:tr h="626682">
                <a:tc>
                  <a:txBody>
                    <a:bodyPr/>
                    <a:lstStyle/>
                    <a:p>
                      <a:pPr algn="ctr"/>
                      <a:r>
                        <a:rPr lang="en-US" sz="2400" dirty="0" smtClean="0"/>
                        <a:t>=2000-360-460=1180</a:t>
                      </a:r>
                      <a:endParaRPr lang="en-US" sz="2400" dirty="0"/>
                    </a:p>
                  </a:txBody>
                  <a:tcPr/>
                </a:tc>
                <a:tc>
                  <a:txBody>
                    <a:bodyPr/>
                    <a:lstStyle/>
                    <a:p>
                      <a:pPr algn="ctr"/>
                      <a:r>
                        <a:rPr lang="fa-IR" sz="2400" dirty="0" smtClean="0"/>
                        <a:t>پس</a:t>
                      </a:r>
                      <a:r>
                        <a:rPr lang="fa-IR" sz="2400" baseline="0" dirty="0" smtClean="0"/>
                        <a:t> انداز</a:t>
                      </a:r>
                      <a:endParaRPr lang="en-US" sz="2400" dirty="0"/>
                    </a:p>
                  </a:txBody>
                  <a:tcPr/>
                </a:tc>
              </a:tr>
              <a:tr h="626682">
                <a:tc>
                  <a:txBody>
                    <a:bodyPr/>
                    <a:lstStyle/>
                    <a:p>
                      <a:pPr algn="ctr"/>
                      <a:endParaRPr lang="en-US" dirty="0"/>
                    </a:p>
                  </a:txBody>
                  <a:tcPr/>
                </a:tc>
                <a:tc>
                  <a:txBody>
                    <a:bodyPr/>
                    <a:lstStyle/>
                    <a:p>
                      <a:pPr algn="ctr"/>
                      <a:endParaRPr lang="en-US" dirty="0"/>
                    </a:p>
                  </a:txBody>
                  <a:tcPr/>
                </a:tc>
              </a:tr>
            </a:tbl>
          </a:graphicData>
        </a:graphic>
      </p:graphicFrame>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33500" y="5561209"/>
            <a:ext cx="4572000" cy="14429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xmlns:p14="http://schemas.microsoft.com/office/powerpoint/2010/main">
    <mc:Choice Requires="p14">
      <p:transition spd="slow" p14:dur="1600">
        <p14:prism dir="r"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wipe(down)">
                                      <p:cBhvr>
                                        <p:cTn id="7" dur="580">
                                          <p:stCondLst>
                                            <p:cond delay="0"/>
                                          </p:stCondLst>
                                        </p:cTn>
                                        <p:tgtEl>
                                          <p:spTgt spid="9">
                                            <p:txEl>
                                              <p:pRg st="0" end="0"/>
                                            </p:txEl>
                                          </p:spTgt>
                                        </p:tgtEl>
                                      </p:cBhvr>
                                    </p:animEffect>
                                    <p:anim calcmode="lin" valueType="num">
                                      <p:cBhvr>
                                        <p:cTn id="8" dur="1822" tmFilter="0,0; 0.14,0.36; 0.43,0.73; 0.71,0.91; 1.0,1.0">
                                          <p:stCondLst>
                                            <p:cond delay="0"/>
                                          </p:stCondLst>
                                        </p:cTn>
                                        <p:tgtEl>
                                          <p:spTgt spid="9">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9">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9">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9">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9">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9">
                                            <p:txEl>
                                              <p:pRg st="0" end="0"/>
                                            </p:txEl>
                                          </p:spTgt>
                                        </p:tgtEl>
                                      </p:cBhvr>
                                      <p:to x="100000" y="60000"/>
                                    </p:animScale>
                                    <p:animScale>
                                      <p:cBhvr>
                                        <p:cTn id="14" dur="166" decel="50000">
                                          <p:stCondLst>
                                            <p:cond delay="676"/>
                                          </p:stCondLst>
                                        </p:cTn>
                                        <p:tgtEl>
                                          <p:spTgt spid="9">
                                            <p:txEl>
                                              <p:pRg st="0" end="0"/>
                                            </p:txEl>
                                          </p:spTgt>
                                        </p:tgtEl>
                                      </p:cBhvr>
                                      <p:to x="100000" y="100000"/>
                                    </p:animScale>
                                    <p:animScale>
                                      <p:cBhvr>
                                        <p:cTn id="15" dur="26">
                                          <p:stCondLst>
                                            <p:cond delay="1312"/>
                                          </p:stCondLst>
                                        </p:cTn>
                                        <p:tgtEl>
                                          <p:spTgt spid="9">
                                            <p:txEl>
                                              <p:pRg st="0" end="0"/>
                                            </p:txEl>
                                          </p:spTgt>
                                        </p:tgtEl>
                                      </p:cBhvr>
                                      <p:to x="100000" y="80000"/>
                                    </p:animScale>
                                    <p:animScale>
                                      <p:cBhvr>
                                        <p:cTn id="16" dur="166" decel="50000">
                                          <p:stCondLst>
                                            <p:cond delay="1338"/>
                                          </p:stCondLst>
                                        </p:cTn>
                                        <p:tgtEl>
                                          <p:spTgt spid="9">
                                            <p:txEl>
                                              <p:pRg st="0" end="0"/>
                                            </p:txEl>
                                          </p:spTgt>
                                        </p:tgtEl>
                                      </p:cBhvr>
                                      <p:to x="100000" y="100000"/>
                                    </p:animScale>
                                    <p:animScale>
                                      <p:cBhvr>
                                        <p:cTn id="17" dur="26">
                                          <p:stCondLst>
                                            <p:cond delay="1642"/>
                                          </p:stCondLst>
                                        </p:cTn>
                                        <p:tgtEl>
                                          <p:spTgt spid="9">
                                            <p:txEl>
                                              <p:pRg st="0" end="0"/>
                                            </p:txEl>
                                          </p:spTgt>
                                        </p:tgtEl>
                                      </p:cBhvr>
                                      <p:to x="100000" y="90000"/>
                                    </p:animScale>
                                    <p:animScale>
                                      <p:cBhvr>
                                        <p:cTn id="18" dur="166" decel="50000">
                                          <p:stCondLst>
                                            <p:cond delay="1668"/>
                                          </p:stCondLst>
                                        </p:cTn>
                                        <p:tgtEl>
                                          <p:spTgt spid="9">
                                            <p:txEl>
                                              <p:pRg st="0" end="0"/>
                                            </p:txEl>
                                          </p:spTgt>
                                        </p:tgtEl>
                                      </p:cBhvr>
                                      <p:to x="100000" y="100000"/>
                                    </p:animScale>
                                    <p:animScale>
                                      <p:cBhvr>
                                        <p:cTn id="19" dur="26">
                                          <p:stCondLst>
                                            <p:cond delay="1808"/>
                                          </p:stCondLst>
                                        </p:cTn>
                                        <p:tgtEl>
                                          <p:spTgt spid="9">
                                            <p:txEl>
                                              <p:pRg st="0" end="0"/>
                                            </p:txEl>
                                          </p:spTgt>
                                        </p:tgtEl>
                                      </p:cBhvr>
                                      <p:to x="100000" y="95000"/>
                                    </p:animScale>
                                    <p:animScale>
                                      <p:cBhvr>
                                        <p:cTn id="20" dur="166" decel="50000">
                                          <p:stCondLst>
                                            <p:cond delay="1834"/>
                                          </p:stCondLst>
                                        </p:cTn>
                                        <p:tgtEl>
                                          <p:spTgt spid="9">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9">
                                            <p:txEl>
                                              <p:pRg st="1" end="1"/>
                                            </p:txEl>
                                          </p:spTgt>
                                        </p:tgtEl>
                                        <p:attrNameLst>
                                          <p:attrName>style.visibility</p:attrName>
                                        </p:attrNameLst>
                                      </p:cBhvr>
                                      <p:to>
                                        <p:strVal val="visible"/>
                                      </p:to>
                                    </p:set>
                                    <p:animEffect transition="in" filter="wipe(down)">
                                      <p:cBhvr>
                                        <p:cTn id="25" dur="580">
                                          <p:stCondLst>
                                            <p:cond delay="0"/>
                                          </p:stCondLst>
                                        </p:cTn>
                                        <p:tgtEl>
                                          <p:spTgt spid="9">
                                            <p:txEl>
                                              <p:pRg st="1" end="1"/>
                                            </p:txEl>
                                          </p:spTgt>
                                        </p:tgtEl>
                                      </p:cBhvr>
                                    </p:animEffect>
                                    <p:anim calcmode="lin" valueType="num">
                                      <p:cBhvr>
                                        <p:cTn id="26" dur="1822" tmFilter="0,0; 0.14,0.36; 0.43,0.73; 0.71,0.91; 1.0,1.0">
                                          <p:stCondLst>
                                            <p:cond delay="0"/>
                                          </p:stCondLst>
                                        </p:cTn>
                                        <p:tgtEl>
                                          <p:spTgt spid="9">
                                            <p:txEl>
                                              <p:pRg st="1" end="1"/>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9">
                                            <p:txEl>
                                              <p:pRg st="1" end="1"/>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9">
                                            <p:txEl>
                                              <p:pRg st="1" end="1"/>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9">
                                            <p:txEl>
                                              <p:pRg st="1" end="1"/>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9">
                                            <p:txEl>
                                              <p:pRg st="1" end="1"/>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9">
                                            <p:txEl>
                                              <p:pRg st="1" end="1"/>
                                            </p:txEl>
                                          </p:spTgt>
                                        </p:tgtEl>
                                      </p:cBhvr>
                                      <p:to x="100000" y="60000"/>
                                    </p:animScale>
                                    <p:animScale>
                                      <p:cBhvr>
                                        <p:cTn id="32" dur="166" decel="50000">
                                          <p:stCondLst>
                                            <p:cond delay="676"/>
                                          </p:stCondLst>
                                        </p:cTn>
                                        <p:tgtEl>
                                          <p:spTgt spid="9">
                                            <p:txEl>
                                              <p:pRg st="1" end="1"/>
                                            </p:txEl>
                                          </p:spTgt>
                                        </p:tgtEl>
                                      </p:cBhvr>
                                      <p:to x="100000" y="100000"/>
                                    </p:animScale>
                                    <p:animScale>
                                      <p:cBhvr>
                                        <p:cTn id="33" dur="26">
                                          <p:stCondLst>
                                            <p:cond delay="1312"/>
                                          </p:stCondLst>
                                        </p:cTn>
                                        <p:tgtEl>
                                          <p:spTgt spid="9">
                                            <p:txEl>
                                              <p:pRg st="1" end="1"/>
                                            </p:txEl>
                                          </p:spTgt>
                                        </p:tgtEl>
                                      </p:cBhvr>
                                      <p:to x="100000" y="80000"/>
                                    </p:animScale>
                                    <p:animScale>
                                      <p:cBhvr>
                                        <p:cTn id="34" dur="166" decel="50000">
                                          <p:stCondLst>
                                            <p:cond delay="1338"/>
                                          </p:stCondLst>
                                        </p:cTn>
                                        <p:tgtEl>
                                          <p:spTgt spid="9">
                                            <p:txEl>
                                              <p:pRg st="1" end="1"/>
                                            </p:txEl>
                                          </p:spTgt>
                                        </p:tgtEl>
                                      </p:cBhvr>
                                      <p:to x="100000" y="100000"/>
                                    </p:animScale>
                                    <p:animScale>
                                      <p:cBhvr>
                                        <p:cTn id="35" dur="26">
                                          <p:stCondLst>
                                            <p:cond delay="1642"/>
                                          </p:stCondLst>
                                        </p:cTn>
                                        <p:tgtEl>
                                          <p:spTgt spid="9">
                                            <p:txEl>
                                              <p:pRg st="1" end="1"/>
                                            </p:txEl>
                                          </p:spTgt>
                                        </p:tgtEl>
                                      </p:cBhvr>
                                      <p:to x="100000" y="90000"/>
                                    </p:animScale>
                                    <p:animScale>
                                      <p:cBhvr>
                                        <p:cTn id="36" dur="166" decel="50000">
                                          <p:stCondLst>
                                            <p:cond delay="1668"/>
                                          </p:stCondLst>
                                        </p:cTn>
                                        <p:tgtEl>
                                          <p:spTgt spid="9">
                                            <p:txEl>
                                              <p:pRg st="1" end="1"/>
                                            </p:txEl>
                                          </p:spTgt>
                                        </p:tgtEl>
                                      </p:cBhvr>
                                      <p:to x="100000" y="100000"/>
                                    </p:animScale>
                                    <p:animScale>
                                      <p:cBhvr>
                                        <p:cTn id="37" dur="26">
                                          <p:stCondLst>
                                            <p:cond delay="1808"/>
                                          </p:stCondLst>
                                        </p:cTn>
                                        <p:tgtEl>
                                          <p:spTgt spid="9">
                                            <p:txEl>
                                              <p:pRg st="1" end="1"/>
                                            </p:txEl>
                                          </p:spTgt>
                                        </p:tgtEl>
                                      </p:cBhvr>
                                      <p:to x="100000" y="95000"/>
                                    </p:animScale>
                                    <p:animScale>
                                      <p:cBhvr>
                                        <p:cTn id="38" dur="166" decel="50000">
                                          <p:stCondLst>
                                            <p:cond delay="1834"/>
                                          </p:stCondLst>
                                        </p:cTn>
                                        <p:tgtEl>
                                          <p:spTgt spid="9">
                                            <p:txEl>
                                              <p:pRg st="1" end="1"/>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nodeType="clickEffect">
                                  <p:stCondLst>
                                    <p:cond delay="0"/>
                                  </p:stCondLst>
                                  <p:childTnLst>
                                    <p:set>
                                      <p:cBhvr>
                                        <p:cTn id="42" dur="1" fill="hold">
                                          <p:stCondLst>
                                            <p:cond delay="0"/>
                                          </p:stCondLst>
                                        </p:cTn>
                                        <p:tgtEl>
                                          <p:spTgt spid="9">
                                            <p:txEl>
                                              <p:pRg st="2" end="2"/>
                                            </p:txEl>
                                          </p:spTgt>
                                        </p:tgtEl>
                                        <p:attrNameLst>
                                          <p:attrName>style.visibility</p:attrName>
                                        </p:attrNameLst>
                                      </p:cBhvr>
                                      <p:to>
                                        <p:strVal val="visible"/>
                                      </p:to>
                                    </p:set>
                                    <p:animEffect transition="in" filter="wipe(down)">
                                      <p:cBhvr>
                                        <p:cTn id="43" dur="580">
                                          <p:stCondLst>
                                            <p:cond delay="0"/>
                                          </p:stCondLst>
                                        </p:cTn>
                                        <p:tgtEl>
                                          <p:spTgt spid="9">
                                            <p:txEl>
                                              <p:pRg st="2" end="2"/>
                                            </p:txEl>
                                          </p:spTgt>
                                        </p:tgtEl>
                                      </p:cBhvr>
                                    </p:animEffect>
                                    <p:anim calcmode="lin" valueType="num">
                                      <p:cBhvr>
                                        <p:cTn id="44" dur="1822" tmFilter="0,0; 0.14,0.36; 0.43,0.73; 0.71,0.91; 1.0,1.0">
                                          <p:stCondLst>
                                            <p:cond delay="0"/>
                                          </p:stCondLst>
                                        </p:cTn>
                                        <p:tgtEl>
                                          <p:spTgt spid="9">
                                            <p:txEl>
                                              <p:pRg st="2" end="2"/>
                                            </p:txEl>
                                          </p:spTgt>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9">
                                            <p:txEl>
                                              <p:pRg st="2" end="2"/>
                                            </p:txEl>
                                          </p:spTgt>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9">
                                            <p:txEl>
                                              <p:pRg st="2" end="2"/>
                                            </p:txEl>
                                          </p:spTgt>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9">
                                            <p:txEl>
                                              <p:pRg st="2" end="2"/>
                                            </p:txEl>
                                          </p:spTgt>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9">
                                            <p:txEl>
                                              <p:pRg st="2" end="2"/>
                                            </p:txEl>
                                          </p:spTgt>
                                        </p:tgtEl>
                                        <p:attrNameLst>
                                          <p:attrName>ppt_y</p:attrName>
                                        </p:attrNameLst>
                                      </p:cBhvr>
                                      <p:tavLst>
                                        <p:tav tm="0" fmla="#ppt_y-sin(pi*$)/81">
                                          <p:val>
                                            <p:fltVal val="0"/>
                                          </p:val>
                                        </p:tav>
                                        <p:tav tm="100000">
                                          <p:val>
                                            <p:fltVal val="1"/>
                                          </p:val>
                                        </p:tav>
                                      </p:tavLst>
                                    </p:anim>
                                    <p:animScale>
                                      <p:cBhvr>
                                        <p:cTn id="49" dur="26">
                                          <p:stCondLst>
                                            <p:cond delay="650"/>
                                          </p:stCondLst>
                                        </p:cTn>
                                        <p:tgtEl>
                                          <p:spTgt spid="9">
                                            <p:txEl>
                                              <p:pRg st="2" end="2"/>
                                            </p:txEl>
                                          </p:spTgt>
                                        </p:tgtEl>
                                      </p:cBhvr>
                                      <p:to x="100000" y="60000"/>
                                    </p:animScale>
                                    <p:animScale>
                                      <p:cBhvr>
                                        <p:cTn id="50" dur="166" decel="50000">
                                          <p:stCondLst>
                                            <p:cond delay="676"/>
                                          </p:stCondLst>
                                        </p:cTn>
                                        <p:tgtEl>
                                          <p:spTgt spid="9">
                                            <p:txEl>
                                              <p:pRg st="2" end="2"/>
                                            </p:txEl>
                                          </p:spTgt>
                                        </p:tgtEl>
                                      </p:cBhvr>
                                      <p:to x="100000" y="100000"/>
                                    </p:animScale>
                                    <p:animScale>
                                      <p:cBhvr>
                                        <p:cTn id="51" dur="26">
                                          <p:stCondLst>
                                            <p:cond delay="1312"/>
                                          </p:stCondLst>
                                        </p:cTn>
                                        <p:tgtEl>
                                          <p:spTgt spid="9">
                                            <p:txEl>
                                              <p:pRg st="2" end="2"/>
                                            </p:txEl>
                                          </p:spTgt>
                                        </p:tgtEl>
                                      </p:cBhvr>
                                      <p:to x="100000" y="80000"/>
                                    </p:animScale>
                                    <p:animScale>
                                      <p:cBhvr>
                                        <p:cTn id="52" dur="166" decel="50000">
                                          <p:stCondLst>
                                            <p:cond delay="1338"/>
                                          </p:stCondLst>
                                        </p:cTn>
                                        <p:tgtEl>
                                          <p:spTgt spid="9">
                                            <p:txEl>
                                              <p:pRg st="2" end="2"/>
                                            </p:txEl>
                                          </p:spTgt>
                                        </p:tgtEl>
                                      </p:cBhvr>
                                      <p:to x="100000" y="100000"/>
                                    </p:animScale>
                                    <p:animScale>
                                      <p:cBhvr>
                                        <p:cTn id="53" dur="26">
                                          <p:stCondLst>
                                            <p:cond delay="1642"/>
                                          </p:stCondLst>
                                        </p:cTn>
                                        <p:tgtEl>
                                          <p:spTgt spid="9">
                                            <p:txEl>
                                              <p:pRg st="2" end="2"/>
                                            </p:txEl>
                                          </p:spTgt>
                                        </p:tgtEl>
                                      </p:cBhvr>
                                      <p:to x="100000" y="90000"/>
                                    </p:animScale>
                                    <p:animScale>
                                      <p:cBhvr>
                                        <p:cTn id="54" dur="166" decel="50000">
                                          <p:stCondLst>
                                            <p:cond delay="1668"/>
                                          </p:stCondLst>
                                        </p:cTn>
                                        <p:tgtEl>
                                          <p:spTgt spid="9">
                                            <p:txEl>
                                              <p:pRg st="2" end="2"/>
                                            </p:txEl>
                                          </p:spTgt>
                                        </p:tgtEl>
                                      </p:cBhvr>
                                      <p:to x="100000" y="100000"/>
                                    </p:animScale>
                                    <p:animScale>
                                      <p:cBhvr>
                                        <p:cTn id="55" dur="26">
                                          <p:stCondLst>
                                            <p:cond delay="1808"/>
                                          </p:stCondLst>
                                        </p:cTn>
                                        <p:tgtEl>
                                          <p:spTgt spid="9">
                                            <p:txEl>
                                              <p:pRg st="2" end="2"/>
                                            </p:txEl>
                                          </p:spTgt>
                                        </p:tgtEl>
                                      </p:cBhvr>
                                      <p:to x="100000" y="95000"/>
                                    </p:animScale>
                                    <p:animScale>
                                      <p:cBhvr>
                                        <p:cTn id="56" dur="166" decel="50000">
                                          <p:stCondLst>
                                            <p:cond delay="1834"/>
                                          </p:stCondLst>
                                        </p:cTn>
                                        <p:tgtEl>
                                          <p:spTgt spid="9">
                                            <p:txEl>
                                              <p:pRg st="2" end="2"/>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1143000" y="381000"/>
            <a:ext cx="6705600" cy="563563"/>
          </a:xfrm>
        </p:spPr>
        <p:txBody>
          <a:bodyPr>
            <a:noAutofit/>
          </a:bodyPr>
          <a:lstStyle/>
          <a:p>
            <a:pPr algn="r"/>
            <a:r>
              <a:rPr lang="fa-IR" sz="2400" b="1" dirty="0" smtClean="0">
                <a:solidFill>
                  <a:srgbClr val="FFFF00"/>
                </a:solidFill>
                <a:effectLst>
                  <a:outerShdw blurRad="38100" dist="38100" dir="2700000" algn="tl">
                    <a:srgbClr val="000000">
                      <a:alpha val="43137"/>
                    </a:srgbClr>
                  </a:outerShdw>
                </a:effectLst>
                <a:cs typeface="B Nazanin" pitchFamily="2" charset="-78"/>
              </a:rPr>
              <a:t>استهلاک</a:t>
            </a:r>
            <a:endParaRPr lang="fa-IR" altLang="en-US" sz="2400" dirty="0" smtClean="0">
              <a:solidFill>
                <a:srgbClr val="FFFF00"/>
              </a:solidFill>
              <a:effectLst>
                <a:outerShdw blurRad="38100" dist="38100" dir="2700000" algn="tl">
                  <a:srgbClr val="000000">
                    <a:alpha val="43137"/>
                  </a:srgbClr>
                </a:outerShdw>
              </a:effectLst>
              <a:latin typeface="Times New Roman" pitchFamily="18" charset="0"/>
              <a:cs typeface="B Nazanin" pitchFamily="2" charset="-78"/>
            </a:endParaRPr>
          </a:p>
        </p:txBody>
      </p:sp>
      <p:sp>
        <p:nvSpPr>
          <p:cNvPr id="25" name="Hexagon 24"/>
          <p:cNvSpPr/>
          <p:nvPr/>
        </p:nvSpPr>
        <p:spPr>
          <a:xfrm>
            <a:off x="8204886" y="5668483"/>
            <a:ext cx="609600" cy="533400"/>
          </a:xfrm>
          <a:prstGeom prst="hexagon">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fa-IR" sz="1600" b="1" dirty="0" smtClean="0">
                <a:cs typeface="B Nazanin" pitchFamily="2" charset="-78"/>
              </a:rPr>
              <a:t>12</a:t>
            </a:r>
            <a:endParaRPr lang="en-US" sz="1600" b="1" dirty="0">
              <a:cs typeface="B Nazanin" pitchFamily="2" charset="-78"/>
            </a:endParaRPr>
          </a:p>
        </p:txBody>
      </p:sp>
      <p:sp>
        <p:nvSpPr>
          <p:cNvPr id="26" name="Hexagon 25"/>
          <p:cNvSpPr/>
          <p:nvPr/>
        </p:nvSpPr>
        <p:spPr>
          <a:xfrm>
            <a:off x="7701169" y="5933090"/>
            <a:ext cx="609600" cy="533400"/>
          </a:xfrm>
          <a:prstGeom prst="hexagon">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fa-IR" sz="1600" b="1" dirty="0" smtClean="0">
                <a:cs typeface="B Nazanin" pitchFamily="2" charset="-78"/>
              </a:rPr>
              <a:t>از</a:t>
            </a:r>
            <a:endParaRPr lang="en-US" sz="1600" b="1" dirty="0">
              <a:cs typeface="B Nazanin" pitchFamily="2" charset="-78"/>
            </a:endParaRPr>
          </a:p>
        </p:txBody>
      </p:sp>
      <p:sp>
        <p:nvSpPr>
          <p:cNvPr id="27" name="Hexagon 26"/>
          <p:cNvSpPr/>
          <p:nvPr/>
        </p:nvSpPr>
        <p:spPr>
          <a:xfrm>
            <a:off x="8204886" y="6233985"/>
            <a:ext cx="609600" cy="533400"/>
          </a:xfrm>
          <a:prstGeom prst="hexagon">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fa-IR" sz="1600" b="1" dirty="0" smtClean="0">
                <a:cs typeface="B Nazanin" pitchFamily="2" charset="-78"/>
              </a:rPr>
              <a:t>17</a:t>
            </a:r>
            <a:endParaRPr lang="en-US" sz="1600" b="1" dirty="0">
              <a:cs typeface="B Nazanin" pitchFamily="2" charset="-78"/>
            </a:endParaRPr>
          </a:p>
        </p:txBody>
      </p:sp>
      <p:pic>
        <p:nvPicPr>
          <p:cNvPr id="33" name="Picture 32" descr="G:\پایان نامه آرزو-رادیوشناختی\CR.jpg"/>
          <p:cNvPicPr/>
          <p:nvPr/>
        </p:nvPicPr>
        <p:blipFill>
          <a:blip r:embed="rId4" cstate="print"/>
          <a:srcRect/>
          <a:stretch>
            <a:fillRect/>
          </a:stretch>
        </p:blipFill>
        <p:spPr bwMode="auto">
          <a:xfrm>
            <a:off x="8077200" y="0"/>
            <a:ext cx="1066800" cy="1049975"/>
          </a:xfrm>
          <a:prstGeom prst="rect">
            <a:avLst/>
          </a:prstGeom>
          <a:noFill/>
          <a:ln w="9525">
            <a:noFill/>
            <a:miter lim="800000"/>
            <a:headEnd/>
            <a:tailEnd/>
          </a:ln>
        </p:spPr>
      </p:pic>
      <p:sp>
        <p:nvSpPr>
          <p:cNvPr id="21" name="Rounded Rectangle 20"/>
          <p:cNvSpPr/>
          <p:nvPr/>
        </p:nvSpPr>
        <p:spPr>
          <a:xfrm>
            <a:off x="7848600" y="1981190"/>
            <a:ext cx="1295400" cy="413555"/>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sz="1400" b="1" dirty="0" smtClean="0">
                <a:solidFill>
                  <a:schemeClr val="bg1">
                    <a:lumMod val="65000"/>
                  </a:schemeClr>
                </a:solidFill>
                <a:cs typeface="B Nazanin" pitchFamily="2" charset="-78"/>
              </a:rPr>
              <a:t>مسئله</a:t>
            </a:r>
            <a:endParaRPr lang="en-US" sz="1400" b="1" dirty="0" smtClean="0">
              <a:solidFill>
                <a:schemeClr val="bg1">
                  <a:lumMod val="65000"/>
                </a:schemeClr>
              </a:solidFill>
              <a:cs typeface="B Nazanin" pitchFamily="2" charset="-78"/>
            </a:endParaRPr>
          </a:p>
        </p:txBody>
      </p:sp>
      <p:sp>
        <p:nvSpPr>
          <p:cNvPr id="22" name="Rounded Rectangle 21"/>
          <p:cNvSpPr/>
          <p:nvPr/>
        </p:nvSpPr>
        <p:spPr>
          <a:xfrm>
            <a:off x="7858125" y="3005951"/>
            <a:ext cx="1285875" cy="42567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sz="1400" b="1" dirty="0" smtClean="0">
                <a:solidFill>
                  <a:schemeClr val="bg1">
                    <a:lumMod val="65000"/>
                  </a:schemeClr>
                </a:solidFill>
                <a:cs typeface="B Nazanin" panose="00000400000000000000" pitchFamily="2" charset="-78"/>
              </a:rPr>
              <a:t>راه حل</a:t>
            </a:r>
            <a:endParaRPr lang="en-US" sz="1400" b="1" dirty="0">
              <a:solidFill>
                <a:schemeClr val="bg1">
                  <a:lumMod val="65000"/>
                </a:schemeClr>
              </a:solidFill>
              <a:cs typeface="B Nazanin" panose="00000400000000000000" pitchFamily="2" charset="-78"/>
            </a:endParaRPr>
          </a:p>
        </p:txBody>
      </p:sp>
      <p:sp>
        <p:nvSpPr>
          <p:cNvPr id="24" name="Rounded Rectangle 23"/>
          <p:cNvSpPr/>
          <p:nvPr/>
        </p:nvSpPr>
        <p:spPr>
          <a:xfrm>
            <a:off x="7858126" y="5092260"/>
            <a:ext cx="1285874" cy="42042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sz="1400" b="1" dirty="0">
              <a:solidFill>
                <a:schemeClr val="bg1">
                  <a:lumMod val="65000"/>
                </a:schemeClr>
              </a:solidFill>
              <a:cs typeface="B Nazanin" panose="00000400000000000000" pitchFamily="2" charset="-78"/>
            </a:endParaRPr>
          </a:p>
        </p:txBody>
      </p:sp>
      <p:sp>
        <p:nvSpPr>
          <p:cNvPr id="34" name="Rounded Rectangle 33"/>
          <p:cNvSpPr/>
          <p:nvPr/>
        </p:nvSpPr>
        <p:spPr>
          <a:xfrm>
            <a:off x="7848600" y="1066800"/>
            <a:ext cx="1295400" cy="451401"/>
          </a:xfrm>
          <a:prstGeom prst="roundRect">
            <a:avLst/>
          </a:prstGeom>
          <a:ln>
            <a:solidFill>
              <a:schemeClr val="accent1"/>
            </a:solidFill>
          </a:ln>
        </p:spPr>
        <p:style>
          <a:lnRef idx="1">
            <a:schemeClr val="accent1"/>
          </a:lnRef>
          <a:fillRef idx="2">
            <a:schemeClr val="accent1"/>
          </a:fillRef>
          <a:effectRef idx="1">
            <a:schemeClr val="accent1"/>
          </a:effectRef>
          <a:fontRef idx="minor">
            <a:schemeClr val="dk1"/>
          </a:fontRef>
        </p:style>
        <p:txBody>
          <a:bodyPr rtlCol="0" anchor="ctr"/>
          <a:lstStyle/>
          <a:p>
            <a:pPr algn="ctr" eaLnBrk="0" hangingPunct="0"/>
            <a:r>
              <a:rPr lang="fa-IR" sz="1400" b="1" dirty="0" smtClean="0">
                <a:solidFill>
                  <a:schemeClr val="bg1">
                    <a:lumMod val="65000"/>
                  </a:schemeClr>
                </a:solidFill>
                <a:cs typeface="B Nazanin" pitchFamily="2" charset="-78"/>
              </a:rPr>
              <a:t>بیان مسئله</a:t>
            </a:r>
            <a:endParaRPr lang="en-US" sz="1400" b="1" dirty="0">
              <a:solidFill>
                <a:schemeClr val="bg1">
                  <a:lumMod val="65000"/>
                </a:schemeClr>
              </a:solidFill>
              <a:cs typeface="B Nazanin" pitchFamily="2" charset="-78"/>
            </a:endParaRPr>
          </a:p>
        </p:txBody>
      </p:sp>
      <p:sp>
        <p:nvSpPr>
          <p:cNvPr id="35" name="Rounded Rectangle 34"/>
          <p:cNvSpPr/>
          <p:nvPr/>
        </p:nvSpPr>
        <p:spPr>
          <a:xfrm>
            <a:off x="7858125" y="3965030"/>
            <a:ext cx="1285875" cy="541161"/>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sz="1400" b="1" dirty="0" smtClean="0">
                <a:solidFill>
                  <a:schemeClr val="bg1">
                    <a:lumMod val="65000"/>
                  </a:schemeClr>
                </a:solidFill>
                <a:cs typeface="B Nazanin" panose="00000400000000000000" pitchFamily="2" charset="-78"/>
              </a:rPr>
              <a:t>روش های محاسبه تولید</a:t>
            </a:r>
            <a:endParaRPr lang="en-US" sz="1400" b="1" dirty="0">
              <a:solidFill>
                <a:schemeClr val="bg1">
                  <a:lumMod val="65000"/>
                </a:schemeClr>
              </a:solidFill>
              <a:cs typeface="B Nazanin" panose="00000400000000000000" pitchFamily="2" charset="-78"/>
            </a:endParaRPr>
          </a:p>
        </p:txBody>
      </p:sp>
      <p:sp>
        <p:nvSpPr>
          <p:cNvPr id="36" name="Rounded Rectangle 35"/>
          <p:cNvSpPr/>
          <p:nvPr/>
        </p:nvSpPr>
        <p:spPr>
          <a:xfrm>
            <a:off x="7858125" y="4527330"/>
            <a:ext cx="1285875" cy="541161"/>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sz="1400" b="1" dirty="0" smtClean="0">
                <a:solidFill>
                  <a:schemeClr val="bg1">
                    <a:lumMod val="65000"/>
                  </a:schemeClr>
                </a:solidFill>
                <a:cs typeface="B Nazanin" panose="00000400000000000000" pitchFamily="2" charset="-78"/>
              </a:rPr>
              <a:t>پیشنهادات</a:t>
            </a:r>
            <a:endParaRPr lang="en-US" sz="1400" b="1" dirty="0">
              <a:solidFill>
                <a:schemeClr val="bg1">
                  <a:lumMod val="65000"/>
                </a:schemeClr>
              </a:solidFill>
              <a:cs typeface="B Nazanin" panose="00000400000000000000" pitchFamily="2" charset="-78"/>
            </a:endParaRPr>
          </a:p>
        </p:txBody>
      </p:sp>
      <p:sp>
        <p:nvSpPr>
          <p:cNvPr id="37" name="Left Arrow 36"/>
          <p:cNvSpPr/>
          <p:nvPr/>
        </p:nvSpPr>
        <p:spPr>
          <a:xfrm>
            <a:off x="7278494" y="2136230"/>
            <a:ext cx="1865506" cy="1118592"/>
          </a:xfrm>
          <a:prstGeom prst="leftArrow">
            <a:avLst/>
          </a:prstGeom>
          <a:ln>
            <a:solidFill>
              <a:schemeClr val="accent1"/>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fa-IR" b="1" dirty="0" smtClean="0">
                <a:solidFill>
                  <a:schemeClr val="tx2"/>
                </a:solidFill>
                <a:cs typeface="B Nazanin" pitchFamily="2" charset="-78"/>
              </a:rPr>
              <a:t>استهلاک</a:t>
            </a:r>
            <a:endParaRPr lang="en-US" b="1" dirty="0">
              <a:solidFill>
                <a:schemeClr val="tx2"/>
              </a:solidFill>
              <a:cs typeface="B Nazanin" pitchFamily="2" charset="-78"/>
            </a:endParaRPr>
          </a:p>
        </p:txBody>
      </p:sp>
      <p:sp>
        <p:nvSpPr>
          <p:cNvPr id="38" name="Rounded Rectangle 37"/>
          <p:cNvSpPr/>
          <p:nvPr/>
        </p:nvSpPr>
        <p:spPr>
          <a:xfrm>
            <a:off x="7848600" y="1537130"/>
            <a:ext cx="1295400" cy="413555"/>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sz="1400" b="1" dirty="0" smtClean="0">
                <a:solidFill>
                  <a:schemeClr val="bg1">
                    <a:lumMod val="65000"/>
                  </a:schemeClr>
                </a:solidFill>
                <a:cs typeface="B Nazanin" pitchFamily="2" charset="-78"/>
              </a:rPr>
              <a:t>راه حل</a:t>
            </a:r>
            <a:endParaRPr lang="en-US" sz="1400" b="1" dirty="0" smtClean="0">
              <a:solidFill>
                <a:schemeClr val="bg1">
                  <a:lumMod val="65000"/>
                </a:schemeClr>
              </a:solidFill>
              <a:cs typeface="B Nazanin" pitchFamily="2" charset="-78"/>
            </a:endParaRPr>
          </a:p>
        </p:txBody>
      </p:sp>
      <p:sp>
        <p:nvSpPr>
          <p:cNvPr id="18" name="Rectangle 17"/>
          <p:cNvSpPr/>
          <p:nvPr/>
        </p:nvSpPr>
        <p:spPr>
          <a:xfrm>
            <a:off x="0" y="1002551"/>
            <a:ext cx="7239000" cy="5170646"/>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nSpc>
                <a:spcPct val="150000"/>
              </a:lnSpc>
            </a:pPr>
            <a:r>
              <a:rPr lang="fa-IR" altLang="en-US" sz="2400" dirty="0" smtClean="0">
                <a:solidFill>
                  <a:srgbClr val="FF0000"/>
                </a:solidFill>
                <a:effectLst>
                  <a:outerShdw blurRad="38100" dist="38100" dir="2700000" algn="tl">
                    <a:srgbClr val="000000">
                      <a:alpha val="43137"/>
                    </a:srgbClr>
                  </a:outerShdw>
                </a:effectLst>
                <a:cs typeface="B Nazanin" pitchFamily="2" charset="-78"/>
              </a:rPr>
              <a:t> </a:t>
            </a:r>
            <a:r>
              <a:rPr lang="fa-IR" altLang="en-US" sz="2400" b="1" dirty="0" smtClean="0">
                <a:solidFill>
                  <a:srgbClr val="FF0000"/>
                </a:solidFill>
                <a:effectLst>
                  <a:outerShdw blurRad="38100" dist="38100" dir="2700000" algn="tl">
                    <a:srgbClr val="000000">
                      <a:alpha val="43137"/>
                    </a:srgbClr>
                  </a:outerShdw>
                </a:effectLst>
                <a:cs typeface="B Nazanin" pitchFamily="2" charset="-78"/>
              </a:rPr>
              <a:t>در یک جامعه فرضی یک کالای سرمایه ای را به قیمت  85 میلیارد ریال  خریداری کرده ایم و عمر مفید آن 5 سال است .در این صورت چنانچه در دوسال آخر عمر مفید، این کالای سرمایه ای، 7 درصد افزایش قیمت داشته باشد :</a:t>
            </a:r>
          </a:p>
          <a:p>
            <a:pPr>
              <a:lnSpc>
                <a:spcPct val="150000"/>
              </a:lnSpc>
            </a:pPr>
            <a:r>
              <a:rPr lang="fa-IR" sz="2400" b="1" dirty="0" smtClean="0">
                <a:solidFill>
                  <a:srgbClr val="FF0000"/>
                </a:solidFill>
                <a:effectLst>
                  <a:outerShdw blurRad="38100" dist="38100" dir="2700000" algn="tl">
                    <a:srgbClr val="000000">
                      <a:alpha val="43137"/>
                    </a:srgbClr>
                  </a:outerShdw>
                </a:effectLst>
                <a:cs typeface="B Nazanin" pitchFamily="2" charset="-78"/>
              </a:rPr>
              <a:t>الف)مجموع هزینه استهلاک  دو سال آخر آن چه مقدار خواهد بود؟</a:t>
            </a:r>
          </a:p>
          <a:p>
            <a:pPr>
              <a:lnSpc>
                <a:spcPct val="150000"/>
              </a:lnSpc>
            </a:pPr>
            <a:r>
              <a:rPr lang="fa-IR" sz="2400" b="1" dirty="0" smtClean="0">
                <a:solidFill>
                  <a:srgbClr val="FF0000"/>
                </a:solidFill>
                <a:effectLst>
                  <a:outerShdw blurRad="38100" dist="38100" dir="2700000" algn="tl">
                    <a:srgbClr val="000000">
                      <a:alpha val="43137"/>
                    </a:srgbClr>
                  </a:outerShdw>
                </a:effectLst>
                <a:cs typeface="B Nazanin" pitchFamily="2" charset="-78"/>
              </a:rPr>
              <a:t>ب)قیمت جدید کالای سرمایه ای کدام است؟</a:t>
            </a:r>
          </a:p>
          <a:p>
            <a:pPr>
              <a:lnSpc>
                <a:spcPct val="150000"/>
              </a:lnSpc>
            </a:pPr>
            <a:r>
              <a:rPr lang="fa-IR" sz="2400" b="1" dirty="0" smtClean="0">
                <a:solidFill>
                  <a:srgbClr val="FF0000"/>
                </a:solidFill>
                <a:effectLst>
                  <a:outerShdw blurRad="38100" dist="38100" dir="2700000" algn="tl">
                    <a:srgbClr val="000000">
                      <a:alpha val="43137"/>
                    </a:srgbClr>
                  </a:outerShdw>
                </a:effectLst>
                <a:cs typeface="B Nazanin" pitchFamily="2" charset="-78"/>
              </a:rPr>
              <a:t>ج)هر سال چه مقدار به عنوان هزینه استهلاک باید کنار بگذاریم؟</a:t>
            </a:r>
            <a:endParaRPr lang="en-US" sz="1400" b="1" dirty="0" smtClean="0"/>
          </a:p>
          <a:p>
            <a:endParaRPr lang="fa-IR" sz="1600" b="1" dirty="0" smtClean="0"/>
          </a:p>
          <a:p>
            <a:endParaRPr lang="fa-IR" sz="1600" dirty="0"/>
          </a:p>
          <a:p>
            <a:endParaRPr lang="fa-IR" sz="1600" dirty="0" smtClean="0"/>
          </a:p>
          <a:p>
            <a:endParaRPr lang="fa-IR" sz="1600" dirty="0"/>
          </a:p>
          <a:p>
            <a:endParaRPr lang="fa-IR" sz="1600" dirty="0" smtClean="0"/>
          </a:p>
          <a:p>
            <a:endParaRPr lang="fa-IR" sz="1600" dirty="0" smtClean="0"/>
          </a:p>
          <a:p>
            <a:endParaRPr lang="fa-IR" altLang="en-US" dirty="0" smtClean="0">
              <a:solidFill>
                <a:srgbClr val="FF0000"/>
              </a:solidFill>
              <a:cs typeface="B Nazanin" pitchFamily="2" charset="-78"/>
            </a:endParaRPr>
          </a:p>
        </p:txBody>
      </p:sp>
      <p:sp>
        <p:nvSpPr>
          <p:cNvPr id="20" name="Rounded Rectangle 19"/>
          <p:cNvSpPr/>
          <p:nvPr/>
        </p:nvSpPr>
        <p:spPr>
          <a:xfrm>
            <a:off x="7858125" y="3456226"/>
            <a:ext cx="1285875" cy="48873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sz="1400" b="1" dirty="0" smtClean="0">
                <a:solidFill>
                  <a:schemeClr val="bg1">
                    <a:lumMod val="65000"/>
                  </a:schemeClr>
                </a:solidFill>
                <a:cs typeface="B Nazanin" pitchFamily="2" charset="-78"/>
              </a:rPr>
              <a:t>مالیات</a:t>
            </a:r>
            <a:endParaRPr lang="en-US" sz="1400" b="1" dirty="0">
              <a:solidFill>
                <a:schemeClr val="bg1">
                  <a:lumMod val="65000"/>
                </a:schemeClr>
              </a:solidFill>
              <a:cs typeface="B Nazanin" pitchFamily="2" charset="-78"/>
            </a:endParaRPr>
          </a:p>
        </p:txBody>
      </p:sp>
    </p:spTree>
  </p:cSld>
  <p:clrMapOvr>
    <a:masterClrMapping/>
  </p:clrMapOvr>
  <mc:AlternateContent xmlns:mc="http://schemas.openxmlformats.org/markup-compatibility/2006" xmlns:p14="http://schemas.microsoft.com/office/powerpoint/2010/main">
    <mc:Choice Requires="p14">
      <p:transition spd="slow" p14:dur="1600">
        <p14:prism dir="r"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8">
                                            <p:txEl>
                                              <p:pRg st="0" end="0"/>
                                            </p:txEl>
                                          </p:spTgt>
                                        </p:tgtEl>
                                        <p:attrNameLst>
                                          <p:attrName>style.visibility</p:attrName>
                                        </p:attrNameLst>
                                      </p:cBhvr>
                                      <p:to>
                                        <p:strVal val="visible"/>
                                      </p:to>
                                    </p:set>
                                    <p:animEffect transition="in" filter="circle(in)">
                                      <p:cBhvr>
                                        <p:cTn id="7" dur="2000"/>
                                        <p:tgtEl>
                                          <p:spTgt spid="1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18">
                                            <p:txEl>
                                              <p:pRg st="1" end="1"/>
                                            </p:txEl>
                                          </p:spTgt>
                                        </p:tgtEl>
                                        <p:attrNameLst>
                                          <p:attrName>style.visibility</p:attrName>
                                        </p:attrNameLst>
                                      </p:cBhvr>
                                      <p:to>
                                        <p:strVal val="visible"/>
                                      </p:to>
                                    </p:set>
                                    <p:animEffect transition="in" filter="circle(in)">
                                      <p:cBhvr>
                                        <p:cTn id="12" dur="2000"/>
                                        <p:tgtEl>
                                          <p:spTgt spid="1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18">
                                            <p:txEl>
                                              <p:pRg st="2" end="2"/>
                                            </p:txEl>
                                          </p:spTgt>
                                        </p:tgtEl>
                                        <p:attrNameLst>
                                          <p:attrName>style.visibility</p:attrName>
                                        </p:attrNameLst>
                                      </p:cBhvr>
                                      <p:to>
                                        <p:strVal val="visible"/>
                                      </p:to>
                                    </p:set>
                                    <p:animEffect transition="in" filter="circle(in)">
                                      <p:cBhvr>
                                        <p:cTn id="17" dur="2000"/>
                                        <p:tgtEl>
                                          <p:spTgt spid="18">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nodeType="clickEffect">
                                  <p:stCondLst>
                                    <p:cond delay="0"/>
                                  </p:stCondLst>
                                  <p:childTnLst>
                                    <p:set>
                                      <p:cBhvr>
                                        <p:cTn id="21" dur="1" fill="hold">
                                          <p:stCondLst>
                                            <p:cond delay="0"/>
                                          </p:stCondLst>
                                        </p:cTn>
                                        <p:tgtEl>
                                          <p:spTgt spid="18">
                                            <p:txEl>
                                              <p:pRg st="3" end="3"/>
                                            </p:txEl>
                                          </p:spTgt>
                                        </p:tgtEl>
                                        <p:attrNameLst>
                                          <p:attrName>style.visibility</p:attrName>
                                        </p:attrNameLst>
                                      </p:cBhvr>
                                      <p:to>
                                        <p:strVal val="visible"/>
                                      </p:to>
                                    </p:set>
                                    <p:animEffect transition="in" filter="circle(in)">
                                      <p:cBhvr>
                                        <p:cTn id="22" dur="2000"/>
                                        <p:tgtEl>
                                          <p:spTgt spid="1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9" name="Rectangle 8"/>
          <p:cNvSpPr/>
          <p:nvPr/>
        </p:nvSpPr>
        <p:spPr>
          <a:xfrm>
            <a:off x="0" y="1205528"/>
            <a:ext cx="7239000" cy="5570756"/>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endParaRPr lang="fa-IR" sz="2800" b="1" dirty="0" smtClean="0">
              <a:solidFill>
                <a:srgbClr val="FF0000"/>
              </a:solidFill>
              <a:cs typeface="B Titr" pitchFamily="2" charset="-78"/>
            </a:endParaRPr>
          </a:p>
          <a:p>
            <a:endParaRPr lang="fa-IR" sz="2800" b="1" dirty="0">
              <a:solidFill>
                <a:srgbClr val="FF0000"/>
              </a:solidFill>
              <a:cs typeface="B Titr" pitchFamily="2" charset="-78"/>
            </a:endParaRPr>
          </a:p>
          <a:p>
            <a:endParaRPr lang="fa-IR" sz="2800" b="1" dirty="0" smtClean="0">
              <a:solidFill>
                <a:srgbClr val="FF0000"/>
              </a:solidFill>
              <a:cs typeface="B Titr" pitchFamily="2" charset="-78"/>
            </a:endParaRPr>
          </a:p>
          <a:p>
            <a:endParaRPr lang="fa-IR" sz="2800" b="1" dirty="0">
              <a:solidFill>
                <a:srgbClr val="FF0000"/>
              </a:solidFill>
              <a:cs typeface="B Titr" pitchFamily="2" charset="-78"/>
            </a:endParaRPr>
          </a:p>
          <a:p>
            <a:endParaRPr lang="fa-IR" sz="2800" b="1" dirty="0" smtClean="0">
              <a:solidFill>
                <a:srgbClr val="FF0000"/>
              </a:solidFill>
              <a:cs typeface="B Titr" pitchFamily="2" charset="-78"/>
            </a:endParaRPr>
          </a:p>
          <a:p>
            <a:endParaRPr lang="fa-IR" sz="2800" b="1" dirty="0">
              <a:solidFill>
                <a:srgbClr val="FF0000"/>
              </a:solidFill>
              <a:cs typeface="B Titr" pitchFamily="2" charset="-78"/>
            </a:endParaRPr>
          </a:p>
          <a:p>
            <a:endParaRPr lang="fa-IR" sz="2800" b="1" dirty="0" smtClean="0">
              <a:solidFill>
                <a:srgbClr val="FF0000"/>
              </a:solidFill>
              <a:cs typeface="B Titr" pitchFamily="2" charset="-78"/>
            </a:endParaRPr>
          </a:p>
          <a:p>
            <a:endParaRPr lang="fa-IR" sz="2800" b="1" dirty="0">
              <a:solidFill>
                <a:srgbClr val="FF0000"/>
              </a:solidFill>
              <a:cs typeface="B Titr" pitchFamily="2" charset="-78"/>
            </a:endParaRPr>
          </a:p>
          <a:p>
            <a:endParaRPr lang="fa-IR" sz="2800" b="1" dirty="0" smtClean="0">
              <a:solidFill>
                <a:srgbClr val="FF0000"/>
              </a:solidFill>
              <a:cs typeface="B Titr" pitchFamily="2" charset="-78"/>
            </a:endParaRPr>
          </a:p>
          <a:p>
            <a:endParaRPr lang="fa-IR" sz="2800" b="1" dirty="0">
              <a:solidFill>
                <a:srgbClr val="FF0000"/>
              </a:solidFill>
              <a:cs typeface="B Titr" pitchFamily="2" charset="-78"/>
            </a:endParaRPr>
          </a:p>
          <a:p>
            <a:endParaRPr lang="fa-IR" sz="2800" b="1" dirty="0" smtClean="0">
              <a:solidFill>
                <a:srgbClr val="FF0000"/>
              </a:solidFill>
              <a:cs typeface="B Titr" pitchFamily="2" charset="-78"/>
            </a:endParaRPr>
          </a:p>
          <a:p>
            <a:endParaRPr lang="fa-IR" sz="2800" b="1" dirty="0">
              <a:solidFill>
                <a:srgbClr val="FF0000"/>
              </a:solidFill>
              <a:cs typeface="B Titr" pitchFamily="2" charset="-78"/>
            </a:endParaRPr>
          </a:p>
          <a:p>
            <a:endParaRPr lang="fa-IR" sz="2000" dirty="0" smtClean="0">
              <a:solidFill>
                <a:srgbClr val="FF0000"/>
              </a:solidFill>
            </a:endParaRPr>
          </a:p>
        </p:txBody>
      </p:sp>
      <p:sp>
        <p:nvSpPr>
          <p:cNvPr id="4" name="Rectangle 2"/>
          <p:cNvSpPr>
            <a:spLocks noGrp="1" noChangeArrowheads="1"/>
          </p:cNvSpPr>
          <p:nvPr>
            <p:ph type="title"/>
          </p:nvPr>
        </p:nvSpPr>
        <p:spPr>
          <a:xfrm>
            <a:off x="1143000" y="381000"/>
            <a:ext cx="6705600" cy="563563"/>
          </a:xfrm>
        </p:spPr>
        <p:txBody>
          <a:bodyPr>
            <a:noAutofit/>
          </a:bodyPr>
          <a:lstStyle/>
          <a:p>
            <a:pPr algn="r"/>
            <a:r>
              <a:rPr lang="fa-IR" sz="2400" b="1" dirty="0" smtClean="0">
                <a:solidFill>
                  <a:srgbClr val="FFFF00"/>
                </a:solidFill>
                <a:effectLst>
                  <a:outerShdw blurRad="38100" dist="38100" dir="2700000" algn="tl">
                    <a:srgbClr val="000000">
                      <a:alpha val="43137"/>
                    </a:srgbClr>
                  </a:outerShdw>
                </a:effectLst>
                <a:cs typeface="B Nazanin" pitchFamily="2" charset="-78"/>
              </a:rPr>
              <a:t>استهلاک</a:t>
            </a:r>
            <a:endParaRPr lang="fa-IR" altLang="en-US" sz="2400" dirty="0" smtClean="0">
              <a:solidFill>
                <a:srgbClr val="FFFF00"/>
              </a:solidFill>
              <a:effectLst>
                <a:outerShdw blurRad="38100" dist="38100" dir="2700000" algn="tl">
                  <a:srgbClr val="000000">
                    <a:alpha val="43137"/>
                  </a:srgbClr>
                </a:outerShdw>
              </a:effectLst>
              <a:latin typeface="Times New Roman" pitchFamily="18" charset="0"/>
              <a:cs typeface="B Nazanin" pitchFamily="2" charset="-78"/>
            </a:endParaRPr>
          </a:p>
        </p:txBody>
      </p:sp>
      <p:sp>
        <p:nvSpPr>
          <p:cNvPr id="25" name="Hexagon 24"/>
          <p:cNvSpPr/>
          <p:nvPr/>
        </p:nvSpPr>
        <p:spPr>
          <a:xfrm>
            <a:off x="8204886" y="5668483"/>
            <a:ext cx="609600" cy="533400"/>
          </a:xfrm>
          <a:prstGeom prst="hexagon">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fa-IR" sz="1600" b="1" dirty="0" smtClean="0">
                <a:cs typeface="B Nazanin" pitchFamily="2" charset="-78"/>
              </a:rPr>
              <a:t>13</a:t>
            </a:r>
            <a:endParaRPr lang="en-US" sz="1600" b="1" dirty="0">
              <a:cs typeface="B Nazanin" pitchFamily="2" charset="-78"/>
            </a:endParaRPr>
          </a:p>
        </p:txBody>
      </p:sp>
      <p:sp>
        <p:nvSpPr>
          <p:cNvPr id="26" name="Hexagon 25"/>
          <p:cNvSpPr/>
          <p:nvPr/>
        </p:nvSpPr>
        <p:spPr>
          <a:xfrm>
            <a:off x="7701169" y="5933090"/>
            <a:ext cx="609600" cy="533400"/>
          </a:xfrm>
          <a:prstGeom prst="hexagon">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fa-IR" sz="1600" b="1" dirty="0" smtClean="0">
                <a:cs typeface="B Nazanin" pitchFamily="2" charset="-78"/>
              </a:rPr>
              <a:t>از</a:t>
            </a:r>
            <a:endParaRPr lang="en-US" sz="1600" b="1" dirty="0">
              <a:cs typeface="B Nazanin" pitchFamily="2" charset="-78"/>
            </a:endParaRPr>
          </a:p>
        </p:txBody>
      </p:sp>
      <p:sp>
        <p:nvSpPr>
          <p:cNvPr id="27" name="Hexagon 26"/>
          <p:cNvSpPr/>
          <p:nvPr/>
        </p:nvSpPr>
        <p:spPr>
          <a:xfrm>
            <a:off x="8204886" y="6233985"/>
            <a:ext cx="609600" cy="533400"/>
          </a:xfrm>
          <a:prstGeom prst="hexagon">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fa-IR" sz="1600" b="1" dirty="0" smtClean="0">
                <a:cs typeface="B Nazanin" pitchFamily="2" charset="-78"/>
              </a:rPr>
              <a:t>17</a:t>
            </a:r>
            <a:endParaRPr lang="en-US" sz="1600" b="1" dirty="0">
              <a:cs typeface="B Nazanin" pitchFamily="2" charset="-78"/>
            </a:endParaRPr>
          </a:p>
        </p:txBody>
      </p:sp>
      <p:pic>
        <p:nvPicPr>
          <p:cNvPr id="33" name="Picture 32" descr="G:\پایان نامه آرزو-رادیوشناختی\CR.jpg"/>
          <p:cNvPicPr/>
          <p:nvPr/>
        </p:nvPicPr>
        <p:blipFill>
          <a:blip r:embed="rId4" cstate="print"/>
          <a:srcRect/>
          <a:stretch>
            <a:fillRect/>
          </a:stretch>
        </p:blipFill>
        <p:spPr bwMode="auto">
          <a:xfrm>
            <a:off x="8077200" y="0"/>
            <a:ext cx="1066800" cy="1049975"/>
          </a:xfrm>
          <a:prstGeom prst="rect">
            <a:avLst/>
          </a:prstGeom>
          <a:noFill/>
          <a:ln w="9525">
            <a:noFill/>
            <a:miter lim="800000"/>
            <a:headEnd/>
            <a:tailEnd/>
          </a:ln>
        </p:spPr>
      </p:pic>
      <p:sp>
        <p:nvSpPr>
          <p:cNvPr id="20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a-IR"/>
          </a:p>
        </p:txBody>
      </p:sp>
      <p:sp>
        <p:nvSpPr>
          <p:cNvPr id="34" name="Rounded Rectangle 33"/>
          <p:cNvSpPr/>
          <p:nvPr/>
        </p:nvSpPr>
        <p:spPr>
          <a:xfrm>
            <a:off x="7848600" y="1981190"/>
            <a:ext cx="1295400" cy="413555"/>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sz="1400" b="1" dirty="0" smtClean="0">
                <a:solidFill>
                  <a:schemeClr val="bg1">
                    <a:lumMod val="65000"/>
                  </a:schemeClr>
                </a:solidFill>
                <a:cs typeface="B Nazanin" pitchFamily="2" charset="-78"/>
              </a:rPr>
              <a:t>مسئله</a:t>
            </a:r>
            <a:endParaRPr lang="en-US" sz="1400" b="1" dirty="0" smtClean="0">
              <a:solidFill>
                <a:schemeClr val="bg1">
                  <a:lumMod val="65000"/>
                </a:schemeClr>
              </a:solidFill>
              <a:cs typeface="B Nazanin" pitchFamily="2" charset="-78"/>
            </a:endParaRPr>
          </a:p>
        </p:txBody>
      </p:sp>
      <p:sp>
        <p:nvSpPr>
          <p:cNvPr id="35" name="Rounded Rectangle 34"/>
          <p:cNvSpPr/>
          <p:nvPr/>
        </p:nvSpPr>
        <p:spPr>
          <a:xfrm>
            <a:off x="7858125" y="3005951"/>
            <a:ext cx="1285875" cy="42567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sz="1400" b="1" dirty="0" smtClean="0">
                <a:solidFill>
                  <a:schemeClr val="bg1">
                    <a:lumMod val="65000"/>
                  </a:schemeClr>
                </a:solidFill>
                <a:cs typeface="B Nazanin" panose="00000400000000000000" pitchFamily="2" charset="-78"/>
              </a:rPr>
              <a:t>حجم پول</a:t>
            </a:r>
            <a:endParaRPr lang="en-US" sz="1400" b="1" dirty="0">
              <a:solidFill>
                <a:schemeClr val="bg1">
                  <a:lumMod val="65000"/>
                </a:schemeClr>
              </a:solidFill>
              <a:cs typeface="B Nazanin" panose="00000400000000000000" pitchFamily="2" charset="-78"/>
            </a:endParaRPr>
          </a:p>
        </p:txBody>
      </p:sp>
      <p:sp>
        <p:nvSpPr>
          <p:cNvPr id="37" name="Rounded Rectangle 36"/>
          <p:cNvSpPr/>
          <p:nvPr/>
        </p:nvSpPr>
        <p:spPr>
          <a:xfrm>
            <a:off x="7858126" y="5092260"/>
            <a:ext cx="1285874" cy="42042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sz="1400" b="1" dirty="0" smtClean="0">
                <a:solidFill>
                  <a:schemeClr val="bg1">
                    <a:lumMod val="65000"/>
                  </a:schemeClr>
                </a:solidFill>
                <a:cs typeface="B Nazanin" panose="00000400000000000000" pitchFamily="2" charset="-78"/>
              </a:rPr>
              <a:t>روش های محاسبه تولید</a:t>
            </a:r>
            <a:endParaRPr lang="en-US" sz="1400" b="1" dirty="0">
              <a:solidFill>
                <a:schemeClr val="bg1">
                  <a:lumMod val="65000"/>
                </a:schemeClr>
              </a:solidFill>
              <a:cs typeface="B Nazanin" panose="00000400000000000000" pitchFamily="2" charset="-78"/>
            </a:endParaRPr>
          </a:p>
        </p:txBody>
      </p:sp>
      <p:sp>
        <p:nvSpPr>
          <p:cNvPr id="38" name="Rounded Rectangle 37"/>
          <p:cNvSpPr/>
          <p:nvPr/>
        </p:nvSpPr>
        <p:spPr>
          <a:xfrm>
            <a:off x="7848600" y="1066800"/>
            <a:ext cx="1295400" cy="451401"/>
          </a:xfrm>
          <a:prstGeom prst="roundRect">
            <a:avLst/>
          </a:prstGeom>
          <a:ln>
            <a:solidFill>
              <a:schemeClr val="accent1"/>
            </a:solidFill>
          </a:ln>
        </p:spPr>
        <p:style>
          <a:lnRef idx="1">
            <a:schemeClr val="accent1"/>
          </a:lnRef>
          <a:fillRef idx="2">
            <a:schemeClr val="accent1"/>
          </a:fillRef>
          <a:effectRef idx="1">
            <a:schemeClr val="accent1"/>
          </a:effectRef>
          <a:fontRef idx="minor">
            <a:schemeClr val="dk1"/>
          </a:fontRef>
        </p:style>
        <p:txBody>
          <a:bodyPr rtlCol="0" anchor="ctr"/>
          <a:lstStyle/>
          <a:p>
            <a:pPr algn="ctr" eaLnBrk="0" hangingPunct="0"/>
            <a:r>
              <a:rPr lang="fa-IR" sz="1400" b="1" dirty="0" smtClean="0">
                <a:solidFill>
                  <a:schemeClr val="bg1">
                    <a:lumMod val="65000"/>
                  </a:schemeClr>
                </a:solidFill>
                <a:cs typeface="B Nazanin" pitchFamily="2" charset="-78"/>
              </a:rPr>
              <a:t>بیان مسئله</a:t>
            </a:r>
            <a:endParaRPr lang="en-US" sz="1400" b="1" dirty="0">
              <a:solidFill>
                <a:schemeClr val="bg1">
                  <a:lumMod val="65000"/>
                </a:schemeClr>
              </a:solidFill>
              <a:cs typeface="B Nazanin" pitchFamily="2" charset="-78"/>
            </a:endParaRPr>
          </a:p>
        </p:txBody>
      </p:sp>
      <p:sp>
        <p:nvSpPr>
          <p:cNvPr id="39" name="Rounded Rectangle 38"/>
          <p:cNvSpPr/>
          <p:nvPr/>
        </p:nvSpPr>
        <p:spPr>
          <a:xfrm>
            <a:off x="7858125" y="3965030"/>
            <a:ext cx="1285875" cy="541161"/>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sz="1400" b="1" dirty="0" smtClean="0">
                <a:solidFill>
                  <a:schemeClr val="bg1">
                    <a:lumMod val="65000"/>
                  </a:schemeClr>
                </a:solidFill>
                <a:cs typeface="B Nazanin" panose="00000400000000000000" pitchFamily="2" charset="-78"/>
              </a:rPr>
              <a:t>حجم پول</a:t>
            </a:r>
            <a:endParaRPr lang="en-US" sz="1400" b="1" dirty="0">
              <a:solidFill>
                <a:schemeClr val="bg1">
                  <a:lumMod val="65000"/>
                </a:schemeClr>
              </a:solidFill>
              <a:cs typeface="B Nazanin" panose="00000400000000000000" pitchFamily="2" charset="-78"/>
            </a:endParaRPr>
          </a:p>
        </p:txBody>
      </p:sp>
      <p:sp>
        <p:nvSpPr>
          <p:cNvPr id="40" name="Rounded Rectangle 39"/>
          <p:cNvSpPr/>
          <p:nvPr/>
        </p:nvSpPr>
        <p:spPr>
          <a:xfrm>
            <a:off x="7858125" y="4527330"/>
            <a:ext cx="1285875" cy="541161"/>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sz="1400" b="1" dirty="0" smtClean="0">
                <a:solidFill>
                  <a:schemeClr val="bg1">
                    <a:lumMod val="65000"/>
                  </a:schemeClr>
                </a:solidFill>
                <a:cs typeface="B Nazanin" panose="00000400000000000000" pitchFamily="2" charset="-78"/>
              </a:rPr>
              <a:t>مالیات</a:t>
            </a:r>
            <a:endParaRPr lang="en-US" sz="1400" b="1" dirty="0">
              <a:solidFill>
                <a:schemeClr val="bg1">
                  <a:lumMod val="65000"/>
                </a:schemeClr>
              </a:solidFill>
              <a:cs typeface="B Nazanin" panose="00000400000000000000" pitchFamily="2" charset="-78"/>
            </a:endParaRPr>
          </a:p>
        </p:txBody>
      </p:sp>
      <p:sp>
        <p:nvSpPr>
          <p:cNvPr id="41" name="Left Arrow 40"/>
          <p:cNvSpPr/>
          <p:nvPr/>
        </p:nvSpPr>
        <p:spPr>
          <a:xfrm>
            <a:off x="7278494" y="2136230"/>
            <a:ext cx="1865506" cy="1118592"/>
          </a:xfrm>
          <a:prstGeom prst="leftArrow">
            <a:avLst/>
          </a:prstGeom>
          <a:ln>
            <a:solidFill>
              <a:schemeClr val="accent1"/>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fa-IR" b="1" dirty="0" smtClean="0">
                <a:solidFill>
                  <a:schemeClr val="tx2"/>
                </a:solidFill>
                <a:cs typeface="B Nazanin" pitchFamily="2" charset="-78"/>
              </a:rPr>
              <a:t>استهلاک</a:t>
            </a:r>
            <a:endParaRPr lang="en-US" b="1" dirty="0">
              <a:solidFill>
                <a:schemeClr val="tx2"/>
              </a:solidFill>
              <a:cs typeface="B Nazanin" pitchFamily="2" charset="-78"/>
            </a:endParaRPr>
          </a:p>
        </p:txBody>
      </p:sp>
      <p:sp>
        <p:nvSpPr>
          <p:cNvPr id="42" name="Rounded Rectangle 41"/>
          <p:cNvSpPr/>
          <p:nvPr/>
        </p:nvSpPr>
        <p:spPr>
          <a:xfrm>
            <a:off x="7848600" y="1537130"/>
            <a:ext cx="1295400" cy="413555"/>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sz="1400" b="1" dirty="0" smtClean="0">
                <a:solidFill>
                  <a:schemeClr val="bg1">
                    <a:lumMod val="65000"/>
                  </a:schemeClr>
                </a:solidFill>
                <a:cs typeface="B Nazanin" pitchFamily="2" charset="-78"/>
              </a:rPr>
              <a:t>راه حل</a:t>
            </a:r>
            <a:endParaRPr lang="en-US" sz="1400" b="1" dirty="0" smtClean="0">
              <a:solidFill>
                <a:schemeClr val="bg1">
                  <a:lumMod val="65000"/>
                </a:schemeClr>
              </a:solidFill>
              <a:cs typeface="B Nazanin" pitchFamily="2" charset="-78"/>
            </a:endParaRPr>
          </a:p>
        </p:txBody>
      </p:sp>
      <p:sp>
        <p:nvSpPr>
          <p:cNvPr id="21" name="Rounded Rectangle 20"/>
          <p:cNvSpPr/>
          <p:nvPr/>
        </p:nvSpPr>
        <p:spPr>
          <a:xfrm>
            <a:off x="7858125" y="3456226"/>
            <a:ext cx="1285875" cy="48873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sz="1400" b="1" dirty="0" smtClean="0">
                <a:solidFill>
                  <a:schemeClr val="bg1">
                    <a:lumMod val="65000"/>
                  </a:schemeClr>
                </a:solidFill>
                <a:cs typeface="B Nazanin" pitchFamily="2" charset="-78"/>
              </a:rPr>
              <a:t>اسود و زیان</a:t>
            </a:r>
            <a:endParaRPr lang="en-US" sz="1400" b="1" dirty="0">
              <a:solidFill>
                <a:schemeClr val="bg1">
                  <a:lumMod val="65000"/>
                </a:schemeClr>
              </a:solidFill>
              <a:cs typeface="B Nazanin" pitchFamily="2" charset="-78"/>
            </a:endParaRPr>
          </a:p>
        </p:txBody>
      </p:sp>
      <p:graphicFrame>
        <p:nvGraphicFramePr>
          <p:cNvPr id="3" name="Table 2"/>
          <p:cNvGraphicFramePr>
            <a:graphicFrameLocks noGrp="1"/>
          </p:cNvGraphicFramePr>
          <p:nvPr>
            <p:extLst>
              <p:ext uri="{D42A27DB-BD31-4B8C-83A1-F6EECF244321}">
                <p14:modId xmlns:p14="http://schemas.microsoft.com/office/powerpoint/2010/main" val="3450103926"/>
              </p:ext>
            </p:extLst>
          </p:nvPr>
        </p:nvGraphicFramePr>
        <p:xfrm>
          <a:off x="571500" y="1838484"/>
          <a:ext cx="6376764" cy="3065154"/>
        </p:xfrm>
        <a:graphic>
          <a:graphicData uri="http://schemas.openxmlformats.org/drawingml/2006/table">
            <a:tbl>
              <a:tblPr firstRow="1" bandRow="1">
                <a:tableStyleId>{5C22544A-7EE6-4342-B048-85BDC9FD1C3A}</a:tableStyleId>
              </a:tblPr>
              <a:tblGrid>
                <a:gridCol w="3496444"/>
                <a:gridCol w="2880320"/>
              </a:tblGrid>
              <a:tr h="938217">
                <a:tc>
                  <a:txBody>
                    <a:bodyPr/>
                    <a:lstStyle/>
                    <a:p>
                      <a:pPr algn="ctr"/>
                      <a:r>
                        <a:rPr lang="en-US" sz="2400" dirty="0" smtClean="0"/>
                        <a:t>85/5=17 </a:t>
                      </a:r>
                      <a:r>
                        <a:rPr lang="fa-IR" sz="2400" dirty="0" smtClean="0"/>
                        <a:t>    میلیارد</a:t>
                      </a:r>
                      <a:r>
                        <a:rPr lang="fa-IR" sz="2400" baseline="0" dirty="0" smtClean="0"/>
                        <a:t> ریال</a:t>
                      </a:r>
                      <a:endParaRPr lang="en-US" sz="2400" dirty="0"/>
                    </a:p>
                  </a:txBody>
                  <a:tcPr/>
                </a:tc>
                <a:tc>
                  <a:txBody>
                    <a:bodyPr/>
                    <a:lstStyle/>
                    <a:p>
                      <a:r>
                        <a:rPr lang="fa-IR" sz="2400" dirty="0" smtClean="0"/>
                        <a:t>هزینه استهلاک</a:t>
                      </a:r>
                      <a:r>
                        <a:rPr lang="fa-IR" sz="2400" baseline="0" dirty="0" smtClean="0"/>
                        <a:t> هر سال</a:t>
                      </a:r>
                      <a:endParaRPr lang="en-US" sz="2400" dirty="0"/>
                    </a:p>
                  </a:txBody>
                  <a:tcPr/>
                </a:tc>
              </a:tr>
              <a:tr h="938217">
                <a:tc>
                  <a:txBody>
                    <a:bodyPr/>
                    <a:lstStyle/>
                    <a:p>
                      <a:pPr algn="ctr"/>
                      <a:r>
                        <a:rPr lang="en-US" sz="2400" dirty="0" smtClean="0"/>
                        <a:t>34*1.07= 36.38  </a:t>
                      </a:r>
                      <a:r>
                        <a:rPr lang="fa-IR" sz="1600" dirty="0" smtClean="0"/>
                        <a:t>میلیارد</a:t>
                      </a:r>
                      <a:r>
                        <a:rPr lang="fa-IR" sz="1600" baseline="0" dirty="0" smtClean="0"/>
                        <a:t> ریال</a:t>
                      </a:r>
                      <a:endParaRPr lang="en-US" sz="1600" dirty="0"/>
                    </a:p>
                  </a:txBody>
                  <a:tcPr/>
                </a:tc>
                <a:tc>
                  <a:txBody>
                    <a:bodyPr/>
                    <a:lstStyle/>
                    <a:p>
                      <a:r>
                        <a:rPr lang="fa-IR" sz="2400" dirty="0" smtClean="0"/>
                        <a:t>مجموع استهلاک دو سال آخر</a:t>
                      </a:r>
                      <a:r>
                        <a:rPr lang="en-US" sz="2400" dirty="0" smtClean="0"/>
                        <a:t> </a:t>
                      </a:r>
                      <a:r>
                        <a:rPr lang="fa-IR" sz="2400" dirty="0" smtClean="0"/>
                        <a:t>با</a:t>
                      </a:r>
                      <a:r>
                        <a:rPr lang="fa-IR" sz="2400" baseline="0" dirty="0" smtClean="0"/>
                        <a:t> 7 درصد افزایش قیمت</a:t>
                      </a:r>
                      <a:endParaRPr lang="en-US" sz="2400" dirty="0"/>
                    </a:p>
                  </a:txBody>
                  <a:tcPr/>
                </a:tc>
              </a:tr>
              <a:tr h="938217">
                <a:tc>
                  <a:txBody>
                    <a:bodyPr/>
                    <a:lstStyle/>
                    <a:p>
                      <a:pPr algn="ctr"/>
                      <a:r>
                        <a:rPr lang="fa-IR" sz="1800" dirty="0" smtClean="0"/>
                        <a:t>میلیارد</a:t>
                      </a:r>
                      <a:r>
                        <a:rPr lang="fa-IR" sz="1800" baseline="0" dirty="0" smtClean="0"/>
                        <a:t> ریال </a:t>
                      </a:r>
                      <a:r>
                        <a:rPr lang="en-US" sz="2400" dirty="0" smtClean="0"/>
                        <a:t>85*1.07=90.95</a:t>
                      </a:r>
                      <a:endParaRPr lang="en-US" sz="2400" dirty="0"/>
                    </a:p>
                  </a:txBody>
                  <a:tcPr/>
                </a:tc>
                <a:tc>
                  <a:txBody>
                    <a:bodyPr/>
                    <a:lstStyle/>
                    <a:p>
                      <a:r>
                        <a:rPr lang="fa-IR" sz="2400" dirty="0" smtClean="0"/>
                        <a:t>قیمت جدید کالای سرمایه</a:t>
                      </a:r>
                      <a:r>
                        <a:rPr lang="fa-IR" sz="2400" baseline="0" dirty="0" smtClean="0"/>
                        <a:t> ای</a:t>
                      </a:r>
                      <a:endParaRPr lang="en-US" sz="2400" dirty="0"/>
                    </a:p>
                  </a:txBody>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1143000" y="381000"/>
            <a:ext cx="6705600" cy="563563"/>
          </a:xfrm>
        </p:spPr>
        <p:txBody>
          <a:bodyPr>
            <a:noAutofit/>
          </a:bodyPr>
          <a:lstStyle/>
          <a:p>
            <a:pPr algn="r"/>
            <a:r>
              <a:rPr lang="fa-IR" sz="3600" b="1" dirty="0" smtClean="0">
                <a:solidFill>
                  <a:srgbClr val="FFFF00"/>
                </a:solidFill>
                <a:cs typeface="B Nazanin" pitchFamily="2" charset="-78"/>
              </a:rPr>
              <a:t>مالیات</a:t>
            </a:r>
            <a:endParaRPr lang="fa-IR" sz="3600" dirty="0" smtClean="0">
              <a:solidFill>
                <a:srgbClr val="FFFF00"/>
              </a:solidFill>
              <a:cs typeface="B Nazanin" pitchFamily="2" charset="-78"/>
            </a:endParaRPr>
          </a:p>
        </p:txBody>
      </p:sp>
      <p:sp>
        <p:nvSpPr>
          <p:cNvPr id="25" name="Hexagon 24"/>
          <p:cNvSpPr/>
          <p:nvPr/>
        </p:nvSpPr>
        <p:spPr>
          <a:xfrm>
            <a:off x="8204886" y="5668483"/>
            <a:ext cx="609600" cy="533400"/>
          </a:xfrm>
          <a:prstGeom prst="hexagon">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fa-IR" sz="1600" b="1" dirty="0" smtClean="0">
                <a:cs typeface="B Nazanin" pitchFamily="2" charset="-78"/>
              </a:rPr>
              <a:t>14</a:t>
            </a:r>
            <a:endParaRPr lang="en-US" sz="1600" b="1" dirty="0">
              <a:cs typeface="B Nazanin" pitchFamily="2" charset="-78"/>
            </a:endParaRPr>
          </a:p>
        </p:txBody>
      </p:sp>
      <p:sp>
        <p:nvSpPr>
          <p:cNvPr id="26" name="Hexagon 25"/>
          <p:cNvSpPr/>
          <p:nvPr/>
        </p:nvSpPr>
        <p:spPr>
          <a:xfrm>
            <a:off x="7701169" y="5933090"/>
            <a:ext cx="609600" cy="533400"/>
          </a:xfrm>
          <a:prstGeom prst="hexagon">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fa-IR" sz="1600" b="1" dirty="0" smtClean="0">
                <a:cs typeface="B Nazanin" pitchFamily="2" charset="-78"/>
              </a:rPr>
              <a:t>از</a:t>
            </a:r>
            <a:endParaRPr lang="en-US" sz="1600" b="1" dirty="0">
              <a:cs typeface="B Nazanin" pitchFamily="2" charset="-78"/>
            </a:endParaRPr>
          </a:p>
        </p:txBody>
      </p:sp>
      <p:sp>
        <p:nvSpPr>
          <p:cNvPr id="27" name="Hexagon 26"/>
          <p:cNvSpPr/>
          <p:nvPr/>
        </p:nvSpPr>
        <p:spPr>
          <a:xfrm>
            <a:off x="8204886" y="6233985"/>
            <a:ext cx="609600" cy="533400"/>
          </a:xfrm>
          <a:prstGeom prst="hexagon">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fa-IR" sz="1600" b="1" dirty="0" smtClean="0">
                <a:cs typeface="B Nazanin" pitchFamily="2" charset="-78"/>
              </a:rPr>
              <a:t>17</a:t>
            </a:r>
            <a:endParaRPr lang="en-US" sz="1600" b="1" dirty="0">
              <a:cs typeface="B Nazanin" pitchFamily="2" charset="-78"/>
            </a:endParaRPr>
          </a:p>
        </p:txBody>
      </p:sp>
      <p:pic>
        <p:nvPicPr>
          <p:cNvPr id="33" name="Picture 32" descr="G:\پایان نامه آرزو-رادیوشناختی\CR.jpg"/>
          <p:cNvPicPr/>
          <p:nvPr/>
        </p:nvPicPr>
        <p:blipFill>
          <a:blip r:embed="rId4" cstate="print"/>
          <a:srcRect/>
          <a:stretch>
            <a:fillRect/>
          </a:stretch>
        </p:blipFill>
        <p:spPr bwMode="auto">
          <a:xfrm>
            <a:off x="8077200" y="304800"/>
            <a:ext cx="1066800" cy="685800"/>
          </a:xfrm>
          <a:prstGeom prst="rect">
            <a:avLst/>
          </a:prstGeom>
          <a:noFill/>
          <a:ln w="9525">
            <a:noFill/>
            <a:miter lim="800000"/>
            <a:headEnd/>
            <a:tailEnd/>
          </a:ln>
        </p:spPr>
      </p:pic>
      <p:sp>
        <p:nvSpPr>
          <p:cNvPr id="20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a-IR"/>
          </a:p>
        </p:txBody>
      </p:sp>
      <p:sp>
        <p:nvSpPr>
          <p:cNvPr id="55302"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a-IR"/>
          </a:p>
        </p:txBody>
      </p:sp>
      <p:sp>
        <p:nvSpPr>
          <p:cNvPr id="5530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a-IR"/>
          </a:p>
        </p:txBody>
      </p:sp>
      <p:sp>
        <p:nvSpPr>
          <p:cNvPr id="55305" name="Rectangle 9"/>
          <p:cNvSpPr>
            <a:spLocks noChangeArrowheads="1"/>
          </p:cNvSpPr>
          <p:nvPr/>
        </p:nvSpPr>
        <p:spPr bwMode="auto">
          <a:xfrm>
            <a:off x="0" y="7620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tab pos="5008563" algn="l"/>
              </a:tabLst>
            </a:pPr>
            <a:endParaRPr kumimoji="0" lang="fa-IR" sz="1800" b="0" i="0" u="none" strike="noStrike" cap="none" normalizeH="0" baseline="0" smtClean="0">
              <a:ln>
                <a:noFill/>
              </a:ln>
              <a:solidFill>
                <a:schemeClr val="tx1"/>
              </a:solidFill>
              <a:effectLst/>
              <a:latin typeface="Arial" pitchFamily="34" charset="0"/>
              <a:cs typeface="Arial" pitchFamily="34" charset="0"/>
            </a:endParaRPr>
          </a:p>
        </p:txBody>
      </p:sp>
      <p:sp>
        <p:nvSpPr>
          <p:cNvPr id="55307"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a-IR"/>
          </a:p>
        </p:txBody>
      </p:sp>
      <p:sp>
        <p:nvSpPr>
          <p:cNvPr id="55308" name="Rectangle 12"/>
          <p:cNvSpPr>
            <a:spLocks noChangeArrowheads="1"/>
          </p:cNvSpPr>
          <p:nvPr/>
        </p:nvSpPr>
        <p:spPr bwMode="auto">
          <a:xfrm>
            <a:off x="0" y="7620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fa-IR" sz="1800" b="0" i="0" u="none" strike="noStrike" cap="none" normalizeH="0" baseline="0" smtClean="0">
              <a:ln>
                <a:noFill/>
              </a:ln>
              <a:solidFill>
                <a:schemeClr val="tx1"/>
              </a:solidFill>
              <a:effectLst/>
              <a:latin typeface="Arial" pitchFamily="34" charset="0"/>
              <a:cs typeface="Arial" pitchFamily="34" charset="0"/>
            </a:endParaRPr>
          </a:p>
        </p:txBody>
      </p:sp>
      <p:sp>
        <p:nvSpPr>
          <p:cNvPr id="34" name="Rounded Rectangle 33"/>
          <p:cNvSpPr/>
          <p:nvPr/>
        </p:nvSpPr>
        <p:spPr>
          <a:xfrm>
            <a:off x="7848600" y="1981190"/>
            <a:ext cx="1295400" cy="413555"/>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sz="1400" b="1" dirty="0" smtClean="0">
                <a:solidFill>
                  <a:schemeClr val="bg1">
                    <a:lumMod val="65000"/>
                  </a:schemeClr>
                </a:solidFill>
                <a:cs typeface="B Nazanin" pitchFamily="2" charset="-78"/>
              </a:rPr>
              <a:t>هدف تحقیق</a:t>
            </a:r>
            <a:endParaRPr lang="en-US" sz="1400" b="1" dirty="0" smtClean="0">
              <a:solidFill>
                <a:schemeClr val="bg1">
                  <a:lumMod val="65000"/>
                </a:schemeClr>
              </a:solidFill>
              <a:cs typeface="B Nazanin" pitchFamily="2" charset="-78"/>
            </a:endParaRPr>
          </a:p>
        </p:txBody>
      </p:sp>
      <p:sp>
        <p:nvSpPr>
          <p:cNvPr id="35" name="Rounded Rectangle 34"/>
          <p:cNvSpPr/>
          <p:nvPr/>
        </p:nvSpPr>
        <p:spPr>
          <a:xfrm>
            <a:off x="7858125" y="3005951"/>
            <a:ext cx="1285875" cy="42567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sz="1400" b="1" dirty="0" smtClean="0">
                <a:solidFill>
                  <a:schemeClr val="bg1">
                    <a:lumMod val="65000"/>
                  </a:schemeClr>
                </a:solidFill>
                <a:cs typeface="B Nazanin" panose="00000400000000000000" pitchFamily="2" charset="-78"/>
              </a:rPr>
              <a:t>سود و زیان</a:t>
            </a:r>
            <a:endParaRPr lang="en-US" sz="1400" b="1" dirty="0">
              <a:solidFill>
                <a:schemeClr val="bg1">
                  <a:lumMod val="65000"/>
                </a:schemeClr>
              </a:solidFill>
              <a:cs typeface="B Nazanin" panose="00000400000000000000" pitchFamily="2" charset="-78"/>
            </a:endParaRPr>
          </a:p>
        </p:txBody>
      </p:sp>
      <p:sp>
        <p:nvSpPr>
          <p:cNvPr id="37" name="Rounded Rectangle 36"/>
          <p:cNvSpPr/>
          <p:nvPr/>
        </p:nvSpPr>
        <p:spPr>
          <a:xfrm>
            <a:off x="7858126" y="5092260"/>
            <a:ext cx="1285874" cy="42042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sz="1400" b="1" dirty="0" smtClean="0">
                <a:solidFill>
                  <a:schemeClr val="bg1">
                    <a:lumMod val="65000"/>
                  </a:schemeClr>
                </a:solidFill>
                <a:cs typeface="B Nazanin" panose="00000400000000000000" pitchFamily="2" charset="-78"/>
              </a:rPr>
              <a:t>روش های محاسبه تولید</a:t>
            </a:r>
            <a:endParaRPr lang="en-US" sz="1400" b="1" dirty="0">
              <a:solidFill>
                <a:schemeClr val="bg1">
                  <a:lumMod val="65000"/>
                </a:schemeClr>
              </a:solidFill>
              <a:cs typeface="B Nazanin" panose="00000400000000000000" pitchFamily="2" charset="-78"/>
            </a:endParaRPr>
          </a:p>
        </p:txBody>
      </p:sp>
      <p:sp>
        <p:nvSpPr>
          <p:cNvPr id="38" name="Rounded Rectangle 37"/>
          <p:cNvSpPr/>
          <p:nvPr/>
        </p:nvSpPr>
        <p:spPr>
          <a:xfrm>
            <a:off x="7848600" y="1066800"/>
            <a:ext cx="1295400" cy="451401"/>
          </a:xfrm>
          <a:prstGeom prst="roundRect">
            <a:avLst/>
          </a:prstGeom>
          <a:ln>
            <a:solidFill>
              <a:schemeClr val="accent1"/>
            </a:solidFill>
          </a:ln>
        </p:spPr>
        <p:style>
          <a:lnRef idx="1">
            <a:schemeClr val="accent1"/>
          </a:lnRef>
          <a:fillRef idx="2">
            <a:schemeClr val="accent1"/>
          </a:fillRef>
          <a:effectRef idx="1">
            <a:schemeClr val="accent1"/>
          </a:effectRef>
          <a:fontRef idx="minor">
            <a:schemeClr val="dk1"/>
          </a:fontRef>
        </p:style>
        <p:txBody>
          <a:bodyPr rtlCol="0" anchor="ctr"/>
          <a:lstStyle/>
          <a:p>
            <a:pPr algn="ctr" eaLnBrk="0" hangingPunct="0"/>
            <a:r>
              <a:rPr lang="fa-IR" sz="1400" b="1" dirty="0" smtClean="0">
                <a:solidFill>
                  <a:schemeClr val="bg1">
                    <a:lumMod val="65000"/>
                  </a:schemeClr>
                </a:solidFill>
                <a:cs typeface="B Nazanin" pitchFamily="2" charset="-78"/>
              </a:rPr>
              <a:t>بیان مسئله</a:t>
            </a:r>
            <a:endParaRPr lang="en-US" sz="1400" b="1" dirty="0">
              <a:solidFill>
                <a:schemeClr val="bg1">
                  <a:lumMod val="65000"/>
                </a:schemeClr>
              </a:solidFill>
              <a:cs typeface="B Nazanin" pitchFamily="2" charset="-78"/>
            </a:endParaRPr>
          </a:p>
        </p:txBody>
      </p:sp>
      <p:sp>
        <p:nvSpPr>
          <p:cNvPr id="39" name="Rounded Rectangle 38"/>
          <p:cNvSpPr/>
          <p:nvPr/>
        </p:nvSpPr>
        <p:spPr>
          <a:xfrm>
            <a:off x="7858125" y="3965030"/>
            <a:ext cx="1285875" cy="541161"/>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sz="1400" b="1" dirty="0" smtClean="0">
                <a:solidFill>
                  <a:schemeClr val="bg1">
                    <a:lumMod val="65000"/>
                  </a:schemeClr>
                </a:solidFill>
                <a:cs typeface="B Nazanin" panose="00000400000000000000" pitchFamily="2" charset="-78"/>
              </a:rPr>
              <a:t>استهلاک</a:t>
            </a:r>
            <a:endParaRPr lang="en-US" sz="1400" b="1" dirty="0">
              <a:solidFill>
                <a:schemeClr val="bg1">
                  <a:lumMod val="65000"/>
                </a:schemeClr>
              </a:solidFill>
              <a:cs typeface="B Nazanin" panose="00000400000000000000" pitchFamily="2" charset="-78"/>
            </a:endParaRPr>
          </a:p>
        </p:txBody>
      </p:sp>
      <p:sp>
        <p:nvSpPr>
          <p:cNvPr id="40" name="Rounded Rectangle 39"/>
          <p:cNvSpPr/>
          <p:nvPr/>
        </p:nvSpPr>
        <p:spPr>
          <a:xfrm>
            <a:off x="7858125" y="4527330"/>
            <a:ext cx="1285875" cy="541161"/>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sz="1400" b="1" dirty="0" smtClean="0">
                <a:solidFill>
                  <a:schemeClr val="bg1">
                    <a:lumMod val="65000"/>
                  </a:schemeClr>
                </a:solidFill>
                <a:cs typeface="B Nazanin" panose="00000400000000000000" pitchFamily="2" charset="-78"/>
              </a:rPr>
              <a:t>مالیلت</a:t>
            </a:r>
            <a:endParaRPr lang="en-US" sz="1400" b="1" dirty="0">
              <a:solidFill>
                <a:schemeClr val="bg1">
                  <a:lumMod val="65000"/>
                </a:schemeClr>
              </a:solidFill>
              <a:cs typeface="B Nazanin" panose="00000400000000000000" pitchFamily="2" charset="-78"/>
            </a:endParaRPr>
          </a:p>
        </p:txBody>
      </p:sp>
      <p:sp>
        <p:nvSpPr>
          <p:cNvPr id="41" name="Left Arrow 40"/>
          <p:cNvSpPr/>
          <p:nvPr/>
        </p:nvSpPr>
        <p:spPr>
          <a:xfrm>
            <a:off x="7278494" y="2136230"/>
            <a:ext cx="1865506" cy="1118592"/>
          </a:xfrm>
          <a:prstGeom prst="leftArrow">
            <a:avLst/>
          </a:prstGeom>
          <a:ln>
            <a:solidFill>
              <a:schemeClr val="accent1"/>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fa-IR" b="1" dirty="0" smtClean="0">
                <a:solidFill>
                  <a:schemeClr val="tx2"/>
                </a:solidFill>
                <a:cs typeface="B Nazanin" pitchFamily="2" charset="-78"/>
              </a:rPr>
              <a:t>مالیات</a:t>
            </a:r>
            <a:endParaRPr lang="en-US" b="1" dirty="0">
              <a:solidFill>
                <a:schemeClr val="tx2"/>
              </a:solidFill>
              <a:cs typeface="B Nazanin" pitchFamily="2" charset="-78"/>
            </a:endParaRPr>
          </a:p>
        </p:txBody>
      </p:sp>
      <p:sp>
        <p:nvSpPr>
          <p:cNvPr id="42" name="Rounded Rectangle 41"/>
          <p:cNvSpPr/>
          <p:nvPr/>
        </p:nvSpPr>
        <p:spPr>
          <a:xfrm>
            <a:off x="7848600" y="1537130"/>
            <a:ext cx="1295400" cy="413555"/>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sz="1400" b="1" dirty="0" smtClean="0">
                <a:solidFill>
                  <a:schemeClr val="bg1">
                    <a:lumMod val="65000"/>
                  </a:schemeClr>
                </a:solidFill>
                <a:cs typeface="B Nazanin" pitchFamily="2" charset="-78"/>
              </a:rPr>
              <a:t>راه حل</a:t>
            </a:r>
            <a:endParaRPr lang="en-US" sz="1400" b="1" dirty="0" smtClean="0">
              <a:solidFill>
                <a:schemeClr val="bg1">
                  <a:lumMod val="65000"/>
                </a:schemeClr>
              </a:solidFill>
              <a:cs typeface="B Nazanin" pitchFamily="2" charset="-78"/>
            </a:endParaRPr>
          </a:p>
        </p:txBody>
      </p:sp>
      <p:sp>
        <p:nvSpPr>
          <p:cNvPr id="28" name="Rectangle 27"/>
          <p:cNvSpPr/>
          <p:nvPr/>
        </p:nvSpPr>
        <p:spPr>
          <a:xfrm>
            <a:off x="0" y="1109350"/>
            <a:ext cx="7239000" cy="5578450"/>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lvl="0">
              <a:lnSpc>
                <a:spcPct val="150000"/>
              </a:lnSpc>
              <a:spcBef>
                <a:spcPct val="0"/>
              </a:spcBef>
              <a:defRPr/>
            </a:pPr>
            <a:endParaRPr lang="fa-IR" sz="1100" dirty="0" smtClean="0">
              <a:solidFill>
                <a:srgbClr val="FF0000"/>
              </a:solidFill>
              <a:latin typeface="Times New Roman" pitchFamily="18" charset="0"/>
              <a:cs typeface="B Titr" pitchFamily="2" charset="-78"/>
            </a:endParaRPr>
          </a:p>
          <a:p>
            <a:pPr lvl="0">
              <a:spcBef>
                <a:spcPct val="0"/>
              </a:spcBef>
              <a:defRPr/>
            </a:pPr>
            <a:r>
              <a:rPr lang="fa-IR" sz="2400" b="1" dirty="0" smtClean="0">
                <a:solidFill>
                  <a:srgbClr val="FF0000"/>
                </a:solidFill>
                <a:cs typeface="B Nazanin" pitchFamily="2" charset="-78"/>
              </a:rPr>
              <a:t>با فرض جدول مالیاتی زیر :</a:t>
            </a:r>
          </a:p>
          <a:p>
            <a:pPr lvl="0">
              <a:spcBef>
                <a:spcPct val="0"/>
              </a:spcBef>
              <a:defRPr/>
            </a:pPr>
            <a:r>
              <a:rPr lang="fa-IR" sz="2400" b="1" dirty="0" smtClean="0">
                <a:solidFill>
                  <a:srgbClr val="FF0000"/>
                </a:solidFill>
                <a:cs typeface="B Nazanin" pitchFamily="2" charset="-78"/>
              </a:rPr>
              <a:t>الف) مالیات سالانه شخصی را که در ماه ، 29 میلیون ریال درآمد دارد،چند میلیون ریال است:</a:t>
            </a:r>
          </a:p>
          <a:p>
            <a:pPr lvl="0">
              <a:spcBef>
                <a:spcPct val="0"/>
              </a:spcBef>
              <a:defRPr/>
            </a:pPr>
            <a:r>
              <a:rPr lang="fa-IR" sz="2400" b="1" dirty="0" smtClean="0">
                <a:solidFill>
                  <a:srgbClr val="FF0000"/>
                </a:solidFill>
                <a:cs typeface="B Nazanin" pitchFamily="2" charset="-78"/>
              </a:rPr>
              <a:t>ب)مانده خالص ماهانه چند میلیون ریال است؟</a:t>
            </a:r>
          </a:p>
          <a:p>
            <a:pPr lvl="0">
              <a:spcBef>
                <a:spcPct val="0"/>
              </a:spcBef>
              <a:defRPr/>
            </a:pPr>
            <a:r>
              <a:rPr lang="fa-IR" sz="2400" b="1" dirty="0" smtClean="0">
                <a:solidFill>
                  <a:srgbClr val="FF0000"/>
                </a:solidFill>
                <a:cs typeface="B Nazanin" pitchFamily="2" charset="-78"/>
              </a:rPr>
              <a:t>ج)در این محاسبه مالیاتی از چه نرخی استفاده شده است؟</a:t>
            </a:r>
          </a:p>
          <a:p>
            <a:pPr lvl="0">
              <a:spcBef>
                <a:spcPct val="0"/>
              </a:spcBef>
              <a:defRPr/>
            </a:pPr>
            <a:endParaRPr lang="fa-IR" sz="2000" b="1" dirty="0" smtClean="0">
              <a:solidFill>
                <a:srgbClr val="FF0000"/>
              </a:solidFill>
              <a:cs typeface="B Nazanin" pitchFamily="2" charset="-78"/>
            </a:endParaRPr>
          </a:p>
          <a:p>
            <a:pPr lvl="0">
              <a:spcBef>
                <a:spcPct val="0"/>
              </a:spcBef>
              <a:defRPr/>
            </a:pPr>
            <a:endParaRPr lang="fa-IR" sz="2000" b="1" dirty="0">
              <a:solidFill>
                <a:srgbClr val="FF0000"/>
              </a:solidFill>
              <a:cs typeface="B Nazanin" pitchFamily="2" charset="-78"/>
            </a:endParaRPr>
          </a:p>
          <a:p>
            <a:pPr lvl="0">
              <a:spcBef>
                <a:spcPct val="0"/>
              </a:spcBef>
              <a:defRPr/>
            </a:pPr>
            <a:endParaRPr lang="fa-IR" sz="2000" b="1" dirty="0" smtClean="0">
              <a:solidFill>
                <a:srgbClr val="FF0000"/>
              </a:solidFill>
              <a:cs typeface="B Nazanin" pitchFamily="2" charset="-78"/>
            </a:endParaRPr>
          </a:p>
          <a:p>
            <a:pPr lvl="0">
              <a:spcBef>
                <a:spcPct val="0"/>
              </a:spcBef>
              <a:defRPr/>
            </a:pPr>
            <a:endParaRPr lang="fa-IR" sz="2000" b="1" dirty="0">
              <a:solidFill>
                <a:srgbClr val="FF0000"/>
              </a:solidFill>
              <a:cs typeface="B Nazanin" pitchFamily="2" charset="-78"/>
            </a:endParaRPr>
          </a:p>
          <a:p>
            <a:pPr lvl="0">
              <a:spcBef>
                <a:spcPct val="0"/>
              </a:spcBef>
              <a:defRPr/>
            </a:pPr>
            <a:endParaRPr lang="fa-IR" sz="2000" b="1" dirty="0" smtClean="0">
              <a:solidFill>
                <a:srgbClr val="FF0000"/>
              </a:solidFill>
              <a:cs typeface="B Nazanin" pitchFamily="2" charset="-78"/>
            </a:endParaRPr>
          </a:p>
          <a:p>
            <a:pPr lvl="0">
              <a:spcBef>
                <a:spcPct val="0"/>
              </a:spcBef>
              <a:defRPr/>
            </a:pPr>
            <a:endParaRPr lang="fa-IR" sz="2000" b="1" dirty="0" smtClean="0">
              <a:solidFill>
                <a:srgbClr val="FF0000"/>
              </a:solidFill>
              <a:cs typeface="B Nazanin" pitchFamily="2" charset="-78"/>
            </a:endParaRPr>
          </a:p>
          <a:p>
            <a:pPr lvl="0">
              <a:spcBef>
                <a:spcPct val="0"/>
              </a:spcBef>
              <a:defRPr/>
            </a:pPr>
            <a:endParaRPr lang="fa-IR" sz="2000" b="1" dirty="0" smtClean="0">
              <a:solidFill>
                <a:srgbClr val="FF0000"/>
              </a:solidFill>
              <a:cs typeface="B Nazanin" pitchFamily="2" charset="-78"/>
            </a:endParaRPr>
          </a:p>
          <a:p>
            <a:pPr lvl="0" algn="ctr">
              <a:spcBef>
                <a:spcPct val="0"/>
              </a:spcBef>
              <a:defRPr/>
            </a:pPr>
            <a:endParaRPr lang="fa-IR" sz="2000" b="1" dirty="0" smtClean="0">
              <a:solidFill>
                <a:srgbClr val="FF0000"/>
              </a:solidFill>
              <a:cs typeface="B Titr" pitchFamily="2" charset="-78"/>
            </a:endParaRPr>
          </a:p>
          <a:p>
            <a:pPr lvl="0" algn="ctr">
              <a:spcBef>
                <a:spcPct val="0"/>
              </a:spcBef>
              <a:defRPr/>
            </a:pPr>
            <a:endParaRPr lang="fa-IR" sz="2000" dirty="0" smtClean="0">
              <a:solidFill>
                <a:srgbClr val="FF0000"/>
              </a:solidFill>
              <a:cs typeface="B Titr" pitchFamily="2" charset="-78"/>
            </a:endParaRPr>
          </a:p>
          <a:p>
            <a:pPr lvl="0" algn="ctr">
              <a:spcBef>
                <a:spcPct val="0"/>
              </a:spcBef>
              <a:defRPr/>
            </a:pPr>
            <a:endParaRPr lang="fa-IR" sz="2000" dirty="0">
              <a:solidFill>
                <a:srgbClr val="FF0000"/>
              </a:solidFill>
              <a:cs typeface="B Titr" pitchFamily="2" charset="-78"/>
            </a:endParaRPr>
          </a:p>
          <a:p>
            <a:pPr lvl="0" algn="ctr">
              <a:spcBef>
                <a:spcPct val="0"/>
              </a:spcBef>
              <a:defRPr/>
            </a:pPr>
            <a:endParaRPr lang="fa-IR" sz="2000" dirty="0">
              <a:solidFill>
                <a:srgbClr val="FF0000"/>
              </a:solidFill>
              <a:cs typeface="B Titr" pitchFamily="2" charset="-78"/>
            </a:endParaRPr>
          </a:p>
        </p:txBody>
      </p:sp>
      <p:sp>
        <p:nvSpPr>
          <p:cNvPr id="32" name="Rounded Rectangle 31"/>
          <p:cNvSpPr/>
          <p:nvPr/>
        </p:nvSpPr>
        <p:spPr>
          <a:xfrm>
            <a:off x="7867958" y="3476300"/>
            <a:ext cx="1285875" cy="48873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sz="1400" b="1" dirty="0" smtClean="0">
                <a:solidFill>
                  <a:schemeClr val="bg1">
                    <a:lumMod val="65000"/>
                  </a:schemeClr>
                </a:solidFill>
                <a:cs typeface="B Nazanin" pitchFamily="2" charset="-78"/>
              </a:rPr>
              <a:t>حجم پول</a:t>
            </a:r>
            <a:endParaRPr lang="en-US" sz="1400" b="1" dirty="0">
              <a:solidFill>
                <a:schemeClr val="bg1">
                  <a:lumMod val="65000"/>
                </a:schemeClr>
              </a:solidFill>
              <a:cs typeface="B Nazanin" pitchFamily="2" charset="-78"/>
            </a:endParaRPr>
          </a:p>
        </p:txBody>
      </p:sp>
      <p:graphicFrame>
        <p:nvGraphicFramePr>
          <p:cNvPr id="2" name="Table 1"/>
          <p:cNvGraphicFramePr>
            <a:graphicFrameLocks noGrp="1"/>
          </p:cNvGraphicFramePr>
          <p:nvPr>
            <p:extLst>
              <p:ext uri="{D42A27DB-BD31-4B8C-83A1-F6EECF244321}">
                <p14:modId xmlns:p14="http://schemas.microsoft.com/office/powerpoint/2010/main" val="1961977733"/>
              </p:ext>
            </p:extLst>
          </p:nvPr>
        </p:nvGraphicFramePr>
        <p:xfrm>
          <a:off x="235124" y="3645023"/>
          <a:ext cx="6857156" cy="2743200"/>
        </p:xfrm>
        <a:graphic>
          <a:graphicData uri="http://schemas.openxmlformats.org/drawingml/2006/table">
            <a:tbl>
              <a:tblPr firstRow="1" bandRow="1">
                <a:tableStyleId>{5C22544A-7EE6-4342-B048-85BDC9FD1C3A}</a:tableStyleId>
              </a:tblPr>
              <a:tblGrid>
                <a:gridCol w="3544788"/>
                <a:gridCol w="2736304"/>
                <a:gridCol w="576064"/>
              </a:tblGrid>
              <a:tr h="280039">
                <a:tc>
                  <a:txBody>
                    <a:bodyPr/>
                    <a:lstStyle/>
                    <a:p>
                      <a:r>
                        <a:rPr lang="fa-IR" dirty="0" smtClean="0"/>
                        <a:t>معاف از مالیات</a:t>
                      </a:r>
                      <a:endParaRPr lang="en-US" dirty="0"/>
                    </a:p>
                  </a:txBody>
                  <a:tcPr/>
                </a:tc>
                <a:tc>
                  <a:txBody>
                    <a:bodyPr/>
                    <a:lstStyle/>
                    <a:p>
                      <a:r>
                        <a:rPr lang="fa-IR" dirty="0" smtClean="0"/>
                        <a:t>درآمد</a:t>
                      </a:r>
                      <a:r>
                        <a:rPr lang="fa-IR" baseline="0" dirty="0" smtClean="0"/>
                        <a:t> های تا 5 میلیون ریال</a:t>
                      </a:r>
                      <a:endParaRPr lang="en-US" dirty="0"/>
                    </a:p>
                  </a:txBody>
                  <a:tcPr/>
                </a:tc>
                <a:tc>
                  <a:txBody>
                    <a:bodyPr/>
                    <a:lstStyle/>
                    <a:p>
                      <a:r>
                        <a:rPr lang="en-US" dirty="0" smtClean="0"/>
                        <a:t>A</a:t>
                      </a:r>
                      <a:endParaRPr lang="en-US" dirty="0"/>
                    </a:p>
                  </a:txBody>
                  <a:tcPr/>
                </a:tc>
              </a:tr>
              <a:tr h="340605">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fa-IR" dirty="0" smtClean="0"/>
                        <a:t>با نرخ % 12 نسبت به</a:t>
                      </a:r>
                      <a:r>
                        <a:rPr lang="fa-IR" baseline="0" dirty="0" smtClean="0"/>
                        <a:t> مازاد 5 میلیون ریال</a:t>
                      </a:r>
                      <a:endParaRPr lang="en-US" dirty="0" smtClean="0"/>
                    </a:p>
                    <a:p>
                      <a:endParaRPr lang="en-US" dirty="0"/>
                    </a:p>
                  </a:txBody>
                  <a:tcPr/>
                </a:tc>
                <a:tc>
                  <a:txBody>
                    <a:bodyPr/>
                    <a:lstStyle/>
                    <a:p>
                      <a:r>
                        <a:rPr lang="fa-IR" dirty="0" smtClean="0"/>
                        <a:t>درآمد</a:t>
                      </a:r>
                      <a:r>
                        <a:rPr lang="fa-IR" baseline="0" dirty="0" smtClean="0"/>
                        <a:t> ها تا 6/500/000 ریال</a:t>
                      </a:r>
                      <a:endParaRPr lang="en-US" dirty="0"/>
                    </a:p>
                  </a:txBody>
                  <a:tcPr/>
                </a:tc>
                <a:tc>
                  <a:txBody>
                    <a:bodyPr/>
                    <a:lstStyle/>
                    <a:p>
                      <a:pPr algn="ctr"/>
                      <a:r>
                        <a:rPr lang="en-US" dirty="0" smtClean="0"/>
                        <a:t>B</a:t>
                      </a:r>
                      <a:endParaRPr lang="en-US" dirty="0"/>
                    </a:p>
                  </a:txBody>
                  <a:tcPr/>
                </a:tc>
              </a:tr>
              <a:tr h="340605">
                <a:tc>
                  <a:txBody>
                    <a:bodyPr/>
                    <a:lstStyle/>
                    <a:p>
                      <a:r>
                        <a:rPr lang="fa-IR" dirty="0" smtClean="0"/>
                        <a:t>با نرخ 15% نسبت به مازاد 6/500/000</a:t>
                      </a:r>
                      <a:endParaRPr lang="en-US" dirty="0"/>
                    </a:p>
                  </a:txBody>
                  <a:tcPr/>
                </a:tc>
                <a:tc>
                  <a:txBody>
                    <a:bodyPr/>
                    <a:lstStyle/>
                    <a:p>
                      <a:r>
                        <a:rPr lang="fa-IR" dirty="0" smtClean="0"/>
                        <a:t>درآمد های تا 8/750/000 ریال</a:t>
                      </a:r>
                      <a:endParaRPr lang="en-US" dirty="0"/>
                    </a:p>
                  </a:txBody>
                  <a:tcPr/>
                </a:tc>
                <a:tc>
                  <a:txBody>
                    <a:bodyPr/>
                    <a:lstStyle/>
                    <a:p>
                      <a:pPr algn="ctr"/>
                      <a:r>
                        <a:rPr lang="en-US" dirty="0" smtClean="0"/>
                        <a:t>C</a:t>
                      </a:r>
                      <a:endParaRPr lang="en-US" dirty="0"/>
                    </a:p>
                  </a:txBody>
                  <a:tcPr/>
                </a:tc>
              </a:tr>
              <a:tr h="340605">
                <a:tc>
                  <a:txBody>
                    <a:bodyPr/>
                    <a:lstStyle/>
                    <a:p>
                      <a:r>
                        <a:rPr lang="fa-IR" dirty="0" smtClean="0"/>
                        <a:t>با نرخ 18% نسبت به مازاد 8/750/000</a:t>
                      </a:r>
                      <a:endParaRPr lang="en-US" dirty="0"/>
                    </a:p>
                  </a:txBody>
                  <a:tcPr/>
                </a:tc>
                <a:tc>
                  <a:txBody>
                    <a:bodyPr/>
                    <a:lstStyle/>
                    <a:p>
                      <a:r>
                        <a:rPr lang="fa-IR" dirty="0" smtClean="0"/>
                        <a:t>درآمدهای</a:t>
                      </a:r>
                      <a:r>
                        <a:rPr lang="fa-IR" baseline="0" dirty="0" smtClean="0"/>
                        <a:t> تا 9/850/000 ریال</a:t>
                      </a:r>
                      <a:endParaRPr lang="en-US" dirty="0"/>
                    </a:p>
                  </a:txBody>
                  <a:tcPr/>
                </a:tc>
                <a:tc>
                  <a:txBody>
                    <a:bodyPr/>
                    <a:lstStyle/>
                    <a:p>
                      <a:pPr algn="ctr"/>
                      <a:r>
                        <a:rPr lang="en-US" dirty="0" smtClean="0"/>
                        <a:t>D</a:t>
                      </a:r>
                      <a:endParaRPr lang="en-US" dirty="0"/>
                    </a:p>
                  </a:txBody>
                  <a:tcPr/>
                </a:tc>
              </a:tr>
              <a:tr h="340605">
                <a:tc>
                  <a:txBody>
                    <a:bodyPr/>
                    <a:lstStyle/>
                    <a:p>
                      <a:r>
                        <a:rPr lang="fa-IR" dirty="0" smtClean="0"/>
                        <a:t>با نرخ 22% نسبت به مازاد 9/850/000</a:t>
                      </a:r>
                      <a:endParaRPr lang="en-US" dirty="0"/>
                    </a:p>
                  </a:txBody>
                  <a:tcPr/>
                </a:tc>
                <a:tc>
                  <a:txBody>
                    <a:bodyPr/>
                    <a:lstStyle/>
                    <a:p>
                      <a:r>
                        <a:rPr lang="fa-IR" dirty="0" smtClean="0"/>
                        <a:t>درآمد های تا 15/000/000 ریال</a:t>
                      </a:r>
                      <a:endParaRPr lang="en-US" dirty="0"/>
                    </a:p>
                  </a:txBody>
                  <a:tcPr/>
                </a:tc>
                <a:tc>
                  <a:txBody>
                    <a:bodyPr/>
                    <a:lstStyle/>
                    <a:p>
                      <a:pPr algn="ctr"/>
                      <a:r>
                        <a:rPr lang="en-US" dirty="0" smtClean="0"/>
                        <a:t>E</a:t>
                      </a:r>
                      <a:endParaRPr lang="en-US" dirty="0"/>
                    </a:p>
                  </a:txBody>
                  <a:tcPr/>
                </a:tc>
              </a:tr>
              <a:tr h="556984">
                <a:tc>
                  <a:txBody>
                    <a:bodyPr/>
                    <a:lstStyle/>
                    <a:p>
                      <a:r>
                        <a:rPr lang="fa-IR" dirty="0" smtClean="0"/>
                        <a:t>با نرخ  30% نسبت به مازاد15/000/000</a:t>
                      </a:r>
                      <a:endParaRPr lang="en-US" dirty="0"/>
                    </a:p>
                  </a:txBody>
                  <a:tcPr/>
                </a:tc>
                <a:tc>
                  <a:txBody>
                    <a:bodyPr/>
                    <a:lstStyle/>
                    <a:p>
                      <a:r>
                        <a:rPr lang="fa-IR" dirty="0" smtClean="0"/>
                        <a:t>درآمدهای بالاتر از 15/000/000</a:t>
                      </a:r>
                      <a:endParaRPr lang="en-US" dirty="0"/>
                    </a:p>
                  </a:txBody>
                  <a:tcPr/>
                </a:tc>
                <a:tc>
                  <a:txBody>
                    <a:bodyPr/>
                    <a:lstStyle/>
                    <a:p>
                      <a:pPr algn="ctr"/>
                      <a:r>
                        <a:rPr lang="en-US" dirty="0" smtClean="0"/>
                        <a:t>F</a:t>
                      </a:r>
                      <a:endParaRPr lang="en-US" dirty="0"/>
                    </a:p>
                  </a:txBody>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8">
                                            <p:txEl>
                                              <p:pRg st="1" end="1"/>
                                            </p:txEl>
                                          </p:spTgt>
                                        </p:tgtEl>
                                        <p:attrNameLst>
                                          <p:attrName>style.visibility</p:attrName>
                                        </p:attrNameLst>
                                      </p:cBhvr>
                                      <p:to>
                                        <p:strVal val="visible"/>
                                      </p:to>
                                    </p:set>
                                    <p:animEffect transition="in" filter="circle(in)">
                                      <p:cBhvr>
                                        <p:cTn id="7" dur="2000"/>
                                        <p:tgtEl>
                                          <p:spTgt spid="28">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28">
                                            <p:txEl>
                                              <p:pRg st="2" end="2"/>
                                            </p:txEl>
                                          </p:spTgt>
                                        </p:tgtEl>
                                        <p:attrNameLst>
                                          <p:attrName>style.visibility</p:attrName>
                                        </p:attrNameLst>
                                      </p:cBhvr>
                                      <p:to>
                                        <p:strVal val="visible"/>
                                      </p:to>
                                    </p:set>
                                    <p:animEffect transition="in" filter="circle(in)">
                                      <p:cBhvr>
                                        <p:cTn id="12" dur="2000"/>
                                        <p:tgtEl>
                                          <p:spTgt spid="28">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28">
                                            <p:txEl>
                                              <p:pRg st="3" end="3"/>
                                            </p:txEl>
                                          </p:spTgt>
                                        </p:tgtEl>
                                        <p:attrNameLst>
                                          <p:attrName>style.visibility</p:attrName>
                                        </p:attrNameLst>
                                      </p:cBhvr>
                                      <p:to>
                                        <p:strVal val="visible"/>
                                      </p:to>
                                    </p:set>
                                    <p:animEffect transition="in" filter="circle(in)">
                                      <p:cBhvr>
                                        <p:cTn id="17" dur="2000"/>
                                        <p:tgtEl>
                                          <p:spTgt spid="28">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nodeType="clickEffect">
                                  <p:stCondLst>
                                    <p:cond delay="0"/>
                                  </p:stCondLst>
                                  <p:childTnLst>
                                    <p:set>
                                      <p:cBhvr>
                                        <p:cTn id="21" dur="1" fill="hold">
                                          <p:stCondLst>
                                            <p:cond delay="0"/>
                                          </p:stCondLst>
                                        </p:cTn>
                                        <p:tgtEl>
                                          <p:spTgt spid="28">
                                            <p:txEl>
                                              <p:pRg st="4" end="4"/>
                                            </p:txEl>
                                          </p:spTgt>
                                        </p:tgtEl>
                                        <p:attrNameLst>
                                          <p:attrName>style.visibility</p:attrName>
                                        </p:attrNameLst>
                                      </p:cBhvr>
                                      <p:to>
                                        <p:strVal val="visible"/>
                                      </p:to>
                                    </p:set>
                                    <p:animEffect transition="in" filter="circle(in)">
                                      <p:cBhvr>
                                        <p:cTn id="22" dur="2000"/>
                                        <p:tgtEl>
                                          <p:spTgt spid="28">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nodeType="click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circle(in)">
                                      <p:cBhvr>
                                        <p:cTn id="2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9" name="Rectangle 8"/>
          <p:cNvSpPr/>
          <p:nvPr/>
        </p:nvSpPr>
        <p:spPr>
          <a:xfrm>
            <a:off x="0" y="1181388"/>
            <a:ext cx="7239000" cy="5401479"/>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lvl="0">
              <a:spcBef>
                <a:spcPct val="0"/>
              </a:spcBef>
              <a:defRPr/>
            </a:pPr>
            <a:r>
              <a:rPr lang="fa-IR" sz="2000" b="1" dirty="0" smtClean="0">
                <a:solidFill>
                  <a:srgbClr val="FF00FF"/>
                </a:solidFill>
                <a:cs typeface="B Titr" pitchFamily="2" charset="-78"/>
              </a:rPr>
              <a:t>نرخ :تصاعدی طبقه ای :با جزیی افزایش یا کاهش درآمد : مالیات به شدت تغییر نمی کند.</a:t>
            </a:r>
            <a:endParaRPr lang="fa-IR" sz="2000" b="1" dirty="0">
              <a:solidFill>
                <a:srgbClr val="FF00FF"/>
              </a:solidFill>
              <a:cs typeface="B Titr" pitchFamily="2" charset="-78"/>
            </a:endParaRPr>
          </a:p>
          <a:p>
            <a:pPr lvl="0">
              <a:spcBef>
                <a:spcPct val="0"/>
              </a:spcBef>
              <a:defRPr/>
            </a:pPr>
            <a:endParaRPr lang="fa-IR" sz="2000" b="1" dirty="0" smtClean="0">
              <a:solidFill>
                <a:srgbClr val="FF00FF"/>
              </a:solidFill>
              <a:cs typeface="B Titr" pitchFamily="2" charset="-78"/>
            </a:endParaRPr>
          </a:p>
          <a:p>
            <a:pPr lvl="0">
              <a:spcBef>
                <a:spcPct val="0"/>
              </a:spcBef>
              <a:defRPr/>
            </a:pPr>
            <a:endParaRPr lang="fa-IR" sz="2000" b="1" dirty="0">
              <a:solidFill>
                <a:srgbClr val="FF00FF"/>
              </a:solidFill>
              <a:cs typeface="B Titr" pitchFamily="2" charset="-78"/>
            </a:endParaRPr>
          </a:p>
          <a:p>
            <a:pPr lvl="0">
              <a:spcBef>
                <a:spcPct val="0"/>
              </a:spcBef>
              <a:defRPr/>
            </a:pPr>
            <a:endParaRPr lang="fa-IR" sz="2000" b="1" dirty="0" smtClean="0">
              <a:solidFill>
                <a:srgbClr val="FF00FF"/>
              </a:solidFill>
              <a:cs typeface="B Titr" pitchFamily="2" charset="-78"/>
            </a:endParaRPr>
          </a:p>
          <a:p>
            <a:pPr lvl="0">
              <a:spcBef>
                <a:spcPct val="0"/>
              </a:spcBef>
              <a:defRPr/>
            </a:pPr>
            <a:endParaRPr lang="fa-IR" sz="2000" b="1" dirty="0">
              <a:solidFill>
                <a:srgbClr val="FF00FF"/>
              </a:solidFill>
              <a:cs typeface="B Titr" pitchFamily="2" charset="-78"/>
            </a:endParaRPr>
          </a:p>
          <a:p>
            <a:pPr lvl="0">
              <a:spcBef>
                <a:spcPct val="0"/>
              </a:spcBef>
              <a:defRPr/>
            </a:pPr>
            <a:endParaRPr lang="fa-IR" sz="2000" b="1" dirty="0" smtClean="0">
              <a:solidFill>
                <a:srgbClr val="FF00FF"/>
              </a:solidFill>
              <a:cs typeface="B Titr" pitchFamily="2" charset="-78"/>
            </a:endParaRPr>
          </a:p>
          <a:p>
            <a:pPr lvl="0">
              <a:spcBef>
                <a:spcPct val="0"/>
              </a:spcBef>
              <a:defRPr/>
            </a:pPr>
            <a:endParaRPr lang="fa-IR" sz="2000" b="1" dirty="0">
              <a:solidFill>
                <a:srgbClr val="FF00FF"/>
              </a:solidFill>
              <a:cs typeface="B Titr" pitchFamily="2" charset="-78"/>
            </a:endParaRPr>
          </a:p>
          <a:p>
            <a:pPr lvl="0">
              <a:spcBef>
                <a:spcPct val="0"/>
              </a:spcBef>
              <a:defRPr/>
            </a:pPr>
            <a:endParaRPr lang="fa-IR" sz="2000" b="1" dirty="0" smtClean="0">
              <a:solidFill>
                <a:srgbClr val="FF00FF"/>
              </a:solidFill>
              <a:cs typeface="B Titr" pitchFamily="2" charset="-78"/>
            </a:endParaRPr>
          </a:p>
          <a:p>
            <a:pPr lvl="0">
              <a:spcBef>
                <a:spcPct val="0"/>
              </a:spcBef>
              <a:defRPr/>
            </a:pPr>
            <a:endParaRPr lang="fa-IR" sz="2000" b="1" dirty="0">
              <a:solidFill>
                <a:srgbClr val="FF00FF"/>
              </a:solidFill>
              <a:cs typeface="B Titr" pitchFamily="2" charset="-78"/>
            </a:endParaRPr>
          </a:p>
          <a:p>
            <a:pPr lvl="0">
              <a:spcBef>
                <a:spcPct val="0"/>
              </a:spcBef>
              <a:defRPr/>
            </a:pPr>
            <a:endParaRPr lang="fa-IR" sz="2000" b="1" dirty="0" smtClean="0">
              <a:solidFill>
                <a:srgbClr val="FF00FF"/>
              </a:solidFill>
              <a:cs typeface="B Titr" pitchFamily="2" charset="-78"/>
            </a:endParaRPr>
          </a:p>
          <a:p>
            <a:pPr lvl="0">
              <a:spcBef>
                <a:spcPct val="0"/>
              </a:spcBef>
              <a:defRPr/>
            </a:pPr>
            <a:endParaRPr lang="fa-IR" sz="2000" b="1" dirty="0">
              <a:solidFill>
                <a:srgbClr val="FF00FF"/>
              </a:solidFill>
              <a:cs typeface="B Titr" pitchFamily="2" charset="-78"/>
            </a:endParaRPr>
          </a:p>
          <a:p>
            <a:pPr lvl="0">
              <a:spcBef>
                <a:spcPct val="0"/>
              </a:spcBef>
              <a:defRPr/>
            </a:pPr>
            <a:endParaRPr lang="fa-IR" sz="2000" b="1" dirty="0" smtClean="0">
              <a:solidFill>
                <a:srgbClr val="FF00FF"/>
              </a:solidFill>
              <a:cs typeface="B Titr" pitchFamily="2" charset="-78"/>
            </a:endParaRPr>
          </a:p>
          <a:p>
            <a:pPr>
              <a:spcBef>
                <a:spcPct val="0"/>
              </a:spcBef>
              <a:defRPr/>
            </a:pPr>
            <a:endParaRPr lang="fa-IR" sz="2000" b="1" dirty="0" smtClean="0">
              <a:solidFill>
                <a:srgbClr val="FF0000"/>
              </a:solidFill>
              <a:cs typeface="B Titr" pitchFamily="2" charset="-78"/>
            </a:endParaRPr>
          </a:p>
          <a:p>
            <a:pPr>
              <a:spcBef>
                <a:spcPct val="0"/>
              </a:spcBef>
              <a:defRPr/>
            </a:pPr>
            <a:r>
              <a:rPr lang="en-US" altLang="ko-KR" sz="2000" b="1" dirty="0" smtClean="0">
                <a:solidFill>
                  <a:srgbClr val="FF0000"/>
                </a:solidFill>
                <a:latin typeface="Times New Roman" pitchFamily="18" charset="0"/>
                <a:ea typeface="Batang" pitchFamily="18" charset="-127"/>
                <a:cs typeface="Times New Roman" pitchFamily="18" charset="0"/>
              </a:rPr>
              <a:t>       </a:t>
            </a:r>
            <a:endParaRPr lang="fa-IR" sz="2000" b="1" dirty="0" smtClean="0">
              <a:solidFill>
                <a:srgbClr val="FF00FF"/>
              </a:solidFill>
              <a:cs typeface="B Titr" pitchFamily="2" charset="-78"/>
            </a:endParaRPr>
          </a:p>
          <a:p>
            <a:pPr lvl="0">
              <a:spcBef>
                <a:spcPct val="0"/>
              </a:spcBef>
              <a:defRPr/>
            </a:pPr>
            <a:endParaRPr lang="fa-IR" sz="900" b="1" dirty="0" smtClean="0">
              <a:solidFill>
                <a:srgbClr val="FF0000"/>
              </a:solidFill>
              <a:cs typeface="B Titr" pitchFamily="2" charset="-78"/>
            </a:endParaRPr>
          </a:p>
          <a:p>
            <a:pPr lvl="0">
              <a:spcBef>
                <a:spcPct val="0"/>
              </a:spcBef>
              <a:defRPr/>
            </a:pPr>
            <a:endParaRPr lang="fa-IR" sz="2000" b="1" dirty="0" smtClean="0">
              <a:solidFill>
                <a:srgbClr val="FF0000"/>
              </a:solidFill>
              <a:cs typeface="B Titr" pitchFamily="2" charset="-78"/>
            </a:endParaRPr>
          </a:p>
          <a:p>
            <a:pPr lvl="0" algn="ctr">
              <a:spcBef>
                <a:spcPct val="0"/>
              </a:spcBef>
              <a:defRPr/>
            </a:pPr>
            <a:endParaRPr lang="fa-IR" sz="1600" b="1" dirty="0" smtClean="0">
              <a:solidFill>
                <a:srgbClr val="FF0000"/>
              </a:solidFill>
              <a:cs typeface="B Titr" pitchFamily="2" charset="-78"/>
            </a:endParaRPr>
          </a:p>
          <a:p>
            <a:pPr lvl="0" algn="ctr">
              <a:spcBef>
                <a:spcPct val="0"/>
              </a:spcBef>
              <a:defRPr/>
            </a:pPr>
            <a:endParaRPr lang="fa-IR" sz="2000" dirty="0">
              <a:solidFill>
                <a:srgbClr val="FF0000"/>
              </a:solidFill>
              <a:cs typeface="B Titr" pitchFamily="2" charset="-78"/>
            </a:endParaRPr>
          </a:p>
        </p:txBody>
      </p:sp>
      <p:sp>
        <p:nvSpPr>
          <p:cNvPr id="4" name="Rectangle 2"/>
          <p:cNvSpPr>
            <a:spLocks noGrp="1" noChangeArrowheads="1"/>
          </p:cNvSpPr>
          <p:nvPr>
            <p:ph type="title"/>
          </p:nvPr>
        </p:nvSpPr>
        <p:spPr>
          <a:xfrm>
            <a:off x="1143000" y="381000"/>
            <a:ext cx="6705600" cy="563563"/>
          </a:xfrm>
        </p:spPr>
        <p:txBody>
          <a:bodyPr>
            <a:noAutofit/>
          </a:bodyPr>
          <a:lstStyle/>
          <a:p>
            <a:pPr algn="r"/>
            <a:r>
              <a:rPr lang="fa-IR" sz="3600" b="1" dirty="0" smtClean="0">
                <a:solidFill>
                  <a:srgbClr val="FFFF00"/>
                </a:solidFill>
                <a:cs typeface="B Nazanin" pitchFamily="2" charset="-78"/>
              </a:rPr>
              <a:t>مالیات </a:t>
            </a:r>
            <a:endParaRPr lang="fa-IR" sz="3600" dirty="0" smtClean="0">
              <a:solidFill>
                <a:srgbClr val="FFFF00"/>
              </a:solidFill>
              <a:cs typeface="B Nazanin" pitchFamily="2" charset="-78"/>
            </a:endParaRPr>
          </a:p>
        </p:txBody>
      </p:sp>
      <p:sp>
        <p:nvSpPr>
          <p:cNvPr id="25" name="Hexagon 24"/>
          <p:cNvSpPr/>
          <p:nvPr/>
        </p:nvSpPr>
        <p:spPr>
          <a:xfrm>
            <a:off x="8204886" y="5668483"/>
            <a:ext cx="609600" cy="533400"/>
          </a:xfrm>
          <a:prstGeom prst="hexagon">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fa-IR" sz="1600" b="1" dirty="0" smtClean="0">
                <a:cs typeface="B Nazanin" pitchFamily="2" charset="-78"/>
              </a:rPr>
              <a:t>15</a:t>
            </a:r>
            <a:endParaRPr lang="en-US" sz="1600" b="1" dirty="0">
              <a:cs typeface="B Nazanin" pitchFamily="2" charset="-78"/>
            </a:endParaRPr>
          </a:p>
        </p:txBody>
      </p:sp>
      <p:sp>
        <p:nvSpPr>
          <p:cNvPr id="26" name="Hexagon 25"/>
          <p:cNvSpPr/>
          <p:nvPr/>
        </p:nvSpPr>
        <p:spPr>
          <a:xfrm>
            <a:off x="7701169" y="5933090"/>
            <a:ext cx="609600" cy="533400"/>
          </a:xfrm>
          <a:prstGeom prst="hexagon">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fa-IR" sz="1600" b="1" dirty="0" smtClean="0">
                <a:cs typeface="B Nazanin" pitchFamily="2" charset="-78"/>
              </a:rPr>
              <a:t>از</a:t>
            </a:r>
            <a:endParaRPr lang="en-US" sz="1600" b="1" dirty="0">
              <a:cs typeface="B Nazanin" pitchFamily="2" charset="-78"/>
            </a:endParaRPr>
          </a:p>
        </p:txBody>
      </p:sp>
      <p:sp>
        <p:nvSpPr>
          <p:cNvPr id="27" name="Hexagon 26"/>
          <p:cNvSpPr/>
          <p:nvPr/>
        </p:nvSpPr>
        <p:spPr>
          <a:xfrm>
            <a:off x="8204886" y="6233985"/>
            <a:ext cx="609600" cy="533400"/>
          </a:xfrm>
          <a:prstGeom prst="hexagon">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fa-IR" sz="1600" b="1" dirty="0" smtClean="0">
                <a:cs typeface="B Nazanin" pitchFamily="2" charset="-78"/>
              </a:rPr>
              <a:t>17</a:t>
            </a:r>
            <a:endParaRPr lang="en-US" sz="1600" b="1" dirty="0">
              <a:cs typeface="B Nazanin" pitchFamily="2" charset="-78"/>
            </a:endParaRPr>
          </a:p>
        </p:txBody>
      </p:sp>
      <p:pic>
        <p:nvPicPr>
          <p:cNvPr id="33" name="Picture 32" descr="G:\پایان نامه آرزو-رادیوشناختی\CR.jpg"/>
          <p:cNvPicPr/>
          <p:nvPr/>
        </p:nvPicPr>
        <p:blipFill>
          <a:blip r:embed="rId4" cstate="print"/>
          <a:srcRect/>
          <a:stretch>
            <a:fillRect/>
          </a:stretch>
        </p:blipFill>
        <p:spPr bwMode="auto">
          <a:xfrm>
            <a:off x="8077200" y="304800"/>
            <a:ext cx="1066800" cy="685800"/>
          </a:xfrm>
          <a:prstGeom prst="rect">
            <a:avLst/>
          </a:prstGeom>
          <a:noFill/>
          <a:ln w="9525">
            <a:noFill/>
            <a:miter lim="800000"/>
            <a:headEnd/>
            <a:tailEnd/>
          </a:ln>
        </p:spPr>
      </p:pic>
      <p:sp>
        <p:nvSpPr>
          <p:cNvPr id="20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a-IR"/>
          </a:p>
        </p:txBody>
      </p:sp>
      <p:sp>
        <p:nvSpPr>
          <p:cNvPr id="21" name="Rounded Rectangle 20"/>
          <p:cNvSpPr/>
          <p:nvPr/>
        </p:nvSpPr>
        <p:spPr>
          <a:xfrm>
            <a:off x="7848600" y="1981190"/>
            <a:ext cx="1295400" cy="413555"/>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sz="1400" b="1" dirty="0" smtClean="0">
                <a:solidFill>
                  <a:schemeClr val="bg1">
                    <a:lumMod val="65000"/>
                  </a:schemeClr>
                </a:solidFill>
                <a:cs typeface="B Nazanin" pitchFamily="2" charset="-78"/>
              </a:rPr>
              <a:t>بیان مسئله</a:t>
            </a:r>
            <a:endParaRPr lang="en-US" sz="1400" b="1" dirty="0" smtClean="0">
              <a:solidFill>
                <a:schemeClr val="bg1">
                  <a:lumMod val="65000"/>
                </a:schemeClr>
              </a:solidFill>
              <a:cs typeface="B Nazanin" pitchFamily="2" charset="-78"/>
            </a:endParaRPr>
          </a:p>
        </p:txBody>
      </p:sp>
      <p:sp>
        <p:nvSpPr>
          <p:cNvPr id="22" name="Rounded Rectangle 21"/>
          <p:cNvSpPr/>
          <p:nvPr/>
        </p:nvSpPr>
        <p:spPr>
          <a:xfrm>
            <a:off x="7858125" y="3005951"/>
            <a:ext cx="1285875" cy="42567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sz="1400" b="1" dirty="0" smtClean="0">
                <a:solidFill>
                  <a:schemeClr val="bg1">
                    <a:lumMod val="65000"/>
                  </a:schemeClr>
                </a:solidFill>
                <a:cs typeface="B Nazanin" panose="00000400000000000000" pitchFamily="2" charset="-78"/>
              </a:rPr>
              <a:t>سود و زیان</a:t>
            </a:r>
            <a:endParaRPr lang="en-US" sz="1400" b="1" dirty="0">
              <a:solidFill>
                <a:schemeClr val="bg1">
                  <a:lumMod val="65000"/>
                </a:schemeClr>
              </a:solidFill>
              <a:cs typeface="B Nazanin" panose="00000400000000000000" pitchFamily="2" charset="-78"/>
            </a:endParaRPr>
          </a:p>
        </p:txBody>
      </p:sp>
      <p:sp>
        <p:nvSpPr>
          <p:cNvPr id="24" name="Rounded Rectangle 23"/>
          <p:cNvSpPr/>
          <p:nvPr/>
        </p:nvSpPr>
        <p:spPr>
          <a:xfrm>
            <a:off x="7858126" y="5092260"/>
            <a:ext cx="1285874" cy="42042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sz="1400" b="1" dirty="0" smtClean="0">
                <a:solidFill>
                  <a:schemeClr val="bg1">
                    <a:lumMod val="65000"/>
                  </a:schemeClr>
                </a:solidFill>
                <a:cs typeface="B Nazanin" panose="00000400000000000000" pitchFamily="2" charset="-78"/>
              </a:rPr>
              <a:t>پیشنهادات</a:t>
            </a:r>
            <a:endParaRPr lang="en-US" sz="1400" b="1" dirty="0">
              <a:solidFill>
                <a:schemeClr val="bg1">
                  <a:lumMod val="65000"/>
                </a:schemeClr>
              </a:solidFill>
              <a:cs typeface="B Nazanin" panose="00000400000000000000" pitchFamily="2" charset="-78"/>
            </a:endParaRPr>
          </a:p>
        </p:txBody>
      </p:sp>
      <p:sp>
        <p:nvSpPr>
          <p:cNvPr id="34" name="Rounded Rectangle 33"/>
          <p:cNvSpPr/>
          <p:nvPr/>
        </p:nvSpPr>
        <p:spPr>
          <a:xfrm>
            <a:off x="7848600" y="1066800"/>
            <a:ext cx="1295400" cy="451401"/>
          </a:xfrm>
          <a:prstGeom prst="roundRect">
            <a:avLst/>
          </a:prstGeom>
          <a:ln>
            <a:solidFill>
              <a:schemeClr val="accent1"/>
            </a:solidFill>
          </a:ln>
        </p:spPr>
        <p:style>
          <a:lnRef idx="1">
            <a:schemeClr val="accent1"/>
          </a:lnRef>
          <a:fillRef idx="2">
            <a:schemeClr val="accent1"/>
          </a:fillRef>
          <a:effectRef idx="1">
            <a:schemeClr val="accent1"/>
          </a:effectRef>
          <a:fontRef idx="minor">
            <a:schemeClr val="dk1"/>
          </a:fontRef>
        </p:style>
        <p:txBody>
          <a:bodyPr rtlCol="0" anchor="ctr"/>
          <a:lstStyle/>
          <a:p>
            <a:pPr algn="ctr" eaLnBrk="0" hangingPunct="0"/>
            <a:r>
              <a:rPr lang="fa-IR" sz="1400" b="1" dirty="0" smtClean="0">
                <a:solidFill>
                  <a:schemeClr val="bg1">
                    <a:lumMod val="65000"/>
                  </a:schemeClr>
                </a:solidFill>
                <a:cs typeface="B Nazanin" pitchFamily="2" charset="-78"/>
              </a:rPr>
              <a:t>بیان مسئله</a:t>
            </a:r>
            <a:endParaRPr lang="en-US" sz="1400" b="1" dirty="0">
              <a:solidFill>
                <a:schemeClr val="bg1">
                  <a:lumMod val="65000"/>
                </a:schemeClr>
              </a:solidFill>
              <a:cs typeface="B Nazanin" pitchFamily="2" charset="-78"/>
            </a:endParaRPr>
          </a:p>
        </p:txBody>
      </p:sp>
      <p:sp>
        <p:nvSpPr>
          <p:cNvPr id="35" name="Rounded Rectangle 34"/>
          <p:cNvSpPr/>
          <p:nvPr/>
        </p:nvSpPr>
        <p:spPr>
          <a:xfrm>
            <a:off x="7858125" y="3965030"/>
            <a:ext cx="1285875" cy="541161"/>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sz="1400" b="1" dirty="0" smtClean="0">
                <a:solidFill>
                  <a:schemeClr val="bg1">
                    <a:lumMod val="65000"/>
                  </a:schemeClr>
                </a:solidFill>
                <a:cs typeface="B Nazanin" panose="00000400000000000000" pitchFamily="2" charset="-78"/>
              </a:rPr>
              <a:t>استهلاک</a:t>
            </a:r>
            <a:endParaRPr lang="en-US" sz="1400" b="1" dirty="0">
              <a:solidFill>
                <a:schemeClr val="bg1">
                  <a:lumMod val="65000"/>
                </a:schemeClr>
              </a:solidFill>
              <a:cs typeface="B Nazanin" panose="00000400000000000000" pitchFamily="2" charset="-78"/>
            </a:endParaRPr>
          </a:p>
        </p:txBody>
      </p:sp>
      <p:sp>
        <p:nvSpPr>
          <p:cNvPr id="36" name="Rounded Rectangle 35"/>
          <p:cNvSpPr/>
          <p:nvPr/>
        </p:nvSpPr>
        <p:spPr>
          <a:xfrm>
            <a:off x="7858125" y="4527330"/>
            <a:ext cx="1285875" cy="541161"/>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sz="1400" b="1" dirty="0" smtClean="0">
                <a:solidFill>
                  <a:schemeClr val="bg1">
                    <a:lumMod val="65000"/>
                  </a:schemeClr>
                </a:solidFill>
                <a:cs typeface="B Nazanin" panose="00000400000000000000" pitchFamily="2" charset="-78"/>
              </a:rPr>
              <a:t>روش های محاسبه تولید</a:t>
            </a:r>
            <a:endParaRPr lang="en-US" sz="1400" b="1" dirty="0">
              <a:solidFill>
                <a:schemeClr val="bg1">
                  <a:lumMod val="65000"/>
                </a:schemeClr>
              </a:solidFill>
              <a:cs typeface="B Nazanin" panose="00000400000000000000" pitchFamily="2" charset="-78"/>
            </a:endParaRPr>
          </a:p>
        </p:txBody>
      </p:sp>
      <p:sp>
        <p:nvSpPr>
          <p:cNvPr id="37" name="Left Arrow 36"/>
          <p:cNvSpPr/>
          <p:nvPr/>
        </p:nvSpPr>
        <p:spPr>
          <a:xfrm>
            <a:off x="7278494" y="2136230"/>
            <a:ext cx="1865506" cy="1118592"/>
          </a:xfrm>
          <a:prstGeom prst="leftArrow">
            <a:avLst/>
          </a:prstGeom>
          <a:ln>
            <a:solidFill>
              <a:schemeClr val="accent1"/>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fa-IR" b="1" dirty="0" smtClean="0">
                <a:solidFill>
                  <a:schemeClr val="tx2"/>
                </a:solidFill>
                <a:cs typeface="B Nazanin" pitchFamily="2" charset="-78"/>
              </a:rPr>
              <a:t>مالیات</a:t>
            </a:r>
            <a:endParaRPr lang="en-US" b="1" dirty="0">
              <a:solidFill>
                <a:schemeClr val="tx2"/>
              </a:solidFill>
              <a:cs typeface="B Nazanin" pitchFamily="2" charset="-78"/>
            </a:endParaRPr>
          </a:p>
        </p:txBody>
      </p:sp>
      <p:sp>
        <p:nvSpPr>
          <p:cNvPr id="38" name="Rounded Rectangle 37"/>
          <p:cNvSpPr/>
          <p:nvPr/>
        </p:nvSpPr>
        <p:spPr>
          <a:xfrm>
            <a:off x="7848600" y="1537130"/>
            <a:ext cx="1295400" cy="413555"/>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sz="1400" b="1" dirty="0" smtClean="0">
                <a:solidFill>
                  <a:schemeClr val="bg1">
                    <a:lumMod val="65000"/>
                  </a:schemeClr>
                </a:solidFill>
                <a:cs typeface="B Nazanin" pitchFamily="2" charset="-78"/>
              </a:rPr>
              <a:t>راه حل</a:t>
            </a:r>
            <a:endParaRPr lang="en-US" sz="1400" b="1" dirty="0" smtClean="0">
              <a:solidFill>
                <a:schemeClr val="bg1">
                  <a:lumMod val="65000"/>
                </a:schemeClr>
              </a:solidFill>
              <a:cs typeface="B Nazanin" pitchFamily="2" charset="-78"/>
            </a:endParaRPr>
          </a:p>
        </p:txBody>
      </p:sp>
      <p:sp>
        <p:nvSpPr>
          <p:cNvPr id="29" name="Rounded Rectangle 28"/>
          <p:cNvSpPr/>
          <p:nvPr/>
        </p:nvSpPr>
        <p:spPr>
          <a:xfrm>
            <a:off x="7858125" y="3456226"/>
            <a:ext cx="1285875" cy="48873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sz="1400" b="1" dirty="0" smtClean="0">
                <a:solidFill>
                  <a:schemeClr val="bg1">
                    <a:lumMod val="65000"/>
                  </a:schemeClr>
                </a:solidFill>
                <a:cs typeface="B Nazanin" pitchFamily="2" charset="-78"/>
              </a:rPr>
              <a:t>حجم پول</a:t>
            </a:r>
            <a:endParaRPr lang="en-US" sz="1400" b="1" dirty="0">
              <a:solidFill>
                <a:schemeClr val="bg1">
                  <a:lumMod val="65000"/>
                </a:schemeClr>
              </a:solidFill>
              <a:cs typeface="B Nazanin" pitchFamily="2" charset="-78"/>
            </a:endParaRPr>
          </a:p>
        </p:txBody>
      </p:sp>
      <p:graphicFrame>
        <p:nvGraphicFramePr>
          <p:cNvPr id="2" name="Table 1"/>
          <p:cNvGraphicFramePr>
            <a:graphicFrameLocks noGrp="1"/>
          </p:cNvGraphicFramePr>
          <p:nvPr>
            <p:extLst>
              <p:ext uri="{D42A27DB-BD31-4B8C-83A1-F6EECF244321}">
                <p14:modId xmlns:p14="http://schemas.microsoft.com/office/powerpoint/2010/main" val="1399614966"/>
              </p:ext>
            </p:extLst>
          </p:nvPr>
        </p:nvGraphicFramePr>
        <p:xfrm>
          <a:off x="425032" y="2184037"/>
          <a:ext cx="6696745" cy="3327400"/>
        </p:xfrm>
        <a:graphic>
          <a:graphicData uri="http://schemas.openxmlformats.org/drawingml/2006/table">
            <a:tbl>
              <a:tblPr firstRow="1" bandRow="1">
                <a:tableStyleId>{5C22544A-7EE6-4342-B048-85BDC9FD1C3A}</a:tableStyleId>
              </a:tblPr>
              <a:tblGrid>
                <a:gridCol w="4752529"/>
                <a:gridCol w="1944216"/>
              </a:tblGrid>
              <a:tr h="128042">
                <a:tc>
                  <a:txBody>
                    <a:bodyPr/>
                    <a:lstStyle/>
                    <a:p>
                      <a:pPr algn="ctr"/>
                      <a:r>
                        <a:rPr lang="fa-IR" dirty="0" smtClean="0"/>
                        <a:t>مازاد نسبت به طبقه قبل*نرخ</a:t>
                      </a:r>
                      <a:endParaRPr lang="en-US" dirty="0"/>
                    </a:p>
                  </a:txBody>
                  <a:tcPr/>
                </a:tc>
                <a:tc>
                  <a:txBody>
                    <a:bodyPr/>
                    <a:lstStyle/>
                    <a:p>
                      <a:r>
                        <a:rPr lang="fa-IR" dirty="0" smtClean="0"/>
                        <a:t>میزان</a:t>
                      </a:r>
                      <a:r>
                        <a:rPr lang="fa-IR" baseline="0" dirty="0" smtClean="0"/>
                        <a:t> مالیات هر طبقه</a:t>
                      </a:r>
                      <a:endParaRPr lang="en-US" dirty="0"/>
                    </a:p>
                  </a:txBody>
                  <a:tcPr/>
                </a:tc>
              </a:tr>
              <a:tr h="370840">
                <a:tc>
                  <a:txBody>
                    <a:bodyPr/>
                    <a:lstStyle/>
                    <a:p>
                      <a:pPr algn="ctr"/>
                      <a:r>
                        <a:rPr lang="fa-IR" dirty="0" smtClean="0"/>
                        <a:t>12%*</a:t>
                      </a:r>
                      <a:r>
                        <a:rPr lang="en-US" dirty="0" smtClean="0"/>
                        <a:t>1/500/000</a:t>
                      </a:r>
                      <a:r>
                        <a:rPr lang="fa-IR" dirty="0" smtClean="0"/>
                        <a:t>=</a:t>
                      </a:r>
                      <a:r>
                        <a:rPr lang="en-US" dirty="0" smtClean="0"/>
                        <a:t>6500000-500000</a:t>
                      </a:r>
                      <a:endParaRPr lang="en-US" dirty="0"/>
                    </a:p>
                  </a:txBody>
                  <a:tcPr/>
                </a:tc>
                <a:tc>
                  <a:txBody>
                    <a:bodyPr/>
                    <a:lstStyle/>
                    <a:p>
                      <a:pPr algn="ctr"/>
                      <a:r>
                        <a:rPr lang="fa-IR" dirty="0" smtClean="0"/>
                        <a:t>180/000</a:t>
                      </a:r>
                      <a:endParaRPr lang="en-US" dirty="0"/>
                    </a:p>
                  </a:txBody>
                  <a:tcPr/>
                </a:tc>
              </a:tr>
              <a:tr h="365214">
                <a:tc>
                  <a:txBody>
                    <a:bodyPr/>
                    <a:lstStyle/>
                    <a:p>
                      <a:pPr algn="ctr"/>
                      <a:r>
                        <a:rPr lang="en-US" dirty="0" smtClean="0"/>
                        <a:t>2/250/000*%15</a:t>
                      </a:r>
                      <a:r>
                        <a:rPr lang="fa-IR" dirty="0" smtClean="0"/>
                        <a:t>=</a:t>
                      </a:r>
                      <a:r>
                        <a:rPr lang="en-US" dirty="0" smtClean="0"/>
                        <a:t>8750/000-6500/000</a:t>
                      </a:r>
                      <a:endParaRPr lang="en-US" dirty="0"/>
                    </a:p>
                  </a:txBody>
                  <a:tcPr/>
                </a:tc>
                <a:tc>
                  <a:txBody>
                    <a:bodyPr/>
                    <a:lstStyle/>
                    <a:p>
                      <a:pPr algn="ctr"/>
                      <a:r>
                        <a:rPr lang="fa-IR" dirty="0" smtClean="0"/>
                        <a:t>337/500</a:t>
                      </a:r>
                      <a:endParaRPr lang="en-US" dirty="0"/>
                    </a:p>
                  </a:txBody>
                  <a:tcPr/>
                </a:tc>
              </a:tr>
              <a:tr h="370840">
                <a:tc>
                  <a:txBody>
                    <a:bodyPr/>
                    <a:lstStyle/>
                    <a:p>
                      <a:pPr algn="ctr"/>
                      <a:r>
                        <a:rPr lang="fa-IR" dirty="0" smtClean="0"/>
                        <a:t>18%*</a:t>
                      </a:r>
                      <a:r>
                        <a:rPr lang="en-US" dirty="0" smtClean="0"/>
                        <a:t>1/100/000</a:t>
                      </a:r>
                      <a:r>
                        <a:rPr lang="fa-IR" dirty="0" smtClean="0"/>
                        <a:t>=</a:t>
                      </a:r>
                      <a:r>
                        <a:rPr lang="en-US" dirty="0" smtClean="0"/>
                        <a:t>9/750/000-8/750/000</a:t>
                      </a:r>
                      <a:endParaRPr lang="en-US" dirty="0"/>
                    </a:p>
                  </a:txBody>
                  <a:tcPr/>
                </a:tc>
                <a:tc>
                  <a:txBody>
                    <a:bodyPr/>
                    <a:lstStyle/>
                    <a:p>
                      <a:pPr algn="ctr"/>
                      <a:r>
                        <a:rPr lang="fa-IR" dirty="0" smtClean="0"/>
                        <a:t>198/000</a:t>
                      </a:r>
                      <a:endParaRPr lang="en-US" dirty="0"/>
                    </a:p>
                  </a:txBody>
                  <a:tcPr/>
                </a:tc>
              </a:tr>
              <a:tr h="370840">
                <a:tc>
                  <a:txBody>
                    <a:bodyPr/>
                    <a:lstStyle/>
                    <a:p>
                      <a:pPr algn="ctr"/>
                      <a:r>
                        <a:rPr lang="fa-IR" dirty="0" smtClean="0"/>
                        <a:t>22%*5/150/000</a:t>
                      </a:r>
                      <a:r>
                        <a:rPr lang="en-US" dirty="0" smtClean="0"/>
                        <a:t>=</a:t>
                      </a:r>
                      <a:r>
                        <a:rPr lang="fa-IR" dirty="0" smtClean="0"/>
                        <a:t>9/750/000-</a:t>
                      </a:r>
                      <a:r>
                        <a:rPr lang="fa-IR" baseline="0" dirty="0" smtClean="0"/>
                        <a:t> </a:t>
                      </a:r>
                      <a:r>
                        <a:rPr lang="fa-IR" dirty="0" smtClean="0"/>
                        <a:t>15/000/000</a:t>
                      </a:r>
                      <a:endParaRPr lang="en-US" dirty="0"/>
                    </a:p>
                  </a:txBody>
                  <a:tcPr/>
                </a:tc>
                <a:tc>
                  <a:txBody>
                    <a:bodyPr/>
                    <a:lstStyle/>
                    <a:p>
                      <a:pPr algn="ctr"/>
                      <a:r>
                        <a:rPr lang="fa-IR" dirty="0" smtClean="0"/>
                        <a:t>1/133/000</a:t>
                      </a:r>
                      <a:endParaRPr lang="en-US" dirty="0"/>
                    </a:p>
                  </a:txBody>
                  <a:tcPr/>
                </a:tc>
              </a:tr>
              <a:tr h="370840">
                <a:tc>
                  <a:txBody>
                    <a:bodyPr/>
                    <a:lstStyle/>
                    <a:p>
                      <a:pPr algn="ctr"/>
                      <a:r>
                        <a:rPr lang="fa-IR" dirty="0" smtClean="0"/>
                        <a:t>30%*14/000/000=15/000/000-</a:t>
                      </a:r>
                      <a:r>
                        <a:rPr lang="fa-IR" baseline="0" dirty="0" smtClean="0"/>
                        <a:t> </a:t>
                      </a:r>
                      <a:r>
                        <a:rPr lang="fa-IR" dirty="0" smtClean="0"/>
                        <a:t>29/000/000</a:t>
                      </a:r>
                      <a:endParaRPr lang="en-US" dirty="0"/>
                    </a:p>
                  </a:txBody>
                  <a:tcPr/>
                </a:tc>
                <a:tc>
                  <a:txBody>
                    <a:bodyPr/>
                    <a:lstStyle/>
                    <a:p>
                      <a:pPr algn="ctr"/>
                      <a:r>
                        <a:rPr lang="fa-IR" dirty="0" smtClean="0"/>
                        <a:t>4/200/000</a:t>
                      </a:r>
                      <a:endParaRPr lang="en-US" dirty="0"/>
                    </a:p>
                  </a:txBody>
                  <a:tcPr/>
                </a:tc>
              </a:tr>
              <a:tr h="370840">
                <a:tc>
                  <a:txBody>
                    <a:bodyPr/>
                    <a:lstStyle/>
                    <a:p>
                      <a:pPr algn="ctr"/>
                      <a:r>
                        <a:rPr lang="fa-IR" dirty="0" smtClean="0"/>
                        <a:t>جمع مالیات ماهیانه</a:t>
                      </a:r>
                      <a:endParaRPr lang="en-US" dirty="0"/>
                    </a:p>
                  </a:txBody>
                  <a:tcPr/>
                </a:tc>
                <a:tc>
                  <a:txBody>
                    <a:bodyPr/>
                    <a:lstStyle/>
                    <a:p>
                      <a:pPr algn="ctr"/>
                      <a:r>
                        <a:rPr lang="fa-IR" dirty="0" smtClean="0"/>
                        <a:t>6048/500</a:t>
                      </a:r>
                      <a:endParaRPr lang="en-US" dirty="0"/>
                    </a:p>
                  </a:txBody>
                  <a:tcPr/>
                </a:tc>
              </a:tr>
              <a:tr h="370840">
                <a:tc>
                  <a:txBody>
                    <a:bodyPr/>
                    <a:lstStyle/>
                    <a:p>
                      <a:pPr algn="ctr"/>
                      <a:r>
                        <a:rPr lang="fa-IR" dirty="0" smtClean="0"/>
                        <a:t>6/048/500*12=مالیات سالانه</a:t>
                      </a:r>
                      <a:endParaRPr lang="en-US" dirty="0"/>
                    </a:p>
                  </a:txBody>
                  <a:tcPr/>
                </a:tc>
                <a:tc>
                  <a:txBody>
                    <a:bodyPr/>
                    <a:lstStyle/>
                    <a:p>
                      <a:pPr algn="ctr"/>
                      <a:r>
                        <a:rPr lang="fa-IR" dirty="0" smtClean="0"/>
                        <a:t>72/582/000</a:t>
                      </a:r>
                      <a:endParaRPr lang="en-US" dirty="0"/>
                    </a:p>
                  </a:txBody>
                  <a:tcPr/>
                </a:tc>
              </a:tr>
              <a:tr h="370840">
                <a:tc>
                  <a:txBody>
                    <a:bodyPr/>
                    <a:lstStyle/>
                    <a:p>
                      <a:pPr algn="ctr"/>
                      <a:r>
                        <a:rPr lang="fa-IR" dirty="0" smtClean="0"/>
                        <a:t>6/048/500-</a:t>
                      </a:r>
                      <a:r>
                        <a:rPr lang="fa-IR" baseline="0" dirty="0" smtClean="0"/>
                        <a:t> </a:t>
                      </a:r>
                      <a:r>
                        <a:rPr lang="fa-IR" dirty="0" smtClean="0"/>
                        <a:t>29000/000=مانده خالص</a:t>
                      </a:r>
                      <a:r>
                        <a:rPr lang="fa-IR" baseline="0" dirty="0" smtClean="0"/>
                        <a:t> ماهانه</a:t>
                      </a:r>
                      <a:endParaRPr lang="en-US" dirty="0"/>
                    </a:p>
                  </a:txBody>
                  <a:tcPr/>
                </a:tc>
                <a:tc>
                  <a:txBody>
                    <a:bodyPr/>
                    <a:lstStyle/>
                    <a:p>
                      <a:pPr algn="ctr"/>
                      <a:r>
                        <a:rPr lang="fa-IR" dirty="0" smtClean="0"/>
                        <a:t>22/951/500</a:t>
                      </a:r>
                      <a:endParaRPr lang="en-US" dirty="0"/>
                    </a:p>
                  </a:txBody>
                  <a:tcPr/>
                </a:tc>
              </a:tr>
            </a:tbl>
          </a:graphicData>
        </a:graphic>
      </p:graphicFrame>
    </p:spTree>
  </p:cSld>
  <p:clrMapOvr>
    <a:masterClrMapping/>
  </p:clrMapOvr>
  <mc:AlternateContent xmlns:mc="http://schemas.openxmlformats.org/markup-compatibility/2006" xmlns:p14="http://schemas.microsoft.com/office/powerpoint/2010/main">
    <mc:Choice Requires="p14">
      <p:transition spd="slow" p14:dur="1600">
        <p14:prism dir="r"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circle(in)">
                                      <p:cBhvr>
                                        <p:cTn id="7" dur="2000"/>
                                        <p:tgtEl>
                                          <p:spTgt spid="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circle(in)">
                                      <p:cBhvr>
                                        <p:cTn id="12"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9" name="Rectangle 8"/>
          <p:cNvSpPr/>
          <p:nvPr/>
        </p:nvSpPr>
        <p:spPr>
          <a:xfrm>
            <a:off x="0" y="990600"/>
            <a:ext cx="7239000" cy="5632311"/>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nSpc>
                <a:spcPct val="150000"/>
              </a:lnSpc>
              <a:buFont typeface="Wingdings" pitchFamily="2" charset="2"/>
              <a:buChar char="Ø"/>
            </a:pPr>
            <a:r>
              <a:rPr lang="fa-IR" altLang="en-US" sz="2000" b="1" dirty="0" smtClean="0">
                <a:solidFill>
                  <a:srgbClr val="C00000"/>
                </a:solidFill>
                <a:cs typeface="B Titr" pitchFamily="2" charset="-78"/>
              </a:rPr>
              <a:t> دریک جامعه فرضی ،چنانچه کشاورزان یک کیلو گرم پنبه تولیدی خود را به ارزش 6500 ریال به کارگاه های ریسندگی بفروشند کارگاههای ریسندگی نیز این مقدار پنبه را به مقداری نخ تبدیل کرده و به ارزش 7500 ریال به کارگاه پارچه بافی بفروشند ودر کارگاههای پارچه بافی نخ به پارچه تبدیل شده و به مبلغ 11000 ریال به کارگاه های تولید پوشاک فروخته شود ودر این کارگاه پارچه به پوشاک تبدیل شده و به مبلغ 19000 ریال به دست مصرف کنندگان برسد .با توجه به این داده ها و ستاده ها :</a:t>
            </a:r>
          </a:p>
          <a:p>
            <a:pPr>
              <a:lnSpc>
                <a:spcPct val="150000"/>
              </a:lnSpc>
              <a:buFont typeface="Wingdings" pitchFamily="2" charset="2"/>
              <a:buChar char="Ø"/>
            </a:pPr>
            <a:r>
              <a:rPr lang="fa-IR" altLang="en-US" sz="2000" b="1" dirty="0" smtClean="0">
                <a:solidFill>
                  <a:srgbClr val="C00000"/>
                </a:solidFill>
                <a:cs typeface="B Titr" pitchFamily="2" charset="-78"/>
              </a:rPr>
              <a:t>الف )ارزش افزوده مرحله دوم و چهارم چیست؟</a:t>
            </a:r>
          </a:p>
          <a:p>
            <a:pPr>
              <a:lnSpc>
                <a:spcPct val="150000"/>
              </a:lnSpc>
              <a:buFont typeface="Wingdings" pitchFamily="2" charset="2"/>
              <a:buChar char="Ø"/>
            </a:pPr>
            <a:r>
              <a:rPr lang="fa-IR" altLang="en-US" sz="2000" b="1" dirty="0" smtClean="0">
                <a:solidFill>
                  <a:srgbClr val="C00000"/>
                </a:solidFill>
                <a:cs typeface="B Titr" pitchFamily="2" charset="-78"/>
              </a:rPr>
              <a:t>ب)عنوان دیگر این روش محاسبه تولید کل چیست؟</a:t>
            </a:r>
          </a:p>
          <a:p>
            <a:pPr>
              <a:lnSpc>
                <a:spcPct val="150000"/>
              </a:lnSpc>
              <a:buFont typeface="Wingdings" pitchFamily="2" charset="2"/>
              <a:buChar char="Ø"/>
            </a:pPr>
            <a:r>
              <a:rPr lang="fa-IR" altLang="en-US" sz="2000" b="1" dirty="0" smtClean="0">
                <a:solidFill>
                  <a:srgbClr val="C00000"/>
                </a:solidFill>
                <a:cs typeface="B Titr" pitchFamily="2" charset="-78"/>
              </a:rPr>
              <a:t>ج)نام روشی که در آن کل پولی که از طرف بنگاه ها به طرف خانوارها جریان می یابد و همچنین کل پولی که از طرف خانوارها به سمت بنگاهها روانه می شود چیست؟</a:t>
            </a:r>
          </a:p>
        </p:txBody>
      </p:sp>
      <p:sp>
        <p:nvSpPr>
          <p:cNvPr id="4" name="Rectangle 2"/>
          <p:cNvSpPr>
            <a:spLocks noGrp="1" noChangeArrowheads="1"/>
          </p:cNvSpPr>
          <p:nvPr>
            <p:ph type="title"/>
          </p:nvPr>
        </p:nvSpPr>
        <p:spPr>
          <a:xfrm>
            <a:off x="1143000" y="381000"/>
            <a:ext cx="6705600" cy="563563"/>
          </a:xfrm>
        </p:spPr>
        <p:txBody>
          <a:bodyPr>
            <a:noAutofit/>
          </a:bodyPr>
          <a:lstStyle/>
          <a:p>
            <a:pPr algn="r"/>
            <a:r>
              <a:rPr lang="fa-IR" sz="3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B Nazanin" pitchFamily="2" charset="-78"/>
              </a:rPr>
              <a:t>ارزش افزوده</a:t>
            </a:r>
            <a:endParaRPr lang="en-US" sz="3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B Nazanin" pitchFamily="2" charset="-78"/>
            </a:endParaRPr>
          </a:p>
        </p:txBody>
      </p:sp>
      <p:sp>
        <p:nvSpPr>
          <p:cNvPr id="25" name="Hexagon 24"/>
          <p:cNvSpPr/>
          <p:nvPr/>
        </p:nvSpPr>
        <p:spPr>
          <a:xfrm>
            <a:off x="8204886" y="5668483"/>
            <a:ext cx="609600" cy="533400"/>
          </a:xfrm>
          <a:prstGeom prst="hexagon">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fa-IR" sz="1600" b="1" dirty="0" smtClean="0">
                <a:cs typeface="B Nazanin" pitchFamily="2" charset="-78"/>
              </a:rPr>
              <a:t>16</a:t>
            </a:r>
            <a:endParaRPr lang="en-US" sz="1600" b="1" dirty="0">
              <a:cs typeface="B Nazanin" pitchFamily="2" charset="-78"/>
            </a:endParaRPr>
          </a:p>
        </p:txBody>
      </p:sp>
      <p:sp>
        <p:nvSpPr>
          <p:cNvPr id="26" name="Hexagon 25"/>
          <p:cNvSpPr/>
          <p:nvPr/>
        </p:nvSpPr>
        <p:spPr>
          <a:xfrm>
            <a:off x="7701169" y="5933090"/>
            <a:ext cx="609600" cy="533400"/>
          </a:xfrm>
          <a:prstGeom prst="hexagon">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fa-IR" sz="1600" b="1" dirty="0" smtClean="0">
                <a:cs typeface="B Nazanin" pitchFamily="2" charset="-78"/>
              </a:rPr>
              <a:t>از</a:t>
            </a:r>
            <a:endParaRPr lang="en-US" sz="1600" b="1" dirty="0">
              <a:cs typeface="B Nazanin" pitchFamily="2" charset="-78"/>
            </a:endParaRPr>
          </a:p>
        </p:txBody>
      </p:sp>
      <p:sp>
        <p:nvSpPr>
          <p:cNvPr id="27" name="Hexagon 26"/>
          <p:cNvSpPr/>
          <p:nvPr/>
        </p:nvSpPr>
        <p:spPr>
          <a:xfrm>
            <a:off x="8204886" y="6233985"/>
            <a:ext cx="609600" cy="533400"/>
          </a:xfrm>
          <a:prstGeom prst="hexagon">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fa-IR" sz="1600" b="1" dirty="0" smtClean="0">
                <a:cs typeface="B Nazanin" pitchFamily="2" charset="-78"/>
              </a:rPr>
              <a:t>17</a:t>
            </a:r>
            <a:endParaRPr lang="en-US" sz="1600" b="1" dirty="0">
              <a:cs typeface="B Nazanin" pitchFamily="2" charset="-78"/>
            </a:endParaRPr>
          </a:p>
        </p:txBody>
      </p:sp>
      <p:pic>
        <p:nvPicPr>
          <p:cNvPr id="33" name="Picture 32" descr="G:\پایان نامه آرزو-رادیوشناختی\CR.jpg"/>
          <p:cNvPicPr/>
          <p:nvPr/>
        </p:nvPicPr>
        <p:blipFill>
          <a:blip r:embed="rId4" cstate="print"/>
          <a:srcRect/>
          <a:stretch>
            <a:fillRect/>
          </a:stretch>
        </p:blipFill>
        <p:spPr bwMode="auto">
          <a:xfrm>
            <a:off x="8077200" y="304800"/>
            <a:ext cx="1066800" cy="685800"/>
          </a:xfrm>
          <a:prstGeom prst="rect">
            <a:avLst/>
          </a:prstGeom>
          <a:noFill/>
          <a:ln w="9525">
            <a:noFill/>
            <a:miter lim="800000"/>
            <a:headEnd/>
            <a:tailEnd/>
          </a:ln>
        </p:spPr>
      </p:pic>
      <p:sp>
        <p:nvSpPr>
          <p:cNvPr id="20" name="Rounded Rectangle 19"/>
          <p:cNvSpPr/>
          <p:nvPr/>
        </p:nvSpPr>
        <p:spPr>
          <a:xfrm>
            <a:off x="7848600" y="1981190"/>
            <a:ext cx="1295400" cy="413555"/>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sz="1400" b="1" dirty="0" smtClean="0">
                <a:solidFill>
                  <a:schemeClr val="bg1">
                    <a:lumMod val="65000"/>
                  </a:schemeClr>
                </a:solidFill>
                <a:cs typeface="B Nazanin" pitchFamily="2" charset="-78"/>
              </a:rPr>
              <a:t>تولید</a:t>
            </a:r>
            <a:endParaRPr lang="en-US" sz="1400" b="1" dirty="0" smtClean="0">
              <a:solidFill>
                <a:schemeClr val="bg1">
                  <a:lumMod val="65000"/>
                </a:schemeClr>
              </a:solidFill>
              <a:cs typeface="B Nazanin" pitchFamily="2" charset="-78"/>
            </a:endParaRPr>
          </a:p>
        </p:txBody>
      </p:sp>
      <p:sp>
        <p:nvSpPr>
          <p:cNvPr id="21" name="Rounded Rectangle 20"/>
          <p:cNvSpPr/>
          <p:nvPr/>
        </p:nvSpPr>
        <p:spPr>
          <a:xfrm>
            <a:off x="7858125" y="2438400"/>
            <a:ext cx="1285875" cy="42567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sz="1400" b="1" dirty="0" smtClean="0">
                <a:solidFill>
                  <a:schemeClr val="bg1">
                    <a:lumMod val="65000"/>
                  </a:schemeClr>
                </a:solidFill>
                <a:cs typeface="B Nazanin" pitchFamily="2" charset="-78"/>
              </a:rPr>
              <a:t>استهلاک</a:t>
            </a:r>
            <a:endParaRPr lang="en-US" sz="1400" b="1" dirty="0" smtClean="0">
              <a:solidFill>
                <a:schemeClr val="bg1">
                  <a:lumMod val="65000"/>
                </a:schemeClr>
              </a:solidFill>
              <a:cs typeface="B Nazanin" pitchFamily="2" charset="-78"/>
            </a:endParaRPr>
          </a:p>
        </p:txBody>
      </p:sp>
      <p:sp>
        <p:nvSpPr>
          <p:cNvPr id="23" name="Rounded Rectangle 22"/>
          <p:cNvSpPr/>
          <p:nvPr/>
        </p:nvSpPr>
        <p:spPr>
          <a:xfrm>
            <a:off x="7858126" y="5092260"/>
            <a:ext cx="1285874" cy="42042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sz="1400" b="1" dirty="0" smtClean="0">
                <a:solidFill>
                  <a:schemeClr val="bg1">
                    <a:lumMod val="65000"/>
                  </a:schemeClr>
                </a:solidFill>
                <a:cs typeface="B Nazanin" panose="00000400000000000000" pitchFamily="2" charset="-78"/>
              </a:rPr>
              <a:t>پیشنهادات</a:t>
            </a:r>
            <a:endParaRPr lang="en-US" sz="1400" b="1" dirty="0">
              <a:solidFill>
                <a:schemeClr val="bg1">
                  <a:lumMod val="65000"/>
                </a:schemeClr>
              </a:solidFill>
              <a:cs typeface="B Nazanin" panose="00000400000000000000" pitchFamily="2" charset="-78"/>
            </a:endParaRPr>
          </a:p>
        </p:txBody>
      </p:sp>
      <p:sp>
        <p:nvSpPr>
          <p:cNvPr id="24" name="Rounded Rectangle 23"/>
          <p:cNvSpPr/>
          <p:nvPr/>
        </p:nvSpPr>
        <p:spPr>
          <a:xfrm>
            <a:off x="7848600" y="1066800"/>
            <a:ext cx="1295400" cy="451401"/>
          </a:xfrm>
          <a:prstGeom prst="roundRect">
            <a:avLst/>
          </a:prstGeom>
          <a:ln>
            <a:solidFill>
              <a:schemeClr val="accent1"/>
            </a:solidFill>
          </a:ln>
        </p:spPr>
        <p:style>
          <a:lnRef idx="1">
            <a:schemeClr val="accent1"/>
          </a:lnRef>
          <a:fillRef idx="2">
            <a:schemeClr val="accent1"/>
          </a:fillRef>
          <a:effectRef idx="1">
            <a:schemeClr val="accent1"/>
          </a:effectRef>
          <a:fontRef idx="minor">
            <a:schemeClr val="dk1"/>
          </a:fontRef>
        </p:style>
        <p:txBody>
          <a:bodyPr rtlCol="0" anchor="ctr"/>
          <a:lstStyle/>
          <a:p>
            <a:pPr algn="ctr" eaLnBrk="0" hangingPunct="0"/>
            <a:r>
              <a:rPr lang="fa-IR" sz="1400" b="1" dirty="0" smtClean="0">
                <a:solidFill>
                  <a:schemeClr val="bg1">
                    <a:lumMod val="65000"/>
                  </a:schemeClr>
                </a:solidFill>
                <a:cs typeface="B Nazanin" pitchFamily="2" charset="-78"/>
              </a:rPr>
              <a:t>بیان مسئله</a:t>
            </a:r>
            <a:endParaRPr lang="en-US" sz="1400" b="1" dirty="0">
              <a:solidFill>
                <a:schemeClr val="bg1">
                  <a:lumMod val="65000"/>
                </a:schemeClr>
              </a:solidFill>
              <a:cs typeface="B Nazanin" pitchFamily="2" charset="-78"/>
            </a:endParaRPr>
          </a:p>
        </p:txBody>
      </p:sp>
      <p:sp>
        <p:nvSpPr>
          <p:cNvPr id="34" name="Rounded Rectangle 33"/>
          <p:cNvSpPr/>
          <p:nvPr/>
        </p:nvSpPr>
        <p:spPr>
          <a:xfrm>
            <a:off x="7858125" y="3965030"/>
            <a:ext cx="1285875" cy="541161"/>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sz="1400" b="1" dirty="0" smtClean="0">
                <a:solidFill>
                  <a:schemeClr val="bg1">
                    <a:lumMod val="65000"/>
                  </a:schemeClr>
                </a:solidFill>
                <a:cs typeface="B Nazanin" panose="00000400000000000000" pitchFamily="2" charset="-78"/>
              </a:rPr>
              <a:t>ارزش افزوده</a:t>
            </a:r>
            <a:endParaRPr lang="en-US" sz="1400" b="1" dirty="0">
              <a:solidFill>
                <a:schemeClr val="bg1">
                  <a:lumMod val="65000"/>
                </a:schemeClr>
              </a:solidFill>
              <a:cs typeface="B Nazanin" panose="00000400000000000000" pitchFamily="2" charset="-78"/>
            </a:endParaRPr>
          </a:p>
        </p:txBody>
      </p:sp>
      <p:sp>
        <p:nvSpPr>
          <p:cNvPr id="35" name="Rounded Rectangle 34"/>
          <p:cNvSpPr/>
          <p:nvPr/>
        </p:nvSpPr>
        <p:spPr>
          <a:xfrm>
            <a:off x="7858125" y="4527330"/>
            <a:ext cx="1285875" cy="541161"/>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sz="1400" b="1" dirty="0" smtClean="0">
                <a:solidFill>
                  <a:schemeClr val="bg1">
                    <a:lumMod val="65000"/>
                  </a:schemeClr>
                </a:solidFill>
                <a:cs typeface="B Nazanin" panose="00000400000000000000" pitchFamily="2" charset="-78"/>
              </a:rPr>
              <a:t>نتیجه گیری </a:t>
            </a:r>
            <a:endParaRPr lang="en-US" sz="1400" b="1" dirty="0">
              <a:solidFill>
                <a:schemeClr val="bg1">
                  <a:lumMod val="65000"/>
                </a:schemeClr>
              </a:solidFill>
              <a:cs typeface="B Nazanin" panose="00000400000000000000" pitchFamily="2" charset="-78"/>
            </a:endParaRPr>
          </a:p>
        </p:txBody>
      </p:sp>
      <p:sp>
        <p:nvSpPr>
          <p:cNvPr id="36" name="Left Arrow 35"/>
          <p:cNvSpPr/>
          <p:nvPr/>
        </p:nvSpPr>
        <p:spPr>
          <a:xfrm>
            <a:off x="7278494" y="2599355"/>
            <a:ext cx="1865506" cy="1118592"/>
          </a:xfrm>
          <a:prstGeom prst="leftArrow">
            <a:avLst/>
          </a:prstGeom>
          <a:ln>
            <a:solidFill>
              <a:schemeClr val="accent1"/>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fa-IR" b="1" dirty="0" smtClean="0">
                <a:solidFill>
                  <a:schemeClr val="tx2"/>
                </a:solidFill>
                <a:cs typeface="B Nazanin" pitchFamily="2" charset="-78"/>
              </a:rPr>
              <a:t>بیان مسئله</a:t>
            </a:r>
            <a:endParaRPr lang="en-US" b="1" dirty="0">
              <a:solidFill>
                <a:schemeClr val="tx2"/>
              </a:solidFill>
              <a:cs typeface="B Nazanin" pitchFamily="2" charset="-78"/>
            </a:endParaRPr>
          </a:p>
        </p:txBody>
      </p:sp>
      <p:sp>
        <p:nvSpPr>
          <p:cNvPr id="37" name="Rounded Rectangle 36"/>
          <p:cNvSpPr/>
          <p:nvPr/>
        </p:nvSpPr>
        <p:spPr>
          <a:xfrm>
            <a:off x="7848600" y="1537130"/>
            <a:ext cx="1295400" cy="413555"/>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sz="1400" b="1" dirty="0" smtClean="0">
                <a:solidFill>
                  <a:schemeClr val="bg1">
                    <a:lumMod val="65000"/>
                  </a:schemeClr>
                </a:solidFill>
                <a:cs typeface="B Nazanin" pitchFamily="2" charset="-78"/>
              </a:rPr>
              <a:t>راه حل</a:t>
            </a:r>
            <a:endParaRPr lang="en-US" sz="1400" b="1" dirty="0" smtClean="0">
              <a:solidFill>
                <a:schemeClr val="bg1">
                  <a:lumMod val="65000"/>
                </a:schemeClr>
              </a:solidFill>
              <a:cs typeface="B Nazanin" pitchFamily="2" charset="-78"/>
            </a:endParaRPr>
          </a:p>
        </p:txBody>
      </p:sp>
      <p:sp>
        <p:nvSpPr>
          <p:cNvPr id="19" name="Rounded Rectangle 18"/>
          <p:cNvSpPr/>
          <p:nvPr/>
        </p:nvSpPr>
        <p:spPr>
          <a:xfrm>
            <a:off x="7858125" y="3456226"/>
            <a:ext cx="1285875" cy="48873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sz="1400" b="1" dirty="0" smtClean="0">
                <a:solidFill>
                  <a:schemeClr val="bg1">
                    <a:lumMod val="65000"/>
                  </a:schemeClr>
                </a:solidFill>
                <a:cs typeface="B Nazanin" pitchFamily="2" charset="-78"/>
              </a:rPr>
              <a:t>مالیات</a:t>
            </a:r>
            <a:endParaRPr lang="en-US" sz="1400" b="1" dirty="0">
              <a:solidFill>
                <a:schemeClr val="bg1">
                  <a:lumMod val="65000"/>
                </a:schemeClr>
              </a:solidFill>
              <a:cs typeface="B Nazanin" pitchFamily="2" charset="-78"/>
            </a:endParaRPr>
          </a:p>
        </p:txBody>
      </p:sp>
    </p:spTree>
  </p:cSld>
  <p:clrMapOvr>
    <a:masterClrMapping/>
  </p:clrMapOvr>
  <mc:AlternateContent xmlns:mc="http://schemas.openxmlformats.org/markup-compatibility/2006" xmlns:p14="http://schemas.microsoft.com/office/powerpoint/2010/main">
    <mc:Choice Requires="p14">
      <p:transition spd="slow" p14:dur="1600">
        <p14:prism dir="r"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circle(in)">
                                      <p:cBhvr>
                                        <p:cTn id="7" dur="2000"/>
                                        <p:tgtEl>
                                          <p:spTgt spid="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9">
                                            <p:txEl>
                                              <p:pRg st="1" end="1"/>
                                            </p:txEl>
                                          </p:spTgt>
                                        </p:tgtEl>
                                        <p:attrNameLst>
                                          <p:attrName>style.visibility</p:attrName>
                                        </p:attrNameLst>
                                      </p:cBhvr>
                                      <p:to>
                                        <p:strVal val="visible"/>
                                      </p:to>
                                    </p:set>
                                    <p:animEffect transition="in" filter="circle(in)">
                                      <p:cBhvr>
                                        <p:cTn id="12" dur="2000"/>
                                        <p:tgtEl>
                                          <p:spTgt spid="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9">
                                            <p:txEl>
                                              <p:pRg st="2" end="2"/>
                                            </p:txEl>
                                          </p:spTgt>
                                        </p:tgtEl>
                                        <p:attrNameLst>
                                          <p:attrName>style.visibility</p:attrName>
                                        </p:attrNameLst>
                                      </p:cBhvr>
                                      <p:to>
                                        <p:strVal val="visible"/>
                                      </p:to>
                                    </p:set>
                                    <p:animEffect transition="in" filter="circle(in)">
                                      <p:cBhvr>
                                        <p:cTn id="17" dur="2000"/>
                                        <p:tgtEl>
                                          <p:spTgt spid="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nodeType="clickEffect">
                                  <p:stCondLst>
                                    <p:cond delay="0"/>
                                  </p:stCondLst>
                                  <p:childTnLst>
                                    <p:set>
                                      <p:cBhvr>
                                        <p:cTn id="21" dur="1" fill="hold">
                                          <p:stCondLst>
                                            <p:cond delay="0"/>
                                          </p:stCondLst>
                                        </p:cTn>
                                        <p:tgtEl>
                                          <p:spTgt spid="9">
                                            <p:txEl>
                                              <p:pRg st="3" end="3"/>
                                            </p:txEl>
                                          </p:spTgt>
                                        </p:tgtEl>
                                        <p:attrNameLst>
                                          <p:attrName>style.visibility</p:attrName>
                                        </p:attrNameLst>
                                      </p:cBhvr>
                                      <p:to>
                                        <p:strVal val="visible"/>
                                      </p:to>
                                    </p:set>
                                    <p:animEffect transition="in" filter="circle(in)">
                                      <p:cBhvr>
                                        <p:cTn id="22" dur="2000"/>
                                        <p:tgtEl>
                                          <p:spTgt spid="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Rectangle 2"/>
          <p:cNvSpPr>
            <a:spLocks noGrp="1" noChangeArrowheads="1"/>
          </p:cNvSpPr>
          <p:nvPr>
            <p:ph type="title"/>
          </p:nvPr>
        </p:nvSpPr>
        <p:spPr>
          <a:xfrm>
            <a:off x="1143000" y="381000"/>
            <a:ext cx="6705600" cy="563563"/>
          </a:xfrm>
        </p:spPr>
        <p:txBody>
          <a:bodyPr>
            <a:noAutofit/>
          </a:bodyPr>
          <a:lstStyle/>
          <a:p>
            <a:pPr algn="r"/>
            <a:r>
              <a:rPr lang="fa-IR" sz="3600" b="1" dirty="0" smtClean="0">
                <a:solidFill>
                  <a:schemeClr val="bg1"/>
                </a:solidFill>
                <a:effectLst>
                  <a:outerShdw blurRad="38100" dist="38100" dir="2700000" algn="tl">
                    <a:srgbClr val="000000">
                      <a:alpha val="43137"/>
                    </a:srgbClr>
                  </a:outerShdw>
                </a:effectLst>
                <a:cs typeface="B Nazanin" pitchFamily="2" charset="-78"/>
              </a:rPr>
              <a:t>محاسبه ارزش افزوده</a:t>
            </a:r>
            <a:endParaRPr lang="en-US" sz="3600" b="1" dirty="0">
              <a:solidFill>
                <a:schemeClr val="bg1"/>
              </a:solidFill>
              <a:effectLst>
                <a:outerShdw blurRad="38100" dist="38100" dir="2700000" algn="tl">
                  <a:srgbClr val="000000">
                    <a:alpha val="43137"/>
                  </a:srgbClr>
                </a:outerShdw>
              </a:effectLst>
              <a:cs typeface="B Nazanin" pitchFamily="2" charset="-78"/>
            </a:endParaRPr>
          </a:p>
        </p:txBody>
      </p:sp>
      <p:sp>
        <p:nvSpPr>
          <p:cNvPr id="19" name="Hexagon 18"/>
          <p:cNvSpPr/>
          <p:nvPr/>
        </p:nvSpPr>
        <p:spPr>
          <a:xfrm>
            <a:off x="8204886" y="5668483"/>
            <a:ext cx="609600" cy="533400"/>
          </a:xfrm>
          <a:prstGeom prst="hexagon">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fa-IR" sz="1600" b="1" dirty="0" smtClean="0">
                <a:cs typeface="B Nazanin" pitchFamily="2" charset="-78"/>
              </a:rPr>
              <a:t>17</a:t>
            </a:r>
            <a:endParaRPr lang="en-US" sz="1600" b="1" dirty="0">
              <a:cs typeface="B Nazanin" pitchFamily="2" charset="-78"/>
            </a:endParaRPr>
          </a:p>
        </p:txBody>
      </p:sp>
      <p:sp>
        <p:nvSpPr>
          <p:cNvPr id="20" name="Hexagon 19"/>
          <p:cNvSpPr/>
          <p:nvPr/>
        </p:nvSpPr>
        <p:spPr>
          <a:xfrm>
            <a:off x="7701169" y="5943600"/>
            <a:ext cx="609600" cy="533400"/>
          </a:xfrm>
          <a:prstGeom prst="hexagon">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fa-IR" sz="1600" b="1" dirty="0" smtClean="0">
                <a:cs typeface="B Nazanin" pitchFamily="2" charset="-78"/>
              </a:rPr>
              <a:t>از</a:t>
            </a:r>
            <a:endParaRPr lang="en-US" sz="1600" b="1" dirty="0">
              <a:cs typeface="B Nazanin" pitchFamily="2" charset="-78"/>
            </a:endParaRPr>
          </a:p>
        </p:txBody>
      </p:sp>
      <p:sp>
        <p:nvSpPr>
          <p:cNvPr id="21" name="Hexagon 20"/>
          <p:cNvSpPr/>
          <p:nvPr/>
        </p:nvSpPr>
        <p:spPr>
          <a:xfrm>
            <a:off x="8191500" y="6233985"/>
            <a:ext cx="609600" cy="533400"/>
          </a:xfrm>
          <a:prstGeom prst="hexagon">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fa-IR" sz="1600" b="1" dirty="0" smtClean="0">
                <a:cs typeface="B Nazanin" pitchFamily="2" charset="-78"/>
              </a:rPr>
              <a:t>17</a:t>
            </a:r>
            <a:endParaRPr lang="en-US" sz="1600" b="1" dirty="0">
              <a:cs typeface="B Nazanin" pitchFamily="2" charset="-78"/>
            </a:endParaRPr>
          </a:p>
        </p:txBody>
      </p:sp>
      <p:pic>
        <p:nvPicPr>
          <p:cNvPr id="27" name="Picture 26" descr="G:\پایان نامه آرزو-رادیوشناختی\CR.jpg"/>
          <p:cNvPicPr/>
          <p:nvPr/>
        </p:nvPicPr>
        <p:blipFill>
          <a:blip r:embed="rId3" cstate="print"/>
          <a:srcRect/>
          <a:stretch>
            <a:fillRect/>
          </a:stretch>
        </p:blipFill>
        <p:spPr bwMode="auto">
          <a:xfrm>
            <a:off x="8077200" y="304800"/>
            <a:ext cx="1066800" cy="685800"/>
          </a:xfrm>
          <a:prstGeom prst="rect">
            <a:avLst/>
          </a:prstGeom>
          <a:noFill/>
          <a:ln w="9525">
            <a:noFill/>
            <a:miter lim="800000"/>
            <a:headEnd/>
            <a:tailEnd/>
          </a:ln>
        </p:spPr>
      </p:pic>
      <p:sp>
        <p:nvSpPr>
          <p:cNvPr id="37" name="Rounded Rectangle 36"/>
          <p:cNvSpPr/>
          <p:nvPr/>
        </p:nvSpPr>
        <p:spPr>
          <a:xfrm>
            <a:off x="7848600" y="1981190"/>
            <a:ext cx="1295400" cy="413555"/>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b="1" dirty="0" smtClean="0">
                <a:solidFill>
                  <a:schemeClr val="bg1">
                    <a:lumMod val="65000"/>
                  </a:schemeClr>
                </a:solidFill>
                <a:cs typeface="B Nazanin" pitchFamily="2" charset="-78"/>
              </a:rPr>
              <a:t>تولید</a:t>
            </a:r>
            <a:endParaRPr lang="en-US" b="1" dirty="0" smtClean="0">
              <a:solidFill>
                <a:schemeClr val="bg1">
                  <a:lumMod val="65000"/>
                </a:schemeClr>
              </a:solidFill>
              <a:cs typeface="B Nazanin" pitchFamily="2" charset="-78"/>
            </a:endParaRPr>
          </a:p>
        </p:txBody>
      </p:sp>
      <p:sp>
        <p:nvSpPr>
          <p:cNvPr id="38" name="Rounded Rectangle 37"/>
          <p:cNvSpPr/>
          <p:nvPr/>
        </p:nvSpPr>
        <p:spPr>
          <a:xfrm>
            <a:off x="7858125" y="2934701"/>
            <a:ext cx="1285875" cy="42567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sz="1400" b="1" dirty="0" smtClean="0">
                <a:solidFill>
                  <a:schemeClr val="bg1">
                    <a:lumMod val="65000"/>
                  </a:schemeClr>
                </a:solidFill>
                <a:cs typeface="B Nazanin" panose="00000400000000000000" pitchFamily="2" charset="-78"/>
              </a:rPr>
              <a:t>حجم پول</a:t>
            </a:r>
            <a:endParaRPr lang="en-US" sz="1400" b="1" dirty="0">
              <a:solidFill>
                <a:schemeClr val="bg1">
                  <a:lumMod val="65000"/>
                </a:schemeClr>
              </a:solidFill>
              <a:cs typeface="B Nazanin" panose="00000400000000000000" pitchFamily="2" charset="-78"/>
            </a:endParaRPr>
          </a:p>
        </p:txBody>
      </p:sp>
      <p:sp>
        <p:nvSpPr>
          <p:cNvPr id="39" name="Rounded Rectangle 38"/>
          <p:cNvSpPr/>
          <p:nvPr/>
        </p:nvSpPr>
        <p:spPr>
          <a:xfrm>
            <a:off x="7858125" y="2426525"/>
            <a:ext cx="1285875" cy="48873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b="1" dirty="0" smtClean="0">
                <a:solidFill>
                  <a:schemeClr val="bg1">
                    <a:lumMod val="65000"/>
                  </a:schemeClr>
                </a:solidFill>
                <a:cs typeface="B Nazanin" panose="00000400000000000000" pitchFamily="2" charset="-78"/>
              </a:rPr>
              <a:t>سود و زیان</a:t>
            </a:r>
            <a:endParaRPr lang="en-US" b="1" dirty="0">
              <a:solidFill>
                <a:schemeClr val="bg1">
                  <a:lumMod val="65000"/>
                </a:schemeClr>
              </a:solidFill>
              <a:cs typeface="B Nazanin" panose="00000400000000000000" pitchFamily="2" charset="-78"/>
            </a:endParaRPr>
          </a:p>
        </p:txBody>
      </p:sp>
      <p:sp>
        <p:nvSpPr>
          <p:cNvPr id="40" name="Rounded Rectangle 39"/>
          <p:cNvSpPr/>
          <p:nvPr/>
        </p:nvSpPr>
        <p:spPr>
          <a:xfrm>
            <a:off x="7858126" y="5092260"/>
            <a:ext cx="1285874" cy="42042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sz="1400" b="1" dirty="0" smtClean="0">
                <a:solidFill>
                  <a:schemeClr val="bg1">
                    <a:lumMod val="65000"/>
                  </a:schemeClr>
                </a:solidFill>
                <a:cs typeface="B Nazanin" panose="00000400000000000000" pitchFamily="2" charset="-78"/>
              </a:rPr>
              <a:t>پیشنهادات</a:t>
            </a:r>
            <a:endParaRPr lang="en-US" sz="1400" b="1" dirty="0">
              <a:solidFill>
                <a:schemeClr val="bg1">
                  <a:lumMod val="65000"/>
                </a:schemeClr>
              </a:solidFill>
              <a:cs typeface="B Nazanin" panose="00000400000000000000" pitchFamily="2" charset="-78"/>
            </a:endParaRPr>
          </a:p>
        </p:txBody>
      </p:sp>
      <p:sp>
        <p:nvSpPr>
          <p:cNvPr id="41" name="Rounded Rectangle 40"/>
          <p:cNvSpPr/>
          <p:nvPr/>
        </p:nvSpPr>
        <p:spPr>
          <a:xfrm>
            <a:off x="7848600" y="1066800"/>
            <a:ext cx="1295400" cy="451401"/>
          </a:xfrm>
          <a:prstGeom prst="roundRect">
            <a:avLst/>
          </a:prstGeom>
          <a:ln>
            <a:solidFill>
              <a:schemeClr val="accent1"/>
            </a:solidFill>
          </a:ln>
        </p:spPr>
        <p:style>
          <a:lnRef idx="1">
            <a:schemeClr val="accent1"/>
          </a:lnRef>
          <a:fillRef idx="2">
            <a:schemeClr val="accent1"/>
          </a:fillRef>
          <a:effectRef idx="1">
            <a:schemeClr val="accent1"/>
          </a:effectRef>
          <a:fontRef idx="minor">
            <a:schemeClr val="dk1"/>
          </a:fontRef>
        </p:style>
        <p:txBody>
          <a:bodyPr rtlCol="0" anchor="ctr"/>
          <a:lstStyle/>
          <a:p>
            <a:pPr algn="ctr" eaLnBrk="0" hangingPunct="0"/>
            <a:r>
              <a:rPr lang="fa-IR" b="1" dirty="0" smtClean="0">
                <a:solidFill>
                  <a:schemeClr val="bg1">
                    <a:lumMod val="65000"/>
                  </a:schemeClr>
                </a:solidFill>
                <a:cs typeface="B Nazanin" pitchFamily="2" charset="-78"/>
              </a:rPr>
              <a:t>بیان مسئله</a:t>
            </a:r>
            <a:endParaRPr lang="en-US" b="1" dirty="0">
              <a:solidFill>
                <a:schemeClr val="bg1">
                  <a:lumMod val="65000"/>
                </a:schemeClr>
              </a:solidFill>
              <a:cs typeface="B Nazanin" pitchFamily="2" charset="-78"/>
            </a:endParaRPr>
          </a:p>
        </p:txBody>
      </p:sp>
      <p:sp>
        <p:nvSpPr>
          <p:cNvPr id="42" name="Rounded Rectangle 41"/>
          <p:cNvSpPr/>
          <p:nvPr/>
        </p:nvSpPr>
        <p:spPr>
          <a:xfrm>
            <a:off x="7858125" y="3965030"/>
            <a:ext cx="1285875" cy="541161"/>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sz="1400" b="1" dirty="0" smtClean="0">
                <a:solidFill>
                  <a:schemeClr val="bg1">
                    <a:lumMod val="65000"/>
                  </a:schemeClr>
                </a:solidFill>
                <a:cs typeface="B Nazanin" panose="00000400000000000000" pitchFamily="2" charset="-78"/>
              </a:rPr>
              <a:t>استهلاک</a:t>
            </a:r>
            <a:endParaRPr lang="en-US" sz="1400" b="1" dirty="0">
              <a:solidFill>
                <a:schemeClr val="bg1">
                  <a:lumMod val="65000"/>
                </a:schemeClr>
              </a:solidFill>
              <a:cs typeface="B Nazanin" panose="00000400000000000000" pitchFamily="2" charset="-78"/>
            </a:endParaRPr>
          </a:p>
        </p:txBody>
      </p:sp>
      <p:sp>
        <p:nvSpPr>
          <p:cNvPr id="43" name="Rounded Rectangle 42"/>
          <p:cNvSpPr/>
          <p:nvPr/>
        </p:nvSpPr>
        <p:spPr>
          <a:xfrm>
            <a:off x="7858125" y="4527330"/>
            <a:ext cx="1285875" cy="541161"/>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b="1" dirty="0" smtClean="0">
                <a:solidFill>
                  <a:schemeClr val="bg1">
                    <a:lumMod val="65000"/>
                  </a:schemeClr>
                </a:solidFill>
                <a:cs typeface="B Nazanin" panose="00000400000000000000" pitchFamily="2" charset="-78"/>
              </a:rPr>
              <a:t>نتیجه گیری </a:t>
            </a:r>
            <a:endParaRPr lang="en-US" b="1" dirty="0">
              <a:solidFill>
                <a:schemeClr val="bg1">
                  <a:lumMod val="65000"/>
                </a:schemeClr>
              </a:solidFill>
              <a:cs typeface="B Nazanin" panose="00000400000000000000" pitchFamily="2" charset="-78"/>
            </a:endParaRPr>
          </a:p>
        </p:txBody>
      </p:sp>
      <p:sp>
        <p:nvSpPr>
          <p:cNvPr id="44" name="Left Arrow 43"/>
          <p:cNvSpPr/>
          <p:nvPr/>
        </p:nvSpPr>
        <p:spPr>
          <a:xfrm>
            <a:off x="7278494" y="3095500"/>
            <a:ext cx="1865506" cy="1118592"/>
          </a:xfrm>
          <a:prstGeom prst="leftArrow">
            <a:avLst/>
          </a:prstGeom>
          <a:ln>
            <a:solidFill>
              <a:schemeClr val="accent1"/>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fa-IR" sz="1400" b="1" dirty="0" smtClean="0">
                <a:solidFill>
                  <a:schemeClr val="tx2"/>
                </a:solidFill>
                <a:cs typeface="B Nazanin" pitchFamily="2" charset="-78"/>
              </a:rPr>
              <a:t>محاسبه ارزش افزوده</a:t>
            </a:r>
            <a:endParaRPr lang="en-US" sz="1400" b="1" dirty="0">
              <a:solidFill>
                <a:schemeClr val="tx2"/>
              </a:solidFill>
              <a:cs typeface="B Nazanin" pitchFamily="2" charset="-78"/>
            </a:endParaRPr>
          </a:p>
        </p:txBody>
      </p:sp>
      <p:sp>
        <p:nvSpPr>
          <p:cNvPr id="45" name="Rounded Rectangle 44"/>
          <p:cNvSpPr/>
          <p:nvPr/>
        </p:nvSpPr>
        <p:spPr>
          <a:xfrm>
            <a:off x="7848600" y="1537130"/>
            <a:ext cx="1295400" cy="413555"/>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b="1" dirty="0" smtClean="0">
                <a:solidFill>
                  <a:schemeClr val="bg1">
                    <a:lumMod val="65000"/>
                  </a:schemeClr>
                </a:solidFill>
                <a:cs typeface="B Nazanin" pitchFamily="2" charset="-78"/>
              </a:rPr>
              <a:t>راه حل</a:t>
            </a:r>
            <a:endParaRPr lang="en-US" b="1" dirty="0" smtClean="0">
              <a:solidFill>
                <a:schemeClr val="bg1">
                  <a:lumMod val="65000"/>
                </a:schemeClr>
              </a:solidFill>
              <a:cs typeface="B Nazanin" pitchFamily="2" charset="-78"/>
            </a:endParaRPr>
          </a:p>
        </p:txBody>
      </p:sp>
      <p:sp>
        <p:nvSpPr>
          <p:cNvPr id="18" name="Rectangle 17"/>
          <p:cNvSpPr/>
          <p:nvPr/>
        </p:nvSpPr>
        <p:spPr>
          <a:xfrm>
            <a:off x="23750" y="962322"/>
            <a:ext cx="7239000" cy="5786199"/>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endParaRPr lang="fa-IR" b="1" dirty="0" smtClean="0">
              <a:latin typeface="B Titr"/>
            </a:endParaRPr>
          </a:p>
          <a:p>
            <a:r>
              <a:rPr lang="fa-IR" b="1" dirty="0">
                <a:latin typeface="B Titr"/>
              </a:rPr>
              <a:t>ا</a:t>
            </a:r>
            <a:r>
              <a:rPr lang="fa-IR" b="1" dirty="0" smtClean="0">
                <a:latin typeface="B Titr"/>
              </a:rPr>
              <a:t>رزش افزوده هر مرحله =ارزش محصول در مرحله قبل-ارزش محصول در آن مرحله</a:t>
            </a:r>
          </a:p>
          <a:p>
            <a:endParaRPr lang="fa-IR" b="1" dirty="0">
              <a:latin typeface="B Titr"/>
            </a:endParaRPr>
          </a:p>
          <a:p>
            <a:endParaRPr lang="fa-IR" b="1" dirty="0" smtClean="0">
              <a:latin typeface="B Titr"/>
            </a:endParaRPr>
          </a:p>
          <a:p>
            <a:endParaRPr lang="fa-IR" b="1" dirty="0" smtClean="0">
              <a:latin typeface="B Titr"/>
            </a:endParaRPr>
          </a:p>
          <a:p>
            <a:endParaRPr lang="fa-IR" sz="2000" b="1" dirty="0" smtClean="0">
              <a:latin typeface="B Titr"/>
            </a:endParaRPr>
          </a:p>
          <a:p>
            <a:endParaRPr lang="fa-IR" sz="2000" b="1" dirty="0" smtClean="0">
              <a:latin typeface="B Titr"/>
            </a:endParaRPr>
          </a:p>
          <a:p>
            <a:endParaRPr lang="fa-IR" sz="2000" b="1" dirty="0" smtClean="0">
              <a:latin typeface="B Titr"/>
            </a:endParaRPr>
          </a:p>
          <a:p>
            <a:endParaRPr lang="fa-IR" sz="2000" b="1" dirty="0" smtClean="0">
              <a:latin typeface="B Titr"/>
            </a:endParaRPr>
          </a:p>
          <a:p>
            <a:endParaRPr lang="fa-IR" sz="2000" b="1" dirty="0">
              <a:latin typeface="B Titr"/>
            </a:endParaRPr>
          </a:p>
          <a:p>
            <a:endParaRPr lang="fa-IR" sz="2000" b="1" dirty="0" smtClean="0">
              <a:latin typeface="B Titr"/>
            </a:endParaRPr>
          </a:p>
          <a:p>
            <a:r>
              <a:rPr lang="fa-IR" sz="2000" b="1" dirty="0" smtClean="0">
                <a:latin typeface="B Titr"/>
              </a:rPr>
              <a:t>ب)روش ارزش افزوده یا تولید</a:t>
            </a:r>
          </a:p>
          <a:p>
            <a:endParaRPr lang="fa-IR" sz="2000" b="1" dirty="0" smtClean="0">
              <a:latin typeface="B Titr"/>
            </a:endParaRPr>
          </a:p>
          <a:p>
            <a:r>
              <a:rPr lang="fa-IR" sz="2000" b="1" dirty="0" smtClean="0">
                <a:latin typeface="B Titr"/>
              </a:rPr>
              <a:t>ج)روش درآمدی /هزینه ای</a:t>
            </a:r>
            <a:endParaRPr lang="fa-IR" sz="2000" b="1" dirty="0">
              <a:latin typeface="B Titr"/>
            </a:endParaRPr>
          </a:p>
          <a:p>
            <a:endParaRPr lang="fa-IR" sz="2000" b="1" dirty="0" smtClean="0">
              <a:latin typeface="B Titr"/>
            </a:endParaRPr>
          </a:p>
          <a:p>
            <a:endParaRPr lang="fa-IR" sz="2000" b="1" dirty="0" smtClean="0">
              <a:latin typeface="B Titr"/>
            </a:endParaRPr>
          </a:p>
          <a:p>
            <a:endParaRPr lang="fa-IR" sz="2000" b="1" dirty="0">
              <a:latin typeface="B Titr"/>
            </a:endParaRPr>
          </a:p>
          <a:p>
            <a:endParaRPr lang="fa-IR" sz="2000" b="1" dirty="0" smtClean="0">
              <a:latin typeface="B Titr"/>
            </a:endParaRPr>
          </a:p>
          <a:p>
            <a:endParaRPr lang="fa-IR" sz="2000" b="1" dirty="0">
              <a:latin typeface="B Titr"/>
            </a:endParaRPr>
          </a:p>
        </p:txBody>
      </p:sp>
      <p:graphicFrame>
        <p:nvGraphicFramePr>
          <p:cNvPr id="2" name="Table 1"/>
          <p:cNvGraphicFramePr>
            <a:graphicFrameLocks noGrp="1"/>
          </p:cNvGraphicFramePr>
          <p:nvPr>
            <p:extLst>
              <p:ext uri="{D42A27DB-BD31-4B8C-83A1-F6EECF244321}">
                <p14:modId xmlns:p14="http://schemas.microsoft.com/office/powerpoint/2010/main" val="1648494497"/>
              </p:ext>
            </p:extLst>
          </p:nvPr>
        </p:nvGraphicFramePr>
        <p:xfrm>
          <a:off x="683568" y="2187967"/>
          <a:ext cx="6312024" cy="2124079"/>
        </p:xfrm>
        <a:graphic>
          <a:graphicData uri="http://schemas.openxmlformats.org/drawingml/2006/table">
            <a:tbl>
              <a:tblPr firstRow="1" bandRow="1">
                <a:tableStyleId>{5C22544A-7EE6-4342-B048-85BDC9FD1C3A}</a:tableStyleId>
              </a:tblPr>
              <a:tblGrid>
                <a:gridCol w="1450913"/>
                <a:gridCol w="1603640"/>
                <a:gridCol w="1118301"/>
                <a:gridCol w="2139170"/>
              </a:tblGrid>
              <a:tr h="370840">
                <a:tc>
                  <a:txBody>
                    <a:bodyPr/>
                    <a:lstStyle/>
                    <a:p>
                      <a:pPr algn="ctr"/>
                      <a:r>
                        <a:rPr lang="fa-IR" dirty="0" smtClean="0"/>
                        <a:t>6500</a:t>
                      </a:r>
                      <a:endParaRPr lang="en-US" dirty="0"/>
                    </a:p>
                  </a:txBody>
                  <a:tcPr/>
                </a:tc>
                <a:tc>
                  <a:txBody>
                    <a:bodyPr/>
                    <a:lstStyle/>
                    <a:p>
                      <a:r>
                        <a:rPr lang="fa-IR" dirty="0" smtClean="0"/>
                        <a:t>ارزش افزوده 1</a:t>
                      </a:r>
                      <a:endParaRPr lang="en-US" dirty="0"/>
                    </a:p>
                  </a:txBody>
                  <a:tcPr/>
                </a:tc>
                <a:tc>
                  <a:txBody>
                    <a:bodyPr/>
                    <a:lstStyle/>
                    <a:p>
                      <a:r>
                        <a:rPr lang="fa-IR" dirty="0" smtClean="0"/>
                        <a:t>6500</a:t>
                      </a:r>
                      <a:endParaRPr lang="en-US" dirty="0"/>
                    </a:p>
                  </a:txBody>
                  <a:tcPr/>
                </a:tc>
                <a:tc>
                  <a:txBody>
                    <a:bodyPr/>
                    <a:lstStyle/>
                    <a:p>
                      <a:r>
                        <a:rPr lang="fa-IR" dirty="0" smtClean="0"/>
                        <a:t>ارزش تولیه پنبه</a:t>
                      </a:r>
                      <a:endParaRPr lang="en-US" dirty="0"/>
                    </a:p>
                  </a:txBody>
                  <a:tcPr/>
                </a:tc>
              </a:tr>
              <a:tr h="370840">
                <a:tc>
                  <a:txBody>
                    <a:bodyPr/>
                    <a:lstStyle/>
                    <a:p>
                      <a:pPr algn="ctr"/>
                      <a:r>
                        <a:rPr lang="fa-IR" dirty="0" smtClean="0"/>
                        <a:t>1000</a:t>
                      </a:r>
                      <a:endParaRPr lang="en-US" dirty="0"/>
                    </a:p>
                  </a:txBody>
                  <a:tcPr/>
                </a:tc>
                <a:tc>
                  <a:txBody>
                    <a:bodyPr/>
                    <a:lstStyle/>
                    <a:p>
                      <a:r>
                        <a:rPr lang="fa-IR" dirty="0" smtClean="0"/>
                        <a:t>ارزش افزوده 2</a:t>
                      </a:r>
                      <a:endParaRPr lang="en-US" dirty="0"/>
                    </a:p>
                  </a:txBody>
                  <a:tcPr/>
                </a:tc>
                <a:tc>
                  <a:txBody>
                    <a:bodyPr/>
                    <a:lstStyle/>
                    <a:p>
                      <a:r>
                        <a:rPr lang="fa-IR" dirty="0" smtClean="0"/>
                        <a:t>7500</a:t>
                      </a:r>
                      <a:endParaRPr lang="en-US" dirty="0"/>
                    </a:p>
                  </a:txBody>
                  <a:tcPr/>
                </a:tc>
                <a:tc>
                  <a:txBody>
                    <a:bodyPr/>
                    <a:lstStyle/>
                    <a:p>
                      <a:r>
                        <a:rPr lang="fa-IR" dirty="0" smtClean="0"/>
                        <a:t>ارزش تولید نخ</a:t>
                      </a:r>
                      <a:endParaRPr lang="en-US" dirty="0"/>
                    </a:p>
                  </a:txBody>
                  <a:tcPr/>
                </a:tc>
              </a:tr>
              <a:tr h="370840">
                <a:tc>
                  <a:txBody>
                    <a:bodyPr/>
                    <a:lstStyle/>
                    <a:p>
                      <a:pPr algn="ctr"/>
                      <a:r>
                        <a:rPr lang="fa-IR" dirty="0" smtClean="0"/>
                        <a:t>3500</a:t>
                      </a:r>
                      <a:endParaRPr lang="en-US" dirty="0"/>
                    </a:p>
                  </a:txBody>
                  <a:tcPr/>
                </a:tc>
                <a:tc>
                  <a:txBody>
                    <a:bodyPr/>
                    <a:lstStyle/>
                    <a:p>
                      <a:r>
                        <a:rPr lang="fa-IR" dirty="0" smtClean="0"/>
                        <a:t>ارزش افزوده 3</a:t>
                      </a:r>
                      <a:endParaRPr lang="en-US" dirty="0"/>
                    </a:p>
                  </a:txBody>
                  <a:tcPr/>
                </a:tc>
                <a:tc>
                  <a:txBody>
                    <a:bodyPr/>
                    <a:lstStyle/>
                    <a:p>
                      <a:r>
                        <a:rPr lang="fa-IR" dirty="0" smtClean="0"/>
                        <a:t>11000</a:t>
                      </a:r>
                      <a:endParaRPr lang="en-US" dirty="0"/>
                    </a:p>
                  </a:txBody>
                  <a:tcPr/>
                </a:tc>
                <a:tc>
                  <a:txBody>
                    <a:bodyPr/>
                    <a:lstStyle/>
                    <a:p>
                      <a:r>
                        <a:rPr lang="fa-IR" dirty="0" smtClean="0"/>
                        <a:t>ارزش تولید پارچه</a:t>
                      </a:r>
                      <a:endParaRPr lang="en-US" dirty="0"/>
                    </a:p>
                  </a:txBody>
                  <a:tcPr/>
                </a:tc>
              </a:tr>
              <a:tr h="376559">
                <a:tc>
                  <a:txBody>
                    <a:bodyPr/>
                    <a:lstStyle/>
                    <a:p>
                      <a:pPr algn="ctr"/>
                      <a:r>
                        <a:rPr lang="fa-IR" dirty="0" smtClean="0"/>
                        <a:t>8000</a:t>
                      </a:r>
                      <a:endParaRPr lang="en-US" dirty="0"/>
                    </a:p>
                  </a:txBody>
                  <a:tcPr/>
                </a:tc>
                <a:tc>
                  <a:txBody>
                    <a:bodyPr/>
                    <a:lstStyle/>
                    <a:p>
                      <a:r>
                        <a:rPr lang="fa-IR" dirty="0" smtClean="0"/>
                        <a:t>ارزش افزوده 4</a:t>
                      </a:r>
                      <a:endParaRPr lang="en-US" dirty="0"/>
                    </a:p>
                  </a:txBody>
                  <a:tcPr/>
                </a:tc>
                <a:tc>
                  <a:txBody>
                    <a:bodyPr/>
                    <a:lstStyle/>
                    <a:p>
                      <a:r>
                        <a:rPr lang="fa-IR" dirty="0" smtClean="0"/>
                        <a:t>19000</a:t>
                      </a:r>
                      <a:endParaRPr lang="en-US" dirty="0"/>
                    </a:p>
                  </a:txBody>
                  <a:tcPr/>
                </a:tc>
                <a:tc>
                  <a:txBody>
                    <a:bodyPr/>
                    <a:lstStyle/>
                    <a:p>
                      <a:r>
                        <a:rPr lang="fa-IR" dirty="0" smtClean="0"/>
                        <a:t>ارزش تولید پوشاک</a:t>
                      </a:r>
                      <a:endParaRPr lang="en-US" dirty="0"/>
                    </a:p>
                  </a:txBody>
                  <a:tcPr/>
                </a:tc>
              </a:tr>
              <a:tr h="356599">
                <a:tc>
                  <a:txBody>
                    <a:bodyPr/>
                    <a:lstStyle/>
                    <a:p>
                      <a:pPr algn="ctr"/>
                      <a:r>
                        <a:rPr lang="fa-IR" dirty="0" smtClean="0"/>
                        <a:t>19000</a:t>
                      </a:r>
                      <a:endParaRPr lang="en-US" dirty="0"/>
                    </a:p>
                  </a:txBody>
                  <a:tcPr/>
                </a:tc>
                <a:tc gridSpan="3">
                  <a:txBody>
                    <a:bodyPr/>
                    <a:lstStyle/>
                    <a:p>
                      <a:pPr algn="ctr"/>
                      <a:r>
                        <a:rPr lang="fa-IR" dirty="0" smtClean="0"/>
                        <a:t>جمع ارزش افزوده ها</a:t>
                      </a:r>
                      <a:endParaRPr lang="en-US" dirty="0"/>
                    </a:p>
                  </a:txBody>
                  <a:tcPr/>
                </a:tc>
                <a:tc hMerge="1">
                  <a:txBody>
                    <a:bodyPr/>
                    <a:lstStyle/>
                    <a:p>
                      <a:endParaRPr lang="en-US" dirty="0"/>
                    </a:p>
                  </a:txBody>
                  <a:tcPr/>
                </a:tc>
                <a:tc hMerge="1">
                  <a:txBody>
                    <a:bodyPr/>
                    <a:lstStyle/>
                    <a:p>
                      <a:endParaRPr lang="en-US" dirty="0"/>
                    </a:p>
                  </a:txBody>
                  <a:tcPr/>
                </a:tc>
              </a:tr>
            </a:tbl>
          </a:graphicData>
        </a:graphic>
      </p:graphicFrame>
    </p:spTree>
  </p:cSld>
  <p:clrMapOvr>
    <a:masterClrMapping/>
  </p:clrMapOvr>
  <mc:AlternateContent xmlns:mc="http://schemas.openxmlformats.org/markup-compatibility/2006" xmlns:p14="http://schemas.microsoft.com/office/powerpoint/2010/main">
    <mc:Choice Requires="p14">
      <p:transition spd="slow" p14:dur="1600">
        <p14:prism dir="r" isContent="1"/>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5" name="Rectangle 4"/>
          <p:cNvSpPr/>
          <p:nvPr/>
        </p:nvSpPr>
        <p:spPr>
          <a:xfrm>
            <a:off x="539552" y="2967335"/>
            <a:ext cx="7156648" cy="1600438"/>
          </a:xfrm>
          <a:prstGeom prst="rect">
            <a:avLst/>
          </a:prstGeom>
          <a:noFill/>
        </p:spPr>
        <p:txBody>
          <a:bodyPr wrap="square" lIns="91440" tIns="45720" rIns="91440" bIns="45720">
            <a:spAutoFit/>
          </a:bodyPr>
          <a:lstStyle/>
          <a:p>
            <a:pPr algn="ctr"/>
            <a:r>
              <a:rPr lang="fa-IR" sz="2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B Titr" pitchFamily="2" charset="-78"/>
              </a:rPr>
              <a:t>با تشکر </a:t>
            </a:r>
            <a:endParaRPr lang="en-US" sz="2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B Titr" pitchFamily="2" charset="-78"/>
            </a:endParaRPr>
          </a:p>
          <a:p>
            <a:pPr algn="ctr"/>
            <a:r>
              <a:rPr lang="fa-IR" sz="2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B Titr" pitchFamily="2" charset="-78"/>
              </a:rPr>
              <a:t>تهیه کننده </a:t>
            </a:r>
            <a:r>
              <a:rPr lang="fa-IR" sz="2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B Titr" pitchFamily="2" charset="-78"/>
              </a:rPr>
              <a:t>:فرانک روانبخش</a:t>
            </a:r>
            <a:endParaRPr lang="fa-IR" sz="2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B Titr" pitchFamily="2" charset="-78"/>
            </a:endParaRPr>
          </a:p>
          <a:p>
            <a:pPr algn="ctr">
              <a:lnSpc>
                <a:spcPct val="150000"/>
              </a:lnSpc>
            </a:pPr>
            <a:r>
              <a:rPr lang="fa-IR" sz="2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B Titr" pitchFamily="2" charset="-78"/>
              </a:rPr>
              <a:t>شهرستان میاندوآب</a:t>
            </a:r>
            <a:endParaRPr lang="fa-IR" sz="2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AutoShape 47"/>
          <p:cNvSpPr>
            <a:spLocks noChangeArrowheads="1"/>
          </p:cNvSpPr>
          <p:nvPr/>
        </p:nvSpPr>
        <p:spPr bwMode="gray">
          <a:xfrm rot="10800000">
            <a:off x="1765300" y="1579928"/>
            <a:ext cx="4343400" cy="457200"/>
          </a:xfrm>
          <a:prstGeom prst="roundRect">
            <a:avLst>
              <a:gd name="adj" fmla="val 16667"/>
            </a:avLst>
          </a:prstGeom>
          <a:gradFill>
            <a:gsLst>
              <a:gs pos="0">
                <a:srgbClr val="E5F0DB"/>
              </a:gs>
              <a:gs pos="100000">
                <a:schemeClr val="accent2"/>
              </a:gs>
            </a:gsLst>
            <a:path path="shape">
              <a:fillToRect l="50000" t="50000" r="50000" b="50000"/>
            </a:path>
          </a:gradFill>
          <a:ln w="12700" algn="ctr">
            <a:solidFill>
              <a:schemeClr val="bg1"/>
            </a:solidFill>
            <a:round/>
            <a:headEnd/>
            <a:tailEnd/>
          </a:ln>
          <a:effectLst>
            <a:glow rad="139700">
              <a:schemeClr val="accent3">
                <a:satMod val="175000"/>
                <a:alpha val="40000"/>
              </a:schemeClr>
            </a:glow>
            <a:outerShdw dist="99190" dir="2388334" algn="ctr" rotWithShape="0">
              <a:srgbClr val="333333">
                <a:alpha val="50000"/>
              </a:srgbClr>
            </a:outerShdw>
          </a:effectLst>
        </p:spPr>
        <p:txBody>
          <a:bodyPr rot="10800000" wrap="none" anchor="ctr"/>
          <a:lstStyle/>
          <a:p>
            <a:pPr algn="ctr" rtl="0"/>
            <a:r>
              <a:rPr lang="fa-IR" dirty="0" smtClean="0">
                <a:cs typeface="B Nazanin" pitchFamily="2" charset="-78"/>
              </a:rPr>
              <a:t>تولید به قیمت جاری و ثابت</a:t>
            </a:r>
            <a:endParaRPr lang="fa-IR" dirty="0">
              <a:cs typeface="B Nazanin" pitchFamily="2" charset="-78"/>
            </a:endParaRPr>
          </a:p>
        </p:txBody>
      </p:sp>
      <p:sp>
        <p:nvSpPr>
          <p:cNvPr id="43" name="Text Box 50"/>
          <p:cNvSpPr txBox="1">
            <a:spLocks noChangeArrowheads="1"/>
          </p:cNvSpPr>
          <p:nvPr/>
        </p:nvSpPr>
        <p:spPr bwMode="gray">
          <a:xfrm>
            <a:off x="5992813" y="1655213"/>
            <a:ext cx="327025" cy="457200"/>
          </a:xfrm>
          <a:prstGeom prst="rect">
            <a:avLst/>
          </a:prstGeom>
          <a:noFill/>
          <a:ln w="9525" algn="ctr">
            <a:noFill/>
            <a:miter lim="800000"/>
            <a:headEnd/>
            <a:tailEnd/>
          </a:ln>
          <a:effectLst>
            <a:glow rad="139700">
              <a:schemeClr val="accent3">
                <a:satMod val="175000"/>
                <a:alpha val="40000"/>
              </a:schemeClr>
            </a:glow>
          </a:effectLst>
        </p:spPr>
        <p:txBody>
          <a:bodyPr wrap="none">
            <a:spAutoFit/>
          </a:bodyPr>
          <a:lstStyle/>
          <a:p>
            <a:pPr algn="ctr" rtl="0" eaLnBrk="0" hangingPunct="0"/>
            <a:r>
              <a:rPr lang="fa-IR" sz="2400" dirty="0">
                <a:solidFill>
                  <a:schemeClr val="bg1"/>
                </a:solidFill>
                <a:cs typeface="B Nazanin" pitchFamily="2" charset="-78"/>
              </a:rPr>
              <a:t>1</a:t>
            </a:r>
            <a:endParaRPr lang="en-US" sz="2400" dirty="0">
              <a:solidFill>
                <a:schemeClr val="bg1"/>
              </a:solidFill>
              <a:cs typeface="B Nazanin" pitchFamily="2" charset="-78"/>
            </a:endParaRPr>
          </a:p>
        </p:txBody>
      </p:sp>
      <p:sp>
        <p:nvSpPr>
          <p:cNvPr id="44" name="AutoShape 52"/>
          <p:cNvSpPr>
            <a:spLocks noChangeArrowheads="1"/>
          </p:cNvSpPr>
          <p:nvPr/>
        </p:nvSpPr>
        <p:spPr bwMode="gray">
          <a:xfrm rot="10800000">
            <a:off x="1714165" y="2896810"/>
            <a:ext cx="4343400" cy="457200"/>
          </a:xfrm>
          <a:prstGeom prst="roundRect">
            <a:avLst>
              <a:gd name="adj" fmla="val 16667"/>
            </a:avLst>
          </a:prstGeom>
          <a:gradFill rotWithShape="1">
            <a:gsLst>
              <a:gs pos="0">
                <a:srgbClr val="F8E6D8"/>
              </a:gs>
              <a:gs pos="100000">
                <a:schemeClr val="accent1"/>
              </a:gs>
            </a:gsLst>
            <a:lin ang="0" scaled="1"/>
          </a:gradFill>
          <a:ln w="12700" algn="ctr">
            <a:solidFill>
              <a:schemeClr val="bg1"/>
            </a:solidFill>
            <a:round/>
            <a:headEnd/>
            <a:tailEnd/>
          </a:ln>
          <a:effectLst>
            <a:glow rad="139700">
              <a:schemeClr val="accent3">
                <a:satMod val="175000"/>
                <a:alpha val="40000"/>
              </a:schemeClr>
            </a:glow>
            <a:outerShdw dist="99190" dir="2388334" algn="ctr" rotWithShape="0">
              <a:srgbClr val="333333">
                <a:alpha val="50000"/>
              </a:srgbClr>
            </a:outerShdw>
          </a:effectLst>
        </p:spPr>
        <p:txBody>
          <a:bodyPr rot="10800000" wrap="none" anchor="ctr"/>
          <a:lstStyle/>
          <a:p>
            <a:pPr algn="ctr"/>
            <a:r>
              <a:rPr lang="fa-IR" sz="2000" b="1" dirty="0" smtClean="0">
                <a:effectLst>
                  <a:outerShdw blurRad="38100" dist="38100" dir="2700000" algn="tl">
                    <a:srgbClr val="000000">
                      <a:alpha val="43137"/>
                    </a:srgbClr>
                  </a:outerShdw>
                </a:effectLst>
                <a:latin typeface="Arial" pitchFamily="34" charset="0"/>
                <a:cs typeface="B Nazanin" pitchFamily="2" charset="-78"/>
              </a:rPr>
              <a:t>محاسبه سو د و زیان</a:t>
            </a:r>
            <a:endParaRPr lang="en-US" sz="2000" b="1" dirty="0">
              <a:effectLst>
                <a:outerShdw blurRad="38100" dist="38100" dir="2700000" algn="tl">
                  <a:srgbClr val="000000">
                    <a:alpha val="43137"/>
                  </a:srgbClr>
                </a:outerShdw>
              </a:effectLst>
              <a:latin typeface="Arial" pitchFamily="34" charset="0"/>
              <a:cs typeface="B Nazanin" pitchFamily="2" charset="-78"/>
            </a:endParaRPr>
          </a:p>
        </p:txBody>
      </p:sp>
      <p:sp>
        <p:nvSpPr>
          <p:cNvPr id="45" name="AutoShape 53"/>
          <p:cNvSpPr>
            <a:spLocks noChangeArrowheads="1"/>
          </p:cNvSpPr>
          <p:nvPr/>
        </p:nvSpPr>
        <p:spPr bwMode="gray">
          <a:xfrm rot="10800000">
            <a:off x="5814410" y="2796195"/>
            <a:ext cx="685800" cy="685800"/>
          </a:xfrm>
          <a:prstGeom prst="diamond">
            <a:avLst/>
          </a:prstGeom>
          <a:solidFill>
            <a:schemeClr val="accent1"/>
          </a:solidFill>
          <a:ln w="25400" algn="ctr">
            <a:solidFill>
              <a:schemeClr val="bg1"/>
            </a:solidFill>
            <a:miter lim="800000"/>
            <a:headEnd/>
            <a:tailEnd/>
          </a:ln>
          <a:effectLst>
            <a:glow rad="139700">
              <a:schemeClr val="accent3">
                <a:satMod val="175000"/>
                <a:alpha val="40000"/>
              </a:schemeClr>
            </a:glow>
            <a:outerShdw dist="63500" dir="2212194" algn="ctr" rotWithShape="0">
              <a:srgbClr val="333333">
                <a:alpha val="50000"/>
              </a:srgbClr>
            </a:outerShdw>
          </a:effectLst>
        </p:spPr>
        <p:txBody>
          <a:bodyPr rot="10800000" wrap="none" anchor="ctr"/>
          <a:lstStyle/>
          <a:p>
            <a:pPr algn="r">
              <a:defRPr/>
            </a:pPr>
            <a:endParaRPr lang="fa-IR" dirty="0">
              <a:cs typeface="B Nazanin" pitchFamily="2" charset="-78"/>
            </a:endParaRPr>
          </a:p>
        </p:txBody>
      </p:sp>
      <p:sp>
        <p:nvSpPr>
          <p:cNvPr id="46" name="AutoShape 57"/>
          <p:cNvSpPr>
            <a:spLocks noChangeArrowheads="1"/>
          </p:cNvSpPr>
          <p:nvPr/>
        </p:nvSpPr>
        <p:spPr bwMode="gray">
          <a:xfrm rot="10800000">
            <a:off x="1763713" y="4318503"/>
            <a:ext cx="4343400" cy="457200"/>
          </a:xfrm>
          <a:prstGeom prst="roundRect">
            <a:avLst>
              <a:gd name="adj" fmla="val 16667"/>
            </a:avLst>
          </a:prstGeom>
          <a:gradFill rotWithShape="1">
            <a:gsLst>
              <a:gs pos="0">
                <a:srgbClr val="DAE5F2"/>
              </a:gs>
              <a:gs pos="100000">
                <a:schemeClr val="tx2"/>
              </a:gs>
            </a:gsLst>
            <a:lin ang="0" scaled="1"/>
          </a:gradFill>
          <a:ln w="12700" algn="ctr">
            <a:solidFill>
              <a:schemeClr val="bg1"/>
            </a:solidFill>
            <a:round/>
            <a:headEnd/>
            <a:tailEnd/>
          </a:ln>
          <a:effectLst>
            <a:glow rad="139700">
              <a:schemeClr val="accent3">
                <a:satMod val="175000"/>
                <a:alpha val="40000"/>
              </a:schemeClr>
            </a:glow>
            <a:outerShdw dist="99190" dir="2388334" algn="ctr" rotWithShape="0">
              <a:srgbClr val="333333">
                <a:alpha val="50000"/>
              </a:srgbClr>
            </a:outerShdw>
          </a:effectLst>
        </p:spPr>
        <p:txBody>
          <a:bodyPr rot="10800000" wrap="none" anchor="ctr"/>
          <a:lstStyle/>
          <a:p>
            <a:pPr algn="ctr">
              <a:defRPr/>
            </a:pPr>
            <a:r>
              <a:rPr lang="fa-IR" sz="2000" b="1" dirty="0" smtClean="0">
                <a:effectLst>
                  <a:outerShdw blurRad="38100" dist="38100" dir="2700000" algn="tl">
                    <a:srgbClr val="000000">
                      <a:alpha val="43137"/>
                    </a:srgbClr>
                  </a:outerShdw>
                </a:effectLst>
                <a:cs typeface="B Nazanin" pitchFamily="2" charset="-78"/>
              </a:rPr>
              <a:t>استهلاک</a:t>
            </a:r>
            <a:endParaRPr lang="fa-IR" sz="2000" b="1" dirty="0">
              <a:effectLst>
                <a:outerShdw blurRad="38100" dist="38100" dir="2700000" algn="tl">
                  <a:srgbClr val="000000">
                    <a:alpha val="43137"/>
                  </a:srgbClr>
                </a:outerShdw>
              </a:effectLst>
              <a:cs typeface="B Nazanin" pitchFamily="2" charset="-78"/>
            </a:endParaRPr>
          </a:p>
        </p:txBody>
      </p:sp>
      <p:sp>
        <p:nvSpPr>
          <p:cNvPr id="47" name="AutoShape 58"/>
          <p:cNvSpPr>
            <a:spLocks noChangeArrowheads="1"/>
          </p:cNvSpPr>
          <p:nvPr/>
        </p:nvSpPr>
        <p:spPr bwMode="gray">
          <a:xfrm rot="10800000">
            <a:off x="5814410" y="4208965"/>
            <a:ext cx="685800" cy="685800"/>
          </a:xfrm>
          <a:prstGeom prst="diamond">
            <a:avLst/>
          </a:prstGeom>
          <a:solidFill>
            <a:schemeClr val="hlink"/>
          </a:solidFill>
          <a:ln w="25400" algn="ctr">
            <a:solidFill>
              <a:schemeClr val="bg1"/>
            </a:solidFill>
            <a:miter lim="800000"/>
            <a:headEnd/>
            <a:tailEnd/>
          </a:ln>
          <a:effectLst>
            <a:glow rad="139700">
              <a:schemeClr val="accent3">
                <a:satMod val="175000"/>
                <a:alpha val="40000"/>
              </a:schemeClr>
            </a:glow>
            <a:outerShdw dist="63500" dir="2212194" algn="ctr" rotWithShape="0">
              <a:srgbClr val="333333">
                <a:alpha val="50000"/>
              </a:srgbClr>
            </a:outerShdw>
          </a:effectLst>
        </p:spPr>
        <p:txBody>
          <a:bodyPr rot="10800000" wrap="none" anchor="ctr"/>
          <a:lstStyle/>
          <a:p>
            <a:pPr algn="l" rtl="0">
              <a:defRPr/>
            </a:pPr>
            <a:endParaRPr lang="fa-IR">
              <a:cs typeface="B Nazanin" pitchFamily="2" charset="-78"/>
            </a:endParaRPr>
          </a:p>
        </p:txBody>
      </p:sp>
      <p:sp>
        <p:nvSpPr>
          <p:cNvPr id="48" name="AutoShape 62"/>
          <p:cNvSpPr>
            <a:spLocks noChangeArrowheads="1"/>
          </p:cNvSpPr>
          <p:nvPr/>
        </p:nvSpPr>
        <p:spPr bwMode="gray">
          <a:xfrm rot="10800000">
            <a:off x="1763713" y="5005565"/>
            <a:ext cx="4343400" cy="457200"/>
          </a:xfrm>
          <a:prstGeom prst="roundRect">
            <a:avLst>
              <a:gd name="adj" fmla="val 16667"/>
            </a:avLst>
          </a:prstGeom>
          <a:gradFill rotWithShape="1">
            <a:gsLst>
              <a:gs pos="0">
                <a:srgbClr val="EBEFF3"/>
              </a:gs>
              <a:gs pos="100000">
                <a:schemeClr val="folHlink"/>
              </a:gs>
            </a:gsLst>
            <a:lin ang="0" scaled="1"/>
          </a:gradFill>
          <a:ln w="12700" algn="ctr">
            <a:solidFill>
              <a:schemeClr val="bg1"/>
            </a:solidFill>
            <a:round/>
            <a:headEnd/>
            <a:tailEnd/>
          </a:ln>
          <a:effectLst>
            <a:glow rad="139700">
              <a:schemeClr val="accent3">
                <a:satMod val="175000"/>
                <a:alpha val="40000"/>
              </a:schemeClr>
            </a:glow>
            <a:outerShdw dist="99190" dir="2388334" algn="ctr" rotWithShape="0">
              <a:srgbClr val="333333">
                <a:alpha val="50000"/>
              </a:srgbClr>
            </a:outerShdw>
          </a:effectLst>
        </p:spPr>
        <p:txBody>
          <a:bodyPr rot="10800000" wrap="none" anchor="ctr"/>
          <a:lstStyle/>
          <a:p>
            <a:pPr algn="ctr" rtl="0">
              <a:defRPr/>
            </a:pPr>
            <a:r>
              <a:rPr lang="fa-IR" b="1" dirty="0" smtClean="0">
                <a:cs typeface="B Nazanin" pitchFamily="2" charset="-78"/>
              </a:rPr>
              <a:t>مالیات</a:t>
            </a:r>
            <a:endParaRPr lang="fa-IR" b="1" dirty="0">
              <a:cs typeface="B Nazanin" pitchFamily="2" charset="-78"/>
            </a:endParaRPr>
          </a:p>
        </p:txBody>
      </p:sp>
      <p:sp>
        <p:nvSpPr>
          <p:cNvPr id="49" name="AutoShape 63"/>
          <p:cNvSpPr>
            <a:spLocks noChangeArrowheads="1"/>
          </p:cNvSpPr>
          <p:nvPr/>
        </p:nvSpPr>
        <p:spPr bwMode="gray">
          <a:xfrm rot="10800000">
            <a:off x="5824920" y="4885518"/>
            <a:ext cx="685800" cy="685800"/>
          </a:xfrm>
          <a:prstGeom prst="diamond">
            <a:avLst/>
          </a:prstGeom>
          <a:solidFill>
            <a:schemeClr val="folHlink"/>
          </a:solidFill>
          <a:ln w="25400" algn="ctr">
            <a:solidFill>
              <a:schemeClr val="bg1"/>
            </a:solidFill>
            <a:miter lim="800000"/>
            <a:headEnd/>
            <a:tailEnd/>
          </a:ln>
          <a:effectLst>
            <a:glow rad="139700">
              <a:schemeClr val="accent3">
                <a:satMod val="175000"/>
                <a:alpha val="40000"/>
              </a:schemeClr>
            </a:glow>
            <a:outerShdw dist="63500" dir="2212194" algn="ctr" rotWithShape="0">
              <a:srgbClr val="333333">
                <a:alpha val="50000"/>
              </a:srgbClr>
            </a:outerShdw>
          </a:effectLst>
        </p:spPr>
        <p:txBody>
          <a:bodyPr rot="10800000" wrap="none" anchor="ctr"/>
          <a:lstStyle/>
          <a:p>
            <a:pPr algn="l" rtl="0">
              <a:defRPr/>
            </a:pPr>
            <a:endParaRPr lang="fa-IR">
              <a:cs typeface="B Nazanin" pitchFamily="2" charset="-78"/>
            </a:endParaRPr>
          </a:p>
        </p:txBody>
      </p:sp>
      <p:sp>
        <p:nvSpPr>
          <p:cNvPr id="50" name="Text Box 50"/>
          <p:cNvSpPr txBox="1">
            <a:spLocks noChangeArrowheads="1"/>
          </p:cNvSpPr>
          <p:nvPr/>
        </p:nvSpPr>
        <p:spPr bwMode="gray">
          <a:xfrm>
            <a:off x="6003925" y="2965045"/>
            <a:ext cx="327025" cy="457200"/>
          </a:xfrm>
          <a:prstGeom prst="rect">
            <a:avLst/>
          </a:prstGeom>
          <a:noFill/>
          <a:ln w="9525" algn="ctr">
            <a:noFill/>
            <a:miter lim="800000"/>
            <a:headEnd/>
            <a:tailEnd/>
          </a:ln>
          <a:effectLst>
            <a:glow rad="139700">
              <a:schemeClr val="accent3">
                <a:satMod val="175000"/>
                <a:alpha val="40000"/>
              </a:schemeClr>
            </a:glow>
          </a:effectLst>
        </p:spPr>
        <p:txBody>
          <a:bodyPr wrap="none">
            <a:spAutoFit/>
          </a:bodyPr>
          <a:lstStyle/>
          <a:p>
            <a:pPr algn="ctr" rtl="0" eaLnBrk="0" hangingPunct="0"/>
            <a:r>
              <a:rPr lang="fa-IR" sz="2400" dirty="0" smtClean="0">
                <a:solidFill>
                  <a:schemeClr val="bg1"/>
                </a:solidFill>
                <a:cs typeface="B Nazanin" pitchFamily="2" charset="-78"/>
              </a:rPr>
              <a:t>4</a:t>
            </a:r>
            <a:endParaRPr lang="en-US" sz="2400" dirty="0">
              <a:solidFill>
                <a:schemeClr val="bg1"/>
              </a:solidFill>
              <a:cs typeface="B Nazanin" pitchFamily="2" charset="-78"/>
            </a:endParaRPr>
          </a:p>
        </p:txBody>
      </p:sp>
      <p:sp>
        <p:nvSpPr>
          <p:cNvPr id="51" name="Text Box 50"/>
          <p:cNvSpPr txBox="1">
            <a:spLocks noChangeArrowheads="1"/>
          </p:cNvSpPr>
          <p:nvPr/>
        </p:nvSpPr>
        <p:spPr bwMode="gray">
          <a:xfrm>
            <a:off x="6003925" y="4312373"/>
            <a:ext cx="327025" cy="457200"/>
          </a:xfrm>
          <a:prstGeom prst="rect">
            <a:avLst/>
          </a:prstGeom>
          <a:noFill/>
          <a:ln w="9525" algn="ctr">
            <a:noFill/>
            <a:miter lim="800000"/>
            <a:headEnd/>
            <a:tailEnd/>
          </a:ln>
          <a:effectLst>
            <a:glow rad="139700">
              <a:schemeClr val="accent3">
                <a:satMod val="175000"/>
                <a:alpha val="40000"/>
              </a:schemeClr>
            </a:glow>
          </a:effectLst>
        </p:spPr>
        <p:txBody>
          <a:bodyPr wrap="none">
            <a:spAutoFit/>
          </a:bodyPr>
          <a:lstStyle/>
          <a:p>
            <a:pPr algn="ctr" rtl="0" eaLnBrk="0" hangingPunct="0"/>
            <a:r>
              <a:rPr lang="fa-IR" sz="2400" dirty="0" smtClean="0">
                <a:solidFill>
                  <a:schemeClr val="bg1"/>
                </a:solidFill>
                <a:cs typeface="B Nazanin" pitchFamily="2" charset="-78"/>
              </a:rPr>
              <a:t>6</a:t>
            </a:r>
            <a:endParaRPr lang="en-US" sz="2400" dirty="0">
              <a:solidFill>
                <a:schemeClr val="bg1"/>
              </a:solidFill>
              <a:cs typeface="B Nazanin" pitchFamily="2" charset="-78"/>
            </a:endParaRPr>
          </a:p>
        </p:txBody>
      </p:sp>
      <p:sp>
        <p:nvSpPr>
          <p:cNvPr id="52" name="Text Box 50"/>
          <p:cNvSpPr txBox="1">
            <a:spLocks noChangeArrowheads="1"/>
          </p:cNvSpPr>
          <p:nvPr/>
        </p:nvSpPr>
        <p:spPr bwMode="gray">
          <a:xfrm>
            <a:off x="6002176" y="4996260"/>
            <a:ext cx="328937" cy="461665"/>
          </a:xfrm>
          <a:prstGeom prst="rect">
            <a:avLst/>
          </a:prstGeom>
          <a:noFill/>
          <a:ln w="9525" algn="ctr">
            <a:noFill/>
            <a:miter lim="800000"/>
            <a:headEnd/>
            <a:tailEnd/>
          </a:ln>
          <a:effectLst>
            <a:glow rad="139700">
              <a:schemeClr val="accent3">
                <a:satMod val="175000"/>
                <a:alpha val="40000"/>
              </a:schemeClr>
            </a:glow>
          </a:effectLst>
        </p:spPr>
        <p:txBody>
          <a:bodyPr wrap="none">
            <a:spAutoFit/>
          </a:bodyPr>
          <a:lstStyle/>
          <a:p>
            <a:pPr algn="ctr" rtl="0" eaLnBrk="0" hangingPunct="0"/>
            <a:r>
              <a:rPr lang="fa-IR" sz="2400" dirty="0" smtClean="0">
                <a:solidFill>
                  <a:schemeClr val="bg1"/>
                </a:solidFill>
                <a:cs typeface="B Nazanin" pitchFamily="2" charset="-78"/>
              </a:rPr>
              <a:t>7</a:t>
            </a:r>
            <a:endParaRPr lang="en-US" sz="2400" dirty="0">
              <a:solidFill>
                <a:schemeClr val="bg1"/>
              </a:solidFill>
              <a:cs typeface="B Nazanin" pitchFamily="2" charset="-78"/>
            </a:endParaRPr>
          </a:p>
        </p:txBody>
      </p:sp>
      <p:sp>
        <p:nvSpPr>
          <p:cNvPr id="53" name="AutoShape 44"/>
          <p:cNvSpPr>
            <a:spLocks noChangeArrowheads="1"/>
          </p:cNvSpPr>
          <p:nvPr/>
        </p:nvSpPr>
        <p:spPr bwMode="gray">
          <a:xfrm>
            <a:off x="1763712" y="3610420"/>
            <a:ext cx="4484688" cy="457200"/>
          </a:xfrm>
          <a:prstGeom prst="roundRect">
            <a:avLst>
              <a:gd name="adj" fmla="val 16667"/>
            </a:avLst>
          </a:prstGeom>
          <a:gradFill rotWithShape="1">
            <a:gsLst>
              <a:gs pos="0">
                <a:srgbClr val="E7BA15">
                  <a:gamma/>
                  <a:tint val="21176"/>
                  <a:invGamma/>
                </a:srgbClr>
              </a:gs>
              <a:gs pos="100000">
                <a:srgbClr val="E7BA15"/>
              </a:gs>
            </a:gsLst>
            <a:lin ang="0" scaled="1"/>
          </a:gradFill>
          <a:ln w="12700" algn="ctr">
            <a:solidFill>
              <a:srgbClr val="FFFFFF"/>
            </a:solidFill>
            <a:round/>
            <a:headEnd/>
            <a:tailEnd/>
          </a:ln>
          <a:effectLst>
            <a:glow rad="139700">
              <a:schemeClr val="accent3">
                <a:satMod val="175000"/>
                <a:alpha val="40000"/>
              </a:schemeClr>
            </a:glow>
            <a:outerShdw dist="99190" dir="2388334" algn="ctr" rotWithShape="0">
              <a:srgbClr val="333333">
                <a:alpha val="50000"/>
              </a:srgbClr>
            </a:outerShdw>
          </a:effectLst>
        </p:spPr>
        <p:txBody>
          <a:bodyPr wrap="none" anchor="ctr"/>
          <a:lstStyle/>
          <a:p>
            <a:pPr algn="ctr"/>
            <a:r>
              <a:rPr lang="fa-IR" sz="2000" b="1" dirty="0" smtClean="0">
                <a:effectLst>
                  <a:outerShdw blurRad="38100" dist="38100" dir="2700000" algn="tl">
                    <a:srgbClr val="000000">
                      <a:alpha val="43137"/>
                    </a:srgbClr>
                  </a:outerShdw>
                </a:effectLst>
                <a:cs typeface="B Nazanin" pitchFamily="2" charset="-78"/>
              </a:rPr>
              <a:t>محاسبه حجم پول و نقدینگی</a:t>
            </a:r>
            <a:endParaRPr lang="fa-IR" sz="2000" b="1" dirty="0">
              <a:effectLst>
                <a:outerShdw blurRad="38100" dist="38100" dir="2700000" algn="tl">
                  <a:srgbClr val="000000">
                    <a:alpha val="43137"/>
                  </a:srgbClr>
                </a:outerShdw>
              </a:effectLst>
              <a:cs typeface="B Nazanin" pitchFamily="2" charset="-78"/>
            </a:endParaRPr>
          </a:p>
        </p:txBody>
      </p:sp>
      <p:sp>
        <p:nvSpPr>
          <p:cNvPr id="54" name="AutoShape 45"/>
          <p:cNvSpPr>
            <a:spLocks noChangeArrowheads="1"/>
          </p:cNvSpPr>
          <p:nvPr/>
        </p:nvSpPr>
        <p:spPr bwMode="gray">
          <a:xfrm rot="10800000">
            <a:off x="5803900" y="3500883"/>
            <a:ext cx="685800" cy="685800"/>
          </a:xfrm>
          <a:prstGeom prst="diamond">
            <a:avLst/>
          </a:prstGeom>
          <a:solidFill>
            <a:srgbClr val="E7BA15"/>
          </a:solidFill>
          <a:ln w="25400" algn="ctr">
            <a:solidFill>
              <a:srgbClr val="FFFFFF"/>
            </a:solidFill>
            <a:miter lim="800000"/>
            <a:headEnd/>
            <a:tailEnd/>
          </a:ln>
          <a:effectLst>
            <a:glow rad="139700">
              <a:schemeClr val="accent3">
                <a:satMod val="175000"/>
                <a:alpha val="40000"/>
              </a:schemeClr>
            </a:glow>
            <a:outerShdw dist="63500" dir="2212194" algn="ctr" rotWithShape="0">
              <a:srgbClr val="333333">
                <a:alpha val="50000"/>
              </a:srgbClr>
            </a:outerShdw>
          </a:effectLst>
        </p:spPr>
        <p:txBody>
          <a:bodyPr wrap="none" anchor="ctr"/>
          <a:lstStyle/>
          <a:p>
            <a:endParaRPr lang="fa-IR">
              <a:cs typeface="B Nazanin" pitchFamily="2" charset="-78"/>
            </a:endParaRPr>
          </a:p>
        </p:txBody>
      </p:sp>
      <p:sp>
        <p:nvSpPr>
          <p:cNvPr id="55" name="AutoShape 54"/>
          <p:cNvSpPr>
            <a:spLocks noChangeArrowheads="1"/>
          </p:cNvSpPr>
          <p:nvPr/>
        </p:nvSpPr>
        <p:spPr bwMode="gray">
          <a:xfrm rot="10800000" flipV="1">
            <a:off x="1714165" y="2229811"/>
            <a:ext cx="4171528" cy="451650"/>
          </a:xfrm>
          <a:prstGeom prst="roundRect">
            <a:avLst>
              <a:gd name="adj" fmla="val 50000"/>
            </a:avLst>
          </a:prstGeom>
          <a:gradFill rotWithShape="1">
            <a:gsLst>
              <a:gs pos="0">
                <a:srgbClr val="D5D179">
                  <a:gamma/>
                  <a:tint val="21176"/>
                  <a:invGamma/>
                </a:srgbClr>
              </a:gs>
              <a:gs pos="100000">
                <a:srgbClr val="D5D179"/>
              </a:gs>
            </a:gsLst>
            <a:lin ang="0" scaled="1"/>
          </a:gradFill>
          <a:ln w="12700" algn="ctr">
            <a:solidFill>
              <a:srgbClr val="FFFFFF"/>
            </a:solidFill>
            <a:round/>
            <a:headEnd/>
            <a:tailEnd/>
          </a:ln>
          <a:effectLst>
            <a:glow rad="139700">
              <a:schemeClr val="accent3">
                <a:satMod val="175000"/>
                <a:alpha val="40000"/>
              </a:schemeClr>
            </a:glow>
            <a:outerShdw dist="99190" dir="2388334" algn="ctr" rotWithShape="0">
              <a:srgbClr val="333333">
                <a:alpha val="50000"/>
              </a:srgbClr>
            </a:outerShdw>
          </a:effectLst>
        </p:spPr>
        <p:txBody>
          <a:bodyPr wrap="none" anchor="ctr"/>
          <a:lstStyle/>
          <a:p>
            <a:pPr algn="ctr"/>
            <a:r>
              <a:rPr lang="fa-IR" b="1" dirty="0" smtClean="0">
                <a:cs typeface="B Nazanin" pitchFamily="2" charset="-78"/>
              </a:rPr>
              <a:t>مسئله تولید به قیمت جاری و ثابت</a:t>
            </a:r>
            <a:endParaRPr lang="fa-IR" b="1" dirty="0">
              <a:cs typeface="B Nazanin" pitchFamily="2" charset="-78"/>
            </a:endParaRPr>
          </a:p>
        </p:txBody>
      </p:sp>
      <p:sp>
        <p:nvSpPr>
          <p:cNvPr id="56" name="AutoShape 55"/>
          <p:cNvSpPr>
            <a:spLocks noChangeArrowheads="1"/>
          </p:cNvSpPr>
          <p:nvPr/>
        </p:nvSpPr>
        <p:spPr bwMode="gray">
          <a:xfrm rot="10800000">
            <a:off x="5803900" y="2084173"/>
            <a:ext cx="685800" cy="659027"/>
          </a:xfrm>
          <a:prstGeom prst="diamond">
            <a:avLst/>
          </a:prstGeom>
          <a:solidFill>
            <a:srgbClr val="D5D179"/>
          </a:solidFill>
          <a:ln w="25400" algn="ctr">
            <a:solidFill>
              <a:srgbClr val="FFFFFF"/>
            </a:solidFill>
            <a:miter lim="800000"/>
            <a:headEnd/>
            <a:tailEnd/>
          </a:ln>
          <a:effectLst>
            <a:glow rad="139700">
              <a:schemeClr val="accent3">
                <a:satMod val="175000"/>
                <a:alpha val="40000"/>
              </a:schemeClr>
            </a:glow>
            <a:outerShdw dist="63500" dir="2212194" algn="ctr" rotWithShape="0">
              <a:srgbClr val="333333">
                <a:alpha val="50000"/>
              </a:srgbClr>
            </a:outerShdw>
          </a:effectLst>
        </p:spPr>
        <p:txBody>
          <a:bodyPr wrap="none" anchor="ctr"/>
          <a:lstStyle/>
          <a:p>
            <a:endParaRPr lang="fa-IR">
              <a:cs typeface="B Nazanin" pitchFamily="2" charset="-78"/>
            </a:endParaRPr>
          </a:p>
        </p:txBody>
      </p:sp>
      <p:sp>
        <p:nvSpPr>
          <p:cNvPr id="57" name="Text Box 50"/>
          <p:cNvSpPr txBox="1">
            <a:spLocks noChangeArrowheads="1"/>
          </p:cNvSpPr>
          <p:nvPr/>
        </p:nvSpPr>
        <p:spPr bwMode="gray">
          <a:xfrm>
            <a:off x="5974748" y="2222858"/>
            <a:ext cx="327025" cy="457200"/>
          </a:xfrm>
          <a:prstGeom prst="rect">
            <a:avLst/>
          </a:prstGeom>
          <a:noFill/>
          <a:ln w="9525" algn="ctr">
            <a:noFill/>
            <a:miter lim="800000"/>
            <a:headEnd/>
            <a:tailEnd/>
          </a:ln>
          <a:effectLst>
            <a:glow rad="139700">
              <a:schemeClr val="accent3">
                <a:satMod val="175000"/>
                <a:alpha val="40000"/>
              </a:schemeClr>
            </a:glow>
          </a:effectLst>
        </p:spPr>
        <p:txBody>
          <a:bodyPr wrap="none">
            <a:spAutoFit/>
          </a:bodyPr>
          <a:lstStyle/>
          <a:p>
            <a:pPr algn="ctr" rtl="0" eaLnBrk="0" hangingPunct="0"/>
            <a:r>
              <a:rPr lang="fa-IR" sz="2400" dirty="0" smtClean="0">
                <a:solidFill>
                  <a:schemeClr val="bg1"/>
                </a:solidFill>
                <a:cs typeface="B Nazanin" pitchFamily="2" charset="-78"/>
              </a:rPr>
              <a:t>3</a:t>
            </a:r>
            <a:endParaRPr lang="en-US" sz="2400" dirty="0">
              <a:solidFill>
                <a:schemeClr val="bg1"/>
              </a:solidFill>
              <a:cs typeface="B Nazanin" pitchFamily="2" charset="-78"/>
            </a:endParaRPr>
          </a:p>
        </p:txBody>
      </p:sp>
      <p:sp>
        <p:nvSpPr>
          <p:cNvPr id="59" name="Text Box 50"/>
          <p:cNvSpPr txBox="1">
            <a:spLocks noChangeArrowheads="1"/>
          </p:cNvSpPr>
          <p:nvPr/>
        </p:nvSpPr>
        <p:spPr bwMode="gray">
          <a:xfrm>
            <a:off x="6003925" y="3647535"/>
            <a:ext cx="327025" cy="457200"/>
          </a:xfrm>
          <a:prstGeom prst="rect">
            <a:avLst/>
          </a:prstGeom>
          <a:noFill/>
          <a:ln w="9525" algn="ctr">
            <a:noFill/>
            <a:miter lim="800000"/>
            <a:headEnd/>
            <a:tailEnd/>
          </a:ln>
          <a:effectLst>
            <a:glow rad="139700">
              <a:schemeClr val="accent3">
                <a:satMod val="175000"/>
                <a:alpha val="40000"/>
              </a:schemeClr>
            </a:glow>
          </a:effectLst>
        </p:spPr>
        <p:txBody>
          <a:bodyPr wrap="none">
            <a:spAutoFit/>
          </a:bodyPr>
          <a:lstStyle/>
          <a:p>
            <a:pPr algn="ctr" rtl="0" eaLnBrk="0" hangingPunct="0"/>
            <a:r>
              <a:rPr lang="fa-IR" sz="2400" dirty="0" smtClean="0">
                <a:solidFill>
                  <a:schemeClr val="bg1"/>
                </a:solidFill>
                <a:cs typeface="B Nazanin" pitchFamily="2" charset="-78"/>
              </a:rPr>
              <a:t>5</a:t>
            </a:r>
            <a:endParaRPr lang="en-US" sz="2400" dirty="0">
              <a:solidFill>
                <a:schemeClr val="bg1"/>
              </a:solidFill>
              <a:cs typeface="B Nazanin" pitchFamily="2" charset="-78"/>
            </a:endParaRPr>
          </a:p>
        </p:txBody>
      </p:sp>
      <p:sp>
        <p:nvSpPr>
          <p:cNvPr id="61" name="AutoShape 48"/>
          <p:cNvSpPr>
            <a:spLocks noChangeArrowheads="1"/>
          </p:cNvSpPr>
          <p:nvPr/>
        </p:nvSpPr>
        <p:spPr bwMode="gray">
          <a:xfrm rot="10800000">
            <a:off x="5803900" y="1471533"/>
            <a:ext cx="685800" cy="592792"/>
          </a:xfrm>
          <a:prstGeom prst="diamond">
            <a:avLst/>
          </a:prstGeom>
          <a:solidFill>
            <a:schemeClr val="accent2"/>
          </a:solidFill>
          <a:ln w="25400" algn="ctr">
            <a:solidFill>
              <a:schemeClr val="bg1"/>
            </a:solidFill>
            <a:miter lim="800000"/>
            <a:headEnd/>
            <a:tailEnd/>
          </a:ln>
          <a:effectLst>
            <a:glow rad="139700">
              <a:schemeClr val="accent3">
                <a:satMod val="175000"/>
                <a:alpha val="40000"/>
              </a:schemeClr>
            </a:glow>
            <a:outerShdw dist="63500" dir="2212194" algn="ctr" rotWithShape="0">
              <a:srgbClr val="333333">
                <a:alpha val="50000"/>
              </a:srgbClr>
            </a:outerShdw>
          </a:effectLst>
        </p:spPr>
        <p:txBody>
          <a:bodyPr rot="10800000" wrap="none" anchor="ctr"/>
          <a:lstStyle/>
          <a:p>
            <a:pPr algn="l" rtl="0">
              <a:defRPr/>
            </a:pPr>
            <a:endParaRPr lang="fa-IR">
              <a:cs typeface="B Nazanin" pitchFamily="2" charset="-78"/>
            </a:endParaRPr>
          </a:p>
        </p:txBody>
      </p:sp>
      <p:sp>
        <p:nvSpPr>
          <p:cNvPr id="62" name="Text Box 50"/>
          <p:cNvSpPr txBox="1">
            <a:spLocks noChangeArrowheads="1"/>
          </p:cNvSpPr>
          <p:nvPr/>
        </p:nvSpPr>
        <p:spPr bwMode="gray">
          <a:xfrm>
            <a:off x="5976688" y="1516995"/>
            <a:ext cx="327025" cy="457200"/>
          </a:xfrm>
          <a:prstGeom prst="rect">
            <a:avLst/>
          </a:prstGeom>
          <a:noFill/>
          <a:ln w="9525" algn="ctr">
            <a:noFill/>
            <a:miter lim="800000"/>
            <a:headEnd/>
            <a:tailEnd/>
          </a:ln>
          <a:effectLst>
            <a:glow rad="139700">
              <a:schemeClr val="accent3">
                <a:satMod val="175000"/>
                <a:alpha val="40000"/>
              </a:schemeClr>
            </a:glow>
          </a:effectLst>
        </p:spPr>
        <p:txBody>
          <a:bodyPr wrap="none">
            <a:spAutoFit/>
          </a:bodyPr>
          <a:lstStyle/>
          <a:p>
            <a:pPr algn="ctr" rtl="0" eaLnBrk="0" hangingPunct="0"/>
            <a:r>
              <a:rPr lang="fa-IR" sz="2400" dirty="0" smtClean="0">
                <a:solidFill>
                  <a:schemeClr val="bg1"/>
                </a:solidFill>
                <a:cs typeface="B Nazanin" pitchFamily="2" charset="-78"/>
              </a:rPr>
              <a:t>2</a:t>
            </a:r>
            <a:endParaRPr lang="en-US" sz="2400" dirty="0">
              <a:solidFill>
                <a:schemeClr val="bg1"/>
              </a:solidFill>
              <a:cs typeface="B Nazanin" pitchFamily="2" charset="-78"/>
            </a:endParaRPr>
          </a:p>
        </p:txBody>
      </p:sp>
      <p:sp>
        <p:nvSpPr>
          <p:cNvPr id="63" name="Hexagon 62"/>
          <p:cNvSpPr/>
          <p:nvPr/>
        </p:nvSpPr>
        <p:spPr>
          <a:xfrm>
            <a:off x="8204886" y="5668483"/>
            <a:ext cx="609600" cy="533400"/>
          </a:xfrm>
          <a:prstGeom prst="hexagon">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fa-IR" sz="1600" b="1" dirty="0" smtClean="0">
                <a:solidFill>
                  <a:schemeClr val="tx1"/>
                </a:solidFill>
                <a:cs typeface="B Nazanin" pitchFamily="2" charset="-78"/>
              </a:rPr>
              <a:t>1</a:t>
            </a:r>
            <a:endParaRPr lang="en-US" sz="1600" b="1" dirty="0">
              <a:solidFill>
                <a:schemeClr val="tx1"/>
              </a:solidFill>
              <a:cs typeface="B Nazanin" pitchFamily="2" charset="-78"/>
            </a:endParaRPr>
          </a:p>
        </p:txBody>
      </p:sp>
      <p:sp>
        <p:nvSpPr>
          <p:cNvPr id="64" name="Hexagon 63"/>
          <p:cNvSpPr/>
          <p:nvPr/>
        </p:nvSpPr>
        <p:spPr>
          <a:xfrm>
            <a:off x="7701169" y="5943600"/>
            <a:ext cx="609600" cy="533400"/>
          </a:xfrm>
          <a:prstGeom prst="hexagon">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fa-IR" sz="1600" b="1" dirty="0" smtClean="0">
                <a:solidFill>
                  <a:schemeClr val="tx1"/>
                </a:solidFill>
                <a:cs typeface="B Nazanin" pitchFamily="2" charset="-78"/>
              </a:rPr>
              <a:t>از</a:t>
            </a:r>
            <a:endParaRPr lang="en-US" sz="1600" b="1" dirty="0">
              <a:solidFill>
                <a:schemeClr val="tx1"/>
              </a:solidFill>
              <a:cs typeface="B Nazanin" pitchFamily="2" charset="-78"/>
            </a:endParaRPr>
          </a:p>
        </p:txBody>
      </p:sp>
      <p:sp>
        <p:nvSpPr>
          <p:cNvPr id="65" name="Hexagon 64"/>
          <p:cNvSpPr/>
          <p:nvPr/>
        </p:nvSpPr>
        <p:spPr>
          <a:xfrm>
            <a:off x="8204886" y="6233985"/>
            <a:ext cx="609600" cy="533400"/>
          </a:xfrm>
          <a:prstGeom prst="hexagon">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fa-IR" sz="1600" b="1" dirty="0" smtClean="0">
                <a:cs typeface="B Nazanin" pitchFamily="2" charset="-78"/>
              </a:rPr>
              <a:t>17</a:t>
            </a:r>
            <a:endParaRPr lang="en-US" sz="1600" b="1" dirty="0">
              <a:solidFill>
                <a:schemeClr val="tx1"/>
              </a:solidFill>
              <a:cs typeface="B Nazanin" pitchFamily="2" charset="-78"/>
            </a:endParaRPr>
          </a:p>
        </p:txBody>
      </p:sp>
      <p:sp>
        <p:nvSpPr>
          <p:cNvPr id="66" name="Rectangle 2"/>
          <p:cNvSpPr txBox="1">
            <a:spLocks noChangeArrowheads="1"/>
          </p:cNvSpPr>
          <p:nvPr/>
        </p:nvSpPr>
        <p:spPr>
          <a:xfrm>
            <a:off x="1143000" y="152400"/>
            <a:ext cx="6705600" cy="792163"/>
          </a:xfrm>
          <a:prstGeom prst="rect">
            <a:avLst/>
          </a:prstGeom>
        </p:spPr>
        <p:txBody>
          <a:bodyPr vert="horz" lIns="91440" tIns="45720" rIns="91440" bIns="45720" rtlCol="1" anchor="ctr">
            <a:noAutofit/>
          </a:bodyPr>
          <a:lstStyle/>
          <a:p>
            <a:pPr marL="0" marR="0" lvl="0" indent="0" algn="r" defTabSz="914400" rtl="1" eaLnBrk="1" fontAlgn="auto" latinLnBrk="0" hangingPunct="1">
              <a:lnSpc>
                <a:spcPct val="100000"/>
              </a:lnSpc>
              <a:spcBef>
                <a:spcPct val="0"/>
              </a:spcBef>
              <a:spcAft>
                <a:spcPts val="0"/>
              </a:spcAft>
              <a:buClrTx/>
              <a:buSzTx/>
              <a:buFontTx/>
              <a:buNone/>
              <a:tabLst/>
              <a:defRPr/>
            </a:pPr>
            <a:r>
              <a:rPr kumimoji="0" lang="fa-IR" sz="3600" b="1" i="0" u="none" strike="noStrike" kern="1200" cap="none" spc="0" normalizeH="0" baseline="0" noProof="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uLnTx/>
                <a:uFillTx/>
                <a:latin typeface="+mj-lt"/>
                <a:ea typeface="+mj-ea"/>
                <a:cs typeface="B Nazanin" pitchFamily="2" charset="-78"/>
              </a:rPr>
              <a:t>فهرست مطالب</a:t>
            </a:r>
            <a:endParaRPr kumimoji="0" lang="en-US" sz="3600" b="1" i="0" u="none" strike="noStrike" kern="1200" cap="none" spc="0" normalizeH="0" baseline="0" noProof="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uLnTx/>
              <a:uFillTx/>
              <a:latin typeface="+mj-lt"/>
              <a:ea typeface="+mj-ea"/>
              <a:cs typeface="B Nazanin" pitchFamily="2" charset="-78"/>
            </a:endParaRPr>
          </a:p>
        </p:txBody>
      </p:sp>
      <p:sp>
        <p:nvSpPr>
          <p:cNvPr id="67" name="AutoShape 57"/>
          <p:cNvSpPr>
            <a:spLocks noChangeArrowheads="1"/>
          </p:cNvSpPr>
          <p:nvPr/>
        </p:nvSpPr>
        <p:spPr bwMode="gray">
          <a:xfrm rot="10800000">
            <a:off x="1765740" y="5715000"/>
            <a:ext cx="4343400" cy="457200"/>
          </a:xfrm>
          <a:prstGeom prst="roundRect">
            <a:avLst>
              <a:gd name="adj" fmla="val 16667"/>
            </a:avLst>
          </a:prstGeom>
          <a:ln>
            <a:headEnd/>
            <a:tailEnd/>
          </a:ln>
          <a:effectLst>
            <a:glow rad="139700">
              <a:schemeClr val="accent3">
                <a:satMod val="175000"/>
                <a:alpha val="40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rot="10800000" wrap="none" anchor="ctr"/>
          <a:lstStyle/>
          <a:p>
            <a:pPr algn="ctr">
              <a:defRPr/>
            </a:pPr>
            <a:r>
              <a:rPr lang="fa-IR" b="1" dirty="0" smtClean="0">
                <a:effectLst>
                  <a:outerShdw blurRad="38100" dist="38100" dir="2700000" algn="tl">
                    <a:srgbClr val="000000">
                      <a:alpha val="43137"/>
                    </a:srgbClr>
                  </a:outerShdw>
                </a:effectLst>
                <a:cs typeface="B Nazanin" pitchFamily="2" charset="-78"/>
              </a:rPr>
              <a:t>ارزش افزوده</a:t>
            </a:r>
            <a:endParaRPr lang="fa-IR" b="1" dirty="0">
              <a:effectLst>
                <a:outerShdw blurRad="38100" dist="38100" dir="2700000" algn="tl">
                  <a:srgbClr val="000000">
                    <a:alpha val="43137"/>
                  </a:srgbClr>
                </a:outerShdw>
              </a:effectLst>
              <a:cs typeface="B Nazanin" pitchFamily="2" charset="-78"/>
            </a:endParaRPr>
          </a:p>
        </p:txBody>
      </p:sp>
      <p:sp>
        <p:nvSpPr>
          <p:cNvPr id="68" name="AutoShape 58"/>
          <p:cNvSpPr>
            <a:spLocks noChangeArrowheads="1"/>
          </p:cNvSpPr>
          <p:nvPr/>
        </p:nvSpPr>
        <p:spPr bwMode="gray">
          <a:xfrm rot="10800000">
            <a:off x="5816437" y="5564852"/>
            <a:ext cx="685800" cy="685800"/>
          </a:xfrm>
          <a:prstGeom prst="diamond">
            <a:avLst/>
          </a:prstGeom>
          <a:ln>
            <a:headEnd/>
            <a:tailEnd/>
          </a:ln>
          <a:effectLst>
            <a:glow rad="139700">
              <a:schemeClr val="accent3">
                <a:satMod val="175000"/>
                <a:alpha val="40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rot="10800000" wrap="none" anchor="ctr"/>
          <a:lstStyle/>
          <a:p>
            <a:pPr algn="l" rtl="0">
              <a:defRPr/>
            </a:pPr>
            <a:r>
              <a:rPr lang="en-US" dirty="0" smtClean="0">
                <a:solidFill>
                  <a:schemeClr val="bg1"/>
                </a:solidFill>
                <a:cs typeface="B Nazanin" pitchFamily="2" charset="-78"/>
              </a:rPr>
              <a:t> </a:t>
            </a:r>
            <a:r>
              <a:rPr lang="fa-IR" dirty="0" smtClean="0">
                <a:solidFill>
                  <a:schemeClr val="bg1"/>
                </a:solidFill>
                <a:cs typeface="B Nazanin" pitchFamily="2" charset="-78"/>
              </a:rPr>
              <a:t>8</a:t>
            </a:r>
            <a:endParaRPr lang="fa-IR" dirty="0">
              <a:solidFill>
                <a:schemeClr val="bg1"/>
              </a:solidFill>
              <a:cs typeface="B Nazanin" pitchFamily="2" charset="-78"/>
            </a:endParaRPr>
          </a:p>
        </p:txBody>
      </p:sp>
      <p:sp>
        <p:nvSpPr>
          <p:cNvPr id="69" name="AutoShape 62"/>
          <p:cNvSpPr>
            <a:spLocks noChangeArrowheads="1"/>
          </p:cNvSpPr>
          <p:nvPr/>
        </p:nvSpPr>
        <p:spPr bwMode="gray">
          <a:xfrm rot="10800000">
            <a:off x="1744720" y="6340432"/>
            <a:ext cx="4343400" cy="457200"/>
          </a:xfrm>
          <a:prstGeom prst="roundRect">
            <a:avLst>
              <a:gd name="adj" fmla="val 16667"/>
            </a:avLst>
          </a:prstGeom>
          <a:ln>
            <a:headEnd/>
            <a:tailEnd/>
          </a:ln>
          <a:effectLst>
            <a:glow rad="139700">
              <a:schemeClr val="accent3">
                <a:satMod val="175000"/>
                <a:alpha val="40000"/>
              </a:schemeClr>
            </a:glow>
            <a:outerShdw blurRad="40000" dist="23000" dir="5400000" rotWithShape="0">
              <a:srgbClr val="000000">
                <a:alpha val="35000"/>
              </a:srgbClr>
            </a:outerShdw>
          </a:effectLst>
        </p:spPr>
        <p:style>
          <a:lnRef idx="1">
            <a:schemeClr val="accent6"/>
          </a:lnRef>
          <a:fillRef idx="3">
            <a:schemeClr val="accent6"/>
          </a:fillRef>
          <a:effectRef idx="2">
            <a:schemeClr val="accent6"/>
          </a:effectRef>
          <a:fontRef idx="minor">
            <a:schemeClr val="lt1"/>
          </a:fontRef>
        </p:style>
        <p:txBody>
          <a:bodyPr rot="10800000" wrap="none" anchor="ctr"/>
          <a:lstStyle/>
          <a:p>
            <a:pPr algn="ctr" rtl="0">
              <a:defRPr/>
            </a:pPr>
            <a:endParaRPr lang="fa-IR" sz="2000" b="1" dirty="0">
              <a:solidFill>
                <a:schemeClr val="tx1"/>
              </a:solidFill>
              <a:cs typeface="B Nazanin" pitchFamily="2" charset="-78"/>
            </a:endParaRPr>
          </a:p>
        </p:txBody>
      </p:sp>
      <p:sp>
        <p:nvSpPr>
          <p:cNvPr id="70" name="AutoShape 63"/>
          <p:cNvSpPr>
            <a:spLocks noChangeArrowheads="1"/>
          </p:cNvSpPr>
          <p:nvPr/>
        </p:nvSpPr>
        <p:spPr bwMode="gray">
          <a:xfrm rot="10800000">
            <a:off x="5805927" y="6241405"/>
            <a:ext cx="685800" cy="685800"/>
          </a:xfrm>
          <a:prstGeom prst="diamond">
            <a:avLst/>
          </a:prstGeom>
          <a:ln>
            <a:headEnd/>
            <a:tailEnd/>
          </a:ln>
          <a:effectLst>
            <a:glow rad="139700">
              <a:schemeClr val="accent3">
                <a:satMod val="175000"/>
                <a:alpha val="40000"/>
              </a:schemeClr>
            </a:glow>
            <a:outerShdw blurRad="40000" dist="23000" dir="5400000" rotWithShape="0">
              <a:srgbClr val="000000">
                <a:alpha val="35000"/>
              </a:srgbClr>
            </a:outerShdw>
          </a:effectLst>
        </p:spPr>
        <p:style>
          <a:lnRef idx="1">
            <a:schemeClr val="accent6"/>
          </a:lnRef>
          <a:fillRef idx="3">
            <a:schemeClr val="accent6"/>
          </a:fillRef>
          <a:effectRef idx="2">
            <a:schemeClr val="accent6"/>
          </a:effectRef>
          <a:fontRef idx="minor">
            <a:schemeClr val="lt1"/>
          </a:fontRef>
        </p:style>
        <p:txBody>
          <a:bodyPr rot="10800000" wrap="none" anchor="ctr"/>
          <a:lstStyle/>
          <a:p>
            <a:pPr algn="l" rtl="0">
              <a:defRPr/>
            </a:pPr>
            <a:r>
              <a:rPr lang="en-US" dirty="0" smtClean="0">
                <a:solidFill>
                  <a:schemeClr val="bg1"/>
                </a:solidFill>
                <a:cs typeface="B Nazanin" pitchFamily="2" charset="-78"/>
              </a:rPr>
              <a:t> </a:t>
            </a:r>
            <a:r>
              <a:rPr lang="fa-IR" dirty="0" smtClean="0">
                <a:solidFill>
                  <a:schemeClr val="bg1"/>
                </a:solidFill>
                <a:cs typeface="B Nazanin" pitchFamily="2" charset="-78"/>
              </a:rPr>
              <a:t>9</a:t>
            </a:r>
            <a:endParaRPr lang="fa-IR" dirty="0">
              <a:solidFill>
                <a:schemeClr val="bg1"/>
              </a:solidFill>
              <a:cs typeface="B Nazanin" pitchFamily="2" charset="-78"/>
            </a:endParaRPr>
          </a:p>
        </p:txBody>
      </p:sp>
      <p:sp>
        <p:nvSpPr>
          <p:cNvPr id="76" name="AutoShape 47"/>
          <p:cNvSpPr>
            <a:spLocks noChangeArrowheads="1"/>
          </p:cNvSpPr>
          <p:nvPr/>
        </p:nvSpPr>
        <p:spPr bwMode="gray">
          <a:xfrm rot="10800000">
            <a:off x="1752600" y="948570"/>
            <a:ext cx="4343400" cy="457200"/>
          </a:xfrm>
          <a:prstGeom prst="roundRect">
            <a:avLst>
              <a:gd name="adj" fmla="val 16667"/>
            </a:avLst>
          </a:prstGeom>
          <a:gradFill flip="none" rotWithShape="1">
            <a:gsLst>
              <a:gs pos="15000">
                <a:srgbClr val="92D050"/>
              </a:gs>
              <a:gs pos="100000">
                <a:schemeClr val="accent2"/>
              </a:gs>
            </a:gsLst>
            <a:lin ang="2700000" scaled="1"/>
            <a:tileRect/>
          </a:gradFill>
          <a:ln w="12700" algn="ctr">
            <a:solidFill>
              <a:schemeClr val="bg1"/>
            </a:solidFill>
            <a:round/>
            <a:headEnd/>
            <a:tailEnd/>
          </a:ln>
          <a:effectLst>
            <a:outerShdw dist="99190" dir="2388334" algn="ctr" rotWithShape="0">
              <a:srgbClr val="333333">
                <a:alpha val="50000"/>
              </a:srgbClr>
            </a:outerShdw>
          </a:effectLst>
        </p:spPr>
        <p:style>
          <a:lnRef idx="0">
            <a:scrgbClr r="0" g="0" b="0"/>
          </a:lnRef>
          <a:fillRef idx="1002">
            <a:schemeClr val="dk2"/>
          </a:fillRef>
          <a:effectRef idx="0">
            <a:scrgbClr r="0" g="0" b="0"/>
          </a:effectRef>
          <a:fontRef idx="major"/>
        </p:style>
        <p:txBody>
          <a:bodyPr rot="10800000" wrap="none" anchor="ctr"/>
          <a:lstStyle/>
          <a:p>
            <a:pPr algn="ctr" rtl="0"/>
            <a:r>
              <a:rPr lang="en-US" dirty="0" smtClean="0">
                <a:cs typeface="B Nazanin" pitchFamily="2" charset="-78"/>
              </a:rPr>
              <a:t>GNP,GDP,NNP,NDP</a:t>
            </a:r>
            <a:r>
              <a:rPr lang="fa-IR" dirty="0" smtClean="0">
                <a:cs typeface="B Nazanin" pitchFamily="2" charset="-78"/>
              </a:rPr>
              <a:t>مسئله </a:t>
            </a:r>
            <a:endParaRPr lang="fa-IR" dirty="0">
              <a:cs typeface="B Nazanin" pitchFamily="2" charset="-78"/>
            </a:endParaRPr>
          </a:p>
        </p:txBody>
      </p:sp>
      <p:sp>
        <p:nvSpPr>
          <p:cNvPr id="78" name="AutoShape 48"/>
          <p:cNvSpPr>
            <a:spLocks noChangeArrowheads="1"/>
          </p:cNvSpPr>
          <p:nvPr/>
        </p:nvSpPr>
        <p:spPr bwMode="gray">
          <a:xfrm rot="10800000">
            <a:off x="5791200" y="852050"/>
            <a:ext cx="685800" cy="585850"/>
          </a:xfrm>
          <a:prstGeom prst="diamond">
            <a:avLst/>
          </a:prstGeom>
          <a:solidFill>
            <a:srgbClr val="92D050"/>
          </a:solidFill>
          <a:ln w="25400" algn="ctr">
            <a:solidFill>
              <a:schemeClr val="bg1"/>
            </a:solidFill>
            <a:miter lim="800000"/>
            <a:headEnd/>
            <a:tailEnd/>
          </a:ln>
          <a:effectLst>
            <a:outerShdw dist="63500" dir="2212194" algn="ctr" rotWithShape="0">
              <a:srgbClr val="333333">
                <a:alpha val="50000"/>
              </a:srgbClr>
            </a:outerShdw>
          </a:effectLst>
        </p:spPr>
        <p:style>
          <a:lnRef idx="0">
            <a:scrgbClr r="0" g="0" b="0"/>
          </a:lnRef>
          <a:fillRef idx="1002">
            <a:schemeClr val="dk2"/>
          </a:fillRef>
          <a:effectRef idx="0">
            <a:scrgbClr r="0" g="0" b="0"/>
          </a:effectRef>
          <a:fontRef idx="major"/>
        </p:style>
        <p:txBody>
          <a:bodyPr rot="10800000" wrap="none" anchor="ctr"/>
          <a:lstStyle/>
          <a:p>
            <a:pPr algn="l" rtl="0">
              <a:defRPr/>
            </a:pPr>
            <a:endParaRPr lang="fa-IR">
              <a:cs typeface="B Nazanin" pitchFamily="2" charset="-78"/>
            </a:endParaRPr>
          </a:p>
        </p:txBody>
      </p:sp>
      <p:sp>
        <p:nvSpPr>
          <p:cNvPr id="79" name="Text Box 50"/>
          <p:cNvSpPr txBox="1">
            <a:spLocks noChangeArrowheads="1"/>
          </p:cNvSpPr>
          <p:nvPr/>
        </p:nvSpPr>
        <p:spPr bwMode="gray">
          <a:xfrm>
            <a:off x="5963988" y="945012"/>
            <a:ext cx="327025" cy="457200"/>
          </a:xfrm>
          <a:prstGeom prst="rect">
            <a:avLst/>
          </a:prstGeom>
          <a:noFill/>
          <a:ln w="9525" algn="ctr">
            <a:noFill/>
            <a:miter lim="800000"/>
            <a:headEnd/>
            <a:tailEnd/>
          </a:ln>
        </p:spPr>
        <p:txBody>
          <a:bodyPr wrap="none">
            <a:spAutoFit/>
          </a:bodyPr>
          <a:lstStyle/>
          <a:p>
            <a:pPr algn="ctr" rtl="0" eaLnBrk="0" hangingPunct="0"/>
            <a:r>
              <a:rPr lang="fa-IR" sz="2400" dirty="0">
                <a:solidFill>
                  <a:schemeClr val="bg1"/>
                </a:solidFill>
                <a:cs typeface="B Nazanin" pitchFamily="2" charset="-78"/>
              </a:rPr>
              <a:t>1</a:t>
            </a:r>
            <a:endParaRPr lang="en-US" sz="2400" dirty="0">
              <a:solidFill>
                <a:schemeClr val="bg1"/>
              </a:solidFill>
              <a:cs typeface="B Nazanin" pitchFamily="2" charset="-78"/>
            </a:endParaRPr>
          </a:p>
        </p:txBody>
      </p:sp>
    </p:spTree>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76"/>
                                        </p:tgtEl>
                                        <p:attrNameLst>
                                          <p:attrName>style.visibility</p:attrName>
                                        </p:attrNameLst>
                                      </p:cBhvr>
                                      <p:to>
                                        <p:strVal val="visible"/>
                                      </p:to>
                                    </p:set>
                                    <p:animEffect transition="in" filter="wipe(down)">
                                      <p:cBhvr>
                                        <p:cTn id="7" dur="580">
                                          <p:stCondLst>
                                            <p:cond delay="0"/>
                                          </p:stCondLst>
                                        </p:cTn>
                                        <p:tgtEl>
                                          <p:spTgt spid="76"/>
                                        </p:tgtEl>
                                      </p:cBhvr>
                                    </p:animEffect>
                                    <p:anim calcmode="lin" valueType="num">
                                      <p:cBhvr>
                                        <p:cTn id="8" dur="1822" tmFilter="0,0; 0.14,0.36; 0.43,0.73; 0.71,0.91; 1.0,1.0">
                                          <p:stCondLst>
                                            <p:cond delay="0"/>
                                          </p:stCondLst>
                                        </p:cTn>
                                        <p:tgtEl>
                                          <p:spTgt spid="7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7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7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7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76"/>
                                        </p:tgtEl>
                                        <p:attrNameLst>
                                          <p:attrName>ppt_y</p:attrName>
                                        </p:attrNameLst>
                                      </p:cBhvr>
                                      <p:tavLst>
                                        <p:tav tm="0" fmla="#ppt_y-sin(pi*$)/81">
                                          <p:val>
                                            <p:fltVal val="0"/>
                                          </p:val>
                                        </p:tav>
                                        <p:tav tm="100000">
                                          <p:val>
                                            <p:fltVal val="1"/>
                                          </p:val>
                                        </p:tav>
                                      </p:tavLst>
                                    </p:anim>
                                    <p:animScale>
                                      <p:cBhvr>
                                        <p:cTn id="13" dur="26">
                                          <p:stCondLst>
                                            <p:cond delay="650"/>
                                          </p:stCondLst>
                                        </p:cTn>
                                        <p:tgtEl>
                                          <p:spTgt spid="76"/>
                                        </p:tgtEl>
                                      </p:cBhvr>
                                      <p:to x="100000" y="60000"/>
                                    </p:animScale>
                                    <p:animScale>
                                      <p:cBhvr>
                                        <p:cTn id="14" dur="166" decel="50000">
                                          <p:stCondLst>
                                            <p:cond delay="676"/>
                                          </p:stCondLst>
                                        </p:cTn>
                                        <p:tgtEl>
                                          <p:spTgt spid="76"/>
                                        </p:tgtEl>
                                      </p:cBhvr>
                                      <p:to x="100000" y="100000"/>
                                    </p:animScale>
                                    <p:animScale>
                                      <p:cBhvr>
                                        <p:cTn id="15" dur="26">
                                          <p:stCondLst>
                                            <p:cond delay="1312"/>
                                          </p:stCondLst>
                                        </p:cTn>
                                        <p:tgtEl>
                                          <p:spTgt spid="76"/>
                                        </p:tgtEl>
                                      </p:cBhvr>
                                      <p:to x="100000" y="80000"/>
                                    </p:animScale>
                                    <p:animScale>
                                      <p:cBhvr>
                                        <p:cTn id="16" dur="166" decel="50000">
                                          <p:stCondLst>
                                            <p:cond delay="1338"/>
                                          </p:stCondLst>
                                        </p:cTn>
                                        <p:tgtEl>
                                          <p:spTgt spid="76"/>
                                        </p:tgtEl>
                                      </p:cBhvr>
                                      <p:to x="100000" y="100000"/>
                                    </p:animScale>
                                    <p:animScale>
                                      <p:cBhvr>
                                        <p:cTn id="17" dur="26">
                                          <p:stCondLst>
                                            <p:cond delay="1642"/>
                                          </p:stCondLst>
                                        </p:cTn>
                                        <p:tgtEl>
                                          <p:spTgt spid="76"/>
                                        </p:tgtEl>
                                      </p:cBhvr>
                                      <p:to x="100000" y="90000"/>
                                    </p:animScale>
                                    <p:animScale>
                                      <p:cBhvr>
                                        <p:cTn id="18" dur="166" decel="50000">
                                          <p:stCondLst>
                                            <p:cond delay="1668"/>
                                          </p:stCondLst>
                                        </p:cTn>
                                        <p:tgtEl>
                                          <p:spTgt spid="76"/>
                                        </p:tgtEl>
                                      </p:cBhvr>
                                      <p:to x="100000" y="100000"/>
                                    </p:animScale>
                                    <p:animScale>
                                      <p:cBhvr>
                                        <p:cTn id="19" dur="26">
                                          <p:stCondLst>
                                            <p:cond delay="1808"/>
                                          </p:stCondLst>
                                        </p:cTn>
                                        <p:tgtEl>
                                          <p:spTgt spid="76"/>
                                        </p:tgtEl>
                                      </p:cBhvr>
                                      <p:to x="100000" y="95000"/>
                                    </p:animScale>
                                    <p:animScale>
                                      <p:cBhvr>
                                        <p:cTn id="20" dur="166" decel="50000">
                                          <p:stCondLst>
                                            <p:cond delay="1834"/>
                                          </p:stCondLst>
                                        </p:cTn>
                                        <p:tgtEl>
                                          <p:spTgt spid="76"/>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41"/>
                                        </p:tgtEl>
                                        <p:attrNameLst>
                                          <p:attrName>style.visibility</p:attrName>
                                        </p:attrNameLst>
                                      </p:cBhvr>
                                      <p:to>
                                        <p:strVal val="visible"/>
                                      </p:to>
                                    </p:set>
                                    <p:animEffect transition="in" filter="wipe(down)">
                                      <p:cBhvr>
                                        <p:cTn id="25" dur="580">
                                          <p:stCondLst>
                                            <p:cond delay="0"/>
                                          </p:stCondLst>
                                        </p:cTn>
                                        <p:tgtEl>
                                          <p:spTgt spid="41"/>
                                        </p:tgtEl>
                                      </p:cBhvr>
                                    </p:animEffect>
                                    <p:anim calcmode="lin" valueType="num">
                                      <p:cBhvr>
                                        <p:cTn id="26" dur="1822" tmFilter="0,0; 0.14,0.36; 0.43,0.73; 0.71,0.91; 1.0,1.0">
                                          <p:stCondLst>
                                            <p:cond delay="0"/>
                                          </p:stCondLst>
                                        </p:cTn>
                                        <p:tgtEl>
                                          <p:spTgt spid="41"/>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41"/>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41"/>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41"/>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41"/>
                                        </p:tgtEl>
                                        <p:attrNameLst>
                                          <p:attrName>ppt_y</p:attrName>
                                        </p:attrNameLst>
                                      </p:cBhvr>
                                      <p:tavLst>
                                        <p:tav tm="0" fmla="#ppt_y-sin(pi*$)/81">
                                          <p:val>
                                            <p:fltVal val="0"/>
                                          </p:val>
                                        </p:tav>
                                        <p:tav tm="100000">
                                          <p:val>
                                            <p:fltVal val="1"/>
                                          </p:val>
                                        </p:tav>
                                      </p:tavLst>
                                    </p:anim>
                                    <p:animScale>
                                      <p:cBhvr>
                                        <p:cTn id="31" dur="26">
                                          <p:stCondLst>
                                            <p:cond delay="650"/>
                                          </p:stCondLst>
                                        </p:cTn>
                                        <p:tgtEl>
                                          <p:spTgt spid="41"/>
                                        </p:tgtEl>
                                      </p:cBhvr>
                                      <p:to x="100000" y="60000"/>
                                    </p:animScale>
                                    <p:animScale>
                                      <p:cBhvr>
                                        <p:cTn id="32" dur="166" decel="50000">
                                          <p:stCondLst>
                                            <p:cond delay="676"/>
                                          </p:stCondLst>
                                        </p:cTn>
                                        <p:tgtEl>
                                          <p:spTgt spid="41"/>
                                        </p:tgtEl>
                                      </p:cBhvr>
                                      <p:to x="100000" y="100000"/>
                                    </p:animScale>
                                    <p:animScale>
                                      <p:cBhvr>
                                        <p:cTn id="33" dur="26">
                                          <p:stCondLst>
                                            <p:cond delay="1312"/>
                                          </p:stCondLst>
                                        </p:cTn>
                                        <p:tgtEl>
                                          <p:spTgt spid="41"/>
                                        </p:tgtEl>
                                      </p:cBhvr>
                                      <p:to x="100000" y="80000"/>
                                    </p:animScale>
                                    <p:animScale>
                                      <p:cBhvr>
                                        <p:cTn id="34" dur="166" decel="50000">
                                          <p:stCondLst>
                                            <p:cond delay="1338"/>
                                          </p:stCondLst>
                                        </p:cTn>
                                        <p:tgtEl>
                                          <p:spTgt spid="41"/>
                                        </p:tgtEl>
                                      </p:cBhvr>
                                      <p:to x="100000" y="100000"/>
                                    </p:animScale>
                                    <p:animScale>
                                      <p:cBhvr>
                                        <p:cTn id="35" dur="26">
                                          <p:stCondLst>
                                            <p:cond delay="1642"/>
                                          </p:stCondLst>
                                        </p:cTn>
                                        <p:tgtEl>
                                          <p:spTgt spid="41"/>
                                        </p:tgtEl>
                                      </p:cBhvr>
                                      <p:to x="100000" y="90000"/>
                                    </p:animScale>
                                    <p:animScale>
                                      <p:cBhvr>
                                        <p:cTn id="36" dur="166" decel="50000">
                                          <p:stCondLst>
                                            <p:cond delay="1668"/>
                                          </p:stCondLst>
                                        </p:cTn>
                                        <p:tgtEl>
                                          <p:spTgt spid="41"/>
                                        </p:tgtEl>
                                      </p:cBhvr>
                                      <p:to x="100000" y="100000"/>
                                    </p:animScale>
                                    <p:animScale>
                                      <p:cBhvr>
                                        <p:cTn id="37" dur="26">
                                          <p:stCondLst>
                                            <p:cond delay="1808"/>
                                          </p:stCondLst>
                                        </p:cTn>
                                        <p:tgtEl>
                                          <p:spTgt spid="41"/>
                                        </p:tgtEl>
                                      </p:cBhvr>
                                      <p:to x="100000" y="95000"/>
                                    </p:animScale>
                                    <p:animScale>
                                      <p:cBhvr>
                                        <p:cTn id="38" dur="166" decel="50000">
                                          <p:stCondLst>
                                            <p:cond delay="1834"/>
                                          </p:stCondLst>
                                        </p:cTn>
                                        <p:tgtEl>
                                          <p:spTgt spid="41"/>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grpId="0" nodeType="clickEffect">
                                  <p:stCondLst>
                                    <p:cond delay="0"/>
                                  </p:stCondLst>
                                  <p:childTnLst>
                                    <p:set>
                                      <p:cBhvr>
                                        <p:cTn id="42" dur="1" fill="hold">
                                          <p:stCondLst>
                                            <p:cond delay="0"/>
                                          </p:stCondLst>
                                        </p:cTn>
                                        <p:tgtEl>
                                          <p:spTgt spid="55"/>
                                        </p:tgtEl>
                                        <p:attrNameLst>
                                          <p:attrName>style.visibility</p:attrName>
                                        </p:attrNameLst>
                                      </p:cBhvr>
                                      <p:to>
                                        <p:strVal val="visible"/>
                                      </p:to>
                                    </p:set>
                                    <p:animEffect transition="in" filter="wipe(down)">
                                      <p:cBhvr>
                                        <p:cTn id="43" dur="580">
                                          <p:stCondLst>
                                            <p:cond delay="0"/>
                                          </p:stCondLst>
                                        </p:cTn>
                                        <p:tgtEl>
                                          <p:spTgt spid="55"/>
                                        </p:tgtEl>
                                      </p:cBhvr>
                                    </p:animEffect>
                                    <p:anim calcmode="lin" valueType="num">
                                      <p:cBhvr>
                                        <p:cTn id="44" dur="1822" tmFilter="0,0; 0.14,0.36; 0.43,0.73; 0.71,0.91; 1.0,1.0">
                                          <p:stCondLst>
                                            <p:cond delay="0"/>
                                          </p:stCondLst>
                                        </p:cTn>
                                        <p:tgtEl>
                                          <p:spTgt spid="55"/>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55"/>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55"/>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55"/>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55"/>
                                        </p:tgtEl>
                                        <p:attrNameLst>
                                          <p:attrName>ppt_y</p:attrName>
                                        </p:attrNameLst>
                                      </p:cBhvr>
                                      <p:tavLst>
                                        <p:tav tm="0" fmla="#ppt_y-sin(pi*$)/81">
                                          <p:val>
                                            <p:fltVal val="0"/>
                                          </p:val>
                                        </p:tav>
                                        <p:tav tm="100000">
                                          <p:val>
                                            <p:fltVal val="1"/>
                                          </p:val>
                                        </p:tav>
                                      </p:tavLst>
                                    </p:anim>
                                    <p:animScale>
                                      <p:cBhvr>
                                        <p:cTn id="49" dur="26">
                                          <p:stCondLst>
                                            <p:cond delay="650"/>
                                          </p:stCondLst>
                                        </p:cTn>
                                        <p:tgtEl>
                                          <p:spTgt spid="55"/>
                                        </p:tgtEl>
                                      </p:cBhvr>
                                      <p:to x="100000" y="60000"/>
                                    </p:animScale>
                                    <p:animScale>
                                      <p:cBhvr>
                                        <p:cTn id="50" dur="166" decel="50000">
                                          <p:stCondLst>
                                            <p:cond delay="676"/>
                                          </p:stCondLst>
                                        </p:cTn>
                                        <p:tgtEl>
                                          <p:spTgt spid="55"/>
                                        </p:tgtEl>
                                      </p:cBhvr>
                                      <p:to x="100000" y="100000"/>
                                    </p:animScale>
                                    <p:animScale>
                                      <p:cBhvr>
                                        <p:cTn id="51" dur="26">
                                          <p:stCondLst>
                                            <p:cond delay="1312"/>
                                          </p:stCondLst>
                                        </p:cTn>
                                        <p:tgtEl>
                                          <p:spTgt spid="55"/>
                                        </p:tgtEl>
                                      </p:cBhvr>
                                      <p:to x="100000" y="80000"/>
                                    </p:animScale>
                                    <p:animScale>
                                      <p:cBhvr>
                                        <p:cTn id="52" dur="166" decel="50000">
                                          <p:stCondLst>
                                            <p:cond delay="1338"/>
                                          </p:stCondLst>
                                        </p:cTn>
                                        <p:tgtEl>
                                          <p:spTgt spid="55"/>
                                        </p:tgtEl>
                                      </p:cBhvr>
                                      <p:to x="100000" y="100000"/>
                                    </p:animScale>
                                    <p:animScale>
                                      <p:cBhvr>
                                        <p:cTn id="53" dur="26">
                                          <p:stCondLst>
                                            <p:cond delay="1642"/>
                                          </p:stCondLst>
                                        </p:cTn>
                                        <p:tgtEl>
                                          <p:spTgt spid="55"/>
                                        </p:tgtEl>
                                      </p:cBhvr>
                                      <p:to x="100000" y="90000"/>
                                    </p:animScale>
                                    <p:animScale>
                                      <p:cBhvr>
                                        <p:cTn id="54" dur="166" decel="50000">
                                          <p:stCondLst>
                                            <p:cond delay="1668"/>
                                          </p:stCondLst>
                                        </p:cTn>
                                        <p:tgtEl>
                                          <p:spTgt spid="55"/>
                                        </p:tgtEl>
                                      </p:cBhvr>
                                      <p:to x="100000" y="100000"/>
                                    </p:animScale>
                                    <p:animScale>
                                      <p:cBhvr>
                                        <p:cTn id="55" dur="26">
                                          <p:stCondLst>
                                            <p:cond delay="1808"/>
                                          </p:stCondLst>
                                        </p:cTn>
                                        <p:tgtEl>
                                          <p:spTgt spid="55"/>
                                        </p:tgtEl>
                                      </p:cBhvr>
                                      <p:to x="100000" y="95000"/>
                                    </p:animScale>
                                    <p:animScale>
                                      <p:cBhvr>
                                        <p:cTn id="56" dur="166" decel="50000">
                                          <p:stCondLst>
                                            <p:cond delay="1834"/>
                                          </p:stCondLst>
                                        </p:cTn>
                                        <p:tgtEl>
                                          <p:spTgt spid="55"/>
                                        </p:tgtEl>
                                      </p:cBhvr>
                                      <p:to x="100000" y="100000"/>
                                    </p:animScale>
                                  </p:childTnLst>
                                </p:cTn>
                              </p:par>
                            </p:childTnLst>
                          </p:cTn>
                        </p:par>
                      </p:childTnLst>
                    </p:cTn>
                  </p:par>
                  <p:par>
                    <p:cTn id="57" fill="hold">
                      <p:stCondLst>
                        <p:cond delay="indefinite"/>
                      </p:stCondLst>
                      <p:childTnLst>
                        <p:par>
                          <p:cTn id="58" fill="hold">
                            <p:stCondLst>
                              <p:cond delay="0"/>
                            </p:stCondLst>
                            <p:childTnLst>
                              <p:par>
                                <p:cTn id="59" presetID="26" presetClass="entr" presetSubtype="0" fill="hold" grpId="0" nodeType="clickEffect">
                                  <p:stCondLst>
                                    <p:cond delay="0"/>
                                  </p:stCondLst>
                                  <p:childTnLst>
                                    <p:set>
                                      <p:cBhvr>
                                        <p:cTn id="60" dur="1" fill="hold">
                                          <p:stCondLst>
                                            <p:cond delay="0"/>
                                          </p:stCondLst>
                                        </p:cTn>
                                        <p:tgtEl>
                                          <p:spTgt spid="44"/>
                                        </p:tgtEl>
                                        <p:attrNameLst>
                                          <p:attrName>style.visibility</p:attrName>
                                        </p:attrNameLst>
                                      </p:cBhvr>
                                      <p:to>
                                        <p:strVal val="visible"/>
                                      </p:to>
                                    </p:set>
                                    <p:animEffect transition="in" filter="wipe(down)">
                                      <p:cBhvr>
                                        <p:cTn id="61" dur="580">
                                          <p:stCondLst>
                                            <p:cond delay="0"/>
                                          </p:stCondLst>
                                        </p:cTn>
                                        <p:tgtEl>
                                          <p:spTgt spid="44"/>
                                        </p:tgtEl>
                                      </p:cBhvr>
                                    </p:animEffect>
                                    <p:anim calcmode="lin" valueType="num">
                                      <p:cBhvr>
                                        <p:cTn id="62" dur="1822" tmFilter="0,0; 0.14,0.36; 0.43,0.73; 0.71,0.91; 1.0,1.0">
                                          <p:stCondLst>
                                            <p:cond delay="0"/>
                                          </p:stCondLst>
                                        </p:cTn>
                                        <p:tgtEl>
                                          <p:spTgt spid="44"/>
                                        </p:tgtEl>
                                        <p:attrNameLst>
                                          <p:attrName>ppt_x</p:attrName>
                                        </p:attrNameLst>
                                      </p:cBhvr>
                                      <p:tavLst>
                                        <p:tav tm="0">
                                          <p:val>
                                            <p:strVal val="#ppt_x-0.25"/>
                                          </p:val>
                                        </p:tav>
                                        <p:tav tm="100000">
                                          <p:val>
                                            <p:strVal val="#ppt_x"/>
                                          </p:val>
                                        </p:tav>
                                      </p:tavLst>
                                    </p:anim>
                                    <p:anim calcmode="lin" valueType="num">
                                      <p:cBhvr>
                                        <p:cTn id="63" dur="664" tmFilter="0.0,0.0; 0.25,0.07; 0.50,0.2; 0.75,0.467; 1.0,1.0">
                                          <p:stCondLst>
                                            <p:cond delay="0"/>
                                          </p:stCondLst>
                                        </p:cTn>
                                        <p:tgtEl>
                                          <p:spTgt spid="44"/>
                                        </p:tgtEl>
                                        <p:attrNameLst>
                                          <p:attrName>ppt_y</p:attrName>
                                        </p:attrNameLst>
                                      </p:cBhvr>
                                      <p:tavLst>
                                        <p:tav tm="0" fmla="#ppt_y-sin(pi*$)/3">
                                          <p:val>
                                            <p:fltVal val="0.5"/>
                                          </p:val>
                                        </p:tav>
                                        <p:tav tm="100000">
                                          <p:val>
                                            <p:fltVal val="1"/>
                                          </p:val>
                                        </p:tav>
                                      </p:tavLst>
                                    </p:anim>
                                    <p:anim calcmode="lin" valueType="num">
                                      <p:cBhvr>
                                        <p:cTn id="64" dur="664" tmFilter="0, 0; 0.125,0.2665; 0.25,0.4; 0.375,0.465; 0.5,0.5;  0.625,0.535; 0.75,0.6; 0.875,0.7335; 1,1">
                                          <p:stCondLst>
                                            <p:cond delay="664"/>
                                          </p:stCondLst>
                                        </p:cTn>
                                        <p:tgtEl>
                                          <p:spTgt spid="44"/>
                                        </p:tgtEl>
                                        <p:attrNameLst>
                                          <p:attrName>ppt_y</p:attrName>
                                        </p:attrNameLst>
                                      </p:cBhvr>
                                      <p:tavLst>
                                        <p:tav tm="0" fmla="#ppt_y-sin(pi*$)/9">
                                          <p:val>
                                            <p:fltVal val="0"/>
                                          </p:val>
                                        </p:tav>
                                        <p:tav tm="100000">
                                          <p:val>
                                            <p:fltVal val="1"/>
                                          </p:val>
                                        </p:tav>
                                      </p:tavLst>
                                    </p:anim>
                                    <p:anim calcmode="lin" valueType="num">
                                      <p:cBhvr>
                                        <p:cTn id="65" dur="332" tmFilter="0, 0; 0.125,0.2665; 0.25,0.4; 0.375,0.465; 0.5,0.5;  0.625,0.535; 0.75,0.6; 0.875,0.7335; 1,1">
                                          <p:stCondLst>
                                            <p:cond delay="1324"/>
                                          </p:stCondLst>
                                        </p:cTn>
                                        <p:tgtEl>
                                          <p:spTgt spid="44"/>
                                        </p:tgtEl>
                                        <p:attrNameLst>
                                          <p:attrName>ppt_y</p:attrName>
                                        </p:attrNameLst>
                                      </p:cBhvr>
                                      <p:tavLst>
                                        <p:tav tm="0" fmla="#ppt_y-sin(pi*$)/27">
                                          <p:val>
                                            <p:fltVal val="0"/>
                                          </p:val>
                                        </p:tav>
                                        <p:tav tm="100000">
                                          <p:val>
                                            <p:fltVal val="1"/>
                                          </p:val>
                                        </p:tav>
                                      </p:tavLst>
                                    </p:anim>
                                    <p:anim calcmode="lin" valueType="num">
                                      <p:cBhvr>
                                        <p:cTn id="66" dur="164" tmFilter="0, 0; 0.125,0.2665; 0.25,0.4; 0.375,0.465; 0.5,0.5;  0.625,0.535; 0.75,0.6; 0.875,0.7335; 1,1">
                                          <p:stCondLst>
                                            <p:cond delay="1656"/>
                                          </p:stCondLst>
                                        </p:cTn>
                                        <p:tgtEl>
                                          <p:spTgt spid="44"/>
                                        </p:tgtEl>
                                        <p:attrNameLst>
                                          <p:attrName>ppt_y</p:attrName>
                                        </p:attrNameLst>
                                      </p:cBhvr>
                                      <p:tavLst>
                                        <p:tav tm="0" fmla="#ppt_y-sin(pi*$)/81">
                                          <p:val>
                                            <p:fltVal val="0"/>
                                          </p:val>
                                        </p:tav>
                                        <p:tav tm="100000">
                                          <p:val>
                                            <p:fltVal val="1"/>
                                          </p:val>
                                        </p:tav>
                                      </p:tavLst>
                                    </p:anim>
                                    <p:animScale>
                                      <p:cBhvr>
                                        <p:cTn id="67" dur="26">
                                          <p:stCondLst>
                                            <p:cond delay="650"/>
                                          </p:stCondLst>
                                        </p:cTn>
                                        <p:tgtEl>
                                          <p:spTgt spid="44"/>
                                        </p:tgtEl>
                                      </p:cBhvr>
                                      <p:to x="100000" y="60000"/>
                                    </p:animScale>
                                    <p:animScale>
                                      <p:cBhvr>
                                        <p:cTn id="68" dur="166" decel="50000">
                                          <p:stCondLst>
                                            <p:cond delay="676"/>
                                          </p:stCondLst>
                                        </p:cTn>
                                        <p:tgtEl>
                                          <p:spTgt spid="44"/>
                                        </p:tgtEl>
                                      </p:cBhvr>
                                      <p:to x="100000" y="100000"/>
                                    </p:animScale>
                                    <p:animScale>
                                      <p:cBhvr>
                                        <p:cTn id="69" dur="26">
                                          <p:stCondLst>
                                            <p:cond delay="1312"/>
                                          </p:stCondLst>
                                        </p:cTn>
                                        <p:tgtEl>
                                          <p:spTgt spid="44"/>
                                        </p:tgtEl>
                                      </p:cBhvr>
                                      <p:to x="100000" y="80000"/>
                                    </p:animScale>
                                    <p:animScale>
                                      <p:cBhvr>
                                        <p:cTn id="70" dur="166" decel="50000">
                                          <p:stCondLst>
                                            <p:cond delay="1338"/>
                                          </p:stCondLst>
                                        </p:cTn>
                                        <p:tgtEl>
                                          <p:spTgt spid="44"/>
                                        </p:tgtEl>
                                      </p:cBhvr>
                                      <p:to x="100000" y="100000"/>
                                    </p:animScale>
                                    <p:animScale>
                                      <p:cBhvr>
                                        <p:cTn id="71" dur="26">
                                          <p:stCondLst>
                                            <p:cond delay="1642"/>
                                          </p:stCondLst>
                                        </p:cTn>
                                        <p:tgtEl>
                                          <p:spTgt spid="44"/>
                                        </p:tgtEl>
                                      </p:cBhvr>
                                      <p:to x="100000" y="90000"/>
                                    </p:animScale>
                                    <p:animScale>
                                      <p:cBhvr>
                                        <p:cTn id="72" dur="166" decel="50000">
                                          <p:stCondLst>
                                            <p:cond delay="1668"/>
                                          </p:stCondLst>
                                        </p:cTn>
                                        <p:tgtEl>
                                          <p:spTgt spid="44"/>
                                        </p:tgtEl>
                                      </p:cBhvr>
                                      <p:to x="100000" y="100000"/>
                                    </p:animScale>
                                    <p:animScale>
                                      <p:cBhvr>
                                        <p:cTn id="73" dur="26">
                                          <p:stCondLst>
                                            <p:cond delay="1808"/>
                                          </p:stCondLst>
                                        </p:cTn>
                                        <p:tgtEl>
                                          <p:spTgt spid="44"/>
                                        </p:tgtEl>
                                      </p:cBhvr>
                                      <p:to x="100000" y="95000"/>
                                    </p:animScale>
                                    <p:animScale>
                                      <p:cBhvr>
                                        <p:cTn id="74" dur="166" decel="50000">
                                          <p:stCondLst>
                                            <p:cond delay="1834"/>
                                          </p:stCondLst>
                                        </p:cTn>
                                        <p:tgtEl>
                                          <p:spTgt spid="44"/>
                                        </p:tgtEl>
                                      </p:cBhvr>
                                      <p:to x="100000" y="100000"/>
                                    </p:animScale>
                                  </p:childTnLst>
                                </p:cTn>
                              </p:par>
                            </p:childTnLst>
                          </p:cTn>
                        </p:par>
                      </p:childTnLst>
                    </p:cTn>
                  </p:par>
                  <p:par>
                    <p:cTn id="75" fill="hold">
                      <p:stCondLst>
                        <p:cond delay="indefinite"/>
                      </p:stCondLst>
                      <p:childTnLst>
                        <p:par>
                          <p:cTn id="76" fill="hold">
                            <p:stCondLst>
                              <p:cond delay="0"/>
                            </p:stCondLst>
                            <p:childTnLst>
                              <p:par>
                                <p:cTn id="77" presetID="26" presetClass="entr" presetSubtype="0" fill="hold" grpId="0" nodeType="clickEffect">
                                  <p:stCondLst>
                                    <p:cond delay="0"/>
                                  </p:stCondLst>
                                  <p:childTnLst>
                                    <p:set>
                                      <p:cBhvr>
                                        <p:cTn id="78" dur="1" fill="hold">
                                          <p:stCondLst>
                                            <p:cond delay="0"/>
                                          </p:stCondLst>
                                        </p:cTn>
                                        <p:tgtEl>
                                          <p:spTgt spid="53"/>
                                        </p:tgtEl>
                                        <p:attrNameLst>
                                          <p:attrName>style.visibility</p:attrName>
                                        </p:attrNameLst>
                                      </p:cBhvr>
                                      <p:to>
                                        <p:strVal val="visible"/>
                                      </p:to>
                                    </p:set>
                                    <p:animEffect transition="in" filter="wipe(down)">
                                      <p:cBhvr>
                                        <p:cTn id="79" dur="580">
                                          <p:stCondLst>
                                            <p:cond delay="0"/>
                                          </p:stCondLst>
                                        </p:cTn>
                                        <p:tgtEl>
                                          <p:spTgt spid="53"/>
                                        </p:tgtEl>
                                      </p:cBhvr>
                                    </p:animEffect>
                                    <p:anim calcmode="lin" valueType="num">
                                      <p:cBhvr>
                                        <p:cTn id="80" dur="1822" tmFilter="0,0; 0.14,0.36; 0.43,0.73; 0.71,0.91; 1.0,1.0">
                                          <p:stCondLst>
                                            <p:cond delay="0"/>
                                          </p:stCondLst>
                                        </p:cTn>
                                        <p:tgtEl>
                                          <p:spTgt spid="53"/>
                                        </p:tgtEl>
                                        <p:attrNameLst>
                                          <p:attrName>ppt_x</p:attrName>
                                        </p:attrNameLst>
                                      </p:cBhvr>
                                      <p:tavLst>
                                        <p:tav tm="0">
                                          <p:val>
                                            <p:strVal val="#ppt_x-0.25"/>
                                          </p:val>
                                        </p:tav>
                                        <p:tav tm="100000">
                                          <p:val>
                                            <p:strVal val="#ppt_x"/>
                                          </p:val>
                                        </p:tav>
                                      </p:tavLst>
                                    </p:anim>
                                    <p:anim calcmode="lin" valueType="num">
                                      <p:cBhvr>
                                        <p:cTn id="81" dur="664" tmFilter="0.0,0.0; 0.25,0.07; 0.50,0.2; 0.75,0.467; 1.0,1.0">
                                          <p:stCondLst>
                                            <p:cond delay="0"/>
                                          </p:stCondLst>
                                        </p:cTn>
                                        <p:tgtEl>
                                          <p:spTgt spid="53"/>
                                        </p:tgtEl>
                                        <p:attrNameLst>
                                          <p:attrName>ppt_y</p:attrName>
                                        </p:attrNameLst>
                                      </p:cBhvr>
                                      <p:tavLst>
                                        <p:tav tm="0" fmla="#ppt_y-sin(pi*$)/3">
                                          <p:val>
                                            <p:fltVal val="0.5"/>
                                          </p:val>
                                        </p:tav>
                                        <p:tav tm="100000">
                                          <p:val>
                                            <p:fltVal val="1"/>
                                          </p:val>
                                        </p:tav>
                                      </p:tavLst>
                                    </p:anim>
                                    <p:anim calcmode="lin" valueType="num">
                                      <p:cBhvr>
                                        <p:cTn id="82" dur="664" tmFilter="0, 0; 0.125,0.2665; 0.25,0.4; 0.375,0.465; 0.5,0.5;  0.625,0.535; 0.75,0.6; 0.875,0.7335; 1,1">
                                          <p:stCondLst>
                                            <p:cond delay="664"/>
                                          </p:stCondLst>
                                        </p:cTn>
                                        <p:tgtEl>
                                          <p:spTgt spid="53"/>
                                        </p:tgtEl>
                                        <p:attrNameLst>
                                          <p:attrName>ppt_y</p:attrName>
                                        </p:attrNameLst>
                                      </p:cBhvr>
                                      <p:tavLst>
                                        <p:tav tm="0" fmla="#ppt_y-sin(pi*$)/9">
                                          <p:val>
                                            <p:fltVal val="0"/>
                                          </p:val>
                                        </p:tav>
                                        <p:tav tm="100000">
                                          <p:val>
                                            <p:fltVal val="1"/>
                                          </p:val>
                                        </p:tav>
                                      </p:tavLst>
                                    </p:anim>
                                    <p:anim calcmode="lin" valueType="num">
                                      <p:cBhvr>
                                        <p:cTn id="83" dur="332" tmFilter="0, 0; 0.125,0.2665; 0.25,0.4; 0.375,0.465; 0.5,0.5;  0.625,0.535; 0.75,0.6; 0.875,0.7335; 1,1">
                                          <p:stCondLst>
                                            <p:cond delay="1324"/>
                                          </p:stCondLst>
                                        </p:cTn>
                                        <p:tgtEl>
                                          <p:spTgt spid="53"/>
                                        </p:tgtEl>
                                        <p:attrNameLst>
                                          <p:attrName>ppt_y</p:attrName>
                                        </p:attrNameLst>
                                      </p:cBhvr>
                                      <p:tavLst>
                                        <p:tav tm="0" fmla="#ppt_y-sin(pi*$)/27">
                                          <p:val>
                                            <p:fltVal val="0"/>
                                          </p:val>
                                        </p:tav>
                                        <p:tav tm="100000">
                                          <p:val>
                                            <p:fltVal val="1"/>
                                          </p:val>
                                        </p:tav>
                                      </p:tavLst>
                                    </p:anim>
                                    <p:anim calcmode="lin" valueType="num">
                                      <p:cBhvr>
                                        <p:cTn id="84" dur="164" tmFilter="0, 0; 0.125,0.2665; 0.25,0.4; 0.375,0.465; 0.5,0.5;  0.625,0.535; 0.75,0.6; 0.875,0.7335; 1,1">
                                          <p:stCondLst>
                                            <p:cond delay="1656"/>
                                          </p:stCondLst>
                                        </p:cTn>
                                        <p:tgtEl>
                                          <p:spTgt spid="53"/>
                                        </p:tgtEl>
                                        <p:attrNameLst>
                                          <p:attrName>ppt_y</p:attrName>
                                        </p:attrNameLst>
                                      </p:cBhvr>
                                      <p:tavLst>
                                        <p:tav tm="0" fmla="#ppt_y-sin(pi*$)/81">
                                          <p:val>
                                            <p:fltVal val="0"/>
                                          </p:val>
                                        </p:tav>
                                        <p:tav tm="100000">
                                          <p:val>
                                            <p:fltVal val="1"/>
                                          </p:val>
                                        </p:tav>
                                      </p:tavLst>
                                    </p:anim>
                                    <p:animScale>
                                      <p:cBhvr>
                                        <p:cTn id="85" dur="26">
                                          <p:stCondLst>
                                            <p:cond delay="650"/>
                                          </p:stCondLst>
                                        </p:cTn>
                                        <p:tgtEl>
                                          <p:spTgt spid="53"/>
                                        </p:tgtEl>
                                      </p:cBhvr>
                                      <p:to x="100000" y="60000"/>
                                    </p:animScale>
                                    <p:animScale>
                                      <p:cBhvr>
                                        <p:cTn id="86" dur="166" decel="50000">
                                          <p:stCondLst>
                                            <p:cond delay="676"/>
                                          </p:stCondLst>
                                        </p:cTn>
                                        <p:tgtEl>
                                          <p:spTgt spid="53"/>
                                        </p:tgtEl>
                                      </p:cBhvr>
                                      <p:to x="100000" y="100000"/>
                                    </p:animScale>
                                    <p:animScale>
                                      <p:cBhvr>
                                        <p:cTn id="87" dur="26">
                                          <p:stCondLst>
                                            <p:cond delay="1312"/>
                                          </p:stCondLst>
                                        </p:cTn>
                                        <p:tgtEl>
                                          <p:spTgt spid="53"/>
                                        </p:tgtEl>
                                      </p:cBhvr>
                                      <p:to x="100000" y="80000"/>
                                    </p:animScale>
                                    <p:animScale>
                                      <p:cBhvr>
                                        <p:cTn id="88" dur="166" decel="50000">
                                          <p:stCondLst>
                                            <p:cond delay="1338"/>
                                          </p:stCondLst>
                                        </p:cTn>
                                        <p:tgtEl>
                                          <p:spTgt spid="53"/>
                                        </p:tgtEl>
                                      </p:cBhvr>
                                      <p:to x="100000" y="100000"/>
                                    </p:animScale>
                                    <p:animScale>
                                      <p:cBhvr>
                                        <p:cTn id="89" dur="26">
                                          <p:stCondLst>
                                            <p:cond delay="1642"/>
                                          </p:stCondLst>
                                        </p:cTn>
                                        <p:tgtEl>
                                          <p:spTgt spid="53"/>
                                        </p:tgtEl>
                                      </p:cBhvr>
                                      <p:to x="100000" y="90000"/>
                                    </p:animScale>
                                    <p:animScale>
                                      <p:cBhvr>
                                        <p:cTn id="90" dur="166" decel="50000">
                                          <p:stCondLst>
                                            <p:cond delay="1668"/>
                                          </p:stCondLst>
                                        </p:cTn>
                                        <p:tgtEl>
                                          <p:spTgt spid="53"/>
                                        </p:tgtEl>
                                      </p:cBhvr>
                                      <p:to x="100000" y="100000"/>
                                    </p:animScale>
                                    <p:animScale>
                                      <p:cBhvr>
                                        <p:cTn id="91" dur="26">
                                          <p:stCondLst>
                                            <p:cond delay="1808"/>
                                          </p:stCondLst>
                                        </p:cTn>
                                        <p:tgtEl>
                                          <p:spTgt spid="53"/>
                                        </p:tgtEl>
                                      </p:cBhvr>
                                      <p:to x="100000" y="95000"/>
                                    </p:animScale>
                                    <p:animScale>
                                      <p:cBhvr>
                                        <p:cTn id="92" dur="166" decel="50000">
                                          <p:stCondLst>
                                            <p:cond delay="1834"/>
                                          </p:stCondLst>
                                        </p:cTn>
                                        <p:tgtEl>
                                          <p:spTgt spid="53"/>
                                        </p:tgtEl>
                                      </p:cBhvr>
                                      <p:to x="100000" y="100000"/>
                                    </p:animScale>
                                  </p:childTnLst>
                                </p:cTn>
                              </p:par>
                            </p:childTnLst>
                          </p:cTn>
                        </p:par>
                      </p:childTnLst>
                    </p:cTn>
                  </p:par>
                  <p:par>
                    <p:cTn id="93" fill="hold">
                      <p:stCondLst>
                        <p:cond delay="indefinite"/>
                      </p:stCondLst>
                      <p:childTnLst>
                        <p:par>
                          <p:cTn id="94" fill="hold">
                            <p:stCondLst>
                              <p:cond delay="0"/>
                            </p:stCondLst>
                            <p:childTnLst>
                              <p:par>
                                <p:cTn id="95" presetID="26" presetClass="entr" presetSubtype="0" fill="hold" grpId="0" nodeType="clickEffect">
                                  <p:stCondLst>
                                    <p:cond delay="0"/>
                                  </p:stCondLst>
                                  <p:childTnLst>
                                    <p:set>
                                      <p:cBhvr>
                                        <p:cTn id="96" dur="1" fill="hold">
                                          <p:stCondLst>
                                            <p:cond delay="0"/>
                                          </p:stCondLst>
                                        </p:cTn>
                                        <p:tgtEl>
                                          <p:spTgt spid="46"/>
                                        </p:tgtEl>
                                        <p:attrNameLst>
                                          <p:attrName>style.visibility</p:attrName>
                                        </p:attrNameLst>
                                      </p:cBhvr>
                                      <p:to>
                                        <p:strVal val="visible"/>
                                      </p:to>
                                    </p:set>
                                    <p:animEffect transition="in" filter="wipe(down)">
                                      <p:cBhvr>
                                        <p:cTn id="97" dur="580">
                                          <p:stCondLst>
                                            <p:cond delay="0"/>
                                          </p:stCondLst>
                                        </p:cTn>
                                        <p:tgtEl>
                                          <p:spTgt spid="46"/>
                                        </p:tgtEl>
                                      </p:cBhvr>
                                    </p:animEffect>
                                    <p:anim calcmode="lin" valueType="num">
                                      <p:cBhvr>
                                        <p:cTn id="98" dur="1822" tmFilter="0,0; 0.14,0.36; 0.43,0.73; 0.71,0.91; 1.0,1.0">
                                          <p:stCondLst>
                                            <p:cond delay="0"/>
                                          </p:stCondLst>
                                        </p:cTn>
                                        <p:tgtEl>
                                          <p:spTgt spid="46"/>
                                        </p:tgtEl>
                                        <p:attrNameLst>
                                          <p:attrName>ppt_x</p:attrName>
                                        </p:attrNameLst>
                                      </p:cBhvr>
                                      <p:tavLst>
                                        <p:tav tm="0">
                                          <p:val>
                                            <p:strVal val="#ppt_x-0.25"/>
                                          </p:val>
                                        </p:tav>
                                        <p:tav tm="100000">
                                          <p:val>
                                            <p:strVal val="#ppt_x"/>
                                          </p:val>
                                        </p:tav>
                                      </p:tavLst>
                                    </p:anim>
                                    <p:anim calcmode="lin" valueType="num">
                                      <p:cBhvr>
                                        <p:cTn id="99" dur="664" tmFilter="0.0,0.0; 0.25,0.07; 0.50,0.2; 0.75,0.467; 1.0,1.0">
                                          <p:stCondLst>
                                            <p:cond delay="0"/>
                                          </p:stCondLst>
                                        </p:cTn>
                                        <p:tgtEl>
                                          <p:spTgt spid="46"/>
                                        </p:tgtEl>
                                        <p:attrNameLst>
                                          <p:attrName>ppt_y</p:attrName>
                                        </p:attrNameLst>
                                      </p:cBhvr>
                                      <p:tavLst>
                                        <p:tav tm="0" fmla="#ppt_y-sin(pi*$)/3">
                                          <p:val>
                                            <p:fltVal val="0.5"/>
                                          </p:val>
                                        </p:tav>
                                        <p:tav tm="100000">
                                          <p:val>
                                            <p:fltVal val="1"/>
                                          </p:val>
                                        </p:tav>
                                      </p:tavLst>
                                    </p:anim>
                                    <p:anim calcmode="lin" valueType="num">
                                      <p:cBhvr>
                                        <p:cTn id="100" dur="664" tmFilter="0, 0; 0.125,0.2665; 0.25,0.4; 0.375,0.465; 0.5,0.5;  0.625,0.535; 0.75,0.6; 0.875,0.7335; 1,1">
                                          <p:stCondLst>
                                            <p:cond delay="664"/>
                                          </p:stCondLst>
                                        </p:cTn>
                                        <p:tgtEl>
                                          <p:spTgt spid="46"/>
                                        </p:tgtEl>
                                        <p:attrNameLst>
                                          <p:attrName>ppt_y</p:attrName>
                                        </p:attrNameLst>
                                      </p:cBhvr>
                                      <p:tavLst>
                                        <p:tav tm="0" fmla="#ppt_y-sin(pi*$)/9">
                                          <p:val>
                                            <p:fltVal val="0"/>
                                          </p:val>
                                        </p:tav>
                                        <p:tav tm="100000">
                                          <p:val>
                                            <p:fltVal val="1"/>
                                          </p:val>
                                        </p:tav>
                                      </p:tavLst>
                                    </p:anim>
                                    <p:anim calcmode="lin" valueType="num">
                                      <p:cBhvr>
                                        <p:cTn id="101" dur="332" tmFilter="0, 0; 0.125,0.2665; 0.25,0.4; 0.375,0.465; 0.5,0.5;  0.625,0.535; 0.75,0.6; 0.875,0.7335; 1,1">
                                          <p:stCondLst>
                                            <p:cond delay="1324"/>
                                          </p:stCondLst>
                                        </p:cTn>
                                        <p:tgtEl>
                                          <p:spTgt spid="46"/>
                                        </p:tgtEl>
                                        <p:attrNameLst>
                                          <p:attrName>ppt_y</p:attrName>
                                        </p:attrNameLst>
                                      </p:cBhvr>
                                      <p:tavLst>
                                        <p:tav tm="0" fmla="#ppt_y-sin(pi*$)/27">
                                          <p:val>
                                            <p:fltVal val="0"/>
                                          </p:val>
                                        </p:tav>
                                        <p:tav tm="100000">
                                          <p:val>
                                            <p:fltVal val="1"/>
                                          </p:val>
                                        </p:tav>
                                      </p:tavLst>
                                    </p:anim>
                                    <p:anim calcmode="lin" valueType="num">
                                      <p:cBhvr>
                                        <p:cTn id="102" dur="164" tmFilter="0, 0; 0.125,0.2665; 0.25,0.4; 0.375,0.465; 0.5,0.5;  0.625,0.535; 0.75,0.6; 0.875,0.7335; 1,1">
                                          <p:stCondLst>
                                            <p:cond delay="1656"/>
                                          </p:stCondLst>
                                        </p:cTn>
                                        <p:tgtEl>
                                          <p:spTgt spid="46"/>
                                        </p:tgtEl>
                                        <p:attrNameLst>
                                          <p:attrName>ppt_y</p:attrName>
                                        </p:attrNameLst>
                                      </p:cBhvr>
                                      <p:tavLst>
                                        <p:tav tm="0" fmla="#ppt_y-sin(pi*$)/81">
                                          <p:val>
                                            <p:fltVal val="0"/>
                                          </p:val>
                                        </p:tav>
                                        <p:tav tm="100000">
                                          <p:val>
                                            <p:fltVal val="1"/>
                                          </p:val>
                                        </p:tav>
                                      </p:tavLst>
                                    </p:anim>
                                    <p:animScale>
                                      <p:cBhvr>
                                        <p:cTn id="103" dur="26">
                                          <p:stCondLst>
                                            <p:cond delay="650"/>
                                          </p:stCondLst>
                                        </p:cTn>
                                        <p:tgtEl>
                                          <p:spTgt spid="46"/>
                                        </p:tgtEl>
                                      </p:cBhvr>
                                      <p:to x="100000" y="60000"/>
                                    </p:animScale>
                                    <p:animScale>
                                      <p:cBhvr>
                                        <p:cTn id="104" dur="166" decel="50000">
                                          <p:stCondLst>
                                            <p:cond delay="676"/>
                                          </p:stCondLst>
                                        </p:cTn>
                                        <p:tgtEl>
                                          <p:spTgt spid="46"/>
                                        </p:tgtEl>
                                      </p:cBhvr>
                                      <p:to x="100000" y="100000"/>
                                    </p:animScale>
                                    <p:animScale>
                                      <p:cBhvr>
                                        <p:cTn id="105" dur="26">
                                          <p:stCondLst>
                                            <p:cond delay="1312"/>
                                          </p:stCondLst>
                                        </p:cTn>
                                        <p:tgtEl>
                                          <p:spTgt spid="46"/>
                                        </p:tgtEl>
                                      </p:cBhvr>
                                      <p:to x="100000" y="80000"/>
                                    </p:animScale>
                                    <p:animScale>
                                      <p:cBhvr>
                                        <p:cTn id="106" dur="166" decel="50000">
                                          <p:stCondLst>
                                            <p:cond delay="1338"/>
                                          </p:stCondLst>
                                        </p:cTn>
                                        <p:tgtEl>
                                          <p:spTgt spid="46"/>
                                        </p:tgtEl>
                                      </p:cBhvr>
                                      <p:to x="100000" y="100000"/>
                                    </p:animScale>
                                    <p:animScale>
                                      <p:cBhvr>
                                        <p:cTn id="107" dur="26">
                                          <p:stCondLst>
                                            <p:cond delay="1642"/>
                                          </p:stCondLst>
                                        </p:cTn>
                                        <p:tgtEl>
                                          <p:spTgt spid="46"/>
                                        </p:tgtEl>
                                      </p:cBhvr>
                                      <p:to x="100000" y="90000"/>
                                    </p:animScale>
                                    <p:animScale>
                                      <p:cBhvr>
                                        <p:cTn id="108" dur="166" decel="50000">
                                          <p:stCondLst>
                                            <p:cond delay="1668"/>
                                          </p:stCondLst>
                                        </p:cTn>
                                        <p:tgtEl>
                                          <p:spTgt spid="46"/>
                                        </p:tgtEl>
                                      </p:cBhvr>
                                      <p:to x="100000" y="100000"/>
                                    </p:animScale>
                                    <p:animScale>
                                      <p:cBhvr>
                                        <p:cTn id="109" dur="26">
                                          <p:stCondLst>
                                            <p:cond delay="1808"/>
                                          </p:stCondLst>
                                        </p:cTn>
                                        <p:tgtEl>
                                          <p:spTgt spid="46"/>
                                        </p:tgtEl>
                                      </p:cBhvr>
                                      <p:to x="100000" y="95000"/>
                                    </p:animScale>
                                    <p:animScale>
                                      <p:cBhvr>
                                        <p:cTn id="110" dur="166" decel="50000">
                                          <p:stCondLst>
                                            <p:cond delay="1834"/>
                                          </p:stCondLst>
                                        </p:cTn>
                                        <p:tgtEl>
                                          <p:spTgt spid="46"/>
                                        </p:tgtEl>
                                      </p:cBhvr>
                                      <p:to x="100000" y="100000"/>
                                    </p:animScale>
                                  </p:childTnLst>
                                </p:cTn>
                              </p:par>
                            </p:childTnLst>
                          </p:cTn>
                        </p:par>
                      </p:childTnLst>
                    </p:cTn>
                  </p:par>
                  <p:par>
                    <p:cTn id="111" fill="hold">
                      <p:stCondLst>
                        <p:cond delay="indefinite"/>
                      </p:stCondLst>
                      <p:childTnLst>
                        <p:par>
                          <p:cTn id="112" fill="hold">
                            <p:stCondLst>
                              <p:cond delay="0"/>
                            </p:stCondLst>
                            <p:childTnLst>
                              <p:par>
                                <p:cTn id="113" presetID="26" presetClass="entr" presetSubtype="0" fill="hold" grpId="0" nodeType="clickEffect">
                                  <p:stCondLst>
                                    <p:cond delay="0"/>
                                  </p:stCondLst>
                                  <p:childTnLst>
                                    <p:set>
                                      <p:cBhvr>
                                        <p:cTn id="114" dur="1" fill="hold">
                                          <p:stCondLst>
                                            <p:cond delay="0"/>
                                          </p:stCondLst>
                                        </p:cTn>
                                        <p:tgtEl>
                                          <p:spTgt spid="48"/>
                                        </p:tgtEl>
                                        <p:attrNameLst>
                                          <p:attrName>style.visibility</p:attrName>
                                        </p:attrNameLst>
                                      </p:cBhvr>
                                      <p:to>
                                        <p:strVal val="visible"/>
                                      </p:to>
                                    </p:set>
                                    <p:animEffect transition="in" filter="wipe(down)">
                                      <p:cBhvr>
                                        <p:cTn id="115" dur="580">
                                          <p:stCondLst>
                                            <p:cond delay="0"/>
                                          </p:stCondLst>
                                        </p:cTn>
                                        <p:tgtEl>
                                          <p:spTgt spid="48"/>
                                        </p:tgtEl>
                                      </p:cBhvr>
                                    </p:animEffect>
                                    <p:anim calcmode="lin" valueType="num">
                                      <p:cBhvr>
                                        <p:cTn id="116" dur="1822" tmFilter="0,0; 0.14,0.36; 0.43,0.73; 0.71,0.91; 1.0,1.0">
                                          <p:stCondLst>
                                            <p:cond delay="0"/>
                                          </p:stCondLst>
                                        </p:cTn>
                                        <p:tgtEl>
                                          <p:spTgt spid="48"/>
                                        </p:tgtEl>
                                        <p:attrNameLst>
                                          <p:attrName>ppt_x</p:attrName>
                                        </p:attrNameLst>
                                      </p:cBhvr>
                                      <p:tavLst>
                                        <p:tav tm="0">
                                          <p:val>
                                            <p:strVal val="#ppt_x-0.25"/>
                                          </p:val>
                                        </p:tav>
                                        <p:tav tm="100000">
                                          <p:val>
                                            <p:strVal val="#ppt_x"/>
                                          </p:val>
                                        </p:tav>
                                      </p:tavLst>
                                    </p:anim>
                                    <p:anim calcmode="lin" valueType="num">
                                      <p:cBhvr>
                                        <p:cTn id="117" dur="664" tmFilter="0.0,0.0; 0.25,0.07; 0.50,0.2; 0.75,0.467; 1.0,1.0">
                                          <p:stCondLst>
                                            <p:cond delay="0"/>
                                          </p:stCondLst>
                                        </p:cTn>
                                        <p:tgtEl>
                                          <p:spTgt spid="48"/>
                                        </p:tgtEl>
                                        <p:attrNameLst>
                                          <p:attrName>ppt_y</p:attrName>
                                        </p:attrNameLst>
                                      </p:cBhvr>
                                      <p:tavLst>
                                        <p:tav tm="0" fmla="#ppt_y-sin(pi*$)/3">
                                          <p:val>
                                            <p:fltVal val="0.5"/>
                                          </p:val>
                                        </p:tav>
                                        <p:tav tm="100000">
                                          <p:val>
                                            <p:fltVal val="1"/>
                                          </p:val>
                                        </p:tav>
                                      </p:tavLst>
                                    </p:anim>
                                    <p:anim calcmode="lin" valueType="num">
                                      <p:cBhvr>
                                        <p:cTn id="118" dur="664" tmFilter="0, 0; 0.125,0.2665; 0.25,0.4; 0.375,0.465; 0.5,0.5;  0.625,0.535; 0.75,0.6; 0.875,0.7335; 1,1">
                                          <p:stCondLst>
                                            <p:cond delay="664"/>
                                          </p:stCondLst>
                                        </p:cTn>
                                        <p:tgtEl>
                                          <p:spTgt spid="48"/>
                                        </p:tgtEl>
                                        <p:attrNameLst>
                                          <p:attrName>ppt_y</p:attrName>
                                        </p:attrNameLst>
                                      </p:cBhvr>
                                      <p:tavLst>
                                        <p:tav tm="0" fmla="#ppt_y-sin(pi*$)/9">
                                          <p:val>
                                            <p:fltVal val="0"/>
                                          </p:val>
                                        </p:tav>
                                        <p:tav tm="100000">
                                          <p:val>
                                            <p:fltVal val="1"/>
                                          </p:val>
                                        </p:tav>
                                      </p:tavLst>
                                    </p:anim>
                                    <p:anim calcmode="lin" valueType="num">
                                      <p:cBhvr>
                                        <p:cTn id="119" dur="332" tmFilter="0, 0; 0.125,0.2665; 0.25,0.4; 0.375,0.465; 0.5,0.5;  0.625,0.535; 0.75,0.6; 0.875,0.7335; 1,1">
                                          <p:stCondLst>
                                            <p:cond delay="1324"/>
                                          </p:stCondLst>
                                        </p:cTn>
                                        <p:tgtEl>
                                          <p:spTgt spid="48"/>
                                        </p:tgtEl>
                                        <p:attrNameLst>
                                          <p:attrName>ppt_y</p:attrName>
                                        </p:attrNameLst>
                                      </p:cBhvr>
                                      <p:tavLst>
                                        <p:tav tm="0" fmla="#ppt_y-sin(pi*$)/27">
                                          <p:val>
                                            <p:fltVal val="0"/>
                                          </p:val>
                                        </p:tav>
                                        <p:tav tm="100000">
                                          <p:val>
                                            <p:fltVal val="1"/>
                                          </p:val>
                                        </p:tav>
                                      </p:tavLst>
                                    </p:anim>
                                    <p:anim calcmode="lin" valueType="num">
                                      <p:cBhvr>
                                        <p:cTn id="120" dur="164" tmFilter="0, 0; 0.125,0.2665; 0.25,0.4; 0.375,0.465; 0.5,0.5;  0.625,0.535; 0.75,0.6; 0.875,0.7335; 1,1">
                                          <p:stCondLst>
                                            <p:cond delay="1656"/>
                                          </p:stCondLst>
                                        </p:cTn>
                                        <p:tgtEl>
                                          <p:spTgt spid="48"/>
                                        </p:tgtEl>
                                        <p:attrNameLst>
                                          <p:attrName>ppt_y</p:attrName>
                                        </p:attrNameLst>
                                      </p:cBhvr>
                                      <p:tavLst>
                                        <p:tav tm="0" fmla="#ppt_y-sin(pi*$)/81">
                                          <p:val>
                                            <p:fltVal val="0"/>
                                          </p:val>
                                        </p:tav>
                                        <p:tav tm="100000">
                                          <p:val>
                                            <p:fltVal val="1"/>
                                          </p:val>
                                        </p:tav>
                                      </p:tavLst>
                                    </p:anim>
                                    <p:animScale>
                                      <p:cBhvr>
                                        <p:cTn id="121" dur="26">
                                          <p:stCondLst>
                                            <p:cond delay="650"/>
                                          </p:stCondLst>
                                        </p:cTn>
                                        <p:tgtEl>
                                          <p:spTgt spid="48"/>
                                        </p:tgtEl>
                                      </p:cBhvr>
                                      <p:to x="100000" y="60000"/>
                                    </p:animScale>
                                    <p:animScale>
                                      <p:cBhvr>
                                        <p:cTn id="122" dur="166" decel="50000">
                                          <p:stCondLst>
                                            <p:cond delay="676"/>
                                          </p:stCondLst>
                                        </p:cTn>
                                        <p:tgtEl>
                                          <p:spTgt spid="48"/>
                                        </p:tgtEl>
                                      </p:cBhvr>
                                      <p:to x="100000" y="100000"/>
                                    </p:animScale>
                                    <p:animScale>
                                      <p:cBhvr>
                                        <p:cTn id="123" dur="26">
                                          <p:stCondLst>
                                            <p:cond delay="1312"/>
                                          </p:stCondLst>
                                        </p:cTn>
                                        <p:tgtEl>
                                          <p:spTgt spid="48"/>
                                        </p:tgtEl>
                                      </p:cBhvr>
                                      <p:to x="100000" y="80000"/>
                                    </p:animScale>
                                    <p:animScale>
                                      <p:cBhvr>
                                        <p:cTn id="124" dur="166" decel="50000">
                                          <p:stCondLst>
                                            <p:cond delay="1338"/>
                                          </p:stCondLst>
                                        </p:cTn>
                                        <p:tgtEl>
                                          <p:spTgt spid="48"/>
                                        </p:tgtEl>
                                      </p:cBhvr>
                                      <p:to x="100000" y="100000"/>
                                    </p:animScale>
                                    <p:animScale>
                                      <p:cBhvr>
                                        <p:cTn id="125" dur="26">
                                          <p:stCondLst>
                                            <p:cond delay="1642"/>
                                          </p:stCondLst>
                                        </p:cTn>
                                        <p:tgtEl>
                                          <p:spTgt spid="48"/>
                                        </p:tgtEl>
                                      </p:cBhvr>
                                      <p:to x="100000" y="90000"/>
                                    </p:animScale>
                                    <p:animScale>
                                      <p:cBhvr>
                                        <p:cTn id="126" dur="166" decel="50000">
                                          <p:stCondLst>
                                            <p:cond delay="1668"/>
                                          </p:stCondLst>
                                        </p:cTn>
                                        <p:tgtEl>
                                          <p:spTgt spid="48"/>
                                        </p:tgtEl>
                                      </p:cBhvr>
                                      <p:to x="100000" y="100000"/>
                                    </p:animScale>
                                    <p:animScale>
                                      <p:cBhvr>
                                        <p:cTn id="127" dur="26">
                                          <p:stCondLst>
                                            <p:cond delay="1808"/>
                                          </p:stCondLst>
                                        </p:cTn>
                                        <p:tgtEl>
                                          <p:spTgt spid="48"/>
                                        </p:tgtEl>
                                      </p:cBhvr>
                                      <p:to x="100000" y="95000"/>
                                    </p:animScale>
                                    <p:animScale>
                                      <p:cBhvr>
                                        <p:cTn id="128" dur="166" decel="50000">
                                          <p:stCondLst>
                                            <p:cond delay="1834"/>
                                          </p:stCondLst>
                                        </p:cTn>
                                        <p:tgtEl>
                                          <p:spTgt spid="48"/>
                                        </p:tgtEl>
                                      </p:cBhvr>
                                      <p:to x="100000" y="100000"/>
                                    </p:animScale>
                                  </p:childTnLst>
                                </p:cTn>
                              </p:par>
                            </p:childTnLst>
                          </p:cTn>
                        </p:par>
                      </p:childTnLst>
                    </p:cTn>
                  </p:par>
                  <p:par>
                    <p:cTn id="129" fill="hold">
                      <p:stCondLst>
                        <p:cond delay="indefinite"/>
                      </p:stCondLst>
                      <p:childTnLst>
                        <p:par>
                          <p:cTn id="130" fill="hold">
                            <p:stCondLst>
                              <p:cond delay="0"/>
                            </p:stCondLst>
                            <p:childTnLst>
                              <p:par>
                                <p:cTn id="131" presetID="26" presetClass="entr" presetSubtype="0" fill="hold" grpId="0" nodeType="clickEffect">
                                  <p:stCondLst>
                                    <p:cond delay="0"/>
                                  </p:stCondLst>
                                  <p:childTnLst>
                                    <p:set>
                                      <p:cBhvr>
                                        <p:cTn id="132" dur="1" fill="hold">
                                          <p:stCondLst>
                                            <p:cond delay="0"/>
                                          </p:stCondLst>
                                        </p:cTn>
                                        <p:tgtEl>
                                          <p:spTgt spid="67"/>
                                        </p:tgtEl>
                                        <p:attrNameLst>
                                          <p:attrName>style.visibility</p:attrName>
                                        </p:attrNameLst>
                                      </p:cBhvr>
                                      <p:to>
                                        <p:strVal val="visible"/>
                                      </p:to>
                                    </p:set>
                                    <p:animEffect transition="in" filter="wipe(down)">
                                      <p:cBhvr>
                                        <p:cTn id="133" dur="580">
                                          <p:stCondLst>
                                            <p:cond delay="0"/>
                                          </p:stCondLst>
                                        </p:cTn>
                                        <p:tgtEl>
                                          <p:spTgt spid="67"/>
                                        </p:tgtEl>
                                      </p:cBhvr>
                                    </p:animEffect>
                                    <p:anim calcmode="lin" valueType="num">
                                      <p:cBhvr>
                                        <p:cTn id="134" dur="1822" tmFilter="0,0; 0.14,0.36; 0.43,0.73; 0.71,0.91; 1.0,1.0">
                                          <p:stCondLst>
                                            <p:cond delay="0"/>
                                          </p:stCondLst>
                                        </p:cTn>
                                        <p:tgtEl>
                                          <p:spTgt spid="67"/>
                                        </p:tgtEl>
                                        <p:attrNameLst>
                                          <p:attrName>ppt_x</p:attrName>
                                        </p:attrNameLst>
                                      </p:cBhvr>
                                      <p:tavLst>
                                        <p:tav tm="0">
                                          <p:val>
                                            <p:strVal val="#ppt_x-0.25"/>
                                          </p:val>
                                        </p:tav>
                                        <p:tav tm="100000">
                                          <p:val>
                                            <p:strVal val="#ppt_x"/>
                                          </p:val>
                                        </p:tav>
                                      </p:tavLst>
                                    </p:anim>
                                    <p:anim calcmode="lin" valueType="num">
                                      <p:cBhvr>
                                        <p:cTn id="135" dur="664" tmFilter="0.0,0.0; 0.25,0.07; 0.50,0.2; 0.75,0.467; 1.0,1.0">
                                          <p:stCondLst>
                                            <p:cond delay="0"/>
                                          </p:stCondLst>
                                        </p:cTn>
                                        <p:tgtEl>
                                          <p:spTgt spid="67"/>
                                        </p:tgtEl>
                                        <p:attrNameLst>
                                          <p:attrName>ppt_y</p:attrName>
                                        </p:attrNameLst>
                                      </p:cBhvr>
                                      <p:tavLst>
                                        <p:tav tm="0" fmla="#ppt_y-sin(pi*$)/3">
                                          <p:val>
                                            <p:fltVal val="0.5"/>
                                          </p:val>
                                        </p:tav>
                                        <p:tav tm="100000">
                                          <p:val>
                                            <p:fltVal val="1"/>
                                          </p:val>
                                        </p:tav>
                                      </p:tavLst>
                                    </p:anim>
                                    <p:anim calcmode="lin" valueType="num">
                                      <p:cBhvr>
                                        <p:cTn id="136" dur="664" tmFilter="0, 0; 0.125,0.2665; 0.25,0.4; 0.375,0.465; 0.5,0.5;  0.625,0.535; 0.75,0.6; 0.875,0.7335; 1,1">
                                          <p:stCondLst>
                                            <p:cond delay="664"/>
                                          </p:stCondLst>
                                        </p:cTn>
                                        <p:tgtEl>
                                          <p:spTgt spid="67"/>
                                        </p:tgtEl>
                                        <p:attrNameLst>
                                          <p:attrName>ppt_y</p:attrName>
                                        </p:attrNameLst>
                                      </p:cBhvr>
                                      <p:tavLst>
                                        <p:tav tm="0" fmla="#ppt_y-sin(pi*$)/9">
                                          <p:val>
                                            <p:fltVal val="0"/>
                                          </p:val>
                                        </p:tav>
                                        <p:tav tm="100000">
                                          <p:val>
                                            <p:fltVal val="1"/>
                                          </p:val>
                                        </p:tav>
                                      </p:tavLst>
                                    </p:anim>
                                    <p:anim calcmode="lin" valueType="num">
                                      <p:cBhvr>
                                        <p:cTn id="137" dur="332" tmFilter="0, 0; 0.125,0.2665; 0.25,0.4; 0.375,0.465; 0.5,0.5;  0.625,0.535; 0.75,0.6; 0.875,0.7335; 1,1">
                                          <p:stCondLst>
                                            <p:cond delay="1324"/>
                                          </p:stCondLst>
                                        </p:cTn>
                                        <p:tgtEl>
                                          <p:spTgt spid="67"/>
                                        </p:tgtEl>
                                        <p:attrNameLst>
                                          <p:attrName>ppt_y</p:attrName>
                                        </p:attrNameLst>
                                      </p:cBhvr>
                                      <p:tavLst>
                                        <p:tav tm="0" fmla="#ppt_y-sin(pi*$)/27">
                                          <p:val>
                                            <p:fltVal val="0"/>
                                          </p:val>
                                        </p:tav>
                                        <p:tav tm="100000">
                                          <p:val>
                                            <p:fltVal val="1"/>
                                          </p:val>
                                        </p:tav>
                                      </p:tavLst>
                                    </p:anim>
                                    <p:anim calcmode="lin" valueType="num">
                                      <p:cBhvr>
                                        <p:cTn id="138" dur="164" tmFilter="0, 0; 0.125,0.2665; 0.25,0.4; 0.375,0.465; 0.5,0.5;  0.625,0.535; 0.75,0.6; 0.875,0.7335; 1,1">
                                          <p:stCondLst>
                                            <p:cond delay="1656"/>
                                          </p:stCondLst>
                                        </p:cTn>
                                        <p:tgtEl>
                                          <p:spTgt spid="67"/>
                                        </p:tgtEl>
                                        <p:attrNameLst>
                                          <p:attrName>ppt_y</p:attrName>
                                        </p:attrNameLst>
                                      </p:cBhvr>
                                      <p:tavLst>
                                        <p:tav tm="0" fmla="#ppt_y-sin(pi*$)/81">
                                          <p:val>
                                            <p:fltVal val="0"/>
                                          </p:val>
                                        </p:tav>
                                        <p:tav tm="100000">
                                          <p:val>
                                            <p:fltVal val="1"/>
                                          </p:val>
                                        </p:tav>
                                      </p:tavLst>
                                    </p:anim>
                                    <p:animScale>
                                      <p:cBhvr>
                                        <p:cTn id="139" dur="26">
                                          <p:stCondLst>
                                            <p:cond delay="650"/>
                                          </p:stCondLst>
                                        </p:cTn>
                                        <p:tgtEl>
                                          <p:spTgt spid="67"/>
                                        </p:tgtEl>
                                      </p:cBhvr>
                                      <p:to x="100000" y="60000"/>
                                    </p:animScale>
                                    <p:animScale>
                                      <p:cBhvr>
                                        <p:cTn id="140" dur="166" decel="50000">
                                          <p:stCondLst>
                                            <p:cond delay="676"/>
                                          </p:stCondLst>
                                        </p:cTn>
                                        <p:tgtEl>
                                          <p:spTgt spid="67"/>
                                        </p:tgtEl>
                                      </p:cBhvr>
                                      <p:to x="100000" y="100000"/>
                                    </p:animScale>
                                    <p:animScale>
                                      <p:cBhvr>
                                        <p:cTn id="141" dur="26">
                                          <p:stCondLst>
                                            <p:cond delay="1312"/>
                                          </p:stCondLst>
                                        </p:cTn>
                                        <p:tgtEl>
                                          <p:spTgt spid="67"/>
                                        </p:tgtEl>
                                      </p:cBhvr>
                                      <p:to x="100000" y="80000"/>
                                    </p:animScale>
                                    <p:animScale>
                                      <p:cBhvr>
                                        <p:cTn id="142" dur="166" decel="50000">
                                          <p:stCondLst>
                                            <p:cond delay="1338"/>
                                          </p:stCondLst>
                                        </p:cTn>
                                        <p:tgtEl>
                                          <p:spTgt spid="67"/>
                                        </p:tgtEl>
                                      </p:cBhvr>
                                      <p:to x="100000" y="100000"/>
                                    </p:animScale>
                                    <p:animScale>
                                      <p:cBhvr>
                                        <p:cTn id="143" dur="26">
                                          <p:stCondLst>
                                            <p:cond delay="1642"/>
                                          </p:stCondLst>
                                        </p:cTn>
                                        <p:tgtEl>
                                          <p:spTgt spid="67"/>
                                        </p:tgtEl>
                                      </p:cBhvr>
                                      <p:to x="100000" y="90000"/>
                                    </p:animScale>
                                    <p:animScale>
                                      <p:cBhvr>
                                        <p:cTn id="144" dur="166" decel="50000">
                                          <p:stCondLst>
                                            <p:cond delay="1668"/>
                                          </p:stCondLst>
                                        </p:cTn>
                                        <p:tgtEl>
                                          <p:spTgt spid="67"/>
                                        </p:tgtEl>
                                      </p:cBhvr>
                                      <p:to x="100000" y="100000"/>
                                    </p:animScale>
                                    <p:animScale>
                                      <p:cBhvr>
                                        <p:cTn id="145" dur="26">
                                          <p:stCondLst>
                                            <p:cond delay="1808"/>
                                          </p:stCondLst>
                                        </p:cTn>
                                        <p:tgtEl>
                                          <p:spTgt spid="67"/>
                                        </p:tgtEl>
                                      </p:cBhvr>
                                      <p:to x="100000" y="95000"/>
                                    </p:animScale>
                                    <p:animScale>
                                      <p:cBhvr>
                                        <p:cTn id="146" dur="166" decel="50000">
                                          <p:stCondLst>
                                            <p:cond delay="1834"/>
                                          </p:stCondLst>
                                        </p:cTn>
                                        <p:tgtEl>
                                          <p:spTgt spid="67"/>
                                        </p:tgtEl>
                                      </p:cBhvr>
                                      <p:to x="100000" y="100000"/>
                                    </p:animScale>
                                  </p:childTnLst>
                                </p:cTn>
                              </p:par>
                            </p:childTnLst>
                          </p:cTn>
                        </p:par>
                      </p:childTnLst>
                    </p:cTn>
                  </p:par>
                  <p:par>
                    <p:cTn id="147" fill="hold">
                      <p:stCondLst>
                        <p:cond delay="indefinite"/>
                      </p:stCondLst>
                      <p:childTnLst>
                        <p:par>
                          <p:cTn id="148" fill="hold">
                            <p:stCondLst>
                              <p:cond delay="0"/>
                            </p:stCondLst>
                            <p:childTnLst>
                              <p:par>
                                <p:cTn id="149" presetID="26" presetClass="entr" presetSubtype="0" fill="hold" grpId="0" nodeType="clickEffect">
                                  <p:stCondLst>
                                    <p:cond delay="0"/>
                                  </p:stCondLst>
                                  <p:childTnLst>
                                    <p:set>
                                      <p:cBhvr>
                                        <p:cTn id="150" dur="1" fill="hold">
                                          <p:stCondLst>
                                            <p:cond delay="0"/>
                                          </p:stCondLst>
                                        </p:cTn>
                                        <p:tgtEl>
                                          <p:spTgt spid="69"/>
                                        </p:tgtEl>
                                        <p:attrNameLst>
                                          <p:attrName>style.visibility</p:attrName>
                                        </p:attrNameLst>
                                      </p:cBhvr>
                                      <p:to>
                                        <p:strVal val="visible"/>
                                      </p:to>
                                    </p:set>
                                    <p:animEffect transition="in" filter="wipe(down)">
                                      <p:cBhvr>
                                        <p:cTn id="151" dur="580">
                                          <p:stCondLst>
                                            <p:cond delay="0"/>
                                          </p:stCondLst>
                                        </p:cTn>
                                        <p:tgtEl>
                                          <p:spTgt spid="69"/>
                                        </p:tgtEl>
                                      </p:cBhvr>
                                    </p:animEffect>
                                    <p:anim calcmode="lin" valueType="num">
                                      <p:cBhvr>
                                        <p:cTn id="152" dur="1822" tmFilter="0,0; 0.14,0.36; 0.43,0.73; 0.71,0.91; 1.0,1.0">
                                          <p:stCondLst>
                                            <p:cond delay="0"/>
                                          </p:stCondLst>
                                        </p:cTn>
                                        <p:tgtEl>
                                          <p:spTgt spid="69"/>
                                        </p:tgtEl>
                                        <p:attrNameLst>
                                          <p:attrName>ppt_x</p:attrName>
                                        </p:attrNameLst>
                                      </p:cBhvr>
                                      <p:tavLst>
                                        <p:tav tm="0">
                                          <p:val>
                                            <p:strVal val="#ppt_x-0.25"/>
                                          </p:val>
                                        </p:tav>
                                        <p:tav tm="100000">
                                          <p:val>
                                            <p:strVal val="#ppt_x"/>
                                          </p:val>
                                        </p:tav>
                                      </p:tavLst>
                                    </p:anim>
                                    <p:anim calcmode="lin" valueType="num">
                                      <p:cBhvr>
                                        <p:cTn id="153" dur="664" tmFilter="0.0,0.0; 0.25,0.07; 0.50,0.2; 0.75,0.467; 1.0,1.0">
                                          <p:stCondLst>
                                            <p:cond delay="0"/>
                                          </p:stCondLst>
                                        </p:cTn>
                                        <p:tgtEl>
                                          <p:spTgt spid="69"/>
                                        </p:tgtEl>
                                        <p:attrNameLst>
                                          <p:attrName>ppt_y</p:attrName>
                                        </p:attrNameLst>
                                      </p:cBhvr>
                                      <p:tavLst>
                                        <p:tav tm="0" fmla="#ppt_y-sin(pi*$)/3">
                                          <p:val>
                                            <p:fltVal val="0.5"/>
                                          </p:val>
                                        </p:tav>
                                        <p:tav tm="100000">
                                          <p:val>
                                            <p:fltVal val="1"/>
                                          </p:val>
                                        </p:tav>
                                      </p:tavLst>
                                    </p:anim>
                                    <p:anim calcmode="lin" valueType="num">
                                      <p:cBhvr>
                                        <p:cTn id="154" dur="664" tmFilter="0, 0; 0.125,0.2665; 0.25,0.4; 0.375,0.465; 0.5,0.5;  0.625,0.535; 0.75,0.6; 0.875,0.7335; 1,1">
                                          <p:stCondLst>
                                            <p:cond delay="664"/>
                                          </p:stCondLst>
                                        </p:cTn>
                                        <p:tgtEl>
                                          <p:spTgt spid="69"/>
                                        </p:tgtEl>
                                        <p:attrNameLst>
                                          <p:attrName>ppt_y</p:attrName>
                                        </p:attrNameLst>
                                      </p:cBhvr>
                                      <p:tavLst>
                                        <p:tav tm="0" fmla="#ppt_y-sin(pi*$)/9">
                                          <p:val>
                                            <p:fltVal val="0"/>
                                          </p:val>
                                        </p:tav>
                                        <p:tav tm="100000">
                                          <p:val>
                                            <p:fltVal val="1"/>
                                          </p:val>
                                        </p:tav>
                                      </p:tavLst>
                                    </p:anim>
                                    <p:anim calcmode="lin" valueType="num">
                                      <p:cBhvr>
                                        <p:cTn id="155" dur="332" tmFilter="0, 0; 0.125,0.2665; 0.25,0.4; 0.375,0.465; 0.5,0.5;  0.625,0.535; 0.75,0.6; 0.875,0.7335; 1,1">
                                          <p:stCondLst>
                                            <p:cond delay="1324"/>
                                          </p:stCondLst>
                                        </p:cTn>
                                        <p:tgtEl>
                                          <p:spTgt spid="69"/>
                                        </p:tgtEl>
                                        <p:attrNameLst>
                                          <p:attrName>ppt_y</p:attrName>
                                        </p:attrNameLst>
                                      </p:cBhvr>
                                      <p:tavLst>
                                        <p:tav tm="0" fmla="#ppt_y-sin(pi*$)/27">
                                          <p:val>
                                            <p:fltVal val="0"/>
                                          </p:val>
                                        </p:tav>
                                        <p:tav tm="100000">
                                          <p:val>
                                            <p:fltVal val="1"/>
                                          </p:val>
                                        </p:tav>
                                      </p:tavLst>
                                    </p:anim>
                                    <p:anim calcmode="lin" valueType="num">
                                      <p:cBhvr>
                                        <p:cTn id="156" dur="164" tmFilter="0, 0; 0.125,0.2665; 0.25,0.4; 0.375,0.465; 0.5,0.5;  0.625,0.535; 0.75,0.6; 0.875,0.7335; 1,1">
                                          <p:stCondLst>
                                            <p:cond delay="1656"/>
                                          </p:stCondLst>
                                        </p:cTn>
                                        <p:tgtEl>
                                          <p:spTgt spid="69"/>
                                        </p:tgtEl>
                                        <p:attrNameLst>
                                          <p:attrName>ppt_y</p:attrName>
                                        </p:attrNameLst>
                                      </p:cBhvr>
                                      <p:tavLst>
                                        <p:tav tm="0" fmla="#ppt_y-sin(pi*$)/81">
                                          <p:val>
                                            <p:fltVal val="0"/>
                                          </p:val>
                                        </p:tav>
                                        <p:tav tm="100000">
                                          <p:val>
                                            <p:fltVal val="1"/>
                                          </p:val>
                                        </p:tav>
                                      </p:tavLst>
                                    </p:anim>
                                    <p:animScale>
                                      <p:cBhvr>
                                        <p:cTn id="157" dur="26">
                                          <p:stCondLst>
                                            <p:cond delay="650"/>
                                          </p:stCondLst>
                                        </p:cTn>
                                        <p:tgtEl>
                                          <p:spTgt spid="69"/>
                                        </p:tgtEl>
                                      </p:cBhvr>
                                      <p:to x="100000" y="60000"/>
                                    </p:animScale>
                                    <p:animScale>
                                      <p:cBhvr>
                                        <p:cTn id="158" dur="166" decel="50000">
                                          <p:stCondLst>
                                            <p:cond delay="676"/>
                                          </p:stCondLst>
                                        </p:cTn>
                                        <p:tgtEl>
                                          <p:spTgt spid="69"/>
                                        </p:tgtEl>
                                      </p:cBhvr>
                                      <p:to x="100000" y="100000"/>
                                    </p:animScale>
                                    <p:animScale>
                                      <p:cBhvr>
                                        <p:cTn id="159" dur="26">
                                          <p:stCondLst>
                                            <p:cond delay="1312"/>
                                          </p:stCondLst>
                                        </p:cTn>
                                        <p:tgtEl>
                                          <p:spTgt spid="69"/>
                                        </p:tgtEl>
                                      </p:cBhvr>
                                      <p:to x="100000" y="80000"/>
                                    </p:animScale>
                                    <p:animScale>
                                      <p:cBhvr>
                                        <p:cTn id="160" dur="166" decel="50000">
                                          <p:stCondLst>
                                            <p:cond delay="1338"/>
                                          </p:stCondLst>
                                        </p:cTn>
                                        <p:tgtEl>
                                          <p:spTgt spid="69"/>
                                        </p:tgtEl>
                                      </p:cBhvr>
                                      <p:to x="100000" y="100000"/>
                                    </p:animScale>
                                    <p:animScale>
                                      <p:cBhvr>
                                        <p:cTn id="161" dur="26">
                                          <p:stCondLst>
                                            <p:cond delay="1642"/>
                                          </p:stCondLst>
                                        </p:cTn>
                                        <p:tgtEl>
                                          <p:spTgt spid="69"/>
                                        </p:tgtEl>
                                      </p:cBhvr>
                                      <p:to x="100000" y="90000"/>
                                    </p:animScale>
                                    <p:animScale>
                                      <p:cBhvr>
                                        <p:cTn id="162" dur="166" decel="50000">
                                          <p:stCondLst>
                                            <p:cond delay="1668"/>
                                          </p:stCondLst>
                                        </p:cTn>
                                        <p:tgtEl>
                                          <p:spTgt spid="69"/>
                                        </p:tgtEl>
                                      </p:cBhvr>
                                      <p:to x="100000" y="100000"/>
                                    </p:animScale>
                                    <p:animScale>
                                      <p:cBhvr>
                                        <p:cTn id="163" dur="26">
                                          <p:stCondLst>
                                            <p:cond delay="1808"/>
                                          </p:stCondLst>
                                        </p:cTn>
                                        <p:tgtEl>
                                          <p:spTgt spid="69"/>
                                        </p:tgtEl>
                                      </p:cBhvr>
                                      <p:to x="100000" y="95000"/>
                                    </p:animScale>
                                    <p:animScale>
                                      <p:cBhvr>
                                        <p:cTn id="164" dur="166" decel="50000">
                                          <p:stCondLst>
                                            <p:cond delay="1834"/>
                                          </p:stCondLst>
                                        </p:cTn>
                                        <p:tgtEl>
                                          <p:spTgt spid="69"/>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4" grpId="0" animBg="1"/>
      <p:bldP spid="46" grpId="0" animBg="1"/>
      <p:bldP spid="48" grpId="0" animBg="1"/>
      <p:bldP spid="53" grpId="0" animBg="1"/>
      <p:bldP spid="55" grpId="0" animBg="1"/>
      <p:bldP spid="67" grpId="0" animBg="1"/>
      <p:bldP spid="69" grpId="0" animBg="1"/>
      <p:bldP spid="7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32" name="Hexagon 31"/>
          <p:cNvSpPr/>
          <p:nvPr/>
        </p:nvSpPr>
        <p:spPr>
          <a:xfrm>
            <a:off x="8204886" y="5721033"/>
            <a:ext cx="609600" cy="533400"/>
          </a:xfrm>
          <a:prstGeom prst="hexagon">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fa-IR" sz="1600" b="1" dirty="0" smtClean="0">
                <a:cs typeface="B Nazanin" pitchFamily="2" charset="-78"/>
              </a:rPr>
              <a:t>2</a:t>
            </a:r>
            <a:endParaRPr lang="en-US" sz="1600" b="1" dirty="0">
              <a:cs typeface="B Nazanin" pitchFamily="2" charset="-78"/>
            </a:endParaRPr>
          </a:p>
        </p:txBody>
      </p:sp>
      <p:sp>
        <p:nvSpPr>
          <p:cNvPr id="36" name="Hexagon 35"/>
          <p:cNvSpPr/>
          <p:nvPr/>
        </p:nvSpPr>
        <p:spPr>
          <a:xfrm>
            <a:off x="7701169" y="5996150"/>
            <a:ext cx="609600" cy="533400"/>
          </a:xfrm>
          <a:prstGeom prst="hexagon">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fa-IR" sz="1600" b="1" dirty="0" smtClean="0">
                <a:cs typeface="B Nazanin" pitchFamily="2" charset="-78"/>
              </a:rPr>
              <a:t>از</a:t>
            </a:r>
            <a:endParaRPr lang="en-US" sz="1600" b="1" dirty="0">
              <a:cs typeface="B Nazanin" pitchFamily="2" charset="-78"/>
            </a:endParaRPr>
          </a:p>
        </p:txBody>
      </p:sp>
      <p:sp>
        <p:nvSpPr>
          <p:cNvPr id="37" name="Hexagon 36"/>
          <p:cNvSpPr/>
          <p:nvPr/>
        </p:nvSpPr>
        <p:spPr>
          <a:xfrm>
            <a:off x="8204886" y="6286535"/>
            <a:ext cx="609600" cy="533400"/>
          </a:xfrm>
          <a:prstGeom prst="hexagon">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fa-IR" sz="1600" b="1" dirty="0" smtClean="0">
                <a:cs typeface="B Nazanin" pitchFamily="2" charset="-78"/>
              </a:rPr>
              <a:t>17</a:t>
            </a:r>
            <a:endParaRPr lang="en-US" sz="1600" b="1" dirty="0" smtClean="0">
              <a:cs typeface="B Nazanin" pitchFamily="2" charset="-78"/>
            </a:endParaRPr>
          </a:p>
        </p:txBody>
      </p:sp>
      <p:sp>
        <p:nvSpPr>
          <p:cNvPr id="29" name="Rounded Rectangle 28"/>
          <p:cNvSpPr/>
          <p:nvPr/>
        </p:nvSpPr>
        <p:spPr>
          <a:xfrm>
            <a:off x="7831959" y="2750630"/>
            <a:ext cx="1295400" cy="413555"/>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sz="1400" b="1" dirty="0" smtClean="0">
                <a:solidFill>
                  <a:schemeClr val="bg1">
                    <a:lumMod val="65000"/>
                  </a:schemeClr>
                </a:solidFill>
                <a:cs typeface="B Nazanin" panose="00000400000000000000" pitchFamily="2" charset="-78"/>
              </a:rPr>
              <a:t>سود و زیان</a:t>
            </a:r>
            <a:endParaRPr lang="en-US" sz="1400" b="1" dirty="0">
              <a:solidFill>
                <a:schemeClr val="bg1">
                  <a:lumMod val="65000"/>
                </a:schemeClr>
              </a:solidFill>
              <a:cs typeface="B Nazanin" panose="00000400000000000000" pitchFamily="2" charset="-78"/>
            </a:endParaRPr>
          </a:p>
        </p:txBody>
      </p:sp>
      <p:sp>
        <p:nvSpPr>
          <p:cNvPr id="30" name="Rounded Rectangle 29"/>
          <p:cNvSpPr/>
          <p:nvPr/>
        </p:nvSpPr>
        <p:spPr>
          <a:xfrm>
            <a:off x="7846250" y="3182576"/>
            <a:ext cx="1285875" cy="42567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sz="1400" b="1" dirty="0" smtClean="0">
                <a:solidFill>
                  <a:schemeClr val="bg1">
                    <a:lumMod val="65000"/>
                  </a:schemeClr>
                </a:solidFill>
                <a:cs typeface="B Nazanin" panose="00000400000000000000" pitchFamily="2" charset="-78"/>
              </a:rPr>
              <a:t>حجم پول</a:t>
            </a:r>
            <a:endParaRPr lang="en-US" sz="1400" b="1" dirty="0">
              <a:solidFill>
                <a:schemeClr val="bg1">
                  <a:lumMod val="65000"/>
                </a:schemeClr>
              </a:solidFill>
              <a:cs typeface="B Nazanin" panose="00000400000000000000" pitchFamily="2" charset="-78"/>
            </a:endParaRPr>
          </a:p>
        </p:txBody>
      </p:sp>
      <p:sp>
        <p:nvSpPr>
          <p:cNvPr id="31" name="Rounded Rectangle 30"/>
          <p:cNvSpPr/>
          <p:nvPr/>
        </p:nvSpPr>
        <p:spPr>
          <a:xfrm>
            <a:off x="7866748" y="3631746"/>
            <a:ext cx="1285875" cy="48873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sz="1400" b="1" dirty="0" smtClean="0">
                <a:solidFill>
                  <a:schemeClr val="bg1">
                    <a:lumMod val="65000"/>
                  </a:schemeClr>
                </a:solidFill>
                <a:cs typeface="B Nazanin" pitchFamily="2" charset="-78"/>
              </a:rPr>
              <a:t>استهلاک</a:t>
            </a:r>
            <a:endParaRPr lang="en-US" sz="1400" b="1" dirty="0">
              <a:solidFill>
                <a:schemeClr val="bg1">
                  <a:lumMod val="65000"/>
                </a:schemeClr>
              </a:solidFill>
              <a:cs typeface="B Nazanin" pitchFamily="2" charset="-78"/>
            </a:endParaRPr>
          </a:p>
        </p:txBody>
      </p:sp>
      <p:sp>
        <p:nvSpPr>
          <p:cNvPr id="35" name="Rounded Rectangle 34"/>
          <p:cNvSpPr/>
          <p:nvPr/>
        </p:nvSpPr>
        <p:spPr>
          <a:xfrm>
            <a:off x="7858126" y="5134100"/>
            <a:ext cx="1285874" cy="436455"/>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sz="1400" b="1" dirty="0" smtClean="0">
                <a:solidFill>
                  <a:schemeClr val="bg1">
                    <a:lumMod val="65000"/>
                  </a:schemeClr>
                </a:solidFill>
                <a:cs typeface="B Nazanin" panose="00000400000000000000" pitchFamily="2" charset="-78"/>
              </a:rPr>
              <a:t>پیشنهادات</a:t>
            </a:r>
            <a:endParaRPr lang="en-US" sz="1400" b="1" dirty="0">
              <a:solidFill>
                <a:schemeClr val="bg1">
                  <a:lumMod val="65000"/>
                </a:schemeClr>
              </a:solidFill>
              <a:cs typeface="B Nazanin" panose="00000400000000000000" pitchFamily="2" charset="-78"/>
            </a:endParaRPr>
          </a:p>
        </p:txBody>
      </p:sp>
      <p:sp>
        <p:nvSpPr>
          <p:cNvPr id="38" name="Rounded Rectangle 37"/>
          <p:cNvSpPr/>
          <p:nvPr/>
        </p:nvSpPr>
        <p:spPr>
          <a:xfrm>
            <a:off x="7866748" y="1849231"/>
            <a:ext cx="1295400" cy="451401"/>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eaLnBrk="0" hangingPunct="0"/>
            <a:r>
              <a:rPr lang="fa-IR" sz="1400" b="1" dirty="0" smtClean="0">
                <a:solidFill>
                  <a:schemeClr val="bg1">
                    <a:lumMod val="65000"/>
                  </a:schemeClr>
                </a:solidFill>
                <a:cs typeface="B Nazanin" pitchFamily="2" charset="-78"/>
              </a:rPr>
              <a:t>تولیدبه قیمت جاری</a:t>
            </a:r>
            <a:endParaRPr lang="en-US" sz="1400" b="1" dirty="0">
              <a:solidFill>
                <a:schemeClr val="bg1">
                  <a:lumMod val="65000"/>
                </a:schemeClr>
              </a:solidFill>
              <a:cs typeface="B Nazanin" pitchFamily="2" charset="-78"/>
            </a:endParaRPr>
          </a:p>
        </p:txBody>
      </p:sp>
      <p:sp>
        <p:nvSpPr>
          <p:cNvPr id="12" name="Title 1"/>
          <p:cNvSpPr txBox="1">
            <a:spLocks/>
          </p:cNvSpPr>
          <p:nvPr/>
        </p:nvSpPr>
        <p:spPr>
          <a:xfrm>
            <a:off x="251520" y="1412775"/>
            <a:ext cx="7200800" cy="5101427"/>
          </a:xfrm>
          <a:prstGeom prst="rect">
            <a:avLst/>
          </a:prstGeom>
        </p:spPr>
        <p:style>
          <a:lnRef idx="1">
            <a:schemeClr val="accent4"/>
          </a:lnRef>
          <a:fillRef idx="2">
            <a:schemeClr val="accent4"/>
          </a:fillRef>
          <a:effectRef idx="1">
            <a:schemeClr val="accent4"/>
          </a:effectRef>
          <a:fontRef idx="minor">
            <a:schemeClr val="dk1"/>
          </a:fontRef>
        </p:style>
        <p:txBody>
          <a:bodyPr vert="horz" lIns="91440" tIns="45720" rIns="91440" bIns="45720" rtlCol="0" anchor="ctr">
            <a:normAutofit fontScale="55000" lnSpcReduction="20000"/>
          </a:bodyPr>
          <a:lstStyle/>
          <a:p>
            <a:pPr marL="0" marR="0" lvl="0" indent="0" algn="justLow" defTabSz="914400" rtl="1" eaLnBrk="1" fontAlgn="auto" latinLnBrk="0" hangingPunct="1">
              <a:lnSpc>
                <a:spcPct val="100000"/>
              </a:lnSpc>
              <a:spcBef>
                <a:spcPct val="0"/>
              </a:spcBef>
              <a:spcAft>
                <a:spcPts val="0"/>
              </a:spcAft>
              <a:buClrTx/>
              <a:buSzTx/>
              <a:tabLst/>
              <a:defRPr/>
            </a:pPr>
            <a:endParaRPr lang="fa-IR" noProof="0" dirty="0" smtClean="0">
              <a:solidFill>
                <a:schemeClr val="tx1">
                  <a:lumMod val="85000"/>
                  <a:lumOff val="15000"/>
                </a:schemeClr>
              </a:solidFill>
              <a:latin typeface="+mj-lt"/>
              <a:ea typeface="+mj-ea"/>
              <a:cs typeface="B Nazanin" pitchFamily="2" charset="-78"/>
            </a:endParaRPr>
          </a:p>
          <a:p>
            <a:pPr marL="0" marR="0" lvl="0" indent="0" algn="justLow" defTabSz="914400" rtl="1" eaLnBrk="1" fontAlgn="auto" latinLnBrk="0" hangingPunct="1">
              <a:lnSpc>
                <a:spcPct val="100000"/>
              </a:lnSpc>
              <a:spcBef>
                <a:spcPct val="0"/>
              </a:spcBef>
              <a:spcAft>
                <a:spcPts val="0"/>
              </a:spcAft>
              <a:buClrTx/>
              <a:buSzTx/>
              <a:tabLst/>
              <a:defRPr/>
            </a:pPr>
            <a:endParaRPr lang="fa-IR" dirty="0" smtClean="0">
              <a:solidFill>
                <a:schemeClr val="tx1">
                  <a:lumMod val="85000"/>
                  <a:lumOff val="15000"/>
                </a:schemeClr>
              </a:solidFill>
              <a:latin typeface="+mj-lt"/>
              <a:ea typeface="+mj-ea"/>
              <a:cs typeface="B Nazanin" pitchFamily="2" charset="-78"/>
            </a:endParaRPr>
          </a:p>
          <a:p>
            <a:pPr marL="0" marR="0" lvl="0" indent="0" algn="justLow" defTabSz="914400" rtl="1" eaLnBrk="1" fontAlgn="auto" latinLnBrk="0" hangingPunct="1">
              <a:lnSpc>
                <a:spcPct val="100000"/>
              </a:lnSpc>
              <a:spcBef>
                <a:spcPct val="0"/>
              </a:spcBef>
              <a:spcAft>
                <a:spcPts val="0"/>
              </a:spcAft>
              <a:buClrTx/>
              <a:buSzTx/>
              <a:tabLst/>
              <a:defRPr/>
            </a:pPr>
            <a:endParaRPr lang="fa-IR" sz="3000" b="1" noProof="0" dirty="0" smtClean="0">
              <a:solidFill>
                <a:schemeClr val="tx1">
                  <a:lumMod val="85000"/>
                  <a:lumOff val="15000"/>
                </a:schemeClr>
              </a:solidFill>
              <a:effectLst>
                <a:outerShdw blurRad="38100" dist="38100" dir="2700000" algn="tl">
                  <a:srgbClr val="000000">
                    <a:alpha val="43137"/>
                  </a:srgbClr>
                </a:outerShdw>
              </a:effectLst>
              <a:latin typeface="+mj-lt"/>
              <a:ea typeface="+mj-ea"/>
              <a:cs typeface="B Nazanin" pitchFamily="2" charset="-78"/>
            </a:endParaRPr>
          </a:p>
          <a:p>
            <a:pPr>
              <a:lnSpc>
                <a:spcPct val="120000"/>
              </a:lnSpc>
              <a:spcBef>
                <a:spcPct val="0"/>
              </a:spcBef>
              <a:defRPr/>
            </a:pPr>
            <a:r>
              <a:rPr lang="fa-IR" sz="4400" b="1" dirty="0" smtClean="0">
                <a:solidFill>
                  <a:srgbClr val="FF0000"/>
                </a:solidFill>
                <a:cs typeface="B Titr" pitchFamily="2" charset="-78"/>
              </a:rPr>
              <a:t> </a:t>
            </a:r>
            <a:r>
              <a:rPr lang="fa-IR" sz="3600" b="1" dirty="0" smtClean="0">
                <a:solidFill>
                  <a:srgbClr val="FF0000"/>
                </a:solidFill>
                <a:cs typeface="B Titr" pitchFamily="2" charset="-78"/>
              </a:rPr>
              <a:t>با توجه به مندرجات جدول زیر؛ و همچنین اگر مجموع ارزش اقلام «ماشین آلات ،مواد غذایی و پوشاک </a:t>
            </a:r>
            <a:r>
              <a:rPr lang="fa-IR" sz="3600" b="1" dirty="0">
                <a:solidFill>
                  <a:srgbClr val="FF0000"/>
                </a:solidFill>
                <a:cs typeface="B Titr" pitchFamily="2" charset="-78"/>
              </a:rPr>
              <a:t>»در </a:t>
            </a:r>
            <a:r>
              <a:rPr lang="fa-IR" sz="3600" b="1" dirty="0" smtClean="0">
                <a:solidFill>
                  <a:srgbClr val="FF0000"/>
                </a:solidFill>
                <a:cs typeface="B Titr" pitchFamily="2" charset="-78"/>
              </a:rPr>
              <a:t>یک جامعه فرضی 150میلیارد ریال باشد ،در این صورت  :</a:t>
            </a:r>
          </a:p>
          <a:p>
            <a:pPr>
              <a:lnSpc>
                <a:spcPct val="120000"/>
              </a:lnSpc>
              <a:spcBef>
                <a:spcPct val="0"/>
              </a:spcBef>
              <a:defRPr/>
            </a:pPr>
            <a:r>
              <a:rPr lang="fa-IR" sz="3600" b="1" dirty="0" smtClean="0">
                <a:solidFill>
                  <a:srgbClr val="FF0000"/>
                </a:solidFill>
                <a:cs typeface="B Titr" pitchFamily="2" charset="-78"/>
              </a:rPr>
              <a:t>الف ) تولید خالص ملی </a:t>
            </a:r>
          </a:p>
          <a:p>
            <a:pPr>
              <a:lnSpc>
                <a:spcPct val="120000"/>
              </a:lnSpc>
              <a:spcBef>
                <a:spcPct val="0"/>
              </a:spcBef>
              <a:defRPr/>
            </a:pPr>
            <a:r>
              <a:rPr lang="fa-IR" sz="3600" b="1" dirty="0" smtClean="0">
                <a:solidFill>
                  <a:srgbClr val="FF0000"/>
                </a:solidFill>
                <a:cs typeface="B Titr" pitchFamily="2" charset="-78"/>
              </a:rPr>
              <a:t>ب)تولید خالص داخلی «سرانه»</a:t>
            </a:r>
          </a:p>
          <a:p>
            <a:pPr>
              <a:lnSpc>
                <a:spcPct val="120000"/>
              </a:lnSpc>
              <a:spcBef>
                <a:spcPct val="0"/>
              </a:spcBef>
              <a:defRPr/>
            </a:pPr>
            <a:r>
              <a:rPr lang="fa-IR" sz="3600" b="1" dirty="0" smtClean="0">
                <a:solidFill>
                  <a:srgbClr val="FF0000"/>
                </a:solidFill>
                <a:cs typeface="B Titr" pitchFamily="2" charset="-78"/>
              </a:rPr>
              <a:t>ج)تولید «ناخالص داخلی» در این جامعه کدام است؟</a:t>
            </a:r>
          </a:p>
          <a:p>
            <a:pPr>
              <a:lnSpc>
                <a:spcPct val="120000"/>
              </a:lnSpc>
              <a:spcBef>
                <a:spcPct val="0"/>
              </a:spcBef>
              <a:defRPr/>
            </a:pPr>
            <a:endParaRPr lang="fa-IR" sz="3600" b="1" dirty="0" smtClean="0">
              <a:solidFill>
                <a:srgbClr val="FF0000"/>
              </a:solidFill>
              <a:cs typeface="B Titr" pitchFamily="2" charset="-78"/>
            </a:endParaRPr>
          </a:p>
          <a:p>
            <a:pPr>
              <a:lnSpc>
                <a:spcPct val="120000"/>
              </a:lnSpc>
              <a:spcBef>
                <a:spcPct val="0"/>
              </a:spcBef>
              <a:defRPr/>
            </a:pPr>
            <a:endParaRPr lang="fa-IR" sz="4600" b="1" dirty="0" smtClean="0">
              <a:solidFill>
                <a:srgbClr val="FF0000"/>
              </a:solidFill>
              <a:cs typeface="B Titr" pitchFamily="2" charset="-78"/>
            </a:endParaRPr>
          </a:p>
          <a:p>
            <a:pPr>
              <a:lnSpc>
                <a:spcPct val="120000"/>
              </a:lnSpc>
              <a:spcBef>
                <a:spcPct val="0"/>
              </a:spcBef>
              <a:defRPr/>
            </a:pPr>
            <a:endParaRPr lang="fa-IR" sz="4600" b="1" dirty="0" smtClean="0">
              <a:solidFill>
                <a:srgbClr val="FF0000"/>
              </a:solidFill>
              <a:cs typeface="B Titr" pitchFamily="2" charset="-78"/>
            </a:endParaRPr>
          </a:p>
          <a:p>
            <a:pPr algn="ctr">
              <a:lnSpc>
                <a:spcPct val="120000"/>
              </a:lnSpc>
              <a:spcBef>
                <a:spcPct val="0"/>
              </a:spcBef>
              <a:defRPr/>
            </a:pPr>
            <a:r>
              <a:rPr lang="fa-IR" sz="4600" b="1" dirty="0" smtClean="0">
                <a:solidFill>
                  <a:srgbClr val="FF0000"/>
                </a:solidFill>
                <a:cs typeface="B Nazanin" pitchFamily="2" charset="-78"/>
              </a:rPr>
              <a:t> </a:t>
            </a:r>
          </a:p>
          <a:p>
            <a:pPr>
              <a:lnSpc>
                <a:spcPct val="170000"/>
              </a:lnSpc>
              <a:spcBef>
                <a:spcPct val="0"/>
              </a:spcBef>
              <a:buFont typeface="Wingdings" pitchFamily="2" charset="2"/>
              <a:buChar char="Ø"/>
              <a:defRPr/>
            </a:pPr>
            <a:r>
              <a:rPr lang="fa-IR" sz="4600" b="1" dirty="0" smtClean="0">
                <a:solidFill>
                  <a:srgbClr val="0047D6"/>
                </a:solidFill>
                <a:cs typeface="B Titr" pitchFamily="2" charset="-78"/>
              </a:rPr>
              <a:t> </a:t>
            </a:r>
            <a:r>
              <a:rPr lang="fa-IR" sz="3800" b="1" dirty="0" smtClean="0">
                <a:solidFill>
                  <a:srgbClr val="0047D6"/>
                </a:solidFill>
                <a:cs typeface="B Titr" pitchFamily="2" charset="-78"/>
              </a:rPr>
              <a:t/>
            </a:r>
            <a:br>
              <a:rPr lang="fa-IR" sz="3800" b="1" dirty="0" smtClean="0">
                <a:solidFill>
                  <a:srgbClr val="0047D6"/>
                </a:solidFill>
                <a:cs typeface="B Titr" pitchFamily="2" charset="-78"/>
              </a:rPr>
            </a:br>
            <a:endParaRPr lang="fa-IR" sz="3800" b="1" dirty="0" smtClean="0">
              <a:solidFill>
                <a:srgbClr val="0047D6"/>
              </a:solidFill>
              <a:cs typeface="B Titr" pitchFamily="2" charset="-78"/>
            </a:endParaRPr>
          </a:p>
          <a:p>
            <a:pPr marL="0" marR="0" lvl="0" indent="0" defTabSz="914400" rtl="1" eaLnBrk="1" fontAlgn="auto" latinLnBrk="0" hangingPunct="1">
              <a:lnSpc>
                <a:spcPct val="120000"/>
              </a:lnSpc>
              <a:spcBef>
                <a:spcPct val="0"/>
              </a:spcBef>
              <a:spcAft>
                <a:spcPts val="0"/>
              </a:spcAft>
              <a:buClrTx/>
              <a:buSzTx/>
              <a:tabLst/>
              <a:defRPr/>
            </a:pPr>
            <a:endParaRPr lang="fa-IR" sz="3000" b="1" noProof="0" dirty="0" smtClean="0">
              <a:solidFill>
                <a:schemeClr val="tx2">
                  <a:lumMod val="75000"/>
                </a:schemeClr>
              </a:solidFill>
              <a:latin typeface="+mj-lt"/>
              <a:ea typeface="+mj-ea"/>
              <a:cs typeface="B Nazanin" pitchFamily="2" charset="-78"/>
            </a:endParaRPr>
          </a:p>
          <a:p>
            <a:pPr marL="0" marR="0" lvl="0" indent="0" algn="justLow" defTabSz="914400" rtl="1" eaLnBrk="1" fontAlgn="auto" latinLnBrk="0" hangingPunct="1">
              <a:lnSpc>
                <a:spcPct val="100000"/>
              </a:lnSpc>
              <a:spcBef>
                <a:spcPct val="0"/>
              </a:spcBef>
              <a:spcAft>
                <a:spcPts val="0"/>
              </a:spcAft>
              <a:buClrTx/>
              <a:buSzTx/>
              <a:tabLst/>
              <a:defRPr/>
            </a:pPr>
            <a:endParaRPr kumimoji="0" lang="fa-IR" b="0" i="0" u="none" strike="noStrike" kern="1200" cap="none" spc="0" normalizeH="0" baseline="0" dirty="0" smtClean="0">
              <a:ln>
                <a:noFill/>
              </a:ln>
              <a:solidFill>
                <a:schemeClr val="tx1">
                  <a:lumMod val="85000"/>
                  <a:lumOff val="15000"/>
                </a:schemeClr>
              </a:solidFill>
              <a:effectLst/>
              <a:uLnTx/>
              <a:uFillTx/>
              <a:latin typeface="+mj-lt"/>
              <a:ea typeface="+mj-ea"/>
              <a:cs typeface="B Nazanin" pitchFamily="2" charset="-78"/>
            </a:endParaRPr>
          </a:p>
          <a:p>
            <a:pPr marL="0" marR="0" lvl="0" indent="0" algn="justLow" defTabSz="914400" rtl="1" eaLnBrk="1" fontAlgn="auto" latinLnBrk="0" hangingPunct="1">
              <a:lnSpc>
                <a:spcPct val="100000"/>
              </a:lnSpc>
              <a:spcBef>
                <a:spcPct val="0"/>
              </a:spcBef>
              <a:spcAft>
                <a:spcPts val="0"/>
              </a:spcAft>
              <a:buClrTx/>
              <a:buSzTx/>
              <a:tabLst/>
              <a:defRPr/>
            </a:pPr>
            <a:endParaRPr lang="fa-IR" noProof="0" dirty="0" smtClean="0">
              <a:solidFill>
                <a:schemeClr val="tx1">
                  <a:lumMod val="85000"/>
                  <a:lumOff val="15000"/>
                </a:schemeClr>
              </a:solidFill>
              <a:latin typeface="+mj-lt"/>
              <a:ea typeface="+mj-ea"/>
              <a:cs typeface="B Nazanin" pitchFamily="2" charset="-78"/>
            </a:endParaRPr>
          </a:p>
          <a:p>
            <a:pPr marL="0" marR="0" lvl="0" indent="0" algn="justLow" defTabSz="914400" rtl="1" eaLnBrk="1" fontAlgn="auto" latinLnBrk="0" hangingPunct="1">
              <a:lnSpc>
                <a:spcPct val="100000"/>
              </a:lnSpc>
              <a:spcBef>
                <a:spcPct val="0"/>
              </a:spcBef>
              <a:spcAft>
                <a:spcPts val="0"/>
              </a:spcAft>
              <a:buClrTx/>
              <a:buSzTx/>
              <a:tabLst/>
              <a:defRPr/>
            </a:pPr>
            <a:endParaRPr kumimoji="0" lang="fa-IR" b="0" i="0" u="none" strike="noStrike" kern="1200" cap="none" spc="0" normalizeH="0" baseline="0" dirty="0" smtClean="0">
              <a:ln>
                <a:noFill/>
              </a:ln>
              <a:solidFill>
                <a:schemeClr val="tx1">
                  <a:lumMod val="85000"/>
                  <a:lumOff val="15000"/>
                </a:schemeClr>
              </a:solidFill>
              <a:effectLst/>
              <a:uLnTx/>
              <a:uFillTx/>
              <a:latin typeface="+mj-lt"/>
              <a:ea typeface="+mj-ea"/>
              <a:cs typeface="B Nazanin" pitchFamily="2" charset="-78"/>
            </a:endParaRPr>
          </a:p>
          <a:p>
            <a:pPr marL="0" marR="0" lvl="0" indent="0" algn="justLow" defTabSz="914400" rtl="1" eaLnBrk="1" fontAlgn="auto" latinLnBrk="0" hangingPunct="1">
              <a:lnSpc>
                <a:spcPct val="100000"/>
              </a:lnSpc>
              <a:spcBef>
                <a:spcPct val="0"/>
              </a:spcBef>
              <a:spcAft>
                <a:spcPts val="0"/>
              </a:spcAft>
              <a:buClrTx/>
              <a:buSzTx/>
              <a:tabLst/>
              <a:defRPr/>
            </a:pPr>
            <a:endParaRPr lang="fa-IR" noProof="0" dirty="0" smtClean="0">
              <a:solidFill>
                <a:schemeClr val="tx1">
                  <a:lumMod val="85000"/>
                  <a:lumOff val="15000"/>
                </a:schemeClr>
              </a:solidFill>
              <a:latin typeface="+mj-lt"/>
              <a:ea typeface="+mj-ea"/>
              <a:cs typeface="B Nazanin" pitchFamily="2" charset="-78"/>
            </a:endParaRPr>
          </a:p>
          <a:p>
            <a:pPr marL="0" marR="0" lvl="0" indent="0" algn="justLow" defTabSz="914400" rtl="1" eaLnBrk="1" fontAlgn="auto" latinLnBrk="0" hangingPunct="1">
              <a:lnSpc>
                <a:spcPct val="100000"/>
              </a:lnSpc>
              <a:spcBef>
                <a:spcPct val="0"/>
              </a:spcBef>
              <a:spcAft>
                <a:spcPts val="0"/>
              </a:spcAft>
              <a:buClrTx/>
              <a:buSzTx/>
              <a:tabLst/>
              <a:defRPr/>
            </a:pPr>
            <a:endParaRPr kumimoji="0" lang="fa-IR" b="0" i="0" u="none" strike="noStrike" kern="1200" cap="none" spc="0" normalizeH="0" baseline="0" dirty="0" smtClean="0">
              <a:ln>
                <a:noFill/>
              </a:ln>
              <a:solidFill>
                <a:schemeClr val="tx1">
                  <a:lumMod val="85000"/>
                  <a:lumOff val="15000"/>
                </a:schemeClr>
              </a:solidFill>
              <a:effectLst/>
              <a:uLnTx/>
              <a:uFillTx/>
              <a:latin typeface="+mj-lt"/>
              <a:ea typeface="+mj-ea"/>
              <a:cs typeface="B Nazanin" pitchFamily="2" charset="-78"/>
            </a:endParaRPr>
          </a:p>
          <a:p>
            <a:pPr marL="0" marR="0" lvl="0" indent="0" algn="justLow" defTabSz="914400" rtl="1" eaLnBrk="1" fontAlgn="auto" latinLnBrk="0" hangingPunct="1">
              <a:lnSpc>
                <a:spcPct val="100000"/>
              </a:lnSpc>
              <a:spcBef>
                <a:spcPct val="0"/>
              </a:spcBef>
              <a:spcAft>
                <a:spcPts val="0"/>
              </a:spcAft>
              <a:buClrTx/>
              <a:buSzTx/>
              <a:tabLst/>
              <a:defRPr/>
            </a:pPr>
            <a:endParaRPr kumimoji="0" lang="fa-IR" b="0" i="0" u="none" strike="noStrike" kern="1200" cap="none" spc="0" normalizeH="0" baseline="0" noProof="0" dirty="0" smtClean="0">
              <a:ln>
                <a:noFill/>
              </a:ln>
              <a:solidFill>
                <a:schemeClr val="tx1">
                  <a:lumMod val="85000"/>
                  <a:lumOff val="15000"/>
                </a:schemeClr>
              </a:solidFill>
              <a:effectLst/>
              <a:uLnTx/>
              <a:uFillTx/>
              <a:latin typeface="+mj-lt"/>
              <a:ea typeface="+mj-ea"/>
              <a:cs typeface="B Nazanin" pitchFamily="2" charset="-78"/>
            </a:endParaRPr>
          </a:p>
        </p:txBody>
      </p:sp>
      <p:sp>
        <p:nvSpPr>
          <p:cNvPr id="14" name="Left Arrow 13"/>
          <p:cNvSpPr/>
          <p:nvPr/>
        </p:nvSpPr>
        <p:spPr>
          <a:xfrm>
            <a:off x="7260020" y="956340"/>
            <a:ext cx="1869993" cy="1118592"/>
          </a:xfrm>
          <a:prstGeom prst="left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b="1" dirty="0" smtClean="0">
                <a:solidFill>
                  <a:schemeClr val="tx2"/>
                </a:solidFill>
                <a:cs typeface="B Nazanin" pitchFamily="2" charset="-78"/>
              </a:rPr>
              <a:t>بیان مسئله</a:t>
            </a:r>
            <a:endParaRPr lang="en-US" b="1" dirty="0">
              <a:solidFill>
                <a:schemeClr val="tx2"/>
              </a:solidFill>
              <a:cs typeface="B Nazanin" pitchFamily="2" charset="-78"/>
            </a:endParaRPr>
          </a:p>
        </p:txBody>
      </p:sp>
      <p:sp>
        <p:nvSpPr>
          <p:cNvPr id="16" name="Rectangle 2"/>
          <p:cNvSpPr>
            <a:spLocks noGrp="1" noChangeArrowheads="1"/>
          </p:cNvSpPr>
          <p:nvPr>
            <p:ph type="title"/>
          </p:nvPr>
        </p:nvSpPr>
        <p:spPr>
          <a:xfrm>
            <a:off x="1143000" y="381000"/>
            <a:ext cx="6705600" cy="563563"/>
          </a:xfrm>
        </p:spPr>
        <p:txBody>
          <a:bodyPr>
            <a:noAutofit/>
          </a:bodyPr>
          <a:lstStyle/>
          <a:p>
            <a:pPr algn="r"/>
            <a:r>
              <a:rPr lang="fa-IR" sz="3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B Nazanin" pitchFamily="2" charset="-78"/>
              </a:rPr>
              <a:t>بیان مسئله</a:t>
            </a:r>
            <a:endParaRPr lang="en-US" sz="3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B Nazanin" pitchFamily="2" charset="-78"/>
            </a:endParaRPr>
          </a:p>
        </p:txBody>
      </p:sp>
      <p:pic>
        <p:nvPicPr>
          <p:cNvPr id="22" name="Content Placeholder 10" descr="png.png"/>
          <p:cNvPicPr>
            <a:picLocks noGrp="1" noChangeAspect="1"/>
          </p:cNvPicPr>
          <p:nvPr>
            <p:ph idx="1"/>
          </p:nvPr>
        </p:nvPicPr>
        <p:blipFill>
          <a:blip r:embed="rId4" cstate="print"/>
          <a:srcRect/>
          <a:stretch>
            <a:fillRect/>
          </a:stretch>
        </p:blipFill>
        <p:spPr>
          <a:xfrm flipH="1">
            <a:off x="0" y="5987733"/>
            <a:ext cx="1773238" cy="808364"/>
          </a:xfrm>
          <a:prstGeom prst="rect">
            <a:avLst/>
          </a:prstGeom>
        </p:spPr>
      </p:pic>
      <p:pic>
        <p:nvPicPr>
          <p:cNvPr id="19" name="Content Placeholder 10" descr="png.png"/>
          <p:cNvPicPr>
            <a:picLocks noGrp="1" noChangeAspect="1"/>
          </p:cNvPicPr>
          <p:nvPr>
            <p:ph sz="quarter" idx="4294967295"/>
          </p:nvPr>
        </p:nvPicPr>
        <p:blipFill>
          <a:blip r:embed="rId5" cstate="print"/>
          <a:srcRect/>
          <a:stretch>
            <a:fillRect/>
          </a:stretch>
        </p:blipFill>
        <p:spPr>
          <a:xfrm flipH="1">
            <a:off x="0" y="349250"/>
            <a:ext cx="706438" cy="717550"/>
          </a:xfrm>
          <a:prstGeom prst="rect">
            <a:avLst/>
          </a:prstGeom>
        </p:spPr>
      </p:pic>
      <p:pic>
        <p:nvPicPr>
          <p:cNvPr id="18" name="Picture 17" descr="G:\پایان نامه آرزو-رادیوشناختی\CR.jpg"/>
          <p:cNvPicPr/>
          <p:nvPr/>
        </p:nvPicPr>
        <p:blipFill>
          <a:blip r:embed="rId6" cstate="print"/>
          <a:srcRect/>
          <a:stretch>
            <a:fillRect/>
          </a:stretch>
        </p:blipFill>
        <p:spPr bwMode="auto">
          <a:xfrm>
            <a:off x="8077200" y="21020"/>
            <a:ext cx="1066800" cy="1219200"/>
          </a:xfrm>
          <a:prstGeom prst="rect">
            <a:avLst/>
          </a:prstGeom>
          <a:noFill/>
          <a:ln w="9525">
            <a:noFill/>
            <a:miter lim="800000"/>
            <a:headEnd/>
            <a:tailEnd/>
          </a:ln>
        </p:spPr>
      </p:pic>
      <p:sp>
        <p:nvSpPr>
          <p:cNvPr id="20" name="Rounded Rectangle 19"/>
          <p:cNvSpPr/>
          <p:nvPr/>
        </p:nvSpPr>
        <p:spPr>
          <a:xfrm>
            <a:off x="7866748" y="4140439"/>
            <a:ext cx="1285875" cy="46597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sz="1400" b="1" dirty="0" smtClean="0">
                <a:solidFill>
                  <a:schemeClr val="bg1">
                    <a:lumMod val="65000"/>
                  </a:schemeClr>
                </a:solidFill>
                <a:cs typeface="B Nazanin" panose="00000400000000000000" pitchFamily="2" charset="-78"/>
              </a:rPr>
              <a:t>مالیات</a:t>
            </a:r>
            <a:endParaRPr lang="en-US" sz="1400" b="1" dirty="0">
              <a:solidFill>
                <a:schemeClr val="bg1">
                  <a:lumMod val="65000"/>
                </a:schemeClr>
              </a:solidFill>
              <a:cs typeface="B Nazanin" panose="00000400000000000000" pitchFamily="2" charset="-78"/>
            </a:endParaRPr>
          </a:p>
        </p:txBody>
      </p:sp>
      <p:sp>
        <p:nvSpPr>
          <p:cNvPr id="21" name="Rounded Rectangle 20"/>
          <p:cNvSpPr/>
          <p:nvPr/>
        </p:nvSpPr>
        <p:spPr>
          <a:xfrm>
            <a:off x="7858125" y="4632706"/>
            <a:ext cx="1285875" cy="472694"/>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sz="1400" b="1" dirty="0" smtClean="0">
                <a:solidFill>
                  <a:schemeClr val="bg1">
                    <a:lumMod val="65000"/>
                  </a:schemeClr>
                </a:solidFill>
                <a:cs typeface="B Nazanin" panose="00000400000000000000" pitchFamily="2" charset="-78"/>
              </a:rPr>
              <a:t>روش های محاسبه تولید</a:t>
            </a:r>
            <a:endParaRPr lang="en-US" sz="1400" b="1" dirty="0">
              <a:solidFill>
                <a:schemeClr val="bg1">
                  <a:lumMod val="65000"/>
                </a:schemeClr>
              </a:solidFill>
              <a:cs typeface="B Nazanin" panose="00000400000000000000" pitchFamily="2" charset="-78"/>
            </a:endParaRPr>
          </a:p>
        </p:txBody>
      </p:sp>
      <p:sp>
        <p:nvSpPr>
          <p:cNvPr id="24" name="Rounded Rectangle 23"/>
          <p:cNvSpPr/>
          <p:nvPr/>
        </p:nvSpPr>
        <p:spPr>
          <a:xfrm>
            <a:off x="7848600" y="2317920"/>
            <a:ext cx="1295400" cy="413555"/>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sz="1400" b="1" dirty="0" smtClean="0">
                <a:solidFill>
                  <a:schemeClr val="bg1">
                    <a:lumMod val="65000"/>
                  </a:schemeClr>
                </a:solidFill>
                <a:cs typeface="B Nazanin" pitchFamily="2" charset="-78"/>
              </a:rPr>
              <a:t>تولید به قیمت ثابت</a:t>
            </a:r>
            <a:endParaRPr lang="en-US" sz="1400" b="1" dirty="0" smtClean="0">
              <a:solidFill>
                <a:schemeClr val="bg1">
                  <a:lumMod val="65000"/>
                </a:schemeClr>
              </a:solidFill>
              <a:cs typeface="B Nazanin" pitchFamily="2" charset="-78"/>
            </a:endParaRPr>
          </a:p>
        </p:txBody>
      </p:sp>
      <p:graphicFrame>
        <p:nvGraphicFramePr>
          <p:cNvPr id="2" name="Table 1"/>
          <p:cNvGraphicFramePr>
            <a:graphicFrameLocks noGrp="1"/>
          </p:cNvGraphicFramePr>
          <p:nvPr>
            <p:extLst>
              <p:ext uri="{D42A27DB-BD31-4B8C-83A1-F6EECF244321}">
                <p14:modId xmlns:p14="http://schemas.microsoft.com/office/powerpoint/2010/main" val="1611362474"/>
              </p:ext>
            </p:extLst>
          </p:nvPr>
        </p:nvGraphicFramePr>
        <p:xfrm>
          <a:off x="875988" y="3645023"/>
          <a:ext cx="6216292" cy="2652212"/>
        </p:xfrm>
        <a:graphic>
          <a:graphicData uri="http://schemas.openxmlformats.org/drawingml/2006/table">
            <a:tbl>
              <a:tblPr firstRow="1" bandRow="1">
                <a:tableStyleId>{5C22544A-7EE6-4342-B048-85BDC9FD1C3A}</a:tableStyleId>
              </a:tblPr>
              <a:tblGrid>
                <a:gridCol w="2840006"/>
                <a:gridCol w="3376286"/>
              </a:tblGrid>
              <a:tr h="188596">
                <a:tc>
                  <a:txBody>
                    <a:bodyPr/>
                    <a:lstStyle/>
                    <a:p>
                      <a:r>
                        <a:rPr lang="fa-IR" dirty="0" smtClean="0"/>
                        <a:t>35 میلیون نفر</a:t>
                      </a:r>
                      <a:endParaRPr lang="en-US" dirty="0"/>
                    </a:p>
                  </a:txBody>
                  <a:tcPr/>
                </a:tc>
                <a:tc>
                  <a:txBody>
                    <a:bodyPr/>
                    <a:lstStyle/>
                    <a:p>
                      <a:r>
                        <a:rPr lang="fa-IR" dirty="0" smtClean="0"/>
                        <a:t>جمعیت کل کشور</a:t>
                      </a:r>
                      <a:endParaRPr lang="en-US" dirty="0"/>
                    </a:p>
                  </a:txBody>
                  <a:tcPr/>
                </a:tc>
              </a:tr>
              <a:tr h="483800">
                <a:tc>
                  <a:txBody>
                    <a:bodyPr/>
                    <a:lstStyle/>
                    <a:p>
                      <a:r>
                        <a:rPr lang="fa-IR" dirty="0" smtClean="0"/>
                        <a:t>44میلیارد ریال</a:t>
                      </a:r>
                      <a:endParaRPr lang="en-US" dirty="0"/>
                    </a:p>
                  </a:txBody>
                  <a:tcPr/>
                </a:tc>
                <a:tc>
                  <a:txBody>
                    <a:bodyPr/>
                    <a:lstStyle/>
                    <a:p>
                      <a:r>
                        <a:rPr lang="fa-IR" dirty="0" smtClean="0"/>
                        <a:t>تولید خارجیان مقیم کشور </a:t>
                      </a:r>
                      <a:endParaRPr lang="en-US" dirty="0"/>
                    </a:p>
                  </a:txBody>
                  <a:tcPr/>
                </a:tc>
              </a:tr>
              <a:tr h="835052">
                <a:tc>
                  <a:txBody>
                    <a:bodyPr/>
                    <a:lstStyle/>
                    <a:p>
                      <a:r>
                        <a:rPr lang="fa-IR" dirty="0" smtClean="0"/>
                        <a:t>2/3 ارزش تولید مردم کشور که در خارج اقامت دارند </a:t>
                      </a:r>
                      <a:endParaRPr lang="en-US" dirty="0"/>
                    </a:p>
                  </a:txBody>
                  <a:tcPr/>
                </a:tc>
                <a:tc>
                  <a:txBody>
                    <a:bodyPr/>
                    <a:lstStyle/>
                    <a:p>
                      <a:r>
                        <a:rPr lang="fa-IR" dirty="0" smtClean="0"/>
                        <a:t>هزینه استهلاک</a:t>
                      </a:r>
                      <a:endParaRPr lang="en-US" dirty="0"/>
                    </a:p>
                  </a:txBody>
                  <a:tcPr/>
                </a:tc>
              </a:tr>
              <a:tr h="483800">
                <a:tc>
                  <a:txBody>
                    <a:bodyPr/>
                    <a:lstStyle/>
                    <a:p>
                      <a:r>
                        <a:rPr lang="fa-IR" dirty="0" smtClean="0"/>
                        <a:t>¼ ارزش تولید خارجیان مقیم کشور</a:t>
                      </a:r>
                      <a:endParaRPr lang="en-US" dirty="0"/>
                    </a:p>
                  </a:txBody>
                  <a:tcPr/>
                </a:tc>
                <a:tc>
                  <a:txBody>
                    <a:bodyPr/>
                    <a:lstStyle/>
                    <a:p>
                      <a:r>
                        <a:rPr lang="fa-IR" dirty="0" smtClean="0"/>
                        <a:t>خدمات ارائه شده</a:t>
                      </a:r>
                      <a:endParaRPr lang="en-US" dirty="0"/>
                    </a:p>
                  </a:txBody>
                  <a:tcPr/>
                </a:tc>
              </a:tr>
              <a:tr h="483800">
                <a:tc>
                  <a:txBody>
                    <a:bodyPr/>
                    <a:lstStyle/>
                    <a:p>
                      <a:r>
                        <a:rPr lang="fa-IR" dirty="0" smtClean="0"/>
                        <a:t>45 میلیارد ریال</a:t>
                      </a:r>
                      <a:endParaRPr lang="en-US" dirty="0"/>
                    </a:p>
                  </a:txBody>
                  <a:tcPr/>
                </a:tc>
                <a:tc>
                  <a:txBody>
                    <a:bodyPr/>
                    <a:lstStyle/>
                    <a:p>
                      <a:r>
                        <a:rPr lang="fa-IR" dirty="0" smtClean="0"/>
                        <a:t>تولید مردم کشور که در خارج اقامت دارند</a:t>
                      </a:r>
                      <a:endParaRPr lang="en-US" dirty="0"/>
                    </a:p>
                  </a:txBody>
                  <a:tcPr/>
                </a:tc>
              </a:tr>
            </a:tbl>
          </a:graphicData>
        </a:graphic>
      </p:graphicFrame>
    </p:spTree>
  </p:cSld>
  <p:clrMapOvr>
    <a:masterClrMapping/>
  </p:clrMapOvr>
  <mc:AlternateContent xmlns:mc="http://schemas.openxmlformats.org/markup-compatibility/2006" xmlns:p14="http://schemas.microsoft.com/office/powerpoint/2010/main">
    <mc:Choice Requires="p14">
      <p:transition spd="slow" p14:dur="1600">
        <p14:prism dir="r"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2">
                                            <p:txEl>
                                              <p:pRg st="3" end="3"/>
                                            </p:txEl>
                                          </p:spTgt>
                                        </p:tgtEl>
                                        <p:attrNameLst>
                                          <p:attrName>style.visibility</p:attrName>
                                        </p:attrNameLst>
                                      </p:cBhvr>
                                      <p:to>
                                        <p:strVal val="visible"/>
                                      </p:to>
                                    </p:set>
                                    <p:animEffect transition="in" filter="circle(in)">
                                      <p:cBhvr>
                                        <p:cTn id="7" dur="2000"/>
                                        <p:tgtEl>
                                          <p:spTgt spid="12">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12">
                                            <p:txEl>
                                              <p:pRg st="4" end="4"/>
                                            </p:txEl>
                                          </p:spTgt>
                                        </p:tgtEl>
                                        <p:attrNameLst>
                                          <p:attrName>style.visibility</p:attrName>
                                        </p:attrNameLst>
                                      </p:cBhvr>
                                      <p:to>
                                        <p:strVal val="visible"/>
                                      </p:to>
                                    </p:set>
                                    <p:animEffect transition="in" filter="fade">
                                      <p:cBhvr>
                                        <p:cTn id="12" dur="1000"/>
                                        <p:tgtEl>
                                          <p:spTgt spid="12">
                                            <p:txEl>
                                              <p:pRg st="4" end="4"/>
                                            </p:txEl>
                                          </p:spTgt>
                                        </p:tgtEl>
                                      </p:cBhvr>
                                    </p:animEffect>
                                    <p:anim calcmode="lin" valueType="num">
                                      <p:cBhvr>
                                        <p:cTn id="13" dur="1000" fill="hold"/>
                                        <p:tgtEl>
                                          <p:spTgt spid="12">
                                            <p:txEl>
                                              <p:pRg st="4" end="4"/>
                                            </p:txEl>
                                          </p:spTgt>
                                        </p:tgtEl>
                                        <p:attrNameLst>
                                          <p:attrName>ppt_x</p:attrName>
                                        </p:attrNameLst>
                                      </p:cBhvr>
                                      <p:tavLst>
                                        <p:tav tm="0">
                                          <p:val>
                                            <p:strVal val="#ppt_x"/>
                                          </p:val>
                                        </p:tav>
                                        <p:tav tm="100000">
                                          <p:val>
                                            <p:strVal val="#ppt_x"/>
                                          </p:val>
                                        </p:tav>
                                      </p:tavLst>
                                    </p:anim>
                                    <p:anim calcmode="lin" valueType="num">
                                      <p:cBhvr>
                                        <p:cTn id="14" dur="1000" fill="hold"/>
                                        <p:tgtEl>
                                          <p:spTgt spid="12">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12">
                                            <p:txEl>
                                              <p:pRg st="5" end="5"/>
                                            </p:txEl>
                                          </p:spTgt>
                                        </p:tgtEl>
                                        <p:attrNameLst>
                                          <p:attrName>style.visibility</p:attrName>
                                        </p:attrNameLst>
                                      </p:cBhvr>
                                      <p:to>
                                        <p:strVal val="visible"/>
                                      </p:to>
                                    </p:set>
                                    <p:animEffect transition="in" filter="fade">
                                      <p:cBhvr>
                                        <p:cTn id="19" dur="1000"/>
                                        <p:tgtEl>
                                          <p:spTgt spid="12">
                                            <p:txEl>
                                              <p:pRg st="5" end="5"/>
                                            </p:txEl>
                                          </p:spTgt>
                                        </p:tgtEl>
                                      </p:cBhvr>
                                    </p:animEffect>
                                    <p:anim calcmode="lin" valueType="num">
                                      <p:cBhvr>
                                        <p:cTn id="20" dur="1000" fill="hold"/>
                                        <p:tgtEl>
                                          <p:spTgt spid="12">
                                            <p:txEl>
                                              <p:pRg st="5" end="5"/>
                                            </p:txEl>
                                          </p:spTgt>
                                        </p:tgtEl>
                                        <p:attrNameLst>
                                          <p:attrName>ppt_x</p:attrName>
                                        </p:attrNameLst>
                                      </p:cBhvr>
                                      <p:tavLst>
                                        <p:tav tm="0">
                                          <p:val>
                                            <p:strVal val="#ppt_x"/>
                                          </p:val>
                                        </p:tav>
                                        <p:tav tm="100000">
                                          <p:val>
                                            <p:strVal val="#ppt_x"/>
                                          </p:val>
                                        </p:tav>
                                      </p:tavLst>
                                    </p:anim>
                                    <p:anim calcmode="lin" valueType="num">
                                      <p:cBhvr>
                                        <p:cTn id="21" dur="1000" fill="hold"/>
                                        <p:tgtEl>
                                          <p:spTgt spid="12">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12">
                                            <p:txEl>
                                              <p:pRg st="6" end="6"/>
                                            </p:txEl>
                                          </p:spTgt>
                                        </p:tgtEl>
                                        <p:attrNameLst>
                                          <p:attrName>style.visibility</p:attrName>
                                        </p:attrNameLst>
                                      </p:cBhvr>
                                      <p:to>
                                        <p:strVal val="visible"/>
                                      </p:to>
                                    </p:set>
                                    <p:animEffect transition="in" filter="fade">
                                      <p:cBhvr>
                                        <p:cTn id="26" dur="1000"/>
                                        <p:tgtEl>
                                          <p:spTgt spid="12">
                                            <p:txEl>
                                              <p:pRg st="6" end="6"/>
                                            </p:txEl>
                                          </p:spTgt>
                                        </p:tgtEl>
                                      </p:cBhvr>
                                    </p:animEffect>
                                    <p:anim calcmode="lin" valueType="num">
                                      <p:cBhvr>
                                        <p:cTn id="27" dur="1000" fill="hold"/>
                                        <p:tgtEl>
                                          <p:spTgt spid="12">
                                            <p:txEl>
                                              <p:pRg st="6" end="6"/>
                                            </p:txEl>
                                          </p:spTgt>
                                        </p:tgtEl>
                                        <p:attrNameLst>
                                          <p:attrName>ppt_x</p:attrName>
                                        </p:attrNameLst>
                                      </p:cBhvr>
                                      <p:tavLst>
                                        <p:tav tm="0">
                                          <p:val>
                                            <p:strVal val="#ppt_x"/>
                                          </p:val>
                                        </p:tav>
                                        <p:tav tm="100000">
                                          <p:val>
                                            <p:strVal val="#ppt_x"/>
                                          </p:val>
                                        </p:tav>
                                      </p:tavLst>
                                    </p:anim>
                                    <p:anim calcmode="lin" valueType="num">
                                      <p:cBhvr>
                                        <p:cTn id="28" dur="1000" fill="hold"/>
                                        <p:tgtEl>
                                          <p:spTgt spid="12">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6" presetClass="entr" presetSubtype="16" fill="hold" nodeType="clickEffect">
                                  <p:stCondLst>
                                    <p:cond delay="0"/>
                                  </p:stCondLst>
                                  <p:childTnLst>
                                    <p:set>
                                      <p:cBhvr>
                                        <p:cTn id="32" dur="1" fill="hold">
                                          <p:stCondLst>
                                            <p:cond delay="0"/>
                                          </p:stCondLst>
                                        </p:cTn>
                                        <p:tgtEl>
                                          <p:spTgt spid="2"/>
                                        </p:tgtEl>
                                        <p:attrNameLst>
                                          <p:attrName>style.visibility</p:attrName>
                                        </p:attrNameLst>
                                      </p:cBhvr>
                                      <p:to>
                                        <p:strVal val="visible"/>
                                      </p:to>
                                    </p:set>
                                    <p:animEffect transition="in" filter="circle(in)">
                                      <p:cBhvr>
                                        <p:cTn id="33"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32" name="Hexagon 31"/>
          <p:cNvSpPr/>
          <p:nvPr/>
        </p:nvSpPr>
        <p:spPr>
          <a:xfrm>
            <a:off x="8204886" y="5721033"/>
            <a:ext cx="609600" cy="533400"/>
          </a:xfrm>
          <a:prstGeom prst="hexagon">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fa-IR" sz="1600" b="1" dirty="0" smtClean="0">
                <a:cs typeface="B Nazanin" pitchFamily="2" charset="-78"/>
              </a:rPr>
              <a:t>3</a:t>
            </a:r>
            <a:endParaRPr lang="en-US" sz="1600" b="1" dirty="0">
              <a:cs typeface="B Nazanin" pitchFamily="2" charset="-78"/>
            </a:endParaRPr>
          </a:p>
        </p:txBody>
      </p:sp>
      <p:sp>
        <p:nvSpPr>
          <p:cNvPr id="36" name="Hexagon 35"/>
          <p:cNvSpPr/>
          <p:nvPr/>
        </p:nvSpPr>
        <p:spPr>
          <a:xfrm>
            <a:off x="7701169" y="5996150"/>
            <a:ext cx="609600" cy="533400"/>
          </a:xfrm>
          <a:prstGeom prst="hexagon">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fa-IR" sz="1600" b="1" dirty="0" smtClean="0">
                <a:cs typeface="B Nazanin" pitchFamily="2" charset="-78"/>
              </a:rPr>
              <a:t>از</a:t>
            </a:r>
            <a:endParaRPr lang="en-US" sz="1600" b="1" dirty="0">
              <a:cs typeface="B Nazanin" pitchFamily="2" charset="-78"/>
            </a:endParaRPr>
          </a:p>
        </p:txBody>
      </p:sp>
      <p:sp>
        <p:nvSpPr>
          <p:cNvPr id="37" name="Hexagon 36"/>
          <p:cNvSpPr/>
          <p:nvPr/>
        </p:nvSpPr>
        <p:spPr>
          <a:xfrm>
            <a:off x="8204886" y="6286535"/>
            <a:ext cx="609600" cy="533400"/>
          </a:xfrm>
          <a:prstGeom prst="hexagon">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fa-IR" sz="1600" b="1" dirty="0" smtClean="0">
                <a:cs typeface="B Nazanin" pitchFamily="2" charset="-78"/>
              </a:rPr>
              <a:t>17</a:t>
            </a:r>
            <a:endParaRPr lang="en-US" sz="1600" b="1" dirty="0">
              <a:cs typeface="B Nazanin" pitchFamily="2" charset="-78"/>
            </a:endParaRPr>
          </a:p>
        </p:txBody>
      </p:sp>
      <p:sp>
        <p:nvSpPr>
          <p:cNvPr id="29" name="Rounded Rectangle 28"/>
          <p:cNvSpPr/>
          <p:nvPr/>
        </p:nvSpPr>
        <p:spPr>
          <a:xfrm>
            <a:off x="7843834" y="2658085"/>
            <a:ext cx="1295400" cy="413555"/>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sz="1400" b="1" dirty="0" smtClean="0">
                <a:solidFill>
                  <a:schemeClr val="bg1">
                    <a:lumMod val="65000"/>
                  </a:schemeClr>
                </a:solidFill>
                <a:cs typeface="B Nazanin" panose="00000400000000000000" pitchFamily="2" charset="-78"/>
              </a:rPr>
              <a:t>سود و زیان</a:t>
            </a:r>
            <a:endParaRPr lang="en-US" sz="1400" b="1" dirty="0">
              <a:solidFill>
                <a:schemeClr val="bg1">
                  <a:lumMod val="65000"/>
                </a:schemeClr>
              </a:solidFill>
              <a:cs typeface="B Nazanin" panose="00000400000000000000" pitchFamily="2" charset="-78"/>
            </a:endParaRPr>
          </a:p>
        </p:txBody>
      </p:sp>
      <p:sp>
        <p:nvSpPr>
          <p:cNvPr id="30" name="Rounded Rectangle 29"/>
          <p:cNvSpPr/>
          <p:nvPr/>
        </p:nvSpPr>
        <p:spPr>
          <a:xfrm>
            <a:off x="7858125" y="3090031"/>
            <a:ext cx="1285875" cy="42567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sz="1400" b="1" dirty="0" smtClean="0">
                <a:solidFill>
                  <a:schemeClr val="bg1">
                    <a:lumMod val="65000"/>
                  </a:schemeClr>
                </a:solidFill>
                <a:cs typeface="B Nazanin" panose="00000400000000000000" pitchFamily="2" charset="-78"/>
              </a:rPr>
              <a:t>حجم پول</a:t>
            </a:r>
            <a:endParaRPr lang="en-US" sz="1400" b="1" dirty="0">
              <a:solidFill>
                <a:schemeClr val="bg1">
                  <a:lumMod val="65000"/>
                </a:schemeClr>
              </a:solidFill>
              <a:cs typeface="B Nazanin" panose="00000400000000000000" pitchFamily="2" charset="-78"/>
            </a:endParaRPr>
          </a:p>
        </p:txBody>
      </p:sp>
      <p:sp>
        <p:nvSpPr>
          <p:cNvPr id="31" name="Rounded Rectangle 30"/>
          <p:cNvSpPr/>
          <p:nvPr/>
        </p:nvSpPr>
        <p:spPr>
          <a:xfrm>
            <a:off x="7858125" y="3539351"/>
            <a:ext cx="1285875" cy="48873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sz="1400" b="1" dirty="0" smtClean="0">
                <a:solidFill>
                  <a:schemeClr val="bg1">
                    <a:lumMod val="65000"/>
                  </a:schemeClr>
                </a:solidFill>
                <a:cs typeface="B Nazanin" pitchFamily="2" charset="-78"/>
              </a:rPr>
              <a:t>استهلاک</a:t>
            </a:r>
            <a:endParaRPr lang="en-US" sz="1400" b="1" dirty="0">
              <a:solidFill>
                <a:schemeClr val="bg1">
                  <a:lumMod val="65000"/>
                </a:schemeClr>
              </a:solidFill>
              <a:cs typeface="B Nazanin" pitchFamily="2" charset="-78"/>
            </a:endParaRPr>
          </a:p>
        </p:txBody>
      </p:sp>
      <p:sp>
        <p:nvSpPr>
          <p:cNvPr id="35" name="Rounded Rectangle 34"/>
          <p:cNvSpPr/>
          <p:nvPr/>
        </p:nvSpPr>
        <p:spPr>
          <a:xfrm>
            <a:off x="7858126" y="5163055"/>
            <a:ext cx="1285874" cy="42042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sz="1400" b="1" dirty="0" smtClean="0">
                <a:solidFill>
                  <a:schemeClr val="bg1">
                    <a:lumMod val="65000"/>
                  </a:schemeClr>
                </a:solidFill>
                <a:cs typeface="B Nazanin" panose="00000400000000000000" pitchFamily="2" charset="-78"/>
              </a:rPr>
              <a:t>پیشنهادات</a:t>
            </a:r>
            <a:endParaRPr lang="en-US" sz="1400" b="1" dirty="0">
              <a:solidFill>
                <a:schemeClr val="bg1">
                  <a:lumMod val="65000"/>
                </a:schemeClr>
              </a:solidFill>
              <a:cs typeface="B Nazanin" panose="00000400000000000000" pitchFamily="2" charset="-78"/>
            </a:endParaRPr>
          </a:p>
        </p:txBody>
      </p:sp>
      <p:sp>
        <p:nvSpPr>
          <p:cNvPr id="38" name="Rounded Rectangle 37"/>
          <p:cNvSpPr/>
          <p:nvPr/>
        </p:nvSpPr>
        <p:spPr>
          <a:xfrm>
            <a:off x="7847615" y="1161959"/>
            <a:ext cx="1295400" cy="451401"/>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sz="1400" b="1" dirty="0" smtClean="0">
                <a:solidFill>
                  <a:schemeClr val="bg1">
                    <a:lumMod val="65000"/>
                  </a:schemeClr>
                </a:solidFill>
                <a:cs typeface="B Nazanin" pitchFamily="2" charset="-78"/>
              </a:rPr>
              <a:t>تولید به قیمت جاری</a:t>
            </a:r>
            <a:endParaRPr lang="en-US" sz="1400" b="1" dirty="0">
              <a:solidFill>
                <a:schemeClr val="bg1">
                  <a:lumMod val="65000"/>
                </a:schemeClr>
              </a:solidFill>
              <a:cs typeface="B Nazanin" pitchFamily="2" charset="-78"/>
            </a:endParaRPr>
          </a:p>
        </p:txBody>
      </p:sp>
      <p:sp>
        <p:nvSpPr>
          <p:cNvPr id="12" name="Title 1"/>
          <p:cNvSpPr txBox="1">
            <a:spLocks/>
          </p:cNvSpPr>
          <p:nvPr/>
        </p:nvSpPr>
        <p:spPr>
          <a:xfrm>
            <a:off x="179512" y="1387658"/>
            <a:ext cx="7094494" cy="5141892"/>
          </a:xfrm>
          <a:prstGeom prst="rect">
            <a:avLst/>
          </a:prstGeom>
        </p:spPr>
        <p:style>
          <a:lnRef idx="1">
            <a:schemeClr val="accent2"/>
          </a:lnRef>
          <a:fillRef idx="2">
            <a:schemeClr val="accent2"/>
          </a:fillRef>
          <a:effectRef idx="1">
            <a:schemeClr val="accent2"/>
          </a:effectRef>
          <a:fontRef idx="minor">
            <a:schemeClr val="dk1"/>
          </a:fontRef>
        </p:style>
        <p:txBody>
          <a:bodyPr vert="horz" lIns="91440" tIns="45720" rIns="91440" bIns="45720" rtlCol="0" anchor="ctr">
            <a:noAutofit/>
          </a:bodyPr>
          <a:lstStyle/>
          <a:p>
            <a:pPr>
              <a:lnSpc>
                <a:spcPct val="150000"/>
              </a:lnSpc>
            </a:pPr>
            <a:endParaRPr lang="en-US" sz="2000" b="1" dirty="0" smtClean="0">
              <a:solidFill>
                <a:schemeClr val="tx2">
                  <a:lumMod val="75000"/>
                </a:schemeClr>
              </a:solidFill>
              <a:cs typeface="B Titr" pitchFamily="2" charset="-78"/>
            </a:endParaRPr>
          </a:p>
          <a:p>
            <a:pPr>
              <a:lnSpc>
                <a:spcPct val="150000"/>
              </a:lnSpc>
              <a:buFont typeface="Wingdings" pitchFamily="2" charset="2"/>
              <a:buChar char="ü"/>
            </a:pPr>
            <a:endParaRPr lang="en-US" sz="2000" b="1" dirty="0">
              <a:solidFill>
                <a:schemeClr val="tx2">
                  <a:lumMod val="75000"/>
                </a:schemeClr>
              </a:solidFill>
              <a:cs typeface="B Titr" pitchFamily="2" charset="-78"/>
            </a:endParaRPr>
          </a:p>
          <a:p>
            <a:pPr algn="ctr"/>
            <a:endParaRPr lang="fa-IR" sz="900" b="1" dirty="0" smtClean="0">
              <a:cs typeface="B Titr" pitchFamily="2" charset="-78"/>
            </a:endParaRPr>
          </a:p>
          <a:p>
            <a:pPr>
              <a:lnSpc>
                <a:spcPct val="150000"/>
              </a:lnSpc>
            </a:pPr>
            <a:endParaRPr lang="fa-IR" sz="1400" b="1" dirty="0" smtClean="0">
              <a:cs typeface="B Titr" pitchFamily="2" charset="-78"/>
            </a:endParaRPr>
          </a:p>
        </p:txBody>
      </p:sp>
      <p:sp>
        <p:nvSpPr>
          <p:cNvPr id="14" name="Left Arrow 13"/>
          <p:cNvSpPr/>
          <p:nvPr/>
        </p:nvSpPr>
        <p:spPr>
          <a:xfrm>
            <a:off x="7274006" y="1358450"/>
            <a:ext cx="1869993" cy="1118592"/>
          </a:xfrm>
          <a:prstGeom prst="leftArrow">
            <a:avLst/>
          </a:prstGeom>
        </p:spPr>
        <p:style>
          <a:lnRef idx="1">
            <a:schemeClr val="accent1"/>
          </a:lnRef>
          <a:fillRef idx="2">
            <a:schemeClr val="accent1"/>
          </a:fillRef>
          <a:effectRef idx="1">
            <a:schemeClr val="accent1"/>
          </a:effectRef>
          <a:fontRef idx="minor">
            <a:schemeClr val="dk1"/>
          </a:fontRef>
        </p:style>
        <p:txBody>
          <a:bodyPr rtlCol="0" anchor="ctr"/>
          <a:lstStyle/>
          <a:p>
            <a:r>
              <a:rPr lang="fa-IR" b="1" dirty="0" smtClean="0">
                <a:solidFill>
                  <a:schemeClr val="tx2"/>
                </a:solidFill>
                <a:cs typeface="B Nazanin" pitchFamily="2" charset="-78"/>
              </a:rPr>
              <a:t>      راه حل</a:t>
            </a:r>
            <a:endParaRPr lang="en-US" b="1" dirty="0">
              <a:solidFill>
                <a:schemeClr val="tx2"/>
              </a:solidFill>
              <a:cs typeface="B Nazanin" pitchFamily="2" charset="-78"/>
            </a:endParaRPr>
          </a:p>
        </p:txBody>
      </p:sp>
      <p:sp>
        <p:nvSpPr>
          <p:cNvPr id="16" name="Rectangle 2"/>
          <p:cNvSpPr>
            <a:spLocks noGrp="1" noChangeArrowheads="1"/>
          </p:cNvSpPr>
          <p:nvPr>
            <p:ph type="title"/>
          </p:nvPr>
        </p:nvSpPr>
        <p:spPr>
          <a:xfrm>
            <a:off x="1143000" y="381000"/>
            <a:ext cx="6705600" cy="563563"/>
          </a:xfrm>
        </p:spPr>
        <p:txBody>
          <a:bodyPr>
            <a:noAutofit/>
          </a:bodyPr>
          <a:lstStyle/>
          <a:p>
            <a:pPr algn="r"/>
            <a:r>
              <a:rPr lang="fa-IR" sz="3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B Nazanin" pitchFamily="2" charset="-78"/>
              </a:rPr>
              <a:t>راه حل: </a:t>
            </a:r>
            <a:endParaRPr lang="en-US" sz="3600" b="1" dirty="0" smtClean="0">
              <a:ln w="12700">
                <a:solidFill>
                  <a:schemeClr val="tx2">
                    <a:satMod val="155000"/>
                  </a:schemeClr>
                </a:solidFill>
                <a:prstDash val="solid"/>
              </a:ln>
              <a:solidFill>
                <a:schemeClr val="bg1"/>
              </a:solidFill>
              <a:effectLst>
                <a:outerShdw blurRad="38100" dist="38100" dir="2700000" algn="tl">
                  <a:srgbClr val="000000">
                    <a:alpha val="43137"/>
                  </a:srgbClr>
                </a:outerShdw>
              </a:effectLst>
              <a:cs typeface="B Nazanin" pitchFamily="2" charset="-78"/>
            </a:endParaRPr>
          </a:p>
        </p:txBody>
      </p:sp>
      <p:pic>
        <p:nvPicPr>
          <p:cNvPr id="18" name="Picture 17" descr="G:\پایان نامه آرزو-رادیوشناختی\CR.jpg"/>
          <p:cNvPicPr/>
          <p:nvPr/>
        </p:nvPicPr>
        <p:blipFill>
          <a:blip r:embed="rId4" cstate="print"/>
          <a:srcRect/>
          <a:stretch>
            <a:fillRect/>
          </a:stretch>
        </p:blipFill>
        <p:spPr bwMode="auto">
          <a:xfrm>
            <a:off x="8077200" y="0"/>
            <a:ext cx="1066800" cy="1143000"/>
          </a:xfrm>
          <a:prstGeom prst="rect">
            <a:avLst/>
          </a:prstGeom>
          <a:noFill/>
          <a:ln w="9525">
            <a:noFill/>
            <a:miter lim="800000"/>
            <a:headEnd/>
            <a:tailEnd/>
          </a:ln>
        </p:spPr>
      </p:pic>
      <p:sp>
        <p:nvSpPr>
          <p:cNvPr id="20" name="Rounded Rectangle 19"/>
          <p:cNvSpPr/>
          <p:nvPr/>
        </p:nvSpPr>
        <p:spPr>
          <a:xfrm>
            <a:off x="7858125" y="4049110"/>
            <a:ext cx="1285875" cy="541161"/>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sz="1400" b="1" dirty="0" smtClean="0">
                <a:solidFill>
                  <a:schemeClr val="bg1">
                    <a:lumMod val="65000"/>
                  </a:schemeClr>
                </a:solidFill>
                <a:cs typeface="B Nazanin" panose="00000400000000000000" pitchFamily="2" charset="-78"/>
              </a:rPr>
              <a:t>مالیات</a:t>
            </a:r>
            <a:endParaRPr lang="en-US" sz="1400" b="1" dirty="0">
              <a:solidFill>
                <a:schemeClr val="bg1">
                  <a:lumMod val="65000"/>
                </a:schemeClr>
              </a:solidFill>
              <a:cs typeface="B Nazanin" panose="00000400000000000000" pitchFamily="2" charset="-78"/>
            </a:endParaRPr>
          </a:p>
        </p:txBody>
      </p:sp>
      <p:sp>
        <p:nvSpPr>
          <p:cNvPr id="21" name="Rounded Rectangle 20"/>
          <p:cNvSpPr/>
          <p:nvPr/>
        </p:nvSpPr>
        <p:spPr>
          <a:xfrm>
            <a:off x="7858125" y="4611410"/>
            <a:ext cx="1285875" cy="541161"/>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sz="1400" b="1" dirty="0" smtClean="0">
                <a:solidFill>
                  <a:schemeClr val="bg1">
                    <a:lumMod val="65000"/>
                  </a:schemeClr>
                </a:solidFill>
                <a:cs typeface="B Nazanin" panose="00000400000000000000" pitchFamily="2" charset="-78"/>
              </a:rPr>
              <a:t>روشهای محاسبه تولید</a:t>
            </a:r>
            <a:endParaRPr lang="en-US" sz="1400" b="1" dirty="0">
              <a:solidFill>
                <a:schemeClr val="bg1">
                  <a:lumMod val="65000"/>
                </a:schemeClr>
              </a:solidFill>
              <a:cs typeface="B Nazanin" panose="00000400000000000000" pitchFamily="2" charset="-78"/>
            </a:endParaRPr>
          </a:p>
        </p:txBody>
      </p:sp>
      <p:sp>
        <p:nvSpPr>
          <p:cNvPr id="25" name="Rounded Rectangle 24"/>
          <p:cNvSpPr/>
          <p:nvPr/>
        </p:nvSpPr>
        <p:spPr>
          <a:xfrm>
            <a:off x="7848600" y="2222920"/>
            <a:ext cx="1295400" cy="413555"/>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sz="1400" b="1" dirty="0" smtClean="0">
                <a:solidFill>
                  <a:schemeClr val="bg1">
                    <a:lumMod val="65000"/>
                  </a:schemeClr>
                </a:solidFill>
                <a:cs typeface="B Nazanin" pitchFamily="2" charset="-78"/>
              </a:rPr>
              <a:t>تولید به قیمت جاری</a:t>
            </a:r>
            <a:endParaRPr lang="en-US" sz="1400" b="1" dirty="0" smtClean="0">
              <a:solidFill>
                <a:schemeClr val="bg1">
                  <a:lumMod val="65000"/>
                </a:schemeClr>
              </a:solidFill>
              <a:cs typeface="B Nazanin" pitchFamily="2" charset="-78"/>
            </a:endParaRPr>
          </a:p>
        </p:txBody>
      </p:sp>
      <p:graphicFrame>
        <p:nvGraphicFramePr>
          <p:cNvPr id="3" name="Table 2"/>
          <p:cNvGraphicFramePr>
            <a:graphicFrameLocks noGrp="1"/>
          </p:cNvGraphicFramePr>
          <p:nvPr>
            <p:extLst>
              <p:ext uri="{D42A27DB-BD31-4B8C-83A1-F6EECF244321}">
                <p14:modId xmlns:p14="http://schemas.microsoft.com/office/powerpoint/2010/main" val="1409371448"/>
              </p:ext>
            </p:extLst>
          </p:nvPr>
        </p:nvGraphicFramePr>
        <p:xfrm>
          <a:off x="678758" y="1917747"/>
          <a:ext cx="6125489" cy="3215989"/>
        </p:xfrm>
        <a:graphic>
          <a:graphicData uri="http://schemas.openxmlformats.org/drawingml/2006/table">
            <a:tbl>
              <a:tblPr firstRow="1" bandRow="1">
                <a:tableStyleId>{22838BEF-8BB2-4498-84A7-C5851F593DF1}</a:tableStyleId>
              </a:tblPr>
              <a:tblGrid>
                <a:gridCol w="4635638"/>
                <a:gridCol w="1489851"/>
              </a:tblGrid>
              <a:tr h="459427">
                <a:tc>
                  <a:txBody>
                    <a:bodyPr/>
                    <a:lstStyle/>
                    <a:p>
                      <a:r>
                        <a:rPr lang="fa-IR" dirty="0" smtClean="0"/>
                        <a:t>ارزش</a:t>
                      </a:r>
                      <a:r>
                        <a:rPr lang="fa-IR" baseline="0" dirty="0" smtClean="0"/>
                        <a:t> تولید کالاها و خدمات+تولید خارجیان مقیم کشور</a:t>
                      </a:r>
                      <a:endParaRPr lang="en-US" dirty="0"/>
                    </a:p>
                  </a:txBody>
                  <a:tcPr/>
                </a:tc>
                <a:tc>
                  <a:txBody>
                    <a:bodyPr/>
                    <a:lstStyle/>
                    <a:p>
                      <a:pPr algn="ctr"/>
                      <a:r>
                        <a:rPr lang="en-US" dirty="0" smtClean="0"/>
                        <a:t>GDP</a:t>
                      </a:r>
                      <a:endParaRPr lang="en-US" dirty="0"/>
                    </a:p>
                  </a:txBody>
                  <a:tcPr/>
                </a:tc>
              </a:tr>
              <a:tr h="459427">
                <a:tc>
                  <a:txBody>
                    <a:bodyPr/>
                    <a:lstStyle/>
                    <a:p>
                      <a:r>
                        <a:rPr lang="fa-IR" dirty="0" smtClean="0"/>
                        <a:t>ارزش تولید کالاها و خدمات +تولید مردم</a:t>
                      </a:r>
                      <a:r>
                        <a:rPr lang="fa-IR" baseline="0" dirty="0" smtClean="0"/>
                        <a:t> مقیم خارج کشور</a:t>
                      </a:r>
                      <a:endParaRPr lang="en-US" dirty="0"/>
                    </a:p>
                  </a:txBody>
                  <a:tcPr/>
                </a:tc>
                <a:tc>
                  <a:txBody>
                    <a:bodyPr/>
                    <a:lstStyle/>
                    <a:p>
                      <a:pPr algn="ctr"/>
                      <a:r>
                        <a:rPr lang="en-US" dirty="0" smtClean="0"/>
                        <a:t>GNP</a:t>
                      </a:r>
                      <a:endParaRPr lang="en-US" dirty="0"/>
                    </a:p>
                  </a:txBody>
                  <a:tcPr/>
                </a:tc>
              </a:tr>
              <a:tr h="459427">
                <a:tc>
                  <a:txBody>
                    <a:bodyPr/>
                    <a:lstStyle/>
                    <a:p>
                      <a:pPr algn="ctr"/>
                      <a:r>
                        <a:rPr lang="en-US" dirty="0" smtClean="0"/>
                        <a:t>150+(1/4*44)+44=205</a:t>
                      </a:r>
                      <a:r>
                        <a:rPr lang="fa-IR" dirty="0" smtClean="0"/>
                        <a:t>     </a:t>
                      </a:r>
                      <a:endParaRPr lang="en-US" dirty="0"/>
                    </a:p>
                  </a:txBody>
                  <a:tcPr/>
                </a:tc>
                <a:tc>
                  <a:txBody>
                    <a:bodyPr/>
                    <a:lstStyle/>
                    <a:p>
                      <a:pPr algn="ctr"/>
                      <a:r>
                        <a:rPr lang="en-US" dirty="0" smtClean="0"/>
                        <a:t>GDP</a:t>
                      </a:r>
                      <a:endParaRPr lang="en-US" dirty="0"/>
                    </a:p>
                  </a:txBody>
                  <a:tcPr/>
                </a:tc>
              </a:tr>
              <a:tr h="459427">
                <a:tc>
                  <a:txBody>
                    <a:bodyPr/>
                    <a:lstStyle/>
                    <a:p>
                      <a:pPr algn="ctr"/>
                      <a:r>
                        <a:rPr lang="en-US" dirty="0" smtClean="0"/>
                        <a:t>150+(1/4*44)+45=206</a:t>
                      </a:r>
                      <a:endParaRPr lang="en-US" dirty="0"/>
                    </a:p>
                  </a:txBody>
                  <a:tcPr/>
                </a:tc>
                <a:tc>
                  <a:txBody>
                    <a:bodyPr/>
                    <a:lstStyle/>
                    <a:p>
                      <a:pPr algn="ctr"/>
                      <a:r>
                        <a:rPr lang="en-US" dirty="0" smtClean="0"/>
                        <a:t>GNP</a:t>
                      </a:r>
                      <a:endParaRPr lang="en-US" dirty="0"/>
                    </a:p>
                  </a:txBody>
                  <a:tcPr/>
                </a:tc>
              </a:tr>
              <a:tr h="459427">
                <a:tc>
                  <a:txBody>
                    <a:bodyPr/>
                    <a:lstStyle/>
                    <a:p>
                      <a:pPr algn="ctr"/>
                      <a:r>
                        <a:rPr lang="en-US" dirty="0" smtClean="0"/>
                        <a:t>206-(2/3*45)=206-30=176</a:t>
                      </a:r>
                      <a:endParaRPr lang="en-US" dirty="0"/>
                    </a:p>
                  </a:txBody>
                  <a:tcPr/>
                </a:tc>
                <a:tc>
                  <a:txBody>
                    <a:bodyPr/>
                    <a:lstStyle/>
                    <a:p>
                      <a:pPr algn="ctr"/>
                      <a:r>
                        <a:rPr lang="en-US" dirty="0" smtClean="0"/>
                        <a:t>NNP</a:t>
                      </a:r>
                      <a:endParaRPr lang="en-US" dirty="0"/>
                    </a:p>
                  </a:txBody>
                  <a:tcPr/>
                </a:tc>
              </a:tr>
              <a:tr h="459427">
                <a:tc>
                  <a:txBody>
                    <a:bodyPr/>
                    <a:lstStyle/>
                    <a:p>
                      <a:pPr algn="ctr"/>
                      <a:r>
                        <a:rPr lang="en-US" dirty="0" smtClean="0"/>
                        <a:t>205-(2/3*45)=205-30=175</a:t>
                      </a:r>
                      <a:endParaRPr lang="en-US" dirty="0"/>
                    </a:p>
                  </a:txBody>
                  <a:tcPr/>
                </a:tc>
                <a:tc>
                  <a:txBody>
                    <a:bodyPr/>
                    <a:lstStyle/>
                    <a:p>
                      <a:pPr algn="ctr"/>
                      <a:r>
                        <a:rPr lang="en-US" dirty="0" smtClean="0"/>
                        <a:t>NDP</a:t>
                      </a:r>
                      <a:endParaRPr lang="en-US" dirty="0"/>
                    </a:p>
                  </a:txBody>
                  <a:tcPr/>
                </a:tc>
              </a:tr>
              <a:tr h="459427">
                <a:tc>
                  <a:txBody>
                    <a:bodyPr/>
                    <a:lstStyle/>
                    <a:p>
                      <a:pPr algn="ctr"/>
                      <a:r>
                        <a:rPr lang="en-US" dirty="0" smtClean="0"/>
                        <a:t>175000000000/35000000=5000</a:t>
                      </a:r>
                      <a:endParaRPr lang="en-US" dirty="0"/>
                    </a:p>
                  </a:txBody>
                  <a:tcPr/>
                </a:tc>
                <a:tc>
                  <a:txBody>
                    <a:bodyPr/>
                    <a:lstStyle/>
                    <a:p>
                      <a:pPr algn="ctr"/>
                      <a:r>
                        <a:rPr lang="en-US" dirty="0" smtClean="0"/>
                        <a:t>NDP/N</a:t>
                      </a:r>
                      <a:endParaRPr lang="en-US" dirty="0"/>
                    </a:p>
                  </a:txBody>
                  <a:tcPr/>
                </a:tc>
              </a:tr>
            </a:tbl>
          </a:graphicData>
        </a:graphic>
      </p:graphicFrame>
    </p:spTree>
  </p:cSld>
  <p:clrMapOvr>
    <a:masterClrMapping/>
  </p:clrMapOvr>
  <mc:AlternateContent xmlns:mc="http://schemas.openxmlformats.org/markup-compatibility/2006" xmlns:p14="http://schemas.microsoft.com/office/powerpoint/2010/main">
    <mc:Choice Requires="p14">
      <p:transition spd="slow" p14:dur="1600">
        <p14:prism dir="r"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31" name="Hexagon 30"/>
          <p:cNvSpPr/>
          <p:nvPr/>
        </p:nvSpPr>
        <p:spPr>
          <a:xfrm>
            <a:off x="8204886" y="5668483"/>
            <a:ext cx="609600" cy="533400"/>
          </a:xfrm>
          <a:prstGeom prst="hexagon">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fa-IR" sz="1600" b="1" dirty="0" smtClean="0">
                <a:cs typeface="B Nazanin" pitchFamily="2" charset="-78"/>
              </a:rPr>
              <a:t>4</a:t>
            </a:r>
            <a:endParaRPr lang="en-US" sz="1600" b="1" dirty="0">
              <a:cs typeface="B Nazanin" pitchFamily="2" charset="-78"/>
            </a:endParaRPr>
          </a:p>
        </p:txBody>
      </p:sp>
      <p:sp>
        <p:nvSpPr>
          <p:cNvPr id="32" name="Hexagon 31"/>
          <p:cNvSpPr/>
          <p:nvPr/>
        </p:nvSpPr>
        <p:spPr>
          <a:xfrm>
            <a:off x="7701169" y="5943600"/>
            <a:ext cx="609600" cy="533400"/>
          </a:xfrm>
          <a:prstGeom prst="hexagon">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fa-IR" sz="1600" b="1" dirty="0" smtClean="0">
                <a:cs typeface="B Nazanin" pitchFamily="2" charset="-78"/>
              </a:rPr>
              <a:t>از</a:t>
            </a:r>
            <a:endParaRPr lang="en-US" sz="1600" b="1" dirty="0">
              <a:cs typeface="B Nazanin" pitchFamily="2" charset="-78"/>
            </a:endParaRPr>
          </a:p>
        </p:txBody>
      </p:sp>
      <p:sp>
        <p:nvSpPr>
          <p:cNvPr id="33" name="Hexagon 32"/>
          <p:cNvSpPr/>
          <p:nvPr/>
        </p:nvSpPr>
        <p:spPr>
          <a:xfrm>
            <a:off x="8204886" y="6233985"/>
            <a:ext cx="609600" cy="533400"/>
          </a:xfrm>
          <a:prstGeom prst="hexagon">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fa-IR" sz="1600" b="1" dirty="0" smtClean="0">
                <a:cs typeface="B Nazanin" pitchFamily="2" charset="-78"/>
              </a:rPr>
              <a:t>17</a:t>
            </a:r>
            <a:endParaRPr lang="en-US" sz="1600" b="1" dirty="0">
              <a:cs typeface="B Nazanin" pitchFamily="2" charset="-78"/>
            </a:endParaRPr>
          </a:p>
        </p:txBody>
      </p:sp>
      <p:sp>
        <p:nvSpPr>
          <p:cNvPr id="35" name="Rectangle 2"/>
          <p:cNvSpPr>
            <a:spLocks noGrp="1" noChangeArrowheads="1"/>
          </p:cNvSpPr>
          <p:nvPr>
            <p:ph type="ctrTitle"/>
          </p:nvPr>
        </p:nvSpPr>
        <p:spPr>
          <a:xfrm>
            <a:off x="228600" y="-94590"/>
            <a:ext cx="7772400" cy="1470025"/>
          </a:xfrm>
        </p:spPr>
        <p:txBody>
          <a:bodyPr>
            <a:noAutofit/>
          </a:bodyPr>
          <a:lstStyle/>
          <a:p>
            <a:pPr algn="r"/>
            <a:r>
              <a:rPr lang="fa-IR" sz="3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B Nazanin" pitchFamily="2" charset="-78"/>
              </a:rPr>
              <a:t>تولید به قیمت جاری و ثابت</a:t>
            </a:r>
            <a:endParaRPr lang="en-US" sz="3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B Nazanin" pitchFamily="2" charset="-78"/>
            </a:endParaRPr>
          </a:p>
        </p:txBody>
      </p:sp>
      <p:sp>
        <p:nvSpPr>
          <p:cNvPr id="34" name="Subtitle 33"/>
          <p:cNvSpPr>
            <a:spLocks noGrp="1"/>
          </p:cNvSpPr>
          <p:nvPr>
            <p:ph type="subTitle" idx="1"/>
          </p:nvPr>
        </p:nvSpPr>
        <p:spPr>
          <a:xfrm>
            <a:off x="11875" y="1271650"/>
            <a:ext cx="7239000" cy="5562600"/>
          </a:xfrm>
        </p:spPr>
        <p:style>
          <a:lnRef idx="1">
            <a:schemeClr val="accent2"/>
          </a:lnRef>
          <a:fillRef idx="2">
            <a:schemeClr val="accent2"/>
          </a:fillRef>
          <a:effectRef idx="1">
            <a:schemeClr val="accent2"/>
          </a:effectRef>
          <a:fontRef idx="minor">
            <a:schemeClr val="dk1"/>
          </a:fontRef>
        </p:style>
        <p:txBody>
          <a:bodyPr>
            <a:normAutofit/>
          </a:bodyPr>
          <a:lstStyle/>
          <a:p>
            <a:pPr algn="r">
              <a:lnSpc>
                <a:spcPct val="150000"/>
              </a:lnSpc>
              <a:buFont typeface="Wingdings" pitchFamily="2" charset="2"/>
              <a:buChar char="Ø"/>
            </a:pPr>
            <a:r>
              <a:rPr lang="fa-IR" sz="2800" dirty="0" smtClean="0">
                <a:solidFill>
                  <a:srgbClr val="FF0000"/>
                </a:solidFill>
                <a:cs typeface="B Nazanin" pitchFamily="2" charset="-78"/>
              </a:rPr>
              <a:t> </a:t>
            </a:r>
            <a:r>
              <a:rPr lang="fa-IR" b="1" dirty="0" smtClean="0">
                <a:solidFill>
                  <a:schemeClr val="tx1"/>
                </a:solidFill>
                <a:cs typeface="B Nazanin" pitchFamily="2" charset="-78"/>
              </a:rPr>
              <a:t>میزان تولید  در یک جامعه فرضی در طی سه سال پیاپی به ترتیب :                      </a:t>
            </a:r>
            <a:r>
              <a:rPr lang="fa-IR" sz="1800" b="1" dirty="0" smtClean="0">
                <a:solidFill>
                  <a:schemeClr val="tx1"/>
                </a:solidFill>
                <a:cs typeface="B Nazanin" pitchFamily="2" charset="-78"/>
              </a:rPr>
              <a:t>ارقام به هزار میلیارد ریال</a:t>
            </a:r>
            <a:endParaRPr lang="en-US" sz="1800" b="1" dirty="0" smtClean="0">
              <a:solidFill>
                <a:schemeClr val="tx1"/>
              </a:solidFill>
              <a:cs typeface="B Nazanin" pitchFamily="2" charset="-78"/>
            </a:endParaRPr>
          </a:p>
          <a:p>
            <a:pPr algn="r">
              <a:lnSpc>
                <a:spcPct val="150000"/>
              </a:lnSpc>
              <a:buFont typeface="Wingdings" pitchFamily="2" charset="2"/>
              <a:buChar char="Ø"/>
            </a:pPr>
            <a:endParaRPr lang="en-US" b="1" dirty="0">
              <a:solidFill>
                <a:schemeClr val="tx1"/>
              </a:solidFill>
              <a:cs typeface="B Nazanin" pitchFamily="2" charset="-78"/>
            </a:endParaRPr>
          </a:p>
          <a:p>
            <a:pPr algn="r">
              <a:lnSpc>
                <a:spcPct val="150000"/>
              </a:lnSpc>
              <a:buFont typeface="Wingdings" pitchFamily="2" charset="2"/>
              <a:buChar char="Ø"/>
            </a:pPr>
            <a:endParaRPr lang="fa-IR" b="1" dirty="0" smtClean="0">
              <a:solidFill>
                <a:schemeClr val="tx1"/>
              </a:solidFill>
              <a:cs typeface="B Nazanin" pitchFamily="2" charset="-78"/>
            </a:endParaRPr>
          </a:p>
          <a:p>
            <a:pPr algn="r">
              <a:lnSpc>
                <a:spcPct val="150000"/>
              </a:lnSpc>
            </a:pPr>
            <a:r>
              <a:rPr lang="fa-IR" b="1" dirty="0" smtClean="0">
                <a:solidFill>
                  <a:schemeClr val="tx1"/>
                </a:solidFill>
                <a:cs typeface="B Nazanin" pitchFamily="2" charset="-78"/>
              </a:rPr>
              <a:t>الف</a:t>
            </a:r>
            <a:r>
              <a:rPr lang="fa-IR" sz="2400" b="1" dirty="0" smtClean="0">
                <a:solidFill>
                  <a:schemeClr val="tx1"/>
                </a:solidFill>
                <a:cs typeface="B Nazanin" pitchFamily="2" charset="-78"/>
              </a:rPr>
              <a:t>: افزایش قیمت ها «تورم» در سال دوم              70  =2140-2210</a:t>
            </a:r>
          </a:p>
          <a:p>
            <a:pPr algn="r">
              <a:lnSpc>
                <a:spcPct val="150000"/>
              </a:lnSpc>
            </a:pPr>
            <a:r>
              <a:rPr lang="fa-IR" sz="2400" b="1" dirty="0" smtClean="0">
                <a:solidFill>
                  <a:schemeClr val="tx1"/>
                </a:solidFill>
                <a:cs typeface="B Nazanin" pitchFamily="2" charset="-78"/>
              </a:rPr>
              <a:t>ب: افزایش «مقدار تولید»در سال سوم            280      =   2000-2280                    </a:t>
            </a:r>
            <a:endParaRPr lang="fa-IR" sz="2400" b="1" dirty="0" smtClean="0">
              <a:solidFill>
                <a:schemeClr val="tx1"/>
              </a:solidFill>
              <a:cs typeface="B Titr" pitchFamily="2" charset="-78"/>
            </a:endParaRPr>
          </a:p>
          <a:p>
            <a:pPr algn="r">
              <a:lnSpc>
                <a:spcPct val="150000"/>
              </a:lnSpc>
              <a:buFont typeface="Wingdings" pitchFamily="2" charset="2"/>
              <a:buChar char="Ø"/>
            </a:pPr>
            <a:endParaRPr lang="fa-IR" sz="2800" dirty="0" smtClean="0">
              <a:solidFill>
                <a:srgbClr val="FF0000"/>
              </a:solidFill>
              <a:cs typeface="B Titr" pitchFamily="2" charset="-78"/>
            </a:endParaRPr>
          </a:p>
          <a:p>
            <a:pPr algn="r">
              <a:lnSpc>
                <a:spcPct val="150000"/>
              </a:lnSpc>
              <a:buFont typeface="Wingdings" pitchFamily="2" charset="2"/>
              <a:buChar char="Ø"/>
            </a:pPr>
            <a:endParaRPr lang="fa-IR" sz="2800" dirty="0" smtClean="0">
              <a:solidFill>
                <a:srgbClr val="FF0000"/>
              </a:solidFill>
              <a:cs typeface="B Titr" pitchFamily="2" charset="-78"/>
            </a:endParaRPr>
          </a:p>
          <a:p>
            <a:pPr algn="r">
              <a:lnSpc>
                <a:spcPct val="150000"/>
              </a:lnSpc>
              <a:buFont typeface="Wingdings" pitchFamily="2" charset="2"/>
              <a:buChar char="Ø"/>
            </a:pPr>
            <a:endParaRPr lang="fa-IR" sz="2800" dirty="0" smtClean="0">
              <a:solidFill>
                <a:srgbClr val="FF0000"/>
              </a:solidFill>
              <a:cs typeface="B Titr" pitchFamily="2" charset="-78"/>
            </a:endParaRPr>
          </a:p>
          <a:p>
            <a:pPr algn="r">
              <a:lnSpc>
                <a:spcPct val="150000"/>
              </a:lnSpc>
              <a:buFont typeface="Wingdings" pitchFamily="2" charset="2"/>
              <a:buChar char="Ø"/>
            </a:pPr>
            <a:endParaRPr lang="fa-IR" sz="2800" dirty="0" smtClean="0">
              <a:solidFill>
                <a:srgbClr val="FF0000"/>
              </a:solidFill>
              <a:cs typeface="B Titr" pitchFamily="2" charset="-78"/>
            </a:endParaRPr>
          </a:p>
          <a:p>
            <a:pPr algn="r">
              <a:buFont typeface="Wingdings" pitchFamily="2" charset="2"/>
              <a:buChar char="Ø"/>
            </a:pPr>
            <a:endParaRPr lang="fa-IR" sz="1800" dirty="0" smtClean="0">
              <a:solidFill>
                <a:schemeClr val="accent1">
                  <a:lumMod val="75000"/>
                </a:schemeClr>
              </a:solidFill>
              <a:cs typeface="B Nazanin" pitchFamily="2" charset="-78"/>
            </a:endParaRPr>
          </a:p>
          <a:p>
            <a:pPr algn="r">
              <a:buFont typeface="Wingdings" pitchFamily="2" charset="2"/>
              <a:buChar char="Ø"/>
            </a:pPr>
            <a:endParaRPr lang="fa-IR" sz="1800" dirty="0">
              <a:solidFill>
                <a:schemeClr val="accent1">
                  <a:lumMod val="75000"/>
                </a:schemeClr>
              </a:solidFill>
              <a:cs typeface="B Nazanin" pitchFamily="2" charset="-78"/>
            </a:endParaRPr>
          </a:p>
        </p:txBody>
      </p:sp>
      <p:sp>
        <p:nvSpPr>
          <p:cNvPr id="36" name="Rounded Rectangle 35"/>
          <p:cNvSpPr/>
          <p:nvPr/>
        </p:nvSpPr>
        <p:spPr>
          <a:xfrm>
            <a:off x="7858126" y="2675518"/>
            <a:ext cx="1295400" cy="413555"/>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sz="1400" b="1" dirty="0" smtClean="0">
                <a:solidFill>
                  <a:schemeClr val="bg1">
                    <a:lumMod val="65000"/>
                  </a:schemeClr>
                </a:solidFill>
                <a:cs typeface="B Nazanin" panose="00000400000000000000" pitchFamily="2" charset="-78"/>
              </a:rPr>
              <a:t>سود و زیان</a:t>
            </a:r>
            <a:endParaRPr lang="en-US" sz="1400" b="1" dirty="0">
              <a:solidFill>
                <a:schemeClr val="bg1">
                  <a:lumMod val="65000"/>
                </a:schemeClr>
              </a:solidFill>
              <a:cs typeface="B Nazanin" panose="00000400000000000000" pitchFamily="2" charset="-78"/>
            </a:endParaRPr>
          </a:p>
        </p:txBody>
      </p:sp>
      <p:sp>
        <p:nvSpPr>
          <p:cNvPr id="37" name="Rounded Rectangle 36"/>
          <p:cNvSpPr/>
          <p:nvPr/>
        </p:nvSpPr>
        <p:spPr>
          <a:xfrm>
            <a:off x="7867651" y="3078037"/>
            <a:ext cx="1285875" cy="42567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sz="1400" b="1" dirty="0" smtClean="0">
                <a:solidFill>
                  <a:schemeClr val="bg1">
                    <a:lumMod val="65000"/>
                  </a:schemeClr>
                </a:solidFill>
                <a:cs typeface="B Nazanin" panose="00000400000000000000" pitchFamily="2" charset="-78"/>
              </a:rPr>
              <a:t>حجم پول</a:t>
            </a:r>
            <a:endParaRPr lang="en-US" sz="1400" b="1" dirty="0">
              <a:solidFill>
                <a:schemeClr val="bg1">
                  <a:lumMod val="65000"/>
                </a:schemeClr>
              </a:solidFill>
              <a:cs typeface="B Nazanin" panose="00000400000000000000" pitchFamily="2" charset="-78"/>
            </a:endParaRPr>
          </a:p>
        </p:txBody>
      </p:sp>
      <p:sp>
        <p:nvSpPr>
          <p:cNvPr id="39" name="Rounded Rectangle 38"/>
          <p:cNvSpPr/>
          <p:nvPr/>
        </p:nvSpPr>
        <p:spPr>
          <a:xfrm>
            <a:off x="7858126" y="5165830"/>
            <a:ext cx="1285874" cy="42042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sz="1400" b="1" dirty="0" smtClean="0">
                <a:solidFill>
                  <a:schemeClr val="bg1">
                    <a:lumMod val="65000"/>
                  </a:schemeClr>
                </a:solidFill>
                <a:cs typeface="B Nazanin" panose="00000400000000000000" pitchFamily="2" charset="-78"/>
              </a:rPr>
              <a:t>پیشنهادات</a:t>
            </a:r>
            <a:endParaRPr lang="en-US" sz="1400" b="1" dirty="0">
              <a:solidFill>
                <a:schemeClr val="bg1">
                  <a:lumMod val="65000"/>
                </a:schemeClr>
              </a:solidFill>
              <a:cs typeface="B Nazanin" panose="00000400000000000000" pitchFamily="2" charset="-78"/>
            </a:endParaRPr>
          </a:p>
        </p:txBody>
      </p:sp>
      <p:sp>
        <p:nvSpPr>
          <p:cNvPr id="40" name="Rounded Rectangle 39"/>
          <p:cNvSpPr/>
          <p:nvPr/>
        </p:nvSpPr>
        <p:spPr>
          <a:xfrm>
            <a:off x="7848600" y="1150880"/>
            <a:ext cx="1295400" cy="451401"/>
          </a:xfrm>
          <a:prstGeom prst="roundRect">
            <a:avLst/>
          </a:prstGeom>
          <a:ln>
            <a:solidFill>
              <a:schemeClr val="accent1"/>
            </a:solidFill>
          </a:ln>
        </p:spPr>
        <p:style>
          <a:lnRef idx="1">
            <a:schemeClr val="accent1"/>
          </a:lnRef>
          <a:fillRef idx="2">
            <a:schemeClr val="accent1"/>
          </a:fillRef>
          <a:effectRef idx="1">
            <a:schemeClr val="accent1"/>
          </a:effectRef>
          <a:fontRef idx="minor">
            <a:schemeClr val="dk1"/>
          </a:fontRef>
        </p:style>
        <p:txBody>
          <a:bodyPr rtlCol="0" anchor="ctr"/>
          <a:lstStyle/>
          <a:p>
            <a:pPr algn="ctr" eaLnBrk="0" hangingPunct="0"/>
            <a:r>
              <a:rPr lang="fa-IR" sz="1400" b="1" dirty="0" smtClean="0">
                <a:solidFill>
                  <a:schemeClr val="bg1">
                    <a:lumMod val="65000"/>
                  </a:schemeClr>
                </a:solidFill>
                <a:cs typeface="B Nazanin" pitchFamily="2" charset="-78"/>
              </a:rPr>
              <a:t>بیان مسئله</a:t>
            </a:r>
            <a:endParaRPr lang="en-US" sz="1400" b="1" dirty="0">
              <a:solidFill>
                <a:schemeClr val="bg1">
                  <a:lumMod val="65000"/>
                </a:schemeClr>
              </a:solidFill>
              <a:cs typeface="B Nazanin" pitchFamily="2" charset="-78"/>
            </a:endParaRPr>
          </a:p>
        </p:txBody>
      </p:sp>
      <p:sp>
        <p:nvSpPr>
          <p:cNvPr id="41" name="Left Arrow 40"/>
          <p:cNvSpPr/>
          <p:nvPr/>
        </p:nvSpPr>
        <p:spPr>
          <a:xfrm>
            <a:off x="7278494" y="1786750"/>
            <a:ext cx="1865506" cy="1118592"/>
          </a:xfrm>
          <a:prstGeom prst="leftArrow">
            <a:avLst/>
          </a:prstGeom>
          <a:ln>
            <a:solidFill>
              <a:schemeClr val="accent1"/>
            </a:solidFill>
          </a:ln>
        </p:spPr>
        <p:style>
          <a:lnRef idx="1">
            <a:schemeClr val="accent1"/>
          </a:lnRef>
          <a:fillRef idx="2">
            <a:schemeClr val="accent1"/>
          </a:fillRef>
          <a:effectRef idx="1">
            <a:schemeClr val="accent1"/>
          </a:effectRef>
          <a:fontRef idx="minor">
            <a:schemeClr val="dk1"/>
          </a:fontRef>
        </p:style>
        <p:txBody>
          <a:bodyPr rtlCol="0" anchor="ctr"/>
          <a:lstStyle/>
          <a:p>
            <a:pPr algn="just"/>
            <a:endParaRPr lang="fa-IR" b="1" dirty="0" smtClean="0">
              <a:solidFill>
                <a:schemeClr val="tx2"/>
              </a:solidFill>
              <a:cs typeface="B Nazanin" pitchFamily="2" charset="-78"/>
            </a:endParaRPr>
          </a:p>
          <a:p>
            <a:pPr algn="just"/>
            <a:r>
              <a:rPr lang="fa-IR" b="1" dirty="0" smtClean="0">
                <a:solidFill>
                  <a:schemeClr val="tx2"/>
                </a:solidFill>
                <a:cs typeface="B Nazanin" pitchFamily="2" charset="-78"/>
              </a:rPr>
              <a:t>بیان مسئله</a:t>
            </a:r>
            <a:endParaRPr lang="en-US" b="1" dirty="0" smtClean="0">
              <a:solidFill>
                <a:schemeClr val="tx2"/>
              </a:solidFill>
              <a:cs typeface="B Nazanin" pitchFamily="2" charset="-78"/>
            </a:endParaRPr>
          </a:p>
          <a:p>
            <a:pPr algn="ctr"/>
            <a:endParaRPr lang="en-US" b="1" dirty="0">
              <a:solidFill>
                <a:schemeClr val="tx2"/>
              </a:solidFill>
              <a:cs typeface="B Nazanin" pitchFamily="2" charset="-78"/>
            </a:endParaRPr>
          </a:p>
        </p:txBody>
      </p:sp>
      <p:sp>
        <p:nvSpPr>
          <p:cNvPr id="42" name="Rounded Rectangle 41"/>
          <p:cNvSpPr/>
          <p:nvPr/>
        </p:nvSpPr>
        <p:spPr>
          <a:xfrm>
            <a:off x="7858125" y="4038600"/>
            <a:ext cx="1285875" cy="541161"/>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sz="1400" b="1" dirty="0" smtClean="0">
                <a:solidFill>
                  <a:schemeClr val="bg1">
                    <a:lumMod val="65000"/>
                  </a:schemeClr>
                </a:solidFill>
                <a:cs typeface="B Nazanin" panose="00000400000000000000" pitchFamily="2" charset="-78"/>
              </a:rPr>
              <a:t>مالیات</a:t>
            </a:r>
            <a:endParaRPr lang="en-US" sz="1400" b="1" dirty="0">
              <a:solidFill>
                <a:schemeClr val="bg1">
                  <a:lumMod val="65000"/>
                </a:schemeClr>
              </a:solidFill>
              <a:cs typeface="B Nazanin" panose="00000400000000000000" pitchFamily="2" charset="-78"/>
            </a:endParaRPr>
          </a:p>
        </p:txBody>
      </p:sp>
      <p:sp>
        <p:nvSpPr>
          <p:cNvPr id="43" name="Rounded Rectangle 42"/>
          <p:cNvSpPr/>
          <p:nvPr/>
        </p:nvSpPr>
        <p:spPr>
          <a:xfrm>
            <a:off x="7858125" y="4600900"/>
            <a:ext cx="1285875" cy="541161"/>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sz="1400" b="1" dirty="0" smtClean="0">
                <a:solidFill>
                  <a:schemeClr val="bg1">
                    <a:lumMod val="65000"/>
                  </a:schemeClr>
                </a:solidFill>
                <a:cs typeface="B Nazanin" panose="00000400000000000000" pitchFamily="2" charset="-78"/>
              </a:rPr>
              <a:t>روش های محاسبه تولید</a:t>
            </a:r>
            <a:endParaRPr lang="en-US" sz="1400" b="1" dirty="0">
              <a:solidFill>
                <a:schemeClr val="bg1">
                  <a:lumMod val="65000"/>
                </a:schemeClr>
              </a:solidFill>
              <a:cs typeface="B Nazanin" panose="00000400000000000000" pitchFamily="2" charset="-78"/>
            </a:endParaRPr>
          </a:p>
        </p:txBody>
      </p:sp>
      <p:pic>
        <p:nvPicPr>
          <p:cNvPr id="44" name="Picture 43" descr="G:\پایان نامه آرزو-رادیوشناختی\CR.jpg"/>
          <p:cNvPicPr/>
          <p:nvPr/>
        </p:nvPicPr>
        <p:blipFill>
          <a:blip r:embed="rId4" cstate="print"/>
          <a:srcRect/>
          <a:stretch>
            <a:fillRect/>
          </a:stretch>
        </p:blipFill>
        <p:spPr bwMode="auto">
          <a:xfrm>
            <a:off x="8077200" y="0"/>
            <a:ext cx="1066800" cy="1143000"/>
          </a:xfrm>
          <a:prstGeom prst="rect">
            <a:avLst/>
          </a:prstGeom>
          <a:noFill/>
          <a:ln w="9525">
            <a:noFill/>
            <a:miter lim="800000"/>
            <a:headEnd/>
            <a:tailEnd/>
          </a:ln>
        </p:spPr>
      </p:pic>
      <p:sp>
        <p:nvSpPr>
          <p:cNvPr id="16" name="Rounded Rectangle 15"/>
          <p:cNvSpPr/>
          <p:nvPr/>
        </p:nvSpPr>
        <p:spPr>
          <a:xfrm>
            <a:off x="7848600" y="1621210"/>
            <a:ext cx="1295400" cy="413555"/>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sz="1400" b="1" dirty="0" smtClean="0">
                <a:solidFill>
                  <a:schemeClr val="bg1">
                    <a:lumMod val="65000"/>
                  </a:schemeClr>
                </a:solidFill>
                <a:cs typeface="B Nazanin" pitchFamily="2" charset="-78"/>
              </a:rPr>
              <a:t>راه حل</a:t>
            </a:r>
            <a:endParaRPr lang="en-US" sz="1400" b="1" dirty="0" smtClean="0">
              <a:solidFill>
                <a:schemeClr val="bg1">
                  <a:lumMod val="65000"/>
                </a:schemeClr>
              </a:solidFill>
              <a:cs typeface="B Nazanin" pitchFamily="2" charset="-78"/>
            </a:endParaRPr>
          </a:p>
        </p:txBody>
      </p:sp>
      <p:sp>
        <p:nvSpPr>
          <p:cNvPr id="17" name="Rounded Rectangle 16"/>
          <p:cNvSpPr/>
          <p:nvPr/>
        </p:nvSpPr>
        <p:spPr>
          <a:xfrm>
            <a:off x="7858125" y="3527476"/>
            <a:ext cx="1285875" cy="48873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sz="1400" b="1" dirty="0" smtClean="0">
                <a:solidFill>
                  <a:schemeClr val="bg1">
                    <a:lumMod val="65000"/>
                  </a:schemeClr>
                </a:solidFill>
                <a:cs typeface="B Nazanin" pitchFamily="2" charset="-78"/>
              </a:rPr>
              <a:t>استهلاک</a:t>
            </a:r>
            <a:endParaRPr lang="en-US" sz="1400" b="1" dirty="0">
              <a:solidFill>
                <a:schemeClr val="bg1">
                  <a:lumMod val="65000"/>
                </a:schemeClr>
              </a:solidFill>
              <a:cs typeface="B Nazanin" pitchFamily="2" charset="-78"/>
            </a:endParaRPr>
          </a:p>
        </p:txBody>
      </p:sp>
      <p:graphicFrame>
        <p:nvGraphicFramePr>
          <p:cNvPr id="2" name="Table 1"/>
          <p:cNvGraphicFramePr>
            <a:graphicFrameLocks noGrp="1"/>
          </p:cNvGraphicFramePr>
          <p:nvPr>
            <p:extLst>
              <p:ext uri="{D42A27DB-BD31-4B8C-83A1-F6EECF244321}">
                <p14:modId xmlns:p14="http://schemas.microsoft.com/office/powerpoint/2010/main" val="3630214217"/>
              </p:ext>
            </p:extLst>
          </p:nvPr>
        </p:nvGraphicFramePr>
        <p:xfrm>
          <a:off x="395536" y="2684982"/>
          <a:ext cx="6552728" cy="1353618"/>
        </p:xfrm>
        <a:graphic>
          <a:graphicData uri="http://schemas.openxmlformats.org/drawingml/2006/table">
            <a:tbl>
              <a:tblPr firstRow="1" bandRow="1">
                <a:tableStyleId>{5C22544A-7EE6-4342-B048-85BDC9FD1C3A}</a:tableStyleId>
              </a:tblPr>
              <a:tblGrid>
                <a:gridCol w="1816933"/>
                <a:gridCol w="1816933"/>
                <a:gridCol w="1487806"/>
                <a:gridCol w="1431056"/>
              </a:tblGrid>
              <a:tr h="451206">
                <a:tc>
                  <a:txBody>
                    <a:bodyPr/>
                    <a:lstStyle/>
                    <a:p>
                      <a:pPr algn="ctr"/>
                      <a:r>
                        <a:rPr lang="fa-IR" dirty="0" smtClean="0"/>
                        <a:t>سال سوم</a:t>
                      </a:r>
                      <a:endParaRPr lang="en-US" dirty="0"/>
                    </a:p>
                  </a:txBody>
                  <a:tcPr/>
                </a:tc>
                <a:tc>
                  <a:txBody>
                    <a:bodyPr/>
                    <a:lstStyle/>
                    <a:p>
                      <a:pPr algn="ctr"/>
                      <a:r>
                        <a:rPr lang="fa-IR" dirty="0" smtClean="0"/>
                        <a:t>سال دوم</a:t>
                      </a:r>
                      <a:endParaRPr lang="en-US" dirty="0"/>
                    </a:p>
                  </a:txBody>
                  <a:tcPr/>
                </a:tc>
                <a:tc>
                  <a:txBody>
                    <a:bodyPr/>
                    <a:lstStyle/>
                    <a:p>
                      <a:pPr algn="ctr"/>
                      <a:r>
                        <a:rPr lang="fa-IR" dirty="0" smtClean="0"/>
                        <a:t>سال</a:t>
                      </a:r>
                      <a:r>
                        <a:rPr lang="fa-IR" baseline="0" dirty="0" smtClean="0"/>
                        <a:t> اول</a:t>
                      </a:r>
                      <a:endParaRPr lang="en-US" dirty="0"/>
                    </a:p>
                  </a:txBody>
                  <a:tcPr/>
                </a:tc>
                <a:tc>
                  <a:txBody>
                    <a:bodyPr/>
                    <a:lstStyle/>
                    <a:p>
                      <a:pPr algn="ctr"/>
                      <a:r>
                        <a:rPr lang="fa-IR" dirty="0" smtClean="0"/>
                        <a:t>تولید</a:t>
                      </a:r>
                      <a:endParaRPr lang="en-US" dirty="0"/>
                    </a:p>
                  </a:txBody>
                  <a:tcPr/>
                </a:tc>
              </a:tr>
              <a:tr h="451206">
                <a:tc>
                  <a:txBody>
                    <a:bodyPr/>
                    <a:lstStyle/>
                    <a:p>
                      <a:pPr algn="ctr"/>
                      <a:r>
                        <a:rPr lang="fa-IR" dirty="0" smtClean="0"/>
                        <a:t>2500</a:t>
                      </a:r>
                      <a:endParaRPr lang="en-US" dirty="0"/>
                    </a:p>
                  </a:txBody>
                  <a:tcPr/>
                </a:tc>
                <a:tc>
                  <a:txBody>
                    <a:bodyPr/>
                    <a:lstStyle/>
                    <a:p>
                      <a:pPr algn="ctr"/>
                      <a:r>
                        <a:rPr lang="fa-IR" dirty="0" smtClean="0"/>
                        <a:t>2210</a:t>
                      </a:r>
                      <a:endParaRPr lang="en-US" dirty="0"/>
                    </a:p>
                  </a:txBody>
                  <a:tcPr/>
                </a:tc>
                <a:tc>
                  <a:txBody>
                    <a:bodyPr/>
                    <a:lstStyle/>
                    <a:p>
                      <a:pPr algn="ctr"/>
                      <a:r>
                        <a:rPr lang="fa-IR" dirty="0" smtClean="0"/>
                        <a:t>2000</a:t>
                      </a:r>
                      <a:endParaRPr lang="en-US" dirty="0"/>
                    </a:p>
                  </a:txBody>
                  <a:tcPr/>
                </a:tc>
                <a:tc>
                  <a:txBody>
                    <a:bodyPr/>
                    <a:lstStyle/>
                    <a:p>
                      <a:r>
                        <a:rPr lang="fa-IR" dirty="0" smtClean="0"/>
                        <a:t>به قیمت جاری</a:t>
                      </a:r>
                      <a:endParaRPr lang="en-US" dirty="0"/>
                    </a:p>
                  </a:txBody>
                  <a:tcPr/>
                </a:tc>
              </a:tr>
              <a:tr h="451206">
                <a:tc>
                  <a:txBody>
                    <a:bodyPr/>
                    <a:lstStyle/>
                    <a:p>
                      <a:pPr algn="ctr"/>
                      <a:r>
                        <a:rPr lang="fa-IR" dirty="0" smtClean="0"/>
                        <a:t>2280</a:t>
                      </a:r>
                      <a:endParaRPr lang="en-US" dirty="0"/>
                    </a:p>
                  </a:txBody>
                  <a:tcPr/>
                </a:tc>
                <a:tc>
                  <a:txBody>
                    <a:bodyPr/>
                    <a:lstStyle/>
                    <a:p>
                      <a:pPr algn="ctr"/>
                      <a:r>
                        <a:rPr lang="fa-IR" dirty="0" smtClean="0"/>
                        <a:t>2140</a:t>
                      </a:r>
                      <a:endParaRPr lang="en-US" dirty="0"/>
                    </a:p>
                  </a:txBody>
                  <a:tcPr/>
                </a:tc>
                <a:tc>
                  <a:txBody>
                    <a:bodyPr/>
                    <a:lstStyle/>
                    <a:p>
                      <a:pPr algn="ctr"/>
                      <a:r>
                        <a:rPr lang="fa-IR" dirty="0" smtClean="0"/>
                        <a:t>2000</a:t>
                      </a:r>
                      <a:endParaRPr lang="en-US" dirty="0"/>
                    </a:p>
                  </a:txBody>
                  <a:tcPr/>
                </a:tc>
                <a:tc>
                  <a:txBody>
                    <a:bodyPr/>
                    <a:lstStyle/>
                    <a:p>
                      <a:r>
                        <a:rPr lang="fa-IR" dirty="0" smtClean="0"/>
                        <a:t>به قیمت سال پایه</a:t>
                      </a:r>
                      <a:endParaRPr lang="en-US" dirty="0"/>
                    </a:p>
                  </a:txBody>
                  <a:tcPr/>
                </a:tc>
              </a:tr>
            </a:tbl>
          </a:graphicData>
        </a:graphic>
      </p:graphicFrame>
    </p:spTree>
  </p:cSld>
  <p:clrMapOvr>
    <a:masterClrMapping/>
  </p:clrMapOvr>
  <mc:AlternateContent xmlns:mc="http://schemas.openxmlformats.org/markup-compatibility/2006" xmlns:p14="http://schemas.microsoft.com/office/powerpoint/2010/main">
    <mc:Choice Requires="p14">
      <p:transition spd="slow" p14:dur="1600">
        <p14:prism dir="r"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4">
                                            <p:txEl>
                                              <p:pRg st="0" end="0"/>
                                            </p:txEl>
                                          </p:spTgt>
                                        </p:tgtEl>
                                        <p:attrNameLst>
                                          <p:attrName>style.visibility</p:attrName>
                                        </p:attrNameLst>
                                      </p:cBhvr>
                                      <p:to>
                                        <p:strVal val="visible"/>
                                      </p:to>
                                    </p:set>
                                    <p:animEffect transition="in" filter="fade">
                                      <p:cBhvr>
                                        <p:cTn id="7" dur="1000"/>
                                        <p:tgtEl>
                                          <p:spTgt spid="34">
                                            <p:txEl>
                                              <p:pRg st="0" end="0"/>
                                            </p:txEl>
                                          </p:spTgt>
                                        </p:tgtEl>
                                      </p:cBhvr>
                                    </p:animEffect>
                                    <p:anim calcmode="lin" valueType="num">
                                      <p:cBhvr>
                                        <p:cTn id="8" dur="1000" fill="hold"/>
                                        <p:tgtEl>
                                          <p:spTgt spid="3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6" presetClass="entr" presetSubtype="16"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circle(in)">
                                      <p:cBhvr>
                                        <p:cTn id="14" dur="2000"/>
                                        <p:tgtEl>
                                          <p:spTgt spid="2"/>
                                        </p:tgtEl>
                                      </p:cBhvr>
                                    </p:animEffect>
                                  </p:childTnLst>
                                </p:cTn>
                              </p:par>
                            </p:childTnLst>
                          </p:cTn>
                        </p:par>
                      </p:childTnLst>
                    </p:cTn>
                  </p:par>
                  <p:par>
                    <p:cTn id="15" fill="hold">
                      <p:stCondLst>
                        <p:cond delay="indefinite"/>
                      </p:stCondLst>
                      <p:childTnLst>
                        <p:par>
                          <p:cTn id="16" fill="hold">
                            <p:stCondLst>
                              <p:cond delay="0"/>
                            </p:stCondLst>
                            <p:childTnLst>
                              <p:par>
                                <p:cTn id="17" presetID="6" presetClass="entr" presetSubtype="16" fill="hold" nodeType="clickEffect">
                                  <p:stCondLst>
                                    <p:cond delay="0"/>
                                  </p:stCondLst>
                                  <p:childTnLst>
                                    <p:set>
                                      <p:cBhvr>
                                        <p:cTn id="18" dur="1" fill="hold">
                                          <p:stCondLst>
                                            <p:cond delay="0"/>
                                          </p:stCondLst>
                                        </p:cTn>
                                        <p:tgtEl>
                                          <p:spTgt spid="34">
                                            <p:txEl>
                                              <p:pRg st="3" end="3"/>
                                            </p:txEl>
                                          </p:spTgt>
                                        </p:tgtEl>
                                        <p:attrNameLst>
                                          <p:attrName>style.visibility</p:attrName>
                                        </p:attrNameLst>
                                      </p:cBhvr>
                                      <p:to>
                                        <p:strVal val="visible"/>
                                      </p:to>
                                    </p:set>
                                    <p:animEffect transition="in" filter="circle(in)">
                                      <p:cBhvr>
                                        <p:cTn id="19" dur="2000"/>
                                        <p:tgtEl>
                                          <p:spTgt spid="34">
                                            <p:txEl>
                                              <p:pRg st="3" end="3"/>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6" presetClass="entr" presetSubtype="16" fill="hold" nodeType="clickEffect">
                                  <p:stCondLst>
                                    <p:cond delay="0"/>
                                  </p:stCondLst>
                                  <p:childTnLst>
                                    <p:set>
                                      <p:cBhvr>
                                        <p:cTn id="23" dur="1" fill="hold">
                                          <p:stCondLst>
                                            <p:cond delay="0"/>
                                          </p:stCondLst>
                                        </p:cTn>
                                        <p:tgtEl>
                                          <p:spTgt spid="34">
                                            <p:txEl>
                                              <p:pRg st="4" end="4"/>
                                            </p:txEl>
                                          </p:spTgt>
                                        </p:tgtEl>
                                        <p:attrNameLst>
                                          <p:attrName>style.visibility</p:attrName>
                                        </p:attrNameLst>
                                      </p:cBhvr>
                                      <p:to>
                                        <p:strVal val="visible"/>
                                      </p:to>
                                    </p:set>
                                    <p:animEffect transition="in" filter="circle(in)">
                                      <p:cBhvr>
                                        <p:cTn id="24" dur="2000"/>
                                        <p:tgtEl>
                                          <p:spTgt spid="3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9" name="Rectangle 8"/>
          <p:cNvSpPr/>
          <p:nvPr/>
        </p:nvSpPr>
        <p:spPr>
          <a:xfrm>
            <a:off x="0" y="990600"/>
            <a:ext cx="7278494" cy="5586145"/>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pPr>
              <a:lnSpc>
                <a:spcPct val="150000"/>
              </a:lnSpc>
            </a:pPr>
            <a:r>
              <a:rPr lang="fa-IR" b="1" dirty="0" smtClean="0">
                <a:solidFill>
                  <a:schemeClr val="tx1"/>
                </a:solidFill>
                <a:cs typeface="B Titr"/>
              </a:rPr>
              <a:t>باتوجه به اطلاعات مندرج در جدول زیر</a:t>
            </a:r>
            <a:r>
              <a:rPr lang="fa-IR" dirty="0" smtClean="0">
                <a:solidFill>
                  <a:schemeClr val="tx1"/>
                </a:solidFill>
                <a:cs typeface="B Titr" pitchFamily="2" charset="-78"/>
              </a:rPr>
              <a:t>، </a:t>
            </a:r>
            <a:r>
              <a:rPr lang="fa-IR" b="1" dirty="0" smtClean="0">
                <a:solidFill>
                  <a:schemeClr val="tx1"/>
                </a:solidFill>
                <a:cs typeface="B Titr" pitchFamily="2" charset="-78"/>
              </a:rPr>
              <a:t>تولید کل به قیمت جاری وثابت در سال92 را به دست آورید.</a:t>
            </a:r>
          </a:p>
          <a:p>
            <a:pPr>
              <a:lnSpc>
                <a:spcPct val="150000"/>
              </a:lnSpc>
            </a:pPr>
            <a:endParaRPr lang="fa-IR" dirty="0" smtClean="0">
              <a:cs typeface="B Titr" pitchFamily="2" charset="-78"/>
            </a:endParaRPr>
          </a:p>
          <a:p>
            <a:pPr>
              <a:lnSpc>
                <a:spcPct val="150000"/>
              </a:lnSpc>
            </a:pPr>
            <a:endParaRPr lang="fa-IR" dirty="0">
              <a:cs typeface="B Titr" pitchFamily="2" charset="-78"/>
            </a:endParaRPr>
          </a:p>
          <a:p>
            <a:pPr>
              <a:lnSpc>
                <a:spcPct val="150000"/>
              </a:lnSpc>
            </a:pPr>
            <a:endParaRPr lang="fa-IR" dirty="0" smtClean="0">
              <a:cs typeface="B Titr" pitchFamily="2" charset="-78"/>
            </a:endParaRPr>
          </a:p>
          <a:p>
            <a:pPr>
              <a:lnSpc>
                <a:spcPct val="150000"/>
              </a:lnSpc>
            </a:pPr>
            <a:endParaRPr lang="fa-IR" dirty="0">
              <a:cs typeface="B Titr" pitchFamily="2" charset="-78"/>
            </a:endParaRPr>
          </a:p>
          <a:p>
            <a:pPr>
              <a:lnSpc>
                <a:spcPct val="150000"/>
              </a:lnSpc>
            </a:pPr>
            <a:endParaRPr lang="fa-IR" dirty="0" smtClean="0">
              <a:cs typeface="B Titr" pitchFamily="2" charset="-78"/>
            </a:endParaRPr>
          </a:p>
          <a:p>
            <a:pPr>
              <a:lnSpc>
                <a:spcPct val="150000"/>
              </a:lnSpc>
            </a:pPr>
            <a:endParaRPr lang="fa-IR" dirty="0">
              <a:cs typeface="B Titr" pitchFamily="2" charset="-78"/>
            </a:endParaRPr>
          </a:p>
          <a:p>
            <a:pPr>
              <a:lnSpc>
                <a:spcPct val="150000"/>
              </a:lnSpc>
            </a:pPr>
            <a:endParaRPr lang="fa-IR" dirty="0" smtClean="0">
              <a:cs typeface="B Titr" pitchFamily="2" charset="-78"/>
            </a:endParaRPr>
          </a:p>
          <a:p>
            <a:pPr algn="ctr">
              <a:lnSpc>
                <a:spcPct val="150000"/>
              </a:lnSpc>
              <a:buFont typeface="Wingdings" pitchFamily="2" charset="2"/>
              <a:buChar char="ü"/>
            </a:pPr>
            <a:r>
              <a:rPr lang="en-US" sz="2400" b="1" dirty="0" smtClean="0">
                <a:solidFill>
                  <a:srgbClr val="0047D6"/>
                </a:solidFill>
                <a:cs typeface="B Titr" pitchFamily="2" charset="-78"/>
              </a:rPr>
              <a:t>=114000</a:t>
            </a:r>
            <a:r>
              <a:rPr lang="fa-IR" sz="2400" b="1" dirty="0">
                <a:solidFill>
                  <a:srgbClr val="0047D6"/>
                </a:solidFill>
                <a:cs typeface="B Titr" pitchFamily="2" charset="-78"/>
              </a:rPr>
              <a:t>( 120*700)+(400*75)=تولید 92 به قیمت جاری</a:t>
            </a:r>
          </a:p>
          <a:p>
            <a:pPr lvl="0" algn="ctr">
              <a:lnSpc>
                <a:spcPct val="150000"/>
              </a:lnSpc>
              <a:buFont typeface="Wingdings" pitchFamily="2" charset="2"/>
              <a:buChar char="ü"/>
            </a:pPr>
            <a:r>
              <a:rPr lang="en-US" sz="2400" b="1" dirty="0" smtClean="0">
                <a:solidFill>
                  <a:srgbClr val="0047D6"/>
                </a:solidFill>
                <a:cs typeface="B Titr" pitchFamily="2" charset="-78"/>
              </a:rPr>
              <a:t>=</a:t>
            </a:r>
            <a:r>
              <a:rPr lang="en-US" sz="2400" b="1" dirty="0">
                <a:solidFill>
                  <a:srgbClr val="0047D6"/>
                </a:solidFill>
                <a:cs typeface="B Titr" pitchFamily="2" charset="-78"/>
              </a:rPr>
              <a:t>64500  </a:t>
            </a:r>
            <a:r>
              <a:rPr lang="fa-IR" sz="2400" b="1" dirty="0">
                <a:solidFill>
                  <a:srgbClr val="0047D6"/>
                </a:solidFill>
                <a:cs typeface="B Titr" pitchFamily="2" charset="-78"/>
              </a:rPr>
              <a:t> </a:t>
            </a:r>
            <a:r>
              <a:rPr lang="en-US" sz="2400" b="1" dirty="0">
                <a:solidFill>
                  <a:srgbClr val="0047D6"/>
                </a:solidFill>
                <a:cs typeface="B Titr" pitchFamily="2" charset="-78"/>
              </a:rPr>
              <a:t> </a:t>
            </a:r>
            <a:r>
              <a:rPr lang="fa-IR" sz="2400" b="1" dirty="0">
                <a:solidFill>
                  <a:srgbClr val="0047D6"/>
                </a:solidFill>
                <a:cs typeface="B Titr" pitchFamily="2" charset="-78"/>
              </a:rPr>
              <a:t> ( 60*700)+(300*75)=تولید 92 به قیمت ثابت</a:t>
            </a:r>
            <a:endParaRPr lang="en-US" sz="2400" b="1" dirty="0">
              <a:solidFill>
                <a:srgbClr val="0047D6"/>
              </a:solidFill>
              <a:cs typeface="B Titr" pitchFamily="2" charset="-78"/>
            </a:endParaRPr>
          </a:p>
          <a:p>
            <a:pPr algn="ctr">
              <a:lnSpc>
                <a:spcPct val="150000"/>
              </a:lnSpc>
            </a:pPr>
            <a:r>
              <a:rPr lang="fa-IR" sz="2800" b="1" dirty="0" smtClean="0">
                <a:solidFill>
                  <a:srgbClr val="0047D6"/>
                </a:solidFill>
                <a:cs typeface="B Titr" pitchFamily="2" charset="-78"/>
              </a:rPr>
              <a:t>69000</a:t>
            </a:r>
            <a:r>
              <a:rPr lang="fa-IR" sz="2400" b="1" dirty="0" smtClean="0">
                <a:solidFill>
                  <a:srgbClr val="0047D6"/>
                </a:solidFill>
                <a:cs typeface="B Titr" pitchFamily="2" charset="-78"/>
              </a:rPr>
              <a:t>=( 60*400)+(300*150)=</a:t>
            </a:r>
            <a:r>
              <a:rPr lang="fa-IR" sz="2400" b="1" dirty="0">
                <a:solidFill>
                  <a:srgbClr val="0047D6"/>
                </a:solidFill>
                <a:cs typeface="B Titr" pitchFamily="2" charset="-78"/>
              </a:rPr>
              <a:t>تولید </a:t>
            </a:r>
            <a:r>
              <a:rPr lang="fa-IR" sz="2400" b="1" dirty="0" smtClean="0">
                <a:solidFill>
                  <a:srgbClr val="0047D6"/>
                </a:solidFill>
                <a:cs typeface="B Titr" pitchFamily="2" charset="-78"/>
              </a:rPr>
              <a:t>سال90</a:t>
            </a:r>
            <a:endParaRPr lang="en-US" sz="2400" b="1" dirty="0">
              <a:solidFill>
                <a:srgbClr val="0047D6"/>
              </a:solidFill>
              <a:cs typeface="B Titr" pitchFamily="2" charset="-78"/>
            </a:endParaRPr>
          </a:p>
        </p:txBody>
      </p:sp>
      <p:sp>
        <p:nvSpPr>
          <p:cNvPr id="21" name="Hexagon 20"/>
          <p:cNvSpPr/>
          <p:nvPr/>
        </p:nvSpPr>
        <p:spPr>
          <a:xfrm>
            <a:off x="8204886" y="5668483"/>
            <a:ext cx="609600" cy="533400"/>
          </a:xfrm>
          <a:prstGeom prst="hexagon">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fa-IR" sz="1600" b="1" dirty="0" smtClean="0">
                <a:cs typeface="B Nazanin" pitchFamily="2" charset="-78"/>
              </a:rPr>
              <a:t>5</a:t>
            </a:r>
            <a:endParaRPr lang="en-US" sz="1600" b="1" dirty="0">
              <a:cs typeface="B Nazanin" pitchFamily="2" charset="-78"/>
            </a:endParaRPr>
          </a:p>
        </p:txBody>
      </p:sp>
      <p:sp>
        <p:nvSpPr>
          <p:cNvPr id="22" name="Hexagon 21"/>
          <p:cNvSpPr/>
          <p:nvPr/>
        </p:nvSpPr>
        <p:spPr>
          <a:xfrm>
            <a:off x="7701169" y="5943600"/>
            <a:ext cx="609600" cy="533400"/>
          </a:xfrm>
          <a:prstGeom prst="hexagon">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fa-IR" sz="1600" b="1" dirty="0" smtClean="0">
                <a:cs typeface="B Nazanin" pitchFamily="2" charset="-78"/>
              </a:rPr>
              <a:t>از</a:t>
            </a:r>
            <a:endParaRPr lang="en-US" sz="1600" b="1" dirty="0">
              <a:cs typeface="B Nazanin" pitchFamily="2" charset="-78"/>
            </a:endParaRPr>
          </a:p>
        </p:txBody>
      </p:sp>
      <p:sp>
        <p:nvSpPr>
          <p:cNvPr id="23" name="Hexagon 22"/>
          <p:cNvSpPr/>
          <p:nvPr/>
        </p:nvSpPr>
        <p:spPr>
          <a:xfrm>
            <a:off x="8204886" y="6233985"/>
            <a:ext cx="609600" cy="533400"/>
          </a:xfrm>
          <a:prstGeom prst="hexagon">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fa-IR" sz="1600" b="1" dirty="0" smtClean="0">
                <a:cs typeface="B Nazanin" pitchFamily="2" charset="-78"/>
              </a:rPr>
              <a:t>17</a:t>
            </a:r>
            <a:endParaRPr lang="en-US" sz="1600" b="1" dirty="0">
              <a:cs typeface="B Nazanin" pitchFamily="2" charset="-78"/>
            </a:endParaRPr>
          </a:p>
        </p:txBody>
      </p:sp>
      <p:sp>
        <p:nvSpPr>
          <p:cNvPr id="24" name="Rectangle 2"/>
          <p:cNvSpPr>
            <a:spLocks noGrp="1" noChangeArrowheads="1"/>
          </p:cNvSpPr>
          <p:nvPr>
            <p:ph type="title"/>
          </p:nvPr>
        </p:nvSpPr>
        <p:spPr>
          <a:xfrm>
            <a:off x="1143000" y="381000"/>
            <a:ext cx="6705600" cy="563563"/>
          </a:xfrm>
        </p:spPr>
        <p:txBody>
          <a:bodyPr>
            <a:noAutofit/>
          </a:bodyPr>
          <a:lstStyle/>
          <a:p>
            <a:pPr algn="r"/>
            <a:r>
              <a:rPr lang="fa-IR" sz="3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B Nazanin" pitchFamily="2" charset="-78"/>
              </a:rPr>
              <a:t>تولید به قیمت جاری و ثابت</a:t>
            </a:r>
            <a:endParaRPr lang="en-US" sz="3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B Nazanin" pitchFamily="2" charset="-78"/>
            </a:endParaRPr>
          </a:p>
        </p:txBody>
      </p:sp>
      <p:sp>
        <p:nvSpPr>
          <p:cNvPr id="17" name="Rounded Rectangle 16"/>
          <p:cNvSpPr/>
          <p:nvPr/>
        </p:nvSpPr>
        <p:spPr>
          <a:xfrm>
            <a:off x="7848600" y="1960170"/>
            <a:ext cx="1295400" cy="413555"/>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sz="1400" b="1" dirty="0" smtClean="0">
                <a:solidFill>
                  <a:schemeClr val="bg1">
                    <a:lumMod val="65000"/>
                  </a:schemeClr>
                </a:solidFill>
                <a:cs typeface="B Nazanin" pitchFamily="2" charset="-78"/>
              </a:rPr>
              <a:t>بیان مسئله</a:t>
            </a:r>
            <a:endParaRPr lang="en-US" sz="1400" b="1" dirty="0" smtClean="0">
              <a:solidFill>
                <a:schemeClr val="bg1">
                  <a:lumMod val="65000"/>
                </a:schemeClr>
              </a:solidFill>
              <a:cs typeface="B Nazanin" pitchFamily="2" charset="-78"/>
            </a:endParaRPr>
          </a:p>
        </p:txBody>
      </p:sp>
      <p:sp>
        <p:nvSpPr>
          <p:cNvPr id="19" name="Rounded Rectangle 18"/>
          <p:cNvSpPr/>
          <p:nvPr/>
        </p:nvSpPr>
        <p:spPr>
          <a:xfrm>
            <a:off x="7858125" y="2995441"/>
            <a:ext cx="1285875" cy="42567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sz="1400" b="1" dirty="0" smtClean="0">
                <a:solidFill>
                  <a:schemeClr val="bg1">
                    <a:lumMod val="65000"/>
                  </a:schemeClr>
                </a:solidFill>
                <a:cs typeface="B Nazanin" panose="00000400000000000000" pitchFamily="2" charset="-78"/>
              </a:rPr>
              <a:t>سود و زیان</a:t>
            </a:r>
            <a:endParaRPr lang="en-US" sz="1400" b="1" dirty="0">
              <a:solidFill>
                <a:schemeClr val="bg1">
                  <a:lumMod val="65000"/>
                </a:schemeClr>
              </a:solidFill>
              <a:cs typeface="B Nazanin" panose="00000400000000000000" pitchFamily="2" charset="-78"/>
            </a:endParaRPr>
          </a:p>
        </p:txBody>
      </p:sp>
      <p:sp>
        <p:nvSpPr>
          <p:cNvPr id="25" name="Rounded Rectangle 24"/>
          <p:cNvSpPr/>
          <p:nvPr/>
        </p:nvSpPr>
        <p:spPr>
          <a:xfrm>
            <a:off x="7858126" y="5081750"/>
            <a:ext cx="1285874" cy="42042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sz="1400" b="1" dirty="0" smtClean="0">
                <a:solidFill>
                  <a:schemeClr val="bg1">
                    <a:lumMod val="65000"/>
                  </a:schemeClr>
                </a:solidFill>
                <a:cs typeface="B Nazanin" panose="00000400000000000000" pitchFamily="2" charset="-78"/>
              </a:rPr>
              <a:t>پیشنهادات</a:t>
            </a:r>
            <a:endParaRPr lang="en-US" sz="1400" b="1" dirty="0">
              <a:solidFill>
                <a:schemeClr val="bg1">
                  <a:lumMod val="65000"/>
                </a:schemeClr>
              </a:solidFill>
              <a:cs typeface="B Nazanin" panose="00000400000000000000" pitchFamily="2" charset="-78"/>
            </a:endParaRPr>
          </a:p>
        </p:txBody>
      </p:sp>
      <p:sp>
        <p:nvSpPr>
          <p:cNvPr id="26" name="Rounded Rectangle 25"/>
          <p:cNvSpPr/>
          <p:nvPr/>
        </p:nvSpPr>
        <p:spPr>
          <a:xfrm>
            <a:off x="7848600" y="1045780"/>
            <a:ext cx="1295400" cy="451401"/>
          </a:xfrm>
          <a:prstGeom prst="roundRect">
            <a:avLst/>
          </a:prstGeom>
          <a:ln>
            <a:solidFill>
              <a:schemeClr val="accent1"/>
            </a:solidFill>
          </a:ln>
        </p:spPr>
        <p:style>
          <a:lnRef idx="1">
            <a:schemeClr val="accent1"/>
          </a:lnRef>
          <a:fillRef idx="2">
            <a:schemeClr val="accent1"/>
          </a:fillRef>
          <a:effectRef idx="1">
            <a:schemeClr val="accent1"/>
          </a:effectRef>
          <a:fontRef idx="minor">
            <a:schemeClr val="dk1"/>
          </a:fontRef>
        </p:style>
        <p:txBody>
          <a:bodyPr rtlCol="0" anchor="ctr"/>
          <a:lstStyle/>
          <a:p>
            <a:pPr algn="ctr" eaLnBrk="0" hangingPunct="0"/>
            <a:r>
              <a:rPr lang="fa-IR" sz="1400" b="1" dirty="0" smtClean="0">
                <a:solidFill>
                  <a:schemeClr val="bg1">
                    <a:lumMod val="65000"/>
                  </a:schemeClr>
                </a:solidFill>
                <a:cs typeface="B Nazanin" pitchFamily="2" charset="-78"/>
              </a:rPr>
              <a:t>بیان مسئله</a:t>
            </a:r>
            <a:endParaRPr lang="en-US" sz="1400" b="1" dirty="0">
              <a:solidFill>
                <a:schemeClr val="bg1">
                  <a:lumMod val="65000"/>
                </a:schemeClr>
              </a:solidFill>
              <a:cs typeface="B Nazanin" pitchFamily="2" charset="-78"/>
            </a:endParaRPr>
          </a:p>
        </p:txBody>
      </p:sp>
      <p:sp>
        <p:nvSpPr>
          <p:cNvPr id="27" name="Rounded Rectangle 26"/>
          <p:cNvSpPr/>
          <p:nvPr/>
        </p:nvSpPr>
        <p:spPr>
          <a:xfrm>
            <a:off x="7858125" y="3954520"/>
            <a:ext cx="1285875" cy="541161"/>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sz="1400" b="1" dirty="0" smtClean="0">
                <a:solidFill>
                  <a:schemeClr val="bg1">
                    <a:lumMod val="65000"/>
                  </a:schemeClr>
                </a:solidFill>
                <a:cs typeface="B Nazanin" panose="00000400000000000000" pitchFamily="2" charset="-78"/>
              </a:rPr>
              <a:t>استهلاک</a:t>
            </a:r>
            <a:endParaRPr lang="en-US" sz="1400" b="1" dirty="0">
              <a:solidFill>
                <a:schemeClr val="bg1">
                  <a:lumMod val="65000"/>
                </a:schemeClr>
              </a:solidFill>
              <a:cs typeface="B Nazanin" panose="00000400000000000000" pitchFamily="2" charset="-78"/>
            </a:endParaRPr>
          </a:p>
        </p:txBody>
      </p:sp>
      <p:sp>
        <p:nvSpPr>
          <p:cNvPr id="28" name="Rounded Rectangle 27"/>
          <p:cNvSpPr/>
          <p:nvPr/>
        </p:nvSpPr>
        <p:spPr>
          <a:xfrm>
            <a:off x="7858125" y="4516820"/>
            <a:ext cx="1285875" cy="541161"/>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sz="1400" b="1" dirty="0" smtClean="0">
                <a:solidFill>
                  <a:schemeClr val="bg1">
                    <a:lumMod val="65000"/>
                  </a:schemeClr>
                </a:solidFill>
                <a:cs typeface="B Nazanin" panose="00000400000000000000" pitchFamily="2" charset="-78"/>
              </a:rPr>
              <a:t>مالیات</a:t>
            </a:r>
            <a:endParaRPr lang="en-US" sz="1400" b="1" dirty="0">
              <a:solidFill>
                <a:schemeClr val="bg1">
                  <a:lumMod val="65000"/>
                </a:schemeClr>
              </a:solidFill>
              <a:cs typeface="B Nazanin" panose="00000400000000000000" pitchFamily="2" charset="-78"/>
            </a:endParaRPr>
          </a:p>
        </p:txBody>
      </p:sp>
      <p:sp>
        <p:nvSpPr>
          <p:cNvPr id="29" name="Left Arrow 28"/>
          <p:cNvSpPr/>
          <p:nvPr/>
        </p:nvSpPr>
        <p:spPr>
          <a:xfrm>
            <a:off x="7278494" y="2125720"/>
            <a:ext cx="1865506" cy="1118592"/>
          </a:xfrm>
          <a:prstGeom prst="leftArrow">
            <a:avLst/>
          </a:prstGeom>
          <a:ln>
            <a:solidFill>
              <a:schemeClr val="accent1"/>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fa-IR" b="1" dirty="0" smtClean="0">
                <a:solidFill>
                  <a:schemeClr val="tx2"/>
                </a:solidFill>
                <a:cs typeface="B Nazanin" pitchFamily="2" charset="-78"/>
              </a:rPr>
              <a:t>بیان مسئله</a:t>
            </a:r>
            <a:endParaRPr lang="en-US" b="1" dirty="0">
              <a:solidFill>
                <a:schemeClr val="tx2"/>
              </a:solidFill>
              <a:cs typeface="B Nazanin" pitchFamily="2" charset="-78"/>
            </a:endParaRPr>
          </a:p>
        </p:txBody>
      </p:sp>
      <p:pic>
        <p:nvPicPr>
          <p:cNvPr id="30" name="Picture 29" descr="G:\پایان نامه آرزو-رادیوشناختی\CR.jpg"/>
          <p:cNvPicPr/>
          <p:nvPr/>
        </p:nvPicPr>
        <p:blipFill>
          <a:blip r:embed="rId4" cstate="print"/>
          <a:srcRect/>
          <a:stretch>
            <a:fillRect/>
          </a:stretch>
        </p:blipFill>
        <p:spPr bwMode="auto">
          <a:xfrm>
            <a:off x="8077200" y="0"/>
            <a:ext cx="1066800" cy="1026225"/>
          </a:xfrm>
          <a:prstGeom prst="rect">
            <a:avLst/>
          </a:prstGeom>
          <a:noFill/>
          <a:ln w="9525">
            <a:noFill/>
            <a:miter lim="800000"/>
            <a:headEnd/>
            <a:tailEnd/>
          </a:ln>
        </p:spPr>
      </p:pic>
      <p:sp>
        <p:nvSpPr>
          <p:cNvPr id="32" name="Rounded Rectangle 31"/>
          <p:cNvSpPr/>
          <p:nvPr/>
        </p:nvSpPr>
        <p:spPr>
          <a:xfrm>
            <a:off x="7848600" y="1516110"/>
            <a:ext cx="1295400" cy="413555"/>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sz="1400" b="1" dirty="0" smtClean="0">
                <a:solidFill>
                  <a:schemeClr val="bg1">
                    <a:lumMod val="65000"/>
                  </a:schemeClr>
                </a:solidFill>
                <a:cs typeface="B Nazanin" pitchFamily="2" charset="-78"/>
              </a:rPr>
              <a:t>راه حل</a:t>
            </a:r>
            <a:endParaRPr lang="en-US" sz="1400" b="1" dirty="0" smtClean="0">
              <a:solidFill>
                <a:schemeClr val="bg1">
                  <a:lumMod val="65000"/>
                </a:schemeClr>
              </a:solidFill>
              <a:cs typeface="B Nazanin" pitchFamily="2" charset="-78"/>
            </a:endParaRPr>
          </a:p>
        </p:txBody>
      </p:sp>
      <p:sp>
        <p:nvSpPr>
          <p:cNvPr id="18" name="Rounded Rectangle 17"/>
          <p:cNvSpPr/>
          <p:nvPr/>
        </p:nvSpPr>
        <p:spPr>
          <a:xfrm>
            <a:off x="7858125" y="3444351"/>
            <a:ext cx="1285875" cy="48873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sz="1400" b="1" dirty="0" smtClean="0">
                <a:solidFill>
                  <a:schemeClr val="bg1">
                    <a:lumMod val="65000"/>
                  </a:schemeClr>
                </a:solidFill>
                <a:cs typeface="B Nazanin" pitchFamily="2" charset="-78"/>
              </a:rPr>
              <a:t>حجم پول</a:t>
            </a:r>
            <a:endParaRPr lang="en-US" sz="1400" b="1" dirty="0">
              <a:solidFill>
                <a:schemeClr val="bg1">
                  <a:lumMod val="65000"/>
                </a:schemeClr>
              </a:solidFill>
              <a:cs typeface="B Nazanin" pitchFamily="2" charset="-78"/>
            </a:endParaRPr>
          </a:p>
        </p:txBody>
      </p:sp>
      <p:graphicFrame>
        <p:nvGraphicFramePr>
          <p:cNvPr id="2" name="Table 1"/>
          <p:cNvGraphicFramePr>
            <a:graphicFrameLocks noGrp="1"/>
          </p:cNvGraphicFramePr>
          <p:nvPr>
            <p:extLst>
              <p:ext uri="{D42A27DB-BD31-4B8C-83A1-F6EECF244321}">
                <p14:modId xmlns:p14="http://schemas.microsoft.com/office/powerpoint/2010/main" val="2000349222"/>
              </p:ext>
            </p:extLst>
          </p:nvPr>
        </p:nvGraphicFramePr>
        <p:xfrm>
          <a:off x="582386" y="1976887"/>
          <a:ext cx="6096000" cy="2518793"/>
        </p:xfrm>
        <a:graphic>
          <a:graphicData uri="http://schemas.openxmlformats.org/drawingml/2006/table">
            <a:tbl>
              <a:tblPr firstRow="1" bandRow="1">
                <a:tableStyleId>{5C22544A-7EE6-4342-B048-85BDC9FD1C3A}</a:tableStyleId>
              </a:tblPr>
              <a:tblGrid>
                <a:gridCol w="1219200"/>
                <a:gridCol w="1219200"/>
                <a:gridCol w="1219200"/>
                <a:gridCol w="1219200"/>
                <a:gridCol w="1219200"/>
              </a:tblGrid>
              <a:tr h="623207">
                <a:tc gridSpan="2">
                  <a:txBody>
                    <a:bodyPr/>
                    <a:lstStyle/>
                    <a:p>
                      <a:pPr algn="ctr"/>
                      <a:r>
                        <a:rPr lang="fa-IR" dirty="0" smtClean="0"/>
                        <a:t>سال 92</a:t>
                      </a:r>
                      <a:endParaRPr lang="en-US" dirty="0"/>
                    </a:p>
                  </a:txBody>
                  <a:tcPr/>
                </a:tc>
                <a:tc hMerge="1">
                  <a:txBody>
                    <a:bodyPr/>
                    <a:lstStyle/>
                    <a:p>
                      <a:endParaRPr lang="en-US" dirty="0"/>
                    </a:p>
                  </a:txBody>
                  <a:tcPr/>
                </a:tc>
                <a:tc gridSpan="2">
                  <a:txBody>
                    <a:bodyPr/>
                    <a:lstStyle/>
                    <a:p>
                      <a:pPr algn="ctr"/>
                      <a:r>
                        <a:rPr lang="fa-IR" dirty="0" smtClean="0"/>
                        <a:t>سال 90</a:t>
                      </a:r>
                      <a:endParaRPr lang="en-US" dirty="0"/>
                    </a:p>
                  </a:txBody>
                  <a:tcPr/>
                </a:tc>
                <a:tc hMerge="1">
                  <a:txBody>
                    <a:bodyPr/>
                    <a:lstStyle/>
                    <a:p>
                      <a:endParaRPr lang="en-US" dirty="0"/>
                    </a:p>
                  </a:txBody>
                  <a:tcPr/>
                </a:tc>
                <a:tc rowSpan="2">
                  <a:txBody>
                    <a:bodyPr/>
                    <a:lstStyle/>
                    <a:p>
                      <a:pPr algn="ctr"/>
                      <a:r>
                        <a:rPr lang="fa-IR" dirty="0" smtClean="0"/>
                        <a:t>کالا</a:t>
                      </a:r>
                      <a:endParaRPr lang="en-US" dirty="0"/>
                    </a:p>
                  </a:txBody>
                  <a:tcPr anchor="ctr"/>
                </a:tc>
              </a:tr>
              <a:tr h="631862">
                <a:tc>
                  <a:txBody>
                    <a:bodyPr/>
                    <a:lstStyle/>
                    <a:p>
                      <a:pPr algn="ctr"/>
                      <a:r>
                        <a:rPr lang="fa-IR" dirty="0" smtClean="0"/>
                        <a:t>مقدار</a:t>
                      </a:r>
                      <a:endParaRPr lang="en-US" dirty="0"/>
                    </a:p>
                  </a:txBody>
                  <a:tcPr/>
                </a:tc>
                <a:tc>
                  <a:txBody>
                    <a:bodyPr/>
                    <a:lstStyle/>
                    <a:p>
                      <a:pPr algn="ctr"/>
                      <a:r>
                        <a:rPr lang="fa-IR" dirty="0" smtClean="0"/>
                        <a:t>قیمت</a:t>
                      </a:r>
                      <a:endParaRPr lang="en-US" dirty="0"/>
                    </a:p>
                  </a:txBody>
                  <a:tcPr/>
                </a:tc>
                <a:tc>
                  <a:txBody>
                    <a:bodyPr/>
                    <a:lstStyle/>
                    <a:p>
                      <a:pPr algn="ctr"/>
                      <a:r>
                        <a:rPr lang="fa-IR" dirty="0" smtClean="0"/>
                        <a:t>مقدار</a:t>
                      </a:r>
                      <a:endParaRPr lang="en-US" dirty="0"/>
                    </a:p>
                  </a:txBody>
                  <a:tcPr/>
                </a:tc>
                <a:tc>
                  <a:txBody>
                    <a:bodyPr/>
                    <a:lstStyle/>
                    <a:p>
                      <a:pPr algn="ctr"/>
                      <a:r>
                        <a:rPr lang="fa-IR" dirty="0" smtClean="0"/>
                        <a:t>قیمت</a:t>
                      </a:r>
                      <a:endParaRPr lang="en-US" dirty="0"/>
                    </a:p>
                  </a:txBody>
                  <a:tcPr/>
                </a:tc>
                <a:tc vMerge="1">
                  <a:txBody>
                    <a:bodyPr/>
                    <a:lstStyle/>
                    <a:p>
                      <a:endParaRPr lang="en-US" dirty="0"/>
                    </a:p>
                  </a:txBody>
                  <a:tcPr/>
                </a:tc>
              </a:tr>
              <a:tr h="631862">
                <a:tc>
                  <a:txBody>
                    <a:bodyPr/>
                    <a:lstStyle/>
                    <a:p>
                      <a:pPr algn="ctr"/>
                      <a:r>
                        <a:rPr lang="en-US" dirty="0" smtClean="0"/>
                        <a:t>75</a:t>
                      </a:r>
                      <a:endParaRPr lang="en-US" dirty="0"/>
                    </a:p>
                  </a:txBody>
                  <a:tcPr/>
                </a:tc>
                <a:tc>
                  <a:txBody>
                    <a:bodyPr/>
                    <a:lstStyle/>
                    <a:p>
                      <a:pPr algn="ctr"/>
                      <a:r>
                        <a:rPr lang="en-US" dirty="0" smtClean="0"/>
                        <a:t>400</a:t>
                      </a:r>
                      <a:endParaRPr lang="en-US" dirty="0"/>
                    </a:p>
                  </a:txBody>
                  <a:tcPr/>
                </a:tc>
                <a:tc>
                  <a:txBody>
                    <a:bodyPr/>
                    <a:lstStyle/>
                    <a:p>
                      <a:pPr algn="ctr"/>
                      <a:r>
                        <a:rPr lang="en-US" dirty="0" smtClean="0"/>
                        <a:t>150</a:t>
                      </a:r>
                      <a:endParaRPr lang="en-US" dirty="0"/>
                    </a:p>
                  </a:txBody>
                  <a:tcPr/>
                </a:tc>
                <a:tc>
                  <a:txBody>
                    <a:bodyPr/>
                    <a:lstStyle/>
                    <a:p>
                      <a:pPr algn="ctr"/>
                      <a:r>
                        <a:rPr lang="en-US" dirty="0" smtClean="0"/>
                        <a:t>300</a:t>
                      </a:r>
                      <a:endParaRPr lang="en-US" dirty="0"/>
                    </a:p>
                  </a:txBody>
                  <a:tcPr/>
                </a:tc>
                <a:tc>
                  <a:txBody>
                    <a:bodyPr/>
                    <a:lstStyle/>
                    <a:p>
                      <a:pPr algn="ctr"/>
                      <a:r>
                        <a:rPr lang="en-US" dirty="0" smtClean="0"/>
                        <a:t>A</a:t>
                      </a:r>
                      <a:endParaRPr lang="en-US" dirty="0"/>
                    </a:p>
                  </a:txBody>
                  <a:tcPr/>
                </a:tc>
              </a:tr>
              <a:tr h="631862">
                <a:tc>
                  <a:txBody>
                    <a:bodyPr/>
                    <a:lstStyle/>
                    <a:p>
                      <a:pPr algn="ctr"/>
                      <a:r>
                        <a:rPr lang="en-US" dirty="0" smtClean="0"/>
                        <a:t>700</a:t>
                      </a:r>
                      <a:endParaRPr lang="en-US" dirty="0"/>
                    </a:p>
                  </a:txBody>
                  <a:tcPr/>
                </a:tc>
                <a:tc>
                  <a:txBody>
                    <a:bodyPr/>
                    <a:lstStyle/>
                    <a:p>
                      <a:pPr algn="ctr"/>
                      <a:r>
                        <a:rPr lang="en-US" dirty="0" smtClean="0"/>
                        <a:t>120</a:t>
                      </a:r>
                      <a:endParaRPr lang="en-US" dirty="0"/>
                    </a:p>
                  </a:txBody>
                  <a:tcPr/>
                </a:tc>
                <a:tc>
                  <a:txBody>
                    <a:bodyPr/>
                    <a:lstStyle/>
                    <a:p>
                      <a:pPr algn="ctr"/>
                      <a:r>
                        <a:rPr lang="en-US" dirty="0" smtClean="0"/>
                        <a:t>400</a:t>
                      </a:r>
                      <a:endParaRPr lang="en-US" dirty="0"/>
                    </a:p>
                  </a:txBody>
                  <a:tcPr/>
                </a:tc>
                <a:tc>
                  <a:txBody>
                    <a:bodyPr/>
                    <a:lstStyle/>
                    <a:p>
                      <a:pPr algn="ctr"/>
                      <a:r>
                        <a:rPr lang="en-US" dirty="0" smtClean="0"/>
                        <a:t>60</a:t>
                      </a:r>
                      <a:endParaRPr lang="en-US" dirty="0"/>
                    </a:p>
                  </a:txBody>
                  <a:tcPr/>
                </a:tc>
                <a:tc>
                  <a:txBody>
                    <a:bodyPr/>
                    <a:lstStyle/>
                    <a:p>
                      <a:pPr algn="ctr"/>
                      <a:r>
                        <a:rPr lang="en-US" dirty="0" smtClean="0"/>
                        <a:t>B</a:t>
                      </a:r>
                      <a:endParaRPr lang="en-US" dirty="0"/>
                    </a:p>
                  </a:txBody>
                  <a:tcPr/>
                </a:tc>
              </a:tr>
            </a:tbl>
          </a:graphicData>
        </a:graphic>
      </p:graphicFrame>
    </p:spTree>
  </p:cSld>
  <p:clrMapOvr>
    <a:masterClrMapping/>
  </p:clrMapOvr>
  <mc:AlternateContent xmlns:mc="http://schemas.openxmlformats.org/markup-compatibility/2006" xmlns:p14="http://schemas.microsoft.com/office/powerpoint/2010/main">
    <mc:Choice Requires="p14">
      <p:transition spd="slow" p14:dur="1600">
        <p14:prism dir="r"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circle(in)">
                                      <p:cBhvr>
                                        <p:cTn id="7" dur="2000"/>
                                        <p:tgtEl>
                                          <p:spTgt spid="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circle(in)">
                                      <p:cBhvr>
                                        <p:cTn id="12" dur="20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9">
                                            <p:txEl>
                                              <p:pRg st="8" end="8"/>
                                            </p:txEl>
                                          </p:spTgt>
                                        </p:tgtEl>
                                        <p:attrNameLst>
                                          <p:attrName>style.visibility</p:attrName>
                                        </p:attrNameLst>
                                      </p:cBhvr>
                                      <p:to>
                                        <p:strVal val="visible"/>
                                      </p:to>
                                    </p:set>
                                    <p:animEffect transition="in" filter="circle(in)">
                                      <p:cBhvr>
                                        <p:cTn id="17" dur="2000"/>
                                        <p:tgtEl>
                                          <p:spTgt spid="9">
                                            <p:txEl>
                                              <p:pRg st="8" end="8"/>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nodeType="clickEffect">
                                  <p:stCondLst>
                                    <p:cond delay="0"/>
                                  </p:stCondLst>
                                  <p:childTnLst>
                                    <p:set>
                                      <p:cBhvr>
                                        <p:cTn id="21" dur="1" fill="hold">
                                          <p:stCondLst>
                                            <p:cond delay="0"/>
                                          </p:stCondLst>
                                        </p:cTn>
                                        <p:tgtEl>
                                          <p:spTgt spid="9">
                                            <p:txEl>
                                              <p:pRg st="9" end="9"/>
                                            </p:txEl>
                                          </p:spTgt>
                                        </p:tgtEl>
                                        <p:attrNameLst>
                                          <p:attrName>style.visibility</p:attrName>
                                        </p:attrNameLst>
                                      </p:cBhvr>
                                      <p:to>
                                        <p:strVal val="visible"/>
                                      </p:to>
                                    </p:set>
                                    <p:animEffect transition="in" filter="circle(in)">
                                      <p:cBhvr>
                                        <p:cTn id="22" dur="2000"/>
                                        <p:tgtEl>
                                          <p:spTgt spid="9">
                                            <p:txEl>
                                              <p:pRg st="9" end="9"/>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nodeType="clickEffect">
                                  <p:stCondLst>
                                    <p:cond delay="0"/>
                                  </p:stCondLst>
                                  <p:childTnLst>
                                    <p:set>
                                      <p:cBhvr>
                                        <p:cTn id="26" dur="1" fill="hold">
                                          <p:stCondLst>
                                            <p:cond delay="0"/>
                                          </p:stCondLst>
                                        </p:cTn>
                                        <p:tgtEl>
                                          <p:spTgt spid="9">
                                            <p:txEl>
                                              <p:pRg st="10" end="10"/>
                                            </p:txEl>
                                          </p:spTgt>
                                        </p:tgtEl>
                                        <p:attrNameLst>
                                          <p:attrName>style.visibility</p:attrName>
                                        </p:attrNameLst>
                                      </p:cBhvr>
                                      <p:to>
                                        <p:strVal val="visible"/>
                                      </p:to>
                                    </p:set>
                                    <p:animEffect transition="in" filter="circle(in)">
                                      <p:cBhvr>
                                        <p:cTn id="27" dur="2000"/>
                                        <p:tgtEl>
                                          <p:spTgt spid="9">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9" name="Rectangle 8"/>
          <p:cNvSpPr/>
          <p:nvPr/>
        </p:nvSpPr>
        <p:spPr>
          <a:xfrm>
            <a:off x="0" y="1447800"/>
            <a:ext cx="7239000" cy="5286062"/>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marL="457200" indent="-457200">
              <a:lnSpc>
                <a:spcPct val="150000"/>
              </a:lnSpc>
              <a:buFont typeface="Wingdings" pitchFamily="2" charset="2"/>
              <a:buChar char="ü"/>
            </a:pPr>
            <a:r>
              <a:rPr lang="fa-IR" sz="2400" b="1" dirty="0" smtClean="0">
                <a:solidFill>
                  <a:schemeClr val="tx2">
                    <a:lumMod val="75000"/>
                  </a:schemeClr>
                </a:solidFill>
                <a:cs typeface="B Titr" pitchFamily="2" charset="-78"/>
              </a:rPr>
              <a:t>باتوجه به اطلاعات جدول زیر سود یا زیان را محاسبه نمایید.</a:t>
            </a:r>
          </a:p>
          <a:p>
            <a:pPr marL="457200" indent="-457200">
              <a:lnSpc>
                <a:spcPct val="150000"/>
              </a:lnSpc>
              <a:buFont typeface="Wingdings" pitchFamily="2" charset="2"/>
              <a:buChar char="ü"/>
            </a:pPr>
            <a:endParaRPr lang="fa-IR" sz="1100" b="1" dirty="0" smtClean="0">
              <a:solidFill>
                <a:schemeClr val="tx2">
                  <a:lumMod val="75000"/>
                </a:schemeClr>
              </a:solidFill>
              <a:cs typeface="B Titr" pitchFamily="2" charset="-78"/>
            </a:endParaRPr>
          </a:p>
          <a:p>
            <a:pPr marL="457200" indent="-457200">
              <a:lnSpc>
                <a:spcPct val="150000"/>
              </a:lnSpc>
              <a:buFont typeface="Wingdings" pitchFamily="2" charset="2"/>
              <a:buChar char="ü"/>
            </a:pPr>
            <a:endParaRPr lang="fa-IR" sz="1100" b="1" dirty="0">
              <a:solidFill>
                <a:schemeClr val="tx2">
                  <a:lumMod val="75000"/>
                </a:schemeClr>
              </a:solidFill>
              <a:cs typeface="B Titr" pitchFamily="2" charset="-78"/>
            </a:endParaRPr>
          </a:p>
          <a:p>
            <a:pPr marL="457200" indent="-457200">
              <a:lnSpc>
                <a:spcPct val="150000"/>
              </a:lnSpc>
              <a:buFont typeface="Wingdings" pitchFamily="2" charset="2"/>
              <a:buChar char="ü"/>
            </a:pPr>
            <a:endParaRPr lang="fa-IR" sz="1100" b="1" dirty="0" smtClean="0">
              <a:solidFill>
                <a:schemeClr val="tx2">
                  <a:lumMod val="75000"/>
                </a:schemeClr>
              </a:solidFill>
              <a:cs typeface="B Titr" pitchFamily="2" charset="-78"/>
            </a:endParaRPr>
          </a:p>
          <a:p>
            <a:pPr marL="457200" indent="-457200">
              <a:lnSpc>
                <a:spcPct val="150000"/>
              </a:lnSpc>
              <a:buFont typeface="Wingdings" pitchFamily="2" charset="2"/>
              <a:buChar char="ü"/>
            </a:pPr>
            <a:endParaRPr lang="fa-IR" sz="1100" b="1" dirty="0">
              <a:solidFill>
                <a:schemeClr val="tx2">
                  <a:lumMod val="75000"/>
                </a:schemeClr>
              </a:solidFill>
              <a:cs typeface="B Titr" pitchFamily="2" charset="-78"/>
            </a:endParaRPr>
          </a:p>
          <a:p>
            <a:pPr marL="457200" indent="-457200">
              <a:lnSpc>
                <a:spcPct val="150000"/>
              </a:lnSpc>
              <a:buFont typeface="Wingdings" pitchFamily="2" charset="2"/>
              <a:buChar char="ü"/>
            </a:pPr>
            <a:endParaRPr lang="fa-IR" sz="1100" b="1" dirty="0" smtClean="0">
              <a:solidFill>
                <a:schemeClr val="tx2">
                  <a:lumMod val="75000"/>
                </a:schemeClr>
              </a:solidFill>
              <a:cs typeface="B Titr" pitchFamily="2" charset="-78"/>
            </a:endParaRPr>
          </a:p>
          <a:p>
            <a:pPr marL="457200" indent="-457200">
              <a:lnSpc>
                <a:spcPct val="150000"/>
              </a:lnSpc>
              <a:buFont typeface="Wingdings" pitchFamily="2" charset="2"/>
              <a:buChar char="ü"/>
            </a:pPr>
            <a:endParaRPr lang="fa-IR" sz="1100" b="1" dirty="0">
              <a:solidFill>
                <a:schemeClr val="tx2">
                  <a:lumMod val="75000"/>
                </a:schemeClr>
              </a:solidFill>
              <a:cs typeface="B Titr" pitchFamily="2" charset="-78"/>
            </a:endParaRPr>
          </a:p>
          <a:p>
            <a:pPr marL="457200" indent="-457200">
              <a:lnSpc>
                <a:spcPct val="150000"/>
              </a:lnSpc>
              <a:buFont typeface="Wingdings" pitchFamily="2" charset="2"/>
              <a:buChar char="ü"/>
            </a:pPr>
            <a:endParaRPr lang="fa-IR" sz="1100" b="1" dirty="0" smtClean="0">
              <a:solidFill>
                <a:schemeClr val="tx2">
                  <a:lumMod val="75000"/>
                </a:schemeClr>
              </a:solidFill>
              <a:cs typeface="B Titr" pitchFamily="2" charset="-78"/>
            </a:endParaRPr>
          </a:p>
          <a:p>
            <a:pPr marL="457200" indent="-457200">
              <a:lnSpc>
                <a:spcPct val="150000"/>
              </a:lnSpc>
              <a:buFont typeface="Wingdings" pitchFamily="2" charset="2"/>
              <a:buChar char="ü"/>
            </a:pPr>
            <a:endParaRPr lang="fa-IR" sz="1100" b="1" dirty="0">
              <a:solidFill>
                <a:schemeClr val="tx2">
                  <a:lumMod val="75000"/>
                </a:schemeClr>
              </a:solidFill>
              <a:cs typeface="B Titr" pitchFamily="2" charset="-78"/>
            </a:endParaRPr>
          </a:p>
          <a:p>
            <a:pPr marL="457200" indent="-457200">
              <a:lnSpc>
                <a:spcPct val="150000"/>
              </a:lnSpc>
              <a:buFont typeface="Wingdings" pitchFamily="2" charset="2"/>
              <a:buChar char="ü"/>
            </a:pPr>
            <a:endParaRPr lang="fa-IR" sz="1100" b="1" dirty="0" smtClean="0">
              <a:solidFill>
                <a:schemeClr val="tx2">
                  <a:lumMod val="75000"/>
                </a:schemeClr>
              </a:solidFill>
              <a:cs typeface="B Titr" pitchFamily="2" charset="-78"/>
            </a:endParaRPr>
          </a:p>
          <a:p>
            <a:pPr marL="457200" indent="-457200">
              <a:lnSpc>
                <a:spcPct val="150000"/>
              </a:lnSpc>
              <a:buFont typeface="Wingdings" pitchFamily="2" charset="2"/>
              <a:buChar char="ü"/>
            </a:pPr>
            <a:endParaRPr lang="fa-IR" sz="1100" b="1" dirty="0">
              <a:solidFill>
                <a:schemeClr val="tx2">
                  <a:lumMod val="75000"/>
                </a:schemeClr>
              </a:solidFill>
              <a:cs typeface="B Titr" pitchFamily="2" charset="-78"/>
            </a:endParaRPr>
          </a:p>
          <a:p>
            <a:pPr marL="457200" indent="-457200">
              <a:lnSpc>
                <a:spcPct val="150000"/>
              </a:lnSpc>
              <a:buFont typeface="Wingdings" pitchFamily="2" charset="2"/>
              <a:buChar char="ü"/>
            </a:pPr>
            <a:endParaRPr lang="fa-IR" sz="1100" b="1" dirty="0" smtClean="0">
              <a:solidFill>
                <a:schemeClr val="tx2">
                  <a:lumMod val="75000"/>
                </a:schemeClr>
              </a:solidFill>
              <a:cs typeface="B Titr" pitchFamily="2" charset="-78"/>
            </a:endParaRPr>
          </a:p>
          <a:p>
            <a:pPr marL="457200" indent="-457200">
              <a:lnSpc>
                <a:spcPct val="150000"/>
              </a:lnSpc>
              <a:buFont typeface="Wingdings" pitchFamily="2" charset="2"/>
              <a:buChar char="ü"/>
            </a:pPr>
            <a:endParaRPr lang="fa-IR" sz="1100" b="1" dirty="0">
              <a:solidFill>
                <a:schemeClr val="tx2">
                  <a:lumMod val="75000"/>
                </a:schemeClr>
              </a:solidFill>
              <a:cs typeface="B Titr" pitchFamily="2" charset="-78"/>
            </a:endParaRPr>
          </a:p>
          <a:p>
            <a:pPr marL="457200" indent="-457200">
              <a:lnSpc>
                <a:spcPct val="150000"/>
              </a:lnSpc>
              <a:buFont typeface="Wingdings" pitchFamily="2" charset="2"/>
              <a:buChar char="ü"/>
            </a:pPr>
            <a:endParaRPr lang="fa-IR" sz="1100" b="1" dirty="0" smtClean="0">
              <a:solidFill>
                <a:schemeClr val="tx2">
                  <a:lumMod val="75000"/>
                </a:schemeClr>
              </a:solidFill>
              <a:cs typeface="B Titr" pitchFamily="2" charset="-78"/>
            </a:endParaRPr>
          </a:p>
          <a:p>
            <a:pPr marL="457200" indent="-457200">
              <a:lnSpc>
                <a:spcPct val="150000"/>
              </a:lnSpc>
              <a:buFont typeface="Wingdings" pitchFamily="2" charset="2"/>
              <a:buChar char="ü"/>
            </a:pPr>
            <a:endParaRPr lang="fa-IR" sz="1100" b="1" dirty="0">
              <a:solidFill>
                <a:schemeClr val="tx2">
                  <a:lumMod val="75000"/>
                </a:schemeClr>
              </a:solidFill>
              <a:cs typeface="B Titr" pitchFamily="2" charset="-78"/>
            </a:endParaRPr>
          </a:p>
          <a:p>
            <a:pPr marL="457200" indent="-457200">
              <a:lnSpc>
                <a:spcPct val="150000"/>
              </a:lnSpc>
              <a:buFont typeface="Wingdings" pitchFamily="2" charset="2"/>
              <a:buChar char="ü"/>
            </a:pPr>
            <a:endParaRPr lang="fa-IR" sz="1100" b="1" dirty="0" smtClean="0">
              <a:solidFill>
                <a:schemeClr val="tx2">
                  <a:lumMod val="75000"/>
                </a:schemeClr>
              </a:solidFill>
              <a:cs typeface="B Titr" pitchFamily="2" charset="-78"/>
            </a:endParaRPr>
          </a:p>
          <a:p>
            <a:pPr algn="ctr">
              <a:lnSpc>
                <a:spcPct val="150000"/>
              </a:lnSpc>
            </a:pPr>
            <a:endParaRPr lang="en-US" sz="2400" b="1" dirty="0" smtClean="0">
              <a:solidFill>
                <a:schemeClr val="tx2">
                  <a:lumMod val="75000"/>
                </a:schemeClr>
              </a:solidFill>
              <a:cs typeface="B Titr" pitchFamily="2" charset="-78"/>
            </a:endParaRPr>
          </a:p>
          <a:p>
            <a:pPr>
              <a:buFont typeface="Wingdings" pitchFamily="2" charset="2"/>
              <a:buChar char="ü"/>
            </a:pPr>
            <a:endParaRPr lang="fa-IR" dirty="0" smtClean="0">
              <a:solidFill>
                <a:srgbClr val="0047D6"/>
              </a:solidFill>
              <a:cs typeface="B Nazanin" pitchFamily="2" charset="-78"/>
            </a:endParaRPr>
          </a:p>
        </p:txBody>
      </p:sp>
      <p:sp>
        <p:nvSpPr>
          <p:cNvPr id="21" name="Hexagon 20"/>
          <p:cNvSpPr/>
          <p:nvPr/>
        </p:nvSpPr>
        <p:spPr>
          <a:xfrm>
            <a:off x="8204886" y="5668483"/>
            <a:ext cx="609600" cy="533400"/>
          </a:xfrm>
          <a:prstGeom prst="hexagon">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fa-IR" sz="1600" b="1" dirty="0" smtClean="0">
                <a:cs typeface="B Nazanin" pitchFamily="2" charset="-78"/>
              </a:rPr>
              <a:t>6</a:t>
            </a:r>
            <a:endParaRPr lang="en-US" sz="1600" b="1" dirty="0">
              <a:cs typeface="B Nazanin" pitchFamily="2" charset="-78"/>
            </a:endParaRPr>
          </a:p>
        </p:txBody>
      </p:sp>
      <p:sp>
        <p:nvSpPr>
          <p:cNvPr id="22" name="Hexagon 21"/>
          <p:cNvSpPr/>
          <p:nvPr/>
        </p:nvSpPr>
        <p:spPr>
          <a:xfrm>
            <a:off x="7701169" y="5943600"/>
            <a:ext cx="609600" cy="533400"/>
          </a:xfrm>
          <a:prstGeom prst="hexagon">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fa-IR" sz="1600" b="1" dirty="0" smtClean="0">
                <a:cs typeface="B Nazanin" pitchFamily="2" charset="-78"/>
              </a:rPr>
              <a:t>از</a:t>
            </a:r>
            <a:endParaRPr lang="en-US" sz="1600" b="1" dirty="0">
              <a:cs typeface="B Nazanin" pitchFamily="2" charset="-78"/>
            </a:endParaRPr>
          </a:p>
        </p:txBody>
      </p:sp>
      <p:sp>
        <p:nvSpPr>
          <p:cNvPr id="23" name="Hexagon 22"/>
          <p:cNvSpPr/>
          <p:nvPr/>
        </p:nvSpPr>
        <p:spPr>
          <a:xfrm>
            <a:off x="8204886" y="6233985"/>
            <a:ext cx="609600" cy="533400"/>
          </a:xfrm>
          <a:prstGeom prst="hexagon">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fa-IR" sz="1600" b="1" dirty="0" smtClean="0">
                <a:cs typeface="B Nazanin" pitchFamily="2" charset="-78"/>
              </a:rPr>
              <a:t>17</a:t>
            </a:r>
            <a:endParaRPr lang="en-US" sz="1600" b="1" dirty="0">
              <a:cs typeface="B Nazanin" pitchFamily="2" charset="-78"/>
            </a:endParaRPr>
          </a:p>
        </p:txBody>
      </p:sp>
      <p:sp>
        <p:nvSpPr>
          <p:cNvPr id="24" name="Rectangle 2"/>
          <p:cNvSpPr>
            <a:spLocks noGrp="1" noChangeArrowheads="1"/>
          </p:cNvSpPr>
          <p:nvPr>
            <p:ph type="title"/>
          </p:nvPr>
        </p:nvSpPr>
        <p:spPr>
          <a:xfrm>
            <a:off x="1143000" y="381000"/>
            <a:ext cx="6705600" cy="563563"/>
          </a:xfrm>
        </p:spPr>
        <p:txBody>
          <a:bodyPr>
            <a:noAutofit/>
          </a:bodyPr>
          <a:lstStyle/>
          <a:p>
            <a:pPr algn="r"/>
            <a:r>
              <a:rPr lang="fa-IR" sz="3600" b="1" dirty="0" smtClean="0">
                <a:solidFill>
                  <a:schemeClr val="bg1"/>
                </a:solidFill>
                <a:effectLst>
                  <a:outerShdw blurRad="38100" dist="38100" dir="2700000" algn="tl">
                    <a:srgbClr val="000000">
                      <a:alpha val="43137"/>
                    </a:srgbClr>
                  </a:outerShdw>
                </a:effectLst>
                <a:cs typeface="B Nazanin" pitchFamily="2" charset="-78"/>
              </a:rPr>
              <a:t>محاسبه سود و زیان</a:t>
            </a:r>
            <a:endParaRPr lang="en-US" sz="3600" b="1" dirty="0" smtClean="0">
              <a:ln w="12700">
                <a:solidFill>
                  <a:schemeClr val="tx2">
                    <a:satMod val="155000"/>
                  </a:schemeClr>
                </a:solidFill>
                <a:prstDash val="solid"/>
              </a:ln>
              <a:solidFill>
                <a:schemeClr val="bg1"/>
              </a:solidFill>
              <a:effectLst>
                <a:outerShdw blurRad="38100" dist="38100" dir="2700000" algn="tl">
                  <a:srgbClr val="000000">
                    <a:alpha val="43137"/>
                  </a:srgbClr>
                </a:outerShdw>
              </a:effectLst>
              <a:cs typeface="B Nazanin" pitchFamily="2" charset="-78"/>
            </a:endParaRPr>
          </a:p>
        </p:txBody>
      </p:sp>
      <p:sp>
        <p:nvSpPr>
          <p:cNvPr id="17" name="Rounded Rectangle 16"/>
          <p:cNvSpPr/>
          <p:nvPr/>
        </p:nvSpPr>
        <p:spPr>
          <a:xfrm>
            <a:off x="7848600" y="1981190"/>
            <a:ext cx="1295400" cy="413555"/>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sz="1400" b="1" dirty="0" smtClean="0">
                <a:solidFill>
                  <a:schemeClr val="bg1">
                    <a:lumMod val="65000"/>
                  </a:schemeClr>
                </a:solidFill>
                <a:cs typeface="B Nazanin" pitchFamily="2" charset="-78"/>
              </a:rPr>
              <a:t>مسئله</a:t>
            </a:r>
            <a:endParaRPr lang="en-US" sz="1400" b="1" dirty="0" smtClean="0">
              <a:solidFill>
                <a:schemeClr val="bg1">
                  <a:lumMod val="65000"/>
                </a:schemeClr>
              </a:solidFill>
              <a:cs typeface="B Nazanin" pitchFamily="2" charset="-78"/>
            </a:endParaRPr>
          </a:p>
        </p:txBody>
      </p:sp>
      <p:sp>
        <p:nvSpPr>
          <p:cNvPr id="19" name="Rounded Rectangle 18"/>
          <p:cNvSpPr/>
          <p:nvPr/>
        </p:nvSpPr>
        <p:spPr>
          <a:xfrm>
            <a:off x="7858125" y="3005951"/>
            <a:ext cx="1285875" cy="42567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sz="1400" b="1" dirty="0" smtClean="0">
                <a:solidFill>
                  <a:schemeClr val="bg1">
                    <a:lumMod val="65000"/>
                  </a:schemeClr>
                </a:solidFill>
                <a:cs typeface="B Nazanin" panose="00000400000000000000" pitchFamily="2" charset="-78"/>
              </a:rPr>
              <a:t>حجم پول</a:t>
            </a:r>
            <a:endParaRPr lang="en-US" sz="1400" b="1" dirty="0">
              <a:solidFill>
                <a:schemeClr val="bg1">
                  <a:lumMod val="65000"/>
                </a:schemeClr>
              </a:solidFill>
              <a:cs typeface="B Nazanin" panose="00000400000000000000" pitchFamily="2" charset="-78"/>
            </a:endParaRPr>
          </a:p>
        </p:txBody>
      </p:sp>
      <p:sp>
        <p:nvSpPr>
          <p:cNvPr id="25" name="Rounded Rectangle 24"/>
          <p:cNvSpPr/>
          <p:nvPr/>
        </p:nvSpPr>
        <p:spPr>
          <a:xfrm>
            <a:off x="7858126" y="5092260"/>
            <a:ext cx="1285874" cy="42042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sz="1400" b="1" dirty="0" smtClean="0">
                <a:solidFill>
                  <a:schemeClr val="bg1">
                    <a:lumMod val="65000"/>
                  </a:schemeClr>
                </a:solidFill>
                <a:cs typeface="B Nazanin" panose="00000400000000000000" pitchFamily="2" charset="-78"/>
              </a:rPr>
              <a:t>پیشنهادات</a:t>
            </a:r>
            <a:endParaRPr lang="en-US" sz="1400" b="1" dirty="0">
              <a:solidFill>
                <a:schemeClr val="bg1">
                  <a:lumMod val="65000"/>
                </a:schemeClr>
              </a:solidFill>
              <a:cs typeface="B Nazanin" panose="00000400000000000000" pitchFamily="2" charset="-78"/>
            </a:endParaRPr>
          </a:p>
        </p:txBody>
      </p:sp>
      <p:sp>
        <p:nvSpPr>
          <p:cNvPr id="26" name="Rounded Rectangle 25"/>
          <p:cNvSpPr/>
          <p:nvPr/>
        </p:nvSpPr>
        <p:spPr>
          <a:xfrm>
            <a:off x="7848600" y="1066800"/>
            <a:ext cx="1295400" cy="451401"/>
          </a:xfrm>
          <a:prstGeom prst="roundRect">
            <a:avLst/>
          </a:prstGeom>
          <a:ln>
            <a:solidFill>
              <a:schemeClr val="accent1"/>
            </a:solidFill>
          </a:ln>
        </p:spPr>
        <p:style>
          <a:lnRef idx="1">
            <a:schemeClr val="accent1"/>
          </a:lnRef>
          <a:fillRef idx="2">
            <a:schemeClr val="accent1"/>
          </a:fillRef>
          <a:effectRef idx="1">
            <a:schemeClr val="accent1"/>
          </a:effectRef>
          <a:fontRef idx="minor">
            <a:schemeClr val="dk1"/>
          </a:fontRef>
        </p:style>
        <p:txBody>
          <a:bodyPr rtlCol="0" anchor="ctr"/>
          <a:lstStyle/>
          <a:p>
            <a:pPr algn="ctr" eaLnBrk="0" hangingPunct="0"/>
            <a:r>
              <a:rPr lang="fa-IR" sz="1400" b="1" dirty="0" smtClean="0">
                <a:solidFill>
                  <a:schemeClr val="bg1">
                    <a:lumMod val="65000"/>
                  </a:schemeClr>
                </a:solidFill>
                <a:cs typeface="B Nazanin" pitchFamily="2" charset="-78"/>
              </a:rPr>
              <a:t>بیان مسئله</a:t>
            </a:r>
            <a:endParaRPr lang="en-US" sz="1400" b="1" dirty="0">
              <a:solidFill>
                <a:schemeClr val="bg1">
                  <a:lumMod val="65000"/>
                </a:schemeClr>
              </a:solidFill>
              <a:cs typeface="B Nazanin" pitchFamily="2" charset="-78"/>
            </a:endParaRPr>
          </a:p>
        </p:txBody>
      </p:sp>
      <p:sp>
        <p:nvSpPr>
          <p:cNvPr id="27" name="Rounded Rectangle 26"/>
          <p:cNvSpPr/>
          <p:nvPr/>
        </p:nvSpPr>
        <p:spPr>
          <a:xfrm>
            <a:off x="7858125" y="3965030"/>
            <a:ext cx="1285875" cy="541161"/>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sz="1400" b="1" dirty="0" smtClean="0">
                <a:solidFill>
                  <a:schemeClr val="bg1">
                    <a:lumMod val="65000"/>
                  </a:schemeClr>
                </a:solidFill>
                <a:cs typeface="B Nazanin" panose="00000400000000000000" pitchFamily="2" charset="-78"/>
              </a:rPr>
              <a:t>مالیات</a:t>
            </a:r>
            <a:endParaRPr lang="en-US" sz="1400" b="1" dirty="0">
              <a:solidFill>
                <a:schemeClr val="bg1">
                  <a:lumMod val="65000"/>
                </a:schemeClr>
              </a:solidFill>
              <a:cs typeface="B Nazanin" panose="00000400000000000000" pitchFamily="2" charset="-78"/>
            </a:endParaRPr>
          </a:p>
        </p:txBody>
      </p:sp>
      <p:sp>
        <p:nvSpPr>
          <p:cNvPr id="28" name="Rounded Rectangle 27"/>
          <p:cNvSpPr/>
          <p:nvPr/>
        </p:nvSpPr>
        <p:spPr>
          <a:xfrm>
            <a:off x="7858125" y="4527330"/>
            <a:ext cx="1285875" cy="541161"/>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sz="1400" b="1" dirty="0" smtClean="0">
                <a:solidFill>
                  <a:schemeClr val="bg1">
                    <a:lumMod val="65000"/>
                  </a:schemeClr>
                </a:solidFill>
                <a:cs typeface="B Nazanin" panose="00000400000000000000" pitchFamily="2" charset="-78"/>
              </a:rPr>
              <a:t>روش های محاسبه تولید</a:t>
            </a:r>
            <a:endParaRPr lang="en-US" sz="1400" b="1" dirty="0">
              <a:solidFill>
                <a:schemeClr val="bg1">
                  <a:lumMod val="65000"/>
                </a:schemeClr>
              </a:solidFill>
              <a:cs typeface="B Nazanin" panose="00000400000000000000" pitchFamily="2" charset="-78"/>
            </a:endParaRPr>
          </a:p>
        </p:txBody>
      </p:sp>
      <p:sp>
        <p:nvSpPr>
          <p:cNvPr id="29" name="Left Arrow 28"/>
          <p:cNvSpPr/>
          <p:nvPr/>
        </p:nvSpPr>
        <p:spPr>
          <a:xfrm>
            <a:off x="7278494" y="2136230"/>
            <a:ext cx="1865506" cy="1118592"/>
          </a:xfrm>
          <a:prstGeom prst="leftArrow">
            <a:avLst/>
          </a:prstGeom>
          <a:ln>
            <a:solidFill>
              <a:schemeClr val="accent1"/>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fa-IR" b="1" dirty="0" smtClean="0">
                <a:solidFill>
                  <a:schemeClr val="tx2"/>
                </a:solidFill>
                <a:cs typeface="B Nazanin" pitchFamily="2" charset="-78"/>
              </a:rPr>
              <a:t>مسئله</a:t>
            </a:r>
            <a:endParaRPr lang="en-US" b="1" dirty="0">
              <a:solidFill>
                <a:schemeClr val="tx2"/>
              </a:solidFill>
              <a:cs typeface="B Nazanin" pitchFamily="2" charset="-78"/>
            </a:endParaRPr>
          </a:p>
        </p:txBody>
      </p:sp>
      <p:pic>
        <p:nvPicPr>
          <p:cNvPr id="30" name="Picture 29" descr="G:\پایان نامه آرزو-رادیوشناختی\CR.jpg"/>
          <p:cNvPicPr/>
          <p:nvPr/>
        </p:nvPicPr>
        <p:blipFill>
          <a:blip r:embed="rId3" cstate="print"/>
          <a:srcRect/>
          <a:stretch>
            <a:fillRect/>
          </a:stretch>
        </p:blipFill>
        <p:spPr bwMode="auto">
          <a:xfrm>
            <a:off x="8077200" y="0"/>
            <a:ext cx="1066800" cy="1043050"/>
          </a:xfrm>
          <a:prstGeom prst="rect">
            <a:avLst/>
          </a:prstGeom>
          <a:noFill/>
          <a:ln w="9525">
            <a:noFill/>
            <a:miter lim="800000"/>
            <a:headEnd/>
            <a:tailEnd/>
          </a:ln>
        </p:spPr>
      </p:pic>
      <p:sp>
        <p:nvSpPr>
          <p:cNvPr id="31" name="Rounded Rectangle 30"/>
          <p:cNvSpPr/>
          <p:nvPr/>
        </p:nvSpPr>
        <p:spPr>
          <a:xfrm>
            <a:off x="7848600" y="1537130"/>
            <a:ext cx="1295400" cy="413555"/>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sz="1400" b="1" dirty="0" smtClean="0">
                <a:solidFill>
                  <a:schemeClr val="bg1">
                    <a:lumMod val="65000"/>
                  </a:schemeClr>
                </a:solidFill>
                <a:cs typeface="B Nazanin" pitchFamily="2" charset="-78"/>
              </a:rPr>
              <a:t>راه حل</a:t>
            </a:r>
            <a:endParaRPr lang="en-US" sz="1400" b="1" dirty="0" smtClean="0">
              <a:solidFill>
                <a:schemeClr val="bg1">
                  <a:lumMod val="65000"/>
                </a:schemeClr>
              </a:solidFill>
              <a:cs typeface="B Nazanin" pitchFamily="2" charset="-78"/>
            </a:endParaRPr>
          </a:p>
        </p:txBody>
      </p:sp>
      <p:sp>
        <p:nvSpPr>
          <p:cNvPr id="18" name="Rounded Rectangle 17"/>
          <p:cNvSpPr/>
          <p:nvPr/>
        </p:nvSpPr>
        <p:spPr>
          <a:xfrm>
            <a:off x="7858125" y="3456226"/>
            <a:ext cx="1285875" cy="48873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sz="1400" b="1" dirty="0" smtClean="0">
                <a:solidFill>
                  <a:schemeClr val="bg1">
                    <a:lumMod val="65000"/>
                  </a:schemeClr>
                </a:solidFill>
                <a:cs typeface="B Nazanin" pitchFamily="2" charset="-78"/>
              </a:rPr>
              <a:t>استهلاک</a:t>
            </a:r>
            <a:endParaRPr lang="en-US" sz="1400" b="1" dirty="0">
              <a:solidFill>
                <a:schemeClr val="bg1">
                  <a:lumMod val="65000"/>
                </a:schemeClr>
              </a:solidFill>
              <a:cs typeface="B Nazanin" pitchFamily="2" charset="-78"/>
            </a:endParaRPr>
          </a:p>
        </p:txBody>
      </p:sp>
      <p:graphicFrame>
        <p:nvGraphicFramePr>
          <p:cNvPr id="4" name="Table 3"/>
          <p:cNvGraphicFramePr>
            <a:graphicFrameLocks noGrp="1"/>
          </p:cNvGraphicFramePr>
          <p:nvPr>
            <p:extLst>
              <p:ext uri="{D42A27DB-BD31-4B8C-83A1-F6EECF244321}">
                <p14:modId xmlns:p14="http://schemas.microsoft.com/office/powerpoint/2010/main" val="4150605460"/>
              </p:ext>
            </p:extLst>
          </p:nvPr>
        </p:nvGraphicFramePr>
        <p:xfrm>
          <a:off x="571500" y="2136230"/>
          <a:ext cx="6096000" cy="3376452"/>
        </p:xfrm>
        <a:graphic>
          <a:graphicData uri="http://schemas.openxmlformats.org/drawingml/2006/table">
            <a:tbl>
              <a:tblPr firstRow="1" bandRow="1">
                <a:tableStyleId>{C4B1156A-380E-4F78-BDF5-A606A8083BF9}</a:tableStyleId>
              </a:tblPr>
              <a:tblGrid>
                <a:gridCol w="3048000"/>
                <a:gridCol w="3048000"/>
              </a:tblGrid>
              <a:tr h="562742">
                <a:tc>
                  <a:txBody>
                    <a:bodyPr/>
                    <a:lstStyle/>
                    <a:p>
                      <a:r>
                        <a:rPr lang="fa-IR" sz="2000" dirty="0" smtClean="0">
                          <a:cs typeface="B Nazanin" panose="00000400000000000000"/>
                        </a:rPr>
                        <a:t>12/000/000 ریال</a:t>
                      </a:r>
                      <a:endParaRPr lang="en-US" sz="2000" dirty="0">
                        <a:cs typeface="B Nazanin" panose="00000400000000000000"/>
                      </a:endParaRPr>
                    </a:p>
                  </a:txBody>
                  <a:tcPr/>
                </a:tc>
                <a:tc>
                  <a:txBody>
                    <a:bodyPr/>
                    <a:lstStyle/>
                    <a:p>
                      <a:r>
                        <a:rPr lang="fa-IR" sz="2000" dirty="0" smtClean="0">
                          <a:cs typeface="B Nazanin" panose="00000400000000000000"/>
                        </a:rPr>
                        <a:t>اجاره بهای ماهانه کارگاه تولیدی</a:t>
                      </a:r>
                      <a:endParaRPr lang="en-US" sz="2000" dirty="0">
                        <a:cs typeface="B Nazanin" panose="00000400000000000000"/>
                      </a:endParaRPr>
                    </a:p>
                  </a:txBody>
                  <a:tcPr/>
                </a:tc>
              </a:tr>
              <a:tr h="562742">
                <a:tc>
                  <a:txBody>
                    <a:bodyPr/>
                    <a:lstStyle/>
                    <a:p>
                      <a:r>
                        <a:rPr lang="fa-IR" sz="2000" dirty="0" smtClean="0">
                          <a:cs typeface="B Nazanin" panose="00000400000000000000"/>
                        </a:rPr>
                        <a:t>850/000 ریال</a:t>
                      </a:r>
                      <a:endParaRPr lang="en-US" sz="2000" dirty="0">
                        <a:cs typeface="B Nazanin" panose="00000400000000000000"/>
                      </a:endParaRPr>
                    </a:p>
                  </a:txBody>
                  <a:tcPr/>
                </a:tc>
                <a:tc>
                  <a:txBody>
                    <a:bodyPr/>
                    <a:lstStyle/>
                    <a:p>
                      <a:r>
                        <a:rPr lang="fa-IR" sz="2000" dirty="0" smtClean="0">
                          <a:cs typeface="B Nazanin" panose="00000400000000000000"/>
                        </a:rPr>
                        <a:t>حقوق متوسط ماهانه هر فرد</a:t>
                      </a:r>
                      <a:endParaRPr lang="en-US" sz="2000" dirty="0">
                        <a:cs typeface="B Nazanin" panose="00000400000000000000"/>
                      </a:endParaRPr>
                    </a:p>
                  </a:txBody>
                  <a:tcPr/>
                </a:tc>
              </a:tr>
              <a:tr h="562742">
                <a:tc>
                  <a:txBody>
                    <a:bodyPr/>
                    <a:lstStyle/>
                    <a:p>
                      <a:r>
                        <a:rPr lang="fa-IR" sz="2000" dirty="0" smtClean="0">
                          <a:cs typeface="B Nazanin" panose="00000400000000000000"/>
                        </a:rPr>
                        <a:t>185/000/000 ریال</a:t>
                      </a:r>
                      <a:endParaRPr lang="en-US" sz="2000" dirty="0">
                        <a:cs typeface="B Nazanin" panose="00000400000000000000"/>
                      </a:endParaRPr>
                    </a:p>
                  </a:txBody>
                  <a:tcPr/>
                </a:tc>
                <a:tc>
                  <a:txBody>
                    <a:bodyPr/>
                    <a:lstStyle/>
                    <a:p>
                      <a:r>
                        <a:rPr lang="fa-IR" sz="2000" dirty="0" smtClean="0">
                          <a:cs typeface="B Nazanin" panose="00000400000000000000"/>
                        </a:rPr>
                        <a:t>خرید مواد اولیه سالیانه</a:t>
                      </a:r>
                      <a:endParaRPr lang="en-US" sz="2000" dirty="0">
                        <a:cs typeface="B Nazanin" panose="00000400000000000000"/>
                      </a:endParaRPr>
                    </a:p>
                  </a:txBody>
                  <a:tcPr/>
                </a:tc>
              </a:tr>
              <a:tr h="562742">
                <a:tc>
                  <a:txBody>
                    <a:bodyPr/>
                    <a:lstStyle/>
                    <a:p>
                      <a:r>
                        <a:rPr lang="fa-IR" sz="2000" dirty="0" smtClean="0">
                          <a:cs typeface="B Nazanin" panose="00000400000000000000"/>
                        </a:rPr>
                        <a:t>30 درصد حقوق سالیانه</a:t>
                      </a:r>
                      <a:endParaRPr lang="en-US" sz="2000" dirty="0">
                        <a:cs typeface="B Nazanin" panose="00000400000000000000"/>
                      </a:endParaRPr>
                    </a:p>
                  </a:txBody>
                  <a:tcPr/>
                </a:tc>
                <a:tc>
                  <a:txBody>
                    <a:bodyPr/>
                    <a:lstStyle/>
                    <a:p>
                      <a:r>
                        <a:rPr lang="fa-IR" sz="2000" dirty="0" smtClean="0">
                          <a:cs typeface="B Nazanin" panose="00000400000000000000"/>
                        </a:rPr>
                        <a:t>هزینه استهلاک سالیانه</a:t>
                      </a:r>
                      <a:endParaRPr lang="en-US" sz="2000" dirty="0">
                        <a:cs typeface="B Nazanin" panose="00000400000000000000"/>
                      </a:endParaRPr>
                    </a:p>
                  </a:txBody>
                  <a:tcPr/>
                </a:tc>
              </a:tr>
              <a:tr h="562742">
                <a:tc>
                  <a:txBody>
                    <a:bodyPr/>
                    <a:lstStyle/>
                    <a:p>
                      <a:r>
                        <a:rPr lang="fa-IR" sz="2000" dirty="0" smtClean="0">
                          <a:cs typeface="B Nazanin" panose="00000400000000000000"/>
                        </a:rPr>
                        <a:t>12/000/000 ریال</a:t>
                      </a:r>
                      <a:endParaRPr lang="en-US" sz="2000" dirty="0">
                        <a:cs typeface="B Nazanin" panose="00000400000000000000"/>
                      </a:endParaRPr>
                    </a:p>
                  </a:txBody>
                  <a:tcPr/>
                </a:tc>
                <a:tc>
                  <a:txBody>
                    <a:bodyPr/>
                    <a:lstStyle/>
                    <a:p>
                      <a:r>
                        <a:rPr lang="fa-IR" sz="2000" dirty="0" smtClean="0">
                          <a:cs typeface="B Nazanin" panose="00000400000000000000"/>
                        </a:rPr>
                        <a:t>تولید 2200 دستگاه هریک به ارزش</a:t>
                      </a:r>
                      <a:endParaRPr lang="en-US" sz="2000" dirty="0">
                        <a:cs typeface="B Nazanin" panose="00000400000000000000"/>
                      </a:endParaRPr>
                    </a:p>
                  </a:txBody>
                  <a:tcPr/>
                </a:tc>
              </a:tr>
              <a:tr h="562742">
                <a:tc>
                  <a:txBody>
                    <a:bodyPr/>
                    <a:lstStyle/>
                    <a:p>
                      <a:r>
                        <a:rPr lang="fa-IR" sz="2000" dirty="0" smtClean="0">
                          <a:cs typeface="B Nazanin" panose="00000400000000000000"/>
                        </a:rPr>
                        <a:t>15 نفر</a:t>
                      </a:r>
                      <a:endParaRPr lang="en-US" sz="2000" dirty="0">
                        <a:cs typeface="B Nazanin" panose="00000400000000000000"/>
                      </a:endParaRPr>
                    </a:p>
                  </a:txBody>
                  <a:tcPr/>
                </a:tc>
                <a:tc>
                  <a:txBody>
                    <a:bodyPr/>
                    <a:lstStyle/>
                    <a:p>
                      <a:r>
                        <a:rPr lang="fa-IR" sz="2000" dirty="0" smtClean="0">
                          <a:cs typeface="B Nazanin" panose="00000400000000000000"/>
                        </a:rPr>
                        <a:t>تعداد کارکنان</a:t>
                      </a:r>
                      <a:endParaRPr lang="en-US" sz="2000" dirty="0">
                        <a:cs typeface="B Nazanin" panose="00000400000000000000"/>
                      </a:endParaRPr>
                    </a:p>
                  </a:txBody>
                  <a:tcPr/>
                </a:tc>
              </a:tr>
            </a:tbl>
          </a:graphicData>
        </a:graphic>
      </p:graphicFrame>
    </p:spTree>
  </p:cSld>
  <p:clrMapOvr>
    <a:masterClrMapping/>
  </p:clrMapOvr>
  <mc:AlternateContent xmlns:mc="http://schemas.openxmlformats.org/markup-compatibility/2006" xmlns:p14="http://schemas.microsoft.com/office/powerpoint/2010/main">
    <mc:Choice Requires="p14">
      <p:transition spd="slow" p14:dur="1600">
        <p14:prism dir="r"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circle(in)">
                                      <p:cBhvr>
                                        <p:cTn id="7" dur="2000"/>
                                        <p:tgtEl>
                                          <p:spTgt spid="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circle(in)">
                                      <p:cBhvr>
                                        <p:cTn id="12"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9" name="Rectangle 8"/>
          <p:cNvSpPr/>
          <p:nvPr/>
        </p:nvSpPr>
        <p:spPr>
          <a:xfrm>
            <a:off x="0" y="1475336"/>
            <a:ext cx="7315200" cy="5262979"/>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nSpc>
                <a:spcPct val="200000"/>
              </a:lnSpc>
            </a:pPr>
            <a:endParaRPr lang="en-US" sz="2400" b="1" dirty="0" smtClean="0">
              <a:solidFill>
                <a:srgbClr val="FF0000"/>
              </a:solidFill>
              <a:cs typeface="B Titr" pitchFamily="2" charset="-78"/>
            </a:endParaRPr>
          </a:p>
          <a:p>
            <a:pPr>
              <a:buFont typeface="Wingdings" pitchFamily="2" charset="2"/>
              <a:buChar char="ü"/>
            </a:pPr>
            <a:r>
              <a:rPr lang="fa-IR" dirty="0" smtClean="0">
                <a:solidFill>
                  <a:srgbClr val="0047D6"/>
                </a:solidFill>
                <a:cs typeface="B Nazanin" pitchFamily="2" charset="-78"/>
              </a:rPr>
              <a:t> </a:t>
            </a:r>
          </a:p>
          <a:p>
            <a:pPr>
              <a:buFont typeface="Wingdings" pitchFamily="2" charset="2"/>
              <a:buChar char="ü"/>
            </a:pPr>
            <a:endParaRPr lang="fa-IR" dirty="0">
              <a:solidFill>
                <a:srgbClr val="0047D6"/>
              </a:solidFill>
              <a:cs typeface="B Nazanin" pitchFamily="2" charset="-78"/>
            </a:endParaRPr>
          </a:p>
          <a:p>
            <a:pPr>
              <a:buFont typeface="Wingdings" pitchFamily="2" charset="2"/>
              <a:buChar char="ü"/>
            </a:pPr>
            <a:endParaRPr lang="fa-IR" dirty="0" smtClean="0">
              <a:solidFill>
                <a:srgbClr val="0047D6"/>
              </a:solidFill>
              <a:cs typeface="B Nazanin" pitchFamily="2" charset="-78"/>
            </a:endParaRPr>
          </a:p>
          <a:p>
            <a:pPr>
              <a:buFont typeface="Wingdings" pitchFamily="2" charset="2"/>
              <a:buChar char="ü"/>
            </a:pPr>
            <a:endParaRPr lang="fa-IR" dirty="0">
              <a:solidFill>
                <a:srgbClr val="0047D6"/>
              </a:solidFill>
              <a:cs typeface="B Nazanin" pitchFamily="2" charset="-78"/>
            </a:endParaRPr>
          </a:p>
          <a:p>
            <a:pPr>
              <a:buFont typeface="Wingdings" pitchFamily="2" charset="2"/>
              <a:buChar char="ü"/>
            </a:pPr>
            <a:endParaRPr lang="fa-IR" dirty="0">
              <a:solidFill>
                <a:srgbClr val="0047D6"/>
              </a:solidFill>
              <a:cs typeface="B Nazanin" pitchFamily="2" charset="-78"/>
            </a:endParaRPr>
          </a:p>
          <a:p>
            <a:pPr>
              <a:buFont typeface="Wingdings" pitchFamily="2" charset="2"/>
              <a:buChar char="ü"/>
            </a:pPr>
            <a:endParaRPr lang="fa-IR" dirty="0" smtClean="0">
              <a:solidFill>
                <a:srgbClr val="0047D6"/>
              </a:solidFill>
              <a:cs typeface="B Nazanin" pitchFamily="2" charset="-78"/>
            </a:endParaRPr>
          </a:p>
          <a:p>
            <a:pPr>
              <a:buFont typeface="Wingdings" pitchFamily="2" charset="2"/>
              <a:buChar char="ü"/>
            </a:pPr>
            <a:endParaRPr lang="fa-IR" dirty="0">
              <a:solidFill>
                <a:srgbClr val="0047D6"/>
              </a:solidFill>
              <a:cs typeface="B Nazanin" pitchFamily="2" charset="-78"/>
            </a:endParaRPr>
          </a:p>
          <a:p>
            <a:pPr>
              <a:buFont typeface="Wingdings" pitchFamily="2" charset="2"/>
              <a:buChar char="ü"/>
            </a:pPr>
            <a:endParaRPr lang="fa-IR" dirty="0" smtClean="0">
              <a:solidFill>
                <a:srgbClr val="0047D6"/>
              </a:solidFill>
              <a:cs typeface="B Nazanin" pitchFamily="2" charset="-78"/>
            </a:endParaRPr>
          </a:p>
          <a:p>
            <a:pPr>
              <a:buFont typeface="Wingdings" pitchFamily="2" charset="2"/>
              <a:buChar char="ü"/>
            </a:pPr>
            <a:endParaRPr lang="fa-IR" dirty="0">
              <a:solidFill>
                <a:srgbClr val="0047D6"/>
              </a:solidFill>
              <a:cs typeface="B Nazanin" pitchFamily="2" charset="-78"/>
            </a:endParaRPr>
          </a:p>
          <a:p>
            <a:pPr>
              <a:buFont typeface="Wingdings" pitchFamily="2" charset="2"/>
              <a:buChar char="ü"/>
            </a:pPr>
            <a:endParaRPr lang="fa-IR" dirty="0" smtClean="0">
              <a:solidFill>
                <a:srgbClr val="0047D6"/>
              </a:solidFill>
              <a:cs typeface="B Nazanin" pitchFamily="2" charset="-78"/>
            </a:endParaRPr>
          </a:p>
          <a:p>
            <a:pPr>
              <a:buFont typeface="Wingdings" pitchFamily="2" charset="2"/>
              <a:buChar char="ü"/>
            </a:pPr>
            <a:endParaRPr lang="fa-IR" dirty="0">
              <a:solidFill>
                <a:srgbClr val="0047D6"/>
              </a:solidFill>
              <a:cs typeface="B Nazanin" pitchFamily="2" charset="-78"/>
            </a:endParaRPr>
          </a:p>
          <a:p>
            <a:pPr>
              <a:buFont typeface="Wingdings" pitchFamily="2" charset="2"/>
              <a:buChar char="ü"/>
            </a:pPr>
            <a:endParaRPr lang="fa-IR" dirty="0">
              <a:solidFill>
                <a:srgbClr val="0047D6"/>
              </a:solidFill>
              <a:cs typeface="B Nazanin" pitchFamily="2" charset="-78"/>
            </a:endParaRPr>
          </a:p>
          <a:p>
            <a:endParaRPr lang="fa-IR" dirty="0">
              <a:solidFill>
                <a:srgbClr val="0047D6"/>
              </a:solidFill>
              <a:cs typeface="B Nazanin" pitchFamily="2" charset="-78"/>
            </a:endParaRPr>
          </a:p>
          <a:p>
            <a:endParaRPr lang="fa-IR" dirty="0" smtClean="0">
              <a:solidFill>
                <a:srgbClr val="0047D6"/>
              </a:solidFill>
              <a:cs typeface="B Nazanin" pitchFamily="2" charset="-78"/>
            </a:endParaRPr>
          </a:p>
          <a:p>
            <a:endParaRPr lang="fa-IR" dirty="0" smtClean="0">
              <a:solidFill>
                <a:srgbClr val="0047D6"/>
              </a:solidFill>
              <a:cs typeface="B Nazanin" pitchFamily="2" charset="-78"/>
            </a:endParaRPr>
          </a:p>
          <a:p>
            <a:endParaRPr lang="fa-IR" dirty="0">
              <a:solidFill>
                <a:srgbClr val="0047D6"/>
              </a:solidFill>
              <a:cs typeface="B Nazanin" pitchFamily="2" charset="-78"/>
            </a:endParaRPr>
          </a:p>
        </p:txBody>
      </p:sp>
      <p:sp>
        <p:nvSpPr>
          <p:cNvPr id="21" name="Hexagon 20"/>
          <p:cNvSpPr/>
          <p:nvPr/>
        </p:nvSpPr>
        <p:spPr>
          <a:xfrm>
            <a:off x="8204886" y="5668483"/>
            <a:ext cx="609600" cy="533400"/>
          </a:xfrm>
          <a:prstGeom prst="hexagon">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fa-IR" sz="1600" b="1" dirty="0" smtClean="0">
                <a:cs typeface="B Nazanin" pitchFamily="2" charset="-78"/>
              </a:rPr>
              <a:t>9</a:t>
            </a:r>
            <a:endParaRPr lang="en-US" sz="1600" b="1" dirty="0">
              <a:cs typeface="B Nazanin" pitchFamily="2" charset="-78"/>
            </a:endParaRPr>
          </a:p>
        </p:txBody>
      </p:sp>
      <p:sp>
        <p:nvSpPr>
          <p:cNvPr id="22" name="Hexagon 21"/>
          <p:cNvSpPr/>
          <p:nvPr/>
        </p:nvSpPr>
        <p:spPr>
          <a:xfrm>
            <a:off x="7701169" y="5943600"/>
            <a:ext cx="609600" cy="533400"/>
          </a:xfrm>
          <a:prstGeom prst="hexagon">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fa-IR" sz="1600" b="1" dirty="0" smtClean="0">
                <a:cs typeface="B Nazanin" pitchFamily="2" charset="-78"/>
              </a:rPr>
              <a:t>از</a:t>
            </a:r>
            <a:endParaRPr lang="en-US" sz="1600" b="1" dirty="0">
              <a:cs typeface="B Nazanin" pitchFamily="2" charset="-78"/>
            </a:endParaRPr>
          </a:p>
        </p:txBody>
      </p:sp>
      <p:sp>
        <p:nvSpPr>
          <p:cNvPr id="23" name="Hexagon 22"/>
          <p:cNvSpPr/>
          <p:nvPr/>
        </p:nvSpPr>
        <p:spPr>
          <a:xfrm>
            <a:off x="8204886" y="6233985"/>
            <a:ext cx="609600" cy="533400"/>
          </a:xfrm>
          <a:prstGeom prst="hexagon">
            <a:avLst/>
          </a:prstGeom>
        </p:spPr>
        <p:style>
          <a:lnRef idx="2">
            <a:schemeClr val="accent1"/>
          </a:lnRef>
          <a:fillRef idx="1">
            <a:schemeClr val="lt1"/>
          </a:fillRef>
          <a:effectRef idx="0">
            <a:schemeClr val="accent1"/>
          </a:effectRef>
          <a:fontRef idx="minor">
            <a:schemeClr val="dk1"/>
          </a:fontRef>
        </p:style>
        <p:txBody>
          <a:bodyPr rtlCol="0" anchor="ctr"/>
          <a:lstStyle/>
          <a:p>
            <a:pPr algn="l"/>
            <a:r>
              <a:rPr lang="fa-IR" sz="1600" b="1" dirty="0" smtClean="0">
                <a:cs typeface="B Nazanin" pitchFamily="2" charset="-78"/>
              </a:rPr>
              <a:t>17</a:t>
            </a:r>
            <a:endParaRPr lang="en-US" sz="1600" b="1" dirty="0">
              <a:cs typeface="B Nazanin" pitchFamily="2" charset="-78"/>
            </a:endParaRPr>
          </a:p>
        </p:txBody>
      </p:sp>
      <p:sp>
        <p:nvSpPr>
          <p:cNvPr id="24" name="Rectangle 2"/>
          <p:cNvSpPr>
            <a:spLocks noGrp="1" noChangeArrowheads="1"/>
          </p:cNvSpPr>
          <p:nvPr>
            <p:ph type="title"/>
          </p:nvPr>
        </p:nvSpPr>
        <p:spPr>
          <a:xfrm>
            <a:off x="1143000" y="381000"/>
            <a:ext cx="6705600" cy="563563"/>
          </a:xfrm>
        </p:spPr>
        <p:txBody>
          <a:bodyPr>
            <a:noAutofit/>
          </a:bodyPr>
          <a:lstStyle/>
          <a:p>
            <a:pPr algn="r"/>
            <a:r>
              <a:rPr lang="fa-IR" sz="3600" b="1" dirty="0" smtClean="0">
                <a:solidFill>
                  <a:schemeClr val="bg1"/>
                </a:solidFill>
                <a:effectLst>
                  <a:outerShdw blurRad="38100" dist="38100" dir="2700000" algn="tl">
                    <a:srgbClr val="000000">
                      <a:alpha val="43137"/>
                    </a:srgbClr>
                  </a:outerShdw>
                </a:effectLst>
                <a:cs typeface="B Nazanin" pitchFamily="2" charset="-78"/>
              </a:rPr>
              <a:t>محاسبه سود و زیان</a:t>
            </a:r>
            <a:endParaRPr lang="en-US" sz="3600" b="1" dirty="0" smtClean="0">
              <a:ln w="12700">
                <a:solidFill>
                  <a:schemeClr val="tx2">
                    <a:satMod val="155000"/>
                  </a:schemeClr>
                </a:solidFill>
                <a:prstDash val="solid"/>
              </a:ln>
              <a:solidFill>
                <a:schemeClr val="bg1"/>
              </a:solidFill>
              <a:effectLst>
                <a:outerShdw blurRad="38100" dist="38100" dir="2700000" algn="tl">
                  <a:srgbClr val="000000">
                    <a:alpha val="43137"/>
                  </a:srgbClr>
                </a:outerShdw>
              </a:effectLst>
              <a:cs typeface="B Nazanin" pitchFamily="2" charset="-78"/>
            </a:endParaRPr>
          </a:p>
        </p:txBody>
      </p:sp>
      <p:pic>
        <p:nvPicPr>
          <p:cNvPr id="30" name="Picture 29" descr="G:\پایان نامه آرزو-رادیوشناختی\CR.jpg"/>
          <p:cNvPicPr/>
          <p:nvPr/>
        </p:nvPicPr>
        <p:blipFill>
          <a:blip r:embed="rId3" cstate="print"/>
          <a:srcRect/>
          <a:stretch>
            <a:fillRect/>
          </a:stretch>
        </p:blipFill>
        <p:spPr bwMode="auto">
          <a:xfrm>
            <a:off x="8077200" y="0"/>
            <a:ext cx="1066800" cy="1049975"/>
          </a:xfrm>
          <a:prstGeom prst="rect">
            <a:avLst/>
          </a:prstGeom>
          <a:noFill/>
          <a:ln w="9525">
            <a:noFill/>
            <a:miter lim="800000"/>
            <a:headEnd/>
            <a:tailEnd/>
          </a:ln>
        </p:spPr>
      </p:pic>
      <p:sp>
        <p:nvSpPr>
          <p:cNvPr id="16" name="Rounded Rectangle 15"/>
          <p:cNvSpPr/>
          <p:nvPr/>
        </p:nvSpPr>
        <p:spPr>
          <a:xfrm>
            <a:off x="7836354" y="1952342"/>
            <a:ext cx="1295400" cy="413555"/>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sz="1400" b="1" dirty="0" smtClean="0">
                <a:solidFill>
                  <a:schemeClr val="bg1">
                    <a:lumMod val="65000"/>
                  </a:schemeClr>
                </a:solidFill>
                <a:cs typeface="B Nazanin" pitchFamily="2" charset="-78"/>
              </a:rPr>
              <a:t>بیان مسئله</a:t>
            </a:r>
            <a:endParaRPr lang="en-US" sz="1400" b="1" dirty="0" smtClean="0">
              <a:solidFill>
                <a:schemeClr val="bg1">
                  <a:lumMod val="65000"/>
                </a:schemeClr>
              </a:solidFill>
              <a:cs typeface="B Nazanin" pitchFamily="2" charset="-78"/>
            </a:endParaRPr>
          </a:p>
        </p:txBody>
      </p:sp>
      <p:sp>
        <p:nvSpPr>
          <p:cNvPr id="18" name="Rounded Rectangle 17"/>
          <p:cNvSpPr/>
          <p:nvPr/>
        </p:nvSpPr>
        <p:spPr>
          <a:xfrm>
            <a:off x="7858125" y="3005951"/>
            <a:ext cx="1285875" cy="42567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sz="1400" b="1" dirty="0" smtClean="0">
                <a:solidFill>
                  <a:schemeClr val="bg1">
                    <a:lumMod val="65000"/>
                  </a:schemeClr>
                </a:solidFill>
                <a:cs typeface="B Nazanin" panose="00000400000000000000" pitchFamily="2" charset="-78"/>
              </a:rPr>
              <a:t>حجم پول</a:t>
            </a:r>
            <a:endParaRPr lang="en-US" sz="1400" b="1" dirty="0">
              <a:solidFill>
                <a:schemeClr val="bg1">
                  <a:lumMod val="65000"/>
                </a:schemeClr>
              </a:solidFill>
              <a:cs typeface="B Nazanin" panose="00000400000000000000" pitchFamily="2" charset="-78"/>
            </a:endParaRPr>
          </a:p>
        </p:txBody>
      </p:sp>
      <p:sp>
        <p:nvSpPr>
          <p:cNvPr id="32" name="Rounded Rectangle 31"/>
          <p:cNvSpPr/>
          <p:nvPr/>
        </p:nvSpPr>
        <p:spPr>
          <a:xfrm>
            <a:off x="7858126" y="5092260"/>
            <a:ext cx="1285874" cy="42042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sz="1400" b="1" dirty="0" smtClean="0">
                <a:solidFill>
                  <a:schemeClr val="bg1">
                    <a:lumMod val="65000"/>
                  </a:schemeClr>
                </a:solidFill>
                <a:cs typeface="B Nazanin" panose="00000400000000000000" pitchFamily="2" charset="-78"/>
              </a:rPr>
              <a:t>پیشنهادات</a:t>
            </a:r>
            <a:endParaRPr lang="en-US" sz="1400" b="1" dirty="0">
              <a:solidFill>
                <a:schemeClr val="bg1">
                  <a:lumMod val="65000"/>
                </a:schemeClr>
              </a:solidFill>
              <a:cs typeface="B Nazanin" panose="00000400000000000000" pitchFamily="2" charset="-78"/>
            </a:endParaRPr>
          </a:p>
        </p:txBody>
      </p:sp>
      <p:sp>
        <p:nvSpPr>
          <p:cNvPr id="33" name="Rounded Rectangle 32"/>
          <p:cNvSpPr/>
          <p:nvPr/>
        </p:nvSpPr>
        <p:spPr>
          <a:xfrm>
            <a:off x="7848600" y="1066800"/>
            <a:ext cx="1295400" cy="451401"/>
          </a:xfrm>
          <a:prstGeom prst="roundRect">
            <a:avLst/>
          </a:prstGeom>
          <a:ln>
            <a:solidFill>
              <a:schemeClr val="accent1"/>
            </a:solidFill>
          </a:ln>
        </p:spPr>
        <p:style>
          <a:lnRef idx="1">
            <a:schemeClr val="accent1"/>
          </a:lnRef>
          <a:fillRef idx="2">
            <a:schemeClr val="accent1"/>
          </a:fillRef>
          <a:effectRef idx="1">
            <a:schemeClr val="accent1"/>
          </a:effectRef>
          <a:fontRef idx="minor">
            <a:schemeClr val="dk1"/>
          </a:fontRef>
        </p:style>
        <p:txBody>
          <a:bodyPr rtlCol="0" anchor="ctr"/>
          <a:lstStyle/>
          <a:p>
            <a:pPr algn="ctr" eaLnBrk="0" hangingPunct="0"/>
            <a:r>
              <a:rPr lang="fa-IR" sz="1400" b="1" dirty="0" smtClean="0">
                <a:solidFill>
                  <a:schemeClr val="bg1">
                    <a:lumMod val="65000"/>
                  </a:schemeClr>
                </a:solidFill>
                <a:cs typeface="B Nazanin" pitchFamily="2" charset="-78"/>
              </a:rPr>
              <a:t>بیان مسئله</a:t>
            </a:r>
            <a:endParaRPr lang="en-US" sz="1400" b="1" dirty="0">
              <a:solidFill>
                <a:schemeClr val="bg1">
                  <a:lumMod val="65000"/>
                </a:schemeClr>
              </a:solidFill>
              <a:cs typeface="B Nazanin" pitchFamily="2" charset="-78"/>
            </a:endParaRPr>
          </a:p>
        </p:txBody>
      </p:sp>
      <p:sp>
        <p:nvSpPr>
          <p:cNvPr id="34" name="Rounded Rectangle 33"/>
          <p:cNvSpPr/>
          <p:nvPr/>
        </p:nvSpPr>
        <p:spPr>
          <a:xfrm>
            <a:off x="7858125" y="3965030"/>
            <a:ext cx="1285875" cy="541161"/>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sz="1400" b="1" dirty="0" smtClean="0">
                <a:solidFill>
                  <a:schemeClr val="bg1">
                    <a:lumMod val="65000"/>
                  </a:schemeClr>
                </a:solidFill>
                <a:cs typeface="B Nazanin" panose="00000400000000000000" pitchFamily="2" charset="-78"/>
              </a:rPr>
              <a:t>مالیات</a:t>
            </a:r>
            <a:endParaRPr lang="en-US" sz="1400" b="1" dirty="0">
              <a:solidFill>
                <a:schemeClr val="bg1">
                  <a:lumMod val="65000"/>
                </a:schemeClr>
              </a:solidFill>
              <a:cs typeface="B Nazanin" panose="00000400000000000000" pitchFamily="2" charset="-78"/>
            </a:endParaRPr>
          </a:p>
        </p:txBody>
      </p:sp>
      <p:sp>
        <p:nvSpPr>
          <p:cNvPr id="35" name="Rounded Rectangle 34"/>
          <p:cNvSpPr/>
          <p:nvPr/>
        </p:nvSpPr>
        <p:spPr>
          <a:xfrm>
            <a:off x="7858125" y="4527330"/>
            <a:ext cx="1285875" cy="541161"/>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sz="1400" b="1" dirty="0" smtClean="0">
                <a:solidFill>
                  <a:schemeClr val="bg1">
                    <a:lumMod val="65000"/>
                  </a:schemeClr>
                </a:solidFill>
                <a:cs typeface="B Nazanin" panose="00000400000000000000" pitchFamily="2" charset="-78"/>
              </a:rPr>
              <a:t>روش های محاسبه تولید</a:t>
            </a:r>
            <a:endParaRPr lang="en-US" sz="1400" b="1" dirty="0">
              <a:solidFill>
                <a:schemeClr val="bg1">
                  <a:lumMod val="65000"/>
                </a:schemeClr>
              </a:solidFill>
              <a:cs typeface="B Nazanin" panose="00000400000000000000" pitchFamily="2" charset="-78"/>
            </a:endParaRPr>
          </a:p>
        </p:txBody>
      </p:sp>
      <p:sp>
        <p:nvSpPr>
          <p:cNvPr id="36" name="Left Arrow 35"/>
          <p:cNvSpPr/>
          <p:nvPr/>
        </p:nvSpPr>
        <p:spPr>
          <a:xfrm>
            <a:off x="7278494" y="2136230"/>
            <a:ext cx="1865506" cy="1118592"/>
          </a:xfrm>
          <a:prstGeom prst="leftArrow">
            <a:avLst/>
          </a:prstGeom>
          <a:ln>
            <a:solidFill>
              <a:schemeClr val="accent1"/>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fa-IR" b="1" dirty="0" smtClean="0">
                <a:solidFill>
                  <a:schemeClr val="tx2"/>
                </a:solidFill>
                <a:cs typeface="B Nazanin" pitchFamily="2" charset="-78"/>
              </a:rPr>
              <a:t>راه حل</a:t>
            </a:r>
            <a:endParaRPr lang="en-US" b="1" dirty="0">
              <a:solidFill>
                <a:schemeClr val="tx2"/>
              </a:solidFill>
              <a:cs typeface="B Nazanin" pitchFamily="2" charset="-78"/>
            </a:endParaRPr>
          </a:p>
        </p:txBody>
      </p:sp>
      <p:sp>
        <p:nvSpPr>
          <p:cNvPr id="37" name="Rounded Rectangle 36"/>
          <p:cNvSpPr/>
          <p:nvPr/>
        </p:nvSpPr>
        <p:spPr>
          <a:xfrm>
            <a:off x="7848600" y="1537130"/>
            <a:ext cx="1295400" cy="413555"/>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sz="1400" b="1" dirty="0" smtClean="0">
                <a:solidFill>
                  <a:schemeClr val="bg1">
                    <a:lumMod val="65000"/>
                  </a:schemeClr>
                </a:solidFill>
                <a:cs typeface="B Nazanin" pitchFamily="2" charset="-78"/>
              </a:rPr>
              <a:t>راه حل</a:t>
            </a:r>
            <a:endParaRPr lang="en-US" sz="1400" b="1" dirty="0" smtClean="0">
              <a:solidFill>
                <a:schemeClr val="bg1">
                  <a:lumMod val="65000"/>
                </a:schemeClr>
              </a:solidFill>
              <a:cs typeface="B Nazanin" pitchFamily="2" charset="-78"/>
            </a:endParaRPr>
          </a:p>
        </p:txBody>
      </p:sp>
      <p:sp>
        <p:nvSpPr>
          <p:cNvPr id="17" name="Rounded Rectangle 16"/>
          <p:cNvSpPr/>
          <p:nvPr/>
        </p:nvSpPr>
        <p:spPr>
          <a:xfrm>
            <a:off x="7858125" y="3444351"/>
            <a:ext cx="1285875" cy="48873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sz="1400" b="1" dirty="0" smtClean="0">
                <a:solidFill>
                  <a:schemeClr val="bg1">
                    <a:lumMod val="65000"/>
                  </a:schemeClr>
                </a:solidFill>
                <a:cs typeface="B Nazanin" pitchFamily="2" charset="-78"/>
              </a:rPr>
              <a:t>استهلاک</a:t>
            </a:r>
            <a:endParaRPr lang="en-US" sz="1400" b="1" dirty="0">
              <a:solidFill>
                <a:schemeClr val="bg1">
                  <a:lumMod val="65000"/>
                </a:schemeClr>
              </a:solidFill>
              <a:cs typeface="B Nazanin" pitchFamily="2" charset="-78"/>
            </a:endParaRPr>
          </a:p>
        </p:txBody>
      </p:sp>
      <p:graphicFrame>
        <p:nvGraphicFramePr>
          <p:cNvPr id="2" name="Table 1"/>
          <p:cNvGraphicFramePr>
            <a:graphicFrameLocks noGrp="1"/>
          </p:cNvGraphicFramePr>
          <p:nvPr>
            <p:extLst>
              <p:ext uri="{D42A27DB-BD31-4B8C-83A1-F6EECF244321}">
                <p14:modId xmlns:p14="http://schemas.microsoft.com/office/powerpoint/2010/main" val="2868572146"/>
              </p:ext>
            </p:extLst>
          </p:nvPr>
        </p:nvGraphicFramePr>
        <p:xfrm>
          <a:off x="609600" y="1743906"/>
          <a:ext cx="6096000" cy="2688880"/>
        </p:xfrm>
        <a:graphic>
          <a:graphicData uri="http://schemas.openxmlformats.org/drawingml/2006/table">
            <a:tbl>
              <a:tblPr firstRow="1" bandRow="1">
                <a:tableStyleId>{22838BEF-8BB2-4498-84A7-C5851F593DF1}</a:tableStyleId>
              </a:tblPr>
              <a:tblGrid>
                <a:gridCol w="3888432"/>
                <a:gridCol w="2207568"/>
              </a:tblGrid>
              <a:tr h="52148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a-IR" sz="2400" b="1" dirty="0" smtClean="0">
                          <a:cs typeface="B Nazanin" panose="00000400000000000000"/>
                        </a:rPr>
                        <a:t>144/000/000=12/000/000*12</a:t>
                      </a:r>
                      <a:endParaRPr lang="en-US" sz="2400" b="1" dirty="0" smtClean="0">
                        <a:cs typeface="B Nazanin" panose="00000400000000000000"/>
                      </a:endParaRPr>
                    </a:p>
                  </a:txBody>
                  <a:tcPr/>
                </a:tc>
                <a:tc>
                  <a:txBody>
                    <a:bodyPr/>
                    <a:lstStyle/>
                    <a:p>
                      <a:r>
                        <a:rPr lang="fa-IR" sz="2400" b="1" dirty="0" smtClean="0">
                          <a:cs typeface="B Nazanin" panose="00000400000000000000"/>
                        </a:rPr>
                        <a:t>هزینه اجاره بها سالیانه</a:t>
                      </a:r>
                      <a:endParaRPr lang="en-US" sz="2400" b="1" dirty="0">
                        <a:cs typeface="B Nazanin" panose="00000400000000000000"/>
                      </a:endParaRPr>
                    </a:p>
                  </a:txBody>
                  <a:tcPr/>
                </a:tc>
              </a:tr>
              <a:tr h="521480">
                <a:tc>
                  <a:txBody>
                    <a:bodyPr/>
                    <a:lstStyle/>
                    <a:p>
                      <a:pPr algn="l" rtl="0"/>
                      <a:r>
                        <a:rPr lang="fa-IR" sz="2400" b="1" dirty="0" smtClean="0">
                          <a:cs typeface="B Nazanin" panose="00000400000000000000"/>
                        </a:rPr>
                        <a:t>153/000/000=15*850/000*12</a:t>
                      </a:r>
                      <a:endParaRPr lang="en-US" sz="2400" b="1" dirty="0">
                        <a:cs typeface="B Nazanin" panose="00000400000000000000"/>
                      </a:endParaRPr>
                    </a:p>
                  </a:txBody>
                  <a:tcPr/>
                </a:tc>
                <a:tc>
                  <a:txBody>
                    <a:bodyPr/>
                    <a:lstStyle/>
                    <a:p>
                      <a:r>
                        <a:rPr lang="fa-IR" sz="2400" b="1" dirty="0" smtClean="0">
                          <a:cs typeface="B Nazanin" panose="00000400000000000000"/>
                        </a:rPr>
                        <a:t>هزینه</a:t>
                      </a:r>
                      <a:r>
                        <a:rPr lang="fa-IR" sz="2400" b="1" baseline="0" dirty="0" smtClean="0">
                          <a:cs typeface="B Nazanin" panose="00000400000000000000"/>
                        </a:rPr>
                        <a:t> حقوق سالیانه</a:t>
                      </a:r>
                      <a:endParaRPr lang="en-US" sz="2400" b="1" dirty="0">
                        <a:cs typeface="B Nazanin" panose="00000400000000000000"/>
                      </a:endParaRPr>
                    </a:p>
                  </a:txBody>
                  <a:tcPr/>
                </a:tc>
              </a:tr>
              <a:tr h="521480">
                <a:tc>
                  <a:txBody>
                    <a:bodyPr/>
                    <a:lstStyle/>
                    <a:p>
                      <a:pPr algn="r" rtl="0"/>
                      <a:r>
                        <a:rPr lang="fa-IR" sz="2400" b="1" dirty="0" smtClean="0">
                          <a:cs typeface="B Nazanin" panose="00000400000000000000"/>
                        </a:rPr>
                        <a:t>                185/000/000</a:t>
                      </a:r>
                      <a:endParaRPr lang="en-US" sz="2400" b="1" dirty="0">
                        <a:cs typeface="B Nazanin" panose="00000400000000000000"/>
                      </a:endParaRPr>
                    </a:p>
                  </a:txBody>
                  <a:tcPr/>
                </a:tc>
                <a:tc>
                  <a:txBody>
                    <a:bodyPr/>
                    <a:lstStyle/>
                    <a:p>
                      <a:r>
                        <a:rPr lang="fa-IR" sz="2400" b="1" dirty="0" smtClean="0">
                          <a:cs typeface="B Nazanin" panose="00000400000000000000"/>
                        </a:rPr>
                        <a:t>هزینه مواداولیه</a:t>
                      </a:r>
                      <a:endParaRPr lang="en-US" sz="2400" b="1" dirty="0">
                        <a:cs typeface="B Nazanin" panose="00000400000000000000"/>
                      </a:endParaRPr>
                    </a:p>
                  </a:txBody>
                  <a:tcPr/>
                </a:tc>
              </a:tr>
              <a:tr h="521480">
                <a:tc>
                  <a:txBody>
                    <a:bodyPr/>
                    <a:lstStyle/>
                    <a:p>
                      <a:pPr algn="l" rtl="0"/>
                      <a:r>
                        <a:rPr lang="fa-IR" sz="2400" b="1" dirty="0" smtClean="0">
                          <a:cs typeface="B Nazanin" panose="00000400000000000000"/>
                        </a:rPr>
                        <a:t>45/900/000=30%*153/000/000</a:t>
                      </a:r>
                      <a:endParaRPr lang="en-US" sz="2400" b="1" dirty="0">
                        <a:cs typeface="B Nazanin" panose="00000400000000000000"/>
                      </a:endParaRPr>
                    </a:p>
                  </a:txBody>
                  <a:tcPr/>
                </a:tc>
                <a:tc>
                  <a:txBody>
                    <a:bodyPr/>
                    <a:lstStyle/>
                    <a:p>
                      <a:r>
                        <a:rPr lang="fa-IR" sz="2400" b="1" dirty="0" smtClean="0">
                          <a:cs typeface="B Nazanin" panose="00000400000000000000"/>
                        </a:rPr>
                        <a:t>استهلاک</a:t>
                      </a:r>
                      <a:endParaRPr lang="en-US" sz="2400" b="1" dirty="0">
                        <a:cs typeface="B Nazanin" panose="00000400000000000000"/>
                      </a:endParaRPr>
                    </a:p>
                  </a:txBody>
                  <a:tcPr/>
                </a:tc>
              </a:tr>
            </a:tbl>
          </a:graphicData>
        </a:graphic>
      </p:graphicFrame>
      <p:graphicFrame>
        <p:nvGraphicFramePr>
          <p:cNvPr id="4" name="Table 3"/>
          <p:cNvGraphicFramePr>
            <a:graphicFrameLocks noGrp="1"/>
          </p:cNvGraphicFramePr>
          <p:nvPr>
            <p:extLst>
              <p:ext uri="{D42A27DB-BD31-4B8C-83A1-F6EECF244321}">
                <p14:modId xmlns:p14="http://schemas.microsoft.com/office/powerpoint/2010/main" val="4049934079"/>
              </p:ext>
            </p:extLst>
          </p:nvPr>
        </p:nvGraphicFramePr>
        <p:xfrm>
          <a:off x="609600" y="4061310"/>
          <a:ext cx="6096000" cy="736600"/>
        </p:xfrm>
        <a:graphic>
          <a:graphicData uri="http://schemas.openxmlformats.org/drawingml/2006/table">
            <a:tbl>
              <a:tblPr firstRow="1" bandRow="1">
                <a:tableStyleId>{5C22544A-7EE6-4342-B048-85BDC9FD1C3A}</a:tableStyleId>
              </a:tblPr>
              <a:tblGrid>
                <a:gridCol w="2592288"/>
                <a:gridCol w="3503712"/>
              </a:tblGrid>
              <a:tr h="139040">
                <a:tc>
                  <a:txBody>
                    <a:bodyPr/>
                    <a:lstStyle/>
                    <a:p>
                      <a:r>
                        <a:rPr lang="fa-IR" dirty="0" smtClean="0"/>
                        <a:t>2/640/000/000</a:t>
                      </a:r>
                      <a:endParaRPr lang="en-US" dirty="0"/>
                    </a:p>
                  </a:txBody>
                  <a:tcPr/>
                </a:tc>
                <a:tc>
                  <a:txBody>
                    <a:bodyPr/>
                    <a:lstStyle/>
                    <a:p>
                      <a:r>
                        <a:rPr lang="fa-IR" dirty="0" smtClean="0"/>
                        <a:t>درآمد</a:t>
                      </a:r>
                      <a:r>
                        <a:rPr lang="en-US" dirty="0" smtClean="0"/>
                        <a:t>=</a:t>
                      </a:r>
                      <a:r>
                        <a:rPr lang="fa-IR" dirty="0" smtClean="0"/>
                        <a:t>تعداد*قیمت=2200*2200/000=</a:t>
                      </a:r>
                      <a:endParaRPr lang="en-US" dirty="0"/>
                    </a:p>
                  </a:txBody>
                  <a:tcPr/>
                </a:tc>
              </a:tr>
              <a:tr h="370840">
                <a:tc>
                  <a:txBody>
                    <a:bodyPr/>
                    <a:lstStyle/>
                    <a:p>
                      <a:r>
                        <a:rPr lang="fa-IR" dirty="0" smtClean="0"/>
                        <a:t>527/900/000</a:t>
                      </a:r>
                      <a:endParaRPr lang="en-US" dirty="0"/>
                    </a:p>
                  </a:txBody>
                  <a:tcPr/>
                </a:tc>
                <a:tc>
                  <a:txBody>
                    <a:bodyPr/>
                    <a:lstStyle/>
                    <a:p>
                      <a:r>
                        <a:rPr lang="fa-IR" dirty="0" smtClean="0"/>
                        <a:t>جمع</a:t>
                      </a:r>
                      <a:r>
                        <a:rPr lang="fa-IR" baseline="0" dirty="0" smtClean="0"/>
                        <a:t> هزینه ها</a:t>
                      </a:r>
                      <a:endParaRPr lang="en-US" dirty="0"/>
                    </a:p>
                  </a:txBody>
                  <a:tcPr/>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1974436236"/>
              </p:ext>
            </p:extLst>
          </p:nvPr>
        </p:nvGraphicFramePr>
        <p:xfrm>
          <a:off x="559904" y="5012910"/>
          <a:ext cx="6195392" cy="579120"/>
        </p:xfrm>
        <a:graphic>
          <a:graphicData uri="http://schemas.openxmlformats.org/drawingml/2006/table">
            <a:tbl>
              <a:tblPr firstRow="1" bandRow="1">
                <a:tableStyleId>{912C8C85-51F0-491E-9774-3900AFEF0FD7}</a:tableStyleId>
              </a:tblPr>
              <a:tblGrid>
                <a:gridCol w="3097696"/>
                <a:gridCol w="3097696"/>
              </a:tblGrid>
              <a:tr h="388234">
                <a:tc>
                  <a:txBody>
                    <a:bodyPr/>
                    <a:lstStyle/>
                    <a:p>
                      <a:r>
                        <a:rPr lang="fa-IR" dirty="0" smtClean="0"/>
                        <a:t>2/112/100/000</a:t>
                      </a:r>
                      <a:endParaRPr lang="en-US" dirty="0"/>
                    </a:p>
                  </a:txBody>
                  <a:tcPr/>
                </a:tc>
                <a:tc>
                  <a:txBody>
                    <a:bodyPr/>
                    <a:lstStyle/>
                    <a:p>
                      <a:r>
                        <a:rPr lang="fa-IR" sz="3200" dirty="0" smtClean="0">
                          <a:cs typeface="B Titr"/>
                        </a:rPr>
                        <a:t>سود</a:t>
                      </a:r>
                      <a:endParaRPr lang="en-US" sz="3200" dirty="0">
                        <a:cs typeface="B Titr"/>
                      </a:endParaRPr>
                    </a:p>
                  </a:txBody>
                  <a:tcPr/>
                </a:tc>
              </a:tr>
            </a:tbl>
          </a:graphicData>
        </a:graphic>
      </p:graphicFrame>
    </p:spTree>
  </p:cSld>
  <p:clrMapOvr>
    <a:masterClrMapping/>
  </p:clrMapOvr>
  <mc:AlternateContent xmlns:mc="http://schemas.openxmlformats.org/markup-compatibility/2006" xmlns:p14="http://schemas.microsoft.com/office/powerpoint/2010/main">
    <mc:Choice Requires="p14">
      <p:transition spd="slow" p14:dur="1600">
        <p14:prism dir="r"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circle(in)">
                                      <p:cBhvr>
                                        <p:cTn id="12" dur="20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circle(in)">
                                      <p:cBhvr>
                                        <p:cTn id="1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9" name="Rectangle 8"/>
          <p:cNvSpPr/>
          <p:nvPr/>
        </p:nvSpPr>
        <p:spPr>
          <a:xfrm>
            <a:off x="29028" y="1483425"/>
            <a:ext cx="7249466" cy="4062651"/>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nSpc>
                <a:spcPct val="150000"/>
              </a:lnSpc>
            </a:pPr>
            <a:r>
              <a:rPr lang="fa-IR" sz="2000" b="1" dirty="0" smtClean="0">
                <a:solidFill>
                  <a:schemeClr val="tx1"/>
                </a:solidFill>
                <a:cs typeface="B Titr" pitchFamily="2" charset="-78"/>
              </a:rPr>
              <a:t>1- باتوجه به اطلاعات زیر ،میزان نقدینگی  حجم پول در گردش و پس انداز را محاسبه کنید؟</a:t>
            </a:r>
          </a:p>
          <a:p>
            <a:pPr>
              <a:lnSpc>
                <a:spcPct val="150000"/>
              </a:lnSpc>
            </a:pPr>
            <a:endParaRPr lang="fa-IR" sz="2400" b="1" dirty="0" smtClean="0">
              <a:cs typeface="B Titr" pitchFamily="2" charset="-78"/>
            </a:endParaRPr>
          </a:p>
          <a:p>
            <a:pPr>
              <a:lnSpc>
                <a:spcPct val="150000"/>
              </a:lnSpc>
              <a:buFont typeface="Wingdings" pitchFamily="2" charset="2"/>
              <a:buChar char="Ø"/>
            </a:pPr>
            <a:endParaRPr lang="fa-IR" dirty="0" smtClean="0">
              <a:solidFill>
                <a:srgbClr val="0047D6"/>
              </a:solidFill>
              <a:cs typeface="B Nazanin" pitchFamily="2" charset="-78"/>
            </a:endParaRPr>
          </a:p>
          <a:p>
            <a:pPr>
              <a:lnSpc>
                <a:spcPct val="150000"/>
              </a:lnSpc>
              <a:buFont typeface="Wingdings" pitchFamily="2" charset="2"/>
              <a:buChar char="Ø"/>
            </a:pPr>
            <a:endParaRPr lang="fa-IR" dirty="0">
              <a:solidFill>
                <a:srgbClr val="0047D6"/>
              </a:solidFill>
              <a:cs typeface="B Nazanin" pitchFamily="2" charset="-78"/>
            </a:endParaRPr>
          </a:p>
          <a:p>
            <a:pPr>
              <a:lnSpc>
                <a:spcPct val="150000"/>
              </a:lnSpc>
              <a:buFont typeface="Wingdings" pitchFamily="2" charset="2"/>
              <a:buChar char="Ø"/>
            </a:pPr>
            <a:endParaRPr lang="fa-IR" dirty="0" smtClean="0">
              <a:solidFill>
                <a:srgbClr val="0047D6"/>
              </a:solidFill>
              <a:cs typeface="B Nazanin" pitchFamily="2" charset="-78"/>
            </a:endParaRPr>
          </a:p>
          <a:p>
            <a:pPr>
              <a:lnSpc>
                <a:spcPct val="150000"/>
              </a:lnSpc>
              <a:buFont typeface="Wingdings" pitchFamily="2" charset="2"/>
              <a:buChar char="Ø"/>
            </a:pPr>
            <a:endParaRPr lang="fa-IR" dirty="0">
              <a:solidFill>
                <a:srgbClr val="0047D6"/>
              </a:solidFill>
              <a:cs typeface="B Nazanin" pitchFamily="2" charset="-78"/>
            </a:endParaRPr>
          </a:p>
          <a:p>
            <a:pPr>
              <a:lnSpc>
                <a:spcPct val="150000"/>
              </a:lnSpc>
              <a:buFont typeface="Wingdings" pitchFamily="2" charset="2"/>
              <a:buChar char="Ø"/>
            </a:pPr>
            <a:endParaRPr lang="fa-IR" dirty="0" smtClean="0">
              <a:solidFill>
                <a:srgbClr val="0047D6"/>
              </a:solidFill>
              <a:cs typeface="B Nazanin" pitchFamily="2" charset="-78"/>
            </a:endParaRPr>
          </a:p>
          <a:p>
            <a:pPr>
              <a:lnSpc>
                <a:spcPct val="150000"/>
              </a:lnSpc>
              <a:buFont typeface="Wingdings" pitchFamily="2" charset="2"/>
              <a:buChar char="Ø"/>
            </a:pPr>
            <a:endParaRPr lang="fa-IR" dirty="0" smtClean="0">
              <a:solidFill>
                <a:srgbClr val="0047D6"/>
              </a:solidFill>
              <a:cs typeface="B Nazanin" pitchFamily="2" charset="-78"/>
            </a:endParaRPr>
          </a:p>
        </p:txBody>
      </p:sp>
      <p:sp>
        <p:nvSpPr>
          <p:cNvPr id="21" name="Hexagon 20"/>
          <p:cNvSpPr/>
          <p:nvPr/>
        </p:nvSpPr>
        <p:spPr>
          <a:xfrm>
            <a:off x="8204886" y="5668483"/>
            <a:ext cx="609600" cy="533400"/>
          </a:xfrm>
          <a:prstGeom prst="hexagon">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fa-IR" sz="1600" b="1" dirty="0" smtClean="0">
                <a:cs typeface="B Nazanin" pitchFamily="2" charset="-78"/>
              </a:rPr>
              <a:t>10</a:t>
            </a:r>
            <a:endParaRPr lang="en-US" sz="1600" b="1" dirty="0">
              <a:cs typeface="B Nazanin" pitchFamily="2" charset="-78"/>
            </a:endParaRPr>
          </a:p>
        </p:txBody>
      </p:sp>
      <p:sp>
        <p:nvSpPr>
          <p:cNvPr id="22" name="Hexagon 21"/>
          <p:cNvSpPr/>
          <p:nvPr/>
        </p:nvSpPr>
        <p:spPr>
          <a:xfrm>
            <a:off x="7701169" y="5943600"/>
            <a:ext cx="609600" cy="533400"/>
          </a:xfrm>
          <a:prstGeom prst="hexagon">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fa-IR" sz="1600" b="1" dirty="0" smtClean="0">
                <a:cs typeface="B Nazanin" pitchFamily="2" charset="-78"/>
              </a:rPr>
              <a:t>از</a:t>
            </a:r>
            <a:endParaRPr lang="en-US" sz="1600" b="1" dirty="0">
              <a:cs typeface="B Nazanin" pitchFamily="2" charset="-78"/>
            </a:endParaRPr>
          </a:p>
        </p:txBody>
      </p:sp>
      <p:sp>
        <p:nvSpPr>
          <p:cNvPr id="23" name="Hexagon 22"/>
          <p:cNvSpPr/>
          <p:nvPr/>
        </p:nvSpPr>
        <p:spPr>
          <a:xfrm>
            <a:off x="8204886" y="6233985"/>
            <a:ext cx="609600" cy="533400"/>
          </a:xfrm>
          <a:prstGeom prst="hexagon">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fa-IR" sz="1600" b="1" dirty="0" smtClean="0">
                <a:cs typeface="B Nazanin" pitchFamily="2" charset="-78"/>
              </a:rPr>
              <a:t>17</a:t>
            </a:r>
            <a:endParaRPr lang="en-US" sz="1600" b="1" dirty="0">
              <a:cs typeface="B Nazanin" pitchFamily="2" charset="-78"/>
            </a:endParaRPr>
          </a:p>
        </p:txBody>
      </p:sp>
      <p:sp>
        <p:nvSpPr>
          <p:cNvPr id="24" name="Rectangle 2"/>
          <p:cNvSpPr>
            <a:spLocks noGrp="1" noChangeArrowheads="1"/>
          </p:cNvSpPr>
          <p:nvPr>
            <p:ph type="title"/>
          </p:nvPr>
        </p:nvSpPr>
        <p:spPr>
          <a:xfrm>
            <a:off x="1143000" y="381000"/>
            <a:ext cx="6705600" cy="563563"/>
          </a:xfrm>
        </p:spPr>
        <p:txBody>
          <a:bodyPr>
            <a:noAutofit/>
          </a:bodyPr>
          <a:lstStyle/>
          <a:p>
            <a:pPr algn="r"/>
            <a:r>
              <a:rPr lang="fa-IR" sz="3600" b="1" dirty="0" smtClean="0">
                <a:solidFill>
                  <a:schemeClr val="bg1"/>
                </a:solidFill>
                <a:effectLst>
                  <a:outerShdw blurRad="38100" dist="38100" dir="2700000" algn="tl">
                    <a:srgbClr val="000000">
                      <a:alpha val="43137"/>
                    </a:srgbClr>
                  </a:outerShdw>
                </a:effectLst>
                <a:cs typeface="B Nazanin" pitchFamily="2" charset="-78"/>
              </a:rPr>
              <a:t>پول</a:t>
            </a:r>
            <a:endParaRPr lang="en-US" sz="3600" b="1" dirty="0" smtClean="0">
              <a:ln w="12700">
                <a:solidFill>
                  <a:schemeClr val="tx2">
                    <a:satMod val="155000"/>
                  </a:schemeClr>
                </a:solidFill>
                <a:prstDash val="solid"/>
              </a:ln>
              <a:solidFill>
                <a:schemeClr val="bg1"/>
              </a:solidFill>
              <a:effectLst>
                <a:outerShdw blurRad="38100" dist="38100" dir="2700000" algn="tl">
                  <a:srgbClr val="000000">
                    <a:alpha val="43137"/>
                  </a:srgbClr>
                </a:outerShdw>
              </a:effectLst>
              <a:cs typeface="B Nazanin" pitchFamily="2" charset="-78"/>
            </a:endParaRPr>
          </a:p>
        </p:txBody>
      </p:sp>
      <p:pic>
        <p:nvPicPr>
          <p:cNvPr id="30" name="Picture 29" descr="G:\پایان نامه آرزو-رادیوشناختی\CR.jpg"/>
          <p:cNvPicPr/>
          <p:nvPr/>
        </p:nvPicPr>
        <p:blipFill>
          <a:blip r:embed="rId3" cstate="print"/>
          <a:srcRect/>
          <a:stretch>
            <a:fillRect/>
          </a:stretch>
        </p:blipFill>
        <p:spPr bwMode="auto">
          <a:xfrm>
            <a:off x="8065325" y="1"/>
            <a:ext cx="1066800" cy="1061850"/>
          </a:xfrm>
          <a:prstGeom prst="rect">
            <a:avLst/>
          </a:prstGeom>
          <a:noFill/>
          <a:ln w="9525">
            <a:noFill/>
            <a:miter lim="800000"/>
            <a:headEnd/>
            <a:tailEnd/>
          </a:ln>
        </p:spPr>
      </p:pic>
      <p:sp>
        <p:nvSpPr>
          <p:cNvPr id="16" name="Rounded Rectangle 15"/>
          <p:cNvSpPr/>
          <p:nvPr/>
        </p:nvSpPr>
        <p:spPr>
          <a:xfrm>
            <a:off x="7848600" y="1981190"/>
            <a:ext cx="1295400" cy="413555"/>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sz="1400" b="1" dirty="0" smtClean="0">
                <a:solidFill>
                  <a:schemeClr val="bg1">
                    <a:lumMod val="65000"/>
                  </a:schemeClr>
                </a:solidFill>
                <a:cs typeface="B Nazanin" pitchFamily="2" charset="-78"/>
              </a:rPr>
              <a:t>بیان مسئله</a:t>
            </a:r>
            <a:endParaRPr lang="en-US" sz="1400" b="1" dirty="0" smtClean="0">
              <a:solidFill>
                <a:schemeClr val="bg1">
                  <a:lumMod val="65000"/>
                </a:schemeClr>
              </a:solidFill>
              <a:cs typeface="B Nazanin" pitchFamily="2" charset="-78"/>
            </a:endParaRPr>
          </a:p>
        </p:txBody>
      </p:sp>
      <p:sp>
        <p:nvSpPr>
          <p:cNvPr id="18" name="Rounded Rectangle 17"/>
          <p:cNvSpPr/>
          <p:nvPr/>
        </p:nvSpPr>
        <p:spPr>
          <a:xfrm>
            <a:off x="7858125" y="3005951"/>
            <a:ext cx="1285875" cy="42567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sz="1400" b="1" dirty="0" smtClean="0">
                <a:solidFill>
                  <a:schemeClr val="bg1">
                    <a:lumMod val="65000"/>
                  </a:schemeClr>
                </a:solidFill>
                <a:cs typeface="B Nazanin" panose="00000400000000000000" pitchFamily="2" charset="-78"/>
              </a:rPr>
              <a:t>حجم پول</a:t>
            </a:r>
            <a:endParaRPr lang="en-US" sz="1400" b="1" dirty="0">
              <a:solidFill>
                <a:schemeClr val="bg1">
                  <a:lumMod val="65000"/>
                </a:schemeClr>
              </a:solidFill>
              <a:cs typeface="B Nazanin" panose="00000400000000000000" pitchFamily="2" charset="-78"/>
            </a:endParaRPr>
          </a:p>
        </p:txBody>
      </p:sp>
      <p:sp>
        <p:nvSpPr>
          <p:cNvPr id="31" name="Rounded Rectangle 30"/>
          <p:cNvSpPr/>
          <p:nvPr/>
        </p:nvSpPr>
        <p:spPr>
          <a:xfrm>
            <a:off x="7858125" y="3455271"/>
            <a:ext cx="1285875" cy="48873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sz="1050" b="1" dirty="0" smtClean="0">
                <a:solidFill>
                  <a:schemeClr val="bg1">
                    <a:lumMod val="65000"/>
                  </a:schemeClr>
                </a:solidFill>
                <a:cs typeface="B Nazanin" panose="00000400000000000000" pitchFamily="2" charset="-78"/>
              </a:rPr>
              <a:t>پارامترهای شبیه سازی</a:t>
            </a:r>
            <a:endParaRPr lang="en-US" sz="1050" b="1" dirty="0">
              <a:solidFill>
                <a:schemeClr val="bg1">
                  <a:lumMod val="65000"/>
                </a:schemeClr>
              </a:solidFill>
              <a:cs typeface="B Nazanin" panose="00000400000000000000" pitchFamily="2" charset="-78"/>
            </a:endParaRPr>
          </a:p>
        </p:txBody>
      </p:sp>
      <p:sp>
        <p:nvSpPr>
          <p:cNvPr id="32" name="Rounded Rectangle 31"/>
          <p:cNvSpPr/>
          <p:nvPr/>
        </p:nvSpPr>
        <p:spPr>
          <a:xfrm>
            <a:off x="7858126" y="5068491"/>
            <a:ext cx="1285874" cy="42042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sz="1400" b="1" dirty="0" smtClean="0">
                <a:solidFill>
                  <a:schemeClr val="bg1">
                    <a:lumMod val="65000"/>
                  </a:schemeClr>
                </a:solidFill>
                <a:cs typeface="B Nazanin" panose="00000400000000000000" pitchFamily="2" charset="-78"/>
              </a:rPr>
              <a:t>پیشنهادات</a:t>
            </a:r>
            <a:endParaRPr lang="en-US" sz="1400" b="1" dirty="0">
              <a:solidFill>
                <a:schemeClr val="bg1">
                  <a:lumMod val="65000"/>
                </a:schemeClr>
              </a:solidFill>
              <a:cs typeface="B Nazanin" panose="00000400000000000000" pitchFamily="2" charset="-78"/>
            </a:endParaRPr>
          </a:p>
        </p:txBody>
      </p:sp>
      <p:sp>
        <p:nvSpPr>
          <p:cNvPr id="33" name="Rounded Rectangle 32"/>
          <p:cNvSpPr/>
          <p:nvPr/>
        </p:nvSpPr>
        <p:spPr>
          <a:xfrm>
            <a:off x="7848600" y="1066800"/>
            <a:ext cx="1295400" cy="451401"/>
          </a:xfrm>
          <a:prstGeom prst="roundRect">
            <a:avLst/>
          </a:prstGeom>
          <a:ln>
            <a:solidFill>
              <a:schemeClr val="accent1"/>
            </a:solidFill>
          </a:ln>
        </p:spPr>
        <p:style>
          <a:lnRef idx="1">
            <a:schemeClr val="accent1"/>
          </a:lnRef>
          <a:fillRef idx="2">
            <a:schemeClr val="accent1"/>
          </a:fillRef>
          <a:effectRef idx="1">
            <a:schemeClr val="accent1"/>
          </a:effectRef>
          <a:fontRef idx="minor">
            <a:schemeClr val="dk1"/>
          </a:fontRef>
        </p:style>
        <p:txBody>
          <a:bodyPr rtlCol="0" anchor="ctr"/>
          <a:lstStyle/>
          <a:p>
            <a:pPr algn="ctr" eaLnBrk="0" hangingPunct="0"/>
            <a:r>
              <a:rPr lang="fa-IR" sz="1400" b="1" dirty="0" smtClean="0">
                <a:solidFill>
                  <a:schemeClr val="bg1">
                    <a:lumMod val="65000"/>
                  </a:schemeClr>
                </a:solidFill>
                <a:cs typeface="B Nazanin" pitchFamily="2" charset="-78"/>
              </a:rPr>
              <a:t>بیان مسئله</a:t>
            </a:r>
            <a:endParaRPr lang="en-US" sz="1400" b="1" dirty="0">
              <a:solidFill>
                <a:schemeClr val="bg1">
                  <a:lumMod val="65000"/>
                </a:schemeClr>
              </a:solidFill>
              <a:cs typeface="B Nazanin" pitchFamily="2" charset="-78"/>
            </a:endParaRPr>
          </a:p>
        </p:txBody>
      </p:sp>
      <p:sp>
        <p:nvSpPr>
          <p:cNvPr id="34" name="Rounded Rectangle 33"/>
          <p:cNvSpPr/>
          <p:nvPr/>
        </p:nvSpPr>
        <p:spPr>
          <a:xfrm>
            <a:off x="7858125" y="3965030"/>
            <a:ext cx="1285875" cy="541161"/>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sz="1400" b="1" dirty="0" smtClean="0">
                <a:solidFill>
                  <a:schemeClr val="bg1">
                    <a:lumMod val="65000"/>
                  </a:schemeClr>
                </a:solidFill>
                <a:cs typeface="B Nazanin" panose="00000400000000000000" pitchFamily="2" charset="-78"/>
              </a:rPr>
              <a:t>مالیات</a:t>
            </a:r>
            <a:endParaRPr lang="en-US" sz="1400" b="1" dirty="0">
              <a:solidFill>
                <a:schemeClr val="bg1">
                  <a:lumMod val="65000"/>
                </a:schemeClr>
              </a:solidFill>
              <a:cs typeface="B Nazanin" panose="00000400000000000000" pitchFamily="2" charset="-78"/>
            </a:endParaRPr>
          </a:p>
        </p:txBody>
      </p:sp>
      <p:sp>
        <p:nvSpPr>
          <p:cNvPr id="35" name="Rounded Rectangle 34"/>
          <p:cNvSpPr/>
          <p:nvPr/>
        </p:nvSpPr>
        <p:spPr>
          <a:xfrm>
            <a:off x="7858125" y="4527330"/>
            <a:ext cx="1285875" cy="541161"/>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sz="1400" b="1" dirty="0" smtClean="0">
                <a:solidFill>
                  <a:schemeClr val="bg1">
                    <a:lumMod val="65000"/>
                  </a:schemeClr>
                </a:solidFill>
                <a:cs typeface="B Nazanin" panose="00000400000000000000" pitchFamily="2" charset="-78"/>
              </a:rPr>
              <a:t>روش های محاسبه تولید</a:t>
            </a:r>
            <a:endParaRPr lang="en-US" sz="1400" b="1" dirty="0">
              <a:solidFill>
                <a:schemeClr val="bg1">
                  <a:lumMod val="65000"/>
                </a:schemeClr>
              </a:solidFill>
              <a:cs typeface="B Nazanin" panose="00000400000000000000" pitchFamily="2" charset="-78"/>
            </a:endParaRPr>
          </a:p>
        </p:txBody>
      </p:sp>
      <p:sp>
        <p:nvSpPr>
          <p:cNvPr id="36" name="Left Arrow 35"/>
          <p:cNvSpPr/>
          <p:nvPr/>
        </p:nvSpPr>
        <p:spPr>
          <a:xfrm>
            <a:off x="7278494" y="2136230"/>
            <a:ext cx="1865506" cy="1118592"/>
          </a:xfrm>
          <a:prstGeom prst="leftArrow">
            <a:avLst/>
          </a:prstGeom>
          <a:ln>
            <a:solidFill>
              <a:schemeClr val="accent1"/>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fa-IR" b="1" dirty="0" smtClean="0">
                <a:solidFill>
                  <a:schemeClr val="tx2"/>
                </a:solidFill>
                <a:cs typeface="B Nazanin" pitchFamily="2" charset="-78"/>
              </a:rPr>
              <a:t>بیان  مسئله</a:t>
            </a:r>
            <a:endParaRPr lang="en-US" b="1" dirty="0">
              <a:solidFill>
                <a:schemeClr val="tx2"/>
              </a:solidFill>
              <a:cs typeface="B Nazanin" pitchFamily="2" charset="-78"/>
            </a:endParaRPr>
          </a:p>
        </p:txBody>
      </p:sp>
      <p:sp>
        <p:nvSpPr>
          <p:cNvPr id="37" name="Rounded Rectangle 36"/>
          <p:cNvSpPr/>
          <p:nvPr/>
        </p:nvSpPr>
        <p:spPr>
          <a:xfrm>
            <a:off x="7848600" y="1537130"/>
            <a:ext cx="1295400" cy="413555"/>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sz="1400" b="1" dirty="0" smtClean="0">
                <a:solidFill>
                  <a:schemeClr val="bg1">
                    <a:lumMod val="65000"/>
                  </a:schemeClr>
                </a:solidFill>
                <a:cs typeface="B Nazanin" pitchFamily="2" charset="-78"/>
              </a:rPr>
              <a:t>راه حل</a:t>
            </a:r>
            <a:endParaRPr lang="en-US" sz="1400" b="1" dirty="0" smtClean="0">
              <a:solidFill>
                <a:schemeClr val="bg1">
                  <a:lumMod val="65000"/>
                </a:schemeClr>
              </a:solidFill>
              <a:cs typeface="B Nazanin" pitchFamily="2" charset="-78"/>
            </a:endParaRPr>
          </a:p>
        </p:txBody>
      </p:sp>
      <p:sp>
        <p:nvSpPr>
          <p:cNvPr id="17" name="Rounded Rectangle 16"/>
          <p:cNvSpPr/>
          <p:nvPr/>
        </p:nvSpPr>
        <p:spPr>
          <a:xfrm>
            <a:off x="7858125" y="3456226"/>
            <a:ext cx="1285875" cy="48873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sz="1400" b="1" dirty="0" smtClean="0">
                <a:solidFill>
                  <a:schemeClr val="bg1">
                    <a:lumMod val="65000"/>
                  </a:schemeClr>
                </a:solidFill>
                <a:cs typeface="B Nazanin" pitchFamily="2" charset="-78"/>
              </a:rPr>
              <a:t>استهلاک</a:t>
            </a:r>
            <a:endParaRPr lang="en-US" sz="1400" b="1" dirty="0">
              <a:solidFill>
                <a:schemeClr val="bg1">
                  <a:lumMod val="65000"/>
                </a:schemeClr>
              </a:solidFill>
              <a:cs typeface="B Nazanin" pitchFamily="2" charset="-78"/>
            </a:endParaRPr>
          </a:p>
        </p:txBody>
      </p:sp>
      <p:graphicFrame>
        <p:nvGraphicFramePr>
          <p:cNvPr id="2" name="Table 1"/>
          <p:cNvGraphicFramePr>
            <a:graphicFrameLocks noGrp="1"/>
          </p:cNvGraphicFramePr>
          <p:nvPr>
            <p:extLst>
              <p:ext uri="{D42A27DB-BD31-4B8C-83A1-F6EECF244321}">
                <p14:modId xmlns:p14="http://schemas.microsoft.com/office/powerpoint/2010/main" val="3435796778"/>
              </p:ext>
            </p:extLst>
          </p:nvPr>
        </p:nvGraphicFramePr>
        <p:xfrm>
          <a:off x="605759" y="2773491"/>
          <a:ext cx="6270496" cy="2392680"/>
        </p:xfrm>
        <a:graphic>
          <a:graphicData uri="http://schemas.openxmlformats.org/drawingml/2006/table">
            <a:tbl>
              <a:tblPr firstRow="1" bandRow="1">
                <a:tableStyleId>{5C22544A-7EE6-4342-B048-85BDC9FD1C3A}</a:tableStyleId>
              </a:tblPr>
              <a:tblGrid>
                <a:gridCol w="2814113"/>
                <a:gridCol w="3456383"/>
              </a:tblGrid>
              <a:tr h="370840">
                <a:tc>
                  <a:txBody>
                    <a:bodyPr/>
                    <a:lstStyle/>
                    <a:p>
                      <a:r>
                        <a:rPr lang="fa-IR" dirty="0" smtClean="0"/>
                        <a:t>2400 واحد</a:t>
                      </a:r>
                      <a:endParaRPr lang="en-US" dirty="0"/>
                    </a:p>
                  </a:txBody>
                  <a:tcPr/>
                </a:tc>
                <a:tc>
                  <a:txBody>
                    <a:bodyPr/>
                    <a:lstStyle/>
                    <a:p>
                      <a:r>
                        <a:rPr lang="fa-IR" dirty="0" smtClean="0"/>
                        <a:t>ارزش پولی مجموع اسکناس ها</a:t>
                      </a:r>
                      <a:endParaRPr lang="en-US" dirty="0"/>
                    </a:p>
                  </a:txBody>
                  <a:tcPr/>
                </a:tc>
              </a:tr>
              <a:tr h="370840">
                <a:tc>
                  <a:txBody>
                    <a:bodyPr/>
                    <a:lstStyle/>
                    <a:p>
                      <a:r>
                        <a:rPr lang="fa-IR" dirty="0" smtClean="0"/>
                        <a:t>460 واحد</a:t>
                      </a:r>
                      <a:endParaRPr lang="en-US" dirty="0"/>
                    </a:p>
                  </a:txBody>
                  <a:tcPr/>
                </a:tc>
                <a:tc>
                  <a:txBody>
                    <a:bodyPr/>
                    <a:lstStyle/>
                    <a:p>
                      <a:r>
                        <a:rPr lang="fa-IR" dirty="0" smtClean="0"/>
                        <a:t>ارزش پولی سپرده های مدت دار</a:t>
                      </a:r>
                      <a:endParaRPr lang="en-US" dirty="0"/>
                    </a:p>
                  </a:txBody>
                  <a:tcPr/>
                </a:tc>
              </a:tr>
              <a:tr h="370840">
                <a:tc>
                  <a:txBody>
                    <a:bodyPr/>
                    <a:lstStyle/>
                    <a:p>
                      <a:r>
                        <a:rPr lang="fa-IR" dirty="0" smtClean="0"/>
                        <a:t>2/3 موجودی اسناس</a:t>
                      </a:r>
                      <a:endParaRPr lang="en-US" dirty="0"/>
                    </a:p>
                  </a:txBody>
                  <a:tcPr/>
                </a:tc>
                <a:tc>
                  <a:txBody>
                    <a:bodyPr/>
                    <a:lstStyle/>
                    <a:p>
                      <a:r>
                        <a:rPr lang="fa-IR" dirty="0" smtClean="0"/>
                        <a:t>مجموع مسکوکات در دست مردم</a:t>
                      </a:r>
                      <a:endParaRPr lang="en-US" dirty="0"/>
                    </a:p>
                  </a:txBody>
                  <a:tcPr/>
                </a:tc>
              </a:tr>
              <a:tr h="370840">
                <a:tc>
                  <a:txBody>
                    <a:bodyPr/>
                    <a:lstStyle/>
                    <a:p>
                      <a:r>
                        <a:rPr lang="fa-IR" dirty="0" smtClean="0"/>
                        <a:t>2000 واحد</a:t>
                      </a:r>
                      <a:endParaRPr lang="en-US" dirty="0"/>
                    </a:p>
                  </a:txBody>
                  <a:tcPr/>
                </a:tc>
                <a:tc>
                  <a:txBody>
                    <a:bodyPr/>
                    <a:lstStyle/>
                    <a:p>
                      <a:r>
                        <a:rPr lang="fa-IR" dirty="0" smtClean="0"/>
                        <a:t>ارزش مجموع سپرده های دیداری و غیر دیداری</a:t>
                      </a:r>
                      <a:endParaRPr lang="en-US" dirty="0"/>
                    </a:p>
                  </a:txBody>
                  <a:tcPr/>
                </a:tc>
              </a:tr>
              <a:tr h="370840">
                <a:tc>
                  <a:txBody>
                    <a:bodyPr/>
                    <a:lstStyle/>
                    <a:p>
                      <a:r>
                        <a:rPr lang="fa-IR" dirty="0" smtClean="0"/>
                        <a:t>360 واحد</a:t>
                      </a:r>
                      <a:endParaRPr lang="en-US" dirty="0"/>
                    </a:p>
                  </a:txBody>
                  <a:tcPr/>
                </a:tc>
                <a:tc>
                  <a:txBody>
                    <a:bodyPr/>
                    <a:lstStyle/>
                    <a:p>
                      <a:r>
                        <a:rPr lang="fa-IR" dirty="0" smtClean="0"/>
                        <a:t>ارزش پولی سپرده های دیداری بخش خصوصی</a:t>
                      </a:r>
                      <a:endParaRPr lang="en-US" dirty="0"/>
                    </a:p>
                  </a:txBody>
                  <a:tcPr/>
                </a:tc>
              </a:tr>
            </a:tbl>
          </a:graphicData>
        </a:graphic>
      </p:graphicFrame>
      <p:pic>
        <p:nvPicPr>
          <p:cNvPr id="19" name="Picture 2" descr="C:\Documents and Settings\krc\Desktop\New Folder\CA8H6DWL.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9552" y="5585754"/>
            <a:ext cx="2376264" cy="1232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1600">
        <p14:prism dir="r"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circle(in)">
                                      <p:cBhvr>
                                        <p:cTn id="7" dur="2000"/>
                                        <p:tgtEl>
                                          <p:spTgt spid="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circle(in)">
                                      <p:cBhvr>
                                        <p:cTn id="12" dur="20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circle(in)">
                                      <p:cBhvr>
                                        <p:cTn id="17" dur="2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1">
        <a:spAutoFit/>
      </a:bodyPr>
      <a:lstStyle>
        <a:defPPr algn="ctr">
          <a:defRPr sz="2800" b="1" dirty="0">
            <a:cs typeface="B Nazanin" pitchFamily="2" charset="-78"/>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Clarity</Template>
  <TotalTime>5380</TotalTime>
  <Words>1374</Words>
  <Application>Microsoft Office PowerPoint</Application>
  <PresentationFormat>On-screen Show (4:3)</PresentationFormat>
  <Paragraphs>531</Paragraphs>
  <Slides>17</Slides>
  <Notes>10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17</vt:i4>
      </vt:variant>
    </vt:vector>
  </HeadingPairs>
  <TitlesOfParts>
    <vt:vector size="25" baseType="lpstr">
      <vt:lpstr>Times New Roman</vt:lpstr>
      <vt:lpstr>Wingdings</vt:lpstr>
      <vt:lpstr>Arial</vt:lpstr>
      <vt:lpstr>B Nazanin</vt:lpstr>
      <vt:lpstr>Batang</vt:lpstr>
      <vt:lpstr>B Titr</vt:lpstr>
      <vt:lpstr>Calibri</vt:lpstr>
      <vt:lpstr>Office Theme</vt:lpstr>
      <vt:lpstr>PowerPoint Presentation</vt:lpstr>
      <vt:lpstr>PowerPoint Presentation</vt:lpstr>
      <vt:lpstr>بیان مسئله</vt:lpstr>
      <vt:lpstr>راه حل: </vt:lpstr>
      <vt:lpstr>تولید به قیمت جاری و ثابت</vt:lpstr>
      <vt:lpstr>تولید به قیمت جاری و ثابت</vt:lpstr>
      <vt:lpstr>محاسبه سود و زیان</vt:lpstr>
      <vt:lpstr>محاسبه سود و زیان</vt:lpstr>
      <vt:lpstr>پول</vt:lpstr>
      <vt:lpstr>پول</vt:lpstr>
      <vt:lpstr>استهلاک</vt:lpstr>
      <vt:lpstr>استهلاک</vt:lpstr>
      <vt:lpstr>مالیات</vt:lpstr>
      <vt:lpstr>مالیات </vt:lpstr>
      <vt:lpstr>ارزش افزوده</vt:lpstr>
      <vt:lpstr>محاسبه ارزش افزوده</vt:lpstr>
      <vt:lpstr>PowerPoint Presentation</vt:lpstr>
    </vt:vector>
  </TitlesOfParts>
  <Company>Microsoft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Corporate Edition</dc:creator>
  <cp:lastModifiedBy>hamed</cp:lastModifiedBy>
  <cp:revision>752</cp:revision>
  <cp:lastPrinted>2017-12-02T08:00:17Z</cp:lastPrinted>
  <dcterms:created xsi:type="dcterms:W3CDTF">2016-05-17T18:39:15Z</dcterms:created>
  <dcterms:modified xsi:type="dcterms:W3CDTF">2017-12-02T08:00:21Z</dcterms:modified>
</cp:coreProperties>
</file>