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3" r:id="rId5"/>
    <p:sldId id="264" r:id="rId6"/>
    <p:sldId id="265" r:id="rId7"/>
    <p:sldId id="269" r:id="rId8"/>
    <p:sldId id="259" r:id="rId9"/>
    <p:sldId id="267" r:id="rId10"/>
    <p:sldId id="260" r:id="rId11"/>
    <p:sldId id="268" r:id="rId12"/>
    <p:sldId id="261"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05" autoAdjust="0"/>
  </p:normalViewPr>
  <p:slideViewPr>
    <p:cSldViewPr>
      <p:cViewPr varScale="1">
        <p:scale>
          <a:sx n="66" d="100"/>
          <a:sy n="66" d="100"/>
        </p:scale>
        <p:origin x="15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564B4-928A-431D-8F50-FD677A45B5F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67160FA-0042-482C-B8B0-623441CD9930}">
      <dgm:prSet phldrT="[Text]"/>
      <dgm:spPr/>
      <dgm:t>
        <a:bodyPr/>
        <a:lstStyle/>
        <a:p>
          <a:r>
            <a:rPr lang="en-US" dirty="0" smtClean="0"/>
            <a:t>Assumptions</a:t>
          </a:r>
          <a:endParaRPr lang="en-US" dirty="0"/>
        </a:p>
      </dgm:t>
    </dgm:pt>
    <dgm:pt modelId="{932B241F-188E-4FEB-928D-A227D96902D3}" type="parTrans" cxnId="{10AFC901-CA6F-4CF2-9942-63A9AC5D6260}">
      <dgm:prSet/>
      <dgm:spPr/>
      <dgm:t>
        <a:bodyPr/>
        <a:lstStyle/>
        <a:p>
          <a:endParaRPr lang="en-US"/>
        </a:p>
      </dgm:t>
    </dgm:pt>
    <dgm:pt modelId="{C51D84B0-A8B2-414A-A193-41656D07C328}" type="sibTrans" cxnId="{10AFC901-CA6F-4CF2-9942-63A9AC5D6260}">
      <dgm:prSet/>
      <dgm:spPr/>
      <dgm:t>
        <a:bodyPr/>
        <a:lstStyle/>
        <a:p>
          <a:endParaRPr lang="en-US"/>
        </a:p>
      </dgm:t>
    </dgm:pt>
    <dgm:pt modelId="{25CA4804-A0FC-4D49-8F65-764A06E361F7}">
      <dgm:prSet phldrT="[Text]"/>
      <dgm:spPr/>
      <dgm:t>
        <a:bodyPr/>
        <a:lstStyle/>
        <a:p>
          <a:r>
            <a:rPr lang="en-US" dirty="0" smtClean="0"/>
            <a:t>Theory</a:t>
          </a:r>
          <a:endParaRPr lang="en-US" dirty="0"/>
        </a:p>
      </dgm:t>
    </dgm:pt>
    <dgm:pt modelId="{EBC7E068-B1BA-450D-AA9D-F90B4E9AE32D}" type="parTrans" cxnId="{E78439EA-54E3-46A3-A260-537286ED6A80}">
      <dgm:prSet/>
      <dgm:spPr/>
      <dgm:t>
        <a:bodyPr/>
        <a:lstStyle/>
        <a:p>
          <a:endParaRPr lang="en-US"/>
        </a:p>
      </dgm:t>
    </dgm:pt>
    <dgm:pt modelId="{204A8198-6835-433D-8382-3C76052A7199}" type="sibTrans" cxnId="{E78439EA-54E3-46A3-A260-537286ED6A80}">
      <dgm:prSet/>
      <dgm:spPr/>
      <dgm:t>
        <a:bodyPr/>
        <a:lstStyle/>
        <a:p>
          <a:endParaRPr lang="en-US"/>
        </a:p>
      </dgm:t>
    </dgm:pt>
    <dgm:pt modelId="{41EB06E0-B0F6-4EAD-B0AA-247E5612DCB5}">
      <dgm:prSet phldrT="[Text]"/>
      <dgm:spPr/>
      <dgm:t>
        <a:bodyPr/>
        <a:lstStyle/>
        <a:p>
          <a:r>
            <a:rPr lang="en-US" dirty="0" smtClean="0"/>
            <a:t>Methods &amp; Data</a:t>
          </a:r>
          <a:endParaRPr lang="en-US" dirty="0"/>
        </a:p>
      </dgm:t>
    </dgm:pt>
    <dgm:pt modelId="{B1F48DBF-D997-4CC7-940B-DFD6F6B97465}" type="parTrans" cxnId="{E2C76EA6-099F-47BC-AF44-9102B6C85E4C}">
      <dgm:prSet/>
      <dgm:spPr/>
      <dgm:t>
        <a:bodyPr/>
        <a:lstStyle/>
        <a:p>
          <a:endParaRPr lang="en-US"/>
        </a:p>
      </dgm:t>
    </dgm:pt>
    <dgm:pt modelId="{554BBDF2-ACF9-4C81-A6DB-467AC5A332DB}" type="sibTrans" cxnId="{E2C76EA6-099F-47BC-AF44-9102B6C85E4C}">
      <dgm:prSet/>
      <dgm:spPr/>
      <dgm:t>
        <a:bodyPr/>
        <a:lstStyle/>
        <a:p>
          <a:endParaRPr lang="en-US"/>
        </a:p>
      </dgm:t>
    </dgm:pt>
    <dgm:pt modelId="{E924C54A-44AD-477E-B437-A464953C5B8D}">
      <dgm:prSet/>
      <dgm:spPr/>
      <dgm:t>
        <a:bodyPr/>
        <a:lstStyle/>
        <a:p>
          <a:r>
            <a:rPr lang="en-US" dirty="0" smtClean="0"/>
            <a:t>Managerial implications</a:t>
          </a:r>
          <a:endParaRPr lang="en-US" dirty="0"/>
        </a:p>
      </dgm:t>
    </dgm:pt>
    <dgm:pt modelId="{A07B4ADE-846C-48EB-B410-B3765B75440F}" type="parTrans" cxnId="{66627F66-6125-4ACB-A33E-31812DDCC0F8}">
      <dgm:prSet/>
      <dgm:spPr/>
      <dgm:t>
        <a:bodyPr/>
        <a:lstStyle/>
        <a:p>
          <a:endParaRPr lang="en-US"/>
        </a:p>
      </dgm:t>
    </dgm:pt>
    <dgm:pt modelId="{7085FC90-F28A-4410-9B6F-39C109228BE2}" type="sibTrans" cxnId="{66627F66-6125-4ACB-A33E-31812DDCC0F8}">
      <dgm:prSet/>
      <dgm:spPr/>
      <dgm:t>
        <a:bodyPr/>
        <a:lstStyle/>
        <a:p>
          <a:endParaRPr lang="en-US"/>
        </a:p>
      </dgm:t>
    </dgm:pt>
    <dgm:pt modelId="{0D7225B8-0BB4-45DE-8CC2-60CB7970ECDC}" type="pres">
      <dgm:prSet presAssocID="{F2C564B4-928A-431D-8F50-FD677A45B5FB}" presName="outerComposite" presStyleCnt="0">
        <dgm:presLayoutVars>
          <dgm:chMax val="5"/>
          <dgm:dir/>
          <dgm:resizeHandles val="exact"/>
        </dgm:presLayoutVars>
      </dgm:prSet>
      <dgm:spPr/>
      <dgm:t>
        <a:bodyPr/>
        <a:lstStyle/>
        <a:p>
          <a:endParaRPr lang="en-US"/>
        </a:p>
      </dgm:t>
    </dgm:pt>
    <dgm:pt modelId="{3559F9D8-D9E2-47D6-A58C-6C6181C4CF19}" type="pres">
      <dgm:prSet presAssocID="{F2C564B4-928A-431D-8F50-FD677A45B5FB}" presName="dummyMaxCanvas" presStyleCnt="0">
        <dgm:presLayoutVars/>
      </dgm:prSet>
      <dgm:spPr/>
    </dgm:pt>
    <dgm:pt modelId="{FA27AF11-E933-4CFE-9E6B-E6C78ABB9463}" type="pres">
      <dgm:prSet presAssocID="{F2C564B4-928A-431D-8F50-FD677A45B5FB}" presName="FourNodes_1" presStyleLbl="node1" presStyleIdx="0" presStyleCnt="4">
        <dgm:presLayoutVars>
          <dgm:bulletEnabled val="1"/>
        </dgm:presLayoutVars>
      </dgm:prSet>
      <dgm:spPr/>
      <dgm:t>
        <a:bodyPr/>
        <a:lstStyle/>
        <a:p>
          <a:endParaRPr lang="en-US"/>
        </a:p>
      </dgm:t>
    </dgm:pt>
    <dgm:pt modelId="{C8FD0304-FC4F-4E39-8F9F-0C8FBB6DAD61}" type="pres">
      <dgm:prSet presAssocID="{F2C564B4-928A-431D-8F50-FD677A45B5FB}" presName="FourNodes_2" presStyleLbl="node1" presStyleIdx="1" presStyleCnt="4">
        <dgm:presLayoutVars>
          <dgm:bulletEnabled val="1"/>
        </dgm:presLayoutVars>
      </dgm:prSet>
      <dgm:spPr/>
      <dgm:t>
        <a:bodyPr/>
        <a:lstStyle/>
        <a:p>
          <a:endParaRPr lang="en-US"/>
        </a:p>
      </dgm:t>
    </dgm:pt>
    <dgm:pt modelId="{B666E765-789D-41DB-8040-79E934BD8691}" type="pres">
      <dgm:prSet presAssocID="{F2C564B4-928A-431D-8F50-FD677A45B5FB}" presName="FourNodes_3" presStyleLbl="node1" presStyleIdx="2" presStyleCnt="4">
        <dgm:presLayoutVars>
          <dgm:bulletEnabled val="1"/>
        </dgm:presLayoutVars>
      </dgm:prSet>
      <dgm:spPr/>
      <dgm:t>
        <a:bodyPr/>
        <a:lstStyle/>
        <a:p>
          <a:endParaRPr lang="en-US"/>
        </a:p>
      </dgm:t>
    </dgm:pt>
    <dgm:pt modelId="{9D3A4D88-3FCC-4A6F-B8FF-6A17D55FD12D}" type="pres">
      <dgm:prSet presAssocID="{F2C564B4-928A-431D-8F50-FD677A45B5FB}" presName="FourNodes_4" presStyleLbl="node1" presStyleIdx="3" presStyleCnt="4">
        <dgm:presLayoutVars>
          <dgm:bulletEnabled val="1"/>
        </dgm:presLayoutVars>
      </dgm:prSet>
      <dgm:spPr/>
      <dgm:t>
        <a:bodyPr/>
        <a:lstStyle/>
        <a:p>
          <a:endParaRPr lang="en-US"/>
        </a:p>
      </dgm:t>
    </dgm:pt>
    <dgm:pt modelId="{88F1EEC0-A491-4D53-A07D-8451DACD42CA}" type="pres">
      <dgm:prSet presAssocID="{F2C564B4-928A-431D-8F50-FD677A45B5FB}" presName="FourConn_1-2" presStyleLbl="fgAccFollowNode1" presStyleIdx="0" presStyleCnt="3">
        <dgm:presLayoutVars>
          <dgm:bulletEnabled val="1"/>
        </dgm:presLayoutVars>
      </dgm:prSet>
      <dgm:spPr/>
      <dgm:t>
        <a:bodyPr/>
        <a:lstStyle/>
        <a:p>
          <a:endParaRPr lang="en-US"/>
        </a:p>
      </dgm:t>
    </dgm:pt>
    <dgm:pt modelId="{F48FC513-1E2F-43E6-93FD-71E763157587}" type="pres">
      <dgm:prSet presAssocID="{F2C564B4-928A-431D-8F50-FD677A45B5FB}" presName="FourConn_2-3" presStyleLbl="fgAccFollowNode1" presStyleIdx="1" presStyleCnt="3">
        <dgm:presLayoutVars>
          <dgm:bulletEnabled val="1"/>
        </dgm:presLayoutVars>
      </dgm:prSet>
      <dgm:spPr/>
      <dgm:t>
        <a:bodyPr/>
        <a:lstStyle/>
        <a:p>
          <a:endParaRPr lang="en-US"/>
        </a:p>
      </dgm:t>
    </dgm:pt>
    <dgm:pt modelId="{8DD7F63A-E219-4AC2-B09E-40CFF954951D}" type="pres">
      <dgm:prSet presAssocID="{F2C564B4-928A-431D-8F50-FD677A45B5FB}" presName="FourConn_3-4" presStyleLbl="fgAccFollowNode1" presStyleIdx="2" presStyleCnt="3">
        <dgm:presLayoutVars>
          <dgm:bulletEnabled val="1"/>
        </dgm:presLayoutVars>
      </dgm:prSet>
      <dgm:spPr/>
      <dgm:t>
        <a:bodyPr/>
        <a:lstStyle/>
        <a:p>
          <a:endParaRPr lang="en-US"/>
        </a:p>
      </dgm:t>
    </dgm:pt>
    <dgm:pt modelId="{E22BB661-5A0E-4034-96A6-31FF7D7C70F1}" type="pres">
      <dgm:prSet presAssocID="{F2C564B4-928A-431D-8F50-FD677A45B5FB}" presName="FourNodes_1_text" presStyleLbl="node1" presStyleIdx="3" presStyleCnt="4">
        <dgm:presLayoutVars>
          <dgm:bulletEnabled val="1"/>
        </dgm:presLayoutVars>
      </dgm:prSet>
      <dgm:spPr/>
      <dgm:t>
        <a:bodyPr/>
        <a:lstStyle/>
        <a:p>
          <a:endParaRPr lang="en-US"/>
        </a:p>
      </dgm:t>
    </dgm:pt>
    <dgm:pt modelId="{6F2223E6-42FF-4F2C-8821-49305088CDEF}" type="pres">
      <dgm:prSet presAssocID="{F2C564B4-928A-431D-8F50-FD677A45B5FB}" presName="FourNodes_2_text" presStyleLbl="node1" presStyleIdx="3" presStyleCnt="4">
        <dgm:presLayoutVars>
          <dgm:bulletEnabled val="1"/>
        </dgm:presLayoutVars>
      </dgm:prSet>
      <dgm:spPr/>
      <dgm:t>
        <a:bodyPr/>
        <a:lstStyle/>
        <a:p>
          <a:endParaRPr lang="en-US"/>
        </a:p>
      </dgm:t>
    </dgm:pt>
    <dgm:pt modelId="{3AECA05F-816E-4402-920E-7D3D8255FBE3}" type="pres">
      <dgm:prSet presAssocID="{F2C564B4-928A-431D-8F50-FD677A45B5FB}" presName="FourNodes_3_text" presStyleLbl="node1" presStyleIdx="3" presStyleCnt="4">
        <dgm:presLayoutVars>
          <dgm:bulletEnabled val="1"/>
        </dgm:presLayoutVars>
      </dgm:prSet>
      <dgm:spPr/>
      <dgm:t>
        <a:bodyPr/>
        <a:lstStyle/>
        <a:p>
          <a:endParaRPr lang="en-US"/>
        </a:p>
      </dgm:t>
    </dgm:pt>
    <dgm:pt modelId="{14DBD003-A4D1-4D9E-9DFF-42858B2DFBE1}" type="pres">
      <dgm:prSet presAssocID="{F2C564B4-928A-431D-8F50-FD677A45B5FB}" presName="FourNodes_4_text" presStyleLbl="node1" presStyleIdx="3" presStyleCnt="4">
        <dgm:presLayoutVars>
          <dgm:bulletEnabled val="1"/>
        </dgm:presLayoutVars>
      </dgm:prSet>
      <dgm:spPr/>
      <dgm:t>
        <a:bodyPr/>
        <a:lstStyle/>
        <a:p>
          <a:endParaRPr lang="en-US"/>
        </a:p>
      </dgm:t>
    </dgm:pt>
  </dgm:ptLst>
  <dgm:cxnLst>
    <dgm:cxn modelId="{5E9DD550-B7C1-4508-BB75-F983EEC64A35}" type="presOf" srcId="{204A8198-6835-433D-8382-3C76052A7199}" destId="{F48FC513-1E2F-43E6-93FD-71E763157587}" srcOrd="0" destOrd="0" presId="urn:microsoft.com/office/officeart/2005/8/layout/vProcess5"/>
    <dgm:cxn modelId="{E78439EA-54E3-46A3-A260-537286ED6A80}" srcId="{F2C564B4-928A-431D-8F50-FD677A45B5FB}" destId="{25CA4804-A0FC-4D49-8F65-764A06E361F7}" srcOrd="1" destOrd="0" parTransId="{EBC7E068-B1BA-450D-AA9D-F90B4E9AE32D}" sibTransId="{204A8198-6835-433D-8382-3C76052A7199}"/>
    <dgm:cxn modelId="{CD194762-AB32-4D2E-AE39-A55C3B3C9049}" type="presOf" srcId="{41EB06E0-B0F6-4EAD-B0AA-247E5612DCB5}" destId="{3AECA05F-816E-4402-920E-7D3D8255FBE3}" srcOrd="1" destOrd="0" presId="urn:microsoft.com/office/officeart/2005/8/layout/vProcess5"/>
    <dgm:cxn modelId="{8505133A-3402-4522-B45C-47EB6621FEFE}" type="presOf" srcId="{25CA4804-A0FC-4D49-8F65-764A06E361F7}" destId="{6F2223E6-42FF-4F2C-8821-49305088CDEF}" srcOrd="1" destOrd="0" presId="urn:microsoft.com/office/officeart/2005/8/layout/vProcess5"/>
    <dgm:cxn modelId="{E2C76EA6-099F-47BC-AF44-9102B6C85E4C}" srcId="{F2C564B4-928A-431D-8F50-FD677A45B5FB}" destId="{41EB06E0-B0F6-4EAD-B0AA-247E5612DCB5}" srcOrd="2" destOrd="0" parTransId="{B1F48DBF-D997-4CC7-940B-DFD6F6B97465}" sibTransId="{554BBDF2-ACF9-4C81-A6DB-467AC5A332DB}"/>
    <dgm:cxn modelId="{CC04F003-5AFC-49BD-AF7F-BC81A482A63A}" type="presOf" srcId="{F2C564B4-928A-431D-8F50-FD677A45B5FB}" destId="{0D7225B8-0BB4-45DE-8CC2-60CB7970ECDC}" srcOrd="0" destOrd="0" presId="urn:microsoft.com/office/officeart/2005/8/layout/vProcess5"/>
    <dgm:cxn modelId="{E0EFFDF6-F410-4B60-AC89-65D65F2129FB}" type="presOf" srcId="{B67160FA-0042-482C-B8B0-623441CD9930}" destId="{FA27AF11-E933-4CFE-9E6B-E6C78ABB9463}" srcOrd="0" destOrd="0" presId="urn:microsoft.com/office/officeart/2005/8/layout/vProcess5"/>
    <dgm:cxn modelId="{F2700034-2E74-425C-9EB1-97ADE175B1A6}" type="presOf" srcId="{C51D84B0-A8B2-414A-A193-41656D07C328}" destId="{88F1EEC0-A491-4D53-A07D-8451DACD42CA}" srcOrd="0" destOrd="0" presId="urn:microsoft.com/office/officeart/2005/8/layout/vProcess5"/>
    <dgm:cxn modelId="{66627F66-6125-4ACB-A33E-31812DDCC0F8}" srcId="{F2C564B4-928A-431D-8F50-FD677A45B5FB}" destId="{E924C54A-44AD-477E-B437-A464953C5B8D}" srcOrd="3" destOrd="0" parTransId="{A07B4ADE-846C-48EB-B410-B3765B75440F}" sibTransId="{7085FC90-F28A-4410-9B6F-39C109228BE2}"/>
    <dgm:cxn modelId="{B47EEC67-F3FA-463C-8294-229F09FAD4AD}" type="presOf" srcId="{41EB06E0-B0F6-4EAD-B0AA-247E5612DCB5}" destId="{B666E765-789D-41DB-8040-79E934BD8691}" srcOrd="0" destOrd="0" presId="urn:microsoft.com/office/officeart/2005/8/layout/vProcess5"/>
    <dgm:cxn modelId="{6EDC984A-FA93-42AF-8FBE-CC0B6864451C}" type="presOf" srcId="{25CA4804-A0FC-4D49-8F65-764A06E361F7}" destId="{C8FD0304-FC4F-4E39-8F9F-0C8FBB6DAD61}" srcOrd="0" destOrd="0" presId="urn:microsoft.com/office/officeart/2005/8/layout/vProcess5"/>
    <dgm:cxn modelId="{31AB490E-D5A6-446C-9234-DECBC5A513E3}" type="presOf" srcId="{E924C54A-44AD-477E-B437-A464953C5B8D}" destId="{14DBD003-A4D1-4D9E-9DFF-42858B2DFBE1}" srcOrd="1" destOrd="0" presId="urn:microsoft.com/office/officeart/2005/8/layout/vProcess5"/>
    <dgm:cxn modelId="{E0DF3D46-23AE-422A-B258-EBCA2E2F8E36}" type="presOf" srcId="{B67160FA-0042-482C-B8B0-623441CD9930}" destId="{E22BB661-5A0E-4034-96A6-31FF7D7C70F1}" srcOrd="1" destOrd="0" presId="urn:microsoft.com/office/officeart/2005/8/layout/vProcess5"/>
    <dgm:cxn modelId="{408EBA0A-D0AC-4F33-A88D-313B5E09F547}" type="presOf" srcId="{554BBDF2-ACF9-4C81-A6DB-467AC5A332DB}" destId="{8DD7F63A-E219-4AC2-B09E-40CFF954951D}" srcOrd="0" destOrd="0" presId="urn:microsoft.com/office/officeart/2005/8/layout/vProcess5"/>
    <dgm:cxn modelId="{10AFC901-CA6F-4CF2-9942-63A9AC5D6260}" srcId="{F2C564B4-928A-431D-8F50-FD677A45B5FB}" destId="{B67160FA-0042-482C-B8B0-623441CD9930}" srcOrd="0" destOrd="0" parTransId="{932B241F-188E-4FEB-928D-A227D96902D3}" sibTransId="{C51D84B0-A8B2-414A-A193-41656D07C328}"/>
    <dgm:cxn modelId="{51C8D86B-0DD0-46C3-946F-193BBC83D5A8}" type="presOf" srcId="{E924C54A-44AD-477E-B437-A464953C5B8D}" destId="{9D3A4D88-3FCC-4A6F-B8FF-6A17D55FD12D}" srcOrd="0" destOrd="0" presId="urn:microsoft.com/office/officeart/2005/8/layout/vProcess5"/>
    <dgm:cxn modelId="{11572BD4-15DD-4224-AAC3-329884CDF8C7}" type="presParOf" srcId="{0D7225B8-0BB4-45DE-8CC2-60CB7970ECDC}" destId="{3559F9D8-D9E2-47D6-A58C-6C6181C4CF19}" srcOrd="0" destOrd="0" presId="urn:microsoft.com/office/officeart/2005/8/layout/vProcess5"/>
    <dgm:cxn modelId="{2660BD65-268F-47DC-8EAA-2B7CD937CCFC}" type="presParOf" srcId="{0D7225B8-0BB4-45DE-8CC2-60CB7970ECDC}" destId="{FA27AF11-E933-4CFE-9E6B-E6C78ABB9463}" srcOrd="1" destOrd="0" presId="urn:microsoft.com/office/officeart/2005/8/layout/vProcess5"/>
    <dgm:cxn modelId="{1E5511C6-CC71-47A0-B5BC-4C5D078428CC}" type="presParOf" srcId="{0D7225B8-0BB4-45DE-8CC2-60CB7970ECDC}" destId="{C8FD0304-FC4F-4E39-8F9F-0C8FBB6DAD61}" srcOrd="2" destOrd="0" presId="urn:microsoft.com/office/officeart/2005/8/layout/vProcess5"/>
    <dgm:cxn modelId="{8C255FB7-3BC1-4DFA-BBF5-C7FB586DE78C}" type="presParOf" srcId="{0D7225B8-0BB4-45DE-8CC2-60CB7970ECDC}" destId="{B666E765-789D-41DB-8040-79E934BD8691}" srcOrd="3" destOrd="0" presId="urn:microsoft.com/office/officeart/2005/8/layout/vProcess5"/>
    <dgm:cxn modelId="{3D2A5AB8-874C-440B-83CB-3D0C7A9CC81C}" type="presParOf" srcId="{0D7225B8-0BB4-45DE-8CC2-60CB7970ECDC}" destId="{9D3A4D88-3FCC-4A6F-B8FF-6A17D55FD12D}" srcOrd="4" destOrd="0" presId="urn:microsoft.com/office/officeart/2005/8/layout/vProcess5"/>
    <dgm:cxn modelId="{27847A11-D55F-493E-AD81-0193E73FA237}" type="presParOf" srcId="{0D7225B8-0BB4-45DE-8CC2-60CB7970ECDC}" destId="{88F1EEC0-A491-4D53-A07D-8451DACD42CA}" srcOrd="5" destOrd="0" presId="urn:microsoft.com/office/officeart/2005/8/layout/vProcess5"/>
    <dgm:cxn modelId="{CEFE1AF2-08E1-4856-9D3C-81B0783258E2}" type="presParOf" srcId="{0D7225B8-0BB4-45DE-8CC2-60CB7970ECDC}" destId="{F48FC513-1E2F-43E6-93FD-71E763157587}" srcOrd="6" destOrd="0" presId="urn:microsoft.com/office/officeart/2005/8/layout/vProcess5"/>
    <dgm:cxn modelId="{7B8F5756-2AEB-46D3-B9C4-B8B78168377A}" type="presParOf" srcId="{0D7225B8-0BB4-45DE-8CC2-60CB7970ECDC}" destId="{8DD7F63A-E219-4AC2-B09E-40CFF954951D}" srcOrd="7" destOrd="0" presId="urn:microsoft.com/office/officeart/2005/8/layout/vProcess5"/>
    <dgm:cxn modelId="{83990F1E-208A-4F8A-9B9C-2B30E25AABA5}" type="presParOf" srcId="{0D7225B8-0BB4-45DE-8CC2-60CB7970ECDC}" destId="{E22BB661-5A0E-4034-96A6-31FF7D7C70F1}" srcOrd="8" destOrd="0" presId="urn:microsoft.com/office/officeart/2005/8/layout/vProcess5"/>
    <dgm:cxn modelId="{83F9073E-4B99-4903-8B05-60A376EEB42B}" type="presParOf" srcId="{0D7225B8-0BB4-45DE-8CC2-60CB7970ECDC}" destId="{6F2223E6-42FF-4F2C-8821-49305088CDEF}" srcOrd="9" destOrd="0" presId="urn:microsoft.com/office/officeart/2005/8/layout/vProcess5"/>
    <dgm:cxn modelId="{45EE1F25-AE6D-4229-B931-45974CA6D48B}" type="presParOf" srcId="{0D7225B8-0BB4-45DE-8CC2-60CB7970ECDC}" destId="{3AECA05F-816E-4402-920E-7D3D8255FBE3}" srcOrd="10" destOrd="0" presId="urn:microsoft.com/office/officeart/2005/8/layout/vProcess5"/>
    <dgm:cxn modelId="{3EE8A0E3-C4E1-4329-A895-7257BBB8C9DF}" type="presParOf" srcId="{0D7225B8-0BB4-45DE-8CC2-60CB7970ECDC}" destId="{14DBD003-A4D1-4D9E-9DFF-42858B2DFBE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A8A347-3A32-4A6A-86FD-479138863C6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B739650-8135-43B3-BA4B-55B08C6CC9D1}">
      <dgm:prSet phldrT="[Text]"/>
      <dgm:spPr/>
      <dgm:t>
        <a:bodyPr/>
        <a:lstStyle/>
        <a:p>
          <a:r>
            <a:rPr lang="en-US" dirty="0" smtClean="0"/>
            <a:t>Corporate Identity</a:t>
          </a:r>
          <a:endParaRPr lang="en-US" dirty="0"/>
        </a:p>
      </dgm:t>
    </dgm:pt>
    <dgm:pt modelId="{CFBCFEEC-0E48-41DF-B179-FC1442288AF9}" type="parTrans" cxnId="{25BB49E7-D42E-4F5B-9B0A-AF0F7DDB560D}">
      <dgm:prSet/>
      <dgm:spPr/>
      <dgm:t>
        <a:bodyPr/>
        <a:lstStyle/>
        <a:p>
          <a:endParaRPr lang="en-US"/>
        </a:p>
      </dgm:t>
    </dgm:pt>
    <dgm:pt modelId="{3ABF41DD-30F3-430F-9996-4490534F363D}" type="sibTrans" cxnId="{25BB49E7-D42E-4F5B-9B0A-AF0F7DDB560D}">
      <dgm:prSet/>
      <dgm:spPr/>
      <dgm:t>
        <a:bodyPr/>
        <a:lstStyle/>
        <a:p>
          <a:endParaRPr lang="en-US"/>
        </a:p>
      </dgm:t>
    </dgm:pt>
    <dgm:pt modelId="{CB5EDB67-DE25-4E89-BFFE-98A1942325E4}">
      <dgm:prSet phldrT="[Text]"/>
      <dgm:spPr/>
      <dgm:t>
        <a:bodyPr/>
        <a:lstStyle/>
        <a:p>
          <a:r>
            <a:rPr lang="en-US" dirty="0" smtClean="0">
              <a:solidFill>
                <a:schemeClr val="tx2">
                  <a:lumMod val="10000"/>
                </a:schemeClr>
              </a:solidFill>
            </a:rPr>
            <a:t>Historical Sources:</a:t>
          </a:r>
        </a:p>
        <a:p>
          <a:r>
            <a:rPr lang="en-US" dirty="0" smtClean="0">
              <a:solidFill>
                <a:schemeClr val="tx2">
                  <a:lumMod val="10000"/>
                </a:schemeClr>
              </a:solidFill>
            </a:rPr>
            <a:t>Semi-structured interviews, story-telling methods ,heuristic analysis </a:t>
          </a:r>
          <a:endParaRPr lang="en-US" dirty="0">
            <a:solidFill>
              <a:schemeClr val="tx2">
                <a:lumMod val="10000"/>
              </a:schemeClr>
            </a:solidFill>
          </a:endParaRPr>
        </a:p>
      </dgm:t>
    </dgm:pt>
    <dgm:pt modelId="{15C96698-9E57-4A35-AB1B-DEEB111F123B}" type="parTrans" cxnId="{78E8A5D8-53D7-4A43-950A-767F57C72B55}">
      <dgm:prSet/>
      <dgm:spPr/>
      <dgm:t>
        <a:bodyPr/>
        <a:lstStyle/>
        <a:p>
          <a:endParaRPr lang="en-US"/>
        </a:p>
      </dgm:t>
    </dgm:pt>
    <dgm:pt modelId="{0ED4BCBF-3000-4ACA-A311-B584B1C82820}" type="sibTrans" cxnId="{78E8A5D8-53D7-4A43-950A-767F57C72B55}">
      <dgm:prSet/>
      <dgm:spPr/>
      <dgm:t>
        <a:bodyPr/>
        <a:lstStyle/>
        <a:p>
          <a:endParaRPr lang="en-US"/>
        </a:p>
      </dgm:t>
    </dgm:pt>
    <dgm:pt modelId="{A9379F29-65D2-4140-9929-404F873D487C}">
      <dgm:prSet phldrT="[Text]" custT="1"/>
      <dgm:spPr/>
      <dgm:t>
        <a:bodyPr/>
        <a:lstStyle/>
        <a:p>
          <a:r>
            <a:rPr lang="en-US" sz="1800" dirty="0" smtClean="0"/>
            <a:t>Organizational identity</a:t>
          </a:r>
          <a:endParaRPr lang="en-US" sz="1800" dirty="0"/>
        </a:p>
      </dgm:t>
    </dgm:pt>
    <dgm:pt modelId="{7D091522-7F80-4225-8190-EBE8BCBC0523}" type="parTrans" cxnId="{3C6E2799-810D-40B4-A936-B7080313490A}">
      <dgm:prSet/>
      <dgm:spPr/>
      <dgm:t>
        <a:bodyPr/>
        <a:lstStyle/>
        <a:p>
          <a:endParaRPr lang="en-US"/>
        </a:p>
      </dgm:t>
    </dgm:pt>
    <dgm:pt modelId="{AAF3D20D-3842-4377-825D-A9D2098B24A3}" type="sibTrans" cxnId="{3C6E2799-810D-40B4-A936-B7080313490A}">
      <dgm:prSet/>
      <dgm:spPr/>
      <dgm:t>
        <a:bodyPr/>
        <a:lstStyle/>
        <a:p>
          <a:endParaRPr lang="en-US"/>
        </a:p>
      </dgm:t>
    </dgm:pt>
    <dgm:pt modelId="{7B06F833-1CE7-4DC9-A68D-B5F467D34E1F}">
      <dgm:prSet phldrT="[Text]"/>
      <dgm:spPr/>
      <dgm:t>
        <a:bodyPr/>
        <a:lstStyle/>
        <a:p>
          <a:r>
            <a:rPr lang="en-US" dirty="0" smtClean="0">
              <a:solidFill>
                <a:schemeClr val="tx2">
                  <a:lumMod val="10000"/>
                </a:schemeClr>
              </a:solidFill>
            </a:rPr>
            <a:t>Anthropology &amp; cultural studies</a:t>
          </a:r>
          <a:endParaRPr lang="en-US" dirty="0">
            <a:solidFill>
              <a:schemeClr val="tx2">
                <a:lumMod val="10000"/>
              </a:schemeClr>
            </a:solidFill>
          </a:endParaRPr>
        </a:p>
      </dgm:t>
    </dgm:pt>
    <dgm:pt modelId="{B9F95D25-F3CD-4428-85BC-EC3574F3A513}" type="parTrans" cxnId="{A84F9A73-1510-40CC-8332-157582118F6D}">
      <dgm:prSet/>
      <dgm:spPr/>
      <dgm:t>
        <a:bodyPr/>
        <a:lstStyle/>
        <a:p>
          <a:endParaRPr lang="en-US"/>
        </a:p>
      </dgm:t>
    </dgm:pt>
    <dgm:pt modelId="{ED366531-D276-4A6C-9EA7-C98D3822534D}" type="sibTrans" cxnId="{A84F9A73-1510-40CC-8332-157582118F6D}">
      <dgm:prSet/>
      <dgm:spPr/>
      <dgm:t>
        <a:bodyPr/>
        <a:lstStyle/>
        <a:p>
          <a:endParaRPr lang="en-US"/>
        </a:p>
      </dgm:t>
    </dgm:pt>
    <dgm:pt modelId="{BB407AD3-C620-4A54-86D6-EED06DC35DD7}">
      <dgm:prSet phldrT="[Text]" custT="1"/>
      <dgm:spPr/>
      <dgm:t>
        <a:bodyPr/>
        <a:lstStyle/>
        <a:p>
          <a:r>
            <a:rPr lang="en-US" sz="2000" dirty="0" smtClean="0"/>
            <a:t>Image and reputation</a:t>
          </a:r>
          <a:endParaRPr lang="en-US" sz="2000" dirty="0"/>
        </a:p>
      </dgm:t>
    </dgm:pt>
    <dgm:pt modelId="{BA7B2C40-E8B0-4ECC-9E7B-BF5C36EEF75F}" type="parTrans" cxnId="{DA511B7D-2B73-41FD-9482-C28DD91746C5}">
      <dgm:prSet/>
      <dgm:spPr/>
      <dgm:t>
        <a:bodyPr/>
        <a:lstStyle/>
        <a:p>
          <a:endParaRPr lang="en-US"/>
        </a:p>
      </dgm:t>
    </dgm:pt>
    <dgm:pt modelId="{22A74F0A-B38F-47A3-BD59-1326A81429F9}" type="sibTrans" cxnId="{DA511B7D-2B73-41FD-9482-C28DD91746C5}">
      <dgm:prSet/>
      <dgm:spPr/>
      <dgm:t>
        <a:bodyPr/>
        <a:lstStyle/>
        <a:p>
          <a:endParaRPr lang="en-US"/>
        </a:p>
      </dgm:t>
    </dgm:pt>
    <dgm:pt modelId="{83042ABC-BA10-4BA3-BF4B-7831D75198A7}">
      <dgm:prSet phldrT="[Text]"/>
      <dgm:spPr/>
      <dgm:t>
        <a:bodyPr/>
        <a:lstStyle/>
        <a:p>
          <a:r>
            <a:rPr lang="en-US" dirty="0" smtClean="0">
              <a:solidFill>
                <a:schemeClr val="tx2">
                  <a:lumMod val="10000"/>
                </a:schemeClr>
              </a:solidFill>
            </a:rPr>
            <a:t>Cognitive and social psychology</a:t>
          </a:r>
          <a:endParaRPr lang="en-US" dirty="0">
            <a:solidFill>
              <a:schemeClr val="tx2">
                <a:lumMod val="10000"/>
              </a:schemeClr>
            </a:solidFill>
          </a:endParaRPr>
        </a:p>
      </dgm:t>
    </dgm:pt>
    <dgm:pt modelId="{9279C9E6-0D63-4F0F-A498-0E97C587DBD7}" type="parTrans" cxnId="{9BFDCD47-C8CD-457A-875A-79D4D871B84A}">
      <dgm:prSet/>
      <dgm:spPr/>
      <dgm:t>
        <a:bodyPr/>
        <a:lstStyle/>
        <a:p>
          <a:endParaRPr lang="en-US"/>
        </a:p>
      </dgm:t>
    </dgm:pt>
    <dgm:pt modelId="{A5D9661C-440C-4148-A91C-D592B6FB4C6D}" type="sibTrans" cxnId="{9BFDCD47-C8CD-457A-875A-79D4D871B84A}">
      <dgm:prSet/>
      <dgm:spPr/>
      <dgm:t>
        <a:bodyPr/>
        <a:lstStyle/>
        <a:p>
          <a:endParaRPr lang="en-US"/>
        </a:p>
      </dgm:t>
    </dgm:pt>
    <dgm:pt modelId="{EC131A75-0937-4F62-84FA-EB8CA45C2CB6}" type="pres">
      <dgm:prSet presAssocID="{BEA8A347-3A32-4A6A-86FD-479138863C65}" presName="Name0" presStyleCnt="0">
        <dgm:presLayoutVars>
          <dgm:chPref val="3"/>
          <dgm:dir/>
          <dgm:animLvl val="lvl"/>
          <dgm:resizeHandles/>
        </dgm:presLayoutVars>
      </dgm:prSet>
      <dgm:spPr/>
      <dgm:t>
        <a:bodyPr/>
        <a:lstStyle/>
        <a:p>
          <a:endParaRPr lang="en-US"/>
        </a:p>
      </dgm:t>
    </dgm:pt>
    <dgm:pt modelId="{A919E6F9-82F5-4F75-8124-3672D8E0B325}" type="pres">
      <dgm:prSet presAssocID="{DB739650-8135-43B3-BA4B-55B08C6CC9D1}" presName="horFlow" presStyleCnt="0"/>
      <dgm:spPr/>
    </dgm:pt>
    <dgm:pt modelId="{0AF4894D-629D-4EEA-8A8B-BB97770EA45B}" type="pres">
      <dgm:prSet presAssocID="{DB739650-8135-43B3-BA4B-55B08C6CC9D1}" presName="bigChev" presStyleLbl="node1" presStyleIdx="0" presStyleCnt="3" custScaleX="262989" custScaleY="272629"/>
      <dgm:spPr/>
      <dgm:t>
        <a:bodyPr/>
        <a:lstStyle/>
        <a:p>
          <a:endParaRPr lang="en-US"/>
        </a:p>
      </dgm:t>
    </dgm:pt>
    <dgm:pt modelId="{261E66DE-73B2-4D8A-AED9-CC7FF3A19127}" type="pres">
      <dgm:prSet presAssocID="{15C96698-9E57-4A35-AB1B-DEEB111F123B}" presName="parTrans" presStyleCnt="0"/>
      <dgm:spPr/>
    </dgm:pt>
    <dgm:pt modelId="{55B17CEF-8317-4A61-BA1E-9AA5537D554B}" type="pres">
      <dgm:prSet presAssocID="{CB5EDB67-DE25-4E89-BFFE-98A1942325E4}" presName="node" presStyleLbl="alignAccFollowNode1" presStyleIdx="0" presStyleCnt="3" custScaleX="464475" custScaleY="309740">
        <dgm:presLayoutVars>
          <dgm:bulletEnabled val="1"/>
        </dgm:presLayoutVars>
      </dgm:prSet>
      <dgm:spPr/>
      <dgm:t>
        <a:bodyPr/>
        <a:lstStyle/>
        <a:p>
          <a:endParaRPr lang="en-US"/>
        </a:p>
      </dgm:t>
    </dgm:pt>
    <dgm:pt modelId="{6BE79568-7F0B-4C32-8924-5BD1D34A3269}" type="pres">
      <dgm:prSet presAssocID="{DB739650-8135-43B3-BA4B-55B08C6CC9D1}" presName="vSp" presStyleCnt="0"/>
      <dgm:spPr/>
    </dgm:pt>
    <dgm:pt modelId="{CB771E69-6D91-4515-BEBE-792534BD271F}" type="pres">
      <dgm:prSet presAssocID="{A9379F29-65D2-4140-9929-404F873D487C}" presName="horFlow" presStyleCnt="0"/>
      <dgm:spPr/>
    </dgm:pt>
    <dgm:pt modelId="{14383C3A-25F1-4C6F-8925-BD800A4509C5}" type="pres">
      <dgm:prSet presAssocID="{A9379F29-65D2-4140-9929-404F873D487C}" presName="bigChev" presStyleLbl="node1" presStyleIdx="1" presStyleCnt="3" custScaleX="268680" custScaleY="276381"/>
      <dgm:spPr/>
      <dgm:t>
        <a:bodyPr/>
        <a:lstStyle/>
        <a:p>
          <a:endParaRPr lang="en-US"/>
        </a:p>
      </dgm:t>
    </dgm:pt>
    <dgm:pt modelId="{A940DD0B-482A-41B6-9F87-B3186730DA35}" type="pres">
      <dgm:prSet presAssocID="{B9F95D25-F3CD-4428-85BC-EC3574F3A513}" presName="parTrans" presStyleCnt="0"/>
      <dgm:spPr/>
    </dgm:pt>
    <dgm:pt modelId="{D7F9243D-90C8-42DE-8B89-121CD1B7D31C}" type="pres">
      <dgm:prSet presAssocID="{7B06F833-1CE7-4DC9-A68D-B5F467D34E1F}" presName="node" presStyleLbl="alignAccFollowNode1" presStyleIdx="1" presStyleCnt="3" custScaleX="463690" custScaleY="287267">
        <dgm:presLayoutVars>
          <dgm:bulletEnabled val="1"/>
        </dgm:presLayoutVars>
      </dgm:prSet>
      <dgm:spPr/>
      <dgm:t>
        <a:bodyPr/>
        <a:lstStyle/>
        <a:p>
          <a:endParaRPr lang="en-US"/>
        </a:p>
      </dgm:t>
    </dgm:pt>
    <dgm:pt modelId="{C80CC8BA-076E-4311-ACC5-F3C9393AE004}" type="pres">
      <dgm:prSet presAssocID="{A9379F29-65D2-4140-9929-404F873D487C}" presName="vSp" presStyleCnt="0"/>
      <dgm:spPr/>
    </dgm:pt>
    <dgm:pt modelId="{46EE192F-D3C6-41EE-A2A9-CF2EBE9EA3DD}" type="pres">
      <dgm:prSet presAssocID="{BB407AD3-C620-4A54-86D6-EED06DC35DD7}" presName="horFlow" presStyleCnt="0"/>
      <dgm:spPr/>
    </dgm:pt>
    <dgm:pt modelId="{BF248AB5-652E-4759-AD27-82F8C3DB9AFC}" type="pres">
      <dgm:prSet presAssocID="{BB407AD3-C620-4A54-86D6-EED06DC35DD7}" presName="bigChev" presStyleLbl="node1" presStyleIdx="2" presStyleCnt="3" custScaleX="278868" custScaleY="269629"/>
      <dgm:spPr/>
      <dgm:t>
        <a:bodyPr/>
        <a:lstStyle/>
        <a:p>
          <a:endParaRPr lang="en-US"/>
        </a:p>
      </dgm:t>
    </dgm:pt>
    <dgm:pt modelId="{D8FBD8E6-EBF7-4725-8392-A378D804F5A7}" type="pres">
      <dgm:prSet presAssocID="{9279C9E6-0D63-4F0F-A498-0E97C587DBD7}" presName="parTrans" presStyleCnt="0"/>
      <dgm:spPr/>
    </dgm:pt>
    <dgm:pt modelId="{B655F9D1-A840-4C06-A4DF-A9DC08BAF03F}" type="pres">
      <dgm:prSet presAssocID="{83042ABC-BA10-4BA3-BF4B-7831D75198A7}" presName="node" presStyleLbl="alignAccFollowNode1" presStyleIdx="2" presStyleCnt="3" custScaleX="451240" custScaleY="297572">
        <dgm:presLayoutVars>
          <dgm:bulletEnabled val="1"/>
        </dgm:presLayoutVars>
      </dgm:prSet>
      <dgm:spPr/>
      <dgm:t>
        <a:bodyPr/>
        <a:lstStyle/>
        <a:p>
          <a:endParaRPr lang="en-US"/>
        </a:p>
      </dgm:t>
    </dgm:pt>
  </dgm:ptLst>
  <dgm:cxnLst>
    <dgm:cxn modelId="{3E62141B-0D51-403A-BF4B-71221AAD503B}" type="presOf" srcId="{DB739650-8135-43B3-BA4B-55B08C6CC9D1}" destId="{0AF4894D-629D-4EEA-8A8B-BB97770EA45B}" srcOrd="0" destOrd="0" presId="urn:microsoft.com/office/officeart/2005/8/layout/lProcess3"/>
    <dgm:cxn modelId="{D2DA428F-C8B8-43FE-9985-3B024B7BFB10}" type="presOf" srcId="{83042ABC-BA10-4BA3-BF4B-7831D75198A7}" destId="{B655F9D1-A840-4C06-A4DF-A9DC08BAF03F}" srcOrd="0" destOrd="0" presId="urn:microsoft.com/office/officeart/2005/8/layout/lProcess3"/>
    <dgm:cxn modelId="{25BB49E7-D42E-4F5B-9B0A-AF0F7DDB560D}" srcId="{BEA8A347-3A32-4A6A-86FD-479138863C65}" destId="{DB739650-8135-43B3-BA4B-55B08C6CC9D1}" srcOrd="0" destOrd="0" parTransId="{CFBCFEEC-0E48-41DF-B179-FC1442288AF9}" sibTransId="{3ABF41DD-30F3-430F-9996-4490534F363D}"/>
    <dgm:cxn modelId="{71EF87EF-7D3D-4406-A148-F80B01A35CF2}" type="presOf" srcId="{A9379F29-65D2-4140-9929-404F873D487C}" destId="{14383C3A-25F1-4C6F-8925-BD800A4509C5}" srcOrd="0" destOrd="0" presId="urn:microsoft.com/office/officeart/2005/8/layout/lProcess3"/>
    <dgm:cxn modelId="{A84F9A73-1510-40CC-8332-157582118F6D}" srcId="{A9379F29-65D2-4140-9929-404F873D487C}" destId="{7B06F833-1CE7-4DC9-A68D-B5F467D34E1F}" srcOrd="0" destOrd="0" parTransId="{B9F95D25-F3CD-4428-85BC-EC3574F3A513}" sibTransId="{ED366531-D276-4A6C-9EA7-C98D3822534D}"/>
    <dgm:cxn modelId="{78E8A5D8-53D7-4A43-950A-767F57C72B55}" srcId="{DB739650-8135-43B3-BA4B-55B08C6CC9D1}" destId="{CB5EDB67-DE25-4E89-BFFE-98A1942325E4}" srcOrd="0" destOrd="0" parTransId="{15C96698-9E57-4A35-AB1B-DEEB111F123B}" sibTransId="{0ED4BCBF-3000-4ACA-A311-B584B1C82820}"/>
    <dgm:cxn modelId="{FA75980D-8941-4047-B705-5BD38F9A5E33}" type="presOf" srcId="{7B06F833-1CE7-4DC9-A68D-B5F467D34E1F}" destId="{D7F9243D-90C8-42DE-8B89-121CD1B7D31C}" srcOrd="0" destOrd="0" presId="urn:microsoft.com/office/officeart/2005/8/layout/lProcess3"/>
    <dgm:cxn modelId="{DA511B7D-2B73-41FD-9482-C28DD91746C5}" srcId="{BEA8A347-3A32-4A6A-86FD-479138863C65}" destId="{BB407AD3-C620-4A54-86D6-EED06DC35DD7}" srcOrd="2" destOrd="0" parTransId="{BA7B2C40-E8B0-4ECC-9E7B-BF5C36EEF75F}" sibTransId="{22A74F0A-B38F-47A3-BD59-1326A81429F9}"/>
    <dgm:cxn modelId="{6FE82849-516B-4DF1-8D95-1E68522A5DE1}" type="presOf" srcId="{BB407AD3-C620-4A54-86D6-EED06DC35DD7}" destId="{BF248AB5-652E-4759-AD27-82F8C3DB9AFC}" srcOrd="0" destOrd="0" presId="urn:microsoft.com/office/officeart/2005/8/layout/lProcess3"/>
    <dgm:cxn modelId="{9BFDCD47-C8CD-457A-875A-79D4D871B84A}" srcId="{BB407AD3-C620-4A54-86D6-EED06DC35DD7}" destId="{83042ABC-BA10-4BA3-BF4B-7831D75198A7}" srcOrd="0" destOrd="0" parTransId="{9279C9E6-0D63-4F0F-A498-0E97C587DBD7}" sibTransId="{A5D9661C-440C-4148-A91C-D592B6FB4C6D}"/>
    <dgm:cxn modelId="{3C6E2799-810D-40B4-A936-B7080313490A}" srcId="{BEA8A347-3A32-4A6A-86FD-479138863C65}" destId="{A9379F29-65D2-4140-9929-404F873D487C}" srcOrd="1" destOrd="0" parTransId="{7D091522-7F80-4225-8190-EBE8BCBC0523}" sibTransId="{AAF3D20D-3842-4377-825D-A9D2098B24A3}"/>
    <dgm:cxn modelId="{5D9A0558-DC87-450C-98D8-B478EE1197E3}" type="presOf" srcId="{CB5EDB67-DE25-4E89-BFFE-98A1942325E4}" destId="{55B17CEF-8317-4A61-BA1E-9AA5537D554B}" srcOrd="0" destOrd="0" presId="urn:microsoft.com/office/officeart/2005/8/layout/lProcess3"/>
    <dgm:cxn modelId="{BBE84567-967A-4EB3-9389-D483250BCFBC}" type="presOf" srcId="{BEA8A347-3A32-4A6A-86FD-479138863C65}" destId="{EC131A75-0937-4F62-84FA-EB8CA45C2CB6}" srcOrd="0" destOrd="0" presId="urn:microsoft.com/office/officeart/2005/8/layout/lProcess3"/>
    <dgm:cxn modelId="{66CDD009-BCDC-4355-B1D2-61B6CDC26B04}" type="presParOf" srcId="{EC131A75-0937-4F62-84FA-EB8CA45C2CB6}" destId="{A919E6F9-82F5-4F75-8124-3672D8E0B325}" srcOrd="0" destOrd="0" presId="urn:microsoft.com/office/officeart/2005/8/layout/lProcess3"/>
    <dgm:cxn modelId="{DD003A8D-DC88-42E7-BD34-92C815EADDFB}" type="presParOf" srcId="{A919E6F9-82F5-4F75-8124-3672D8E0B325}" destId="{0AF4894D-629D-4EEA-8A8B-BB97770EA45B}" srcOrd="0" destOrd="0" presId="urn:microsoft.com/office/officeart/2005/8/layout/lProcess3"/>
    <dgm:cxn modelId="{3B107933-F2A3-4638-9F97-0087F7991CFC}" type="presParOf" srcId="{A919E6F9-82F5-4F75-8124-3672D8E0B325}" destId="{261E66DE-73B2-4D8A-AED9-CC7FF3A19127}" srcOrd="1" destOrd="0" presId="urn:microsoft.com/office/officeart/2005/8/layout/lProcess3"/>
    <dgm:cxn modelId="{F2E1A91E-4B8D-49C6-800C-C6BCEED91017}" type="presParOf" srcId="{A919E6F9-82F5-4F75-8124-3672D8E0B325}" destId="{55B17CEF-8317-4A61-BA1E-9AA5537D554B}" srcOrd="2" destOrd="0" presId="urn:microsoft.com/office/officeart/2005/8/layout/lProcess3"/>
    <dgm:cxn modelId="{DFF7F139-D3A0-4041-8B6D-E5A0FCF629C8}" type="presParOf" srcId="{EC131A75-0937-4F62-84FA-EB8CA45C2CB6}" destId="{6BE79568-7F0B-4C32-8924-5BD1D34A3269}" srcOrd="1" destOrd="0" presId="urn:microsoft.com/office/officeart/2005/8/layout/lProcess3"/>
    <dgm:cxn modelId="{644EAE7D-8AED-4111-9F91-5DAF093E0391}" type="presParOf" srcId="{EC131A75-0937-4F62-84FA-EB8CA45C2CB6}" destId="{CB771E69-6D91-4515-BEBE-792534BD271F}" srcOrd="2" destOrd="0" presId="urn:microsoft.com/office/officeart/2005/8/layout/lProcess3"/>
    <dgm:cxn modelId="{B9234E49-C55D-437A-AF6A-3F1734CDFFEA}" type="presParOf" srcId="{CB771E69-6D91-4515-BEBE-792534BD271F}" destId="{14383C3A-25F1-4C6F-8925-BD800A4509C5}" srcOrd="0" destOrd="0" presId="urn:microsoft.com/office/officeart/2005/8/layout/lProcess3"/>
    <dgm:cxn modelId="{665F1C79-C67F-4C48-A74F-B98C8F07BFB1}" type="presParOf" srcId="{CB771E69-6D91-4515-BEBE-792534BD271F}" destId="{A940DD0B-482A-41B6-9F87-B3186730DA35}" srcOrd="1" destOrd="0" presId="urn:microsoft.com/office/officeart/2005/8/layout/lProcess3"/>
    <dgm:cxn modelId="{CF515DCD-5FBF-412F-AB01-575D4772B598}" type="presParOf" srcId="{CB771E69-6D91-4515-BEBE-792534BD271F}" destId="{D7F9243D-90C8-42DE-8B89-121CD1B7D31C}" srcOrd="2" destOrd="0" presId="urn:microsoft.com/office/officeart/2005/8/layout/lProcess3"/>
    <dgm:cxn modelId="{65D3CBD0-C018-4AA1-B99E-EB880ACFCA32}" type="presParOf" srcId="{EC131A75-0937-4F62-84FA-EB8CA45C2CB6}" destId="{C80CC8BA-076E-4311-ACC5-F3C9393AE004}" srcOrd="3" destOrd="0" presId="urn:microsoft.com/office/officeart/2005/8/layout/lProcess3"/>
    <dgm:cxn modelId="{462C5D49-810D-46A8-9ADB-47560FD1E8BC}" type="presParOf" srcId="{EC131A75-0937-4F62-84FA-EB8CA45C2CB6}" destId="{46EE192F-D3C6-41EE-A2A9-CF2EBE9EA3DD}" srcOrd="4" destOrd="0" presId="urn:microsoft.com/office/officeart/2005/8/layout/lProcess3"/>
    <dgm:cxn modelId="{C54D854F-A90A-4C18-9361-A874B7D7BB1A}" type="presParOf" srcId="{46EE192F-D3C6-41EE-A2A9-CF2EBE9EA3DD}" destId="{BF248AB5-652E-4759-AD27-82F8C3DB9AFC}" srcOrd="0" destOrd="0" presId="urn:microsoft.com/office/officeart/2005/8/layout/lProcess3"/>
    <dgm:cxn modelId="{EFF38EEC-6041-4B05-A07E-2703E0DAE13F}" type="presParOf" srcId="{46EE192F-D3C6-41EE-A2A9-CF2EBE9EA3DD}" destId="{D8FBD8E6-EBF7-4725-8392-A378D804F5A7}" srcOrd="1" destOrd="0" presId="urn:microsoft.com/office/officeart/2005/8/layout/lProcess3"/>
    <dgm:cxn modelId="{3B5DA56F-699D-405F-A6FA-548954769BAA}" type="presParOf" srcId="{46EE192F-D3C6-41EE-A2A9-CF2EBE9EA3DD}" destId="{B655F9D1-A840-4C06-A4DF-A9DC08BAF03F}"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EAFBF1EC-056A-4EFC-B787-D5CA9264DCA7}" type="datetimeFigureOut">
              <a:rPr lang="en-US" smtClean="0"/>
              <a:pPr/>
              <a:t>5/4/2014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42ED041-AA8D-407F-9840-714F4DE724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FBF1EC-056A-4EFC-B787-D5CA9264DCA7}"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D041-AA8D-407F-9840-714F4DE724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FBF1EC-056A-4EFC-B787-D5CA9264DCA7}" type="datetimeFigureOut">
              <a:rPr lang="en-US" smtClean="0"/>
              <a:pPr/>
              <a:t>5/4/2014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D041-AA8D-407F-9840-714F4DE724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EAFBF1EC-056A-4EFC-B787-D5CA9264DCA7}" type="datetimeFigureOut">
              <a:rPr lang="en-US" smtClean="0"/>
              <a:pPr/>
              <a:t>5/4/2014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442ED041-AA8D-407F-9840-714F4DE724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EAFBF1EC-056A-4EFC-B787-D5CA9264DCA7}" type="datetimeFigureOut">
              <a:rPr lang="en-US" smtClean="0"/>
              <a:pPr/>
              <a:t>5/4/2014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442ED041-AA8D-407F-9840-714F4DE72420}"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EAFBF1EC-056A-4EFC-B787-D5CA9264DCA7}" type="datetimeFigureOut">
              <a:rPr lang="en-US" smtClean="0"/>
              <a:pPr/>
              <a:t>5/4/2014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442ED041-AA8D-407F-9840-714F4DE724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EAFBF1EC-056A-4EFC-B787-D5CA9264DCA7}" type="datetimeFigureOut">
              <a:rPr lang="en-US" smtClean="0"/>
              <a:pPr/>
              <a:t>5/4/2014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42ED041-AA8D-407F-9840-714F4DE72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FBF1EC-056A-4EFC-B787-D5CA9264DCA7}" type="datetimeFigureOut">
              <a:rPr lang="en-US" smtClean="0"/>
              <a:pPr/>
              <a:t>5/4/2014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ED041-AA8D-407F-9840-714F4DE724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EAFBF1EC-056A-4EFC-B787-D5CA9264DCA7}" type="datetimeFigureOut">
              <a:rPr lang="en-US" smtClean="0"/>
              <a:pPr/>
              <a:t>5/4/2014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442ED041-AA8D-407F-9840-714F4DE724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EAFBF1EC-056A-4EFC-B787-D5CA9264DCA7}" type="datetimeFigureOut">
              <a:rPr lang="en-US" smtClean="0"/>
              <a:pPr/>
              <a:t>5/4/2014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42ED041-AA8D-407F-9840-714F4DE72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EAFBF1EC-056A-4EFC-B787-D5CA9264DCA7}" type="datetimeFigureOut">
              <a:rPr lang="en-US" smtClean="0"/>
              <a:pPr/>
              <a:t>5/4/2014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42ED041-AA8D-407F-9840-714F4DE72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AFBF1EC-056A-4EFC-B787-D5CA9264DCA7}" type="datetimeFigureOut">
              <a:rPr lang="en-US" smtClean="0"/>
              <a:pPr/>
              <a:t>5/4/2014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42ED041-AA8D-407F-9840-714F4DE724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571480"/>
            <a:ext cx="7772400" cy="1470025"/>
          </a:xfrm>
        </p:spPr>
        <p:txBody>
          <a:bodyPr/>
          <a:lstStyle/>
          <a:p>
            <a:pPr algn="ctr"/>
            <a:r>
              <a:rPr lang="en-US" dirty="0" smtClean="0"/>
              <a:t>The Identity Approach </a:t>
            </a:r>
            <a:endParaRPr lang="en-US" dirty="0"/>
          </a:p>
        </p:txBody>
      </p:sp>
      <p:pic>
        <p:nvPicPr>
          <p:cNvPr id="1026" name="Picture 2"/>
          <p:cNvPicPr>
            <a:picLocks noChangeAspect="1" noChangeArrowheads="1"/>
          </p:cNvPicPr>
          <p:nvPr/>
        </p:nvPicPr>
        <p:blipFill>
          <a:blip r:embed="rId2"/>
          <a:srcRect/>
          <a:stretch>
            <a:fillRect/>
          </a:stretch>
        </p:blipFill>
        <p:spPr bwMode="auto">
          <a:xfrm>
            <a:off x="3071802" y="2357430"/>
            <a:ext cx="2924175" cy="2895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776288"/>
            <a:ext cx="8317736" cy="1295389"/>
          </a:xfrm>
        </p:spPr>
        <p:txBody>
          <a:bodyPr>
            <a:noAutofit/>
          </a:bodyPr>
          <a:lstStyle/>
          <a:p>
            <a:pPr algn="ctr"/>
            <a:r>
              <a:rPr lang="en-US" sz="3600" dirty="0" smtClean="0"/>
              <a:t>Methods and data of the identity approach</a:t>
            </a:r>
            <a:endParaRPr lang="en-US" sz="3600" dirty="0"/>
          </a:p>
        </p:txBody>
      </p:sp>
      <p:graphicFrame>
        <p:nvGraphicFramePr>
          <p:cNvPr id="4" name="Diagram 3"/>
          <p:cNvGraphicFramePr/>
          <p:nvPr/>
        </p:nvGraphicFramePr>
        <p:xfrm>
          <a:off x="1524000" y="1397000"/>
          <a:ext cx="5905520"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642918"/>
          <a:ext cx="8643968" cy="5653110"/>
        </p:xfrm>
        <a:graphic>
          <a:graphicData uri="http://schemas.openxmlformats.org/drawingml/2006/table">
            <a:tbl>
              <a:tblPr bandRow="1">
                <a:tableStyleId>{5C22544A-7EE6-4342-B048-85BDC9FD1C3A}</a:tableStyleId>
              </a:tblPr>
              <a:tblGrid>
                <a:gridCol w="2160992"/>
                <a:gridCol w="2160992"/>
                <a:gridCol w="2160992"/>
                <a:gridCol w="2160992"/>
              </a:tblGrid>
              <a:tr h="527146">
                <a:tc>
                  <a:txBody>
                    <a:bodyPr/>
                    <a:lstStyle/>
                    <a:p>
                      <a:r>
                        <a:rPr kumimoji="0" lang="en-US" sz="1400" b="1" kern="1200" baseline="0" dirty="0" smtClean="0">
                          <a:solidFill>
                            <a:srgbClr val="000000"/>
                          </a:solidFill>
                          <a:latin typeface="+mn-lt"/>
                          <a:ea typeface="+mn-ea"/>
                          <a:cs typeface="+mn-cs"/>
                        </a:rPr>
                        <a:t>Council &amp;</a:t>
                      </a:r>
                    </a:p>
                    <a:p>
                      <a:r>
                        <a:rPr kumimoji="0" lang="en-US" sz="1400" b="1" kern="1200" baseline="0" dirty="0" smtClean="0">
                          <a:solidFill>
                            <a:srgbClr val="000000"/>
                          </a:solidFill>
                          <a:latin typeface="+mn-lt"/>
                          <a:ea typeface="+mn-ea"/>
                          <a:cs typeface="+mn-cs"/>
                        </a:rPr>
                        <a:t>Task Forces</a:t>
                      </a:r>
                    </a:p>
                    <a:p>
                      <a:r>
                        <a:rPr kumimoji="0" lang="en-US" sz="1400" b="1" kern="1200" baseline="0" dirty="0" smtClean="0">
                          <a:solidFill>
                            <a:srgbClr val="000000"/>
                          </a:solidFill>
                          <a:latin typeface="+mn-lt"/>
                          <a:ea typeface="+mn-ea"/>
                          <a:cs typeface="+mn-cs"/>
                        </a:rPr>
                        <a:t>Membership</a:t>
                      </a:r>
                      <a:endParaRPr lang="en-US" sz="1400" dirty="0">
                        <a:solidFill>
                          <a:srgbClr val="000000"/>
                        </a:solidFill>
                      </a:endParaRPr>
                    </a:p>
                  </a:txBody>
                  <a:tcPr/>
                </a:tc>
                <a:tc>
                  <a:txBody>
                    <a:bodyPr/>
                    <a:lstStyle/>
                    <a:p>
                      <a:endParaRPr kumimoji="0" lang="en-US" sz="1400" b="1" kern="1200" baseline="0" dirty="0" smtClean="0">
                        <a:solidFill>
                          <a:srgbClr val="000000"/>
                        </a:solidFill>
                        <a:latin typeface="+mn-lt"/>
                        <a:ea typeface="+mn-ea"/>
                        <a:cs typeface="+mn-cs"/>
                      </a:endParaRPr>
                    </a:p>
                    <a:p>
                      <a:r>
                        <a:rPr kumimoji="0" lang="en-US" sz="1400" b="1" kern="1200" baseline="0" dirty="0" smtClean="0">
                          <a:solidFill>
                            <a:srgbClr val="000000"/>
                          </a:solidFill>
                          <a:latin typeface="+mn-lt"/>
                          <a:ea typeface="+mn-ea"/>
                          <a:cs typeface="+mn-cs"/>
                        </a:rPr>
                        <a:t>Brand Analysis</a:t>
                      </a:r>
                      <a:endParaRPr lang="en-US" sz="1400" dirty="0">
                        <a:solidFill>
                          <a:srgbClr val="000000"/>
                        </a:solidFill>
                      </a:endParaRPr>
                    </a:p>
                  </a:txBody>
                  <a:tcPr/>
                </a:tc>
                <a:tc>
                  <a:txBody>
                    <a:bodyPr/>
                    <a:lstStyle/>
                    <a:p>
                      <a:r>
                        <a:rPr kumimoji="0" lang="en-US" sz="1400" b="1" kern="1200" baseline="0" dirty="0" smtClean="0">
                          <a:solidFill>
                            <a:srgbClr val="000000"/>
                          </a:solidFill>
                          <a:latin typeface="+mn-lt"/>
                          <a:ea typeface="+mn-ea"/>
                          <a:cs typeface="+mn-cs"/>
                        </a:rPr>
                        <a:t>Brand</a:t>
                      </a:r>
                    </a:p>
                    <a:p>
                      <a:r>
                        <a:rPr kumimoji="0" lang="en-US" sz="1400" b="1" kern="1200" baseline="0" dirty="0" smtClean="0">
                          <a:solidFill>
                            <a:srgbClr val="000000"/>
                          </a:solidFill>
                          <a:latin typeface="+mn-lt"/>
                          <a:ea typeface="+mn-ea"/>
                          <a:cs typeface="+mn-cs"/>
                        </a:rPr>
                        <a:t>Management</a:t>
                      </a:r>
                    </a:p>
                    <a:p>
                      <a:r>
                        <a:rPr kumimoji="0" lang="en-US" sz="1400" b="1" kern="1200" baseline="0" dirty="0" smtClean="0">
                          <a:solidFill>
                            <a:srgbClr val="000000"/>
                          </a:solidFill>
                          <a:latin typeface="+mn-lt"/>
                          <a:ea typeface="+mn-ea"/>
                          <a:cs typeface="+mn-cs"/>
                        </a:rPr>
                        <a:t>Facilitation</a:t>
                      </a:r>
                      <a:endParaRPr lang="en-US" sz="1400" dirty="0">
                        <a:solidFill>
                          <a:srgbClr val="000000"/>
                        </a:solidFill>
                      </a:endParaRPr>
                    </a:p>
                  </a:txBody>
                  <a:tcPr/>
                </a:tc>
                <a:tc>
                  <a:txBody>
                    <a:bodyPr/>
                    <a:lstStyle/>
                    <a:p>
                      <a:r>
                        <a:rPr kumimoji="0" lang="en-US" sz="1400" b="1" kern="1200" baseline="0" dirty="0" smtClean="0">
                          <a:solidFill>
                            <a:srgbClr val="000000"/>
                          </a:solidFill>
                          <a:latin typeface="+mn-lt"/>
                          <a:ea typeface="+mn-ea"/>
                          <a:cs typeface="+mn-cs"/>
                        </a:rPr>
                        <a:t>Global</a:t>
                      </a:r>
                    </a:p>
                    <a:p>
                      <a:r>
                        <a:rPr kumimoji="0" lang="en-US" sz="1400" b="1" kern="1200" baseline="0" dirty="0" smtClean="0">
                          <a:solidFill>
                            <a:srgbClr val="000000"/>
                          </a:solidFill>
                          <a:latin typeface="+mn-lt"/>
                          <a:ea typeface="+mn-ea"/>
                          <a:cs typeface="+mn-cs"/>
                        </a:rPr>
                        <a:t>Implementation</a:t>
                      </a:r>
                      <a:endParaRPr lang="en-US" sz="1400" dirty="0">
                        <a:solidFill>
                          <a:srgbClr val="000000"/>
                        </a:solidFill>
                      </a:endParaRPr>
                    </a:p>
                  </a:txBody>
                  <a:tcPr/>
                </a:tc>
              </a:tr>
              <a:tr h="2483190">
                <a:tc>
                  <a:txBody>
                    <a:bodyPr/>
                    <a:lstStyle/>
                    <a:p>
                      <a:r>
                        <a:rPr kumimoji="0" lang="en-US" sz="1400" kern="1200" baseline="0" dirty="0" smtClean="0">
                          <a:solidFill>
                            <a:srgbClr val="000000"/>
                          </a:solidFill>
                          <a:latin typeface="+mn-lt"/>
                          <a:ea typeface="+mn-ea"/>
                          <a:cs typeface="+mn-cs"/>
                        </a:rPr>
                        <a:t>Member of the internal</a:t>
                      </a:r>
                    </a:p>
                    <a:p>
                      <a:r>
                        <a:rPr kumimoji="0" lang="en-US" sz="1400" kern="1200" baseline="0" dirty="0" smtClean="0">
                          <a:solidFill>
                            <a:srgbClr val="000000"/>
                          </a:solidFill>
                          <a:latin typeface="+mn-lt"/>
                          <a:ea typeface="+mn-ea"/>
                          <a:cs typeface="+mn-cs"/>
                        </a:rPr>
                        <a:t>brand task force crafting</a:t>
                      </a:r>
                    </a:p>
                    <a:p>
                      <a:r>
                        <a:rPr kumimoji="0" lang="en-US" sz="1400" kern="1200" baseline="0" dirty="0" smtClean="0">
                          <a:solidFill>
                            <a:srgbClr val="000000"/>
                          </a:solidFill>
                          <a:latin typeface="+mn-lt"/>
                          <a:ea typeface="+mn-ea"/>
                          <a:cs typeface="+mn-cs"/>
                        </a:rPr>
                        <a:t>the overall brand</a:t>
                      </a:r>
                    </a:p>
                    <a:p>
                      <a:r>
                        <a:rPr kumimoji="0" lang="en-US" sz="1400" kern="1200" baseline="0" dirty="0" smtClean="0">
                          <a:solidFill>
                            <a:srgbClr val="000000"/>
                          </a:solidFill>
                          <a:latin typeface="+mn-lt"/>
                          <a:ea typeface="+mn-ea"/>
                          <a:cs typeface="+mn-cs"/>
                        </a:rPr>
                        <a:t>strategy (all of 2001)</a:t>
                      </a:r>
                      <a:endParaRPr lang="en-US" sz="1400" dirty="0">
                        <a:solidFill>
                          <a:srgbClr val="000000"/>
                        </a:solidFill>
                      </a:endParaRPr>
                    </a:p>
                  </a:txBody>
                  <a:tcPr/>
                </a:tc>
                <a:tc>
                  <a:txBody>
                    <a:bodyPr/>
                    <a:lstStyle/>
                    <a:p>
                      <a:r>
                        <a:rPr kumimoji="0" lang="en-US" sz="1400" kern="1200" baseline="0" dirty="0" smtClean="0">
                          <a:solidFill>
                            <a:srgbClr val="000000"/>
                          </a:solidFill>
                          <a:latin typeface="+mn-lt"/>
                          <a:ea typeface="+mn-ea"/>
                          <a:cs typeface="+mn-cs"/>
                        </a:rPr>
                        <a:t>Organizational Brand</a:t>
                      </a:r>
                    </a:p>
                    <a:p>
                      <a:r>
                        <a:rPr kumimoji="0" lang="en-US" sz="1400" kern="1200" baseline="0" dirty="0" smtClean="0">
                          <a:solidFill>
                            <a:srgbClr val="000000"/>
                          </a:solidFill>
                          <a:latin typeface="+mn-lt"/>
                          <a:ea typeface="+mn-ea"/>
                          <a:cs typeface="+mn-cs"/>
                        </a:rPr>
                        <a:t>Analysis consisting of</a:t>
                      </a:r>
                    </a:p>
                    <a:p>
                      <a:r>
                        <a:rPr kumimoji="0" lang="en-US" sz="1400" kern="1200" baseline="0" dirty="0" smtClean="0">
                          <a:solidFill>
                            <a:srgbClr val="000000"/>
                          </a:solidFill>
                          <a:latin typeface="+mn-lt"/>
                          <a:ea typeface="+mn-ea"/>
                          <a:cs typeface="+mn-cs"/>
                        </a:rPr>
                        <a:t>20 interviews with</a:t>
                      </a:r>
                    </a:p>
                    <a:p>
                      <a:r>
                        <a:rPr kumimoji="0" lang="en-US" sz="1400" kern="1200" baseline="0" dirty="0" smtClean="0">
                          <a:solidFill>
                            <a:srgbClr val="000000"/>
                          </a:solidFill>
                          <a:latin typeface="+mn-lt"/>
                          <a:ea typeface="+mn-ea"/>
                          <a:cs typeface="+mn-cs"/>
                        </a:rPr>
                        <a:t>employees, archival</a:t>
                      </a:r>
                    </a:p>
                    <a:p>
                      <a:r>
                        <a:rPr kumimoji="0" lang="en-US" sz="1400" kern="1200" baseline="0" dirty="0" smtClean="0">
                          <a:solidFill>
                            <a:srgbClr val="000000"/>
                          </a:solidFill>
                          <a:latin typeface="+mn-lt"/>
                          <a:ea typeface="+mn-ea"/>
                          <a:cs typeface="+mn-cs"/>
                        </a:rPr>
                        <a:t>research and in depth</a:t>
                      </a:r>
                    </a:p>
                    <a:p>
                      <a:r>
                        <a:rPr kumimoji="0" lang="en-US" sz="1400" kern="1200" baseline="0" dirty="0" smtClean="0">
                          <a:solidFill>
                            <a:srgbClr val="000000"/>
                          </a:solidFill>
                          <a:latin typeface="+mn-lt"/>
                          <a:ea typeface="+mn-ea"/>
                          <a:cs typeface="+mn-cs"/>
                        </a:rPr>
                        <a:t>study of previous attempt</a:t>
                      </a:r>
                    </a:p>
                    <a:p>
                      <a:r>
                        <a:rPr kumimoji="0" lang="en-US" sz="1400" kern="1200" baseline="0" dirty="0" smtClean="0">
                          <a:solidFill>
                            <a:srgbClr val="000000"/>
                          </a:solidFill>
                          <a:latin typeface="+mn-lt"/>
                          <a:ea typeface="+mn-ea"/>
                          <a:cs typeface="+mn-cs"/>
                        </a:rPr>
                        <a:t>in 1997-98 to make new</a:t>
                      </a:r>
                    </a:p>
                    <a:p>
                      <a:r>
                        <a:rPr kumimoji="0" lang="en-US" sz="1400" kern="1200" baseline="0" dirty="0" smtClean="0">
                          <a:solidFill>
                            <a:srgbClr val="000000"/>
                          </a:solidFill>
                          <a:latin typeface="+mn-lt"/>
                          <a:ea typeface="+mn-ea"/>
                          <a:cs typeface="+mn-cs"/>
                        </a:rPr>
                        <a:t>brand strategy (Spring</a:t>
                      </a:r>
                    </a:p>
                    <a:p>
                      <a:r>
                        <a:rPr kumimoji="0" lang="en-US" sz="1400" kern="1200" baseline="0" dirty="0" smtClean="0">
                          <a:solidFill>
                            <a:srgbClr val="000000"/>
                          </a:solidFill>
                          <a:latin typeface="+mn-lt"/>
                          <a:ea typeface="+mn-ea"/>
                          <a:cs typeface="+mn-cs"/>
                        </a:rPr>
                        <a:t>2001)</a:t>
                      </a:r>
                      <a:endParaRPr lang="en-US" sz="1400" dirty="0">
                        <a:solidFill>
                          <a:srgbClr val="000000"/>
                        </a:solidFill>
                      </a:endParaRPr>
                    </a:p>
                  </a:txBody>
                  <a:tcPr/>
                </a:tc>
                <a:tc>
                  <a:txBody>
                    <a:bodyPr/>
                    <a:lstStyle/>
                    <a:p>
                      <a:r>
                        <a:rPr kumimoji="0" lang="en-US" sz="1400" kern="1200" baseline="0" dirty="0" smtClean="0">
                          <a:solidFill>
                            <a:srgbClr val="000000"/>
                          </a:solidFill>
                          <a:latin typeface="+mn-lt"/>
                          <a:ea typeface="+mn-ea"/>
                          <a:cs typeface="+mn-cs"/>
                        </a:rPr>
                        <a:t>Member of small</a:t>
                      </a:r>
                    </a:p>
                    <a:p>
                      <a:r>
                        <a:rPr kumimoji="0" lang="en-US" sz="1400" kern="1200" baseline="0" dirty="0" smtClean="0">
                          <a:solidFill>
                            <a:srgbClr val="000000"/>
                          </a:solidFill>
                          <a:latin typeface="+mn-lt"/>
                          <a:ea typeface="+mn-ea"/>
                          <a:cs typeface="+mn-cs"/>
                        </a:rPr>
                        <a:t>management team</a:t>
                      </a:r>
                    </a:p>
                    <a:p>
                      <a:r>
                        <a:rPr kumimoji="0" lang="en-US" sz="1400" kern="1200" baseline="0" dirty="0" smtClean="0">
                          <a:solidFill>
                            <a:srgbClr val="000000"/>
                          </a:solidFill>
                          <a:latin typeface="+mn-lt"/>
                          <a:ea typeface="+mn-ea"/>
                          <a:cs typeface="+mn-cs"/>
                        </a:rPr>
                        <a:t>recreating the key roles</a:t>
                      </a:r>
                    </a:p>
                    <a:p>
                      <a:r>
                        <a:rPr kumimoji="0" lang="en-US" sz="1400" kern="1200" baseline="0" dirty="0" smtClean="0">
                          <a:solidFill>
                            <a:srgbClr val="000000"/>
                          </a:solidFill>
                          <a:latin typeface="+mn-lt"/>
                          <a:ea typeface="+mn-ea"/>
                          <a:cs typeface="+mn-cs"/>
                        </a:rPr>
                        <a:t>in the future brand</a:t>
                      </a:r>
                    </a:p>
                    <a:p>
                      <a:r>
                        <a:rPr kumimoji="0" lang="en-US" sz="1400" kern="1200" baseline="0" dirty="0" smtClean="0">
                          <a:solidFill>
                            <a:srgbClr val="000000"/>
                          </a:solidFill>
                          <a:latin typeface="+mn-lt"/>
                          <a:ea typeface="+mn-ea"/>
                          <a:cs typeface="+mn-cs"/>
                        </a:rPr>
                        <a:t>organization and</a:t>
                      </a:r>
                    </a:p>
                    <a:p>
                      <a:r>
                        <a:rPr kumimoji="0" lang="en-US" sz="1400" kern="1200" baseline="0" dirty="0" smtClean="0">
                          <a:solidFill>
                            <a:srgbClr val="000000"/>
                          </a:solidFill>
                          <a:latin typeface="+mn-lt"/>
                          <a:ea typeface="+mn-ea"/>
                          <a:cs typeface="+mn-cs"/>
                        </a:rPr>
                        <a:t>leadership set-up</a:t>
                      </a:r>
                      <a:endParaRPr lang="en-US" sz="1400" dirty="0">
                        <a:solidFill>
                          <a:srgbClr val="000000"/>
                        </a:solidFill>
                      </a:endParaRPr>
                    </a:p>
                  </a:txBody>
                  <a:tcPr/>
                </a:tc>
                <a:tc>
                  <a:txBody>
                    <a:bodyPr/>
                    <a:lstStyle/>
                    <a:p>
                      <a:r>
                        <a:rPr kumimoji="0" lang="en-US" sz="1400" kern="1200" baseline="0" dirty="0" smtClean="0">
                          <a:solidFill>
                            <a:srgbClr val="000000"/>
                          </a:solidFill>
                          <a:latin typeface="+mn-lt"/>
                          <a:ea typeface="+mn-ea"/>
                          <a:cs typeface="+mn-cs"/>
                        </a:rPr>
                        <a:t>Creating brand</a:t>
                      </a:r>
                    </a:p>
                    <a:p>
                      <a:r>
                        <a:rPr kumimoji="0" lang="en-US" sz="1400" kern="1200" baseline="0" dirty="0" smtClean="0">
                          <a:solidFill>
                            <a:srgbClr val="000000"/>
                          </a:solidFill>
                          <a:latin typeface="+mn-lt"/>
                          <a:ea typeface="+mn-ea"/>
                          <a:cs typeface="+mn-cs"/>
                        </a:rPr>
                        <a:t>foundation for business</a:t>
                      </a:r>
                    </a:p>
                    <a:p>
                      <a:r>
                        <a:rPr kumimoji="0" lang="en-US" sz="1400" kern="1200" baseline="0" dirty="0" smtClean="0">
                          <a:solidFill>
                            <a:srgbClr val="000000"/>
                          </a:solidFill>
                          <a:latin typeface="+mn-lt"/>
                          <a:ea typeface="+mn-ea"/>
                          <a:cs typeface="+mn-cs"/>
                        </a:rPr>
                        <a:t>areas:</a:t>
                      </a:r>
                    </a:p>
                    <a:p>
                      <a:r>
                        <a:rPr kumimoji="0" lang="en-US" sz="1400" kern="1200" baseline="0" dirty="0" smtClean="0">
                          <a:solidFill>
                            <a:srgbClr val="000000"/>
                          </a:solidFill>
                          <a:latin typeface="+mn-lt"/>
                          <a:ea typeface="+mn-ea"/>
                          <a:cs typeface="+mn-cs"/>
                        </a:rPr>
                        <a:t>LEGO® Interactive</a:t>
                      </a:r>
                      <a:endParaRPr lang="en-US" sz="1400" dirty="0">
                        <a:solidFill>
                          <a:srgbClr val="000000"/>
                        </a:solidFill>
                      </a:endParaRPr>
                    </a:p>
                  </a:txBody>
                  <a:tcPr/>
                </a:tc>
              </a:tr>
              <a:tr h="2351881">
                <a:tc>
                  <a:txBody>
                    <a:bodyPr/>
                    <a:lstStyle/>
                    <a:p>
                      <a:r>
                        <a:rPr kumimoji="0" lang="en-US" sz="1400" kern="1200" baseline="0" dirty="0" smtClean="0">
                          <a:solidFill>
                            <a:srgbClr val="000000"/>
                          </a:solidFill>
                          <a:latin typeface="+mn-lt"/>
                          <a:ea typeface="+mn-ea"/>
                          <a:cs typeface="+mn-cs"/>
                        </a:rPr>
                        <a:t>Permanent member of</a:t>
                      </a:r>
                    </a:p>
                    <a:p>
                      <a:r>
                        <a:rPr kumimoji="0" lang="en-US" sz="1400" kern="1200" baseline="0" dirty="0" smtClean="0">
                          <a:solidFill>
                            <a:srgbClr val="000000"/>
                          </a:solidFill>
                          <a:latin typeface="+mn-lt"/>
                          <a:ea typeface="+mn-ea"/>
                          <a:cs typeface="+mn-cs"/>
                        </a:rPr>
                        <a:t>internal Brand Council</a:t>
                      </a:r>
                    </a:p>
                    <a:p>
                      <a:r>
                        <a:rPr kumimoji="0" lang="en-US" sz="1400" kern="1200" baseline="0" dirty="0" smtClean="0">
                          <a:solidFill>
                            <a:srgbClr val="000000"/>
                          </a:solidFill>
                          <a:latin typeface="+mn-lt"/>
                          <a:ea typeface="+mn-ea"/>
                          <a:cs typeface="+mn-cs"/>
                        </a:rPr>
                        <a:t>&amp; Culture Council with</a:t>
                      </a:r>
                    </a:p>
                    <a:p>
                      <a:r>
                        <a:rPr kumimoji="0" lang="en-US" sz="1400" kern="1200" baseline="0" dirty="0" smtClean="0">
                          <a:solidFill>
                            <a:srgbClr val="000000"/>
                          </a:solidFill>
                          <a:latin typeface="+mn-lt"/>
                          <a:ea typeface="+mn-ea"/>
                          <a:cs typeface="+mn-cs"/>
                        </a:rPr>
                        <a:t>Executive Office (since</a:t>
                      </a:r>
                    </a:p>
                    <a:p>
                      <a:r>
                        <a:rPr kumimoji="0" lang="en-US" sz="1400" kern="1200" baseline="0" dirty="0" smtClean="0">
                          <a:solidFill>
                            <a:srgbClr val="000000"/>
                          </a:solidFill>
                          <a:latin typeface="+mn-lt"/>
                          <a:ea typeface="+mn-ea"/>
                          <a:cs typeface="+mn-cs"/>
                        </a:rPr>
                        <a:t>2001)</a:t>
                      </a:r>
                      <a:endParaRPr lang="en-US" sz="1400" dirty="0">
                        <a:solidFill>
                          <a:srgbClr val="000000"/>
                        </a:solidFill>
                      </a:endParaRPr>
                    </a:p>
                  </a:txBody>
                  <a:tcPr/>
                </a:tc>
                <a:tc>
                  <a:txBody>
                    <a:bodyPr/>
                    <a:lstStyle/>
                    <a:p>
                      <a:r>
                        <a:rPr kumimoji="0" lang="en-US" sz="1400" kern="1200" baseline="0" dirty="0" smtClean="0">
                          <a:solidFill>
                            <a:srgbClr val="000000"/>
                          </a:solidFill>
                          <a:latin typeface="+mn-lt"/>
                          <a:ea typeface="+mn-ea"/>
                          <a:cs typeface="+mn-cs"/>
                        </a:rPr>
                        <a:t>Brand Strategy Check-In.</a:t>
                      </a:r>
                    </a:p>
                    <a:p>
                      <a:r>
                        <a:rPr kumimoji="0" lang="en-US" sz="1400" kern="1200" baseline="0" dirty="0" smtClean="0">
                          <a:solidFill>
                            <a:srgbClr val="000000"/>
                          </a:solidFill>
                          <a:latin typeface="+mn-lt"/>
                          <a:ea typeface="+mn-ea"/>
                          <a:cs typeface="+mn-cs"/>
                        </a:rPr>
                        <a:t>A follow up on the brand</a:t>
                      </a:r>
                    </a:p>
                    <a:p>
                      <a:r>
                        <a:rPr kumimoji="0" lang="en-US" sz="1400" kern="1200" baseline="0" dirty="0" smtClean="0">
                          <a:solidFill>
                            <a:srgbClr val="000000"/>
                          </a:solidFill>
                          <a:latin typeface="+mn-lt"/>
                          <a:ea typeface="+mn-ea"/>
                          <a:cs typeface="+mn-cs"/>
                        </a:rPr>
                        <a:t>strategy implementation</a:t>
                      </a:r>
                    </a:p>
                    <a:p>
                      <a:r>
                        <a:rPr kumimoji="0" lang="en-US" sz="1400" kern="1200" baseline="0" dirty="0" smtClean="0">
                          <a:solidFill>
                            <a:srgbClr val="000000"/>
                          </a:solidFill>
                          <a:latin typeface="+mn-lt"/>
                          <a:ea typeface="+mn-ea"/>
                          <a:cs typeface="+mn-cs"/>
                        </a:rPr>
                        <a:t>in headquarters: 16</a:t>
                      </a:r>
                    </a:p>
                    <a:p>
                      <a:r>
                        <a:rPr kumimoji="0" lang="en-US" sz="1400" kern="1200" baseline="0" dirty="0" smtClean="0">
                          <a:solidFill>
                            <a:srgbClr val="000000"/>
                          </a:solidFill>
                          <a:latin typeface="+mn-lt"/>
                          <a:ea typeface="+mn-ea"/>
                          <a:cs typeface="+mn-cs"/>
                        </a:rPr>
                        <a:t>interviews across the</a:t>
                      </a:r>
                    </a:p>
                    <a:p>
                      <a:r>
                        <a:rPr kumimoji="0" lang="en-US" sz="1400" kern="1200" baseline="0" dirty="0" smtClean="0">
                          <a:solidFill>
                            <a:srgbClr val="000000"/>
                          </a:solidFill>
                          <a:latin typeface="+mn-lt"/>
                          <a:ea typeface="+mn-ea"/>
                          <a:cs typeface="+mn-cs"/>
                        </a:rPr>
                        <a:t>company. (Spring 2002)</a:t>
                      </a:r>
                      <a:endParaRPr lang="en-US" sz="1400" dirty="0">
                        <a:solidFill>
                          <a:srgbClr val="000000"/>
                        </a:solidFill>
                      </a:endParaRPr>
                    </a:p>
                  </a:txBody>
                  <a:tcPr/>
                </a:tc>
                <a:tc>
                  <a:txBody>
                    <a:bodyPr/>
                    <a:lstStyle/>
                    <a:p>
                      <a:r>
                        <a:rPr kumimoji="0" lang="en-US" sz="1400" kern="1200" baseline="0" dirty="0" smtClean="0">
                          <a:solidFill>
                            <a:srgbClr val="000000"/>
                          </a:solidFill>
                          <a:latin typeface="+mn-lt"/>
                          <a:ea typeface="+mn-ea"/>
                          <a:cs typeface="+mn-cs"/>
                        </a:rPr>
                        <a:t>Ongoing facilitation</a:t>
                      </a:r>
                    </a:p>
                    <a:p>
                      <a:r>
                        <a:rPr kumimoji="0" lang="en-US" sz="1400" kern="1200" baseline="0" dirty="0" smtClean="0">
                          <a:solidFill>
                            <a:srgbClr val="000000"/>
                          </a:solidFill>
                          <a:latin typeface="+mn-lt"/>
                          <a:ea typeface="+mn-ea"/>
                          <a:cs typeface="+mn-cs"/>
                        </a:rPr>
                        <a:t>forming the new Global</a:t>
                      </a:r>
                    </a:p>
                    <a:p>
                      <a:r>
                        <a:rPr kumimoji="0" lang="en-US" sz="1400" kern="1200" baseline="0" dirty="0" smtClean="0">
                          <a:solidFill>
                            <a:srgbClr val="000000"/>
                          </a:solidFill>
                          <a:latin typeface="+mn-lt"/>
                          <a:ea typeface="+mn-ea"/>
                          <a:cs typeface="+mn-cs"/>
                        </a:rPr>
                        <a:t>Brand Communication</a:t>
                      </a:r>
                    </a:p>
                    <a:p>
                      <a:r>
                        <a:rPr kumimoji="0" lang="en-US" sz="1400" kern="1200" baseline="0" dirty="0" smtClean="0">
                          <a:solidFill>
                            <a:srgbClr val="000000"/>
                          </a:solidFill>
                          <a:latin typeface="+mn-lt"/>
                          <a:ea typeface="+mn-ea"/>
                          <a:cs typeface="+mn-cs"/>
                        </a:rPr>
                        <a:t>Unit (since Spring 2002),</a:t>
                      </a:r>
                    </a:p>
                    <a:p>
                      <a:r>
                        <a:rPr kumimoji="0" lang="en-US" sz="1400" kern="1200" baseline="0" dirty="0" smtClean="0">
                          <a:solidFill>
                            <a:srgbClr val="000000"/>
                          </a:solidFill>
                          <a:latin typeface="+mn-lt"/>
                          <a:ea typeface="+mn-ea"/>
                          <a:cs typeface="+mn-cs"/>
                        </a:rPr>
                        <a:t>including process facilitator,</a:t>
                      </a:r>
                    </a:p>
                    <a:p>
                      <a:r>
                        <a:rPr kumimoji="0" lang="en-US" sz="1400" kern="1200" baseline="0" dirty="0" smtClean="0">
                          <a:solidFill>
                            <a:srgbClr val="000000"/>
                          </a:solidFill>
                          <a:latin typeface="+mn-lt"/>
                          <a:ea typeface="+mn-ea"/>
                          <a:cs typeface="+mn-cs"/>
                        </a:rPr>
                        <a:t>involvement in implementation</a:t>
                      </a:r>
                    </a:p>
                    <a:p>
                      <a:r>
                        <a:rPr kumimoji="0" lang="en-US" sz="1400" kern="1200" baseline="0" dirty="0" smtClean="0">
                          <a:solidFill>
                            <a:srgbClr val="000000"/>
                          </a:solidFill>
                          <a:latin typeface="+mn-lt"/>
                          <a:ea typeface="+mn-ea"/>
                          <a:cs typeface="+mn-cs"/>
                        </a:rPr>
                        <a:t>of brand identity</a:t>
                      </a:r>
                      <a:endParaRPr lang="en-US" sz="1400" dirty="0">
                        <a:solidFill>
                          <a:srgbClr val="000000"/>
                        </a:solidFill>
                      </a:endParaRPr>
                    </a:p>
                  </a:txBody>
                  <a:tcPr/>
                </a:tc>
                <a:tc>
                  <a:txBody>
                    <a:bodyPr/>
                    <a:lstStyle/>
                    <a:p>
                      <a:r>
                        <a:rPr kumimoji="0" lang="en-US" sz="1400" kern="1200" baseline="0" dirty="0" smtClean="0">
                          <a:solidFill>
                            <a:srgbClr val="000000"/>
                          </a:solidFill>
                          <a:latin typeface="+mn-lt"/>
                          <a:ea typeface="+mn-ea"/>
                          <a:cs typeface="+mn-cs"/>
                        </a:rPr>
                        <a:t>Creating brand</a:t>
                      </a:r>
                    </a:p>
                    <a:p>
                      <a:r>
                        <a:rPr kumimoji="0" lang="en-US" sz="1400" kern="1200" baseline="0" dirty="0" smtClean="0">
                          <a:solidFill>
                            <a:srgbClr val="000000"/>
                          </a:solidFill>
                          <a:latin typeface="+mn-lt"/>
                          <a:ea typeface="+mn-ea"/>
                          <a:cs typeface="+mn-cs"/>
                        </a:rPr>
                        <a:t>foundation for key</a:t>
                      </a:r>
                    </a:p>
                    <a:p>
                      <a:r>
                        <a:rPr kumimoji="0" lang="en-US" sz="1400" kern="1200" baseline="0" dirty="0" smtClean="0">
                          <a:solidFill>
                            <a:srgbClr val="000000"/>
                          </a:solidFill>
                          <a:latin typeface="+mn-lt"/>
                          <a:ea typeface="+mn-ea"/>
                          <a:cs typeface="+mn-cs"/>
                        </a:rPr>
                        <a:t>markets:</a:t>
                      </a:r>
                    </a:p>
                    <a:p>
                      <a:r>
                        <a:rPr kumimoji="0" lang="en-US" sz="1400" kern="1200" baseline="0" dirty="0" smtClean="0">
                          <a:solidFill>
                            <a:srgbClr val="000000"/>
                          </a:solidFill>
                          <a:latin typeface="+mn-lt"/>
                          <a:ea typeface="+mn-ea"/>
                          <a:cs typeface="+mn-cs"/>
                        </a:rPr>
                        <a:t>Involvement with LEGO</a:t>
                      </a:r>
                    </a:p>
                    <a:p>
                      <a:r>
                        <a:rPr kumimoji="0" lang="en-US" sz="1400" kern="1200" baseline="0" dirty="0" smtClean="0">
                          <a:solidFill>
                            <a:srgbClr val="000000"/>
                          </a:solidFill>
                          <a:latin typeface="+mn-lt"/>
                          <a:ea typeface="+mn-ea"/>
                          <a:cs typeface="+mn-cs"/>
                        </a:rPr>
                        <a:t>Americas (since Spring</a:t>
                      </a:r>
                    </a:p>
                    <a:p>
                      <a:r>
                        <a:rPr kumimoji="0" lang="en-US" sz="1400" kern="1200" baseline="0" dirty="0" smtClean="0">
                          <a:solidFill>
                            <a:srgbClr val="000000"/>
                          </a:solidFill>
                          <a:latin typeface="+mn-lt"/>
                          <a:ea typeface="+mn-ea"/>
                          <a:cs typeface="+mn-cs"/>
                        </a:rPr>
                        <a:t>2002)</a:t>
                      </a:r>
                      <a:endParaRPr lang="en-US" sz="1400" dirty="0">
                        <a:solidFill>
                          <a:srgbClr val="000000"/>
                        </a:solidFill>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7954" y="1"/>
            <a:ext cx="9191954" cy="6857999"/>
          </a:xfrm>
          <a:prstGeom prst="rect">
            <a:avLst/>
          </a:prstGeom>
          <a:noFill/>
          <a:ln w="9525">
            <a:noFill/>
            <a:miter lim="800000"/>
            <a:headEnd/>
            <a:tailEnd/>
          </a:ln>
          <a:effectLst/>
        </p:spPr>
      </p:pic>
      <p:sp>
        <p:nvSpPr>
          <p:cNvPr id="2" name="Title 1"/>
          <p:cNvSpPr>
            <a:spLocks noGrp="1"/>
          </p:cNvSpPr>
          <p:nvPr>
            <p:ph type="ctrTitle"/>
          </p:nvPr>
        </p:nvSpPr>
        <p:spPr>
          <a:xfrm>
            <a:off x="5000628" y="776288"/>
            <a:ext cx="3602828" cy="1470025"/>
          </a:xfrm>
        </p:spPr>
        <p:txBody>
          <a:bodyPr>
            <a:normAutofit fontScale="90000"/>
          </a:bodyPr>
          <a:lstStyle/>
          <a:p>
            <a:r>
              <a:rPr lang="en-US" dirty="0" smtClean="0"/>
              <a:t>Managerial implications</a:t>
            </a:r>
            <a:endParaRPr lang="en-US" dirty="0"/>
          </a:p>
        </p:txBody>
      </p:sp>
      <p:sp>
        <p:nvSpPr>
          <p:cNvPr id="5" name="Rectangle 4"/>
          <p:cNvSpPr/>
          <p:nvPr/>
        </p:nvSpPr>
        <p:spPr>
          <a:xfrm>
            <a:off x="5143504" y="2214554"/>
            <a:ext cx="3500462" cy="18573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43834" y="0"/>
            <a:ext cx="1500166" cy="428628"/>
          </a:xfrm>
          <a:prstGeom prst="rect">
            <a:avLst/>
          </a:prstGeom>
          <a:solidFill>
            <a:srgbClr val="000000"/>
          </a:solidFill>
          <a:ln>
            <a:solidFill>
              <a:srgbClr val="0A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43306" y="6643710"/>
            <a:ext cx="1928826" cy="214290"/>
          </a:xfrm>
          <a:prstGeom prst="rect">
            <a:avLst/>
          </a:prstGeom>
          <a:solidFill>
            <a:srgbClr val="000000"/>
          </a:solidFill>
          <a:ln>
            <a:solidFill>
              <a:srgbClr val="0A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143372" y="2250280"/>
            <a:ext cx="5000628" cy="3321860"/>
          </a:xfrm>
        </p:spPr>
        <p:txBody>
          <a:bodyPr>
            <a:noAutofit/>
          </a:bodyPr>
          <a:lstStyle/>
          <a:p>
            <a:pPr algn="l"/>
            <a:r>
              <a:rPr lang="en-US" sz="2800" b="1" dirty="0" smtClean="0">
                <a:solidFill>
                  <a:schemeClr val="bg1">
                    <a:lumMod val="20000"/>
                    <a:lumOff val="80000"/>
                  </a:schemeClr>
                </a:solidFill>
                <a:latin typeface="Arial" pitchFamily="34" charset="0"/>
                <a:cs typeface="Arial" pitchFamily="34" charset="0"/>
              </a:rPr>
              <a:t>1- Aligning vision and culture in practice</a:t>
            </a:r>
          </a:p>
          <a:p>
            <a:pPr algn="l"/>
            <a:r>
              <a:rPr lang="en-US" sz="2800" b="1" dirty="0" smtClean="0">
                <a:solidFill>
                  <a:schemeClr val="bg1">
                    <a:lumMod val="20000"/>
                    <a:lumOff val="80000"/>
                  </a:schemeClr>
                </a:solidFill>
                <a:latin typeface="Arial" pitchFamily="34" charset="0"/>
                <a:cs typeface="Arial" pitchFamily="34" charset="0"/>
              </a:rPr>
              <a:t>2- Detecting identity gaps</a:t>
            </a:r>
          </a:p>
          <a:p>
            <a:pPr algn="l"/>
            <a:r>
              <a:rPr lang="en-US" sz="2800" b="1" dirty="0" smtClean="0">
                <a:solidFill>
                  <a:schemeClr val="bg1">
                    <a:lumMod val="20000"/>
                    <a:lumOff val="80000"/>
                  </a:schemeClr>
                </a:solidFill>
                <a:latin typeface="Arial" pitchFamily="34" charset="0"/>
                <a:cs typeface="Arial" pitchFamily="34" charset="0"/>
              </a:rPr>
              <a:t>3- Aligning identity gaps</a:t>
            </a:r>
          </a:p>
          <a:p>
            <a:pPr algn="l"/>
            <a:r>
              <a:rPr lang="en-US" sz="2800" b="1" dirty="0" smtClean="0">
                <a:solidFill>
                  <a:schemeClr val="bg1">
                    <a:lumMod val="20000"/>
                    <a:lumOff val="80000"/>
                  </a:schemeClr>
                </a:solidFill>
                <a:latin typeface="Arial" pitchFamily="34" charset="0"/>
                <a:cs typeface="Arial" pitchFamily="34" charset="0"/>
              </a:rPr>
              <a:t>4- Challenges when building brand identity</a:t>
            </a:r>
            <a:endParaRPr lang="en-US" sz="2800" b="1" dirty="0">
              <a:solidFill>
                <a:schemeClr val="bg1">
                  <a:lumMod val="20000"/>
                  <a:lumOff val="8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85720" y="0"/>
          <a:ext cx="8858280" cy="6796278"/>
        </p:xfrm>
        <a:graphic>
          <a:graphicData uri="http://schemas.openxmlformats.org/drawingml/2006/table">
            <a:tbl>
              <a:tblPr firstRow="1" bandRow="1">
                <a:tableStyleId>{5C22544A-7EE6-4342-B048-85BDC9FD1C3A}</a:tableStyleId>
              </a:tblPr>
              <a:tblGrid>
                <a:gridCol w="1287100"/>
                <a:gridCol w="2044218"/>
                <a:gridCol w="1892796"/>
                <a:gridCol w="1968506"/>
                <a:gridCol w="1665660"/>
              </a:tblGrid>
              <a:tr h="571881">
                <a:tc>
                  <a:txBody>
                    <a:bodyPr/>
                    <a:lstStyle/>
                    <a:p>
                      <a:endParaRPr lang="en-US" sz="1550" dirty="0">
                        <a:solidFill>
                          <a:schemeClr val="bg1">
                            <a:lumMod val="40000"/>
                            <a:lumOff val="60000"/>
                          </a:schemeClr>
                        </a:solidFill>
                      </a:endParaRPr>
                    </a:p>
                  </a:txBody>
                  <a:tcPr/>
                </a:tc>
                <a:tc>
                  <a:txBody>
                    <a:bodyPr/>
                    <a:lstStyle/>
                    <a:p>
                      <a:r>
                        <a:rPr kumimoji="0" lang="en-US" sz="1550" b="1" kern="1200" baseline="0" dirty="0" smtClean="0">
                          <a:solidFill>
                            <a:schemeClr val="bg1">
                              <a:lumMod val="40000"/>
                              <a:lumOff val="60000"/>
                            </a:schemeClr>
                          </a:solidFill>
                          <a:latin typeface="+mn-lt"/>
                          <a:ea typeface="+mn-ea"/>
                          <a:cs typeface="+mn-cs"/>
                        </a:rPr>
                        <a:t>Cycle 1:</a:t>
                      </a:r>
                    </a:p>
                    <a:p>
                      <a:r>
                        <a:rPr kumimoji="0" lang="en-US" sz="1550" b="1" kern="1200" baseline="0" dirty="0" smtClean="0">
                          <a:solidFill>
                            <a:schemeClr val="bg1">
                              <a:lumMod val="40000"/>
                              <a:lumOff val="60000"/>
                            </a:schemeClr>
                          </a:solidFill>
                          <a:latin typeface="+mn-lt"/>
                          <a:ea typeface="+mn-ea"/>
                          <a:cs typeface="+mn-cs"/>
                        </a:rPr>
                        <a:t>Stating</a:t>
                      </a:r>
                      <a:endParaRPr lang="en-US" sz="1550" dirty="0">
                        <a:solidFill>
                          <a:schemeClr val="bg1">
                            <a:lumMod val="40000"/>
                            <a:lumOff val="60000"/>
                          </a:schemeClr>
                        </a:solidFill>
                      </a:endParaRPr>
                    </a:p>
                  </a:txBody>
                  <a:tcPr/>
                </a:tc>
                <a:tc>
                  <a:txBody>
                    <a:bodyPr/>
                    <a:lstStyle/>
                    <a:p>
                      <a:r>
                        <a:rPr kumimoji="0" lang="en-US" sz="1550" b="1" kern="1200" baseline="0" dirty="0" smtClean="0">
                          <a:solidFill>
                            <a:schemeClr val="bg1">
                              <a:lumMod val="40000"/>
                              <a:lumOff val="60000"/>
                            </a:schemeClr>
                          </a:solidFill>
                          <a:latin typeface="+mn-lt"/>
                          <a:ea typeface="+mn-ea"/>
                          <a:cs typeface="+mn-cs"/>
                        </a:rPr>
                        <a:t>Cycle 2:</a:t>
                      </a:r>
                    </a:p>
                    <a:p>
                      <a:r>
                        <a:rPr kumimoji="0" lang="en-US" sz="1550" b="1" kern="1200" baseline="0" dirty="0" smtClean="0">
                          <a:solidFill>
                            <a:schemeClr val="bg1">
                              <a:lumMod val="40000"/>
                              <a:lumOff val="60000"/>
                            </a:schemeClr>
                          </a:solidFill>
                          <a:latin typeface="+mn-lt"/>
                          <a:ea typeface="+mn-ea"/>
                          <a:cs typeface="+mn-cs"/>
                        </a:rPr>
                        <a:t>Linking</a:t>
                      </a:r>
                      <a:endParaRPr lang="en-US" sz="1550" dirty="0">
                        <a:solidFill>
                          <a:schemeClr val="bg1">
                            <a:lumMod val="40000"/>
                            <a:lumOff val="60000"/>
                          </a:schemeClr>
                        </a:solidFill>
                      </a:endParaRPr>
                    </a:p>
                  </a:txBody>
                  <a:tcPr/>
                </a:tc>
                <a:tc>
                  <a:txBody>
                    <a:bodyPr/>
                    <a:lstStyle/>
                    <a:p>
                      <a:r>
                        <a:rPr kumimoji="0" lang="en-US" sz="1550" b="1" kern="1200" baseline="0" dirty="0" smtClean="0">
                          <a:solidFill>
                            <a:schemeClr val="bg1">
                              <a:lumMod val="40000"/>
                              <a:lumOff val="60000"/>
                            </a:schemeClr>
                          </a:solidFill>
                          <a:latin typeface="+mn-lt"/>
                          <a:ea typeface="+mn-ea"/>
                          <a:cs typeface="+mn-cs"/>
                        </a:rPr>
                        <a:t>Cycle 3:</a:t>
                      </a:r>
                    </a:p>
                    <a:p>
                      <a:r>
                        <a:rPr kumimoji="0" lang="en-US" sz="1550" b="1" kern="1200" baseline="0" dirty="0" smtClean="0">
                          <a:solidFill>
                            <a:schemeClr val="bg1">
                              <a:lumMod val="40000"/>
                              <a:lumOff val="60000"/>
                            </a:schemeClr>
                          </a:solidFill>
                          <a:latin typeface="+mn-lt"/>
                          <a:ea typeface="+mn-ea"/>
                          <a:cs typeface="+mn-cs"/>
                        </a:rPr>
                        <a:t>Involving</a:t>
                      </a:r>
                      <a:endParaRPr lang="en-US" sz="1550" dirty="0">
                        <a:solidFill>
                          <a:schemeClr val="bg1">
                            <a:lumMod val="40000"/>
                            <a:lumOff val="60000"/>
                          </a:schemeClr>
                        </a:solidFill>
                      </a:endParaRPr>
                    </a:p>
                  </a:txBody>
                  <a:tcPr/>
                </a:tc>
                <a:tc>
                  <a:txBody>
                    <a:bodyPr/>
                    <a:lstStyle/>
                    <a:p>
                      <a:r>
                        <a:rPr kumimoji="0" lang="en-US" sz="1550" b="1" kern="1200" baseline="0" dirty="0" smtClean="0">
                          <a:solidFill>
                            <a:schemeClr val="bg1">
                              <a:lumMod val="40000"/>
                              <a:lumOff val="60000"/>
                            </a:schemeClr>
                          </a:solidFill>
                          <a:latin typeface="+mn-lt"/>
                          <a:ea typeface="+mn-ea"/>
                          <a:cs typeface="+mn-cs"/>
                        </a:rPr>
                        <a:t>Cycle 4:</a:t>
                      </a:r>
                    </a:p>
                    <a:p>
                      <a:r>
                        <a:rPr kumimoji="0" lang="en-US" sz="1550" b="1" kern="1200" baseline="0" dirty="0" smtClean="0">
                          <a:solidFill>
                            <a:schemeClr val="bg1">
                              <a:lumMod val="40000"/>
                              <a:lumOff val="60000"/>
                            </a:schemeClr>
                          </a:solidFill>
                          <a:latin typeface="+mn-lt"/>
                          <a:ea typeface="+mn-ea"/>
                          <a:cs typeface="+mn-cs"/>
                        </a:rPr>
                        <a:t>Integrating</a:t>
                      </a:r>
                      <a:endParaRPr lang="en-US" sz="1550" dirty="0">
                        <a:solidFill>
                          <a:schemeClr val="bg1">
                            <a:lumMod val="40000"/>
                            <a:lumOff val="60000"/>
                          </a:schemeClr>
                        </a:solidFill>
                      </a:endParaRPr>
                    </a:p>
                  </a:txBody>
                  <a:tcPr/>
                </a:tc>
              </a:tr>
              <a:tr h="1183896">
                <a:tc>
                  <a:txBody>
                    <a:bodyPr/>
                    <a:lstStyle/>
                    <a:p>
                      <a:r>
                        <a:rPr kumimoji="0" lang="en-US" sz="1550" b="1" kern="1200" baseline="0" dirty="0" smtClean="0">
                          <a:solidFill>
                            <a:srgbClr val="000000"/>
                          </a:solidFill>
                          <a:latin typeface="+mn-lt"/>
                          <a:ea typeface="+mn-ea"/>
                          <a:cs typeface="+mn-cs"/>
                        </a:rPr>
                        <a:t>Key</a:t>
                      </a:r>
                    </a:p>
                    <a:p>
                      <a:r>
                        <a:rPr kumimoji="0" lang="en-US" sz="1550" b="1" kern="1200" baseline="0" dirty="0" smtClean="0">
                          <a:solidFill>
                            <a:srgbClr val="000000"/>
                          </a:solidFill>
                          <a:latin typeface="+mn-lt"/>
                          <a:ea typeface="+mn-ea"/>
                          <a:cs typeface="+mn-cs"/>
                        </a:rPr>
                        <a:t>Process</a:t>
                      </a:r>
                      <a:endParaRPr lang="en-US" sz="155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Stating the</a:t>
                      </a:r>
                    </a:p>
                    <a:p>
                      <a:r>
                        <a:rPr kumimoji="0" lang="en-US" sz="1500" kern="1200" baseline="0" dirty="0" smtClean="0">
                          <a:solidFill>
                            <a:srgbClr val="000000"/>
                          </a:solidFill>
                          <a:latin typeface="+mn-lt"/>
                          <a:ea typeface="+mn-ea"/>
                          <a:cs typeface="+mn-cs"/>
                        </a:rPr>
                        <a:t>foundation for the</a:t>
                      </a:r>
                    </a:p>
                    <a:p>
                      <a:r>
                        <a:rPr kumimoji="0" lang="en-US" sz="1500" kern="1200" baseline="0" dirty="0" smtClean="0">
                          <a:solidFill>
                            <a:srgbClr val="000000"/>
                          </a:solidFill>
                          <a:latin typeface="+mn-lt"/>
                          <a:ea typeface="+mn-ea"/>
                          <a:cs typeface="+mn-cs"/>
                        </a:rPr>
                        <a:t>corporate brand</a:t>
                      </a:r>
                    </a:p>
                    <a:p>
                      <a:r>
                        <a:rPr kumimoji="0" lang="en-US" sz="1500" kern="1200" baseline="0" dirty="0" smtClean="0">
                          <a:solidFill>
                            <a:srgbClr val="000000"/>
                          </a:solidFill>
                          <a:latin typeface="+mn-lt"/>
                          <a:ea typeface="+mn-ea"/>
                          <a:cs typeface="+mn-cs"/>
                        </a:rPr>
                        <a:t>and linking it to</a:t>
                      </a:r>
                    </a:p>
                    <a:p>
                      <a:r>
                        <a:rPr kumimoji="0" lang="en-US" sz="1500" kern="1200" baseline="0" dirty="0" smtClean="0">
                          <a:solidFill>
                            <a:srgbClr val="000000"/>
                          </a:solidFill>
                          <a:latin typeface="+mn-lt"/>
                          <a:ea typeface="+mn-ea"/>
                          <a:cs typeface="+mn-cs"/>
                        </a:rPr>
                        <a:t>corporate vision</a:t>
                      </a:r>
                      <a:endParaRPr lang="en-US" sz="150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Linking vision to</a:t>
                      </a:r>
                    </a:p>
                    <a:p>
                      <a:r>
                        <a:rPr kumimoji="0" lang="en-US" sz="1500" kern="1200" baseline="0" dirty="0" smtClean="0">
                          <a:solidFill>
                            <a:srgbClr val="000000"/>
                          </a:solidFill>
                          <a:latin typeface="+mn-lt"/>
                          <a:ea typeface="+mn-ea"/>
                          <a:cs typeface="+mn-cs"/>
                        </a:rPr>
                        <a:t>culture and image</a:t>
                      </a:r>
                      <a:endParaRPr lang="en-US" sz="150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Involving</a:t>
                      </a:r>
                    </a:p>
                    <a:p>
                      <a:r>
                        <a:rPr kumimoji="0" lang="en-US" sz="1500" kern="1200" baseline="0" dirty="0" smtClean="0">
                          <a:solidFill>
                            <a:srgbClr val="000000"/>
                          </a:solidFill>
                          <a:latin typeface="+mn-lt"/>
                          <a:ea typeface="+mn-ea"/>
                          <a:cs typeface="+mn-cs"/>
                        </a:rPr>
                        <a:t>stakeholders through</a:t>
                      </a:r>
                    </a:p>
                    <a:p>
                      <a:r>
                        <a:rPr kumimoji="0" lang="en-US" sz="1500" kern="1200" baseline="0" dirty="0" smtClean="0">
                          <a:solidFill>
                            <a:srgbClr val="000000"/>
                          </a:solidFill>
                          <a:latin typeface="+mn-lt"/>
                          <a:ea typeface="+mn-ea"/>
                          <a:cs typeface="+mn-cs"/>
                        </a:rPr>
                        <a:t>culture and image</a:t>
                      </a:r>
                      <a:endParaRPr lang="en-US" sz="150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Integrating vision,</a:t>
                      </a:r>
                    </a:p>
                    <a:p>
                      <a:r>
                        <a:rPr kumimoji="0" lang="en-US" sz="1500" kern="1200" baseline="0" dirty="0" smtClean="0">
                          <a:solidFill>
                            <a:srgbClr val="000000"/>
                          </a:solidFill>
                          <a:latin typeface="+mn-lt"/>
                          <a:ea typeface="+mn-ea"/>
                          <a:cs typeface="+mn-cs"/>
                        </a:rPr>
                        <a:t>culture and image</a:t>
                      </a:r>
                      <a:endParaRPr lang="en-US" sz="1500" dirty="0">
                        <a:solidFill>
                          <a:srgbClr val="000000"/>
                        </a:solidFill>
                      </a:endParaRPr>
                    </a:p>
                  </a:txBody>
                  <a:tcPr/>
                </a:tc>
              </a:tr>
              <a:tr h="767340">
                <a:tc>
                  <a:txBody>
                    <a:bodyPr/>
                    <a:lstStyle/>
                    <a:p>
                      <a:r>
                        <a:rPr kumimoji="0" lang="en-US" sz="1550" b="1" kern="1200" baseline="0" dirty="0" smtClean="0">
                          <a:solidFill>
                            <a:srgbClr val="000000"/>
                          </a:solidFill>
                          <a:latin typeface="+mn-lt"/>
                          <a:ea typeface="+mn-ea"/>
                          <a:cs typeface="+mn-cs"/>
                        </a:rPr>
                        <a:t>Key</a:t>
                      </a:r>
                    </a:p>
                    <a:p>
                      <a:r>
                        <a:rPr kumimoji="0" lang="en-US" sz="1550" b="1" kern="1200" baseline="0" dirty="0" smtClean="0">
                          <a:solidFill>
                            <a:srgbClr val="000000"/>
                          </a:solidFill>
                          <a:latin typeface="+mn-lt"/>
                          <a:ea typeface="+mn-ea"/>
                          <a:cs typeface="+mn-cs"/>
                        </a:rPr>
                        <a:t>Change</a:t>
                      </a:r>
                    </a:p>
                    <a:p>
                      <a:r>
                        <a:rPr kumimoji="0" lang="en-US" sz="1550" b="1" kern="1200" baseline="0" dirty="0" smtClean="0">
                          <a:solidFill>
                            <a:srgbClr val="000000"/>
                          </a:solidFill>
                          <a:latin typeface="+mn-lt"/>
                          <a:ea typeface="+mn-ea"/>
                          <a:cs typeface="+mn-cs"/>
                        </a:rPr>
                        <a:t>Mode</a:t>
                      </a:r>
                      <a:endParaRPr lang="en-US" sz="155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Decentralization</a:t>
                      </a:r>
                      <a:endParaRPr lang="en-US" sz="150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Centralization</a:t>
                      </a:r>
                      <a:endParaRPr lang="en-US" sz="150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Decentralization</a:t>
                      </a:r>
                      <a:endParaRPr lang="en-US" sz="150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Centralization</a:t>
                      </a:r>
                      <a:endParaRPr lang="en-US" sz="1500" dirty="0">
                        <a:solidFill>
                          <a:srgbClr val="000000"/>
                        </a:solidFill>
                      </a:endParaRPr>
                    </a:p>
                  </a:txBody>
                  <a:tcPr/>
                </a:tc>
              </a:tr>
              <a:tr h="1622375">
                <a:tc>
                  <a:txBody>
                    <a:bodyPr/>
                    <a:lstStyle/>
                    <a:p>
                      <a:r>
                        <a:rPr kumimoji="0" lang="en-US" sz="1550" b="1" kern="1200" baseline="0" dirty="0" smtClean="0">
                          <a:solidFill>
                            <a:srgbClr val="000000"/>
                          </a:solidFill>
                          <a:latin typeface="+mn-lt"/>
                          <a:ea typeface="+mn-ea"/>
                          <a:cs typeface="+mn-cs"/>
                        </a:rPr>
                        <a:t>Key</a:t>
                      </a:r>
                    </a:p>
                    <a:p>
                      <a:r>
                        <a:rPr kumimoji="0" lang="en-US" sz="1550" b="1" kern="1200" baseline="0" dirty="0" smtClean="0">
                          <a:solidFill>
                            <a:srgbClr val="000000"/>
                          </a:solidFill>
                          <a:latin typeface="+mn-lt"/>
                          <a:ea typeface="+mn-ea"/>
                          <a:cs typeface="+mn-cs"/>
                        </a:rPr>
                        <a:t>Question</a:t>
                      </a:r>
                      <a:endParaRPr lang="en-US" sz="155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What do we want</a:t>
                      </a:r>
                    </a:p>
                    <a:p>
                      <a:r>
                        <a:rPr kumimoji="0" lang="en-US" sz="1500" kern="1200" baseline="0" dirty="0" smtClean="0">
                          <a:solidFill>
                            <a:srgbClr val="000000"/>
                          </a:solidFill>
                          <a:latin typeface="+mn-lt"/>
                          <a:ea typeface="+mn-ea"/>
                          <a:cs typeface="+mn-cs"/>
                        </a:rPr>
                        <a:t>to stand for?</a:t>
                      </a:r>
                      <a:endParaRPr lang="en-US" sz="150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How can we</a:t>
                      </a:r>
                    </a:p>
                    <a:p>
                      <a:r>
                        <a:rPr kumimoji="0" lang="en-US" sz="1500" kern="1200" baseline="0" dirty="0" smtClean="0">
                          <a:solidFill>
                            <a:srgbClr val="000000"/>
                          </a:solidFill>
                          <a:latin typeface="+mn-lt"/>
                          <a:ea typeface="+mn-ea"/>
                          <a:cs typeface="+mn-cs"/>
                        </a:rPr>
                        <a:t>reorganize behind</a:t>
                      </a:r>
                    </a:p>
                    <a:p>
                      <a:r>
                        <a:rPr kumimoji="0" lang="en-US" sz="1500" kern="1200" baseline="0" dirty="0" smtClean="0">
                          <a:solidFill>
                            <a:srgbClr val="000000"/>
                          </a:solidFill>
                          <a:latin typeface="+mn-lt"/>
                          <a:ea typeface="+mn-ea"/>
                          <a:cs typeface="+mn-cs"/>
                        </a:rPr>
                        <a:t>our corporate brand?</a:t>
                      </a:r>
                      <a:endParaRPr lang="en-US" sz="150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How can we involve</a:t>
                      </a:r>
                    </a:p>
                    <a:p>
                      <a:r>
                        <a:rPr kumimoji="0" lang="en-US" sz="1500" kern="1200" baseline="0" dirty="0" smtClean="0">
                          <a:solidFill>
                            <a:srgbClr val="000000"/>
                          </a:solidFill>
                          <a:latin typeface="+mn-lt"/>
                          <a:ea typeface="+mn-ea"/>
                          <a:cs typeface="+mn-cs"/>
                        </a:rPr>
                        <a:t>internal and external</a:t>
                      </a:r>
                    </a:p>
                    <a:p>
                      <a:r>
                        <a:rPr kumimoji="0" lang="en-US" sz="1500" kern="1200" baseline="0" dirty="0" smtClean="0">
                          <a:solidFill>
                            <a:srgbClr val="000000"/>
                          </a:solidFill>
                          <a:latin typeface="+mn-lt"/>
                          <a:ea typeface="+mn-ea"/>
                          <a:cs typeface="+mn-cs"/>
                        </a:rPr>
                        <a:t>stakeholders in the</a:t>
                      </a:r>
                    </a:p>
                    <a:p>
                      <a:r>
                        <a:rPr kumimoji="0" lang="en-US" sz="1500" kern="1200" baseline="0" dirty="0" smtClean="0">
                          <a:solidFill>
                            <a:srgbClr val="000000"/>
                          </a:solidFill>
                          <a:latin typeface="+mn-lt"/>
                          <a:ea typeface="+mn-ea"/>
                          <a:cs typeface="+mn-cs"/>
                        </a:rPr>
                        <a:t>corporate brand?</a:t>
                      </a:r>
                      <a:endParaRPr lang="en-US" sz="150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How can we</a:t>
                      </a:r>
                    </a:p>
                    <a:p>
                      <a:r>
                        <a:rPr kumimoji="0" lang="en-US" sz="1500" kern="1200" baseline="0" dirty="0" smtClean="0">
                          <a:solidFill>
                            <a:srgbClr val="000000"/>
                          </a:solidFill>
                          <a:latin typeface="+mn-lt"/>
                          <a:ea typeface="+mn-ea"/>
                          <a:cs typeface="+mn-cs"/>
                        </a:rPr>
                        <a:t>integrate vision,</a:t>
                      </a:r>
                    </a:p>
                    <a:p>
                      <a:r>
                        <a:rPr kumimoji="0" lang="en-US" sz="1500" kern="1200" baseline="0" dirty="0" smtClean="0">
                          <a:solidFill>
                            <a:srgbClr val="000000"/>
                          </a:solidFill>
                          <a:latin typeface="+mn-lt"/>
                          <a:ea typeface="+mn-ea"/>
                          <a:cs typeface="+mn-cs"/>
                        </a:rPr>
                        <a:t>culture, and image</a:t>
                      </a:r>
                    </a:p>
                    <a:p>
                      <a:r>
                        <a:rPr kumimoji="0" lang="en-US" sz="1500" kern="1200" baseline="0" dirty="0" smtClean="0">
                          <a:solidFill>
                            <a:srgbClr val="000000"/>
                          </a:solidFill>
                          <a:latin typeface="+mn-lt"/>
                          <a:ea typeface="+mn-ea"/>
                          <a:cs typeface="+mn-cs"/>
                        </a:rPr>
                        <a:t>for the corporate</a:t>
                      </a:r>
                    </a:p>
                    <a:p>
                      <a:r>
                        <a:rPr kumimoji="0" lang="en-US" sz="1500" kern="1200" baseline="0" dirty="0" smtClean="0">
                          <a:solidFill>
                            <a:srgbClr val="000000"/>
                          </a:solidFill>
                          <a:latin typeface="+mn-lt"/>
                          <a:ea typeface="+mn-ea"/>
                          <a:cs typeface="+mn-cs"/>
                        </a:rPr>
                        <a:t>brand?</a:t>
                      </a:r>
                      <a:endParaRPr lang="en-US" sz="1500" dirty="0">
                        <a:solidFill>
                          <a:srgbClr val="000000"/>
                        </a:solidFill>
                      </a:endParaRPr>
                    </a:p>
                  </a:txBody>
                  <a:tcPr/>
                </a:tc>
              </a:tr>
              <a:tr h="2498217">
                <a:tc>
                  <a:txBody>
                    <a:bodyPr/>
                    <a:lstStyle/>
                    <a:p>
                      <a:r>
                        <a:rPr kumimoji="0" lang="en-US" sz="1550" b="1" kern="1200" baseline="0" dirty="0" smtClean="0">
                          <a:solidFill>
                            <a:srgbClr val="000000"/>
                          </a:solidFill>
                          <a:latin typeface="+mn-lt"/>
                          <a:ea typeface="+mn-ea"/>
                          <a:cs typeface="+mn-cs"/>
                        </a:rPr>
                        <a:t>Key</a:t>
                      </a:r>
                    </a:p>
                    <a:p>
                      <a:r>
                        <a:rPr kumimoji="0" lang="en-US" sz="1550" b="1" kern="1200" baseline="0" dirty="0" smtClean="0">
                          <a:solidFill>
                            <a:srgbClr val="000000"/>
                          </a:solidFill>
                          <a:latin typeface="+mn-lt"/>
                          <a:ea typeface="+mn-ea"/>
                          <a:cs typeface="+mn-cs"/>
                        </a:rPr>
                        <a:t>Concerns</a:t>
                      </a:r>
                      <a:endParaRPr lang="en-US" sz="155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Company wide audit</a:t>
                      </a:r>
                    </a:p>
                    <a:p>
                      <a:r>
                        <a:rPr kumimoji="0" lang="en-US" sz="1500" kern="1200" baseline="0" dirty="0" smtClean="0">
                          <a:solidFill>
                            <a:srgbClr val="000000"/>
                          </a:solidFill>
                          <a:latin typeface="+mn-lt"/>
                          <a:ea typeface="+mn-ea"/>
                          <a:cs typeface="+mn-cs"/>
                        </a:rPr>
                        <a:t>of brand expression</a:t>
                      </a:r>
                    </a:p>
                    <a:p>
                      <a:r>
                        <a:rPr kumimoji="0" lang="en-US" sz="1500" kern="1200" baseline="0" dirty="0" smtClean="0">
                          <a:solidFill>
                            <a:srgbClr val="000000"/>
                          </a:solidFill>
                          <a:latin typeface="+mn-lt"/>
                          <a:ea typeface="+mn-ea"/>
                          <a:cs typeface="+mn-cs"/>
                        </a:rPr>
                        <a:t>Revisiting brand</a:t>
                      </a:r>
                    </a:p>
                    <a:p>
                      <a:r>
                        <a:rPr kumimoji="0" lang="en-US" sz="1500" kern="1200" baseline="0" dirty="0" smtClean="0">
                          <a:solidFill>
                            <a:srgbClr val="000000"/>
                          </a:solidFill>
                          <a:latin typeface="+mn-lt"/>
                          <a:ea typeface="+mn-ea"/>
                          <a:cs typeface="+mn-cs"/>
                        </a:rPr>
                        <a:t>heritage</a:t>
                      </a:r>
                    </a:p>
                    <a:p>
                      <a:r>
                        <a:rPr kumimoji="0" lang="en-US" sz="1500" kern="1200" baseline="0" dirty="0" smtClean="0">
                          <a:solidFill>
                            <a:srgbClr val="000000"/>
                          </a:solidFill>
                          <a:latin typeface="+mn-lt"/>
                          <a:ea typeface="+mn-ea"/>
                          <a:cs typeface="+mn-cs"/>
                        </a:rPr>
                        <a:t>Analyzing brand</a:t>
                      </a:r>
                    </a:p>
                    <a:p>
                      <a:r>
                        <a:rPr kumimoji="0" lang="en-US" sz="1500" kern="1200" baseline="0" dirty="0" smtClean="0">
                          <a:solidFill>
                            <a:srgbClr val="000000"/>
                          </a:solidFill>
                          <a:latin typeface="+mn-lt"/>
                          <a:ea typeface="+mn-ea"/>
                          <a:cs typeface="+mn-cs"/>
                        </a:rPr>
                        <a:t>images among key</a:t>
                      </a:r>
                    </a:p>
                    <a:p>
                      <a:r>
                        <a:rPr kumimoji="0" lang="en-US" sz="1500" kern="1200" baseline="0" dirty="0" smtClean="0">
                          <a:solidFill>
                            <a:srgbClr val="000000"/>
                          </a:solidFill>
                          <a:latin typeface="+mn-lt"/>
                          <a:ea typeface="+mn-ea"/>
                          <a:cs typeface="+mn-cs"/>
                        </a:rPr>
                        <a:t>stakeholders</a:t>
                      </a:r>
                      <a:endParaRPr lang="en-US" sz="150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Create a coherent</a:t>
                      </a:r>
                    </a:p>
                    <a:p>
                      <a:r>
                        <a:rPr kumimoji="0" lang="en-US" sz="1500" kern="1200" baseline="0" dirty="0" smtClean="0">
                          <a:solidFill>
                            <a:srgbClr val="000000"/>
                          </a:solidFill>
                          <a:latin typeface="+mn-lt"/>
                          <a:ea typeface="+mn-ea"/>
                          <a:cs typeface="+mn-cs"/>
                        </a:rPr>
                        <a:t>brand organization</a:t>
                      </a:r>
                    </a:p>
                    <a:p>
                      <a:r>
                        <a:rPr kumimoji="0" lang="en-US" sz="1500" kern="1200" baseline="0" dirty="0" smtClean="0">
                          <a:solidFill>
                            <a:srgbClr val="000000"/>
                          </a:solidFill>
                          <a:latin typeface="+mn-lt"/>
                          <a:ea typeface="+mn-ea"/>
                          <a:cs typeface="+mn-cs"/>
                        </a:rPr>
                        <a:t>and provide</a:t>
                      </a:r>
                    </a:p>
                    <a:p>
                      <a:r>
                        <a:rPr kumimoji="0" lang="en-US" sz="1500" kern="1200" baseline="0" dirty="0" smtClean="0">
                          <a:solidFill>
                            <a:srgbClr val="000000"/>
                          </a:solidFill>
                          <a:latin typeface="+mn-lt"/>
                          <a:ea typeface="+mn-ea"/>
                          <a:cs typeface="+mn-cs"/>
                        </a:rPr>
                        <a:t>managerial</a:t>
                      </a:r>
                    </a:p>
                    <a:p>
                      <a:r>
                        <a:rPr kumimoji="0" lang="en-US" sz="1500" kern="1200" baseline="0" dirty="0" smtClean="0">
                          <a:solidFill>
                            <a:srgbClr val="000000"/>
                          </a:solidFill>
                          <a:latin typeface="+mn-lt"/>
                          <a:ea typeface="+mn-ea"/>
                          <a:cs typeface="+mn-cs"/>
                        </a:rPr>
                        <a:t>foundation for</a:t>
                      </a:r>
                    </a:p>
                    <a:p>
                      <a:r>
                        <a:rPr kumimoji="0" lang="en-US" sz="1500" kern="1200" baseline="0" dirty="0" smtClean="0">
                          <a:solidFill>
                            <a:srgbClr val="000000"/>
                          </a:solidFill>
                          <a:latin typeface="+mn-lt"/>
                          <a:ea typeface="+mn-ea"/>
                          <a:cs typeface="+mn-cs"/>
                        </a:rPr>
                        <a:t>implementation</a:t>
                      </a:r>
                    </a:p>
                    <a:p>
                      <a:r>
                        <a:rPr kumimoji="0" lang="en-US" sz="1500" kern="1200" baseline="0" dirty="0" smtClean="0">
                          <a:solidFill>
                            <a:srgbClr val="000000"/>
                          </a:solidFill>
                          <a:latin typeface="+mn-lt"/>
                          <a:ea typeface="+mn-ea"/>
                          <a:cs typeface="+mn-cs"/>
                        </a:rPr>
                        <a:t>processes</a:t>
                      </a:r>
                      <a:endParaRPr lang="en-US" sz="150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Does the company</a:t>
                      </a:r>
                    </a:p>
                    <a:p>
                      <a:r>
                        <a:rPr kumimoji="0" lang="en-US" sz="1500" kern="1200" baseline="0" dirty="0" smtClean="0">
                          <a:solidFill>
                            <a:srgbClr val="000000"/>
                          </a:solidFill>
                          <a:latin typeface="+mn-lt"/>
                          <a:ea typeface="+mn-ea"/>
                          <a:cs typeface="+mn-cs"/>
                        </a:rPr>
                        <a:t>have a shared</a:t>
                      </a:r>
                    </a:p>
                    <a:p>
                      <a:r>
                        <a:rPr kumimoji="0" lang="en-US" sz="1500" kern="1200" baseline="0" dirty="0" smtClean="0">
                          <a:solidFill>
                            <a:srgbClr val="000000"/>
                          </a:solidFill>
                          <a:latin typeface="+mn-lt"/>
                          <a:ea typeface="+mn-ea"/>
                          <a:cs typeface="+mn-cs"/>
                        </a:rPr>
                        <a:t>cultural mindset?</a:t>
                      </a:r>
                    </a:p>
                    <a:p>
                      <a:r>
                        <a:rPr kumimoji="0" lang="en-US" sz="1500" kern="1200" baseline="0" dirty="0" smtClean="0">
                          <a:solidFill>
                            <a:srgbClr val="000000"/>
                          </a:solidFill>
                          <a:latin typeface="+mn-lt"/>
                          <a:ea typeface="+mn-ea"/>
                          <a:cs typeface="+mn-cs"/>
                        </a:rPr>
                        <a:t>Active inclusion of</a:t>
                      </a:r>
                    </a:p>
                    <a:p>
                      <a:r>
                        <a:rPr kumimoji="0" lang="en-US" sz="1500" kern="1200" baseline="0" dirty="0" smtClean="0">
                          <a:solidFill>
                            <a:srgbClr val="000000"/>
                          </a:solidFill>
                          <a:latin typeface="+mn-lt"/>
                          <a:ea typeface="+mn-ea"/>
                          <a:cs typeface="+mn-cs"/>
                        </a:rPr>
                        <a:t>global stakeholder</a:t>
                      </a:r>
                    </a:p>
                    <a:p>
                      <a:r>
                        <a:rPr kumimoji="0" lang="en-US" sz="1500" kern="1200" baseline="0" dirty="0" smtClean="0">
                          <a:solidFill>
                            <a:srgbClr val="000000"/>
                          </a:solidFill>
                          <a:latin typeface="+mn-lt"/>
                          <a:ea typeface="+mn-ea"/>
                          <a:cs typeface="+mn-cs"/>
                        </a:rPr>
                        <a:t>perceptions</a:t>
                      </a:r>
                      <a:endParaRPr lang="en-US" sz="1500" dirty="0">
                        <a:solidFill>
                          <a:srgbClr val="000000"/>
                        </a:solidFill>
                      </a:endParaRPr>
                    </a:p>
                  </a:txBody>
                  <a:tcPr/>
                </a:tc>
                <a:tc>
                  <a:txBody>
                    <a:bodyPr/>
                    <a:lstStyle/>
                    <a:p>
                      <a:r>
                        <a:rPr kumimoji="0" lang="en-US" sz="1500" kern="1200" baseline="0" dirty="0" smtClean="0">
                          <a:solidFill>
                            <a:srgbClr val="000000"/>
                          </a:solidFill>
                          <a:latin typeface="+mn-lt"/>
                          <a:ea typeface="+mn-ea"/>
                          <a:cs typeface="+mn-cs"/>
                        </a:rPr>
                        <a:t>Integrate the brand</a:t>
                      </a:r>
                    </a:p>
                    <a:p>
                      <a:r>
                        <a:rPr kumimoji="0" lang="en-US" sz="1500" kern="1200" baseline="0" dirty="0" smtClean="0">
                          <a:solidFill>
                            <a:srgbClr val="000000"/>
                          </a:solidFill>
                          <a:latin typeface="+mn-lt"/>
                          <a:ea typeface="+mn-ea"/>
                          <a:cs typeface="+mn-cs"/>
                        </a:rPr>
                        <a:t>across markets and</a:t>
                      </a:r>
                    </a:p>
                    <a:p>
                      <a:r>
                        <a:rPr kumimoji="0" lang="en-US" sz="1500" kern="1200" baseline="0" dirty="0" smtClean="0">
                          <a:solidFill>
                            <a:srgbClr val="000000"/>
                          </a:solidFill>
                          <a:latin typeface="+mn-lt"/>
                          <a:ea typeface="+mn-ea"/>
                          <a:cs typeface="+mn-cs"/>
                        </a:rPr>
                        <a:t>business areas</a:t>
                      </a:r>
                      <a:endParaRPr lang="en-US" sz="1500" dirty="0">
                        <a:solidFill>
                          <a:srgbClr val="000000"/>
                        </a:solidFill>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A27AF11-E933-4CFE-9E6B-E6C78ABB9463}"/>
                                            </p:graphicEl>
                                          </p:spTgt>
                                        </p:tgtEl>
                                        <p:attrNameLst>
                                          <p:attrName>style.visibility</p:attrName>
                                        </p:attrNameLst>
                                      </p:cBhvr>
                                      <p:to>
                                        <p:strVal val="visible"/>
                                      </p:to>
                                    </p:set>
                                    <p:animEffect transition="in" filter="fade">
                                      <p:cBhvr>
                                        <p:cTn id="7" dur="2000"/>
                                        <p:tgtEl>
                                          <p:spTgt spid="4">
                                            <p:graphicEl>
                                              <a:dgm id="{FA27AF11-E933-4CFE-9E6B-E6C78ABB94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8F1EEC0-A491-4D53-A07D-8451DACD42CA}"/>
                                            </p:graphicEl>
                                          </p:spTgt>
                                        </p:tgtEl>
                                        <p:attrNameLst>
                                          <p:attrName>style.visibility</p:attrName>
                                        </p:attrNameLst>
                                      </p:cBhvr>
                                      <p:to>
                                        <p:strVal val="visible"/>
                                      </p:to>
                                    </p:set>
                                    <p:animEffect transition="in" filter="fade">
                                      <p:cBhvr>
                                        <p:cTn id="12" dur="2000"/>
                                        <p:tgtEl>
                                          <p:spTgt spid="4">
                                            <p:graphicEl>
                                              <a:dgm id="{88F1EEC0-A491-4D53-A07D-8451DACD42C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C8FD0304-FC4F-4E39-8F9F-0C8FBB6DAD61}"/>
                                            </p:graphicEl>
                                          </p:spTgt>
                                        </p:tgtEl>
                                        <p:attrNameLst>
                                          <p:attrName>style.visibility</p:attrName>
                                        </p:attrNameLst>
                                      </p:cBhvr>
                                      <p:to>
                                        <p:strVal val="visible"/>
                                      </p:to>
                                    </p:set>
                                    <p:animEffect transition="in" filter="fade">
                                      <p:cBhvr>
                                        <p:cTn id="15" dur="2000"/>
                                        <p:tgtEl>
                                          <p:spTgt spid="4">
                                            <p:graphicEl>
                                              <a:dgm id="{C8FD0304-FC4F-4E39-8F9F-0C8FBB6DAD6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F48FC513-1E2F-43E6-93FD-71E763157587}"/>
                                            </p:graphicEl>
                                          </p:spTgt>
                                        </p:tgtEl>
                                        <p:attrNameLst>
                                          <p:attrName>style.visibility</p:attrName>
                                        </p:attrNameLst>
                                      </p:cBhvr>
                                      <p:to>
                                        <p:strVal val="visible"/>
                                      </p:to>
                                    </p:set>
                                    <p:animEffect transition="in" filter="fade">
                                      <p:cBhvr>
                                        <p:cTn id="20" dur="2000"/>
                                        <p:tgtEl>
                                          <p:spTgt spid="4">
                                            <p:graphicEl>
                                              <a:dgm id="{F48FC513-1E2F-43E6-93FD-71E76315758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666E765-789D-41DB-8040-79E934BD8691}"/>
                                            </p:graphicEl>
                                          </p:spTgt>
                                        </p:tgtEl>
                                        <p:attrNameLst>
                                          <p:attrName>style.visibility</p:attrName>
                                        </p:attrNameLst>
                                      </p:cBhvr>
                                      <p:to>
                                        <p:strVal val="visible"/>
                                      </p:to>
                                    </p:set>
                                    <p:animEffect transition="in" filter="fade">
                                      <p:cBhvr>
                                        <p:cTn id="23" dur="2000"/>
                                        <p:tgtEl>
                                          <p:spTgt spid="4">
                                            <p:graphicEl>
                                              <a:dgm id="{B666E765-789D-41DB-8040-79E934BD869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8DD7F63A-E219-4AC2-B09E-40CFF954951D}"/>
                                            </p:graphicEl>
                                          </p:spTgt>
                                        </p:tgtEl>
                                        <p:attrNameLst>
                                          <p:attrName>style.visibility</p:attrName>
                                        </p:attrNameLst>
                                      </p:cBhvr>
                                      <p:to>
                                        <p:strVal val="visible"/>
                                      </p:to>
                                    </p:set>
                                    <p:animEffect transition="in" filter="fade">
                                      <p:cBhvr>
                                        <p:cTn id="28" dur="2000"/>
                                        <p:tgtEl>
                                          <p:spTgt spid="4">
                                            <p:graphicEl>
                                              <a:dgm id="{8DD7F63A-E219-4AC2-B09E-40CFF954951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9D3A4D88-3FCC-4A6F-B8FF-6A17D55FD12D}"/>
                                            </p:graphicEl>
                                          </p:spTgt>
                                        </p:tgtEl>
                                        <p:attrNameLst>
                                          <p:attrName>style.visibility</p:attrName>
                                        </p:attrNameLst>
                                      </p:cBhvr>
                                      <p:to>
                                        <p:strVal val="visible"/>
                                      </p:to>
                                    </p:set>
                                    <p:animEffect transition="in" filter="fade">
                                      <p:cBhvr>
                                        <p:cTn id="31" dur="2000"/>
                                        <p:tgtEl>
                                          <p:spTgt spid="4">
                                            <p:graphicEl>
                                              <a:dgm id="{9D3A4D88-3FCC-4A6F-B8FF-6A17D55FD1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25000" contrast="10000"/>
          </a:blip>
          <a:srcRect/>
          <a:stretch>
            <a:fillRect/>
          </a:stretch>
        </p:blipFill>
        <p:spPr bwMode="auto">
          <a:xfrm>
            <a:off x="428596" y="3144835"/>
            <a:ext cx="3763118" cy="3713165"/>
          </a:xfrm>
          <a:prstGeom prst="rect">
            <a:avLst/>
          </a:prstGeom>
          <a:noFill/>
          <a:ln w="9525">
            <a:noFill/>
            <a:miter lim="800000"/>
            <a:headEnd/>
            <a:tailEnd/>
          </a:ln>
          <a:effectLst/>
        </p:spPr>
      </p:pic>
      <p:sp>
        <p:nvSpPr>
          <p:cNvPr id="2" name="Title 1"/>
          <p:cNvSpPr>
            <a:spLocks noGrp="1"/>
          </p:cNvSpPr>
          <p:nvPr>
            <p:ph type="ctrTitle"/>
          </p:nvPr>
        </p:nvSpPr>
        <p:spPr>
          <a:xfrm>
            <a:off x="540544" y="776289"/>
            <a:ext cx="8062912" cy="1009637"/>
          </a:xfrm>
        </p:spPr>
        <p:txBody>
          <a:bodyPr>
            <a:normAutofit/>
          </a:bodyPr>
          <a:lstStyle/>
          <a:p>
            <a:pPr algn="ctr"/>
            <a:r>
              <a:rPr lang="en-US" sz="3200" dirty="0" smtClean="0"/>
              <a:t>The assumptions of identity approach</a:t>
            </a:r>
            <a:endParaRPr lang="en-US" sz="3200" dirty="0"/>
          </a:p>
        </p:txBody>
      </p:sp>
      <p:sp>
        <p:nvSpPr>
          <p:cNvPr id="3" name="Subtitle 2"/>
          <p:cNvSpPr>
            <a:spLocks noGrp="1"/>
          </p:cNvSpPr>
          <p:nvPr>
            <p:ph type="subTitle" idx="1"/>
          </p:nvPr>
        </p:nvSpPr>
        <p:spPr>
          <a:xfrm>
            <a:off x="540544" y="2000240"/>
            <a:ext cx="8062912" cy="2002640"/>
          </a:xfrm>
        </p:spPr>
        <p:txBody>
          <a:bodyPr>
            <a:normAutofit fontScale="92500" lnSpcReduction="20000"/>
          </a:bodyPr>
          <a:lstStyle/>
          <a:p>
            <a:pPr algn="l"/>
            <a:r>
              <a:rPr lang="en-US" b="1" dirty="0" smtClean="0">
                <a:solidFill>
                  <a:schemeClr val="tx2">
                    <a:lumMod val="10000"/>
                  </a:schemeClr>
                </a:solidFill>
              </a:rPr>
              <a:t>The brand should express one unified and coherent identity, internally as well as externally, by using the visual and behavioral identity of the corporations to build the brand. </a:t>
            </a:r>
            <a:endParaRPr lang="en-US" b="1"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10" y="428604"/>
            <a:ext cx="3518228" cy="3518228"/>
          </a:xfrm>
          <a:prstGeom prst="rect">
            <a:avLst/>
          </a:prstGeom>
        </p:spPr>
      </p:pic>
      <p:sp>
        <p:nvSpPr>
          <p:cNvPr id="4" name="Rectangle 3"/>
          <p:cNvSpPr/>
          <p:nvPr/>
        </p:nvSpPr>
        <p:spPr>
          <a:xfrm>
            <a:off x="4286248" y="928670"/>
            <a:ext cx="4286248" cy="5355312"/>
          </a:xfrm>
          <a:prstGeom prst="rect">
            <a:avLst/>
          </a:prstGeom>
        </p:spPr>
        <p:txBody>
          <a:bodyPr wrap="square">
            <a:spAutoFit/>
          </a:bodyPr>
          <a:lstStyle/>
          <a:p>
            <a:pPr>
              <a:buFont typeface="Arial" pitchFamily="34" charset="0"/>
              <a:buChar char="•"/>
            </a:pPr>
            <a:r>
              <a:rPr lang="en-US" dirty="0" smtClean="0">
                <a:solidFill>
                  <a:schemeClr val="tx2">
                    <a:lumMod val="10000"/>
                  </a:schemeClr>
                </a:solidFill>
              </a:rPr>
              <a:t>The name 'LEGO' is an abbreviation of the two Danish words "leg </a:t>
            </a:r>
            <a:r>
              <a:rPr lang="en-US" dirty="0" err="1" smtClean="0">
                <a:solidFill>
                  <a:schemeClr val="tx2">
                    <a:lumMod val="10000"/>
                  </a:schemeClr>
                </a:solidFill>
              </a:rPr>
              <a:t>godt</a:t>
            </a:r>
            <a:r>
              <a:rPr lang="en-US" dirty="0" smtClean="0">
                <a:solidFill>
                  <a:schemeClr val="tx2">
                    <a:lumMod val="10000"/>
                  </a:schemeClr>
                </a:solidFill>
              </a:rPr>
              <a:t>", meaning "play well". It’s our name and it’s our ideal. </a:t>
            </a:r>
          </a:p>
          <a:p>
            <a:pPr>
              <a:buFont typeface="Arial" pitchFamily="34" charset="0"/>
              <a:buChar char="•"/>
            </a:pPr>
            <a:r>
              <a:rPr lang="en-US" dirty="0" smtClean="0">
                <a:solidFill>
                  <a:schemeClr val="tx2">
                    <a:lumMod val="10000"/>
                  </a:schemeClr>
                </a:solidFill>
              </a:rPr>
              <a:t>The LEGO Group was founded in 1932 by Ole Kirk Kristiansen.</a:t>
            </a:r>
          </a:p>
          <a:p>
            <a:pPr>
              <a:buFont typeface="Arial" pitchFamily="34" charset="0"/>
              <a:buChar char="•"/>
            </a:pPr>
            <a:r>
              <a:rPr lang="en-US" b="1" dirty="0" smtClean="0">
                <a:solidFill>
                  <a:schemeClr val="tx2">
                    <a:lumMod val="10000"/>
                  </a:schemeClr>
                </a:solidFill>
              </a:rPr>
              <a:t>Timeline 1932 – 1939 (</a:t>
            </a:r>
            <a:r>
              <a:rPr lang="en-US" dirty="0" smtClean="0">
                <a:solidFill>
                  <a:schemeClr val="tx2">
                    <a:lumMod val="10000"/>
                  </a:schemeClr>
                </a:solidFill>
              </a:rPr>
              <a:t>The LEGO Factory has 10 employees)</a:t>
            </a:r>
          </a:p>
          <a:p>
            <a:pPr>
              <a:buFont typeface="Arial" pitchFamily="34" charset="0"/>
              <a:buChar char="•"/>
            </a:pPr>
            <a:r>
              <a:rPr lang="en-US" b="1" dirty="0" smtClean="0">
                <a:solidFill>
                  <a:schemeClr val="tx2">
                    <a:lumMod val="10000"/>
                  </a:schemeClr>
                </a:solidFill>
              </a:rPr>
              <a:t>Timeline 1940 – 1949 (</a:t>
            </a:r>
            <a:r>
              <a:rPr lang="en-US" dirty="0" smtClean="0">
                <a:solidFill>
                  <a:schemeClr val="tx2">
                    <a:lumMod val="10000"/>
                  </a:schemeClr>
                </a:solidFill>
              </a:rPr>
              <a:t>The company produces around 200 different plastic and wooden toys, including Automatic Binding Bricks, a forerunner of the LEGO bricks we know today. They are sold in Denmark exclusively. The first packaging with four </a:t>
            </a:r>
            <a:r>
              <a:rPr lang="en-US" dirty="0" err="1" smtClean="0">
                <a:solidFill>
                  <a:schemeClr val="tx2">
                    <a:lumMod val="10000"/>
                  </a:schemeClr>
                </a:solidFill>
              </a:rPr>
              <a:t>colours</a:t>
            </a:r>
            <a:r>
              <a:rPr lang="en-US" dirty="0" smtClean="0">
                <a:solidFill>
                  <a:schemeClr val="tx2">
                    <a:lumMod val="10000"/>
                  </a:schemeClr>
                </a:solidFill>
              </a:rPr>
              <a:t> is introduced. )</a:t>
            </a:r>
            <a:endParaRPr lang="en-US" b="1" dirty="0" smtClean="0">
              <a:solidFill>
                <a:schemeClr val="tx2">
                  <a:lumMod val="10000"/>
                </a:schemeClr>
              </a:solidFill>
            </a:endParaRPr>
          </a:p>
          <a:p>
            <a:endParaRPr lang="en-US" b="1" dirty="0" smtClean="0">
              <a:solidFill>
                <a:schemeClr val="tx2">
                  <a:lumMod val="10000"/>
                </a:schemeClr>
              </a:solidFill>
            </a:endParaRPr>
          </a:p>
          <a:p>
            <a:endParaRPr lang="fa-IR" dirty="0">
              <a:solidFill>
                <a:schemeClr val="tx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20000" contrast="-33000"/>
          </a:blip>
          <a:srcRect/>
          <a:stretch>
            <a:fillRect/>
          </a:stretch>
        </p:blipFill>
        <p:spPr bwMode="auto">
          <a:xfrm>
            <a:off x="4133850" y="0"/>
            <a:ext cx="5010150" cy="6858000"/>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ctr"/>
            <a:r>
              <a:rPr lang="en-US" sz="6600" dirty="0" smtClean="0"/>
              <a:t>LEGO DNA</a:t>
            </a:r>
            <a:endParaRPr lang="en-US" sz="6600" dirty="0"/>
          </a:p>
        </p:txBody>
      </p:sp>
      <p:sp>
        <p:nvSpPr>
          <p:cNvPr id="3" name="Rectangle 2"/>
          <p:cNvSpPr/>
          <p:nvPr/>
        </p:nvSpPr>
        <p:spPr>
          <a:xfrm>
            <a:off x="857224" y="1643050"/>
            <a:ext cx="7215238" cy="3662541"/>
          </a:xfrm>
          <a:prstGeom prst="rect">
            <a:avLst/>
          </a:prstGeom>
        </p:spPr>
        <p:txBody>
          <a:bodyPr wrap="square">
            <a:spAutoFit/>
          </a:bodyPr>
          <a:lstStyle/>
          <a:p>
            <a:pPr>
              <a:buFont typeface="Wingdings" pitchFamily="2" charset="2"/>
              <a:buChar char="q"/>
            </a:pPr>
            <a:r>
              <a:rPr lang="en-US" sz="2000" b="1" dirty="0" smtClean="0">
                <a:solidFill>
                  <a:schemeClr val="tx2">
                    <a:lumMod val="10000"/>
                  </a:schemeClr>
                </a:solidFill>
              </a:rPr>
              <a:t>hands-on and minds-on,</a:t>
            </a:r>
          </a:p>
          <a:p>
            <a:pPr>
              <a:buFont typeface="Wingdings" pitchFamily="2" charset="2"/>
              <a:buChar char="q"/>
            </a:pPr>
            <a:r>
              <a:rPr lang="en-US" sz="2000" b="1" dirty="0" smtClean="0">
                <a:solidFill>
                  <a:schemeClr val="tx2">
                    <a:lumMod val="10000"/>
                  </a:schemeClr>
                </a:solidFill>
              </a:rPr>
              <a:t> challenging play,</a:t>
            </a:r>
          </a:p>
          <a:p>
            <a:pPr>
              <a:buFont typeface="Wingdings" pitchFamily="2" charset="2"/>
              <a:buChar char="q"/>
            </a:pPr>
            <a:r>
              <a:rPr lang="en-US" sz="2000" b="1" dirty="0" smtClean="0">
                <a:solidFill>
                  <a:schemeClr val="tx2">
                    <a:lumMod val="10000"/>
                  </a:schemeClr>
                </a:solidFill>
              </a:rPr>
              <a:t> play that connects,</a:t>
            </a:r>
          </a:p>
          <a:p>
            <a:pPr>
              <a:buFont typeface="Wingdings" pitchFamily="2" charset="2"/>
              <a:buChar char="q"/>
            </a:pPr>
            <a:r>
              <a:rPr lang="en-US" sz="2000" b="1" dirty="0" smtClean="0">
                <a:solidFill>
                  <a:schemeClr val="tx2">
                    <a:lumMod val="10000"/>
                  </a:schemeClr>
                </a:solidFill>
              </a:rPr>
              <a:t> facilitates creativity,</a:t>
            </a:r>
          </a:p>
          <a:p>
            <a:pPr>
              <a:buFont typeface="Wingdings" pitchFamily="2" charset="2"/>
              <a:buChar char="q"/>
            </a:pPr>
            <a:r>
              <a:rPr lang="en-US" sz="2000" b="1" dirty="0" smtClean="0">
                <a:solidFill>
                  <a:schemeClr val="tx2">
                    <a:lumMod val="10000"/>
                  </a:schemeClr>
                </a:solidFill>
              </a:rPr>
              <a:t> it is modular,</a:t>
            </a:r>
          </a:p>
          <a:p>
            <a:pPr>
              <a:buFont typeface="Wingdings" pitchFamily="2" charset="2"/>
              <a:buChar char="q"/>
            </a:pPr>
            <a:r>
              <a:rPr lang="en-US" sz="2000" b="1" dirty="0" smtClean="0">
                <a:solidFill>
                  <a:schemeClr val="tx2">
                    <a:lumMod val="10000"/>
                  </a:schemeClr>
                </a:solidFill>
              </a:rPr>
              <a:t>it is open-ended, and</a:t>
            </a:r>
          </a:p>
          <a:p>
            <a:pPr>
              <a:buFont typeface="Wingdings" pitchFamily="2" charset="2"/>
              <a:buChar char="q"/>
            </a:pPr>
            <a:r>
              <a:rPr lang="en-US" sz="2000" b="1" dirty="0" smtClean="0">
                <a:solidFill>
                  <a:schemeClr val="tx2">
                    <a:lumMod val="10000"/>
                  </a:schemeClr>
                </a:solidFill>
              </a:rPr>
              <a:t>characteristic and recognizable design</a:t>
            </a:r>
          </a:p>
          <a:p>
            <a:endParaRPr lang="en-US" sz="2000" b="1" dirty="0" smtClean="0">
              <a:solidFill>
                <a:schemeClr val="tx2">
                  <a:lumMod val="10000"/>
                </a:schemeClr>
              </a:solidFill>
            </a:endParaRPr>
          </a:p>
          <a:p>
            <a:r>
              <a:rPr lang="en-US" sz="3200" b="1" dirty="0" smtClean="0">
                <a:solidFill>
                  <a:schemeClr val="tx2">
                    <a:lumMod val="10000"/>
                  </a:schemeClr>
                </a:solidFill>
              </a:rPr>
              <a:t> mission statement:</a:t>
            </a:r>
          </a:p>
          <a:p>
            <a:r>
              <a:rPr lang="en-US" sz="2000" b="1" dirty="0" smtClean="0">
                <a:solidFill>
                  <a:schemeClr val="tx2">
                    <a:lumMod val="10000"/>
                  </a:schemeClr>
                </a:solidFill>
              </a:rPr>
              <a:t>To nurture the child in each of us.</a:t>
            </a:r>
          </a:p>
          <a:p>
            <a:endParaRPr lang="en-US" sz="2000" b="1"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797" y="2896100"/>
            <a:ext cx="6019203" cy="3961900"/>
          </a:xfrm>
          <a:prstGeom prst="rect">
            <a:avLst/>
          </a:prstGeom>
        </p:spPr>
      </p:pic>
      <p:pic>
        <p:nvPicPr>
          <p:cNvPr id="2050" name="Picture 2"/>
          <p:cNvPicPr>
            <a:picLocks noChangeAspect="1" noChangeArrowheads="1"/>
          </p:cNvPicPr>
          <p:nvPr/>
        </p:nvPicPr>
        <p:blipFill>
          <a:blip r:embed="rId3" cstate="print">
            <a:lum bright="18000" contrast="-10000"/>
          </a:blip>
          <a:srcRect/>
          <a:stretch>
            <a:fillRect/>
          </a:stretch>
        </p:blipFill>
        <p:spPr bwMode="auto">
          <a:xfrm>
            <a:off x="0" y="381000"/>
            <a:ext cx="3923472" cy="2262182"/>
          </a:xfrm>
          <a:prstGeom prst="rect">
            <a:avLst/>
          </a:prstGeom>
          <a:noFill/>
          <a:ln w="9525">
            <a:noFill/>
            <a:miter lim="800000"/>
            <a:headEnd/>
            <a:tailEnd/>
          </a:ln>
          <a:effectLst/>
        </p:spPr>
      </p:pic>
      <p:sp>
        <p:nvSpPr>
          <p:cNvPr id="2" name="Rectangle 1"/>
          <p:cNvSpPr/>
          <p:nvPr/>
        </p:nvSpPr>
        <p:spPr>
          <a:xfrm>
            <a:off x="500034" y="58847"/>
            <a:ext cx="7500990" cy="3877985"/>
          </a:xfrm>
          <a:prstGeom prst="rect">
            <a:avLst/>
          </a:prstGeom>
        </p:spPr>
        <p:txBody>
          <a:bodyPr wrap="square">
            <a:spAutoFit/>
          </a:bodyPr>
          <a:lstStyle/>
          <a:p>
            <a:endParaRPr lang="en-US" dirty="0" smtClean="0">
              <a:solidFill>
                <a:schemeClr val="tx2">
                  <a:lumMod val="10000"/>
                </a:schemeClr>
              </a:solidFill>
            </a:endParaRPr>
          </a:p>
          <a:p>
            <a:endParaRPr lang="en-US" dirty="0" smtClean="0">
              <a:solidFill>
                <a:schemeClr val="tx2">
                  <a:lumMod val="10000"/>
                </a:schemeClr>
              </a:solidFill>
            </a:endParaRPr>
          </a:p>
          <a:p>
            <a:endParaRPr lang="en-US" dirty="0" smtClean="0">
              <a:solidFill>
                <a:schemeClr val="tx2">
                  <a:lumMod val="10000"/>
                </a:schemeClr>
              </a:solidFill>
            </a:endParaRPr>
          </a:p>
          <a:p>
            <a:r>
              <a:rPr lang="en-US" sz="2800" b="1" dirty="0" smtClean="0">
                <a:solidFill>
                  <a:schemeClr val="tx2">
                    <a:lumMod val="10000"/>
                  </a:schemeClr>
                </a:solidFill>
              </a:rPr>
              <a:t>From Product Level to Corporate Branding</a:t>
            </a:r>
          </a:p>
          <a:p>
            <a:endParaRPr lang="en-US" sz="2800" b="1" dirty="0" smtClean="0">
              <a:solidFill>
                <a:schemeClr val="tx2">
                  <a:lumMod val="10000"/>
                </a:schemeClr>
              </a:solidFill>
            </a:endParaRPr>
          </a:p>
          <a:p>
            <a:r>
              <a:rPr lang="en-US" sz="2800" b="1" dirty="0" smtClean="0">
                <a:solidFill>
                  <a:schemeClr val="tx2">
                    <a:lumMod val="10000"/>
                  </a:schemeClr>
                </a:solidFill>
              </a:rPr>
              <a:t> </a:t>
            </a:r>
          </a:p>
          <a:p>
            <a:pPr algn="just"/>
            <a:r>
              <a:rPr lang="en-US" b="1" dirty="0" smtClean="0">
                <a:solidFill>
                  <a:schemeClr val="tx2">
                    <a:lumMod val="10000"/>
                  </a:schemeClr>
                </a:solidFill>
              </a:rPr>
              <a:t>It was found that the image of Lego was indeed strong among many stakeholders as a producer of toys enhancing creativity and learning. The strategic vision of the company had to be aligned with this image. Management moved away from defining themselves as producers of Lego bricks to defining themselves as leaders in the business of creativity and learning.</a:t>
            </a:r>
            <a:endParaRPr lang="en-US" b="1"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4282" y="142851"/>
          <a:ext cx="8643999" cy="6715148"/>
        </p:xfrm>
        <a:graphic>
          <a:graphicData uri="http://schemas.openxmlformats.org/drawingml/2006/table">
            <a:tbl>
              <a:tblPr firstRow="1" bandRow="1">
                <a:tableStyleId>{5C22544A-7EE6-4342-B048-85BDC9FD1C3A}</a:tableStyleId>
              </a:tblPr>
              <a:tblGrid>
                <a:gridCol w="2357454"/>
                <a:gridCol w="3000396"/>
                <a:gridCol w="3286149"/>
              </a:tblGrid>
              <a:tr h="371087">
                <a:tc>
                  <a:txBody>
                    <a:bodyPr/>
                    <a:lstStyle/>
                    <a:p>
                      <a:r>
                        <a:rPr lang="en-US" sz="1400" dirty="0" smtClean="0">
                          <a:solidFill>
                            <a:schemeClr val="bg1">
                              <a:lumMod val="40000"/>
                              <a:lumOff val="60000"/>
                            </a:schemeClr>
                          </a:solidFill>
                        </a:rPr>
                        <a:t>Dimension</a:t>
                      </a:r>
                      <a:endParaRPr lang="en-US" sz="1400" dirty="0">
                        <a:solidFill>
                          <a:schemeClr val="bg1">
                            <a:lumMod val="40000"/>
                            <a:lumOff val="60000"/>
                          </a:schemeClr>
                        </a:solidFill>
                      </a:endParaRPr>
                    </a:p>
                  </a:txBody>
                  <a:tcPr/>
                </a:tc>
                <a:tc>
                  <a:txBody>
                    <a:bodyPr/>
                    <a:lstStyle/>
                    <a:p>
                      <a:r>
                        <a:rPr lang="en-US" sz="1400" dirty="0" smtClean="0">
                          <a:solidFill>
                            <a:schemeClr val="bg1">
                              <a:lumMod val="40000"/>
                              <a:lumOff val="60000"/>
                            </a:schemeClr>
                          </a:solidFill>
                        </a:rPr>
                        <a:t>From </a:t>
                      </a:r>
                      <a:endParaRPr lang="en-US" sz="1400" dirty="0">
                        <a:solidFill>
                          <a:schemeClr val="bg1">
                            <a:lumMod val="40000"/>
                            <a:lumOff val="60000"/>
                          </a:schemeClr>
                        </a:solidFill>
                      </a:endParaRPr>
                    </a:p>
                  </a:txBody>
                  <a:tcPr/>
                </a:tc>
                <a:tc>
                  <a:txBody>
                    <a:bodyPr/>
                    <a:lstStyle/>
                    <a:p>
                      <a:r>
                        <a:rPr lang="en-US" sz="1400" dirty="0" smtClean="0">
                          <a:solidFill>
                            <a:schemeClr val="bg1">
                              <a:lumMod val="40000"/>
                              <a:lumOff val="60000"/>
                            </a:schemeClr>
                          </a:solidFill>
                        </a:rPr>
                        <a:t>To</a:t>
                      </a:r>
                      <a:endParaRPr lang="en-US" sz="1400" dirty="0">
                        <a:solidFill>
                          <a:schemeClr val="bg1">
                            <a:lumMod val="40000"/>
                            <a:lumOff val="60000"/>
                          </a:schemeClr>
                        </a:solidFill>
                      </a:endParaRPr>
                    </a:p>
                  </a:txBody>
                  <a:tcPr/>
                </a:tc>
              </a:tr>
              <a:tr h="1586015">
                <a:tc>
                  <a:txBody>
                    <a:bodyPr/>
                    <a:lstStyle/>
                    <a:p>
                      <a:r>
                        <a:rPr lang="en-US" sz="1400" b="1" dirty="0" smtClean="0">
                          <a:solidFill>
                            <a:schemeClr val="tx2">
                              <a:lumMod val="10000"/>
                            </a:schemeClr>
                          </a:solidFill>
                        </a:rPr>
                        <a:t>Culture:</a:t>
                      </a:r>
                    </a:p>
                    <a:p>
                      <a:r>
                        <a:rPr lang="en-US" sz="1400" b="1" dirty="0" smtClean="0">
                          <a:solidFill>
                            <a:schemeClr val="tx2">
                              <a:lumMod val="10000"/>
                            </a:schemeClr>
                          </a:solidFill>
                        </a:rPr>
                        <a:t>Focus</a:t>
                      </a:r>
                      <a:r>
                        <a:rPr lang="en-US" sz="1400" b="1" baseline="0" dirty="0" smtClean="0">
                          <a:solidFill>
                            <a:schemeClr val="tx2">
                              <a:lumMod val="10000"/>
                            </a:schemeClr>
                          </a:solidFill>
                        </a:rPr>
                        <a:t> on core values in LEGO Company</a:t>
                      </a:r>
                      <a:endParaRPr lang="en-US" sz="1400" b="1" dirty="0">
                        <a:solidFill>
                          <a:schemeClr val="tx2">
                            <a:lumMod val="10000"/>
                          </a:schemeClr>
                        </a:solidFill>
                      </a:endParaRPr>
                    </a:p>
                  </a:txBody>
                  <a:tcPr/>
                </a:tc>
                <a:tc>
                  <a:txBody>
                    <a:bodyPr/>
                    <a:lstStyle/>
                    <a:p>
                      <a:r>
                        <a:rPr lang="en-US" sz="1400" b="0" dirty="0" smtClean="0">
                          <a:solidFill>
                            <a:schemeClr val="tx2">
                              <a:lumMod val="10000"/>
                            </a:schemeClr>
                          </a:solidFill>
                        </a:rPr>
                        <a:t>A range</a:t>
                      </a:r>
                      <a:r>
                        <a:rPr lang="en-US" sz="1400" b="0" baseline="0" dirty="0" smtClean="0">
                          <a:solidFill>
                            <a:schemeClr val="tx2">
                              <a:lumMod val="10000"/>
                            </a:schemeClr>
                          </a:solidFill>
                        </a:rPr>
                        <a:t> of different values including:</a:t>
                      </a:r>
                    </a:p>
                    <a:p>
                      <a:r>
                        <a:rPr lang="en-US" sz="1400" b="0" baseline="0" dirty="0" smtClean="0">
                          <a:solidFill>
                            <a:schemeClr val="tx2">
                              <a:lumMod val="10000"/>
                            </a:schemeClr>
                          </a:solidFill>
                        </a:rPr>
                        <a:t>Creativity </a:t>
                      </a:r>
                    </a:p>
                    <a:p>
                      <a:r>
                        <a:rPr lang="en-US" sz="1400" b="0" baseline="0" dirty="0" smtClean="0">
                          <a:solidFill>
                            <a:schemeClr val="tx2">
                              <a:lumMod val="10000"/>
                            </a:schemeClr>
                          </a:solidFill>
                        </a:rPr>
                        <a:t>Imagination</a:t>
                      </a:r>
                    </a:p>
                    <a:p>
                      <a:r>
                        <a:rPr lang="en-US" sz="1400" b="0" baseline="0" dirty="0" smtClean="0">
                          <a:solidFill>
                            <a:schemeClr val="tx2">
                              <a:lumMod val="10000"/>
                            </a:schemeClr>
                          </a:solidFill>
                        </a:rPr>
                        <a:t>Learning</a:t>
                      </a:r>
                    </a:p>
                    <a:p>
                      <a:r>
                        <a:rPr lang="en-US" sz="1400" b="0" baseline="0" dirty="0" smtClean="0">
                          <a:solidFill>
                            <a:schemeClr val="tx2">
                              <a:lumMod val="10000"/>
                            </a:schemeClr>
                          </a:solidFill>
                        </a:rPr>
                        <a:t>Fun </a:t>
                      </a:r>
                    </a:p>
                    <a:p>
                      <a:r>
                        <a:rPr lang="en-US" sz="1400" b="0" baseline="0" dirty="0" smtClean="0">
                          <a:solidFill>
                            <a:schemeClr val="tx2">
                              <a:lumMod val="10000"/>
                            </a:schemeClr>
                          </a:solidFill>
                        </a:rPr>
                        <a:t>Quality</a:t>
                      </a:r>
                      <a:endParaRPr lang="en-US" sz="1400" b="0" dirty="0">
                        <a:solidFill>
                          <a:schemeClr val="tx2">
                            <a:lumMod val="10000"/>
                          </a:schemeClr>
                        </a:solidFill>
                      </a:endParaRPr>
                    </a:p>
                  </a:txBody>
                  <a:tcPr/>
                </a:tc>
                <a:tc>
                  <a:txBody>
                    <a:bodyPr/>
                    <a:lstStyle/>
                    <a:p>
                      <a:r>
                        <a:rPr lang="en-US" sz="1400" b="0" dirty="0" smtClean="0">
                          <a:solidFill>
                            <a:schemeClr val="tx2">
                              <a:lumMod val="10000"/>
                            </a:schemeClr>
                          </a:solidFill>
                        </a:rPr>
                        <a:t>Company focus on five values:</a:t>
                      </a:r>
                    </a:p>
                    <a:p>
                      <a:r>
                        <a:rPr lang="en-US" sz="1400" b="0" dirty="0" smtClean="0">
                          <a:solidFill>
                            <a:schemeClr val="tx2">
                              <a:lumMod val="10000"/>
                            </a:schemeClr>
                          </a:solidFill>
                        </a:rPr>
                        <a:t>Self Expression</a:t>
                      </a:r>
                    </a:p>
                    <a:p>
                      <a:r>
                        <a:rPr lang="en-US" sz="1400" b="0" dirty="0" smtClean="0">
                          <a:solidFill>
                            <a:schemeClr val="tx2">
                              <a:lumMod val="10000"/>
                            </a:schemeClr>
                          </a:solidFill>
                        </a:rPr>
                        <a:t>Endless Ideas </a:t>
                      </a:r>
                    </a:p>
                    <a:p>
                      <a:r>
                        <a:rPr lang="en-US" sz="1400" b="0" dirty="0" smtClean="0">
                          <a:solidFill>
                            <a:schemeClr val="tx2">
                              <a:lumMod val="10000"/>
                            </a:schemeClr>
                          </a:solidFill>
                        </a:rPr>
                        <a:t>Playful learning</a:t>
                      </a:r>
                    </a:p>
                    <a:p>
                      <a:r>
                        <a:rPr lang="en-US" sz="1400" b="0" dirty="0" smtClean="0">
                          <a:solidFill>
                            <a:schemeClr val="tx2">
                              <a:lumMod val="10000"/>
                            </a:schemeClr>
                          </a:solidFill>
                        </a:rPr>
                        <a:t>Active</a:t>
                      </a:r>
                      <a:r>
                        <a:rPr lang="en-US" sz="1400" b="0" baseline="0" dirty="0" smtClean="0">
                          <a:solidFill>
                            <a:schemeClr val="tx2">
                              <a:lumMod val="10000"/>
                            </a:schemeClr>
                          </a:solidFill>
                        </a:rPr>
                        <a:t> fun</a:t>
                      </a:r>
                    </a:p>
                    <a:p>
                      <a:r>
                        <a:rPr lang="en-US" sz="1400" b="0" baseline="0" dirty="0" smtClean="0">
                          <a:solidFill>
                            <a:schemeClr val="tx2">
                              <a:lumMod val="10000"/>
                            </a:schemeClr>
                          </a:solidFill>
                        </a:rPr>
                        <a:t>Trusted</a:t>
                      </a:r>
                      <a:endParaRPr lang="en-US" sz="1400" b="0" dirty="0" smtClean="0">
                        <a:solidFill>
                          <a:schemeClr val="tx2">
                            <a:lumMod val="10000"/>
                          </a:schemeClr>
                        </a:solidFill>
                      </a:endParaRPr>
                    </a:p>
                  </a:txBody>
                  <a:tcPr/>
                </a:tc>
              </a:tr>
              <a:tr h="2013020">
                <a:tc>
                  <a:txBody>
                    <a:bodyPr/>
                    <a:lstStyle/>
                    <a:p>
                      <a:r>
                        <a:rPr lang="en-US" sz="1400" b="1" dirty="0" smtClean="0">
                          <a:solidFill>
                            <a:schemeClr val="tx2">
                              <a:lumMod val="10000"/>
                            </a:schemeClr>
                          </a:solidFill>
                        </a:rPr>
                        <a:t>Image:</a:t>
                      </a:r>
                    </a:p>
                    <a:p>
                      <a:r>
                        <a:rPr lang="en-US" sz="1400" b="1" dirty="0" smtClean="0">
                          <a:solidFill>
                            <a:schemeClr val="tx2">
                              <a:lumMod val="10000"/>
                            </a:schemeClr>
                          </a:solidFill>
                        </a:rPr>
                        <a:t>Clarification of what LEGO</a:t>
                      </a:r>
                      <a:r>
                        <a:rPr lang="en-US" sz="1400" b="1" baseline="0" dirty="0" smtClean="0">
                          <a:solidFill>
                            <a:schemeClr val="tx2">
                              <a:lumMod val="10000"/>
                            </a:schemeClr>
                          </a:solidFill>
                        </a:rPr>
                        <a:t> Stands for to consumers</a:t>
                      </a:r>
                      <a:endParaRPr lang="en-US" sz="1400" b="1" dirty="0">
                        <a:solidFill>
                          <a:schemeClr val="tx2">
                            <a:lumMod val="10000"/>
                          </a:schemeClr>
                        </a:solidFill>
                      </a:endParaRPr>
                    </a:p>
                  </a:txBody>
                  <a:tcPr/>
                </a:tc>
                <a:tc>
                  <a:txBody>
                    <a:bodyPr/>
                    <a:lstStyle/>
                    <a:p>
                      <a:r>
                        <a:rPr lang="en-US" sz="1400" b="0" dirty="0" smtClean="0">
                          <a:solidFill>
                            <a:schemeClr val="tx2">
                              <a:lumMod val="10000"/>
                            </a:schemeClr>
                          </a:solidFill>
                        </a:rPr>
                        <a:t>High</a:t>
                      </a:r>
                      <a:r>
                        <a:rPr lang="en-US" sz="1400" b="0" baseline="0" dirty="0" smtClean="0">
                          <a:solidFill>
                            <a:schemeClr val="tx2">
                              <a:lumMod val="10000"/>
                            </a:schemeClr>
                          </a:solidFill>
                        </a:rPr>
                        <a:t> global awareness and stature for LEGO brand</a:t>
                      </a:r>
                    </a:p>
                    <a:p>
                      <a:endParaRPr lang="en-US" sz="1400" b="0" baseline="0" dirty="0" smtClean="0">
                        <a:solidFill>
                          <a:schemeClr val="tx2">
                            <a:lumMod val="10000"/>
                          </a:schemeClr>
                        </a:solidFill>
                      </a:endParaRPr>
                    </a:p>
                    <a:p>
                      <a:r>
                        <a:rPr lang="en-US" sz="1400" b="0" baseline="0" dirty="0" smtClean="0">
                          <a:solidFill>
                            <a:schemeClr val="tx2">
                              <a:lumMod val="10000"/>
                            </a:schemeClr>
                          </a:solidFill>
                        </a:rPr>
                        <a:t>Low awareness on sub-brand</a:t>
                      </a:r>
                    </a:p>
                    <a:p>
                      <a:r>
                        <a:rPr lang="en-US" sz="1400" b="0" baseline="0" dirty="0" smtClean="0">
                          <a:solidFill>
                            <a:schemeClr val="tx2">
                              <a:lumMod val="10000"/>
                            </a:schemeClr>
                          </a:solidFill>
                        </a:rPr>
                        <a:t>High preference in relation to children's development</a:t>
                      </a:r>
                    </a:p>
                    <a:p>
                      <a:endParaRPr lang="en-US" sz="1400" b="0" baseline="0" dirty="0" smtClean="0">
                        <a:solidFill>
                          <a:schemeClr val="tx2">
                            <a:lumMod val="10000"/>
                          </a:schemeClr>
                        </a:solidFill>
                      </a:endParaRPr>
                    </a:p>
                    <a:p>
                      <a:r>
                        <a:rPr lang="en-US" sz="1400" b="0" baseline="0" dirty="0" smtClean="0">
                          <a:solidFill>
                            <a:schemeClr val="tx2">
                              <a:lumMod val="10000"/>
                            </a:schemeClr>
                          </a:solidFill>
                        </a:rPr>
                        <a:t>Low preference in relation to coolness and street credibility</a:t>
                      </a:r>
                      <a:endParaRPr lang="en-US" sz="1400" b="0" dirty="0">
                        <a:solidFill>
                          <a:schemeClr val="tx2">
                            <a:lumMod val="10000"/>
                          </a:schemeClr>
                        </a:solidFill>
                      </a:endParaRPr>
                    </a:p>
                  </a:txBody>
                  <a:tcPr/>
                </a:tc>
                <a:tc>
                  <a:txBody>
                    <a:bodyPr/>
                    <a:lstStyle/>
                    <a:p>
                      <a:r>
                        <a:rPr lang="en-US" sz="1400" b="0" dirty="0" smtClean="0">
                          <a:solidFill>
                            <a:schemeClr val="tx2">
                              <a:lumMod val="10000"/>
                            </a:schemeClr>
                          </a:solidFill>
                        </a:rPr>
                        <a:t>Reducing</a:t>
                      </a:r>
                      <a:r>
                        <a:rPr lang="en-US" sz="1400" b="0" baseline="0" dirty="0" smtClean="0">
                          <a:solidFill>
                            <a:schemeClr val="tx2">
                              <a:lumMod val="10000"/>
                            </a:schemeClr>
                          </a:solidFill>
                        </a:rPr>
                        <a:t> filters between LEGO and consumers by reducing the number of product lines and eliminating sub brands based on building systems and age only</a:t>
                      </a:r>
                    </a:p>
                    <a:p>
                      <a:endParaRPr lang="en-US" sz="1400" b="0" baseline="0" dirty="0" smtClean="0">
                        <a:solidFill>
                          <a:schemeClr val="tx2">
                            <a:lumMod val="10000"/>
                          </a:schemeClr>
                        </a:solidFill>
                      </a:endParaRPr>
                    </a:p>
                    <a:p>
                      <a:r>
                        <a:rPr lang="en-US" sz="1400" b="0" baseline="0" dirty="0" smtClean="0">
                          <a:solidFill>
                            <a:schemeClr val="tx2">
                              <a:lumMod val="10000"/>
                            </a:schemeClr>
                          </a:solidFill>
                        </a:rPr>
                        <a:t>Tapping into global perceptions of play experience among children</a:t>
                      </a:r>
                    </a:p>
                  </a:txBody>
                  <a:tcPr/>
                </a:tc>
              </a:tr>
              <a:tr h="1159011">
                <a:tc>
                  <a:txBody>
                    <a:bodyPr/>
                    <a:lstStyle/>
                    <a:p>
                      <a:r>
                        <a:rPr lang="en-US" sz="1400" b="1" dirty="0" smtClean="0">
                          <a:solidFill>
                            <a:schemeClr val="tx2">
                              <a:lumMod val="10000"/>
                            </a:schemeClr>
                          </a:solidFill>
                        </a:rPr>
                        <a:t>Vision:</a:t>
                      </a:r>
                    </a:p>
                    <a:p>
                      <a:r>
                        <a:rPr lang="en-US" sz="1400" b="1" dirty="0" smtClean="0">
                          <a:solidFill>
                            <a:schemeClr val="tx2">
                              <a:lumMod val="10000"/>
                            </a:schemeClr>
                          </a:solidFill>
                        </a:rPr>
                        <a:t>Brand</a:t>
                      </a:r>
                      <a:r>
                        <a:rPr lang="en-US" sz="1400" b="1" baseline="0" dirty="0" smtClean="0">
                          <a:solidFill>
                            <a:schemeClr val="tx2">
                              <a:lumMod val="10000"/>
                            </a:schemeClr>
                          </a:solidFill>
                        </a:rPr>
                        <a:t> positioning</a:t>
                      </a:r>
                      <a:endParaRPr lang="en-US" sz="1400" b="1" dirty="0">
                        <a:solidFill>
                          <a:schemeClr val="tx2">
                            <a:lumMod val="10000"/>
                          </a:schemeClr>
                        </a:solidFill>
                      </a:endParaRPr>
                    </a:p>
                  </a:txBody>
                  <a:tcPr/>
                </a:tc>
                <a:tc>
                  <a:txBody>
                    <a:bodyPr/>
                    <a:lstStyle/>
                    <a:p>
                      <a:r>
                        <a:rPr lang="en-US" sz="1400" b="0" dirty="0" smtClean="0">
                          <a:solidFill>
                            <a:schemeClr val="tx2">
                              <a:lumMod val="10000"/>
                            </a:schemeClr>
                          </a:solidFill>
                        </a:rPr>
                        <a:t>Stimulates</a:t>
                      </a:r>
                      <a:r>
                        <a:rPr lang="en-US" sz="1400" b="0" baseline="0" dirty="0" smtClean="0">
                          <a:solidFill>
                            <a:schemeClr val="tx2">
                              <a:lumMod val="10000"/>
                            </a:schemeClr>
                          </a:solidFill>
                        </a:rPr>
                        <a:t> creativity </a:t>
                      </a:r>
                    </a:p>
                    <a:p>
                      <a:r>
                        <a:rPr lang="en-US" sz="1400" b="0" baseline="0" dirty="0" smtClean="0">
                          <a:solidFill>
                            <a:schemeClr val="tx2">
                              <a:lumMod val="10000"/>
                            </a:schemeClr>
                          </a:solidFill>
                        </a:rPr>
                        <a:t>Tagline: Just IMAGINE</a:t>
                      </a:r>
                    </a:p>
                    <a:p>
                      <a:endParaRPr lang="en-US" sz="1400" b="0" baseline="0" dirty="0" smtClean="0">
                        <a:solidFill>
                          <a:schemeClr val="tx2">
                            <a:lumMod val="10000"/>
                          </a:schemeClr>
                        </a:solidFill>
                      </a:endParaRPr>
                    </a:p>
                    <a:p>
                      <a:r>
                        <a:rPr lang="en-US" sz="1400" b="0" baseline="0" dirty="0" smtClean="0">
                          <a:solidFill>
                            <a:schemeClr val="tx2">
                              <a:lumMod val="10000"/>
                            </a:schemeClr>
                          </a:solidFill>
                        </a:rPr>
                        <a:t>Incoherent implementation</a:t>
                      </a:r>
                      <a:endParaRPr lang="en-US" sz="1400" b="0" dirty="0">
                        <a:solidFill>
                          <a:schemeClr val="tx2">
                            <a:lumMod val="10000"/>
                          </a:schemeClr>
                        </a:solidFill>
                      </a:endParaRPr>
                    </a:p>
                  </a:txBody>
                  <a:tcPr/>
                </a:tc>
                <a:tc>
                  <a:txBody>
                    <a:bodyPr/>
                    <a:lstStyle/>
                    <a:p>
                      <a:r>
                        <a:rPr lang="en-US" sz="1400" b="0" dirty="0" smtClean="0">
                          <a:solidFill>
                            <a:schemeClr val="tx2">
                              <a:lumMod val="10000"/>
                            </a:schemeClr>
                          </a:solidFill>
                        </a:rPr>
                        <a:t>The power to create</a:t>
                      </a:r>
                    </a:p>
                    <a:p>
                      <a:r>
                        <a:rPr lang="en-US" sz="1400" b="0" dirty="0" smtClean="0">
                          <a:solidFill>
                            <a:schemeClr val="tx2">
                              <a:lumMod val="10000"/>
                            </a:schemeClr>
                          </a:solidFill>
                        </a:rPr>
                        <a:t>Tagline:</a:t>
                      </a:r>
                      <a:r>
                        <a:rPr lang="en-US" sz="1400" b="0" baseline="0" dirty="0" smtClean="0">
                          <a:solidFill>
                            <a:schemeClr val="tx2">
                              <a:lumMod val="10000"/>
                            </a:schemeClr>
                          </a:solidFill>
                        </a:rPr>
                        <a:t> play on</a:t>
                      </a:r>
                    </a:p>
                    <a:p>
                      <a:endParaRPr lang="en-US" sz="1400" b="0" baseline="0" dirty="0" smtClean="0">
                        <a:solidFill>
                          <a:schemeClr val="tx2">
                            <a:lumMod val="10000"/>
                          </a:schemeClr>
                        </a:solidFill>
                      </a:endParaRPr>
                    </a:p>
                    <a:p>
                      <a:r>
                        <a:rPr lang="en-US" sz="1400" b="0" baseline="0" dirty="0" smtClean="0">
                          <a:solidFill>
                            <a:schemeClr val="tx2">
                              <a:lumMod val="10000"/>
                            </a:schemeClr>
                          </a:solidFill>
                        </a:rPr>
                        <a:t>Vision for coherent implementation </a:t>
                      </a:r>
                      <a:endParaRPr lang="en-US" sz="1400" b="0" dirty="0">
                        <a:solidFill>
                          <a:schemeClr val="tx2">
                            <a:lumMod val="10000"/>
                          </a:schemeClr>
                        </a:solidFill>
                      </a:endParaRPr>
                    </a:p>
                  </a:txBody>
                  <a:tcPr/>
                </a:tc>
              </a:tr>
              <a:tr h="1586015">
                <a:tc>
                  <a:txBody>
                    <a:bodyPr/>
                    <a:lstStyle/>
                    <a:p>
                      <a:r>
                        <a:rPr lang="en-US" sz="1400" b="1" dirty="0" smtClean="0">
                          <a:solidFill>
                            <a:schemeClr val="tx2">
                              <a:lumMod val="10000"/>
                            </a:schemeClr>
                          </a:solidFill>
                        </a:rPr>
                        <a:t>Brand Architecture</a:t>
                      </a:r>
                      <a:endParaRPr lang="en-US" sz="1400" b="1" dirty="0">
                        <a:solidFill>
                          <a:schemeClr val="tx2">
                            <a:lumMod val="10000"/>
                          </a:schemeClr>
                        </a:solidFill>
                      </a:endParaRPr>
                    </a:p>
                  </a:txBody>
                  <a:tcPr/>
                </a:tc>
                <a:tc>
                  <a:txBody>
                    <a:bodyPr/>
                    <a:lstStyle/>
                    <a:p>
                      <a:r>
                        <a:rPr lang="en-US" sz="1400" b="0" dirty="0" smtClean="0">
                          <a:solidFill>
                            <a:schemeClr val="tx2">
                              <a:lumMod val="10000"/>
                            </a:schemeClr>
                          </a:solidFill>
                        </a:rPr>
                        <a:t>A huge range</a:t>
                      </a:r>
                      <a:r>
                        <a:rPr lang="en-US" sz="1400" b="0" baseline="0" dirty="0" smtClean="0">
                          <a:solidFill>
                            <a:schemeClr val="tx2">
                              <a:lumMod val="10000"/>
                            </a:schemeClr>
                          </a:solidFill>
                        </a:rPr>
                        <a:t> of disconnected sub brands and endorsed brands , which together form an incoherent brand architecture with no overall guiding principles</a:t>
                      </a:r>
                      <a:endParaRPr lang="en-US" sz="1400" b="0" dirty="0">
                        <a:solidFill>
                          <a:schemeClr val="tx2">
                            <a:lumMod val="10000"/>
                          </a:schemeClr>
                        </a:solidFill>
                      </a:endParaRPr>
                    </a:p>
                  </a:txBody>
                  <a:tcPr/>
                </a:tc>
                <a:tc>
                  <a:txBody>
                    <a:bodyPr/>
                    <a:lstStyle/>
                    <a:p>
                      <a:r>
                        <a:rPr lang="en-US" sz="1400" b="0" dirty="0" smtClean="0">
                          <a:solidFill>
                            <a:schemeClr val="tx2">
                              <a:lumMod val="10000"/>
                            </a:schemeClr>
                          </a:solidFill>
                        </a:rPr>
                        <a:t>The definition of four brand portals based on different play experiences:</a:t>
                      </a:r>
                    </a:p>
                    <a:p>
                      <a:r>
                        <a:rPr lang="en-US" sz="1400" b="0" dirty="0" smtClean="0">
                          <a:solidFill>
                            <a:schemeClr val="tx2">
                              <a:lumMod val="10000"/>
                            </a:schemeClr>
                          </a:solidFill>
                        </a:rPr>
                        <a:t>LEGO EXPLORE, LEGO MAKE &amp;</a:t>
                      </a:r>
                      <a:r>
                        <a:rPr lang="en-US" sz="1400" b="0" baseline="0" dirty="0" smtClean="0">
                          <a:solidFill>
                            <a:schemeClr val="tx2">
                              <a:lumMod val="10000"/>
                            </a:schemeClr>
                          </a:solidFill>
                        </a:rPr>
                        <a:t> CREATE , LEGO STORIES &amp; ACTION , LEGO NEXT plus an endorsed portal</a:t>
                      </a:r>
                      <a:endParaRPr lang="en-US" sz="1400" b="0" dirty="0">
                        <a:solidFill>
                          <a:schemeClr val="tx2">
                            <a:lumMod val="10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14546" y="2000240"/>
            <a:ext cx="3857652" cy="214314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theme:</a:t>
            </a:r>
          </a:p>
          <a:p>
            <a:pPr algn="ctr"/>
            <a:r>
              <a:rPr lang="en-US" dirty="0" smtClean="0"/>
              <a:t>Brand identity</a:t>
            </a:r>
            <a:endParaRPr lang="en-US" dirty="0"/>
          </a:p>
        </p:txBody>
      </p:sp>
      <p:sp>
        <p:nvSpPr>
          <p:cNvPr id="5" name="Oval 4"/>
          <p:cNvSpPr/>
          <p:nvPr/>
        </p:nvSpPr>
        <p:spPr>
          <a:xfrm>
            <a:off x="1214414" y="1500174"/>
            <a:ext cx="2143140" cy="100013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Supporting theme:</a:t>
            </a:r>
          </a:p>
          <a:p>
            <a:pPr algn="ctr"/>
            <a:r>
              <a:rPr lang="en-US" sz="1400" dirty="0" smtClean="0"/>
              <a:t>organizational identity</a:t>
            </a:r>
            <a:endParaRPr lang="en-US" sz="1400" dirty="0"/>
          </a:p>
        </p:txBody>
      </p:sp>
      <p:sp>
        <p:nvSpPr>
          <p:cNvPr id="6" name="Oval 5"/>
          <p:cNvSpPr/>
          <p:nvPr/>
        </p:nvSpPr>
        <p:spPr>
          <a:xfrm>
            <a:off x="5072066" y="1500174"/>
            <a:ext cx="2143140" cy="100013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Supporting theme:</a:t>
            </a:r>
          </a:p>
          <a:p>
            <a:pPr algn="ctr"/>
            <a:r>
              <a:rPr lang="en-US" sz="1400" dirty="0" smtClean="0"/>
              <a:t>Corporate identity</a:t>
            </a:r>
            <a:endParaRPr lang="en-US" sz="1400" dirty="0"/>
          </a:p>
        </p:txBody>
      </p:sp>
      <p:sp>
        <p:nvSpPr>
          <p:cNvPr id="7" name="Oval 6"/>
          <p:cNvSpPr/>
          <p:nvPr/>
        </p:nvSpPr>
        <p:spPr>
          <a:xfrm>
            <a:off x="5072066" y="3571876"/>
            <a:ext cx="2143140" cy="100013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Supporting theme:</a:t>
            </a:r>
          </a:p>
          <a:p>
            <a:pPr algn="ctr"/>
            <a:r>
              <a:rPr lang="en-US" dirty="0" smtClean="0"/>
              <a:t>Reputation</a:t>
            </a:r>
            <a:endParaRPr lang="en-US" dirty="0"/>
          </a:p>
        </p:txBody>
      </p:sp>
      <p:sp>
        <p:nvSpPr>
          <p:cNvPr id="8" name="Oval 7"/>
          <p:cNvSpPr/>
          <p:nvPr/>
        </p:nvSpPr>
        <p:spPr>
          <a:xfrm>
            <a:off x="1285852" y="3571876"/>
            <a:ext cx="2143140" cy="100013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Supporting theme:</a:t>
            </a:r>
          </a:p>
          <a:p>
            <a:pPr algn="ctr"/>
            <a:r>
              <a:rPr lang="en-US" dirty="0" smtClean="0"/>
              <a:t>Image</a:t>
            </a:r>
            <a:endParaRPr lang="en-US" dirty="0"/>
          </a:p>
        </p:txBody>
      </p:sp>
      <p:sp>
        <p:nvSpPr>
          <p:cNvPr id="9" name="Rectangle 8"/>
          <p:cNvSpPr/>
          <p:nvPr/>
        </p:nvSpPr>
        <p:spPr>
          <a:xfrm>
            <a:off x="2285984" y="857232"/>
            <a:ext cx="3143272" cy="500066"/>
          </a:xfrm>
          <a:prstGeom prst="rect">
            <a:avLst/>
          </a:prstGeom>
          <a:ln>
            <a:solidFill>
              <a:schemeClr val="bg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2">
                    <a:lumMod val="10000"/>
                  </a:schemeClr>
                </a:solidFill>
              </a:rPr>
              <a:t>Internal elements</a:t>
            </a:r>
            <a:endParaRPr lang="en-US" dirty="0">
              <a:solidFill>
                <a:schemeClr val="tx2">
                  <a:lumMod val="10000"/>
                </a:schemeClr>
              </a:solidFill>
            </a:endParaRPr>
          </a:p>
        </p:txBody>
      </p:sp>
      <p:sp>
        <p:nvSpPr>
          <p:cNvPr id="10" name="Rectangle 9"/>
          <p:cNvSpPr/>
          <p:nvPr/>
        </p:nvSpPr>
        <p:spPr>
          <a:xfrm>
            <a:off x="2714612" y="4714884"/>
            <a:ext cx="3143272" cy="500066"/>
          </a:xfrm>
          <a:prstGeom prst="rect">
            <a:avLst/>
          </a:prstGeom>
          <a:ln>
            <a:solidFill>
              <a:schemeClr val="bg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2">
                    <a:lumMod val="10000"/>
                  </a:schemeClr>
                </a:solidFill>
              </a:rPr>
              <a:t>External elements</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5429256" cy="2954655"/>
          </a:xfrm>
          <a:prstGeom prst="rect">
            <a:avLst/>
          </a:prstGeom>
        </p:spPr>
        <p:txBody>
          <a:bodyPr wrap="square">
            <a:spAutoFit/>
          </a:bodyPr>
          <a:lstStyle/>
          <a:p>
            <a:r>
              <a:rPr lang="en-US" sz="1550" b="1" i="1" dirty="0" smtClean="0">
                <a:solidFill>
                  <a:srgbClr val="000000"/>
                </a:solidFill>
              </a:rPr>
              <a:t>The corporate brand toolkit</a:t>
            </a:r>
          </a:p>
          <a:p>
            <a:endParaRPr lang="en-US" sz="1550" dirty="0" smtClean="0">
              <a:solidFill>
                <a:srgbClr val="000000"/>
              </a:solidFill>
            </a:endParaRPr>
          </a:p>
          <a:p>
            <a:pPr algn="just"/>
            <a:r>
              <a:rPr lang="en-US" sz="1550" dirty="0" smtClean="0">
                <a:solidFill>
                  <a:srgbClr val="000000"/>
                </a:solidFill>
              </a:rPr>
              <a:t>• </a:t>
            </a:r>
            <a:r>
              <a:rPr lang="en-US" sz="1550" i="1" dirty="0" smtClean="0">
                <a:solidFill>
                  <a:srgbClr val="000000"/>
                </a:solidFill>
              </a:rPr>
              <a:t>Strategic vision: central idea behind what the company does. The strategic </a:t>
            </a:r>
            <a:r>
              <a:rPr lang="fr-FR" sz="1550" dirty="0" smtClean="0">
                <a:solidFill>
                  <a:srgbClr val="000000"/>
                </a:solidFill>
              </a:rPr>
              <a:t>vision expresses future management aspirations.</a:t>
            </a:r>
          </a:p>
          <a:p>
            <a:pPr algn="just"/>
            <a:r>
              <a:rPr lang="en-US" sz="1550" dirty="0" smtClean="0">
                <a:solidFill>
                  <a:srgbClr val="000000"/>
                </a:solidFill>
              </a:rPr>
              <a:t>• </a:t>
            </a:r>
            <a:r>
              <a:rPr lang="en-US" sz="1550" i="1" dirty="0" smtClean="0">
                <a:solidFill>
                  <a:srgbClr val="000000"/>
                </a:solidFill>
              </a:rPr>
              <a:t>Organizational culture: internal values and beliefs. Basic assumptions that </a:t>
            </a:r>
            <a:r>
              <a:rPr lang="en-US" sz="1550" dirty="0" smtClean="0">
                <a:solidFill>
                  <a:srgbClr val="000000"/>
                </a:solidFill>
              </a:rPr>
              <a:t>embody the heritage of the company, manifested in the ways employees feel</a:t>
            </a:r>
          </a:p>
          <a:p>
            <a:pPr algn="just"/>
            <a:r>
              <a:rPr lang="en-US" sz="1550" dirty="0" smtClean="0">
                <a:solidFill>
                  <a:srgbClr val="000000"/>
                </a:solidFill>
              </a:rPr>
              <a:t>about the company across rank, reflected in behavior.</a:t>
            </a:r>
          </a:p>
          <a:p>
            <a:r>
              <a:rPr lang="en-US" sz="1550" dirty="0" smtClean="0">
                <a:solidFill>
                  <a:srgbClr val="000000"/>
                </a:solidFill>
              </a:rPr>
              <a:t>• </a:t>
            </a:r>
            <a:r>
              <a:rPr lang="en-US" sz="1550" i="1" dirty="0" smtClean="0">
                <a:solidFill>
                  <a:srgbClr val="000000"/>
                </a:solidFill>
              </a:rPr>
              <a:t>Stakeholders’ images: how external stakeholders perceive the company, in </a:t>
            </a:r>
            <a:r>
              <a:rPr lang="en-US" sz="1550" dirty="0" smtClean="0">
                <a:solidFill>
                  <a:srgbClr val="000000"/>
                </a:solidFill>
              </a:rPr>
              <a:t>other words, it is the outside world’s overall impression of the company.</a:t>
            </a:r>
            <a:endParaRPr lang="en-US" sz="1550" dirty="0">
              <a:solidFill>
                <a:srgbClr val="000000"/>
              </a:solidFill>
            </a:endParaRPr>
          </a:p>
        </p:txBody>
      </p:sp>
      <p:sp>
        <p:nvSpPr>
          <p:cNvPr id="3" name="Rectangle 2"/>
          <p:cNvSpPr/>
          <p:nvPr/>
        </p:nvSpPr>
        <p:spPr>
          <a:xfrm>
            <a:off x="3571868" y="3000372"/>
            <a:ext cx="5572132" cy="3908762"/>
          </a:xfrm>
          <a:prstGeom prst="rect">
            <a:avLst/>
          </a:prstGeom>
        </p:spPr>
        <p:txBody>
          <a:bodyPr wrap="square">
            <a:spAutoFit/>
          </a:bodyPr>
          <a:lstStyle/>
          <a:p>
            <a:r>
              <a:rPr lang="en-US" sz="1550" b="1" i="1" dirty="0" smtClean="0">
                <a:solidFill>
                  <a:srgbClr val="000000"/>
                </a:solidFill>
              </a:rPr>
              <a:t>AC2ID Framework </a:t>
            </a:r>
          </a:p>
          <a:p>
            <a:r>
              <a:rPr lang="en-US" sz="1550" i="1" dirty="0" smtClean="0">
                <a:solidFill>
                  <a:srgbClr val="000000"/>
                </a:solidFill>
              </a:rPr>
              <a:t>Actual: the actual identity, organizational behavior and everyday reality of</a:t>
            </a:r>
          </a:p>
          <a:p>
            <a:r>
              <a:rPr lang="en-US" sz="1550" dirty="0" smtClean="0">
                <a:solidFill>
                  <a:srgbClr val="000000"/>
                </a:solidFill>
              </a:rPr>
              <a:t>the corporation.</a:t>
            </a:r>
          </a:p>
          <a:p>
            <a:r>
              <a:rPr lang="en-US" sz="1550" dirty="0" smtClean="0">
                <a:solidFill>
                  <a:srgbClr val="000000"/>
                </a:solidFill>
              </a:rPr>
              <a:t>• </a:t>
            </a:r>
            <a:r>
              <a:rPr lang="en-US" sz="1550" i="1" dirty="0" smtClean="0">
                <a:solidFill>
                  <a:srgbClr val="000000"/>
                </a:solidFill>
              </a:rPr>
              <a:t>Communicated: the brand identity expressed through all sources of</a:t>
            </a:r>
          </a:p>
          <a:p>
            <a:r>
              <a:rPr lang="en-US" sz="1550" dirty="0" smtClean="0">
                <a:solidFill>
                  <a:srgbClr val="000000"/>
                </a:solidFill>
              </a:rPr>
              <a:t>communication.</a:t>
            </a:r>
          </a:p>
          <a:p>
            <a:r>
              <a:rPr lang="en-US" sz="1550" dirty="0" smtClean="0">
                <a:solidFill>
                  <a:srgbClr val="000000"/>
                </a:solidFill>
              </a:rPr>
              <a:t>• </a:t>
            </a:r>
            <a:r>
              <a:rPr lang="en-US" sz="1550" i="1" dirty="0" smtClean="0">
                <a:solidFill>
                  <a:srgbClr val="000000"/>
                </a:solidFill>
              </a:rPr>
              <a:t>Conceived: refers to the image/reputation of the corporation – how do stakeholders</a:t>
            </a:r>
          </a:p>
          <a:p>
            <a:r>
              <a:rPr lang="en-US" sz="1550" dirty="0" smtClean="0">
                <a:solidFill>
                  <a:srgbClr val="000000"/>
                </a:solidFill>
              </a:rPr>
              <a:t>conceive brand identity?</a:t>
            </a:r>
          </a:p>
          <a:p>
            <a:r>
              <a:rPr lang="en-US" sz="1550" i="1" dirty="0" smtClean="0">
                <a:solidFill>
                  <a:srgbClr val="000000"/>
                </a:solidFill>
              </a:rPr>
              <a:t>Ideal: represents the optimum positioning of the organization in the market at</a:t>
            </a:r>
          </a:p>
          <a:p>
            <a:r>
              <a:rPr lang="en-US" sz="1550" dirty="0" smtClean="0">
                <a:solidFill>
                  <a:srgbClr val="000000"/>
                </a:solidFill>
              </a:rPr>
              <a:t>any given time.</a:t>
            </a:r>
          </a:p>
          <a:p>
            <a:r>
              <a:rPr lang="en-US" sz="1550" dirty="0" smtClean="0">
                <a:solidFill>
                  <a:srgbClr val="000000"/>
                </a:solidFill>
              </a:rPr>
              <a:t>• </a:t>
            </a:r>
            <a:r>
              <a:rPr lang="en-US" sz="1550" i="1" dirty="0" smtClean="0">
                <a:solidFill>
                  <a:srgbClr val="000000"/>
                </a:solidFill>
              </a:rPr>
              <a:t>Desired: lives in the hearts and minds of the corporate leaders – equivalent of</a:t>
            </a:r>
          </a:p>
          <a:p>
            <a:r>
              <a:rPr lang="en-US" sz="1550" dirty="0" smtClean="0">
                <a:solidFill>
                  <a:srgbClr val="000000"/>
                </a:solidFill>
              </a:rPr>
              <a:t>the strategic vision.</a:t>
            </a:r>
            <a:endParaRPr lang="en-US" sz="1550" dirty="0">
              <a:solidFill>
                <a:srgbClr val="000000"/>
              </a:solidFill>
            </a:endParaRPr>
          </a:p>
        </p:txBody>
      </p:sp>
      <p:pic>
        <p:nvPicPr>
          <p:cNvPr id="3074" name="Picture 2"/>
          <p:cNvPicPr>
            <a:picLocks noChangeAspect="1" noChangeArrowheads="1"/>
          </p:cNvPicPr>
          <p:nvPr/>
        </p:nvPicPr>
        <p:blipFill>
          <a:blip r:embed="rId2"/>
          <a:srcRect/>
          <a:stretch>
            <a:fillRect/>
          </a:stretch>
        </p:blipFill>
        <p:spPr bwMode="auto">
          <a:xfrm>
            <a:off x="1000100" y="3643314"/>
            <a:ext cx="1762125" cy="24860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215074" y="500042"/>
            <a:ext cx="1762125" cy="2486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4">
      <a:dk1>
        <a:srgbClr val="A5A5A5"/>
      </a:dk1>
      <a:lt1>
        <a:sysClr val="window" lastClr="FFFFFF"/>
      </a:lt1>
      <a:dk2>
        <a:srgbClr val="C9C9C9"/>
      </a:dk2>
      <a:lt2>
        <a:srgbClr val="D2D2D2"/>
      </a:lt2>
      <a:accent1>
        <a:srgbClr val="570047"/>
      </a:accent1>
      <a:accent2>
        <a:srgbClr val="75005F"/>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198</TotalTime>
  <Words>956</Words>
  <Application>Microsoft Office PowerPoint</Application>
  <PresentationFormat>On-screen Show (4:3)</PresentationFormat>
  <Paragraphs>240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Century Gothic</vt:lpstr>
      <vt:lpstr>Tahoma</vt:lpstr>
      <vt:lpstr>Verdana</vt:lpstr>
      <vt:lpstr>Wingdings</vt:lpstr>
      <vt:lpstr>Wingdings 2</vt:lpstr>
      <vt:lpstr>Verve</vt:lpstr>
      <vt:lpstr>The Identity Approach </vt:lpstr>
      <vt:lpstr>PowerPoint Presentation</vt:lpstr>
      <vt:lpstr>The assumptions of identity approach</vt:lpstr>
      <vt:lpstr>PowerPoint Presentation</vt:lpstr>
      <vt:lpstr>LEGO DNA</vt:lpstr>
      <vt:lpstr>PowerPoint Presentation</vt:lpstr>
      <vt:lpstr>PowerPoint Presentation</vt:lpstr>
      <vt:lpstr>PowerPoint Presentation</vt:lpstr>
      <vt:lpstr>PowerPoint Presentation</vt:lpstr>
      <vt:lpstr>Methods and data of the identity approach</vt:lpstr>
      <vt:lpstr>PowerPoint Presentation</vt:lpstr>
      <vt:lpstr>Managerial implications</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Identity Approach</dc:title>
  <dc:creator>Tandis</dc:creator>
  <cp:lastModifiedBy>Malaki</cp:lastModifiedBy>
  <cp:revision>17</cp:revision>
  <dcterms:created xsi:type="dcterms:W3CDTF">2014-04-25T10:52:57Z</dcterms:created>
  <dcterms:modified xsi:type="dcterms:W3CDTF">2014-05-04T15:57:19Z</dcterms:modified>
</cp:coreProperties>
</file>