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AGaramond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zh-TW" altLang="zh-TW" noProof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smtClean="0"/>
              <a:t>按一下以編輯母片本文樣式</a:t>
            </a:r>
            <a:endParaRPr lang="zh-TW" altLang="zh-TW" noProof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639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64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46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046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556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025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6292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152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660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211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>
              <a:latin typeface="Times New Roman" panose="02020603050405020304" pitchFamily="18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TW" altLang="zh-TW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zh-TW" altLang="zh-TW" smtClean="0"/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  <a:p>
            <a:pPr lvl="4"/>
            <a:endParaRPr lang="zh-TW" altLang="zh-TW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endParaRPr lang="fa-I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6553200" cy="1143000"/>
          </a:xfrm>
        </p:spPr>
        <p:txBody>
          <a:bodyPr/>
          <a:lstStyle/>
          <a:p>
            <a:r>
              <a:rPr lang="en-US" altLang="zh-TW"/>
              <a:t>Political Culture and Political Socialisation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Culture 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Remember we have mentioned ….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   the nature of human being ….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   what people believe ….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   how people act ….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TW">
              <a:latin typeface="Myriad Roman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These are all about how people think, believe and act ….</a:t>
            </a:r>
            <a:r>
              <a:rPr lang="en-US" altLang="zh-TW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2133600"/>
            <a:ext cx="8024813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/>
              <a:t>Political culture is a broadly shared set of ways of </a:t>
            </a:r>
          </a:p>
          <a:p>
            <a:r>
              <a:rPr lang="en-US" altLang="zh-TW" sz="3200"/>
              <a:t>thinking about politics and government, a pattern</a:t>
            </a:r>
          </a:p>
          <a:p>
            <a:r>
              <a:rPr lang="en-US" altLang="zh-TW" sz="3200"/>
              <a:t>of orientations to political objects.</a:t>
            </a:r>
            <a:endParaRPr lang="en-US" altLang="zh-TW" sz="2800"/>
          </a:p>
          <a:p>
            <a:endParaRPr lang="en-US" altLang="zh-TW" sz="2800"/>
          </a:p>
          <a:p>
            <a:endParaRPr lang="en-US" altLang="zh-TW" sz="2800"/>
          </a:p>
          <a:p>
            <a:r>
              <a:rPr lang="en-US" altLang="zh-TW" sz="3200"/>
              <a:t>   …. Cognitive (know / believe what)</a:t>
            </a:r>
          </a:p>
          <a:p>
            <a:r>
              <a:rPr lang="en-US" altLang="zh-TW" sz="3200"/>
              <a:t>   …. Affective (like  / dislike)</a:t>
            </a:r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3913" y="1905000"/>
            <a:ext cx="7580312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/>
              <a:t>Why we are so?</a:t>
            </a:r>
          </a:p>
          <a:p>
            <a:endParaRPr lang="en-US" altLang="zh-TW" sz="3200"/>
          </a:p>
          <a:p>
            <a:r>
              <a:rPr lang="en-US" altLang="zh-TW" sz="3200"/>
              <a:t>If not born to be so, we are socialised to be ...</a:t>
            </a:r>
            <a:endParaRPr lang="en-US" altLang="zh-TW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95363" y="3886200"/>
            <a:ext cx="8148637" cy="210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600">
                <a:solidFill>
                  <a:schemeClr val="hlink"/>
                </a:solidFill>
              </a:rPr>
              <a:t>Political Socialisation</a:t>
            </a:r>
          </a:p>
          <a:p>
            <a:r>
              <a:rPr lang="en-US" altLang="zh-TW" sz="3200"/>
              <a:t>… the developmental process from which people </a:t>
            </a:r>
          </a:p>
          <a:p>
            <a:r>
              <a:rPr lang="en-US" altLang="zh-TW" sz="3200"/>
              <a:t>     acquire their political orientations and patterns </a:t>
            </a:r>
          </a:p>
          <a:p>
            <a:r>
              <a:rPr lang="en-US" altLang="zh-TW" sz="3200"/>
              <a:t>of behaviour</a:t>
            </a:r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Typologies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743200"/>
            <a:ext cx="7772400" cy="2438400"/>
          </a:xfrm>
        </p:spPr>
        <p:txBody>
          <a:bodyPr/>
          <a:lstStyle/>
          <a:p>
            <a:r>
              <a:rPr lang="en-US" altLang="zh-TW">
                <a:latin typeface="Myriad Roman" pitchFamily="34" charset="0"/>
              </a:rPr>
              <a:t>Manifested vs Latent</a:t>
            </a:r>
          </a:p>
          <a:p>
            <a:r>
              <a:rPr lang="en-US" altLang="zh-TW">
                <a:latin typeface="Myriad Roman" pitchFamily="34" charset="0"/>
              </a:rPr>
              <a:t>Planned vs Unplanned</a:t>
            </a:r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Socialisation Agents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latin typeface="Myriad Roman" pitchFamily="34" charset="0"/>
              </a:rPr>
              <a:t>Family / Parent</a:t>
            </a:r>
          </a:p>
          <a:p>
            <a:r>
              <a:rPr lang="en-US" altLang="zh-TW">
                <a:latin typeface="Myriad Roman" pitchFamily="34" charset="0"/>
              </a:rPr>
              <a:t>School</a:t>
            </a:r>
          </a:p>
          <a:p>
            <a:r>
              <a:rPr lang="en-US" altLang="zh-TW">
                <a:latin typeface="Myriad Roman" pitchFamily="34" charset="0"/>
              </a:rPr>
              <a:t>Peer Group (friends, colleagues, classmates, neighbours)</a:t>
            </a:r>
          </a:p>
          <a:p>
            <a:r>
              <a:rPr lang="en-US" altLang="zh-TW">
                <a:latin typeface="Myriad Roman" pitchFamily="34" charset="0"/>
              </a:rPr>
              <a:t>Mass Media</a:t>
            </a:r>
          </a:p>
          <a:p>
            <a:endParaRPr lang="en-US" altLang="zh-TW">
              <a:latin typeface="Myriad Roman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socialisation and resocialisation ...</a:t>
            </a:r>
            <a:endParaRPr lang="en-US" altLang="zh-TW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763000" cy="1143000"/>
          </a:xfrm>
        </p:spPr>
        <p:txBody>
          <a:bodyPr/>
          <a:lstStyle/>
          <a:p>
            <a:r>
              <a:rPr lang="en-US" altLang="zh-TW" sz="3600" b="1"/>
              <a:t>What is learned when we are growing up?</a:t>
            </a:r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b="0">
                <a:latin typeface="Myriad Roman" pitchFamily="34" charset="0"/>
              </a:rPr>
              <a:t>Childhood: perceive few basic political objects as somehow different from their families</a:t>
            </a:r>
          </a:p>
          <a:p>
            <a:r>
              <a:rPr lang="en-US" altLang="zh-TW" sz="2800" b="0">
                <a:latin typeface="Myriad Roman" pitchFamily="34" charset="0"/>
              </a:rPr>
              <a:t>Early School Age: construct more abstract perception of political objects</a:t>
            </a:r>
          </a:p>
          <a:p>
            <a:r>
              <a:rPr lang="en-US" altLang="zh-TW" sz="2800" b="0">
                <a:latin typeface="Myriad Roman" pitchFamily="34" charset="0"/>
              </a:rPr>
              <a:t>Adolescence: increasing exposure to all faces of society (bad and good), political favour</a:t>
            </a:r>
          </a:p>
          <a:p>
            <a:r>
              <a:rPr lang="en-US" altLang="zh-TW" sz="2800" b="0">
                <a:latin typeface="Myriad Roman" pitchFamily="34" charset="0"/>
              </a:rPr>
              <a:t>Adulthood: firm belief and active in politics</a:t>
            </a:r>
          </a:p>
          <a:p>
            <a:r>
              <a:rPr lang="en-US" altLang="zh-TW" sz="2800" b="0">
                <a:latin typeface="Myriad Roman" pitchFamily="34" charset="0"/>
              </a:rPr>
              <a:t>Old Age: gradually decline in political activity</a:t>
            </a:r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/>
              <a:t>Political culture of Hong Kongese </a:t>
            </a: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latin typeface="Myriad Roman" pitchFamily="34" charset="0"/>
              </a:rPr>
              <a:t>Trust to government, politics, parties, politicians</a:t>
            </a:r>
          </a:p>
          <a:p>
            <a:r>
              <a:rPr lang="en-US" altLang="zh-TW">
                <a:latin typeface="Myriad Roman" pitchFamily="34" charset="0"/>
              </a:rPr>
              <a:t>Participation</a:t>
            </a:r>
          </a:p>
          <a:p>
            <a:r>
              <a:rPr lang="en-US" altLang="zh-TW">
                <a:latin typeface="Myriad Roman" pitchFamily="34" charset="0"/>
              </a:rPr>
              <a:t>Democracy</a:t>
            </a:r>
          </a:p>
          <a:p>
            <a:endParaRPr lang="en-US" altLang="zh-TW">
              <a:latin typeface="Myriad Roman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>
                <a:latin typeface="Myriad Roman" pitchFamily="34" charset="0"/>
              </a:rPr>
              <a:t>Why we are so? Who socializes us to be so?</a:t>
            </a:r>
            <a:endParaRPr lang="en-US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專案簡介 (一般)">
  <a:themeElements>
    <a:clrScheme name="專案簡介 (一般)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專案簡介 (一般)">
      <a:majorFont>
        <a:latin typeface="Times New Roman"/>
        <a:ea typeface="標楷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aramond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專案簡介 (一般)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專案簡介 (一般)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專案簡介 (一般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Office\Templates\簡報\專案簡介 (一般).pot</Template>
  <TotalTime>41</TotalTime>
  <Words>241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新細明體</vt:lpstr>
      <vt:lpstr>標楷體</vt:lpstr>
      <vt:lpstr>Arial</vt:lpstr>
      <vt:lpstr>Wingdings</vt:lpstr>
      <vt:lpstr>Myriad Roman</vt:lpstr>
      <vt:lpstr>AGaramond</vt:lpstr>
      <vt:lpstr>專案簡介 (一般)</vt:lpstr>
      <vt:lpstr>Political Culture and Political Socialisation </vt:lpstr>
      <vt:lpstr>Culture ….</vt:lpstr>
      <vt:lpstr>PowerPoint Presentation</vt:lpstr>
      <vt:lpstr>PowerPoint Presentation</vt:lpstr>
      <vt:lpstr>Typologies</vt:lpstr>
      <vt:lpstr>Socialisation Agents</vt:lpstr>
      <vt:lpstr>What is learned when we are growing up?</vt:lpstr>
      <vt:lpstr>Political culture of Hong Kongese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Culture and Socialisation</dc:title>
  <dc:creator>Raymond</dc:creator>
  <cp:lastModifiedBy>M.Hadi</cp:lastModifiedBy>
  <cp:revision>3</cp:revision>
  <dcterms:created xsi:type="dcterms:W3CDTF">2000-03-22T14:16:50Z</dcterms:created>
  <dcterms:modified xsi:type="dcterms:W3CDTF">2016-05-12T03:55:37Z</dcterms:modified>
</cp:coreProperties>
</file>