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6"/>
  </p:notesMasterIdLst>
  <p:sldIdLst>
    <p:sldId id="256" r:id="rId2"/>
    <p:sldId id="259" r:id="rId3"/>
    <p:sldId id="257" r:id="rId4"/>
    <p:sldId id="258" r:id="rId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7" d="100"/>
          <a:sy n="67" d="100"/>
        </p:scale>
        <p:origin x="-90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D774327-9750-4C9B-9C06-C4B83A0BC110}" type="datetimeFigureOut">
              <a:rPr lang="fa-IR" smtClean="0"/>
              <a:pPr/>
              <a:t>1436/07/08</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5751A9E-0C97-44A6-B9E6-AE7D644F89E5}"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1AD34E6-2E74-4F62-AA7E-68467FEA69CD}" type="datetime8">
              <a:rPr lang="fa-IR" smtClean="0"/>
              <a:pPr/>
              <a:t>15/آوريل/26</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15EE5B3-99C7-4374-BD72-0FF8F2416732}"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E1D1848-16AD-4BFA-ACC3-A0C1F09B3D7A}" type="datetime8">
              <a:rPr lang="fa-IR" smtClean="0"/>
              <a:pPr/>
              <a:t>15/آوريل/26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15EE5B3-99C7-4374-BD72-0FF8F2416732}"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346761-B70F-4AB4-98B2-BF1A6B4F1F53}" type="datetime8">
              <a:rPr lang="fa-IR" smtClean="0"/>
              <a:pPr/>
              <a:t>15/آوريل/26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15EE5B3-99C7-4374-BD72-0FF8F2416732}"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F1F223-78A7-443B-82D6-CFA04D41BA1B}" type="datetime8">
              <a:rPr lang="fa-IR" smtClean="0"/>
              <a:pPr/>
              <a:t>15/آوريل/26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15EE5B3-99C7-4374-BD72-0FF8F2416732}"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24B4C24-36B5-4682-A7CF-79866A67DBB4}" type="datetime8">
              <a:rPr lang="fa-IR" smtClean="0"/>
              <a:pPr/>
              <a:t>15/آوريل/26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15EE5B3-99C7-4374-BD72-0FF8F2416732}"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98E3CDC-EAF2-4106-89D2-82541069F1CE}" type="datetime8">
              <a:rPr lang="fa-IR" smtClean="0"/>
              <a:pPr/>
              <a:t>15/آوريل/26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A15EE5B3-99C7-4374-BD72-0FF8F2416732}"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DB3C51-1E48-472B-98CB-C20CD48A823E}" type="datetime8">
              <a:rPr lang="fa-IR" smtClean="0"/>
              <a:pPr/>
              <a:t>15/آوريل/26</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A15EE5B3-99C7-4374-BD72-0FF8F2416732}"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FA4FC6F-4878-4900-9A33-F299A8BC29E0}" type="datetime8">
              <a:rPr lang="fa-IR" smtClean="0"/>
              <a:pPr/>
              <a:t>15/آوريل/26</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A15EE5B3-99C7-4374-BD72-0FF8F2416732}"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CFB5740-888E-4ADB-B93D-D6F9377C88C0}" type="datetime8">
              <a:rPr lang="fa-IR" smtClean="0"/>
              <a:pPr/>
              <a:t>15/آوريل/26</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A15EE5B3-99C7-4374-BD72-0FF8F2416732}"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BC02BAD-3255-4F4F-8D3C-9924FF8F208A}" type="datetime8">
              <a:rPr lang="fa-IR" smtClean="0"/>
              <a:pPr/>
              <a:t>15/آوريل/26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A15EE5B3-99C7-4374-BD72-0FF8F2416732}"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24F1CAE-AC50-44E9-8FD5-025F21D94DE0}" type="datetime8">
              <a:rPr lang="fa-IR" smtClean="0"/>
              <a:pPr/>
              <a:t>15/آوريل/26</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15EE5B3-99C7-4374-BD72-0FF8F2416732}"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BFBBBAB-4380-416A-A835-727861B86101}" type="datetime8">
              <a:rPr lang="fa-IR" smtClean="0"/>
              <a:pPr/>
              <a:t>15/آوريل/26</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15EE5B3-99C7-4374-BD72-0FF8F2416732}"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785794"/>
            <a:ext cx="7772400" cy="957269"/>
          </a:xfrm>
        </p:spPr>
        <p:txBody>
          <a:bodyPr>
            <a:normAutofit/>
          </a:bodyPr>
          <a:lstStyle/>
          <a:p>
            <a:pPr algn="ctr"/>
            <a:r>
              <a:rPr lang="fa-IR" sz="4400" dirty="0" smtClean="0"/>
              <a:t>بسم الله الرحمن الرحیم</a:t>
            </a:r>
            <a:endParaRPr lang="fa-IR" sz="4400" dirty="0"/>
          </a:p>
        </p:txBody>
      </p:sp>
      <p:sp>
        <p:nvSpPr>
          <p:cNvPr id="3" name="Subtitle 2"/>
          <p:cNvSpPr>
            <a:spLocks noGrp="1"/>
          </p:cNvSpPr>
          <p:nvPr>
            <p:ph type="subTitle" idx="1"/>
          </p:nvPr>
        </p:nvSpPr>
        <p:spPr>
          <a:xfrm>
            <a:off x="428596" y="2643182"/>
            <a:ext cx="7772400" cy="1857388"/>
          </a:xfrm>
        </p:spPr>
        <p:txBody>
          <a:bodyPr>
            <a:noAutofit/>
          </a:bodyPr>
          <a:lstStyle/>
          <a:p>
            <a:pPr algn="ctr"/>
            <a:r>
              <a:rPr lang="fa-IR" sz="2000" dirty="0" smtClean="0">
                <a:solidFill>
                  <a:schemeClr val="tx1"/>
                </a:solidFill>
              </a:rPr>
              <a:t>موضوع :</a:t>
            </a:r>
          </a:p>
          <a:p>
            <a:pPr algn="ctr"/>
            <a:r>
              <a:rPr lang="fa-IR" sz="2000" dirty="0" smtClean="0">
                <a:solidFill>
                  <a:schemeClr val="tx1"/>
                </a:solidFill>
              </a:rPr>
              <a:t>شاخص 50 شرکت فعال تر</a:t>
            </a:r>
          </a:p>
          <a:p>
            <a:pPr algn="ctr"/>
            <a:r>
              <a:rPr lang="fa-IR" sz="2000" dirty="0" smtClean="0">
                <a:solidFill>
                  <a:schemeClr val="tx1"/>
                </a:solidFill>
              </a:rPr>
              <a:t>تهیه کنندگان :</a:t>
            </a:r>
          </a:p>
          <a:p>
            <a:pPr algn="ctr"/>
            <a:r>
              <a:rPr lang="fa-IR" sz="2000" dirty="0" smtClean="0">
                <a:solidFill>
                  <a:schemeClr val="tx1"/>
                </a:solidFill>
              </a:rPr>
              <a:t>ناصرعباسی</a:t>
            </a:r>
          </a:p>
          <a:p>
            <a:pPr algn="ctr"/>
            <a:r>
              <a:rPr lang="fa-IR" sz="2000" dirty="0" smtClean="0">
                <a:solidFill>
                  <a:schemeClr val="tx1"/>
                </a:solidFill>
              </a:rPr>
              <a:t>محسن صادقی</a:t>
            </a:r>
            <a:endParaRPr lang="fa-IR" sz="2000" dirty="0">
              <a:solidFill>
                <a:schemeClr val="tx1"/>
              </a:solidFill>
            </a:endParaRPr>
          </a:p>
        </p:txBody>
      </p:sp>
      <p:sp>
        <p:nvSpPr>
          <p:cNvPr id="4" name="Slide Number Placeholder 3"/>
          <p:cNvSpPr>
            <a:spLocks noGrp="1"/>
          </p:cNvSpPr>
          <p:nvPr>
            <p:ph type="sldNum" sz="quarter" idx="12"/>
          </p:nvPr>
        </p:nvSpPr>
        <p:spPr/>
        <p:txBody>
          <a:bodyPr/>
          <a:lstStyle/>
          <a:p>
            <a:fld id="{A15EE5B3-99C7-4374-BD72-0FF8F2416732}" type="slidenum">
              <a:rPr lang="fa-IR" smtClean="0"/>
              <a:pPr/>
              <a:t>1</a:t>
            </a:fld>
            <a:endParaRPr lang="fa-I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4" presetClass="entr" presetSubtype="16" fill="hold"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ox(in)">
                                      <p:cBhvr>
                                        <p:cTn id="11" dur="500"/>
                                        <p:tgtEl>
                                          <p:spTgt spid="3">
                                            <p:txEl>
                                              <p:pRg st="0" end="0"/>
                                            </p:txEl>
                                          </p:spTgt>
                                        </p:tgtEl>
                                      </p:cBhvr>
                                    </p:animEffect>
                                  </p:childTnLst>
                                </p:cTn>
                              </p:par>
                              <p:par>
                                <p:cTn id="12" presetID="4" presetClass="entr" presetSubtype="16"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ox(in)">
                                      <p:cBhvr>
                                        <p:cTn id="14" dur="500"/>
                                        <p:tgtEl>
                                          <p:spTgt spid="3">
                                            <p:txEl>
                                              <p:pRg st="1" end="1"/>
                                            </p:txEl>
                                          </p:spTgt>
                                        </p:tgtEl>
                                      </p:cBhvr>
                                    </p:animEffect>
                                  </p:childTnLst>
                                </p:cTn>
                              </p:par>
                              <p:par>
                                <p:cTn id="15" presetID="4"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ox(in)">
                                      <p:cBhvr>
                                        <p:cTn id="20" dur="500"/>
                                        <p:tgtEl>
                                          <p:spTgt spid="3">
                                            <p:txEl>
                                              <p:pRg st="3" end="3"/>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ox(in)">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714348" y="857232"/>
            <a:ext cx="7858180"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300" b="0" i="0" u="none" strike="noStrike" cap="none" normalizeH="0" baseline="0" dirty="0" smtClean="0">
                <a:ln>
                  <a:noFill/>
                </a:ln>
                <a:solidFill>
                  <a:srgbClr val="000000"/>
                </a:solidFill>
                <a:effectLst/>
                <a:latin typeface="Tahoma" pitchFamily="34" charset="0"/>
                <a:ea typeface="Times New Roman" pitchFamily="18" charset="0"/>
              </a:rPr>
              <a:t>نحوه شناسایی</a:t>
            </a:r>
            <a:r>
              <a:rPr kumimoji="0" lang="fa-IR" sz="2300" b="0" i="0" u="none" strike="noStrike" cap="none" normalizeH="0" dirty="0" smtClean="0">
                <a:ln>
                  <a:noFill/>
                </a:ln>
                <a:solidFill>
                  <a:srgbClr val="000000"/>
                </a:solidFill>
                <a:effectLst/>
                <a:latin typeface="Tahoma" pitchFamily="34" charset="0"/>
                <a:ea typeface="Times New Roman" pitchFamily="18" charset="0"/>
              </a:rPr>
              <a:t> شرکت های فعال تر در بورس :</a:t>
            </a:r>
            <a:endParaRPr kumimoji="0" lang="fa-IR" sz="2300" b="0" i="0" u="none" strike="noStrike" cap="none" normalizeH="0" baseline="0" dirty="0" smtClean="0">
              <a:ln>
                <a:noFill/>
              </a:ln>
              <a:solidFill>
                <a:srgbClr val="000000"/>
              </a:solidFill>
              <a:effectLst/>
              <a:latin typeface="Tahoma" pitchFamily="34" charset="0"/>
              <a:ea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900" b="0" i="0" u="none" strike="noStrike" cap="none" normalizeH="0" baseline="0" dirty="0" smtClean="0">
                <a:ln>
                  <a:noFill/>
                </a:ln>
                <a:solidFill>
                  <a:srgbClr val="000000"/>
                </a:solidFill>
                <a:effectLst/>
                <a:latin typeface="Tahoma" pitchFamily="34" charset="0"/>
                <a:ea typeface="Times New Roman" pitchFamily="18" charset="0"/>
              </a:rPr>
              <a:t>شناسايي شرکت هاي فعال تر در بورس اوراق بهادار تهران بر پايه ترکيبي از قدرت نقدشوندگي سهام و میزان دادوستد سهام در تالار معاملات (تعداد و ارزش سهام دادوستد شده)، تناوب دادوستد سهام در تالار معاملات (تعداد روزهای دادوستد شده و دفعات دادوستد شده) و معیار تاثیرگذاری شرکت بر بازار (میانگین تعداد سهام منتشر شده و میانگین ارزش جاری سهام شرکت در دوره بررسی) مي باشد.</a:t>
            </a:r>
            <a:endParaRPr kumimoji="0" lang="ar-SA" sz="1900" b="0" i="0" u="none" strike="noStrike" cap="none" normalizeH="0" baseline="0" dirty="0" smtClean="0">
              <a:ln>
                <a:noFill/>
              </a:ln>
              <a:solidFill>
                <a:schemeClr val="tx1"/>
              </a:solidFill>
              <a:effectLst/>
              <a:latin typeface="Arial" pitchFamily="34" charset="0"/>
            </a:endParaRPr>
          </a:p>
        </p:txBody>
      </p:sp>
      <p:sp>
        <p:nvSpPr>
          <p:cNvPr id="40962" name="Rectangle 2"/>
          <p:cNvSpPr>
            <a:spLocks noChangeArrowheads="1"/>
          </p:cNvSpPr>
          <p:nvPr/>
        </p:nvSpPr>
        <p:spPr bwMode="auto">
          <a:xfrm>
            <a:off x="785786" y="3714752"/>
            <a:ext cx="7715304"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900" b="0" i="0" u="none" strike="noStrike" cap="none" normalizeH="0" baseline="0" dirty="0" smtClean="0">
                <a:ln>
                  <a:noFill/>
                </a:ln>
                <a:solidFill>
                  <a:srgbClr val="000000"/>
                </a:solidFill>
                <a:effectLst/>
                <a:latin typeface="Tahoma" pitchFamily="34" charset="0"/>
                <a:ea typeface="Times New Roman" pitchFamily="18" charset="0"/>
              </a:rPr>
              <a:t>لازم به ذکر است 50  نماد فعال تر بورس براي يک دوره  يک ساله محاسبه شده و هر سه ماه به روز مي شود.</a:t>
            </a:r>
            <a:endParaRPr kumimoji="0" lang="ar-SA" sz="1900" b="0" i="0" u="none" strike="noStrike" cap="none" normalizeH="0" baseline="0" dirty="0" smtClean="0">
              <a:ln>
                <a:noFill/>
              </a:ln>
              <a:solidFill>
                <a:schemeClr val="tx1"/>
              </a:solidFill>
              <a:effectLst/>
              <a:latin typeface="Arial" pitchFamily="34" charset="0"/>
            </a:endParaRPr>
          </a:p>
        </p:txBody>
      </p:sp>
      <p:sp>
        <p:nvSpPr>
          <p:cNvPr id="6" name="Slide Number Placeholder 5"/>
          <p:cNvSpPr>
            <a:spLocks noGrp="1"/>
          </p:cNvSpPr>
          <p:nvPr>
            <p:ph type="sldNum" sz="quarter" idx="12"/>
          </p:nvPr>
        </p:nvSpPr>
        <p:spPr/>
        <p:txBody>
          <a:bodyPr/>
          <a:lstStyle/>
          <a:p>
            <a:fld id="{A15EE5B3-99C7-4374-BD72-0FF8F2416732}" type="slidenum">
              <a:rPr lang="fa-IR" smtClean="0"/>
              <a:pPr/>
              <a:t>2</a:t>
            </a:fld>
            <a:endParaRPr lang="fa-I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40961"/>
                                        </p:tgtEl>
                                        <p:attrNameLst>
                                          <p:attrName>style.visibility</p:attrName>
                                        </p:attrNameLst>
                                      </p:cBhvr>
                                      <p:to>
                                        <p:strVal val="visible"/>
                                      </p:to>
                                    </p:set>
                                    <p:animEffect transition="in" filter="wipe(down)">
                                      <p:cBhvr>
                                        <p:cTn id="7" dur="580">
                                          <p:stCondLst>
                                            <p:cond delay="0"/>
                                          </p:stCondLst>
                                        </p:cTn>
                                        <p:tgtEl>
                                          <p:spTgt spid="40961"/>
                                        </p:tgtEl>
                                      </p:cBhvr>
                                    </p:animEffect>
                                    <p:anim calcmode="lin" valueType="num">
                                      <p:cBhvr>
                                        <p:cTn id="8" dur="1822" tmFilter="0,0; 0.14,0.36; 0.43,0.73; 0.71,0.91; 1.0,1.0">
                                          <p:stCondLst>
                                            <p:cond delay="0"/>
                                          </p:stCondLst>
                                        </p:cTn>
                                        <p:tgtEl>
                                          <p:spTgt spid="4096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096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096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096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0961"/>
                                        </p:tgtEl>
                                        <p:attrNameLst>
                                          <p:attrName>ppt_y</p:attrName>
                                        </p:attrNameLst>
                                      </p:cBhvr>
                                      <p:tavLst>
                                        <p:tav tm="0" fmla="#ppt_y-sin(pi*$)/81">
                                          <p:val>
                                            <p:fltVal val="0"/>
                                          </p:val>
                                        </p:tav>
                                        <p:tav tm="100000">
                                          <p:val>
                                            <p:fltVal val="1"/>
                                          </p:val>
                                        </p:tav>
                                      </p:tavLst>
                                    </p:anim>
                                    <p:animScale>
                                      <p:cBhvr>
                                        <p:cTn id="13" dur="26">
                                          <p:stCondLst>
                                            <p:cond delay="650"/>
                                          </p:stCondLst>
                                        </p:cTn>
                                        <p:tgtEl>
                                          <p:spTgt spid="40961"/>
                                        </p:tgtEl>
                                      </p:cBhvr>
                                      <p:to x="100000" y="60000"/>
                                    </p:animScale>
                                    <p:animScale>
                                      <p:cBhvr>
                                        <p:cTn id="14" dur="166" decel="50000">
                                          <p:stCondLst>
                                            <p:cond delay="676"/>
                                          </p:stCondLst>
                                        </p:cTn>
                                        <p:tgtEl>
                                          <p:spTgt spid="40961"/>
                                        </p:tgtEl>
                                      </p:cBhvr>
                                      <p:to x="100000" y="100000"/>
                                    </p:animScale>
                                    <p:animScale>
                                      <p:cBhvr>
                                        <p:cTn id="15" dur="26">
                                          <p:stCondLst>
                                            <p:cond delay="1312"/>
                                          </p:stCondLst>
                                        </p:cTn>
                                        <p:tgtEl>
                                          <p:spTgt spid="40961"/>
                                        </p:tgtEl>
                                      </p:cBhvr>
                                      <p:to x="100000" y="80000"/>
                                    </p:animScale>
                                    <p:animScale>
                                      <p:cBhvr>
                                        <p:cTn id="16" dur="166" decel="50000">
                                          <p:stCondLst>
                                            <p:cond delay="1338"/>
                                          </p:stCondLst>
                                        </p:cTn>
                                        <p:tgtEl>
                                          <p:spTgt spid="40961"/>
                                        </p:tgtEl>
                                      </p:cBhvr>
                                      <p:to x="100000" y="100000"/>
                                    </p:animScale>
                                    <p:animScale>
                                      <p:cBhvr>
                                        <p:cTn id="17" dur="26">
                                          <p:stCondLst>
                                            <p:cond delay="1642"/>
                                          </p:stCondLst>
                                        </p:cTn>
                                        <p:tgtEl>
                                          <p:spTgt spid="40961"/>
                                        </p:tgtEl>
                                      </p:cBhvr>
                                      <p:to x="100000" y="90000"/>
                                    </p:animScale>
                                    <p:animScale>
                                      <p:cBhvr>
                                        <p:cTn id="18" dur="166" decel="50000">
                                          <p:stCondLst>
                                            <p:cond delay="1668"/>
                                          </p:stCondLst>
                                        </p:cTn>
                                        <p:tgtEl>
                                          <p:spTgt spid="40961"/>
                                        </p:tgtEl>
                                      </p:cBhvr>
                                      <p:to x="100000" y="100000"/>
                                    </p:animScale>
                                    <p:animScale>
                                      <p:cBhvr>
                                        <p:cTn id="19" dur="26">
                                          <p:stCondLst>
                                            <p:cond delay="1808"/>
                                          </p:stCondLst>
                                        </p:cTn>
                                        <p:tgtEl>
                                          <p:spTgt spid="40961"/>
                                        </p:tgtEl>
                                      </p:cBhvr>
                                      <p:to x="100000" y="95000"/>
                                    </p:animScale>
                                    <p:animScale>
                                      <p:cBhvr>
                                        <p:cTn id="20" dur="166" decel="50000">
                                          <p:stCondLst>
                                            <p:cond delay="1834"/>
                                          </p:stCondLst>
                                        </p:cTn>
                                        <p:tgtEl>
                                          <p:spTgt spid="40961"/>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9" presetClass="entr" presetSubtype="0" decel="100000" fill="hold" grpId="0" nodeType="clickEffect">
                                  <p:stCondLst>
                                    <p:cond delay="0"/>
                                  </p:stCondLst>
                                  <p:childTnLst>
                                    <p:set>
                                      <p:cBhvr>
                                        <p:cTn id="24" dur="1" fill="hold">
                                          <p:stCondLst>
                                            <p:cond delay="0"/>
                                          </p:stCondLst>
                                        </p:cTn>
                                        <p:tgtEl>
                                          <p:spTgt spid="40962"/>
                                        </p:tgtEl>
                                        <p:attrNameLst>
                                          <p:attrName>style.visibility</p:attrName>
                                        </p:attrNameLst>
                                      </p:cBhvr>
                                      <p:to>
                                        <p:strVal val="visible"/>
                                      </p:to>
                                    </p:set>
                                    <p:anim calcmode="lin" valueType="num">
                                      <p:cBhvr>
                                        <p:cTn id="25" dur="500" fill="hold"/>
                                        <p:tgtEl>
                                          <p:spTgt spid="40962"/>
                                        </p:tgtEl>
                                        <p:attrNameLst>
                                          <p:attrName>ppt_w</p:attrName>
                                        </p:attrNameLst>
                                      </p:cBhvr>
                                      <p:tavLst>
                                        <p:tav tm="0">
                                          <p:val>
                                            <p:fltVal val="0"/>
                                          </p:val>
                                        </p:tav>
                                        <p:tav tm="100000">
                                          <p:val>
                                            <p:strVal val="#ppt_w"/>
                                          </p:val>
                                        </p:tav>
                                      </p:tavLst>
                                    </p:anim>
                                    <p:anim calcmode="lin" valueType="num">
                                      <p:cBhvr>
                                        <p:cTn id="26" dur="500" fill="hold"/>
                                        <p:tgtEl>
                                          <p:spTgt spid="40962"/>
                                        </p:tgtEl>
                                        <p:attrNameLst>
                                          <p:attrName>ppt_h</p:attrName>
                                        </p:attrNameLst>
                                      </p:cBhvr>
                                      <p:tavLst>
                                        <p:tav tm="0">
                                          <p:val>
                                            <p:fltVal val="0"/>
                                          </p:val>
                                        </p:tav>
                                        <p:tav tm="100000">
                                          <p:val>
                                            <p:strVal val="#ppt_h"/>
                                          </p:val>
                                        </p:tav>
                                      </p:tavLst>
                                    </p:anim>
                                    <p:anim calcmode="lin" valueType="num">
                                      <p:cBhvr>
                                        <p:cTn id="27" dur="500" fill="hold"/>
                                        <p:tgtEl>
                                          <p:spTgt spid="40962"/>
                                        </p:tgtEl>
                                        <p:attrNameLst>
                                          <p:attrName>style.rotation</p:attrName>
                                        </p:attrNameLst>
                                      </p:cBhvr>
                                      <p:tavLst>
                                        <p:tav tm="0">
                                          <p:val>
                                            <p:fltVal val="360"/>
                                          </p:val>
                                        </p:tav>
                                        <p:tav tm="100000">
                                          <p:val>
                                            <p:fltVal val="0"/>
                                          </p:val>
                                        </p:tav>
                                      </p:tavLst>
                                    </p:anim>
                                    <p:animEffect transition="in" filter="fade">
                                      <p:cBhvr>
                                        <p:cTn id="28" dur="500"/>
                                        <p:tgtEl>
                                          <p:spTgt spid="409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1" grpId="0"/>
      <p:bldP spid="4096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85786" y="571480"/>
            <a:ext cx="7572428" cy="15542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lang="fa-IR" sz="2300" dirty="0" smtClean="0">
                <a:solidFill>
                  <a:srgbClr val="000000"/>
                </a:solidFill>
                <a:latin typeface="Calibri"/>
                <a:ea typeface="Times New Roman" pitchFamily="18" charset="0"/>
              </a:rPr>
              <a:t>50 شرکت فعال تر در سه ماهه چهارم سال 93 :</a:t>
            </a:r>
            <a:endParaRPr kumimoji="0" lang="fa-IR" sz="2300" u="none" strike="noStrike" cap="none" normalizeH="0" baseline="0" dirty="0" smtClean="0">
              <a:ln>
                <a:noFill/>
              </a:ln>
              <a:solidFill>
                <a:srgbClr val="000000"/>
              </a:solidFill>
              <a:effectLst/>
              <a:latin typeface="Calibri"/>
              <a:ea typeface="Times New Roman" pitchFamily="18" charset="0"/>
            </a:endParaRPr>
          </a:p>
          <a:p>
            <a:pPr marL="0" marR="0" lvl="0" indent="0" algn="just" defTabSz="914400" rtl="1" eaLnBrk="1" fontAlgn="base" latinLnBrk="0" hangingPunct="1">
              <a:lnSpc>
                <a:spcPct val="100000"/>
              </a:lnSpc>
              <a:spcBef>
                <a:spcPct val="0"/>
              </a:spcBef>
              <a:spcAft>
                <a:spcPct val="0"/>
              </a:spcAft>
              <a:buClrTx/>
              <a:buSzTx/>
              <a:buFontTx/>
              <a:buNone/>
              <a:tabLst/>
            </a:pPr>
            <a:r>
              <a:rPr kumimoji="0" lang="ar-SA" u="none" strike="noStrike" cap="none" normalizeH="0" baseline="0" dirty="0" smtClean="0">
                <a:ln>
                  <a:noFill/>
                </a:ln>
                <a:solidFill>
                  <a:srgbClr val="000000"/>
                </a:solidFill>
                <a:effectLst/>
                <a:latin typeface="Calibri"/>
                <a:ea typeface="Times New Roman" pitchFamily="18" charset="0"/>
              </a:rPr>
              <a:t> به گزارش روابط عمومي بورس</a:t>
            </a:r>
            <a:r>
              <a:rPr kumimoji="0" lang="fa-IR" u="none" strike="noStrike" cap="none" normalizeH="0" baseline="0" dirty="0" smtClean="0">
                <a:ln>
                  <a:noFill/>
                </a:ln>
                <a:solidFill>
                  <a:srgbClr val="000000"/>
                </a:solidFill>
                <a:effectLst/>
                <a:latin typeface="Calibri"/>
                <a:ea typeface="Times New Roman" pitchFamily="18" charset="0"/>
              </a:rPr>
              <a:t> </a:t>
            </a:r>
            <a:r>
              <a:rPr lang="ar-SA" dirty="0" smtClean="0"/>
              <a:t>در </a:t>
            </a:r>
            <a:r>
              <a:rPr lang="ar-SA" dirty="0"/>
              <a:t>دوره جاري نمادهاي وکار، شیران، شیراز، وسینا، </a:t>
            </a:r>
            <a:r>
              <a:rPr lang="ar-SA" dirty="0" smtClean="0"/>
              <a:t>سیدکو</a:t>
            </a:r>
            <a:r>
              <a:rPr lang="ar-SA" dirty="0"/>
              <a:t>، </a:t>
            </a:r>
            <a:r>
              <a:rPr lang="ar-SA" dirty="0" smtClean="0"/>
              <a:t>ونیکی،</a:t>
            </a:r>
            <a:r>
              <a:rPr lang="fa-IR" dirty="0" smtClean="0"/>
              <a:t> </a:t>
            </a:r>
            <a:r>
              <a:rPr lang="ar-SA" dirty="0" smtClean="0"/>
              <a:t>وبشهر</a:t>
            </a:r>
            <a:r>
              <a:rPr lang="ar-SA" dirty="0"/>
              <a:t>، سفارس از 50 </a:t>
            </a:r>
            <a:r>
              <a:rPr lang="ar-SA" dirty="0" smtClean="0"/>
              <a:t>شركت</a:t>
            </a:r>
            <a:r>
              <a:rPr lang="fa-IR" dirty="0"/>
              <a:t> </a:t>
            </a:r>
            <a:r>
              <a:rPr lang="ar-SA" dirty="0" smtClean="0"/>
              <a:t>فعال </a:t>
            </a:r>
            <a:r>
              <a:rPr lang="ar-SA" dirty="0"/>
              <a:t>تر بورس تهران خارج و نمادهاي شبندر، </a:t>
            </a:r>
            <a:r>
              <a:rPr lang="ar-SA" dirty="0" smtClean="0"/>
              <a:t>شپنا، </a:t>
            </a:r>
            <a:r>
              <a:rPr lang="ar-SA" dirty="0"/>
              <a:t>شخارک، شبریز</a:t>
            </a:r>
            <a:r>
              <a:rPr lang="ar-SA" dirty="0" smtClean="0"/>
              <a:t>، </a:t>
            </a:r>
            <a:r>
              <a:rPr lang="ar-SA" dirty="0"/>
              <a:t>خپارس، خزامیا، ولساپا </a:t>
            </a:r>
            <a:r>
              <a:rPr lang="ar-SA" dirty="0" smtClean="0"/>
              <a:t>و </a:t>
            </a:r>
            <a:r>
              <a:rPr lang="ar-SA" dirty="0"/>
              <a:t>فاراک به اين فهرست اضافه شد.</a:t>
            </a:r>
            <a:endParaRPr lang="en-US" dirty="0"/>
          </a:p>
          <a:p>
            <a:pPr marL="0" marR="0" lvl="0" indent="0" algn="just" defTabSz="914400" rtl="1" eaLnBrk="1" fontAlgn="base" latinLnBrk="0" hangingPunct="1">
              <a:lnSpc>
                <a:spcPct val="100000"/>
              </a:lnSpc>
              <a:spcBef>
                <a:spcPct val="0"/>
              </a:spcBef>
              <a:spcAft>
                <a:spcPct val="0"/>
              </a:spcAft>
              <a:buClrTx/>
              <a:buSzTx/>
              <a:buFontTx/>
              <a:buNone/>
              <a:tabLst/>
            </a:pPr>
            <a:endParaRPr kumimoji="0" lang="ar-SA" b="0" i="0" u="none" strike="noStrike" cap="none" normalizeH="0" baseline="0" dirty="0" smtClean="0">
              <a:ln>
                <a:noFill/>
              </a:ln>
              <a:solidFill>
                <a:schemeClr val="tx1"/>
              </a:solidFill>
              <a:effectLst/>
              <a:latin typeface="Arial" pitchFamily="34" charset="0"/>
            </a:endParaRPr>
          </a:p>
        </p:txBody>
      </p:sp>
      <p:sp>
        <p:nvSpPr>
          <p:cNvPr id="1026" name="Rectangle 2"/>
          <p:cNvSpPr>
            <a:spLocks noChangeArrowheads="1"/>
          </p:cNvSpPr>
          <p:nvPr/>
        </p:nvSpPr>
        <p:spPr bwMode="auto">
          <a:xfrm>
            <a:off x="714348" y="2500306"/>
            <a:ext cx="7677173"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pPr>
            <a:r>
              <a:rPr kumimoji="0" lang="ar-SA" u="none" strike="noStrike" cap="none" normalizeH="0" baseline="0" dirty="0" smtClean="0">
                <a:ln>
                  <a:noFill/>
                </a:ln>
                <a:solidFill>
                  <a:srgbClr val="000000"/>
                </a:solidFill>
                <a:effectLst/>
                <a:latin typeface="Tahoma" pitchFamily="34" charset="0"/>
                <a:ea typeface="Times New Roman" pitchFamily="18" charset="0"/>
              </a:rPr>
              <a:t>این در حالی است که صنایع پتروشیمی خلیج فارس، گسترش نفت و گاز پارسیان،سرمایه گذاری غدیر،</a:t>
            </a:r>
            <a:r>
              <a:rPr kumimoji="0" lang="fa-IR" u="none" strike="noStrike" cap="none" normalizeH="0" baseline="0" dirty="0" smtClean="0">
                <a:ln>
                  <a:noFill/>
                </a:ln>
                <a:solidFill>
                  <a:srgbClr val="000000"/>
                </a:solidFill>
                <a:effectLst/>
                <a:latin typeface="Tahoma" pitchFamily="34" charset="0"/>
                <a:ea typeface="Times New Roman" pitchFamily="18" charset="0"/>
              </a:rPr>
              <a:t> </a:t>
            </a:r>
            <a:r>
              <a:rPr kumimoji="0" lang="ar-SA" u="none" strike="noStrike" cap="none" normalizeH="0" baseline="0" dirty="0" smtClean="0">
                <a:ln>
                  <a:noFill/>
                </a:ln>
                <a:solidFill>
                  <a:srgbClr val="000000"/>
                </a:solidFill>
                <a:effectLst/>
                <a:latin typeface="Tahoma" pitchFamily="34" charset="0"/>
                <a:ea typeface="Times New Roman" pitchFamily="18" charset="0"/>
              </a:rPr>
              <a:t>سرمایه گذاری نفت و گاز و پتروشیمی تامین (تاپیکو) و فولاد مبارکه اصفهان پنج شرکت فعال تر بورس اوراق بهادار در زمستان سال 93 بودند.</a:t>
            </a:r>
            <a:endParaRPr kumimoji="0" lang="fa-IR" u="none" strike="noStrike" cap="none" normalizeH="0" baseline="0" dirty="0" smtClean="0">
              <a:ln>
                <a:noFill/>
              </a:ln>
              <a:solidFill>
                <a:srgbClr val="000000"/>
              </a:solidFill>
              <a:effectLst/>
              <a:latin typeface="Tahoma" pitchFamily="34" charset="0"/>
              <a:ea typeface="Times New Roman" pitchFamily="18" charset="0"/>
            </a:endParaRPr>
          </a:p>
          <a:p>
            <a:pPr lvl="0" algn="justLow" fontAlgn="base">
              <a:spcBef>
                <a:spcPct val="0"/>
              </a:spcBef>
              <a:spcAft>
                <a:spcPct val="0"/>
              </a:spcAft>
            </a:pPr>
            <a:r>
              <a:rPr kumimoji="0" lang="ar-SA" u="none" strike="noStrike" cap="none" normalizeH="0" baseline="0" dirty="0" smtClean="0">
                <a:ln>
                  <a:noFill/>
                </a:ln>
                <a:solidFill>
                  <a:srgbClr val="000000"/>
                </a:solidFill>
                <a:effectLst/>
                <a:latin typeface="Tahoma" pitchFamily="34" charset="0"/>
                <a:ea typeface="Times New Roman" pitchFamily="18" charset="0"/>
              </a:rPr>
              <a:t> همچنین پالایش نفت بندرعباس، شرکت ارتباطات سیار، مخابرات ایران، بانک ملت، ایران خودرو، معدنی و صنعتی گل گهر، گروه مپنا</a:t>
            </a:r>
            <a:r>
              <a:rPr kumimoji="0" lang="fa-IR" u="none" strike="noStrike" cap="none" normalizeH="0" baseline="0" dirty="0" smtClean="0">
                <a:ln>
                  <a:noFill/>
                </a:ln>
                <a:solidFill>
                  <a:srgbClr val="000000"/>
                </a:solidFill>
                <a:effectLst/>
                <a:latin typeface="Tahoma" pitchFamily="34" charset="0"/>
                <a:ea typeface="Times New Roman" pitchFamily="18" charset="0"/>
              </a:rPr>
              <a:t> </a:t>
            </a:r>
            <a:r>
              <a:rPr kumimoji="0" lang="ar-SA" u="none" strike="noStrike" cap="none" normalizeH="0" baseline="0" dirty="0" smtClean="0">
                <a:ln>
                  <a:noFill/>
                </a:ln>
                <a:solidFill>
                  <a:srgbClr val="000000"/>
                </a:solidFill>
                <a:effectLst/>
                <a:latin typeface="Tahoma" pitchFamily="34" charset="0"/>
                <a:ea typeface="Times New Roman" pitchFamily="18" charset="0"/>
              </a:rPr>
              <a:t>، ملی صنایع مس ایران، بانک پاسارگاد وسایپا در رتبه های</a:t>
            </a:r>
            <a:r>
              <a:rPr kumimoji="0" lang="fa-IR" u="none" strike="noStrike" cap="none" normalizeH="0" baseline="0" dirty="0" smtClean="0">
                <a:ln>
                  <a:noFill/>
                </a:ln>
                <a:solidFill>
                  <a:srgbClr val="000000"/>
                </a:solidFill>
                <a:effectLst/>
                <a:latin typeface="Tahoma" pitchFamily="34" charset="0"/>
                <a:ea typeface="Times New Roman" pitchFamily="18" charset="0"/>
              </a:rPr>
              <a:t> </a:t>
            </a:r>
            <a:r>
              <a:rPr kumimoji="0" lang="ar-SA" u="none" strike="noStrike" cap="none" normalizeH="0" baseline="0" dirty="0" smtClean="0">
                <a:ln>
                  <a:noFill/>
                </a:ln>
                <a:solidFill>
                  <a:srgbClr val="000000"/>
                </a:solidFill>
                <a:effectLst/>
                <a:latin typeface="Tahoma" pitchFamily="34" charset="0"/>
                <a:ea typeface="Times New Roman" pitchFamily="18" charset="0"/>
              </a:rPr>
              <a:t>ششم تا پانزدهم جدول فعال ترین شرکت های بورسی در سه ماهه چهارم سال 93 قرار دارند.</a:t>
            </a:r>
            <a:endParaRPr kumimoji="0" lang="ar-SA" u="none" strike="noStrike" cap="none" normalizeH="0" baseline="0" dirty="0" smtClean="0">
              <a:ln>
                <a:noFill/>
              </a:ln>
              <a:solidFill>
                <a:schemeClr val="tx1"/>
              </a:solidFill>
              <a:effectLst/>
              <a:latin typeface="Arial" pitchFamily="34" charset="0"/>
            </a:endParaRPr>
          </a:p>
        </p:txBody>
      </p:sp>
      <p:sp>
        <p:nvSpPr>
          <p:cNvPr id="5" name="Slide Number Placeholder 4"/>
          <p:cNvSpPr>
            <a:spLocks noGrp="1"/>
          </p:cNvSpPr>
          <p:nvPr>
            <p:ph type="sldNum" sz="quarter" idx="12"/>
          </p:nvPr>
        </p:nvSpPr>
        <p:spPr/>
        <p:txBody>
          <a:bodyPr/>
          <a:lstStyle/>
          <a:p>
            <a:fld id="{A15EE5B3-99C7-4374-BD72-0FF8F2416732}" type="slidenum">
              <a:rPr lang="fa-IR" smtClean="0"/>
              <a:pPr/>
              <a:t>3</a:t>
            </a:fld>
            <a:endParaRPr lang="fa-I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025"/>
                                        </p:tgtEl>
                                        <p:attrNameLst>
                                          <p:attrName>style.visibility</p:attrName>
                                        </p:attrNameLst>
                                      </p:cBhvr>
                                      <p:to>
                                        <p:strVal val="visible"/>
                                      </p:to>
                                    </p:set>
                                    <p:anim calcmode="lin" valueType="num">
                                      <p:cBhvr>
                                        <p:cTn id="7" dur="500" fill="hold"/>
                                        <p:tgtEl>
                                          <p:spTgt spid="1025"/>
                                        </p:tgtEl>
                                        <p:attrNameLst>
                                          <p:attrName>ppt_w</p:attrName>
                                        </p:attrNameLst>
                                      </p:cBhvr>
                                      <p:tavLst>
                                        <p:tav tm="0">
                                          <p:val>
                                            <p:fltVal val="0"/>
                                          </p:val>
                                        </p:tav>
                                        <p:tav tm="100000">
                                          <p:val>
                                            <p:strVal val="#ppt_w"/>
                                          </p:val>
                                        </p:tav>
                                      </p:tavLst>
                                    </p:anim>
                                    <p:anim calcmode="lin" valueType="num">
                                      <p:cBhvr>
                                        <p:cTn id="8" dur="500" fill="hold"/>
                                        <p:tgtEl>
                                          <p:spTgt spid="1025"/>
                                        </p:tgtEl>
                                        <p:attrNameLst>
                                          <p:attrName>ppt_h</p:attrName>
                                        </p:attrNameLst>
                                      </p:cBhvr>
                                      <p:tavLst>
                                        <p:tav tm="0">
                                          <p:val>
                                            <p:fltVal val="0"/>
                                          </p:val>
                                        </p:tav>
                                        <p:tav tm="100000">
                                          <p:val>
                                            <p:strVal val="#ppt_h"/>
                                          </p:val>
                                        </p:tav>
                                      </p:tavLst>
                                    </p:anim>
                                    <p:animEffect transition="in" filter="fade">
                                      <p:cBhvr>
                                        <p:cTn id="9" dur="500"/>
                                        <p:tgtEl>
                                          <p:spTgt spid="1025"/>
                                        </p:tgtEl>
                                      </p:cBhvr>
                                    </p:animEffect>
                                  </p:childTnLst>
                                </p:cTn>
                              </p:par>
                              <p:par>
                                <p:cTn id="10" presetID="25" presetClass="entr" presetSubtype="0" fill="hold" grpId="0" nodeType="with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500" decel="50000" fill="hold">
                                          <p:stCondLst>
                                            <p:cond delay="0"/>
                                          </p:stCondLst>
                                        </p:cTn>
                                        <p:tgtEl>
                                          <p:spTgt spid="1026"/>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1026"/>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1026"/>
                                        </p:tgtEl>
                                        <p:attrNameLst>
                                          <p:attrName>ppt_w</p:attrName>
                                        </p:attrNameLst>
                                      </p:cBhvr>
                                      <p:tavLst>
                                        <p:tav tm="0">
                                          <p:val>
                                            <p:strVal val="#ppt_w*.05"/>
                                          </p:val>
                                        </p:tav>
                                        <p:tav tm="100000">
                                          <p:val>
                                            <p:strVal val="#ppt_w"/>
                                          </p:val>
                                        </p:tav>
                                      </p:tavLst>
                                    </p:anim>
                                    <p:anim calcmode="lin" valueType="num">
                                      <p:cBhvr>
                                        <p:cTn id="15" dur="1000" fill="hold"/>
                                        <p:tgtEl>
                                          <p:spTgt spid="1026"/>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1026"/>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1026"/>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1026"/>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10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857232"/>
            <a:ext cx="7643866" cy="3600986"/>
          </a:xfrm>
          <a:prstGeom prst="rect">
            <a:avLst/>
          </a:prstGeom>
        </p:spPr>
        <p:txBody>
          <a:bodyPr wrap="square">
            <a:spAutoFit/>
          </a:bodyPr>
          <a:lstStyle/>
          <a:p>
            <a:pPr lvl="0" algn="justLow" fontAlgn="base">
              <a:spcBef>
                <a:spcPct val="0"/>
              </a:spcBef>
              <a:spcAft>
                <a:spcPct val="0"/>
              </a:spcAft>
            </a:pPr>
            <a:r>
              <a:rPr lang="ar-SA" sz="1900" dirty="0"/>
              <a:t>از سویی دیگر رتبه های 16 تا 30 نیز برای شرکت های پالایش نفت اصفهان، بانک صادرات ایران، معدنی و صنعتی چادرملو، گروه مدیریت سرمایه گذاری امید، بانک تجارت- گروه بهمن، سرمایه گذاری صندوق بازنشستگی، فولاد خوزستان، کشتیرانی جمهوری اسلامی، توسعه معادن و فلزات، پتروشیمی پردیس، بانک پارسیان، پتروشیمی خارک، نفت سپاهان و سرمایه گذاری گروه توسعه ملی، به ثبت رسیده </a:t>
            </a:r>
            <a:r>
              <a:rPr lang="ar-SA" sz="1900" dirty="0" smtClean="0"/>
              <a:t>است</a:t>
            </a:r>
            <a:r>
              <a:rPr lang="fa-IR" sz="1900" dirty="0" smtClean="0"/>
              <a:t> .</a:t>
            </a:r>
            <a:r>
              <a:rPr kumimoji="0" lang="ar-SA" sz="1900" b="0" i="0" u="none" strike="noStrike" cap="none" normalizeH="0" baseline="0" dirty="0" smtClean="0">
                <a:ln>
                  <a:noFill/>
                </a:ln>
                <a:solidFill>
                  <a:srgbClr val="000000"/>
                </a:solidFill>
                <a:effectLst/>
                <a:latin typeface="Tahoma" pitchFamily="34" charset="0"/>
                <a:ea typeface="Times New Roman" pitchFamily="18" charset="0"/>
              </a:rPr>
              <a:t> </a:t>
            </a:r>
            <a:endParaRPr kumimoji="0" lang="fa-IR" sz="1900" b="0" i="0" u="none" strike="noStrike" cap="none" normalizeH="0" baseline="0" dirty="0" smtClean="0">
              <a:ln>
                <a:noFill/>
              </a:ln>
              <a:solidFill>
                <a:srgbClr val="000000"/>
              </a:solidFill>
              <a:effectLst/>
              <a:latin typeface="Tahoma" pitchFamily="34" charset="0"/>
              <a:ea typeface="Times New Roman" pitchFamily="18" charset="0"/>
            </a:endParaRPr>
          </a:p>
          <a:p>
            <a:pPr lvl="0" algn="justLow" fontAlgn="base">
              <a:spcBef>
                <a:spcPct val="0"/>
              </a:spcBef>
              <a:spcAft>
                <a:spcPct val="0"/>
              </a:spcAft>
            </a:pPr>
            <a:endParaRPr kumimoji="0" lang="fa-IR" sz="1900" b="0" i="0" u="none" strike="noStrike" cap="none" normalizeH="0" baseline="0" dirty="0" smtClean="0">
              <a:ln>
                <a:noFill/>
              </a:ln>
              <a:solidFill>
                <a:srgbClr val="000000"/>
              </a:solidFill>
              <a:effectLst/>
              <a:latin typeface="Tahoma" pitchFamily="34" charset="0"/>
              <a:ea typeface="Times New Roman" pitchFamily="18" charset="0"/>
            </a:endParaRPr>
          </a:p>
          <a:p>
            <a:pPr lvl="0" algn="justLow" fontAlgn="base">
              <a:spcBef>
                <a:spcPct val="0"/>
              </a:spcBef>
              <a:spcAft>
                <a:spcPct val="0"/>
              </a:spcAft>
            </a:pPr>
            <a:endParaRPr lang="fa-IR" sz="1900" dirty="0">
              <a:solidFill>
                <a:srgbClr val="000000"/>
              </a:solidFill>
              <a:latin typeface="Tahoma" pitchFamily="34" charset="0"/>
              <a:ea typeface="Times New Roman" pitchFamily="18" charset="0"/>
            </a:endParaRPr>
          </a:p>
          <a:p>
            <a:pPr lvl="0" algn="justLow" fontAlgn="base">
              <a:spcBef>
                <a:spcPct val="0"/>
              </a:spcBef>
              <a:spcAft>
                <a:spcPct val="0"/>
              </a:spcAft>
            </a:pPr>
            <a:r>
              <a:rPr kumimoji="0" lang="ar-SA" sz="1900" b="0" i="0" u="none" strike="noStrike" cap="none" normalizeH="0" baseline="0" dirty="0" smtClean="0">
                <a:ln>
                  <a:noFill/>
                </a:ln>
                <a:solidFill>
                  <a:srgbClr val="000000"/>
                </a:solidFill>
                <a:effectLst/>
                <a:latin typeface="Tahoma" pitchFamily="34" charset="0"/>
                <a:ea typeface="Times New Roman" pitchFamily="18" charset="0"/>
              </a:rPr>
              <a:t>براساس این گزارش ایران ترانسفو، پالایش نفت تبریز، سرمایه گذاری خوارزمی، فولاد خراسان، صنایع آذرآب، نفت بهران، بانک اقتصاد نوین، خدمات انفورماتیک، سرمایه گذاری سایپا، پتروشیمی فناوران، پتروشیمی شازند، پارس خودرو، سرمایه گذاری دارویی تامین، زامیاد، حفاری شمال، سرمایه گذاری صنعت نفت، بانک انصار، تراکتورسازی ایران، لیزینگ رایان سایپا و ماشین سازی اراک رتبه های 31 تا 50 را به خود اختصاص داده اند.</a:t>
            </a:r>
            <a:endParaRPr kumimoji="0" lang="ar-SA" sz="1900" b="0" i="0" u="none" strike="noStrike" cap="none" normalizeH="0" baseline="0" dirty="0" smtClean="0">
              <a:ln>
                <a:noFill/>
              </a:ln>
              <a:solidFill>
                <a:schemeClr val="tx1"/>
              </a:solidFill>
              <a:effectLst/>
              <a:latin typeface="Arial" pitchFamily="34" charset="0"/>
            </a:endParaRPr>
          </a:p>
        </p:txBody>
      </p:sp>
      <p:sp>
        <p:nvSpPr>
          <p:cNvPr id="4" name="Slide Number Placeholder 3"/>
          <p:cNvSpPr>
            <a:spLocks noGrp="1"/>
          </p:cNvSpPr>
          <p:nvPr>
            <p:ph type="sldNum" sz="quarter" idx="12"/>
          </p:nvPr>
        </p:nvSpPr>
        <p:spPr/>
        <p:txBody>
          <a:bodyPr/>
          <a:lstStyle/>
          <a:p>
            <a:fld id="{A15EE5B3-99C7-4374-BD72-0FF8F2416732}" type="slidenum">
              <a:rPr lang="fa-IR" smtClean="0"/>
              <a:pPr/>
              <a:t>4</a:t>
            </a:fld>
            <a:endParaRPr lang="fa-I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76</TotalTime>
  <Words>381</Words>
  <Application>Microsoft Office PowerPoint</Application>
  <PresentationFormat>On-screen Show (4:3)</PresentationFormat>
  <Paragraphs>21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Concourse</vt:lpstr>
      <vt:lpstr>بسم الله الرحمن الرحیم</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C-C2</dc:creator>
  <cp:lastModifiedBy>C-C2</cp:lastModifiedBy>
  <cp:revision>9</cp:revision>
  <dcterms:created xsi:type="dcterms:W3CDTF">2015-04-26T05:02:40Z</dcterms:created>
  <dcterms:modified xsi:type="dcterms:W3CDTF">2015-04-26T06:19:48Z</dcterms:modified>
</cp:coreProperties>
</file>