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274" r:id="rId19"/>
    <p:sldId id="271" r:id="rId2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87" autoAdjust="0"/>
    <p:restoredTop sz="94660"/>
  </p:normalViewPr>
  <p:slideViewPr>
    <p:cSldViewPr snapToGrid="0">
      <p:cViewPr varScale="1">
        <p:scale>
          <a:sx n="79" d="100"/>
          <a:sy n="79" d="100"/>
        </p:scale>
        <p:origin x="1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5535B-D814-4CC3-9EA7-B5A00192AD47}" type="doc">
      <dgm:prSet loTypeId="urn:microsoft.com/office/officeart/2005/8/layout/vList2" loCatId="list" qsTypeId="urn:microsoft.com/office/officeart/2005/8/quickstyle/simple1" qsCatId="simple" csTypeId="urn:microsoft.com/office/officeart/2005/8/colors/colorful2" csCatId="colorful"/>
      <dgm:spPr/>
      <dgm:t>
        <a:bodyPr/>
        <a:lstStyle/>
        <a:p>
          <a:pPr rtl="1"/>
          <a:endParaRPr lang="fa-IR"/>
        </a:p>
      </dgm:t>
    </dgm:pt>
    <dgm:pt modelId="{CECE7987-6D79-47F3-A114-2674505CB0C2}">
      <dgm:prSet/>
      <dgm:spPr/>
      <dgm:t>
        <a:bodyPr/>
        <a:lstStyle/>
        <a:p>
          <a:pPr rtl="1"/>
          <a:r>
            <a:rPr lang="fa-IR" smtClean="0"/>
            <a:t>واجب الوجود</a:t>
          </a:r>
          <a:endParaRPr lang="fa-IR"/>
        </a:p>
      </dgm:t>
    </dgm:pt>
    <dgm:pt modelId="{D7556F79-E9B3-4E80-9DA9-973E86D102C8}" type="parTrans" cxnId="{5D4FE967-831B-4ED2-A8E8-B17BFB808C9C}">
      <dgm:prSet/>
      <dgm:spPr/>
      <dgm:t>
        <a:bodyPr/>
        <a:lstStyle/>
        <a:p>
          <a:pPr rtl="1"/>
          <a:endParaRPr lang="fa-IR"/>
        </a:p>
      </dgm:t>
    </dgm:pt>
    <dgm:pt modelId="{4C5304FC-A872-4F16-ADD4-CCBC0F1C8704}" type="sibTrans" cxnId="{5D4FE967-831B-4ED2-A8E8-B17BFB808C9C}">
      <dgm:prSet/>
      <dgm:spPr/>
      <dgm:t>
        <a:bodyPr/>
        <a:lstStyle/>
        <a:p>
          <a:pPr rtl="1"/>
          <a:endParaRPr lang="fa-IR"/>
        </a:p>
      </dgm:t>
    </dgm:pt>
    <dgm:pt modelId="{FA2EDC3B-1AE0-4C00-A175-24E1DD26405F}">
      <dgm:prSet/>
      <dgm:spPr/>
      <dgm:t>
        <a:bodyPr/>
        <a:lstStyle/>
        <a:p>
          <a:pPr algn="just" rtl="1"/>
          <a:r>
            <a:rPr lang="fa-IR" dirty="0" smtClean="0"/>
            <a:t>عبارتست از موجودى كه خودبخود وجود داشته باشد و نيازى به موجود ديگرى نداشته باشد و طبعاً چنين موجودى ازلى و ابدى خواهد بود زيرا معدوم بودن چيزى در يك زمان، نشانه اينست كه وجودش از خودش نيست و براى وجود يافتن، نياز به موجود ديگرى دارد كه سبب يا شرط تحقق آنست و با فقدان آن مفقود مى‌شود. </a:t>
          </a:r>
          <a:endParaRPr lang="fa-IR" dirty="0"/>
        </a:p>
      </dgm:t>
    </dgm:pt>
    <dgm:pt modelId="{EC71821C-4DF3-4723-A149-21B7747EB027}" type="parTrans" cxnId="{F7D57B6F-7A39-469F-9164-FF0D4DEC1119}">
      <dgm:prSet/>
      <dgm:spPr/>
      <dgm:t>
        <a:bodyPr/>
        <a:lstStyle/>
        <a:p>
          <a:pPr rtl="1"/>
          <a:endParaRPr lang="fa-IR"/>
        </a:p>
      </dgm:t>
    </dgm:pt>
    <dgm:pt modelId="{88196B62-5CF5-466B-B070-5C54CEC7112E}" type="sibTrans" cxnId="{F7D57B6F-7A39-469F-9164-FF0D4DEC1119}">
      <dgm:prSet/>
      <dgm:spPr/>
      <dgm:t>
        <a:bodyPr/>
        <a:lstStyle/>
        <a:p>
          <a:pPr rtl="1"/>
          <a:endParaRPr lang="fa-IR"/>
        </a:p>
      </dgm:t>
    </dgm:pt>
    <dgm:pt modelId="{A51BC653-85F4-499C-BE75-F3A3723E26D2}">
      <dgm:prSet/>
      <dgm:spPr/>
      <dgm:t>
        <a:bodyPr/>
        <a:lstStyle/>
        <a:p>
          <a:pPr rtl="1"/>
          <a:r>
            <a:rPr lang="fa-IR" smtClean="0"/>
            <a:t>ممكن الوجود </a:t>
          </a:r>
          <a:endParaRPr lang="fa-IR"/>
        </a:p>
      </dgm:t>
    </dgm:pt>
    <dgm:pt modelId="{77F07E4E-1F84-4123-BA02-81E6605D391A}" type="parTrans" cxnId="{ED44B0FE-4A01-4478-AB12-7722603A9FA3}">
      <dgm:prSet/>
      <dgm:spPr/>
      <dgm:t>
        <a:bodyPr/>
        <a:lstStyle/>
        <a:p>
          <a:pPr rtl="1"/>
          <a:endParaRPr lang="fa-IR"/>
        </a:p>
      </dgm:t>
    </dgm:pt>
    <dgm:pt modelId="{163E2682-7262-41C2-B131-76E89BEF6A72}" type="sibTrans" cxnId="{ED44B0FE-4A01-4478-AB12-7722603A9FA3}">
      <dgm:prSet/>
      <dgm:spPr/>
      <dgm:t>
        <a:bodyPr/>
        <a:lstStyle/>
        <a:p>
          <a:pPr rtl="1"/>
          <a:endParaRPr lang="fa-IR"/>
        </a:p>
      </dgm:t>
    </dgm:pt>
    <dgm:pt modelId="{D21EEED6-265B-42E1-BB3C-FC43A8578E8B}">
      <dgm:prSet/>
      <dgm:spPr/>
      <dgm:t>
        <a:bodyPr/>
        <a:lstStyle/>
        <a:p>
          <a:pPr rtl="1"/>
          <a:r>
            <a:rPr lang="fa-IR" smtClean="0"/>
            <a:t>عبارتست از موجودى كه خودبخود وجود ندارد و تحقق يافتنش منوط به موجود ديگرى است.</a:t>
          </a:r>
          <a:endParaRPr lang="fa-IR"/>
        </a:p>
      </dgm:t>
    </dgm:pt>
    <dgm:pt modelId="{AE2CD79B-651D-4072-AB75-A20512135176}" type="parTrans" cxnId="{91FF5B3F-31FD-4018-AC01-21AE1C3829DA}">
      <dgm:prSet/>
      <dgm:spPr/>
      <dgm:t>
        <a:bodyPr/>
        <a:lstStyle/>
        <a:p>
          <a:pPr rtl="1"/>
          <a:endParaRPr lang="fa-IR"/>
        </a:p>
      </dgm:t>
    </dgm:pt>
    <dgm:pt modelId="{C7F79E3F-02B2-43EF-B528-3F262155EBA3}" type="sibTrans" cxnId="{91FF5B3F-31FD-4018-AC01-21AE1C3829DA}">
      <dgm:prSet/>
      <dgm:spPr/>
      <dgm:t>
        <a:bodyPr/>
        <a:lstStyle/>
        <a:p>
          <a:pPr rtl="1"/>
          <a:endParaRPr lang="fa-IR"/>
        </a:p>
      </dgm:t>
    </dgm:pt>
    <dgm:pt modelId="{2C37D5CB-5BD3-44A7-87AD-A83667C764B5}" type="pres">
      <dgm:prSet presAssocID="{EB55535B-D814-4CC3-9EA7-B5A00192AD47}" presName="linear" presStyleCnt="0">
        <dgm:presLayoutVars>
          <dgm:animLvl val="lvl"/>
          <dgm:resizeHandles val="exact"/>
        </dgm:presLayoutVars>
      </dgm:prSet>
      <dgm:spPr/>
      <dgm:t>
        <a:bodyPr/>
        <a:lstStyle/>
        <a:p>
          <a:pPr rtl="1"/>
          <a:endParaRPr lang="fa-IR"/>
        </a:p>
      </dgm:t>
    </dgm:pt>
    <dgm:pt modelId="{556EC275-9CC9-43F8-8712-3F3A1CF1D5C0}" type="pres">
      <dgm:prSet presAssocID="{CECE7987-6D79-47F3-A114-2674505CB0C2}" presName="parentText" presStyleLbl="node1" presStyleIdx="0" presStyleCnt="2">
        <dgm:presLayoutVars>
          <dgm:chMax val="0"/>
          <dgm:bulletEnabled val="1"/>
        </dgm:presLayoutVars>
      </dgm:prSet>
      <dgm:spPr/>
      <dgm:t>
        <a:bodyPr/>
        <a:lstStyle/>
        <a:p>
          <a:pPr rtl="1"/>
          <a:endParaRPr lang="fa-IR"/>
        </a:p>
      </dgm:t>
    </dgm:pt>
    <dgm:pt modelId="{4410C955-E92E-4FE9-90E9-7B45FBB47B26}" type="pres">
      <dgm:prSet presAssocID="{CECE7987-6D79-47F3-A114-2674505CB0C2}" presName="childText" presStyleLbl="revTx" presStyleIdx="0" presStyleCnt="2">
        <dgm:presLayoutVars>
          <dgm:bulletEnabled val="1"/>
        </dgm:presLayoutVars>
      </dgm:prSet>
      <dgm:spPr/>
      <dgm:t>
        <a:bodyPr/>
        <a:lstStyle/>
        <a:p>
          <a:pPr rtl="1"/>
          <a:endParaRPr lang="fa-IR"/>
        </a:p>
      </dgm:t>
    </dgm:pt>
    <dgm:pt modelId="{0B8C82B9-E931-4E83-BAB9-7F0F4852D0D8}" type="pres">
      <dgm:prSet presAssocID="{A51BC653-85F4-499C-BE75-F3A3723E26D2}" presName="parentText" presStyleLbl="node1" presStyleIdx="1" presStyleCnt="2">
        <dgm:presLayoutVars>
          <dgm:chMax val="0"/>
          <dgm:bulletEnabled val="1"/>
        </dgm:presLayoutVars>
      </dgm:prSet>
      <dgm:spPr/>
      <dgm:t>
        <a:bodyPr/>
        <a:lstStyle/>
        <a:p>
          <a:pPr rtl="1"/>
          <a:endParaRPr lang="fa-IR"/>
        </a:p>
      </dgm:t>
    </dgm:pt>
    <dgm:pt modelId="{30633E4E-2B5A-403D-9902-2C7AE7901E6E}" type="pres">
      <dgm:prSet presAssocID="{A51BC653-85F4-499C-BE75-F3A3723E26D2}" presName="childText" presStyleLbl="revTx" presStyleIdx="1" presStyleCnt="2">
        <dgm:presLayoutVars>
          <dgm:bulletEnabled val="1"/>
        </dgm:presLayoutVars>
      </dgm:prSet>
      <dgm:spPr/>
      <dgm:t>
        <a:bodyPr/>
        <a:lstStyle/>
        <a:p>
          <a:pPr rtl="1"/>
          <a:endParaRPr lang="fa-IR"/>
        </a:p>
      </dgm:t>
    </dgm:pt>
  </dgm:ptLst>
  <dgm:cxnLst>
    <dgm:cxn modelId="{2EFB35AF-A4F6-4E93-96E6-E1D50DF18419}" type="presOf" srcId="{D21EEED6-265B-42E1-BB3C-FC43A8578E8B}" destId="{30633E4E-2B5A-403D-9902-2C7AE7901E6E}" srcOrd="0" destOrd="0" presId="urn:microsoft.com/office/officeart/2005/8/layout/vList2"/>
    <dgm:cxn modelId="{B96AEA9C-F4C8-4B14-9CCC-E3F6460CD638}" type="presOf" srcId="{FA2EDC3B-1AE0-4C00-A175-24E1DD26405F}" destId="{4410C955-E92E-4FE9-90E9-7B45FBB47B26}" srcOrd="0" destOrd="0" presId="urn:microsoft.com/office/officeart/2005/8/layout/vList2"/>
    <dgm:cxn modelId="{91FF5B3F-31FD-4018-AC01-21AE1C3829DA}" srcId="{A51BC653-85F4-499C-BE75-F3A3723E26D2}" destId="{D21EEED6-265B-42E1-BB3C-FC43A8578E8B}" srcOrd="0" destOrd="0" parTransId="{AE2CD79B-651D-4072-AB75-A20512135176}" sibTransId="{C7F79E3F-02B2-43EF-B528-3F262155EBA3}"/>
    <dgm:cxn modelId="{20B33E6C-BF62-4C6E-9A10-478BCC4D1026}" type="presOf" srcId="{EB55535B-D814-4CC3-9EA7-B5A00192AD47}" destId="{2C37D5CB-5BD3-44A7-87AD-A83667C764B5}" srcOrd="0" destOrd="0" presId="urn:microsoft.com/office/officeart/2005/8/layout/vList2"/>
    <dgm:cxn modelId="{ED44B0FE-4A01-4478-AB12-7722603A9FA3}" srcId="{EB55535B-D814-4CC3-9EA7-B5A00192AD47}" destId="{A51BC653-85F4-499C-BE75-F3A3723E26D2}" srcOrd="1" destOrd="0" parTransId="{77F07E4E-1F84-4123-BA02-81E6605D391A}" sibTransId="{163E2682-7262-41C2-B131-76E89BEF6A72}"/>
    <dgm:cxn modelId="{F7D57B6F-7A39-469F-9164-FF0D4DEC1119}" srcId="{CECE7987-6D79-47F3-A114-2674505CB0C2}" destId="{FA2EDC3B-1AE0-4C00-A175-24E1DD26405F}" srcOrd="0" destOrd="0" parTransId="{EC71821C-4DF3-4723-A149-21B7747EB027}" sibTransId="{88196B62-5CF5-466B-B070-5C54CEC7112E}"/>
    <dgm:cxn modelId="{5D4FE967-831B-4ED2-A8E8-B17BFB808C9C}" srcId="{EB55535B-D814-4CC3-9EA7-B5A00192AD47}" destId="{CECE7987-6D79-47F3-A114-2674505CB0C2}" srcOrd="0" destOrd="0" parTransId="{D7556F79-E9B3-4E80-9DA9-973E86D102C8}" sibTransId="{4C5304FC-A872-4F16-ADD4-CCBC0F1C8704}"/>
    <dgm:cxn modelId="{BDEF8C9F-41B0-464B-A32C-3A59C6CE4800}" type="presOf" srcId="{CECE7987-6D79-47F3-A114-2674505CB0C2}" destId="{556EC275-9CC9-43F8-8712-3F3A1CF1D5C0}" srcOrd="0" destOrd="0" presId="urn:microsoft.com/office/officeart/2005/8/layout/vList2"/>
    <dgm:cxn modelId="{E5807861-2FE9-4427-8128-FF1E26EA922B}" type="presOf" srcId="{A51BC653-85F4-499C-BE75-F3A3723E26D2}" destId="{0B8C82B9-E931-4E83-BAB9-7F0F4852D0D8}" srcOrd="0" destOrd="0" presId="urn:microsoft.com/office/officeart/2005/8/layout/vList2"/>
    <dgm:cxn modelId="{AE458F4C-14B3-4C35-BB60-91336639075F}" type="presParOf" srcId="{2C37D5CB-5BD3-44A7-87AD-A83667C764B5}" destId="{556EC275-9CC9-43F8-8712-3F3A1CF1D5C0}" srcOrd="0" destOrd="0" presId="urn:microsoft.com/office/officeart/2005/8/layout/vList2"/>
    <dgm:cxn modelId="{7B3FC722-3A46-4689-BB57-2B4B6C12FB30}" type="presParOf" srcId="{2C37D5CB-5BD3-44A7-87AD-A83667C764B5}" destId="{4410C955-E92E-4FE9-90E9-7B45FBB47B26}" srcOrd="1" destOrd="0" presId="urn:microsoft.com/office/officeart/2005/8/layout/vList2"/>
    <dgm:cxn modelId="{49D5EABA-73BE-47B3-8DAE-22393E82B6DB}" type="presParOf" srcId="{2C37D5CB-5BD3-44A7-87AD-A83667C764B5}" destId="{0B8C82B9-E931-4E83-BAB9-7F0F4852D0D8}" srcOrd="2" destOrd="0" presId="urn:microsoft.com/office/officeart/2005/8/layout/vList2"/>
    <dgm:cxn modelId="{5E72D5BC-7C88-4743-BE3D-1542558779CA}" type="presParOf" srcId="{2C37D5CB-5BD3-44A7-87AD-A83667C764B5}" destId="{30633E4E-2B5A-403D-9902-2C7AE7901E6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A40B78-7E12-49DE-96B4-C4BC88BAE331}" type="doc">
      <dgm:prSet loTypeId="urn:microsoft.com/office/officeart/2005/8/layout/vList2" loCatId="list" qsTypeId="urn:microsoft.com/office/officeart/2005/8/quickstyle/simple1" qsCatId="simple" csTypeId="urn:microsoft.com/office/officeart/2005/8/colors/colorful1" csCatId="colorful" phldr="1"/>
      <dgm:spPr/>
      <dgm:t>
        <a:bodyPr/>
        <a:lstStyle/>
        <a:p>
          <a:pPr rtl="1"/>
          <a:endParaRPr lang="fa-IR"/>
        </a:p>
      </dgm:t>
    </dgm:pt>
    <dgm:pt modelId="{B499D8E6-A216-47B1-B487-F1CB3A61F8DD}">
      <dgm:prSet phldrT="[Text]"/>
      <dgm:spPr/>
      <dgm:t>
        <a:bodyPr/>
        <a:lstStyle/>
        <a:p>
          <a:pPr rtl="1"/>
          <a:r>
            <a:rPr lang="fa-IR" dirty="0" smtClean="0"/>
            <a:t>همه موجودات خارج واجب الوجود باشند:</a:t>
          </a:r>
          <a:endParaRPr lang="fa-IR" dirty="0"/>
        </a:p>
      </dgm:t>
    </dgm:pt>
    <dgm:pt modelId="{55D1CF86-0F45-42AF-BC8D-C88890472DF9}" type="parTrans" cxnId="{714DFE57-1F0F-4A9A-9A8C-DED86425ED8E}">
      <dgm:prSet/>
      <dgm:spPr/>
      <dgm:t>
        <a:bodyPr/>
        <a:lstStyle/>
        <a:p>
          <a:pPr rtl="1"/>
          <a:endParaRPr lang="fa-IR"/>
        </a:p>
      </dgm:t>
    </dgm:pt>
    <dgm:pt modelId="{5713602E-931E-4C2D-9570-DADA0F16AB87}" type="sibTrans" cxnId="{714DFE57-1F0F-4A9A-9A8C-DED86425ED8E}">
      <dgm:prSet/>
      <dgm:spPr/>
      <dgm:t>
        <a:bodyPr/>
        <a:lstStyle/>
        <a:p>
          <a:pPr rtl="1"/>
          <a:endParaRPr lang="fa-IR"/>
        </a:p>
      </dgm:t>
    </dgm:pt>
    <dgm:pt modelId="{C4206416-C972-4586-998B-4E4A302A748A}">
      <dgm:prSet phldrT="[Text]"/>
      <dgm:spPr/>
      <dgm:t>
        <a:bodyPr/>
        <a:lstStyle/>
        <a:p>
          <a:pPr rtl="1"/>
          <a:r>
            <a:rPr lang="fa-IR" dirty="0" smtClean="0"/>
            <a:t>همه موجودات خارج ممکن الوجود باشند:</a:t>
          </a:r>
          <a:endParaRPr lang="fa-IR" dirty="0"/>
        </a:p>
      </dgm:t>
    </dgm:pt>
    <dgm:pt modelId="{5BFBE94D-6CF0-48D0-B671-35E11FCC0401}" type="parTrans" cxnId="{7554BEC4-8106-43B4-91DC-1741DF5901C3}">
      <dgm:prSet/>
      <dgm:spPr/>
      <dgm:t>
        <a:bodyPr/>
        <a:lstStyle/>
        <a:p>
          <a:pPr rtl="1"/>
          <a:endParaRPr lang="fa-IR"/>
        </a:p>
      </dgm:t>
    </dgm:pt>
    <dgm:pt modelId="{13E6783D-CD95-4C34-99A4-6ABBE324EB71}" type="sibTrans" cxnId="{7554BEC4-8106-43B4-91DC-1741DF5901C3}">
      <dgm:prSet/>
      <dgm:spPr/>
      <dgm:t>
        <a:bodyPr/>
        <a:lstStyle/>
        <a:p>
          <a:pPr rtl="1"/>
          <a:endParaRPr lang="fa-IR"/>
        </a:p>
      </dgm:t>
    </dgm:pt>
    <dgm:pt modelId="{8DE5A536-08A2-458C-83CC-413BA7804057}">
      <dgm:prSet phldrT="[Text]"/>
      <dgm:spPr/>
      <dgm:t>
        <a:bodyPr/>
        <a:lstStyle/>
        <a:p>
          <a:pPr rtl="1"/>
          <a:r>
            <a:rPr lang="fa-IR" dirty="0" smtClean="0"/>
            <a:t>موجودات خارج برخی ممکن و برخی واجب باشند:</a:t>
          </a:r>
          <a:endParaRPr lang="fa-IR" dirty="0"/>
        </a:p>
      </dgm:t>
    </dgm:pt>
    <dgm:pt modelId="{769EEE01-C01E-4798-B4B3-F23C29D93C60}" type="parTrans" cxnId="{5EB809A3-D013-49B7-8908-0F5AC5F8F564}">
      <dgm:prSet/>
      <dgm:spPr/>
      <dgm:t>
        <a:bodyPr/>
        <a:lstStyle/>
        <a:p>
          <a:pPr rtl="1"/>
          <a:endParaRPr lang="fa-IR"/>
        </a:p>
      </dgm:t>
    </dgm:pt>
    <dgm:pt modelId="{643EF52E-35B3-44C1-8AE3-2AED9E70532B}" type="sibTrans" cxnId="{5EB809A3-D013-49B7-8908-0F5AC5F8F564}">
      <dgm:prSet/>
      <dgm:spPr/>
      <dgm:t>
        <a:bodyPr/>
        <a:lstStyle/>
        <a:p>
          <a:pPr rtl="1"/>
          <a:endParaRPr lang="fa-IR"/>
        </a:p>
      </dgm:t>
    </dgm:pt>
    <dgm:pt modelId="{C5432558-9AE8-49E8-88CB-F5EE0AD6BF26}">
      <dgm:prSet phldrT="[Text]"/>
      <dgm:spPr/>
      <dgm:t>
        <a:bodyPr/>
        <a:lstStyle/>
        <a:p>
          <a:pPr rtl="1"/>
          <a:r>
            <a:rPr lang="fa-IR" dirty="0" smtClean="0"/>
            <a:t>دلالت بر وجود واجب دارد.</a:t>
          </a:r>
          <a:endParaRPr lang="fa-IR" dirty="0"/>
        </a:p>
      </dgm:t>
    </dgm:pt>
    <dgm:pt modelId="{04FC08AC-16FA-410E-8BE0-D169EEFD9176}" type="parTrans" cxnId="{E9C6FF4C-F093-4636-9C0C-27E89BC97751}">
      <dgm:prSet/>
      <dgm:spPr/>
      <dgm:t>
        <a:bodyPr/>
        <a:lstStyle/>
        <a:p>
          <a:pPr rtl="1"/>
          <a:endParaRPr lang="fa-IR"/>
        </a:p>
      </dgm:t>
    </dgm:pt>
    <dgm:pt modelId="{8E4F9FAB-B276-4D16-8D7E-60C6BAB3DB03}" type="sibTrans" cxnId="{E9C6FF4C-F093-4636-9C0C-27E89BC97751}">
      <dgm:prSet/>
      <dgm:spPr/>
      <dgm:t>
        <a:bodyPr/>
        <a:lstStyle/>
        <a:p>
          <a:pPr rtl="1"/>
          <a:endParaRPr lang="fa-IR"/>
        </a:p>
      </dgm:t>
    </dgm:pt>
    <dgm:pt modelId="{C6D6A2BD-426B-465F-8B0B-8FF8C466C10D}">
      <dgm:prSet phldrT="[Text]"/>
      <dgm:spPr/>
      <dgm:t>
        <a:bodyPr/>
        <a:lstStyle/>
        <a:p>
          <a:pPr rtl="1"/>
          <a:r>
            <a:rPr lang="fa-IR" dirty="0" smtClean="0"/>
            <a:t>غلط است. مستلزم تسلسل در علل است. (نیاز به برهان و توضیح دارد)</a:t>
          </a:r>
          <a:endParaRPr lang="fa-IR" dirty="0"/>
        </a:p>
      </dgm:t>
    </dgm:pt>
    <dgm:pt modelId="{5B295F28-2A53-4D1B-B7E8-3BEFA641BE11}" type="parTrans" cxnId="{3587E709-21C1-49FA-96AD-D0F2F38A8C3C}">
      <dgm:prSet/>
      <dgm:spPr/>
      <dgm:t>
        <a:bodyPr/>
        <a:lstStyle/>
        <a:p>
          <a:pPr rtl="1"/>
          <a:endParaRPr lang="fa-IR"/>
        </a:p>
      </dgm:t>
    </dgm:pt>
    <dgm:pt modelId="{1E2D9A39-2402-4D8F-BBA7-045AC4665126}" type="sibTrans" cxnId="{3587E709-21C1-49FA-96AD-D0F2F38A8C3C}">
      <dgm:prSet/>
      <dgm:spPr/>
      <dgm:t>
        <a:bodyPr/>
        <a:lstStyle/>
        <a:p>
          <a:pPr rtl="1"/>
          <a:endParaRPr lang="fa-IR"/>
        </a:p>
      </dgm:t>
    </dgm:pt>
    <dgm:pt modelId="{0D17FCBA-C5C9-465C-8391-9E400BB43F19}">
      <dgm:prSet phldrT="[Text]"/>
      <dgm:spPr/>
      <dgm:t>
        <a:bodyPr/>
        <a:lstStyle/>
        <a:p>
          <a:pPr rtl="1"/>
          <a:r>
            <a:rPr lang="fa-IR" dirty="0" smtClean="0"/>
            <a:t>دلالت بر وجود واجب دارد.</a:t>
          </a:r>
          <a:endParaRPr lang="fa-IR" dirty="0"/>
        </a:p>
      </dgm:t>
    </dgm:pt>
    <dgm:pt modelId="{C5BF3075-6B0F-46CD-85F4-84CD70186742}" type="parTrans" cxnId="{06339615-C77C-4E44-9EB2-E21250D0718B}">
      <dgm:prSet/>
      <dgm:spPr/>
      <dgm:t>
        <a:bodyPr/>
        <a:lstStyle/>
        <a:p>
          <a:pPr rtl="1"/>
          <a:endParaRPr lang="fa-IR"/>
        </a:p>
      </dgm:t>
    </dgm:pt>
    <dgm:pt modelId="{D502ECDB-BE08-4D82-B7DA-D471CB167BA4}" type="sibTrans" cxnId="{06339615-C77C-4E44-9EB2-E21250D0718B}">
      <dgm:prSet/>
      <dgm:spPr/>
      <dgm:t>
        <a:bodyPr/>
        <a:lstStyle/>
        <a:p>
          <a:pPr rtl="1"/>
          <a:endParaRPr lang="fa-IR"/>
        </a:p>
      </dgm:t>
    </dgm:pt>
    <dgm:pt modelId="{AB6E053F-4348-4CE7-98FD-F0EE15850180}" type="pres">
      <dgm:prSet presAssocID="{3DA40B78-7E12-49DE-96B4-C4BC88BAE331}" presName="linear" presStyleCnt="0">
        <dgm:presLayoutVars>
          <dgm:animLvl val="lvl"/>
          <dgm:resizeHandles val="exact"/>
        </dgm:presLayoutVars>
      </dgm:prSet>
      <dgm:spPr/>
      <dgm:t>
        <a:bodyPr/>
        <a:lstStyle/>
        <a:p>
          <a:pPr rtl="1"/>
          <a:endParaRPr lang="fa-IR"/>
        </a:p>
      </dgm:t>
    </dgm:pt>
    <dgm:pt modelId="{238C0097-4C7D-49E6-9A18-5C070FEC25E5}" type="pres">
      <dgm:prSet presAssocID="{B499D8E6-A216-47B1-B487-F1CB3A61F8DD}" presName="parentText" presStyleLbl="node1" presStyleIdx="0" presStyleCnt="3">
        <dgm:presLayoutVars>
          <dgm:chMax val="0"/>
          <dgm:bulletEnabled val="1"/>
        </dgm:presLayoutVars>
      </dgm:prSet>
      <dgm:spPr/>
      <dgm:t>
        <a:bodyPr/>
        <a:lstStyle/>
        <a:p>
          <a:pPr rtl="1"/>
          <a:endParaRPr lang="fa-IR"/>
        </a:p>
      </dgm:t>
    </dgm:pt>
    <dgm:pt modelId="{5F8B23D7-2A61-4872-84FE-81B927379E61}" type="pres">
      <dgm:prSet presAssocID="{B499D8E6-A216-47B1-B487-F1CB3A61F8DD}" presName="childText" presStyleLbl="revTx" presStyleIdx="0" presStyleCnt="3">
        <dgm:presLayoutVars>
          <dgm:bulletEnabled val="1"/>
        </dgm:presLayoutVars>
      </dgm:prSet>
      <dgm:spPr/>
      <dgm:t>
        <a:bodyPr/>
        <a:lstStyle/>
        <a:p>
          <a:pPr rtl="1"/>
          <a:endParaRPr lang="fa-IR"/>
        </a:p>
      </dgm:t>
    </dgm:pt>
    <dgm:pt modelId="{3E6FC1B3-AD03-4EF3-898C-DE5DAA12CE6C}" type="pres">
      <dgm:prSet presAssocID="{C4206416-C972-4586-998B-4E4A302A748A}" presName="parentText" presStyleLbl="node1" presStyleIdx="1" presStyleCnt="3">
        <dgm:presLayoutVars>
          <dgm:chMax val="0"/>
          <dgm:bulletEnabled val="1"/>
        </dgm:presLayoutVars>
      </dgm:prSet>
      <dgm:spPr/>
      <dgm:t>
        <a:bodyPr/>
        <a:lstStyle/>
        <a:p>
          <a:pPr rtl="1"/>
          <a:endParaRPr lang="fa-IR"/>
        </a:p>
      </dgm:t>
    </dgm:pt>
    <dgm:pt modelId="{F8F01DB3-D67E-4A68-BCE7-78D5D4D75129}" type="pres">
      <dgm:prSet presAssocID="{C4206416-C972-4586-998B-4E4A302A748A}" presName="childText" presStyleLbl="revTx" presStyleIdx="1" presStyleCnt="3">
        <dgm:presLayoutVars>
          <dgm:bulletEnabled val="1"/>
        </dgm:presLayoutVars>
      </dgm:prSet>
      <dgm:spPr/>
      <dgm:t>
        <a:bodyPr/>
        <a:lstStyle/>
        <a:p>
          <a:pPr rtl="1"/>
          <a:endParaRPr lang="fa-IR"/>
        </a:p>
      </dgm:t>
    </dgm:pt>
    <dgm:pt modelId="{80890010-9D02-4449-95E8-A6BA9AE4E8CF}" type="pres">
      <dgm:prSet presAssocID="{8DE5A536-08A2-458C-83CC-413BA7804057}" presName="parentText" presStyleLbl="node1" presStyleIdx="2" presStyleCnt="3">
        <dgm:presLayoutVars>
          <dgm:chMax val="0"/>
          <dgm:bulletEnabled val="1"/>
        </dgm:presLayoutVars>
      </dgm:prSet>
      <dgm:spPr/>
      <dgm:t>
        <a:bodyPr/>
        <a:lstStyle/>
        <a:p>
          <a:pPr rtl="1"/>
          <a:endParaRPr lang="fa-IR"/>
        </a:p>
      </dgm:t>
    </dgm:pt>
    <dgm:pt modelId="{B0EC5E46-E3E9-4D9F-89E7-EEDE57238BC1}" type="pres">
      <dgm:prSet presAssocID="{8DE5A536-08A2-458C-83CC-413BA7804057}" presName="childText" presStyleLbl="revTx" presStyleIdx="2" presStyleCnt="3">
        <dgm:presLayoutVars>
          <dgm:bulletEnabled val="1"/>
        </dgm:presLayoutVars>
      </dgm:prSet>
      <dgm:spPr/>
      <dgm:t>
        <a:bodyPr/>
        <a:lstStyle/>
        <a:p>
          <a:pPr rtl="1"/>
          <a:endParaRPr lang="fa-IR"/>
        </a:p>
      </dgm:t>
    </dgm:pt>
  </dgm:ptLst>
  <dgm:cxnLst>
    <dgm:cxn modelId="{54D5D919-1D5B-4F1F-8F45-B2B2C3067A1A}" type="presOf" srcId="{C6D6A2BD-426B-465F-8B0B-8FF8C466C10D}" destId="{F8F01DB3-D67E-4A68-BCE7-78D5D4D75129}" srcOrd="0" destOrd="0" presId="urn:microsoft.com/office/officeart/2005/8/layout/vList2"/>
    <dgm:cxn modelId="{E9C6FF4C-F093-4636-9C0C-27E89BC97751}" srcId="{B499D8E6-A216-47B1-B487-F1CB3A61F8DD}" destId="{C5432558-9AE8-49E8-88CB-F5EE0AD6BF26}" srcOrd="0" destOrd="0" parTransId="{04FC08AC-16FA-410E-8BE0-D169EEFD9176}" sibTransId="{8E4F9FAB-B276-4D16-8D7E-60C6BAB3DB03}"/>
    <dgm:cxn modelId="{7554BEC4-8106-43B4-91DC-1741DF5901C3}" srcId="{3DA40B78-7E12-49DE-96B4-C4BC88BAE331}" destId="{C4206416-C972-4586-998B-4E4A302A748A}" srcOrd="1" destOrd="0" parTransId="{5BFBE94D-6CF0-48D0-B671-35E11FCC0401}" sibTransId="{13E6783D-CD95-4C34-99A4-6ABBE324EB71}"/>
    <dgm:cxn modelId="{2BBF7062-6D9F-46CF-9549-65D9D07AFC69}" type="presOf" srcId="{8DE5A536-08A2-458C-83CC-413BA7804057}" destId="{80890010-9D02-4449-95E8-A6BA9AE4E8CF}" srcOrd="0" destOrd="0" presId="urn:microsoft.com/office/officeart/2005/8/layout/vList2"/>
    <dgm:cxn modelId="{5B1CDEFF-396D-455B-94CE-DF95CA8DF714}" type="presOf" srcId="{C4206416-C972-4586-998B-4E4A302A748A}" destId="{3E6FC1B3-AD03-4EF3-898C-DE5DAA12CE6C}" srcOrd="0" destOrd="0" presId="urn:microsoft.com/office/officeart/2005/8/layout/vList2"/>
    <dgm:cxn modelId="{3587E709-21C1-49FA-96AD-D0F2F38A8C3C}" srcId="{C4206416-C972-4586-998B-4E4A302A748A}" destId="{C6D6A2BD-426B-465F-8B0B-8FF8C466C10D}" srcOrd="0" destOrd="0" parTransId="{5B295F28-2A53-4D1B-B7E8-3BEFA641BE11}" sibTransId="{1E2D9A39-2402-4D8F-BBA7-045AC4665126}"/>
    <dgm:cxn modelId="{C33B7ACF-88AA-4DAB-BAAF-C1FBD7755BD2}" type="presOf" srcId="{0D17FCBA-C5C9-465C-8391-9E400BB43F19}" destId="{B0EC5E46-E3E9-4D9F-89E7-EEDE57238BC1}" srcOrd="0" destOrd="0" presId="urn:microsoft.com/office/officeart/2005/8/layout/vList2"/>
    <dgm:cxn modelId="{5EB809A3-D013-49B7-8908-0F5AC5F8F564}" srcId="{3DA40B78-7E12-49DE-96B4-C4BC88BAE331}" destId="{8DE5A536-08A2-458C-83CC-413BA7804057}" srcOrd="2" destOrd="0" parTransId="{769EEE01-C01E-4798-B4B3-F23C29D93C60}" sibTransId="{643EF52E-35B3-44C1-8AE3-2AED9E70532B}"/>
    <dgm:cxn modelId="{714DFE57-1F0F-4A9A-9A8C-DED86425ED8E}" srcId="{3DA40B78-7E12-49DE-96B4-C4BC88BAE331}" destId="{B499D8E6-A216-47B1-B487-F1CB3A61F8DD}" srcOrd="0" destOrd="0" parTransId="{55D1CF86-0F45-42AF-BC8D-C88890472DF9}" sibTransId="{5713602E-931E-4C2D-9570-DADA0F16AB87}"/>
    <dgm:cxn modelId="{E91F4D10-3D67-49E8-AF45-E61768B10881}" type="presOf" srcId="{B499D8E6-A216-47B1-B487-F1CB3A61F8DD}" destId="{238C0097-4C7D-49E6-9A18-5C070FEC25E5}" srcOrd="0" destOrd="0" presId="urn:microsoft.com/office/officeart/2005/8/layout/vList2"/>
    <dgm:cxn modelId="{04428EBD-C403-4492-8E81-1222C51C3C48}" type="presOf" srcId="{3DA40B78-7E12-49DE-96B4-C4BC88BAE331}" destId="{AB6E053F-4348-4CE7-98FD-F0EE15850180}" srcOrd="0" destOrd="0" presId="urn:microsoft.com/office/officeart/2005/8/layout/vList2"/>
    <dgm:cxn modelId="{E23E6413-B3BA-4760-B050-36E5AB593D9D}" type="presOf" srcId="{C5432558-9AE8-49E8-88CB-F5EE0AD6BF26}" destId="{5F8B23D7-2A61-4872-84FE-81B927379E61}" srcOrd="0" destOrd="0" presId="urn:microsoft.com/office/officeart/2005/8/layout/vList2"/>
    <dgm:cxn modelId="{06339615-C77C-4E44-9EB2-E21250D0718B}" srcId="{8DE5A536-08A2-458C-83CC-413BA7804057}" destId="{0D17FCBA-C5C9-465C-8391-9E400BB43F19}" srcOrd="0" destOrd="0" parTransId="{C5BF3075-6B0F-46CD-85F4-84CD70186742}" sibTransId="{D502ECDB-BE08-4D82-B7DA-D471CB167BA4}"/>
    <dgm:cxn modelId="{A6B56579-CB4E-4A38-B4F8-98944EB72DB9}" type="presParOf" srcId="{AB6E053F-4348-4CE7-98FD-F0EE15850180}" destId="{238C0097-4C7D-49E6-9A18-5C070FEC25E5}" srcOrd="0" destOrd="0" presId="urn:microsoft.com/office/officeart/2005/8/layout/vList2"/>
    <dgm:cxn modelId="{65E363F5-1922-4726-A6E5-C6CC44C8124F}" type="presParOf" srcId="{AB6E053F-4348-4CE7-98FD-F0EE15850180}" destId="{5F8B23D7-2A61-4872-84FE-81B927379E61}" srcOrd="1" destOrd="0" presId="urn:microsoft.com/office/officeart/2005/8/layout/vList2"/>
    <dgm:cxn modelId="{2257EAD2-BC4F-4D55-A1EA-35FF8F02CD38}" type="presParOf" srcId="{AB6E053F-4348-4CE7-98FD-F0EE15850180}" destId="{3E6FC1B3-AD03-4EF3-898C-DE5DAA12CE6C}" srcOrd="2" destOrd="0" presId="urn:microsoft.com/office/officeart/2005/8/layout/vList2"/>
    <dgm:cxn modelId="{13D1D6B5-297B-4F54-89A1-16CA50778922}" type="presParOf" srcId="{AB6E053F-4348-4CE7-98FD-F0EE15850180}" destId="{F8F01DB3-D67E-4A68-BCE7-78D5D4D75129}" srcOrd="3" destOrd="0" presId="urn:microsoft.com/office/officeart/2005/8/layout/vList2"/>
    <dgm:cxn modelId="{0512F036-BBE5-4544-8160-EE907730F2FF}" type="presParOf" srcId="{AB6E053F-4348-4CE7-98FD-F0EE15850180}" destId="{80890010-9D02-4449-95E8-A6BA9AE4E8CF}" srcOrd="4" destOrd="0" presId="urn:microsoft.com/office/officeart/2005/8/layout/vList2"/>
    <dgm:cxn modelId="{4B1285A5-B7A2-462E-B875-8B8DE6ED8BC3}" type="presParOf" srcId="{AB6E053F-4348-4CE7-98FD-F0EE15850180}" destId="{B0EC5E46-E3E9-4D9F-89E7-EEDE57238BC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EC275-9CC9-43F8-8712-3F3A1CF1D5C0}">
      <dsp:nvSpPr>
        <dsp:cNvPr id="0" name=""/>
        <dsp:cNvSpPr/>
      </dsp:nvSpPr>
      <dsp:spPr>
        <a:xfrm>
          <a:off x="0" y="16491"/>
          <a:ext cx="10515600" cy="10750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fa-IR" sz="3300" kern="1200" smtClean="0"/>
            <a:t>واجب الوجود</a:t>
          </a:r>
          <a:endParaRPr lang="fa-IR" sz="3300" kern="1200"/>
        </a:p>
      </dsp:txBody>
      <dsp:txXfrm>
        <a:off x="52479" y="68970"/>
        <a:ext cx="10410642" cy="970089"/>
      </dsp:txXfrm>
    </dsp:sp>
    <dsp:sp modelId="{4410C955-E92E-4FE9-90E9-7B45FBB47B26}">
      <dsp:nvSpPr>
        <dsp:cNvPr id="0" name=""/>
        <dsp:cNvSpPr/>
      </dsp:nvSpPr>
      <dsp:spPr>
        <a:xfrm>
          <a:off x="0" y="1091538"/>
          <a:ext cx="10515600" cy="232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just" defTabSz="1155700" rtl="1">
            <a:lnSpc>
              <a:spcPct val="90000"/>
            </a:lnSpc>
            <a:spcBef>
              <a:spcPct val="0"/>
            </a:spcBef>
            <a:spcAft>
              <a:spcPct val="20000"/>
            </a:spcAft>
            <a:buChar char="••"/>
          </a:pPr>
          <a:r>
            <a:rPr lang="fa-IR" sz="2600" kern="1200" dirty="0" smtClean="0"/>
            <a:t>عبارتست از موجودى كه خودبخود وجود داشته باشد و نيازى به موجود ديگرى نداشته باشد و طبعاً چنين موجودى ازلى و ابدى خواهد بود زيرا معدوم بودن چيزى در يك زمان، نشانه اينست كه وجودش از خودش نيست و براى وجود يافتن، نياز به موجود ديگرى دارد كه سبب يا شرط تحقق آنست و با فقدان آن مفقود مى‌شود. </a:t>
          </a:r>
          <a:endParaRPr lang="fa-IR" sz="2600" kern="1200" dirty="0"/>
        </a:p>
      </dsp:txBody>
      <dsp:txXfrm>
        <a:off x="0" y="1091538"/>
        <a:ext cx="10515600" cy="2322540"/>
      </dsp:txXfrm>
    </dsp:sp>
    <dsp:sp modelId="{0B8C82B9-E931-4E83-BAB9-7F0F4852D0D8}">
      <dsp:nvSpPr>
        <dsp:cNvPr id="0" name=""/>
        <dsp:cNvSpPr/>
      </dsp:nvSpPr>
      <dsp:spPr>
        <a:xfrm>
          <a:off x="0" y="3414078"/>
          <a:ext cx="10515600" cy="107504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fa-IR" sz="3300" kern="1200" smtClean="0"/>
            <a:t>ممكن الوجود </a:t>
          </a:r>
          <a:endParaRPr lang="fa-IR" sz="3300" kern="1200"/>
        </a:p>
      </dsp:txBody>
      <dsp:txXfrm>
        <a:off x="52479" y="3466557"/>
        <a:ext cx="10410642" cy="970089"/>
      </dsp:txXfrm>
    </dsp:sp>
    <dsp:sp modelId="{30633E4E-2B5A-403D-9902-2C7AE7901E6E}">
      <dsp:nvSpPr>
        <dsp:cNvPr id="0" name=""/>
        <dsp:cNvSpPr/>
      </dsp:nvSpPr>
      <dsp:spPr>
        <a:xfrm>
          <a:off x="0" y="4489125"/>
          <a:ext cx="10515600" cy="631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r" defTabSz="1155700" rtl="1">
            <a:lnSpc>
              <a:spcPct val="90000"/>
            </a:lnSpc>
            <a:spcBef>
              <a:spcPct val="0"/>
            </a:spcBef>
            <a:spcAft>
              <a:spcPct val="20000"/>
            </a:spcAft>
            <a:buChar char="••"/>
          </a:pPr>
          <a:r>
            <a:rPr lang="fa-IR" sz="2600" kern="1200" smtClean="0"/>
            <a:t>عبارتست از موجودى كه خودبخود وجود ندارد و تحقق يافتنش منوط به موجود ديگرى است.</a:t>
          </a:r>
          <a:endParaRPr lang="fa-IR" sz="2600" kern="1200"/>
        </a:p>
      </dsp:txBody>
      <dsp:txXfrm>
        <a:off x="0" y="4489125"/>
        <a:ext cx="10515600" cy="631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C0097-4C7D-49E6-9A18-5C070FEC25E5}">
      <dsp:nvSpPr>
        <dsp:cNvPr id="0" name=""/>
        <dsp:cNvSpPr/>
      </dsp:nvSpPr>
      <dsp:spPr>
        <a:xfrm>
          <a:off x="0" y="72351"/>
          <a:ext cx="10155991" cy="8470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r" defTabSz="1155700" rtl="1">
            <a:lnSpc>
              <a:spcPct val="90000"/>
            </a:lnSpc>
            <a:spcBef>
              <a:spcPct val="0"/>
            </a:spcBef>
            <a:spcAft>
              <a:spcPct val="35000"/>
            </a:spcAft>
          </a:pPr>
          <a:r>
            <a:rPr lang="fa-IR" sz="2600" kern="1200" dirty="0" smtClean="0"/>
            <a:t>همه موجودات خارج واجب الوجود باشند:</a:t>
          </a:r>
          <a:endParaRPr lang="fa-IR" sz="2600" kern="1200" dirty="0"/>
        </a:p>
      </dsp:txBody>
      <dsp:txXfrm>
        <a:off x="41347" y="113698"/>
        <a:ext cx="10073297" cy="764312"/>
      </dsp:txXfrm>
    </dsp:sp>
    <dsp:sp modelId="{5F8B23D7-2A61-4872-84FE-81B927379E61}">
      <dsp:nvSpPr>
        <dsp:cNvPr id="0" name=""/>
        <dsp:cNvSpPr/>
      </dsp:nvSpPr>
      <dsp:spPr>
        <a:xfrm>
          <a:off x="0" y="919358"/>
          <a:ext cx="10155991"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453" tIns="33020" rIns="184912" bIns="33020" numCol="1" spcCol="1270" anchor="t" anchorCtr="0">
          <a:noAutofit/>
        </a:bodyPr>
        <a:lstStyle/>
        <a:p>
          <a:pPr marL="228600" lvl="1" indent="-228600" algn="r" defTabSz="889000" rtl="1">
            <a:lnSpc>
              <a:spcPct val="90000"/>
            </a:lnSpc>
            <a:spcBef>
              <a:spcPct val="0"/>
            </a:spcBef>
            <a:spcAft>
              <a:spcPct val="20000"/>
            </a:spcAft>
            <a:buChar char="••"/>
          </a:pPr>
          <a:r>
            <a:rPr lang="fa-IR" sz="2000" kern="1200" dirty="0" smtClean="0"/>
            <a:t>دلالت بر وجود واجب دارد.</a:t>
          </a:r>
          <a:endParaRPr lang="fa-IR" sz="2000" kern="1200" dirty="0"/>
        </a:p>
      </dsp:txBody>
      <dsp:txXfrm>
        <a:off x="0" y="919358"/>
        <a:ext cx="10155991" cy="484380"/>
      </dsp:txXfrm>
    </dsp:sp>
    <dsp:sp modelId="{3E6FC1B3-AD03-4EF3-898C-DE5DAA12CE6C}">
      <dsp:nvSpPr>
        <dsp:cNvPr id="0" name=""/>
        <dsp:cNvSpPr/>
      </dsp:nvSpPr>
      <dsp:spPr>
        <a:xfrm>
          <a:off x="0" y="1403738"/>
          <a:ext cx="10155991" cy="84700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r" defTabSz="1155700" rtl="1">
            <a:lnSpc>
              <a:spcPct val="90000"/>
            </a:lnSpc>
            <a:spcBef>
              <a:spcPct val="0"/>
            </a:spcBef>
            <a:spcAft>
              <a:spcPct val="35000"/>
            </a:spcAft>
          </a:pPr>
          <a:r>
            <a:rPr lang="fa-IR" sz="2600" kern="1200" dirty="0" smtClean="0"/>
            <a:t>همه موجودات خارج ممکن الوجود باشند:</a:t>
          </a:r>
          <a:endParaRPr lang="fa-IR" sz="2600" kern="1200" dirty="0"/>
        </a:p>
      </dsp:txBody>
      <dsp:txXfrm>
        <a:off x="41347" y="1445085"/>
        <a:ext cx="10073297" cy="764312"/>
      </dsp:txXfrm>
    </dsp:sp>
    <dsp:sp modelId="{F8F01DB3-D67E-4A68-BCE7-78D5D4D75129}">
      <dsp:nvSpPr>
        <dsp:cNvPr id="0" name=""/>
        <dsp:cNvSpPr/>
      </dsp:nvSpPr>
      <dsp:spPr>
        <a:xfrm>
          <a:off x="0" y="2250744"/>
          <a:ext cx="10155991"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453" tIns="33020" rIns="184912" bIns="33020" numCol="1" spcCol="1270" anchor="t" anchorCtr="0">
          <a:noAutofit/>
        </a:bodyPr>
        <a:lstStyle/>
        <a:p>
          <a:pPr marL="228600" lvl="1" indent="-228600" algn="r" defTabSz="889000" rtl="1">
            <a:lnSpc>
              <a:spcPct val="90000"/>
            </a:lnSpc>
            <a:spcBef>
              <a:spcPct val="0"/>
            </a:spcBef>
            <a:spcAft>
              <a:spcPct val="20000"/>
            </a:spcAft>
            <a:buChar char="••"/>
          </a:pPr>
          <a:r>
            <a:rPr lang="fa-IR" sz="2000" kern="1200" dirty="0" smtClean="0"/>
            <a:t>غلط است. مستلزم تسلسل در علل است. (نیاز به برهان و توضیح دارد)</a:t>
          </a:r>
          <a:endParaRPr lang="fa-IR" sz="2000" kern="1200" dirty="0"/>
        </a:p>
      </dsp:txBody>
      <dsp:txXfrm>
        <a:off x="0" y="2250744"/>
        <a:ext cx="10155991" cy="484380"/>
      </dsp:txXfrm>
    </dsp:sp>
    <dsp:sp modelId="{80890010-9D02-4449-95E8-A6BA9AE4E8CF}">
      <dsp:nvSpPr>
        <dsp:cNvPr id="0" name=""/>
        <dsp:cNvSpPr/>
      </dsp:nvSpPr>
      <dsp:spPr>
        <a:xfrm>
          <a:off x="0" y="2735124"/>
          <a:ext cx="10155991" cy="8470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r" defTabSz="1155700" rtl="1">
            <a:lnSpc>
              <a:spcPct val="90000"/>
            </a:lnSpc>
            <a:spcBef>
              <a:spcPct val="0"/>
            </a:spcBef>
            <a:spcAft>
              <a:spcPct val="35000"/>
            </a:spcAft>
          </a:pPr>
          <a:r>
            <a:rPr lang="fa-IR" sz="2600" kern="1200" dirty="0" smtClean="0"/>
            <a:t>موجودات خارج برخی ممکن و برخی واجب باشند:</a:t>
          </a:r>
          <a:endParaRPr lang="fa-IR" sz="2600" kern="1200" dirty="0"/>
        </a:p>
      </dsp:txBody>
      <dsp:txXfrm>
        <a:off x="41347" y="2776471"/>
        <a:ext cx="10073297" cy="764312"/>
      </dsp:txXfrm>
    </dsp:sp>
    <dsp:sp modelId="{B0EC5E46-E3E9-4D9F-89E7-EEDE57238BC1}">
      <dsp:nvSpPr>
        <dsp:cNvPr id="0" name=""/>
        <dsp:cNvSpPr/>
      </dsp:nvSpPr>
      <dsp:spPr>
        <a:xfrm>
          <a:off x="0" y="3582131"/>
          <a:ext cx="10155991"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453" tIns="33020" rIns="184912" bIns="33020" numCol="1" spcCol="1270" anchor="t" anchorCtr="0">
          <a:noAutofit/>
        </a:bodyPr>
        <a:lstStyle/>
        <a:p>
          <a:pPr marL="228600" lvl="1" indent="-228600" algn="r" defTabSz="889000" rtl="1">
            <a:lnSpc>
              <a:spcPct val="90000"/>
            </a:lnSpc>
            <a:spcBef>
              <a:spcPct val="0"/>
            </a:spcBef>
            <a:spcAft>
              <a:spcPct val="20000"/>
            </a:spcAft>
            <a:buChar char="••"/>
          </a:pPr>
          <a:r>
            <a:rPr lang="fa-IR" sz="2000" kern="1200" dirty="0" smtClean="0"/>
            <a:t>دلالت بر وجود واجب دارد.</a:t>
          </a:r>
          <a:endParaRPr lang="fa-IR" sz="2000" kern="1200" dirty="0"/>
        </a:p>
      </dsp:txBody>
      <dsp:txXfrm>
        <a:off x="0" y="3582131"/>
        <a:ext cx="10155991" cy="4843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2517068-AA1C-4A5C-88CF-1C5D4A5000D5}" type="datetimeFigureOut">
              <a:rPr lang="fa-IR" smtClean="0"/>
              <a:t>06/01/1437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BF7DDE9-E081-4F12-941C-B859245E159E}" type="slidenum">
              <a:rPr lang="fa-IR" smtClean="0"/>
              <a:t>‹#›</a:t>
            </a:fld>
            <a:endParaRPr lang="fa-IR"/>
          </a:p>
        </p:txBody>
      </p:sp>
    </p:spTree>
    <p:extLst>
      <p:ext uri="{BB962C8B-B14F-4D97-AF65-F5344CB8AC3E}">
        <p14:creationId xmlns:p14="http://schemas.microsoft.com/office/powerpoint/2010/main" val="11758297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EBF7DDE9-E081-4F12-941C-B859245E159E}" type="slidenum">
              <a:rPr lang="fa-IR" smtClean="0"/>
              <a:t>1</a:t>
            </a:fld>
            <a:endParaRPr lang="fa-IR"/>
          </a:p>
        </p:txBody>
      </p:sp>
    </p:spTree>
    <p:extLst>
      <p:ext uri="{BB962C8B-B14F-4D97-AF65-F5344CB8AC3E}">
        <p14:creationId xmlns:p14="http://schemas.microsoft.com/office/powerpoint/2010/main" val="223500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655A9A1-5853-4527-9D27-61869932D4BA}" type="datetime8">
              <a:rPr lang="fa-IR" smtClean="0"/>
              <a:t>19 اُكتبر 15</a:t>
            </a:fld>
            <a:endParaRPr lang="fa-IR"/>
          </a:p>
        </p:txBody>
      </p:sp>
      <p:sp>
        <p:nvSpPr>
          <p:cNvPr id="5" name="Footer Placeholder 4"/>
          <p:cNvSpPr>
            <a:spLocks noGrp="1"/>
          </p:cNvSpPr>
          <p:nvPr>
            <p:ph type="ftr" sz="quarter" idx="11"/>
          </p:nvPr>
        </p:nvSpPr>
        <p:spPr/>
        <p:txBody>
          <a:bodyPr/>
          <a:lstStyle/>
          <a:p>
            <a:r>
              <a:rPr lang="fa-IR" smtClean="0"/>
              <a:t>درس هفتم: اثبات واجب الوجود</a:t>
            </a:r>
            <a:endParaRPr lang="fa-IR"/>
          </a:p>
        </p:txBody>
      </p:sp>
      <p:sp>
        <p:nvSpPr>
          <p:cNvPr id="6" name="Slide Number Placeholder 5"/>
          <p:cNvSpPr>
            <a:spLocks noGrp="1"/>
          </p:cNvSpPr>
          <p:nvPr>
            <p:ph type="sldNum" sz="quarter" idx="12"/>
          </p:nvPr>
        </p:nvSpPr>
        <p:spPr/>
        <p:txBody>
          <a:bodyPr/>
          <a:lstStyle/>
          <a:p>
            <a:fld id="{628AC7F8-419D-4614-BE5A-8878AB641A37}" type="slidenum">
              <a:rPr lang="fa-IR" smtClean="0"/>
              <a:t>‹#›</a:t>
            </a:fld>
            <a:endParaRPr lang="fa-IR"/>
          </a:p>
        </p:txBody>
      </p:sp>
    </p:spTree>
    <p:extLst>
      <p:ext uri="{BB962C8B-B14F-4D97-AF65-F5344CB8AC3E}">
        <p14:creationId xmlns:p14="http://schemas.microsoft.com/office/powerpoint/2010/main" val="2490954496"/>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14D9FA6-7919-45D4-9F6B-CE94B0F43A45}" type="datetime8">
              <a:rPr lang="fa-IR" smtClean="0"/>
              <a:t>19 اُكتبر 15</a:t>
            </a:fld>
            <a:endParaRPr lang="fa-IR"/>
          </a:p>
        </p:txBody>
      </p:sp>
      <p:sp>
        <p:nvSpPr>
          <p:cNvPr id="5" name="Footer Placeholder 4"/>
          <p:cNvSpPr>
            <a:spLocks noGrp="1"/>
          </p:cNvSpPr>
          <p:nvPr>
            <p:ph type="ftr" sz="quarter" idx="11"/>
          </p:nvPr>
        </p:nvSpPr>
        <p:spPr/>
        <p:txBody>
          <a:bodyPr/>
          <a:lstStyle/>
          <a:p>
            <a:r>
              <a:rPr lang="fa-IR" smtClean="0"/>
              <a:t>درس هفتم: اثبات واجب الوجود</a:t>
            </a:r>
            <a:endParaRPr lang="fa-IR"/>
          </a:p>
        </p:txBody>
      </p:sp>
      <p:sp>
        <p:nvSpPr>
          <p:cNvPr id="6" name="Slide Number Placeholder 5"/>
          <p:cNvSpPr>
            <a:spLocks noGrp="1"/>
          </p:cNvSpPr>
          <p:nvPr>
            <p:ph type="sldNum" sz="quarter" idx="12"/>
          </p:nvPr>
        </p:nvSpPr>
        <p:spPr/>
        <p:txBody>
          <a:bodyPr/>
          <a:lstStyle/>
          <a:p>
            <a:fld id="{628AC7F8-419D-4614-BE5A-8878AB641A37}" type="slidenum">
              <a:rPr lang="fa-IR" smtClean="0"/>
              <a:t>‹#›</a:t>
            </a:fld>
            <a:endParaRPr lang="fa-IR"/>
          </a:p>
        </p:txBody>
      </p:sp>
    </p:spTree>
    <p:extLst>
      <p:ext uri="{BB962C8B-B14F-4D97-AF65-F5344CB8AC3E}">
        <p14:creationId xmlns:p14="http://schemas.microsoft.com/office/powerpoint/2010/main" val="3149570512"/>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EAD1647-8BB2-4CEA-B72D-054C18F2D98C}" type="datetime8">
              <a:rPr lang="fa-IR" smtClean="0"/>
              <a:t>19 اُكتبر 15</a:t>
            </a:fld>
            <a:endParaRPr lang="fa-IR"/>
          </a:p>
        </p:txBody>
      </p:sp>
      <p:sp>
        <p:nvSpPr>
          <p:cNvPr id="5" name="Footer Placeholder 4"/>
          <p:cNvSpPr>
            <a:spLocks noGrp="1"/>
          </p:cNvSpPr>
          <p:nvPr>
            <p:ph type="ftr" sz="quarter" idx="11"/>
          </p:nvPr>
        </p:nvSpPr>
        <p:spPr/>
        <p:txBody>
          <a:bodyPr/>
          <a:lstStyle/>
          <a:p>
            <a:r>
              <a:rPr lang="fa-IR" smtClean="0"/>
              <a:t>درس هفتم: اثبات واجب الوجود</a:t>
            </a:r>
            <a:endParaRPr lang="fa-IR"/>
          </a:p>
        </p:txBody>
      </p:sp>
      <p:sp>
        <p:nvSpPr>
          <p:cNvPr id="6" name="Slide Number Placeholder 5"/>
          <p:cNvSpPr>
            <a:spLocks noGrp="1"/>
          </p:cNvSpPr>
          <p:nvPr>
            <p:ph type="sldNum" sz="quarter" idx="12"/>
          </p:nvPr>
        </p:nvSpPr>
        <p:spPr/>
        <p:txBody>
          <a:bodyPr/>
          <a:lstStyle/>
          <a:p>
            <a:fld id="{628AC7F8-419D-4614-BE5A-8878AB641A37}" type="slidenum">
              <a:rPr lang="fa-IR" smtClean="0"/>
              <a:t>‹#›</a:t>
            </a:fld>
            <a:endParaRPr lang="fa-IR"/>
          </a:p>
        </p:txBody>
      </p:sp>
    </p:spTree>
    <p:extLst>
      <p:ext uri="{BB962C8B-B14F-4D97-AF65-F5344CB8AC3E}">
        <p14:creationId xmlns:p14="http://schemas.microsoft.com/office/powerpoint/2010/main" val="340979882"/>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72206F5-2A20-4242-BBCC-68140E746EAB}" type="datetime8">
              <a:rPr lang="fa-IR" smtClean="0"/>
              <a:t>19 اُكتبر 15</a:t>
            </a:fld>
            <a:endParaRPr lang="fa-IR"/>
          </a:p>
        </p:txBody>
      </p:sp>
      <p:sp>
        <p:nvSpPr>
          <p:cNvPr id="5" name="Footer Placeholder 4"/>
          <p:cNvSpPr>
            <a:spLocks noGrp="1"/>
          </p:cNvSpPr>
          <p:nvPr>
            <p:ph type="ftr" sz="quarter" idx="11"/>
          </p:nvPr>
        </p:nvSpPr>
        <p:spPr/>
        <p:txBody>
          <a:bodyPr/>
          <a:lstStyle/>
          <a:p>
            <a:r>
              <a:rPr lang="fa-IR" smtClean="0"/>
              <a:t>درس هفتم: اثبات واجب الوجود</a:t>
            </a:r>
            <a:endParaRPr lang="fa-IR"/>
          </a:p>
        </p:txBody>
      </p:sp>
      <p:sp>
        <p:nvSpPr>
          <p:cNvPr id="6" name="Slide Number Placeholder 5"/>
          <p:cNvSpPr>
            <a:spLocks noGrp="1"/>
          </p:cNvSpPr>
          <p:nvPr>
            <p:ph type="sldNum" sz="quarter" idx="12"/>
          </p:nvPr>
        </p:nvSpPr>
        <p:spPr/>
        <p:txBody>
          <a:bodyPr/>
          <a:lstStyle/>
          <a:p>
            <a:fld id="{628AC7F8-419D-4614-BE5A-8878AB641A37}" type="slidenum">
              <a:rPr lang="fa-IR" smtClean="0"/>
              <a:t>‹#›</a:t>
            </a:fld>
            <a:endParaRPr lang="fa-IR"/>
          </a:p>
        </p:txBody>
      </p:sp>
    </p:spTree>
    <p:extLst>
      <p:ext uri="{BB962C8B-B14F-4D97-AF65-F5344CB8AC3E}">
        <p14:creationId xmlns:p14="http://schemas.microsoft.com/office/powerpoint/2010/main" val="1107240749"/>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C7F8D1-C7DF-4331-9C06-6809C4EDD32C}" type="datetime8">
              <a:rPr lang="fa-IR" smtClean="0"/>
              <a:t>19 اُكتبر 15</a:t>
            </a:fld>
            <a:endParaRPr lang="fa-IR"/>
          </a:p>
        </p:txBody>
      </p:sp>
      <p:sp>
        <p:nvSpPr>
          <p:cNvPr id="5" name="Footer Placeholder 4"/>
          <p:cNvSpPr>
            <a:spLocks noGrp="1"/>
          </p:cNvSpPr>
          <p:nvPr>
            <p:ph type="ftr" sz="quarter" idx="11"/>
          </p:nvPr>
        </p:nvSpPr>
        <p:spPr/>
        <p:txBody>
          <a:bodyPr/>
          <a:lstStyle/>
          <a:p>
            <a:r>
              <a:rPr lang="fa-IR" smtClean="0"/>
              <a:t>درس هفتم: اثبات واجب الوجود</a:t>
            </a:r>
            <a:endParaRPr lang="fa-IR"/>
          </a:p>
        </p:txBody>
      </p:sp>
      <p:sp>
        <p:nvSpPr>
          <p:cNvPr id="6" name="Slide Number Placeholder 5"/>
          <p:cNvSpPr>
            <a:spLocks noGrp="1"/>
          </p:cNvSpPr>
          <p:nvPr>
            <p:ph type="sldNum" sz="quarter" idx="12"/>
          </p:nvPr>
        </p:nvSpPr>
        <p:spPr/>
        <p:txBody>
          <a:bodyPr/>
          <a:lstStyle/>
          <a:p>
            <a:fld id="{628AC7F8-419D-4614-BE5A-8878AB641A37}" type="slidenum">
              <a:rPr lang="fa-IR" smtClean="0"/>
              <a:t>‹#›</a:t>
            </a:fld>
            <a:endParaRPr lang="fa-IR"/>
          </a:p>
        </p:txBody>
      </p:sp>
    </p:spTree>
    <p:extLst>
      <p:ext uri="{BB962C8B-B14F-4D97-AF65-F5344CB8AC3E}">
        <p14:creationId xmlns:p14="http://schemas.microsoft.com/office/powerpoint/2010/main" val="2514456825"/>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806C8FB-E897-42E4-B71B-C2EA7773EDE3}" type="datetime8">
              <a:rPr lang="fa-IR" smtClean="0"/>
              <a:t>19 اُكتبر 15</a:t>
            </a:fld>
            <a:endParaRPr lang="fa-IR"/>
          </a:p>
        </p:txBody>
      </p:sp>
      <p:sp>
        <p:nvSpPr>
          <p:cNvPr id="6" name="Footer Placeholder 5"/>
          <p:cNvSpPr>
            <a:spLocks noGrp="1"/>
          </p:cNvSpPr>
          <p:nvPr>
            <p:ph type="ftr" sz="quarter" idx="11"/>
          </p:nvPr>
        </p:nvSpPr>
        <p:spPr/>
        <p:txBody>
          <a:bodyPr/>
          <a:lstStyle/>
          <a:p>
            <a:r>
              <a:rPr lang="fa-IR" smtClean="0"/>
              <a:t>درس هفتم: اثبات واجب الوجود</a:t>
            </a:r>
            <a:endParaRPr lang="fa-IR"/>
          </a:p>
        </p:txBody>
      </p:sp>
      <p:sp>
        <p:nvSpPr>
          <p:cNvPr id="7" name="Slide Number Placeholder 6"/>
          <p:cNvSpPr>
            <a:spLocks noGrp="1"/>
          </p:cNvSpPr>
          <p:nvPr>
            <p:ph type="sldNum" sz="quarter" idx="12"/>
          </p:nvPr>
        </p:nvSpPr>
        <p:spPr/>
        <p:txBody>
          <a:bodyPr/>
          <a:lstStyle/>
          <a:p>
            <a:fld id="{628AC7F8-419D-4614-BE5A-8878AB641A37}" type="slidenum">
              <a:rPr lang="fa-IR" smtClean="0"/>
              <a:t>‹#›</a:t>
            </a:fld>
            <a:endParaRPr lang="fa-IR"/>
          </a:p>
        </p:txBody>
      </p:sp>
    </p:spTree>
    <p:extLst>
      <p:ext uri="{BB962C8B-B14F-4D97-AF65-F5344CB8AC3E}">
        <p14:creationId xmlns:p14="http://schemas.microsoft.com/office/powerpoint/2010/main" val="3009244670"/>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558FE07-C683-46F6-B9C1-F142D3D08B82}" type="datetime8">
              <a:rPr lang="fa-IR" smtClean="0"/>
              <a:t>19 اُكتبر 15</a:t>
            </a:fld>
            <a:endParaRPr lang="fa-IR"/>
          </a:p>
        </p:txBody>
      </p:sp>
      <p:sp>
        <p:nvSpPr>
          <p:cNvPr id="8" name="Footer Placeholder 7"/>
          <p:cNvSpPr>
            <a:spLocks noGrp="1"/>
          </p:cNvSpPr>
          <p:nvPr>
            <p:ph type="ftr" sz="quarter" idx="11"/>
          </p:nvPr>
        </p:nvSpPr>
        <p:spPr/>
        <p:txBody>
          <a:bodyPr/>
          <a:lstStyle/>
          <a:p>
            <a:r>
              <a:rPr lang="fa-IR" smtClean="0"/>
              <a:t>درس هفتم: اثبات واجب الوجود</a:t>
            </a:r>
            <a:endParaRPr lang="fa-IR"/>
          </a:p>
        </p:txBody>
      </p:sp>
      <p:sp>
        <p:nvSpPr>
          <p:cNvPr id="9" name="Slide Number Placeholder 8"/>
          <p:cNvSpPr>
            <a:spLocks noGrp="1"/>
          </p:cNvSpPr>
          <p:nvPr>
            <p:ph type="sldNum" sz="quarter" idx="12"/>
          </p:nvPr>
        </p:nvSpPr>
        <p:spPr/>
        <p:txBody>
          <a:bodyPr/>
          <a:lstStyle/>
          <a:p>
            <a:fld id="{628AC7F8-419D-4614-BE5A-8878AB641A37}" type="slidenum">
              <a:rPr lang="fa-IR" smtClean="0"/>
              <a:t>‹#›</a:t>
            </a:fld>
            <a:endParaRPr lang="fa-IR"/>
          </a:p>
        </p:txBody>
      </p:sp>
    </p:spTree>
    <p:extLst>
      <p:ext uri="{BB962C8B-B14F-4D97-AF65-F5344CB8AC3E}">
        <p14:creationId xmlns:p14="http://schemas.microsoft.com/office/powerpoint/2010/main" val="2217321693"/>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E62D06C-ECA4-4FD9-B826-53EA847FC012}" type="datetime8">
              <a:rPr lang="fa-IR" smtClean="0"/>
              <a:t>19 اُكتبر 15</a:t>
            </a:fld>
            <a:endParaRPr lang="fa-IR"/>
          </a:p>
        </p:txBody>
      </p:sp>
      <p:sp>
        <p:nvSpPr>
          <p:cNvPr id="4" name="Footer Placeholder 3"/>
          <p:cNvSpPr>
            <a:spLocks noGrp="1"/>
          </p:cNvSpPr>
          <p:nvPr>
            <p:ph type="ftr" sz="quarter" idx="11"/>
          </p:nvPr>
        </p:nvSpPr>
        <p:spPr/>
        <p:txBody>
          <a:bodyPr/>
          <a:lstStyle/>
          <a:p>
            <a:r>
              <a:rPr lang="fa-IR" smtClean="0"/>
              <a:t>درس هفتم: اثبات واجب الوجود</a:t>
            </a:r>
            <a:endParaRPr lang="fa-IR"/>
          </a:p>
        </p:txBody>
      </p:sp>
      <p:sp>
        <p:nvSpPr>
          <p:cNvPr id="5" name="Slide Number Placeholder 4"/>
          <p:cNvSpPr>
            <a:spLocks noGrp="1"/>
          </p:cNvSpPr>
          <p:nvPr>
            <p:ph type="sldNum" sz="quarter" idx="12"/>
          </p:nvPr>
        </p:nvSpPr>
        <p:spPr/>
        <p:txBody>
          <a:bodyPr/>
          <a:lstStyle/>
          <a:p>
            <a:fld id="{628AC7F8-419D-4614-BE5A-8878AB641A37}" type="slidenum">
              <a:rPr lang="fa-IR" smtClean="0"/>
              <a:t>‹#›</a:t>
            </a:fld>
            <a:endParaRPr lang="fa-IR"/>
          </a:p>
        </p:txBody>
      </p:sp>
    </p:spTree>
    <p:extLst>
      <p:ext uri="{BB962C8B-B14F-4D97-AF65-F5344CB8AC3E}">
        <p14:creationId xmlns:p14="http://schemas.microsoft.com/office/powerpoint/2010/main" val="1207435713"/>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3996E-93A6-4DE5-8370-283EB47C35E0}" type="datetime8">
              <a:rPr lang="fa-IR" smtClean="0"/>
              <a:t>19 اُكتبر 15</a:t>
            </a:fld>
            <a:endParaRPr lang="fa-IR"/>
          </a:p>
        </p:txBody>
      </p:sp>
      <p:sp>
        <p:nvSpPr>
          <p:cNvPr id="3" name="Footer Placeholder 2"/>
          <p:cNvSpPr>
            <a:spLocks noGrp="1"/>
          </p:cNvSpPr>
          <p:nvPr>
            <p:ph type="ftr" sz="quarter" idx="11"/>
          </p:nvPr>
        </p:nvSpPr>
        <p:spPr/>
        <p:txBody>
          <a:bodyPr/>
          <a:lstStyle/>
          <a:p>
            <a:r>
              <a:rPr lang="fa-IR" smtClean="0"/>
              <a:t>درس هفتم: اثبات واجب الوجود</a:t>
            </a:r>
            <a:endParaRPr lang="fa-IR"/>
          </a:p>
        </p:txBody>
      </p:sp>
      <p:sp>
        <p:nvSpPr>
          <p:cNvPr id="4" name="Slide Number Placeholder 3"/>
          <p:cNvSpPr>
            <a:spLocks noGrp="1"/>
          </p:cNvSpPr>
          <p:nvPr>
            <p:ph type="sldNum" sz="quarter" idx="12"/>
          </p:nvPr>
        </p:nvSpPr>
        <p:spPr/>
        <p:txBody>
          <a:bodyPr/>
          <a:lstStyle/>
          <a:p>
            <a:fld id="{628AC7F8-419D-4614-BE5A-8878AB641A37}" type="slidenum">
              <a:rPr lang="fa-IR" smtClean="0"/>
              <a:t>‹#›</a:t>
            </a:fld>
            <a:endParaRPr lang="fa-IR"/>
          </a:p>
        </p:txBody>
      </p:sp>
    </p:spTree>
    <p:extLst>
      <p:ext uri="{BB962C8B-B14F-4D97-AF65-F5344CB8AC3E}">
        <p14:creationId xmlns:p14="http://schemas.microsoft.com/office/powerpoint/2010/main" val="3513208276"/>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7B58F-A1FA-493F-BAE7-E6DED2850058}" type="datetime8">
              <a:rPr lang="fa-IR" smtClean="0"/>
              <a:t>19 اُكتبر 15</a:t>
            </a:fld>
            <a:endParaRPr lang="fa-IR"/>
          </a:p>
        </p:txBody>
      </p:sp>
      <p:sp>
        <p:nvSpPr>
          <p:cNvPr id="6" name="Footer Placeholder 5"/>
          <p:cNvSpPr>
            <a:spLocks noGrp="1"/>
          </p:cNvSpPr>
          <p:nvPr>
            <p:ph type="ftr" sz="quarter" idx="11"/>
          </p:nvPr>
        </p:nvSpPr>
        <p:spPr/>
        <p:txBody>
          <a:bodyPr/>
          <a:lstStyle/>
          <a:p>
            <a:r>
              <a:rPr lang="fa-IR" smtClean="0"/>
              <a:t>درس هفتم: اثبات واجب الوجود</a:t>
            </a:r>
            <a:endParaRPr lang="fa-IR"/>
          </a:p>
        </p:txBody>
      </p:sp>
      <p:sp>
        <p:nvSpPr>
          <p:cNvPr id="7" name="Slide Number Placeholder 6"/>
          <p:cNvSpPr>
            <a:spLocks noGrp="1"/>
          </p:cNvSpPr>
          <p:nvPr>
            <p:ph type="sldNum" sz="quarter" idx="12"/>
          </p:nvPr>
        </p:nvSpPr>
        <p:spPr/>
        <p:txBody>
          <a:bodyPr/>
          <a:lstStyle/>
          <a:p>
            <a:fld id="{628AC7F8-419D-4614-BE5A-8878AB641A37}" type="slidenum">
              <a:rPr lang="fa-IR" smtClean="0"/>
              <a:t>‹#›</a:t>
            </a:fld>
            <a:endParaRPr lang="fa-IR"/>
          </a:p>
        </p:txBody>
      </p:sp>
    </p:spTree>
    <p:extLst>
      <p:ext uri="{BB962C8B-B14F-4D97-AF65-F5344CB8AC3E}">
        <p14:creationId xmlns:p14="http://schemas.microsoft.com/office/powerpoint/2010/main" val="1548978624"/>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C29C7-8E61-4A38-965A-D0D50B62A26B}" type="datetime8">
              <a:rPr lang="fa-IR" smtClean="0"/>
              <a:t>19 اُكتبر 15</a:t>
            </a:fld>
            <a:endParaRPr lang="fa-IR"/>
          </a:p>
        </p:txBody>
      </p:sp>
      <p:sp>
        <p:nvSpPr>
          <p:cNvPr id="6" name="Footer Placeholder 5"/>
          <p:cNvSpPr>
            <a:spLocks noGrp="1"/>
          </p:cNvSpPr>
          <p:nvPr>
            <p:ph type="ftr" sz="quarter" idx="11"/>
          </p:nvPr>
        </p:nvSpPr>
        <p:spPr/>
        <p:txBody>
          <a:bodyPr/>
          <a:lstStyle/>
          <a:p>
            <a:r>
              <a:rPr lang="fa-IR" smtClean="0"/>
              <a:t>درس هفتم: اثبات واجب الوجود</a:t>
            </a:r>
            <a:endParaRPr lang="fa-IR"/>
          </a:p>
        </p:txBody>
      </p:sp>
      <p:sp>
        <p:nvSpPr>
          <p:cNvPr id="7" name="Slide Number Placeholder 6"/>
          <p:cNvSpPr>
            <a:spLocks noGrp="1"/>
          </p:cNvSpPr>
          <p:nvPr>
            <p:ph type="sldNum" sz="quarter" idx="12"/>
          </p:nvPr>
        </p:nvSpPr>
        <p:spPr/>
        <p:txBody>
          <a:bodyPr/>
          <a:lstStyle/>
          <a:p>
            <a:fld id="{628AC7F8-419D-4614-BE5A-8878AB641A37}" type="slidenum">
              <a:rPr lang="fa-IR" smtClean="0"/>
              <a:t>‹#›</a:t>
            </a:fld>
            <a:endParaRPr lang="fa-IR"/>
          </a:p>
        </p:txBody>
      </p:sp>
    </p:spTree>
    <p:extLst>
      <p:ext uri="{BB962C8B-B14F-4D97-AF65-F5344CB8AC3E}">
        <p14:creationId xmlns:p14="http://schemas.microsoft.com/office/powerpoint/2010/main" val="3661185493"/>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C88F264-06B4-4F79-B201-2E25DF7E0EB0}" type="datetime8">
              <a:rPr lang="fa-IR" smtClean="0"/>
              <a:t>19 اُكتبر 15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fa-IR" smtClean="0"/>
              <a:t>درس هفتم: اثبات واجب الوجود</a:t>
            </a:r>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28AC7F8-419D-4614-BE5A-8878AB641A37}" type="slidenum">
              <a:rPr lang="fa-IR" smtClean="0"/>
              <a:t>‹#›</a:t>
            </a:fld>
            <a:endParaRPr lang="fa-IR"/>
          </a:p>
        </p:txBody>
      </p:sp>
    </p:spTree>
    <p:extLst>
      <p:ext uri="{BB962C8B-B14F-4D97-AF65-F5344CB8AC3E}">
        <p14:creationId xmlns:p14="http://schemas.microsoft.com/office/powerpoint/2010/main" val="1390828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hf sldNum="0"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بسم الله الرحمن الرحیم</a:t>
            </a:r>
            <a:endParaRPr lang="fa-IR" dirty="0"/>
          </a:p>
        </p:txBody>
      </p:sp>
      <p:sp>
        <p:nvSpPr>
          <p:cNvPr id="3" name="Subtitle 2"/>
          <p:cNvSpPr>
            <a:spLocks noGrp="1"/>
          </p:cNvSpPr>
          <p:nvPr>
            <p:ph type="subTitle" idx="1"/>
          </p:nvPr>
        </p:nvSpPr>
        <p:spPr/>
        <p:txBody>
          <a:bodyPr>
            <a:noAutofit/>
          </a:bodyPr>
          <a:lstStyle/>
          <a:p>
            <a:r>
              <a:rPr lang="fa-IR" sz="4000" dirty="0" smtClean="0"/>
              <a:t>آموزش عقائد آیت الله مصباح یزدی</a:t>
            </a:r>
          </a:p>
          <a:p>
            <a:endParaRPr lang="fa-IR" sz="4000" dirty="0"/>
          </a:p>
          <a:p>
            <a:r>
              <a:rPr lang="fa-IR" sz="4000" dirty="0" smtClean="0"/>
              <a:t>درس هفتم: اثبات واجب الوجود</a:t>
            </a:r>
          </a:p>
        </p:txBody>
      </p:sp>
      <p:sp>
        <p:nvSpPr>
          <p:cNvPr id="4" name="Footer Placeholder 3"/>
          <p:cNvSpPr>
            <a:spLocks noGrp="1"/>
          </p:cNvSpPr>
          <p:nvPr>
            <p:ph type="ftr" sz="quarter" idx="11"/>
          </p:nvPr>
        </p:nvSpPr>
        <p:spPr/>
        <p:txBody>
          <a:bodyPr/>
          <a:lstStyle/>
          <a:p>
            <a:r>
              <a:rPr lang="fa-IR" smtClean="0"/>
              <a:t>درس هفتم: اثبات واجب الوجود</a:t>
            </a:r>
            <a:endParaRPr lang="fa-IR"/>
          </a:p>
        </p:txBody>
      </p:sp>
    </p:spTree>
    <p:extLst>
      <p:ext uri="{BB962C8B-B14F-4D97-AF65-F5344CB8AC3E}">
        <p14:creationId xmlns:p14="http://schemas.microsoft.com/office/powerpoint/2010/main" val="668336341"/>
      </p:ext>
    </p:extLst>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توضیح عبارت : «هر ممکن الوجودی نیاز به علت دارد».</a:t>
            </a:r>
            <a:endParaRPr lang="fa-IR" dirty="0"/>
          </a:p>
        </p:txBody>
      </p:sp>
      <p:sp>
        <p:nvSpPr>
          <p:cNvPr id="3" name="Content Placeholder 2"/>
          <p:cNvSpPr>
            <a:spLocks noGrp="1"/>
          </p:cNvSpPr>
          <p:nvPr>
            <p:ph idx="1"/>
          </p:nvPr>
        </p:nvSpPr>
        <p:spPr>
          <a:xfrm>
            <a:off x="838200" y="1825624"/>
            <a:ext cx="10515600" cy="4676775"/>
          </a:xfrm>
        </p:spPr>
        <p:txBody>
          <a:bodyPr>
            <a:noAutofit/>
          </a:bodyPr>
          <a:lstStyle/>
          <a:p>
            <a:pPr algn="just"/>
            <a:r>
              <a:rPr lang="fa-IR" sz="3200" dirty="0" smtClean="0"/>
              <a:t>هر محمولى كه براى موضوعى در نظر گرفته شود يا خودبخود (بالذات) ثابت است و يا در اثر امر ديگرى (بالغير) ثابت مى‌شود مثلا هر چيزى يا خودبخود روشن است و يا به واسطه چيز ديگرى (نور) روشن مى شود، و هر جسمى يا خودبخود چرب است و يا بوسيله چيز ديگرى (روغن) چرب مى‌شود و محال است كه چيزى نه خودش روشنى و چربى داشته باشد و نه بوسيله چيز ديگرى متّصف به اين صفات گردد و در عين حال، روشن يا چرب باشد!</a:t>
            </a:r>
          </a:p>
          <a:p>
            <a:pPr algn="just"/>
            <a:r>
              <a:rPr lang="fa-IR" sz="3200" dirty="0" smtClean="0"/>
              <a:t>پس ثبوت وجود هم براى يك موضوع يا بالذات است و يا بالغير، و هنگامى كه بالذات نبود ناچار بالغير خواهد بود، بنابراين، هر ممكن الوجودى كه خودبخود متّصف به وجود نمى‌شود بواسطه موجود ديگرى بوجود مى‌آيد و معلول آن خواهد بود. و اين همان اصل مسلم عقلى است كه: هر ممكن الوجودى نيازمند به علت است.</a:t>
            </a:r>
          </a:p>
          <a:p>
            <a:pPr algn="just"/>
            <a:endParaRPr lang="fa-IR" sz="3200" dirty="0"/>
          </a:p>
        </p:txBody>
      </p:sp>
      <p:sp>
        <p:nvSpPr>
          <p:cNvPr id="4" name="Footer Placeholder 3"/>
          <p:cNvSpPr>
            <a:spLocks noGrp="1"/>
          </p:cNvSpPr>
          <p:nvPr>
            <p:ph type="ftr" sz="quarter" idx="11"/>
          </p:nvPr>
        </p:nvSpPr>
        <p:spPr/>
        <p:txBody>
          <a:bodyPr/>
          <a:lstStyle/>
          <a:p>
            <a:r>
              <a:rPr lang="fa-IR" smtClean="0"/>
              <a:t>درس هفتم: اثبات واجب الوجود</a:t>
            </a:r>
            <a:endParaRPr lang="fa-IR"/>
          </a:p>
        </p:txBody>
      </p:sp>
    </p:spTree>
    <p:extLst>
      <p:ext uri="{BB962C8B-B14F-4D97-AF65-F5344CB8AC3E}">
        <p14:creationId xmlns:p14="http://schemas.microsoft.com/office/powerpoint/2010/main" val="4212370895"/>
      </p:ext>
    </p:extLst>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حل یک توهم ...</a:t>
            </a:r>
            <a:endParaRPr lang="fa-IR" dirty="0"/>
          </a:p>
        </p:txBody>
      </p:sp>
      <p:sp>
        <p:nvSpPr>
          <p:cNvPr id="3" name="Content Placeholder 2"/>
          <p:cNvSpPr>
            <a:spLocks noGrp="1"/>
          </p:cNvSpPr>
          <p:nvPr>
            <p:ph idx="1"/>
          </p:nvPr>
        </p:nvSpPr>
        <p:spPr>
          <a:xfrm>
            <a:off x="838199" y="1628093"/>
            <a:ext cx="10515600" cy="4351338"/>
          </a:xfrm>
        </p:spPr>
        <p:txBody>
          <a:bodyPr>
            <a:normAutofit/>
          </a:bodyPr>
          <a:lstStyle/>
          <a:p>
            <a:pPr algn="just"/>
            <a:r>
              <a:rPr lang="fa-IR" sz="3700" dirty="0" smtClean="0"/>
              <a:t>ولى بعضى گمان كرده‌اند كه مفاد اصل عليّت اينست كه «هر موجودى احتياج به علت دارد» و بر اين اساس، اشكال كرده‌اند كه بايد براى خدا هم علتى در نظر گرفت! </a:t>
            </a:r>
          </a:p>
          <a:p>
            <a:pPr algn="just"/>
            <a:endParaRPr lang="fa-IR" sz="3700" dirty="0"/>
          </a:p>
          <a:p>
            <a:pPr algn="just"/>
            <a:r>
              <a:rPr lang="fa-IR" sz="3700" dirty="0" smtClean="0"/>
              <a:t>غافل از اينكه موضوع اصل عليّت «موجود» بطور مطلق نيست بلكه موضوع آن «ممكن الوجود» و «معلول» است، و به ديگر سخن:</a:t>
            </a:r>
            <a:endParaRPr lang="fa-IR" sz="3700" dirty="0"/>
          </a:p>
        </p:txBody>
      </p:sp>
      <p:sp>
        <p:nvSpPr>
          <p:cNvPr id="4" name="Footer Placeholder 3"/>
          <p:cNvSpPr>
            <a:spLocks noGrp="1"/>
          </p:cNvSpPr>
          <p:nvPr>
            <p:ph type="ftr" sz="quarter" idx="11"/>
          </p:nvPr>
        </p:nvSpPr>
        <p:spPr/>
        <p:txBody>
          <a:bodyPr/>
          <a:lstStyle/>
          <a:p>
            <a:r>
              <a:rPr lang="fa-IR" smtClean="0"/>
              <a:t>درس هفتم: اثبات واجب الوجود</a:t>
            </a:r>
            <a:endParaRPr lang="fa-IR"/>
          </a:p>
        </p:txBody>
      </p:sp>
      <p:sp>
        <p:nvSpPr>
          <p:cNvPr id="5" name="Rounded Rectangle 4"/>
          <p:cNvSpPr/>
          <p:nvPr/>
        </p:nvSpPr>
        <p:spPr>
          <a:xfrm>
            <a:off x="898070" y="5048929"/>
            <a:ext cx="10395857" cy="1118961"/>
          </a:xfrm>
          <a:prstGeom prst="roundRect">
            <a:avLst/>
          </a:prstGeom>
          <a:ln>
            <a:solidFill>
              <a:schemeClr val="accent2">
                <a:lumMod val="75000"/>
              </a:schemeClr>
            </a:solidFill>
          </a:ln>
          <a:effectLst>
            <a:glow rad="139700">
              <a:schemeClr val="accent1">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1" anchor="ctr"/>
          <a:lstStyle/>
          <a:p>
            <a:pPr algn="ctr"/>
            <a:r>
              <a:rPr lang="fa-IR" sz="3600" dirty="0" smtClean="0">
                <a:ln w="0"/>
                <a:solidFill>
                  <a:schemeClr val="tx1"/>
                </a:solidFill>
                <a:effectLst>
                  <a:outerShdw blurRad="38100" dist="19050" dir="2700000" algn="tl" rotWithShape="0">
                    <a:schemeClr val="dk1">
                      <a:alpha val="40000"/>
                    </a:schemeClr>
                  </a:outerShdw>
                </a:effectLst>
              </a:rPr>
              <a:t>هر موجود وابسته و نيازمندى محتاج به علت است نه هر موجودى.</a:t>
            </a:r>
            <a:endParaRPr lang="fa-IR" sz="3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8285901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محال بودن تسلسل</a:t>
            </a:r>
            <a:endParaRPr lang="fa-IR" dirty="0"/>
          </a:p>
        </p:txBody>
      </p:sp>
      <p:sp>
        <p:nvSpPr>
          <p:cNvPr id="3" name="Content Placeholder 2"/>
          <p:cNvSpPr>
            <a:spLocks noGrp="1"/>
          </p:cNvSpPr>
          <p:nvPr>
            <p:ph idx="1"/>
          </p:nvPr>
        </p:nvSpPr>
        <p:spPr/>
        <p:txBody>
          <a:bodyPr>
            <a:normAutofit lnSpcReduction="10000"/>
          </a:bodyPr>
          <a:lstStyle/>
          <a:p>
            <a:pPr algn="just"/>
            <a:r>
              <a:rPr lang="fa-IR" sz="3200" b="1" dirty="0" smtClean="0"/>
              <a:t>آخرين مقدمه‌اى كه در اين برهان بكار گرفته شده اينست كه سلسله علل بايد منتهى به موجودى شود كه خودش معلول نباشد، و به اصطلاح تسلسل علل تا بى نهايت، محال است. و بدين ترتيب، وجود واجب الوجود بعنوان نخستين علت كه خودبخود موجود است و نيازى به موجود ديگرى ندارد ثابت مى‌شود.</a:t>
            </a:r>
          </a:p>
          <a:p>
            <a:pPr algn="just"/>
            <a:r>
              <a:rPr lang="fa-IR" sz="3200" b="1" dirty="0" smtClean="0"/>
              <a:t>فلاسفه، براهين متعددى براى ابطال تسلسل، اقامه كرده‌اند ولى حقيقت اينست كه </a:t>
            </a:r>
            <a:r>
              <a:rPr lang="fa-IR" sz="3200" b="1" i="1" u="sng" dirty="0" smtClean="0">
                <a:solidFill>
                  <a:schemeClr val="tx2"/>
                </a:solidFill>
              </a:rPr>
              <a:t>بطلان تسلسل در مورد علل، قريب به بداهت است </a:t>
            </a:r>
            <a:r>
              <a:rPr lang="fa-IR" sz="3200" b="1" dirty="0" smtClean="0"/>
              <a:t>و با اندك تأملى روشن مى‌شود. يعنى با توجه به اينكه وجود معلول، نيازمند به علت و مشروط به وجود آن است اگر فرض كنيم كه اين معلوليت و مشروطيت، عمومى باشد هيچگاه هيچ موجودى تحقق نخواهد يافت زيرا فرض مجموعه‌اى از موجودهاى وابسته بدون وجود موجود ديگرى كه طرف وابستگى آنها باشد معقول نيست.</a:t>
            </a:r>
          </a:p>
          <a:p>
            <a:pPr algn="just"/>
            <a:endParaRPr lang="fa-IR" dirty="0"/>
          </a:p>
        </p:txBody>
      </p:sp>
      <p:sp>
        <p:nvSpPr>
          <p:cNvPr id="4" name="Footer Placeholder 3"/>
          <p:cNvSpPr>
            <a:spLocks noGrp="1"/>
          </p:cNvSpPr>
          <p:nvPr>
            <p:ph type="ftr" sz="quarter" idx="11"/>
          </p:nvPr>
        </p:nvSpPr>
        <p:spPr/>
        <p:txBody>
          <a:bodyPr/>
          <a:lstStyle/>
          <a:p>
            <a:r>
              <a:rPr lang="fa-IR" smtClean="0"/>
              <a:t>درس هفتم: اثبات واجب الوجود</a:t>
            </a:r>
            <a:endParaRPr lang="fa-IR"/>
          </a:p>
        </p:txBody>
      </p:sp>
    </p:spTree>
    <p:extLst>
      <p:ext uri="{BB962C8B-B14F-4D97-AF65-F5344CB8AC3E}">
        <p14:creationId xmlns:p14="http://schemas.microsoft.com/office/powerpoint/2010/main" val="3977163846"/>
      </p:ext>
    </p:extLst>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4579767"/>
            <a:ext cx="3980770" cy="2111703"/>
          </a:xfrm>
          <a:prstGeom prst="ellipse">
            <a:avLst/>
          </a:prstGeom>
          <a:ln>
            <a:noFill/>
          </a:ln>
          <a:effectLst>
            <a:softEdge rad="112500"/>
          </a:effectLst>
        </p:spPr>
      </p:pic>
      <p:sp>
        <p:nvSpPr>
          <p:cNvPr id="2" name="Title 1"/>
          <p:cNvSpPr>
            <a:spLocks noGrp="1"/>
          </p:cNvSpPr>
          <p:nvPr>
            <p:ph type="title"/>
          </p:nvPr>
        </p:nvSpPr>
        <p:spPr/>
        <p:txBody>
          <a:bodyPr/>
          <a:lstStyle/>
          <a:p>
            <a:r>
              <a:rPr lang="fa-IR" dirty="0" smtClean="0"/>
              <a:t>یک تشبیه ....</a:t>
            </a:r>
            <a:endParaRPr lang="fa-IR" dirty="0"/>
          </a:p>
        </p:txBody>
      </p:sp>
      <p:sp>
        <p:nvSpPr>
          <p:cNvPr id="3" name="Content Placeholder 2"/>
          <p:cNvSpPr>
            <a:spLocks noGrp="1"/>
          </p:cNvSpPr>
          <p:nvPr>
            <p:ph idx="1"/>
          </p:nvPr>
        </p:nvSpPr>
        <p:spPr>
          <a:xfrm>
            <a:off x="838200" y="1538345"/>
            <a:ext cx="10515600" cy="4351338"/>
          </a:xfrm>
        </p:spPr>
        <p:txBody>
          <a:bodyPr>
            <a:normAutofit/>
          </a:bodyPr>
          <a:lstStyle/>
          <a:p>
            <a:pPr algn="just"/>
            <a:r>
              <a:rPr lang="fa-IR" sz="3600" dirty="0" smtClean="0"/>
              <a:t>فرض كنيد يك تيم دونده، جلو خط شروع ايستاده‌اند و آماده دويدن هستند ولى هركدام از ايشان تصميم گرفته است كه تا ديگرى ندود او هم شروع به دويدن نكند، اگر اين تصميم واقعاً عموميت داشته باشد هيچگاه هيچكدام از ايشان شروع به دويدن نخواهند كرد! همچنين اگر وجود هر موجودى مشروط به تحقق موجود ديگرى باشد هيچگاه هيچ موجودى تحقق نخواهد يافت. پس تحقق موجودات خارجى، نشانه اينست كه موجود بى نياز و بى شرطى وجود دارد.</a:t>
            </a:r>
          </a:p>
          <a:p>
            <a:pPr algn="just"/>
            <a:endParaRPr lang="fa-IR" sz="3200" dirty="0" smtClean="0"/>
          </a:p>
          <a:p>
            <a:pPr algn="just"/>
            <a:endParaRPr lang="fa-IR" sz="3600" dirty="0"/>
          </a:p>
        </p:txBody>
      </p:sp>
      <p:sp>
        <p:nvSpPr>
          <p:cNvPr id="4" name="Footer Placeholder 3"/>
          <p:cNvSpPr>
            <a:spLocks noGrp="1"/>
          </p:cNvSpPr>
          <p:nvPr>
            <p:ph type="ftr" sz="quarter" idx="11"/>
          </p:nvPr>
        </p:nvSpPr>
        <p:spPr/>
        <p:txBody>
          <a:bodyPr/>
          <a:lstStyle/>
          <a:p>
            <a:r>
              <a:rPr lang="fa-IR" dirty="0" smtClean="0"/>
              <a:t>درس هفتم: اثبات واجب الوجود</a:t>
            </a:r>
            <a:endParaRPr lang="fa-IR" dirty="0"/>
          </a:p>
        </p:txBody>
      </p:sp>
    </p:spTree>
    <p:extLst>
      <p:ext uri="{BB962C8B-B14F-4D97-AF65-F5344CB8AC3E}">
        <p14:creationId xmlns:p14="http://schemas.microsoft.com/office/powerpoint/2010/main" val="1481249790"/>
      </p:ext>
    </p:extLst>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تقرير برهان </a:t>
            </a:r>
            <a:endParaRPr lang="fa-IR" dirty="0"/>
          </a:p>
        </p:txBody>
      </p:sp>
      <p:sp>
        <p:nvSpPr>
          <p:cNvPr id="3" name="Content Placeholder 2"/>
          <p:cNvSpPr>
            <a:spLocks noGrp="1"/>
          </p:cNvSpPr>
          <p:nvPr>
            <p:ph idx="1"/>
          </p:nvPr>
        </p:nvSpPr>
        <p:spPr>
          <a:xfrm>
            <a:off x="838200" y="1825624"/>
            <a:ext cx="10515600" cy="4530725"/>
          </a:xfrm>
        </p:spPr>
        <p:txBody>
          <a:bodyPr>
            <a:normAutofit/>
          </a:bodyPr>
          <a:lstStyle/>
          <a:p>
            <a:pPr algn="just"/>
            <a:r>
              <a:rPr lang="fa-IR" sz="3200" dirty="0" smtClean="0"/>
              <a:t>اكنون با توجه به مقدمات ياد شده، بار ديگر به تقرير برهان مى‌پردازيم:</a:t>
            </a:r>
          </a:p>
          <a:p>
            <a:pPr algn="just"/>
            <a:r>
              <a:rPr lang="fa-IR" sz="3200" dirty="0" smtClean="0"/>
              <a:t>هر چيزى كه بتوان آنرا «موجود» دانست از دو حال، خارج نخواهد بود: يا وجودى براى آن، ضرورت دارد و خودبخود موجود، و به اصطلاح «واجب الوجود» است و يا وجودش ضرورت ندارد و مرهون موجود ديگرى است و به اصطلاح «ممكن الوجود» مى‌باشد. </a:t>
            </a:r>
          </a:p>
          <a:p>
            <a:pPr algn="just"/>
            <a:r>
              <a:rPr lang="fa-IR" sz="3200" dirty="0" smtClean="0"/>
              <a:t>و بديهى است كه اگر تحقق چيزى محال باشد هرگز وجود نخواهد يافت و هيچگاه نمى‌توان آن را موجود دانست. پس هر موجودى يا واجب الوجود است و يا ممكن الوجود.</a:t>
            </a:r>
          </a:p>
          <a:p>
            <a:pPr algn="just"/>
            <a:endParaRPr lang="fa-IR" sz="3200" dirty="0"/>
          </a:p>
        </p:txBody>
      </p:sp>
      <p:sp>
        <p:nvSpPr>
          <p:cNvPr id="4" name="Footer Placeholder 3"/>
          <p:cNvSpPr>
            <a:spLocks noGrp="1"/>
          </p:cNvSpPr>
          <p:nvPr>
            <p:ph type="ftr" sz="quarter" idx="11"/>
          </p:nvPr>
        </p:nvSpPr>
        <p:spPr/>
        <p:txBody>
          <a:bodyPr/>
          <a:lstStyle/>
          <a:p>
            <a:r>
              <a:rPr lang="fa-IR" smtClean="0"/>
              <a:t>درس هفتم: اثبات واجب الوجود</a:t>
            </a:r>
            <a:endParaRPr lang="fa-IR"/>
          </a:p>
        </p:txBody>
      </p:sp>
      <p:sp>
        <p:nvSpPr>
          <p:cNvPr id="5" name="Left Arrow 4"/>
          <p:cNvSpPr/>
          <p:nvPr/>
        </p:nvSpPr>
        <p:spPr>
          <a:xfrm>
            <a:off x="1654629" y="5646057"/>
            <a:ext cx="972457" cy="8708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ادامه</a:t>
            </a:r>
            <a:endParaRPr lang="fa-IR" dirty="0"/>
          </a:p>
        </p:txBody>
      </p:sp>
    </p:spTree>
    <p:extLst>
      <p:ext uri="{BB962C8B-B14F-4D97-AF65-F5344CB8AC3E}">
        <p14:creationId xmlns:p14="http://schemas.microsoft.com/office/powerpoint/2010/main" val="2183244051"/>
      </p:ext>
    </p:extLst>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3600" dirty="0" smtClean="0"/>
              <a:t>با دقت در مفهوم «ممكن الوجود» روشن مى‌شود كه هر چيزى مصداق اين مفهوم باشد معلول و نيازمند به علت خواهد بود، زيرا اگر موجودى خودبخود وجود نداشته باشد ناچار بوسيله موجود ديگرى بوجود آمده است چنانكه هر وصفى كه بالذات نباشد ثبوت آن بالغير خواهد بود، و مفاد قانون عليّت هم همين است كه هر موجود وابسته و ممكن الوجودى نيازمند به علت است، نه اينكه هر موجودى نياز به علت دارد تا گفته شود: پس خدا هم احتياج به علت دارد، يا گفته شود: اعتقاد به خداى بى علت، نقض قانون عليّت است!</a:t>
            </a:r>
          </a:p>
          <a:p>
            <a:endParaRPr lang="fa-IR" dirty="0"/>
          </a:p>
        </p:txBody>
      </p:sp>
      <p:sp>
        <p:nvSpPr>
          <p:cNvPr id="4" name="Footer Placeholder 3"/>
          <p:cNvSpPr>
            <a:spLocks noGrp="1"/>
          </p:cNvSpPr>
          <p:nvPr>
            <p:ph type="ftr" sz="quarter" idx="11"/>
          </p:nvPr>
        </p:nvSpPr>
        <p:spPr/>
        <p:txBody>
          <a:bodyPr/>
          <a:lstStyle/>
          <a:p>
            <a:r>
              <a:rPr lang="fa-IR" smtClean="0"/>
              <a:t>درس هفتم: اثبات واجب الوجود</a:t>
            </a:r>
            <a:endParaRPr lang="fa-IR"/>
          </a:p>
        </p:txBody>
      </p:sp>
      <p:sp>
        <p:nvSpPr>
          <p:cNvPr id="5" name="Left Arrow 4"/>
          <p:cNvSpPr/>
          <p:nvPr/>
        </p:nvSpPr>
        <p:spPr>
          <a:xfrm>
            <a:off x="1843314" y="5646057"/>
            <a:ext cx="812800" cy="8563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ادامه</a:t>
            </a:r>
            <a:endParaRPr lang="fa-IR" dirty="0"/>
          </a:p>
        </p:txBody>
      </p:sp>
    </p:spTree>
    <p:extLst>
      <p:ext uri="{BB962C8B-B14F-4D97-AF65-F5344CB8AC3E}">
        <p14:creationId xmlns:p14="http://schemas.microsoft.com/office/powerpoint/2010/main" val="1899856577"/>
      </p:ext>
    </p:extLst>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z="3600" dirty="0" smtClean="0"/>
              <a:t>از سوى ديگر اگر هر موجودى ممكن الوجود و نيازمند به علت باشد هيچگاه موجودى تحقق نخواهد يافت، و چنين فرضى نظير آنست كه هر يك از افراد يك گروه، اقدام خود را مشروط به شروع ديگرى كند كه در اين صورت، هيچ اقدامى انجام نخواهد گرفت. پس وجود موجودات خارجى، دليل آنست كه واجب الوجودى موجود است.</a:t>
            </a:r>
          </a:p>
          <a:p>
            <a:pPr algn="just"/>
            <a:endParaRPr lang="fa-IR" sz="3600" dirty="0"/>
          </a:p>
        </p:txBody>
      </p:sp>
      <p:sp>
        <p:nvSpPr>
          <p:cNvPr id="4" name="Footer Placeholder 3"/>
          <p:cNvSpPr>
            <a:spLocks noGrp="1"/>
          </p:cNvSpPr>
          <p:nvPr>
            <p:ph type="ftr" sz="quarter" idx="11"/>
          </p:nvPr>
        </p:nvSpPr>
        <p:spPr/>
        <p:txBody>
          <a:bodyPr/>
          <a:lstStyle/>
          <a:p>
            <a:r>
              <a:rPr lang="fa-IR" smtClean="0"/>
              <a:t>درس هفتم: اثبات واجب الوجود</a:t>
            </a:r>
            <a:endParaRPr lang="fa-IR"/>
          </a:p>
        </p:txBody>
      </p:sp>
    </p:spTree>
    <p:extLst>
      <p:ext uri="{BB962C8B-B14F-4D97-AF65-F5344CB8AC3E}">
        <p14:creationId xmlns:p14="http://schemas.microsoft.com/office/powerpoint/2010/main" val="3910513139"/>
      </p:ext>
    </p:extLst>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برهان امکان و وجوب در بیان ابن سینا</a:t>
            </a:r>
            <a:endParaRPr lang="fa-IR" dirty="0"/>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درس هفتم: اثبات واجب الوجود</a:t>
            </a:r>
            <a:endParaRPr lang="fa-IR"/>
          </a:p>
        </p:txBody>
      </p:sp>
    </p:spTree>
    <p:extLst>
      <p:ext uri="{BB962C8B-B14F-4D97-AF65-F5344CB8AC3E}">
        <p14:creationId xmlns:p14="http://schemas.microsoft.com/office/powerpoint/2010/main" val="192300008"/>
      </p:ext>
    </p:extLst>
  </p:cSld>
  <p:clrMapOvr>
    <a:masterClrMapping/>
  </p:clrMapOvr>
  <p:transition>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مطالعه بیشتر</a:t>
            </a:r>
            <a:endParaRPr lang="fa-IR" dirty="0"/>
          </a:p>
        </p:txBody>
      </p:sp>
      <p:sp>
        <p:nvSpPr>
          <p:cNvPr id="3" name="Content Placeholder 2"/>
          <p:cNvSpPr>
            <a:spLocks noGrp="1"/>
          </p:cNvSpPr>
          <p:nvPr>
            <p:ph idx="1"/>
          </p:nvPr>
        </p:nvSpPr>
        <p:spPr/>
        <p:txBody>
          <a:bodyPr/>
          <a:lstStyle/>
          <a:p>
            <a:endParaRPr lang="fa-IR" dirty="0" smtClean="0"/>
          </a:p>
          <a:p>
            <a:endParaRPr lang="fa-IR" dirty="0"/>
          </a:p>
          <a:p>
            <a:r>
              <a:rPr lang="fa-IR" b="1" dirty="0" smtClean="0"/>
              <a:t>براهین اثبات وجود خدا؛ آیت الله جوادی آملی (فصل برهان امکان و وجوب)</a:t>
            </a:r>
            <a:endParaRPr lang="fa-IR" b="1" dirty="0"/>
          </a:p>
        </p:txBody>
      </p:sp>
      <p:sp>
        <p:nvSpPr>
          <p:cNvPr id="4" name="Footer Placeholder 3"/>
          <p:cNvSpPr>
            <a:spLocks noGrp="1"/>
          </p:cNvSpPr>
          <p:nvPr>
            <p:ph type="ftr" sz="quarter" idx="11"/>
          </p:nvPr>
        </p:nvSpPr>
        <p:spPr/>
        <p:txBody>
          <a:bodyPr/>
          <a:lstStyle/>
          <a:p>
            <a:r>
              <a:rPr lang="fa-IR" smtClean="0"/>
              <a:t>درس هفتم: اثبات واجب الوجود</a:t>
            </a:r>
            <a:endParaRPr lang="fa-IR"/>
          </a:p>
        </p:txBody>
      </p:sp>
    </p:spTree>
    <p:extLst>
      <p:ext uri="{BB962C8B-B14F-4D97-AF65-F5344CB8AC3E}">
        <p14:creationId xmlns:p14="http://schemas.microsoft.com/office/powerpoint/2010/main" val="1452102083"/>
      </p:ext>
    </p:extLst>
  </p:cSld>
  <p:clrMapOvr>
    <a:masterClrMapping/>
  </p:clrMapOvr>
  <p:transition>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و الحمدلله رب العالمین</a:t>
            </a:r>
            <a:endParaRPr lang="fa-I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9017" y="2005012"/>
            <a:ext cx="9360240" cy="43513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Footer Placeholder 3"/>
          <p:cNvSpPr>
            <a:spLocks noGrp="1"/>
          </p:cNvSpPr>
          <p:nvPr>
            <p:ph type="ftr" sz="quarter" idx="11"/>
          </p:nvPr>
        </p:nvSpPr>
        <p:spPr/>
        <p:txBody>
          <a:bodyPr/>
          <a:lstStyle/>
          <a:p>
            <a:r>
              <a:rPr lang="fa-IR" smtClean="0"/>
              <a:t>درس هفتم: اثبات واجب الوجود</a:t>
            </a:r>
            <a:endParaRPr lang="fa-IR"/>
          </a:p>
        </p:txBody>
      </p:sp>
    </p:spTree>
    <p:extLst>
      <p:ext uri="{BB962C8B-B14F-4D97-AF65-F5344CB8AC3E}">
        <p14:creationId xmlns:p14="http://schemas.microsoft.com/office/powerpoint/2010/main" val="1295297547"/>
      </p:ext>
    </p:extLst>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درس هفتم: اثبات واجب الوجود</a:t>
            </a:r>
            <a:endParaRPr lang="fa-IR"/>
          </a:p>
        </p:txBody>
      </p:sp>
      <p:sp>
        <p:nvSpPr>
          <p:cNvPr id="5" name="Rectangle 4"/>
          <p:cNvSpPr/>
          <p:nvPr/>
        </p:nvSpPr>
        <p:spPr>
          <a:xfrm>
            <a:off x="929640" y="548640"/>
            <a:ext cx="10332720" cy="1372552"/>
          </a:xfrm>
          <a:prstGeom prst="rect">
            <a:avLst/>
          </a:prstGeom>
          <a:ln>
            <a:noFill/>
          </a:ln>
          <a:effectLst>
            <a:glow rad="101600">
              <a:schemeClr val="accent2">
                <a:satMod val="175000"/>
                <a:alpha val="40000"/>
              </a:schemeClr>
            </a:glow>
            <a:reflection blurRad="6350" stA="50000" endA="300" endPos="90000" dir="5400000" sy="-100000" algn="bl" rotWithShape="0"/>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i="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اشک بر امام حسین (علیه السلام) خاموش کننده آتش هاست ....</a:t>
            </a:r>
            <a:endParaRPr lang="fa-IR" sz="3600"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870533083"/>
      </p:ext>
    </p:extLst>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دلیل انتخاب برهان امکان و وجوب</a:t>
            </a:r>
            <a:endParaRPr lang="fa-IR" dirty="0"/>
          </a:p>
        </p:txBody>
      </p:sp>
      <p:sp>
        <p:nvSpPr>
          <p:cNvPr id="3" name="Content Placeholder 2"/>
          <p:cNvSpPr>
            <a:spLocks noGrp="1"/>
          </p:cNvSpPr>
          <p:nvPr>
            <p:ph idx="1"/>
          </p:nvPr>
        </p:nvSpPr>
        <p:spPr/>
        <p:txBody>
          <a:bodyPr>
            <a:noAutofit/>
          </a:bodyPr>
          <a:lstStyle/>
          <a:p>
            <a:pPr algn="just"/>
            <a:endParaRPr lang="fa-IR" sz="3600" dirty="0" smtClean="0"/>
          </a:p>
          <a:p>
            <a:pPr algn="just"/>
            <a:r>
              <a:rPr lang="fa-IR" sz="3600" dirty="0" smtClean="0"/>
              <a:t>ما در ميان همه آنها يك برهان را كه نياز به مقدمات كمترى دارد و در عين اتقان، سهل التناولتر هست برمى گزينيم و به توضيح آن مى‌پردازيم. </a:t>
            </a:r>
          </a:p>
          <a:p>
            <a:pPr algn="just"/>
            <a:r>
              <a:rPr lang="fa-IR" sz="3600" dirty="0" smtClean="0"/>
              <a:t>نکته:</a:t>
            </a:r>
          </a:p>
          <a:p>
            <a:pPr algn="just"/>
            <a:r>
              <a:rPr lang="fa-IR" sz="3600" dirty="0" smtClean="0"/>
              <a:t>ولى بايد توجه داشت كه اين برهان، خدا را تنها بعنوان «واجب الوجود» يعنى موجودى كه وجودش ضرورى و بى نياز ايجاد كننده است اثبات مى‌كند و صفات ثبوتيه او مانند علم و قدرت و جسمانى نبودن و زمان و مكان نداشتن را بايد با براهين ديگرى اثبات كرد.</a:t>
            </a:r>
            <a:endParaRPr lang="fa-IR" sz="3600" dirty="0"/>
          </a:p>
        </p:txBody>
      </p:sp>
      <p:sp>
        <p:nvSpPr>
          <p:cNvPr id="4" name="Footer Placeholder 3"/>
          <p:cNvSpPr>
            <a:spLocks noGrp="1"/>
          </p:cNvSpPr>
          <p:nvPr>
            <p:ph type="ftr" sz="quarter" idx="11"/>
          </p:nvPr>
        </p:nvSpPr>
        <p:spPr/>
        <p:txBody>
          <a:bodyPr/>
          <a:lstStyle/>
          <a:p>
            <a:r>
              <a:rPr lang="fa-IR" smtClean="0"/>
              <a:t>درس هفتم: اثبات واجب الوجود</a:t>
            </a:r>
            <a:endParaRPr lang="fa-IR"/>
          </a:p>
        </p:txBody>
      </p:sp>
    </p:spTree>
    <p:extLst>
      <p:ext uri="{BB962C8B-B14F-4D97-AF65-F5344CB8AC3E}">
        <p14:creationId xmlns:p14="http://schemas.microsoft.com/office/powerpoint/2010/main" val="1341519783"/>
      </p:ext>
    </p:extLst>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متن برهان</a:t>
            </a:r>
            <a:endParaRPr lang="fa-IR" dirty="0"/>
          </a:p>
        </p:txBody>
      </p:sp>
      <p:sp>
        <p:nvSpPr>
          <p:cNvPr id="3" name="Content Placeholder 2"/>
          <p:cNvSpPr>
            <a:spLocks noGrp="1"/>
          </p:cNvSpPr>
          <p:nvPr>
            <p:ph idx="1"/>
          </p:nvPr>
        </p:nvSpPr>
        <p:spPr/>
        <p:txBody>
          <a:bodyPr>
            <a:noAutofit/>
          </a:bodyPr>
          <a:lstStyle/>
          <a:p>
            <a:pPr algn="just"/>
            <a:r>
              <a:rPr lang="fa-IR" sz="3700" dirty="0" smtClean="0"/>
              <a:t>موجود بحسب فرض عقلى يا واجب الوجود است يا ممكن الوجود،</a:t>
            </a:r>
          </a:p>
          <a:p>
            <a:pPr algn="just"/>
            <a:r>
              <a:rPr lang="fa-IR" sz="3700" dirty="0" smtClean="0"/>
              <a:t>هيچ موجودى عقلا از اين دو فرض، خارج نيست.</a:t>
            </a:r>
          </a:p>
          <a:p>
            <a:pPr algn="just"/>
            <a:r>
              <a:rPr lang="fa-IR" sz="3700" dirty="0" smtClean="0"/>
              <a:t>نمى‌توان همه موجودات را ممكن الوجود دانست، زيرا ممكن الوجود نياز به علت دارد و اگر همه علتها هم ممكن الوجود و به نوبه خود نيازمند به علت ديگرى باشند هيچگاه هيچ موجودى تحقق نخواهد يافت، به ديگر سخن: تسلسل علتها محال است، </a:t>
            </a:r>
          </a:p>
          <a:p>
            <a:pPr algn="just"/>
            <a:r>
              <a:rPr lang="fa-IR" sz="3700" dirty="0" smtClean="0"/>
              <a:t>پس ناچار سلسله علتها به موجودى منتهى مى‌شود كه خودش معلول موجود ديگرى نباشد يعنى واجب الوجود باشد.</a:t>
            </a:r>
          </a:p>
        </p:txBody>
      </p:sp>
      <p:sp>
        <p:nvSpPr>
          <p:cNvPr id="4" name="Footer Placeholder 3"/>
          <p:cNvSpPr>
            <a:spLocks noGrp="1"/>
          </p:cNvSpPr>
          <p:nvPr>
            <p:ph type="ftr" sz="quarter" idx="11"/>
          </p:nvPr>
        </p:nvSpPr>
        <p:spPr/>
        <p:txBody>
          <a:bodyPr/>
          <a:lstStyle/>
          <a:p>
            <a:r>
              <a:rPr lang="fa-IR" smtClean="0"/>
              <a:t>درس هفتم: اثبات واجب الوجود</a:t>
            </a:r>
            <a:endParaRPr lang="fa-IR"/>
          </a:p>
        </p:txBody>
      </p:sp>
    </p:spTree>
    <p:extLst>
      <p:ext uri="{BB962C8B-B14F-4D97-AF65-F5344CB8AC3E}">
        <p14:creationId xmlns:p14="http://schemas.microsoft.com/office/powerpoint/2010/main" val="2842279080"/>
      </p:ext>
    </p:extLst>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توضیح مقدمات برهان</a:t>
            </a:r>
            <a:endParaRPr lang="fa-IR" dirty="0"/>
          </a:p>
        </p:txBody>
      </p:sp>
      <p:sp>
        <p:nvSpPr>
          <p:cNvPr id="3" name="Content Placeholder 2"/>
          <p:cNvSpPr>
            <a:spLocks noGrp="1"/>
          </p:cNvSpPr>
          <p:nvPr>
            <p:ph idx="1"/>
          </p:nvPr>
        </p:nvSpPr>
        <p:spPr>
          <a:xfrm>
            <a:off x="2923674" y="1479884"/>
            <a:ext cx="8261684" cy="3019926"/>
          </a:xfrm>
        </p:spPr>
        <p:style>
          <a:lnRef idx="1">
            <a:schemeClr val="accent1"/>
          </a:lnRef>
          <a:fillRef idx="2">
            <a:schemeClr val="accent1"/>
          </a:fillRef>
          <a:effectRef idx="1">
            <a:schemeClr val="accent1"/>
          </a:effectRef>
          <a:fontRef idx="minor">
            <a:schemeClr val="dk1"/>
          </a:fontRef>
        </p:style>
        <p:txBody>
          <a:bodyPr>
            <a:normAutofit/>
          </a:bodyPr>
          <a:lstStyle/>
          <a:p>
            <a:r>
              <a:rPr lang="fa-IR" sz="3600" dirty="0" smtClean="0"/>
              <a:t>هر قضیه ای موضوع دارد و محمول.</a:t>
            </a:r>
          </a:p>
          <a:p>
            <a:r>
              <a:rPr lang="fa-IR" sz="3600" dirty="0" smtClean="0"/>
              <a:t>ثبوت موضوع برای محمول از سه حال خارج نیست:</a:t>
            </a:r>
          </a:p>
          <a:p>
            <a:pPr lvl="1"/>
            <a:r>
              <a:rPr lang="fa-IR" sz="3200" dirty="0" smtClean="0"/>
              <a:t>محال است: عدد سه بزرگتر از 4 است.</a:t>
            </a:r>
          </a:p>
          <a:p>
            <a:pPr lvl="1"/>
            <a:r>
              <a:rPr lang="fa-IR" sz="3200" dirty="0" smtClean="0"/>
              <a:t>ضرورت دارد: عدد دو نصف 4 است.</a:t>
            </a:r>
          </a:p>
          <a:p>
            <a:pPr lvl="1"/>
            <a:r>
              <a:rPr lang="fa-IR" sz="3200" dirty="0" smtClean="0"/>
              <a:t>نه محال است و نه ممکن: خورشید بالای سر ما قرار دارد.</a:t>
            </a:r>
          </a:p>
          <a:p>
            <a:pPr lvl="1"/>
            <a:endParaRPr lang="fa-IR" sz="3200" dirty="0"/>
          </a:p>
          <a:p>
            <a:pPr lvl="1"/>
            <a:endParaRPr lang="fa-IR" sz="3200" dirty="0" smtClean="0"/>
          </a:p>
          <a:p>
            <a:pPr lvl="1"/>
            <a:endParaRPr lang="fa-IR" sz="3200" dirty="0"/>
          </a:p>
        </p:txBody>
      </p:sp>
      <p:sp>
        <p:nvSpPr>
          <p:cNvPr id="5" name="Rounded Rectangular Callout 4"/>
          <p:cNvSpPr/>
          <p:nvPr/>
        </p:nvSpPr>
        <p:spPr>
          <a:xfrm>
            <a:off x="192507" y="4957013"/>
            <a:ext cx="10419348" cy="1744578"/>
          </a:xfrm>
          <a:prstGeom prst="wedgeRoundRectCallout">
            <a:avLst>
              <a:gd name="adj1" fmla="val 21894"/>
              <a:gd name="adj2" fmla="val -74367"/>
              <a:gd name="adj3" fmla="val 16667"/>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800" dirty="0" smtClean="0">
                <a:ln w="0"/>
                <a:solidFill>
                  <a:schemeClr val="tx1"/>
                </a:solidFill>
                <a:effectLst>
                  <a:outerShdw blurRad="38100" dist="19050" dir="2700000" algn="tl" rotWithShape="0">
                    <a:schemeClr val="dk1">
                      <a:alpha val="40000"/>
                    </a:schemeClr>
                  </a:outerShdw>
                </a:effectLst>
              </a:rPr>
              <a:t>طبق اصطلاح منطقى، در صورت اول، قضيه، داراى وصف «امتناع» و در صورت دوم، داراى وصف «ضرورت» يا «وجوب» و در صورت سوم داراى وصف «امكان» (بمعناى خاص) مى‌باشد.</a:t>
            </a:r>
            <a:endParaRPr lang="fa-IR" sz="2800" dirty="0">
              <a:ln w="0"/>
              <a:solidFill>
                <a:schemeClr val="tx1"/>
              </a:solidFill>
              <a:effectLst>
                <a:outerShdw blurRad="38100" dist="19050" dir="2700000" algn="tl" rotWithShape="0">
                  <a:schemeClr val="dk1">
                    <a:alpha val="40000"/>
                  </a:schemeClr>
                </a:outerShdw>
              </a:effectLst>
            </a:endParaRPr>
          </a:p>
        </p:txBody>
      </p:sp>
      <p:sp>
        <p:nvSpPr>
          <p:cNvPr id="7" name="Footer Placeholder 6"/>
          <p:cNvSpPr>
            <a:spLocks noGrp="1"/>
          </p:cNvSpPr>
          <p:nvPr>
            <p:ph type="ftr" sz="quarter" idx="11"/>
          </p:nvPr>
        </p:nvSpPr>
        <p:spPr/>
        <p:txBody>
          <a:bodyPr/>
          <a:lstStyle/>
          <a:p>
            <a:r>
              <a:rPr lang="fa-IR" smtClean="0"/>
              <a:t>درس هفتم: اثبات واجب الوجود</a:t>
            </a:r>
            <a:endParaRPr lang="fa-IR"/>
          </a:p>
        </p:txBody>
      </p:sp>
    </p:spTree>
    <p:extLst>
      <p:ext uri="{BB962C8B-B14F-4D97-AF65-F5344CB8AC3E}">
        <p14:creationId xmlns:p14="http://schemas.microsoft.com/office/powerpoint/2010/main" val="2208030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تقسیم قبل در مورد «موجود»</a:t>
            </a:r>
            <a:endParaRPr lang="fa-IR" dirty="0"/>
          </a:p>
        </p:txBody>
      </p:sp>
      <p:sp>
        <p:nvSpPr>
          <p:cNvPr id="3" name="Content Placeholder 2"/>
          <p:cNvSpPr>
            <a:spLocks noGrp="1"/>
          </p:cNvSpPr>
          <p:nvPr>
            <p:ph idx="1"/>
          </p:nvPr>
        </p:nvSpPr>
        <p:spPr/>
        <p:txBody>
          <a:bodyPr>
            <a:normAutofit fontScale="92500" lnSpcReduction="10000"/>
          </a:bodyPr>
          <a:lstStyle/>
          <a:p>
            <a:pPr algn="just"/>
            <a:endParaRPr lang="fa-IR" sz="3600" dirty="0" smtClean="0"/>
          </a:p>
          <a:p>
            <a:pPr algn="just"/>
            <a:r>
              <a:rPr lang="fa-IR" sz="3600" dirty="0" smtClean="0"/>
              <a:t>نظر به اینکه در فلسفه از «موجود» بحث می شود، چیزی که حمل موجود بر آن ممتنع باشد، هیچ گاه وجود خارجی نمی یابد، از این رو فلاسفه موجود را به حسب فرض عقلی به دو دسته تقسیم می کنند:</a:t>
            </a:r>
          </a:p>
          <a:p>
            <a:pPr algn="just"/>
            <a:endParaRPr lang="fa-IR" sz="3600" dirty="0" smtClean="0"/>
          </a:p>
          <a:p>
            <a:pPr lvl="1" algn="ctr"/>
            <a:r>
              <a:rPr lang="fa-IR" sz="4800" b="1" i="1" dirty="0" smtClean="0">
                <a:solidFill>
                  <a:schemeClr val="tx2"/>
                </a:solidFill>
              </a:rPr>
              <a:t>واجب الوجود</a:t>
            </a:r>
          </a:p>
          <a:p>
            <a:pPr lvl="1" algn="ctr"/>
            <a:endParaRPr lang="fa-IR" sz="4800" b="1" i="1" dirty="0" smtClean="0">
              <a:solidFill>
                <a:schemeClr val="tx2"/>
              </a:solidFill>
            </a:endParaRPr>
          </a:p>
          <a:p>
            <a:pPr lvl="1" algn="ctr"/>
            <a:r>
              <a:rPr lang="fa-IR" sz="4800" b="1" i="1" dirty="0" smtClean="0">
                <a:solidFill>
                  <a:schemeClr val="tx2"/>
                </a:solidFill>
              </a:rPr>
              <a:t>ممکن الوجود.</a:t>
            </a:r>
          </a:p>
        </p:txBody>
      </p:sp>
      <p:sp>
        <p:nvSpPr>
          <p:cNvPr id="4" name="Footer Placeholder 3"/>
          <p:cNvSpPr>
            <a:spLocks noGrp="1"/>
          </p:cNvSpPr>
          <p:nvPr>
            <p:ph type="ftr" sz="quarter" idx="11"/>
          </p:nvPr>
        </p:nvSpPr>
        <p:spPr/>
        <p:txBody>
          <a:bodyPr/>
          <a:lstStyle/>
          <a:p>
            <a:r>
              <a:rPr lang="fa-IR" smtClean="0"/>
              <a:t>درس هفتم: اثبات واجب الوجود</a:t>
            </a:r>
            <a:endParaRPr lang="fa-IR"/>
          </a:p>
        </p:txBody>
      </p:sp>
    </p:spTree>
    <p:extLst>
      <p:ext uri="{BB962C8B-B14F-4D97-AF65-F5344CB8AC3E}">
        <p14:creationId xmlns:p14="http://schemas.microsoft.com/office/powerpoint/2010/main" val="355168566"/>
      </p:ext>
    </p:extLst>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واجب الوجود و ممکن الوجود</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3443445"/>
              </p:ext>
            </p:extLst>
          </p:nvPr>
        </p:nvGraphicFramePr>
        <p:xfrm>
          <a:off x="838200" y="1503946"/>
          <a:ext cx="10515600" cy="5137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fa-IR" smtClean="0"/>
              <a:t>درس هفتم: اثبات واجب الوجود</a:t>
            </a:r>
            <a:endParaRPr lang="fa-IR"/>
          </a:p>
        </p:txBody>
      </p:sp>
    </p:spTree>
    <p:extLst>
      <p:ext uri="{BB962C8B-B14F-4D97-AF65-F5344CB8AC3E}">
        <p14:creationId xmlns:p14="http://schemas.microsoft.com/office/powerpoint/2010/main" val="50150909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556EC275-9CC9-43F8-8712-3F3A1CF1D5C0}"/>
                                            </p:graphicEl>
                                          </p:spTgt>
                                        </p:tgtEl>
                                        <p:attrNameLst>
                                          <p:attrName>style.visibility</p:attrName>
                                        </p:attrNameLst>
                                      </p:cBhvr>
                                      <p:to>
                                        <p:strVal val="visible"/>
                                      </p:to>
                                    </p:set>
                                    <p:animEffect transition="in" filter="wipe(down)">
                                      <p:cBhvr>
                                        <p:cTn id="12" dur="500"/>
                                        <p:tgtEl>
                                          <p:spTgt spid="4">
                                            <p:graphicEl>
                                              <a:dgm id="{556EC275-9CC9-43F8-8712-3F3A1CF1D5C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0B8C82B9-E931-4E83-BAB9-7F0F4852D0D8}"/>
                                            </p:graphicEl>
                                          </p:spTgt>
                                        </p:tgtEl>
                                        <p:attrNameLst>
                                          <p:attrName>style.visibility</p:attrName>
                                        </p:attrNameLst>
                                      </p:cBhvr>
                                      <p:to>
                                        <p:strVal val="visible"/>
                                      </p:to>
                                    </p:set>
                                    <p:animEffect transition="in" filter="wipe(down)">
                                      <p:cBhvr>
                                        <p:cTn id="17" dur="500"/>
                                        <p:tgtEl>
                                          <p:spTgt spid="4">
                                            <p:graphicEl>
                                              <a:dgm id="{0B8C82B9-E931-4E83-BAB9-7F0F4852D0D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4410C955-E92E-4FE9-90E9-7B45FBB47B26}"/>
                                            </p:graphicEl>
                                          </p:spTgt>
                                        </p:tgtEl>
                                        <p:attrNameLst>
                                          <p:attrName>style.visibility</p:attrName>
                                        </p:attrNameLst>
                                      </p:cBhvr>
                                      <p:to>
                                        <p:strVal val="visible"/>
                                      </p:to>
                                    </p:set>
                                    <p:animEffect transition="in" filter="wipe(down)">
                                      <p:cBhvr>
                                        <p:cTn id="22" dur="500"/>
                                        <p:tgtEl>
                                          <p:spTgt spid="4">
                                            <p:graphicEl>
                                              <a:dgm id="{4410C955-E92E-4FE9-90E9-7B45FBB47B2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dgm id="{30633E4E-2B5A-403D-9902-2C7AE7901E6E}"/>
                                            </p:graphicEl>
                                          </p:spTgt>
                                        </p:tgtEl>
                                        <p:attrNameLst>
                                          <p:attrName>style.visibility</p:attrName>
                                        </p:attrNameLst>
                                      </p:cBhvr>
                                      <p:to>
                                        <p:strVal val="visible"/>
                                      </p:to>
                                    </p:set>
                                    <p:animEffect transition="in" filter="wipe(down)">
                                      <p:cBhvr>
                                        <p:cTn id="27" dur="500"/>
                                        <p:tgtEl>
                                          <p:spTgt spid="4">
                                            <p:graphicEl>
                                              <a:dgm id="{30633E4E-2B5A-403D-9902-2C7AE7901E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اثبات واجب الوجود</a:t>
            </a:r>
            <a:endParaRPr lang="fa-IR" dirty="0"/>
          </a:p>
        </p:txBody>
      </p:sp>
      <p:sp>
        <p:nvSpPr>
          <p:cNvPr id="3" name="Content Placeholder 2"/>
          <p:cNvSpPr>
            <a:spLocks noGrp="1"/>
          </p:cNvSpPr>
          <p:nvPr>
            <p:ph idx="1"/>
          </p:nvPr>
        </p:nvSpPr>
        <p:spPr>
          <a:xfrm>
            <a:off x="1059542" y="1476709"/>
            <a:ext cx="10294257" cy="4346575"/>
          </a:xfrm>
        </p:spPr>
        <p:txBody>
          <a:bodyPr/>
          <a:lstStyle/>
          <a:p>
            <a:pPr algn="just"/>
            <a:r>
              <a:rPr lang="fa-IR" dirty="0" smtClean="0"/>
              <a:t>نفی وجود ممتنع الوجود و تقسیم موجود به دو قسم واجب و ممکن، دلالتی بر این ندارد که موجودات خارج چه قسمی هستند. ولی به این صورت می توان وجود واجب در خارج را اثبات کرد:</a:t>
            </a:r>
          </a:p>
          <a:p>
            <a:pPr algn="just"/>
            <a:endParaRPr lang="fa-IR" dirty="0"/>
          </a:p>
        </p:txBody>
      </p:sp>
      <p:graphicFrame>
        <p:nvGraphicFramePr>
          <p:cNvPr id="4" name="Diagram 3"/>
          <p:cNvGraphicFramePr/>
          <p:nvPr>
            <p:extLst>
              <p:ext uri="{D42A27DB-BD31-4B8C-83A1-F6EECF244321}">
                <p14:modId xmlns:p14="http://schemas.microsoft.com/office/powerpoint/2010/main" val="249421067"/>
              </p:ext>
            </p:extLst>
          </p:nvPr>
        </p:nvGraphicFramePr>
        <p:xfrm>
          <a:off x="997282" y="2610853"/>
          <a:ext cx="10155991" cy="413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fa-IR" smtClean="0"/>
              <a:t>درس هفتم: اثبات واجب الوجود</a:t>
            </a:r>
            <a:endParaRPr lang="fa-IR"/>
          </a:p>
        </p:txBody>
      </p:sp>
    </p:spTree>
    <p:extLst>
      <p:ext uri="{BB962C8B-B14F-4D97-AF65-F5344CB8AC3E}">
        <p14:creationId xmlns:p14="http://schemas.microsoft.com/office/powerpoint/2010/main" val="2019902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238C0097-4C7D-49E6-9A18-5C070FEC25E5}"/>
                                            </p:graphicEl>
                                          </p:spTgt>
                                        </p:tgtEl>
                                        <p:attrNameLst>
                                          <p:attrName>style.visibility</p:attrName>
                                        </p:attrNameLst>
                                      </p:cBhvr>
                                      <p:to>
                                        <p:strVal val="visible"/>
                                      </p:to>
                                    </p:set>
                                    <p:animEffect transition="in" filter="fade">
                                      <p:cBhvr>
                                        <p:cTn id="18" dur="500"/>
                                        <p:tgtEl>
                                          <p:spTgt spid="4">
                                            <p:graphicEl>
                                              <a:dgm id="{238C0097-4C7D-49E6-9A18-5C070FEC25E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3E6FC1B3-AD03-4EF3-898C-DE5DAA12CE6C}"/>
                                            </p:graphicEl>
                                          </p:spTgt>
                                        </p:tgtEl>
                                        <p:attrNameLst>
                                          <p:attrName>style.visibility</p:attrName>
                                        </p:attrNameLst>
                                      </p:cBhvr>
                                      <p:to>
                                        <p:strVal val="visible"/>
                                      </p:to>
                                    </p:set>
                                    <p:animEffect transition="in" filter="fade">
                                      <p:cBhvr>
                                        <p:cTn id="23" dur="500"/>
                                        <p:tgtEl>
                                          <p:spTgt spid="4">
                                            <p:graphicEl>
                                              <a:dgm id="{3E6FC1B3-AD03-4EF3-898C-DE5DAA12CE6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80890010-9D02-4449-95E8-A6BA9AE4E8CF}"/>
                                            </p:graphicEl>
                                          </p:spTgt>
                                        </p:tgtEl>
                                        <p:attrNameLst>
                                          <p:attrName>style.visibility</p:attrName>
                                        </p:attrNameLst>
                                      </p:cBhvr>
                                      <p:to>
                                        <p:strVal val="visible"/>
                                      </p:to>
                                    </p:set>
                                    <p:animEffect transition="in" filter="fade">
                                      <p:cBhvr>
                                        <p:cTn id="28" dur="500"/>
                                        <p:tgtEl>
                                          <p:spTgt spid="4">
                                            <p:graphicEl>
                                              <a:dgm id="{80890010-9D02-4449-95E8-A6BA9AE4E8CF}"/>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5F8B23D7-2A61-4872-84FE-81B927379E61}"/>
                                            </p:graphicEl>
                                          </p:spTgt>
                                        </p:tgtEl>
                                        <p:attrNameLst>
                                          <p:attrName>style.visibility</p:attrName>
                                        </p:attrNameLst>
                                      </p:cBhvr>
                                      <p:to>
                                        <p:strVal val="visible"/>
                                      </p:to>
                                    </p:set>
                                    <p:animEffect transition="in" filter="fade">
                                      <p:cBhvr>
                                        <p:cTn id="33" dur="500"/>
                                        <p:tgtEl>
                                          <p:spTgt spid="4">
                                            <p:graphicEl>
                                              <a:dgm id="{5F8B23D7-2A61-4872-84FE-81B927379E6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graphicEl>
                                              <a:dgm id="{F8F01DB3-D67E-4A68-BCE7-78D5D4D75129}"/>
                                            </p:graphicEl>
                                          </p:spTgt>
                                        </p:tgtEl>
                                        <p:attrNameLst>
                                          <p:attrName>style.visibility</p:attrName>
                                        </p:attrNameLst>
                                      </p:cBhvr>
                                      <p:to>
                                        <p:strVal val="visible"/>
                                      </p:to>
                                    </p:set>
                                    <p:animEffect transition="in" filter="fade">
                                      <p:cBhvr>
                                        <p:cTn id="38" dur="500"/>
                                        <p:tgtEl>
                                          <p:spTgt spid="4">
                                            <p:graphicEl>
                                              <a:dgm id="{F8F01DB3-D67E-4A68-BCE7-78D5D4D7512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graphicEl>
                                              <a:dgm id="{B0EC5E46-E3E9-4D9F-89E7-EEDE57238BC1}"/>
                                            </p:graphicEl>
                                          </p:spTgt>
                                        </p:tgtEl>
                                        <p:attrNameLst>
                                          <p:attrName>style.visibility</p:attrName>
                                        </p:attrNameLst>
                                      </p:cBhvr>
                                      <p:to>
                                        <p:strVal val="visible"/>
                                      </p:to>
                                    </p:set>
                                    <p:animEffect transition="in" filter="fade">
                                      <p:cBhvr>
                                        <p:cTn id="43" dur="500"/>
                                        <p:tgtEl>
                                          <p:spTgt spid="4">
                                            <p:graphicEl>
                                              <a:dgm id="{B0EC5E46-E3E9-4D9F-89E7-EEDE57238B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علت و معلول چیستند؟</a:t>
            </a:r>
            <a:endParaRPr lang="fa-IR" dirty="0"/>
          </a:p>
        </p:txBody>
      </p:sp>
      <p:sp>
        <p:nvSpPr>
          <p:cNvPr id="3" name="Content Placeholder 2"/>
          <p:cNvSpPr>
            <a:spLocks noGrp="1"/>
          </p:cNvSpPr>
          <p:nvPr>
            <p:ph idx="1"/>
          </p:nvPr>
        </p:nvSpPr>
        <p:spPr>
          <a:xfrm>
            <a:off x="838200" y="1825625"/>
            <a:ext cx="10515600" cy="1919061"/>
          </a:xfrm>
        </p:spPr>
        <p:txBody>
          <a:bodyPr>
            <a:normAutofit/>
          </a:bodyPr>
          <a:lstStyle/>
          <a:p>
            <a:pPr algn="just"/>
            <a:r>
              <a:rPr lang="fa-IR" sz="4000" dirty="0" smtClean="0"/>
              <a:t>اگر موجودى نيازمند به موجود ديگرى باشد و وجودش به نوعى توقف بر آن ديگرى داشته باشد به اصطلاح فلسفى، موجود نيازمند را «معلول» و آن ديگرى را «علت» مى‌نامند. </a:t>
            </a:r>
          </a:p>
          <a:p>
            <a:pPr algn="just"/>
            <a:endParaRPr lang="fa-IR" sz="4000" dirty="0"/>
          </a:p>
        </p:txBody>
      </p:sp>
      <p:sp>
        <p:nvSpPr>
          <p:cNvPr id="4" name="Double Wave 3"/>
          <p:cNvSpPr/>
          <p:nvPr/>
        </p:nvSpPr>
        <p:spPr>
          <a:xfrm>
            <a:off x="838200" y="3468914"/>
            <a:ext cx="10236200" cy="3389086"/>
          </a:xfrm>
          <a:prstGeom prst="doubleWav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sz="3600" b="1" dirty="0" smtClean="0">
                <a:ln w="22225">
                  <a:solidFill>
                    <a:schemeClr val="accent2"/>
                  </a:solidFill>
                  <a:prstDash val="solid"/>
                </a:ln>
                <a:solidFill>
                  <a:schemeClr val="accent2">
                    <a:lumMod val="40000"/>
                    <a:lumOff val="60000"/>
                  </a:schemeClr>
                </a:solidFill>
              </a:rPr>
              <a:t>نکته:</a:t>
            </a:r>
          </a:p>
          <a:p>
            <a:pPr algn="ctr"/>
            <a:r>
              <a:rPr lang="fa-IR" sz="3600" b="1" dirty="0" smtClean="0">
                <a:ln w="22225">
                  <a:solidFill>
                    <a:schemeClr val="accent2"/>
                  </a:solidFill>
                  <a:prstDash val="solid"/>
                </a:ln>
                <a:solidFill>
                  <a:schemeClr val="accent2">
                    <a:lumMod val="40000"/>
                    <a:lumOff val="60000"/>
                  </a:schemeClr>
                </a:solidFill>
              </a:rPr>
              <a:t>ولى علت، ممكن است بى نياز مطلق نباشد بلكه خودش نيز نيازمند و معلول موجود ديگرى باشد. اما اگر علتى هيچگونه نياز و معلوليتى نداشت </a:t>
            </a:r>
            <a:r>
              <a:rPr lang="fa-IR" sz="3600" b="1" i="1" u="sng" dirty="0" smtClean="0">
                <a:ln w="22225">
                  <a:solidFill>
                    <a:schemeClr val="accent2"/>
                  </a:solidFill>
                  <a:prstDash val="solid"/>
                </a:ln>
                <a:solidFill>
                  <a:schemeClr val="tx2"/>
                </a:solidFill>
              </a:rPr>
              <a:t>علت مطلق و بى نياز مطلق </a:t>
            </a:r>
            <a:r>
              <a:rPr lang="fa-IR" sz="3600" b="1" dirty="0" smtClean="0">
                <a:ln w="22225">
                  <a:solidFill>
                    <a:schemeClr val="accent2"/>
                  </a:solidFill>
                  <a:prstDash val="solid"/>
                </a:ln>
                <a:solidFill>
                  <a:schemeClr val="accent2">
                    <a:lumMod val="40000"/>
                    <a:lumOff val="60000"/>
                  </a:schemeClr>
                </a:solidFill>
              </a:rPr>
              <a:t>خواهد بود.</a:t>
            </a:r>
            <a:endParaRPr lang="fa-IR" sz="3600" b="1" dirty="0">
              <a:ln w="22225">
                <a:solidFill>
                  <a:schemeClr val="accent2"/>
                </a:solidFill>
                <a:prstDash val="solid"/>
              </a:ln>
              <a:solidFill>
                <a:schemeClr val="accent2">
                  <a:lumMod val="40000"/>
                  <a:lumOff val="60000"/>
                </a:schemeClr>
              </a:solidFill>
            </a:endParaRPr>
          </a:p>
        </p:txBody>
      </p:sp>
      <p:sp>
        <p:nvSpPr>
          <p:cNvPr id="5" name="Footer Placeholder 4"/>
          <p:cNvSpPr>
            <a:spLocks noGrp="1"/>
          </p:cNvSpPr>
          <p:nvPr>
            <p:ph type="ftr" sz="quarter" idx="11"/>
          </p:nvPr>
        </p:nvSpPr>
        <p:spPr/>
        <p:txBody>
          <a:bodyPr/>
          <a:lstStyle/>
          <a:p>
            <a:r>
              <a:rPr lang="fa-IR" smtClean="0"/>
              <a:t>درس هفتم: اثبات واجب الوجود</a:t>
            </a:r>
            <a:endParaRPr lang="fa-IR"/>
          </a:p>
        </p:txBody>
      </p:sp>
    </p:spTree>
    <p:extLst>
      <p:ext uri="{BB962C8B-B14F-4D97-AF65-F5344CB8AC3E}">
        <p14:creationId xmlns:p14="http://schemas.microsoft.com/office/powerpoint/2010/main" val="302586000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anim calcmode="lin" valueType="num">
                                      <p:cBhvr>
                                        <p:cTn id="21" dur="2000" fill="hold"/>
                                        <p:tgtEl>
                                          <p:spTgt spid="4"/>
                                        </p:tgtEl>
                                        <p:attrNameLst>
                                          <p:attrName>ppt_w</p:attrName>
                                        </p:attrNameLst>
                                      </p:cBhvr>
                                      <p:tavLst>
                                        <p:tav tm="0" fmla="#ppt_w*sin(2.5*pi*$)">
                                          <p:val>
                                            <p:fltVal val="0"/>
                                          </p:val>
                                        </p:tav>
                                        <p:tav tm="100000">
                                          <p:val>
                                            <p:fltVal val="1"/>
                                          </p:val>
                                        </p:tav>
                                      </p:tavLst>
                                    </p:anim>
                                    <p:anim calcmode="lin" valueType="num">
                                      <p:cBhvr>
                                        <p:cTn id="22"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تدریس">
      <a:majorFont>
        <a:latin typeface="Calibri Light"/>
        <a:ea typeface=""/>
        <a:cs typeface="B Homa"/>
      </a:majorFont>
      <a:minorFont>
        <a:latin typeface="Calibri"/>
        <a:ea typeface=""/>
        <a:cs typeface="B Bad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1533</Words>
  <Application>Microsoft Office PowerPoint</Application>
  <PresentationFormat>Widescreen</PresentationFormat>
  <Paragraphs>94</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 Badr</vt:lpstr>
      <vt:lpstr>B Homa</vt:lpstr>
      <vt:lpstr>Calibri</vt:lpstr>
      <vt:lpstr>Calibri Light</vt:lpstr>
      <vt:lpstr>Office Theme</vt:lpstr>
      <vt:lpstr>بسم الله الرحمن الرحیم</vt:lpstr>
      <vt:lpstr>PowerPoint Presentation</vt:lpstr>
      <vt:lpstr>دلیل انتخاب برهان امکان و وجوب</vt:lpstr>
      <vt:lpstr>متن برهان</vt:lpstr>
      <vt:lpstr>توضیح مقدمات برهان</vt:lpstr>
      <vt:lpstr>تقسیم قبل در مورد «موجود»</vt:lpstr>
      <vt:lpstr>تعریف واجب الوجود و ممکن الوجود</vt:lpstr>
      <vt:lpstr>اثبات واجب الوجود</vt:lpstr>
      <vt:lpstr>علت و معلول چیستند؟</vt:lpstr>
      <vt:lpstr>توضیح عبارت : «هر ممکن الوجودی نیاز به علت دارد».</vt:lpstr>
      <vt:lpstr>حل یک توهم ...</vt:lpstr>
      <vt:lpstr>محال بودن تسلسل</vt:lpstr>
      <vt:lpstr>یک تشبیه ....</vt:lpstr>
      <vt:lpstr>تقرير برهان </vt:lpstr>
      <vt:lpstr>PowerPoint Presentation</vt:lpstr>
      <vt:lpstr>PowerPoint Presentation</vt:lpstr>
      <vt:lpstr>برهان امکان و وجوب در بیان ابن سینا</vt:lpstr>
      <vt:lpstr>مطالعه بیشتر</vt:lpstr>
      <vt:lpstr>و الحمدلله رب العالمین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reza</dc:creator>
  <cp:lastModifiedBy>reza</cp:lastModifiedBy>
  <cp:revision>24</cp:revision>
  <dcterms:created xsi:type="dcterms:W3CDTF">2015-10-16T08:05:38Z</dcterms:created>
  <dcterms:modified xsi:type="dcterms:W3CDTF">2015-10-19T06:33:43Z</dcterms:modified>
</cp:coreProperties>
</file>