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4" r:id="rId4"/>
    <p:sldId id="265" r:id="rId5"/>
    <p:sldId id="266" r:id="rId6"/>
    <p:sldId id="267" r:id="rId7"/>
    <p:sldId id="268" r:id="rId8"/>
    <p:sldId id="269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17/08/15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bleacademy.co.u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Annex SL: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Assent Risk Management has been implementing ISO standards based on Annex SL for some time with ISO 22301 and ISO 27001 both using it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/>
              <a:t>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4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Clause 7: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support sub-clauses contain many of the familiar ISO themes including:</a:t>
            </a:r>
          </a:p>
          <a:p>
            <a:r>
              <a:rPr lang="en-US" dirty="0" smtClean="0"/>
              <a:t>Competence</a:t>
            </a:r>
          </a:p>
          <a:p>
            <a:r>
              <a:rPr lang="en-US" dirty="0" smtClean="0"/>
              <a:t>Awareness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Documented Information (Document Control)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resources sub-clause is deceivingly short and comprises </a:t>
            </a:r>
            <a:r>
              <a:rPr lang="en-US" dirty="0" smtClean="0"/>
              <a:t>only 1 </a:t>
            </a:r>
            <a:r>
              <a:rPr lang="en-US" dirty="0" smtClean="0"/>
              <a:t>line in both ISO 27001:2013 and ISO 14001:2015(FDIS).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“The </a:t>
            </a:r>
            <a:r>
              <a:rPr lang="en-US" i="1" dirty="0" err="1" smtClean="0">
                <a:solidFill>
                  <a:srgbClr val="0000FF"/>
                </a:solidFill>
              </a:rPr>
              <a:t>Organisation</a:t>
            </a:r>
            <a:r>
              <a:rPr lang="en-US" i="1" dirty="0" smtClean="0">
                <a:solidFill>
                  <a:srgbClr val="0000FF"/>
                </a:solidFill>
              </a:rPr>
              <a:t> shall define and provide the resources needed…..”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Much of these resources can be drawn </a:t>
            </a:r>
          </a:p>
          <a:p>
            <a:pPr marL="0" indent="0">
              <a:buNone/>
            </a:pPr>
            <a:r>
              <a:rPr lang="en-US" dirty="0" smtClean="0"/>
              <a:t>from the exercises in clause 4 (Context) </a:t>
            </a:r>
          </a:p>
          <a:p>
            <a:pPr marL="0" indent="0">
              <a:buNone/>
            </a:pPr>
            <a:r>
              <a:rPr lang="en-US" dirty="0" smtClean="0"/>
              <a:t>however it is worth remembering the </a:t>
            </a:r>
          </a:p>
          <a:p>
            <a:pPr marL="0" indent="0">
              <a:buNone/>
            </a:pPr>
            <a:r>
              <a:rPr lang="en-US" dirty="0" smtClean="0"/>
              <a:t>types of resources.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09966" y="4005730"/>
            <a:ext cx="2707266" cy="1938992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Resource Types</a:t>
            </a:r>
          </a:p>
          <a:p>
            <a:pPr marL="285750" indent="-285750">
              <a:buFont typeface="Arial"/>
              <a:buChar char="•"/>
            </a:pPr>
            <a:r>
              <a:rPr lang="en-US" sz="3000" dirty="0" smtClean="0"/>
              <a:t>Financial</a:t>
            </a:r>
          </a:p>
          <a:p>
            <a:pPr marL="285750" indent="-285750">
              <a:buFont typeface="Arial"/>
              <a:buChar char="•"/>
            </a:pPr>
            <a:r>
              <a:rPr lang="en-US" sz="3000" dirty="0" smtClean="0"/>
              <a:t>Human</a:t>
            </a:r>
          </a:p>
          <a:p>
            <a:pPr marL="285750" indent="-285750">
              <a:buFont typeface="Arial"/>
              <a:buChar char="•"/>
            </a:pPr>
            <a:r>
              <a:rPr lang="en-US" sz="3000" dirty="0" smtClean="0"/>
              <a:t>Physical</a:t>
            </a:r>
          </a:p>
        </p:txBody>
      </p:sp>
    </p:spTree>
    <p:extLst>
      <p:ext uri="{BB962C8B-B14F-4D97-AF65-F5344CB8AC3E}">
        <p14:creationId xmlns:p14="http://schemas.microsoft.com/office/powerpoint/2010/main" val="297739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Determine necessary </a:t>
            </a:r>
            <a:r>
              <a:rPr lang="en-US" b="1" dirty="0" smtClean="0"/>
              <a:t>competency </a:t>
            </a:r>
            <a:r>
              <a:rPr lang="en-US" dirty="0" smtClean="0"/>
              <a:t>of persons that affect </a:t>
            </a:r>
            <a:r>
              <a:rPr lang="en-US" b="1" dirty="0" smtClean="0"/>
              <a:t>Performance</a:t>
            </a:r>
            <a:r>
              <a:rPr lang="en-US" dirty="0" smtClean="0"/>
              <a:t> (</a:t>
            </a:r>
            <a:r>
              <a:rPr lang="en-US" i="1" dirty="0" smtClean="0"/>
              <a:t>&amp; Compliance Obligations ISO 14001:2015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Competence on basis: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Experience.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Determine needs to acquire competency.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Retain </a:t>
            </a:r>
            <a:r>
              <a:rPr lang="en-US" i="1" dirty="0" smtClean="0"/>
              <a:t>appropriate </a:t>
            </a:r>
            <a:r>
              <a:rPr lang="en-US" dirty="0" smtClean="0"/>
              <a:t>Documented Information.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www.ableacademy.co.uk</a:t>
            </a:r>
            <a:r>
              <a:rPr lang="en-US" dirty="0" smtClean="0"/>
              <a:t> for our ISO Risk &amp; Compliance Training.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136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Awareness can be attained through many mediums and we find the more creative ideas are most effective.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Annex SL standards require awareness of:</a:t>
            </a:r>
          </a:p>
          <a:p>
            <a:r>
              <a:rPr lang="en-US" dirty="0" smtClean="0"/>
              <a:t>The Policy.</a:t>
            </a:r>
          </a:p>
          <a:p>
            <a:r>
              <a:rPr lang="en-US" dirty="0" smtClean="0"/>
              <a:t>Individuals’ contribution to the system.</a:t>
            </a:r>
          </a:p>
          <a:p>
            <a:r>
              <a:rPr lang="en-US" dirty="0" smtClean="0"/>
              <a:t>Implications of non-conformance.</a:t>
            </a:r>
          </a:p>
          <a:p>
            <a:r>
              <a:rPr lang="en-US" dirty="0" smtClean="0"/>
              <a:t>Standard specific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5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Communication is another areas that seems to have increased in importance thanks to Annex SL.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 clients are formulating a communications plan to meet the requirements of this clause and some later standards are requiring </a:t>
            </a:r>
            <a:r>
              <a:rPr lang="en-US" i="1" dirty="0" smtClean="0"/>
              <a:t>“documented information as evidence”.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Communication should be both internal and external, and the interested parties considered in clause 4 can be used to inform a communications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3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Documented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As many will now know, Documents, Forms, Records and Data have been combined under the term </a:t>
            </a:r>
            <a:r>
              <a:rPr lang="en-US" i="1" dirty="0" smtClean="0"/>
              <a:t>“documented information”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previously observed, there is emphasis on making the amount of information appropriate to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clauses reference creating and updating documents, as well as general control of documents including Distribution, Storage, Change and Retention/Disposal.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Remember: Documented information also includes that of </a:t>
            </a:r>
            <a:r>
              <a:rPr lang="en-US" i="1" dirty="0" smtClean="0"/>
              <a:t>‘external origin</a:t>
            </a:r>
            <a:r>
              <a:rPr lang="en-US" dirty="0" smtClean="0"/>
              <a:t>’ for example the standard documents themselves.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08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419</Words>
  <Application>Microsoft Macintosh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Annex SL: Support</vt:lpstr>
      <vt:lpstr>Introduction</vt:lpstr>
      <vt:lpstr>Clause 7: Support</vt:lpstr>
      <vt:lpstr>Resources</vt:lpstr>
      <vt:lpstr>Competence</vt:lpstr>
      <vt:lpstr>Awareness</vt:lpstr>
      <vt:lpstr>Communication</vt:lpstr>
      <vt:lpstr>Documented Information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52</cp:revision>
  <dcterms:created xsi:type="dcterms:W3CDTF">2015-07-07T20:29:16Z</dcterms:created>
  <dcterms:modified xsi:type="dcterms:W3CDTF">2015-08-17T16:18:16Z</dcterms:modified>
</cp:coreProperties>
</file>