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4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79" r:id="rId26"/>
    <p:sldId id="280" r:id="rId2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r X" initials="MX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1000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E3A5FC4-0A14-489D-8BA2-C5EA94458262}" type="datetimeFigureOut">
              <a:rPr lang="fa-IR" smtClean="0"/>
              <a:pPr/>
              <a:t>04/06/1435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AEB9294-B7A6-4A09-9F1D-E3CAF92A410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5945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 smtClean="0"/>
          </a:p>
          <a:p>
            <a:endParaRPr lang="fa-I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81756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0965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00214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662410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83698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05128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285360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359862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33252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03100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88435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141684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315897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21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454577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22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63004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23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374411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>
                <a:solidFill>
                  <a:prstClr val="black"/>
                </a:solidFill>
              </a:rPr>
              <a:pPr/>
              <a:t>24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004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25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104859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26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2986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59419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18707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1651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4990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40880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8109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B9294-B7A6-4A09-9F1D-E3CAF92A4100}" type="slidenum">
              <a:rPr lang="fa-IR" smtClean="0"/>
              <a:pPr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07557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B2AD-3F24-4979-A96B-EA48AF2E1A2C}" type="datetimeFigureOut">
              <a:rPr lang="fa-IR" smtClean="0"/>
              <a:pPr/>
              <a:t>04/06/1435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4BBB-1F5D-45D2-8D9C-BE31095B9F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5185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B2AD-3F24-4979-A96B-EA48AF2E1A2C}" type="datetimeFigureOut">
              <a:rPr lang="fa-IR" smtClean="0"/>
              <a:pPr/>
              <a:t>04/06/1435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4BBB-1F5D-45D2-8D9C-BE31095B9F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0099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B2AD-3F24-4979-A96B-EA48AF2E1A2C}" type="datetimeFigureOut">
              <a:rPr lang="fa-IR" smtClean="0"/>
              <a:pPr/>
              <a:t>04/06/1435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4BBB-1F5D-45D2-8D9C-BE31095B9FC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868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B2AD-3F24-4979-A96B-EA48AF2E1A2C}" type="datetimeFigureOut">
              <a:rPr lang="fa-IR" smtClean="0"/>
              <a:pPr/>
              <a:t>04/06/1435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4BBB-1F5D-45D2-8D9C-BE31095B9F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29506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B2AD-3F24-4979-A96B-EA48AF2E1A2C}" type="datetimeFigureOut">
              <a:rPr lang="fa-IR" smtClean="0"/>
              <a:pPr/>
              <a:t>04/06/1435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4BBB-1F5D-45D2-8D9C-BE31095B9FC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3874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B2AD-3F24-4979-A96B-EA48AF2E1A2C}" type="datetimeFigureOut">
              <a:rPr lang="fa-IR" smtClean="0"/>
              <a:pPr/>
              <a:t>04/06/1435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4BBB-1F5D-45D2-8D9C-BE31095B9F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61789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B2AD-3F24-4979-A96B-EA48AF2E1A2C}" type="datetimeFigureOut">
              <a:rPr lang="fa-IR" smtClean="0"/>
              <a:pPr/>
              <a:t>04/06/1435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4BBB-1F5D-45D2-8D9C-BE31095B9F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8648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B2AD-3F24-4979-A96B-EA48AF2E1A2C}" type="datetimeFigureOut">
              <a:rPr lang="fa-IR" smtClean="0"/>
              <a:pPr/>
              <a:t>04/06/1435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4BBB-1F5D-45D2-8D9C-BE31095B9F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745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B2AD-3F24-4979-A96B-EA48AF2E1A2C}" type="datetimeFigureOut">
              <a:rPr lang="fa-IR" smtClean="0"/>
              <a:pPr/>
              <a:t>04/06/1435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4BBB-1F5D-45D2-8D9C-BE31095B9F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228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B2AD-3F24-4979-A96B-EA48AF2E1A2C}" type="datetimeFigureOut">
              <a:rPr lang="fa-IR" smtClean="0"/>
              <a:pPr/>
              <a:t>04/06/1435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4BBB-1F5D-45D2-8D9C-BE31095B9F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7420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B2AD-3F24-4979-A96B-EA48AF2E1A2C}" type="datetimeFigureOut">
              <a:rPr lang="fa-IR" smtClean="0"/>
              <a:pPr/>
              <a:t>04/06/1435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4BBB-1F5D-45D2-8D9C-BE31095B9F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7802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B2AD-3F24-4979-A96B-EA48AF2E1A2C}" type="datetimeFigureOut">
              <a:rPr lang="fa-IR" smtClean="0"/>
              <a:pPr/>
              <a:t>04/06/1435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4BBB-1F5D-45D2-8D9C-BE31095B9F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0517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B2AD-3F24-4979-A96B-EA48AF2E1A2C}" type="datetimeFigureOut">
              <a:rPr lang="fa-IR" smtClean="0"/>
              <a:pPr/>
              <a:t>04/06/1435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4BBB-1F5D-45D2-8D9C-BE31095B9F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784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B2AD-3F24-4979-A96B-EA48AF2E1A2C}" type="datetimeFigureOut">
              <a:rPr lang="fa-IR" smtClean="0"/>
              <a:pPr/>
              <a:t>04/06/1435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4BBB-1F5D-45D2-8D9C-BE31095B9F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1706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B2AD-3F24-4979-A96B-EA48AF2E1A2C}" type="datetimeFigureOut">
              <a:rPr lang="fa-IR" smtClean="0"/>
              <a:pPr/>
              <a:t>04/06/1435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4BBB-1F5D-45D2-8D9C-BE31095B9F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0536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B2AD-3F24-4979-A96B-EA48AF2E1A2C}" type="datetimeFigureOut">
              <a:rPr lang="fa-IR" smtClean="0"/>
              <a:pPr/>
              <a:t>04/06/1435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4BBB-1F5D-45D2-8D9C-BE31095B9F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689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FB2AD-3F24-4979-A96B-EA48AF2E1A2C}" type="datetimeFigureOut">
              <a:rPr lang="fa-IR" smtClean="0"/>
              <a:pPr/>
              <a:t>04/06/1435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684BBB-1F5D-45D2-8D9C-BE31095B9F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5584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فرم شماره 4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ساجانگ  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sajang</a:t>
            </a:r>
            <a:endParaRPr lang="fa-I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/>
              <a:t> </a:t>
            </a:r>
            <a:r>
              <a:rPr lang="fa-IR" dirty="0" smtClean="0"/>
              <a:t>  </a:t>
            </a:r>
          </a:p>
          <a:p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</a:t>
            </a:r>
            <a:r>
              <a:rPr lang="fa-I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متوالی  7 مورد </a:t>
            </a:r>
            <a:endParaRPr lang="fa-IR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121958"/>
              </p:ext>
            </p:extLst>
          </p:nvPr>
        </p:nvGraphicFramePr>
        <p:xfrm>
          <a:off x="214282" y="214291"/>
          <a:ext cx="8715435" cy="6612011"/>
        </p:xfrm>
        <a:graphic>
          <a:graphicData uri="http://schemas.openxmlformats.org/drawingml/2006/table">
            <a:tbl>
              <a:tblPr rtl="1"/>
              <a:tblGrid>
                <a:gridCol w="8715435"/>
              </a:tblGrid>
              <a:tr h="54507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2705" algn="l"/>
                        </a:tabLst>
                      </a:pPr>
                      <a:r>
                        <a:rPr lang="fa-IR" sz="32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Calibri"/>
                          <a:ea typeface="Calibri"/>
                          <a:cs typeface="Arial"/>
                        </a:rPr>
                        <a:t>ترتیب اجرا ء</a:t>
                      </a:r>
                      <a:endParaRPr lang="en-US" sz="32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00" marR="61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0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800" b="1" dirty="0">
                          <a:latin typeface="Calibri"/>
                          <a:ea typeface="Calibri"/>
                          <a:cs typeface="Arial"/>
                        </a:rPr>
                        <a:t>اجرای </a:t>
                      </a:r>
                      <a:r>
                        <a:rPr lang="fa-IR" sz="2800" b="1" dirty="0" smtClean="0">
                          <a:latin typeface="Calibri"/>
                          <a:ea typeface="Calibri"/>
                          <a:cs typeface="Arial"/>
                        </a:rPr>
                        <a:t>متوالی </a:t>
                      </a:r>
                      <a:r>
                        <a:rPr lang="fa-IR" sz="2800" b="1" dirty="0">
                          <a:latin typeface="Calibri"/>
                          <a:ea typeface="Calibri"/>
                          <a:cs typeface="Arial"/>
                        </a:rPr>
                        <a:t>حرکات  </a:t>
                      </a:r>
                      <a:r>
                        <a:rPr lang="fa-IR" sz="2800" dirty="0">
                          <a:latin typeface="Calibri"/>
                          <a:ea typeface="Calibri"/>
                          <a:cs typeface="Arial"/>
                        </a:rPr>
                        <a:t>	         </a:t>
                      </a:r>
                      <a:r>
                        <a:rPr lang="fa-IR" sz="2800" dirty="0" smtClean="0">
                          <a:latin typeface="Calibri"/>
                          <a:ea typeface="Calibri"/>
                          <a:cs typeface="Arial"/>
                        </a:rPr>
                        <a:t>                </a:t>
                      </a:r>
                      <a:r>
                        <a:rPr lang="en-US" sz="2800" dirty="0">
                          <a:latin typeface="Arial"/>
                          <a:ea typeface="Calibri"/>
                          <a:cs typeface="Arial"/>
                        </a:rPr>
                        <a:t>consecutively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00" marR="61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3302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fa-IR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1- دوبال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دان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سانگ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آپچاگی</a:t>
                      </a:r>
                      <a:r>
                        <a:rPr lang="fa-IR" sz="2000" baseline="0" dirty="0" smtClean="0">
                          <a:latin typeface="Calibri"/>
                          <a:ea typeface="Calibri"/>
                          <a:cs typeface="Arial"/>
                        </a:rPr>
                        <a:t> «کیهاپ»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– مومتونگ ماکی – مومتونگ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دوبان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جیروگی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(3)   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2- آپچاگی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- باتانگ سان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مومتونگ ماکی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(11)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3- آپچاگی – مومتونگ باروجیروگی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(13-16)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00" marR="61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61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400" b="1" dirty="0">
                          <a:latin typeface="Calibri"/>
                          <a:ea typeface="Calibri"/>
                          <a:cs typeface="Arial"/>
                        </a:rPr>
                        <a:t>چابکی </a:t>
                      </a:r>
                      <a:r>
                        <a:rPr lang="fa-IR" sz="2400" b="1" dirty="0" smtClean="0">
                          <a:latin typeface="Calibri"/>
                          <a:ea typeface="Calibri"/>
                          <a:cs typeface="Arial"/>
                        </a:rPr>
                        <a:t>حرکات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Arial"/>
                        </a:rPr>
                        <a:t>                                   </a:t>
                      </a:r>
                      <a:r>
                        <a:rPr lang="en-US" sz="2400" dirty="0" smtClean="0">
                          <a:latin typeface="Arial"/>
                          <a:ea typeface="Calibri"/>
                          <a:cs typeface="Arial"/>
                        </a:rPr>
                        <a:t>swiftly                 </a:t>
                      </a:r>
                      <a:r>
                        <a:rPr lang="fa-IR" sz="2400" dirty="0" smtClean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smtClean="0">
                          <a:latin typeface="Arial"/>
                          <a:ea typeface="Calibri"/>
                          <a:cs typeface="Arial"/>
                        </a:rPr>
                        <a:t>                      </a:t>
                      </a:r>
                      <a:r>
                        <a:rPr lang="fa-IR" sz="2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   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00" marR="61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1981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4- 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آپچاگی – تیو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آپچاگی</a:t>
                      </a:r>
                      <a:r>
                        <a:rPr lang="fa-IR" sz="2000" baseline="0" dirty="0" smtClean="0">
                          <a:latin typeface="Calibri"/>
                          <a:ea typeface="Calibri"/>
                          <a:cs typeface="Arial"/>
                        </a:rPr>
                        <a:t> «کیهاپ»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–مومتونگ ماکی مومتونگ دوبان جیروگی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(19)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5-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آپ کواسوگی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– اوی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سانتول ماکی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(7)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00" marR="61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41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Arial"/>
                        </a:rPr>
                        <a:t>حرکت </a:t>
                      </a:r>
                      <a:r>
                        <a:rPr lang="fa-IR" sz="2000" b="1" dirty="0" smtClean="0">
                          <a:latin typeface="Calibri"/>
                          <a:ea typeface="Calibri"/>
                          <a:cs typeface="Arial"/>
                        </a:rPr>
                        <a:t>آرام </a:t>
                      </a:r>
                      <a:r>
                        <a:rPr lang="fa-IR" sz="2400" b="1" dirty="0">
                          <a:latin typeface="Calibri"/>
                          <a:ea typeface="Calibri"/>
                          <a:cs typeface="Arial"/>
                        </a:rPr>
                        <a:t>قدرتی </a:t>
                      </a:r>
                      <a:r>
                        <a:rPr lang="fa-IR" sz="24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smtClean="0">
                          <a:latin typeface="Arial"/>
                          <a:ea typeface="Calibri"/>
                          <a:cs typeface="Arial"/>
                        </a:rPr>
                        <a:t>                slowly and strongly</a:t>
                      </a:r>
                      <a:r>
                        <a:rPr lang="en-US" sz="1800" dirty="0" smtClean="0">
                          <a:latin typeface="Arial"/>
                          <a:ea typeface="Calibri"/>
                          <a:cs typeface="Arial"/>
                        </a:rPr>
                        <a:t>                                             </a:t>
                      </a:r>
                      <a:r>
                        <a:rPr lang="fa-IR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   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00" marR="61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2642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6- دانگیو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توک جیروگی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«مدت زمان اجرای تکنیک 8 شماره می باشد»  (6-8)</a:t>
                      </a: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00" marR="61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2143139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فرم شماره 9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کوریو 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koryo</a:t>
            </a:r>
            <a:endParaRPr lang="fa-I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928934"/>
            <a:ext cx="8001056" cy="2000264"/>
          </a:xfrm>
        </p:spPr>
        <p:txBody>
          <a:bodyPr>
            <a:normAutofit fontScale="25000" lnSpcReduction="20000"/>
          </a:bodyPr>
          <a:lstStyle/>
          <a:p>
            <a:r>
              <a:rPr lang="fa-IR" dirty="0"/>
              <a:t> </a:t>
            </a:r>
            <a:endParaRPr lang="en-US" dirty="0"/>
          </a:p>
          <a:p>
            <a:r>
              <a:rPr lang="fa-IR" dirty="0"/>
              <a:t> </a:t>
            </a:r>
            <a:endParaRPr lang="en-US" dirty="0"/>
          </a:p>
          <a:p>
            <a:r>
              <a:rPr lang="fa-IR" dirty="0"/>
              <a:t> </a:t>
            </a:r>
            <a:endParaRPr lang="en-US" dirty="0"/>
          </a:p>
          <a:p>
            <a:r>
              <a:rPr lang="fa-IR" dirty="0"/>
              <a:t> </a:t>
            </a:r>
            <a:endParaRPr lang="en-US" dirty="0"/>
          </a:p>
          <a:p>
            <a:r>
              <a:rPr lang="fa-IR" dirty="0"/>
              <a:t> </a:t>
            </a:r>
            <a:endParaRPr lang="en-US" dirty="0"/>
          </a:p>
          <a:p>
            <a:r>
              <a:rPr lang="fa-IR" dirty="0"/>
              <a:t> </a:t>
            </a:r>
            <a:endParaRPr lang="en-US" dirty="0"/>
          </a:p>
          <a:p>
            <a:r>
              <a:rPr lang="fa-IR" dirty="0"/>
              <a:t> </a:t>
            </a:r>
            <a:endParaRPr lang="en-US" dirty="0"/>
          </a:p>
          <a:p>
            <a:r>
              <a:rPr lang="fa-IR" dirty="0"/>
              <a:t> </a:t>
            </a:r>
            <a:endParaRPr lang="en-US" sz="14400" dirty="0"/>
          </a:p>
          <a:p>
            <a:r>
              <a:rPr lang="fa-IR" sz="14400" dirty="0"/>
              <a:t>        </a:t>
            </a:r>
            <a:r>
              <a:rPr lang="fa-IR" sz="1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متوالی  14 مورد   </a:t>
            </a:r>
            <a:endParaRPr lang="en-US" sz="1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حرکات کمی آهسته 1 مورد </a:t>
            </a:r>
            <a:endParaRPr lang="en-US" sz="1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275656"/>
              </p:ext>
            </p:extLst>
          </p:nvPr>
        </p:nvGraphicFramePr>
        <p:xfrm>
          <a:off x="179512" y="476672"/>
          <a:ext cx="8643998" cy="6124579"/>
        </p:xfrm>
        <a:graphic>
          <a:graphicData uri="http://schemas.openxmlformats.org/drawingml/2006/table">
            <a:tbl>
              <a:tblPr rtl="1"/>
              <a:tblGrid>
                <a:gridCol w="8643998"/>
              </a:tblGrid>
              <a:tr h="52504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2705" algn="l"/>
                        </a:tabLst>
                      </a:pPr>
                      <a:r>
                        <a:rPr lang="fa-IR" sz="3200" b="1" dirty="0">
                          <a:latin typeface="Calibri"/>
                          <a:ea typeface="Calibri"/>
                          <a:cs typeface="Arial"/>
                        </a:rPr>
                        <a:t>ترتیب اجرا ء</a:t>
                      </a:r>
                      <a:endParaRPr lang="en-US" sz="3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9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400" b="1" dirty="0" smtClean="0">
                          <a:latin typeface="Calibri"/>
                          <a:ea typeface="Calibri"/>
                          <a:cs typeface="Arial"/>
                        </a:rPr>
                        <a:t>حرکات </a:t>
                      </a:r>
                      <a:r>
                        <a:rPr lang="fa-IR" sz="2400" b="1" dirty="0">
                          <a:latin typeface="Calibri"/>
                          <a:ea typeface="Calibri"/>
                          <a:cs typeface="Arial"/>
                        </a:rPr>
                        <a:t>متوالی </a:t>
                      </a:r>
                      <a:r>
                        <a:rPr lang="fa-IR" sz="2400" dirty="0">
                          <a:latin typeface="Calibri"/>
                          <a:ea typeface="Calibri"/>
                          <a:cs typeface="Arial"/>
                        </a:rPr>
                        <a:t>	          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Arial"/>
                        </a:rPr>
                        <a:t>                         </a:t>
                      </a:r>
                      <a:r>
                        <a:rPr lang="en-US" sz="2400" dirty="0">
                          <a:latin typeface="Arial"/>
                          <a:ea typeface="Calibri"/>
                          <a:cs typeface="Arial"/>
                        </a:rPr>
                        <a:t>consecutively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4852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fa-IR" sz="2000" b="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b="0" dirty="0" smtClean="0">
                          <a:latin typeface="Calibri"/>
                          <a:ea typeface="Calibri"/>
                          <a:cs typeface="Arial"/>
                        </a:rPr>
                        <a:t>1- </a:t>
                      </a:r>
                      <a:r>
                        <a:rPr lang="fa-IR" sz="2000" b="0" dirty="0">
                          <a:latin typeface="Calibri"/>
                          <a:ea typeface="Calibri"/>
                          <a:cs typeface="Arial"/>
                        </a:rPr>
                        <a:t>کودوپ یوپ چاگی </a:t>
                      </a:r>
                      <a:r>
                        <a:rPr lang="fa-IR" sz="2000" b="0" dirty="0" smtClean="0">
                          <a:latin typeface="Calibri"/>
                          <a:ea typeface="Calibri"/>
                          <a:cs typeface="Arial"/>
                        </a:rPr>
                        <a:t>«اول اجرای اره</a:t>
                      </a:r>
                      <a:r>
                        <a:rPr lang="fa-IR" sz="2000" b="0" baseline="0" dirty="0" smtClean="0">
                          <a:latin typeface="Calibri"/>
                          <a:ea typeface="Calibri"/>
                          <a:cs typeface="Arial"/>
                        </a:rPr>
                        <a:t> یوپ چاگی سپس الگول یوپ چاگی»</a:t>
                      </a:r>
                      <a:r>
                        <a:rPr lang="fa-IR" sz="2000" b="0" dirty="0" smtClean="0">
                          <a:latin typeface="Calibri"/>
                          <a:ea typeface="Calibri"/>
                          <a:cs typeface="Arial"/>
                        </a:rPr>
                        <a:t>– </a:t>
                      </a:r>
                      <a:r>
                        <a:rPr lang="fa-IR" sz="2000" b="0" dirty="0">
                          <a:latin typeface="Calibri"/>
                          <a:ea typeface="Calibri"/>
                          <a:cs typeface="Arial"/>
                        </a:rPr>
                        <a:t>سونال بکت چگی </a:t>
                      </a:r>
                      <a:r>
                        <a:rPr lang="fa-IR" sz="2000" b="0" dirty="0" smtClean="0">
                          <a:latin typeface="Calibri"/>
                          <a:ea typeface="Calibri"/>
                          <a:cs typeface="Arial"/>
                        </a:rPr>
                        <a:t>(2-6)</a:t>
                      </a:r>
                      <a:endParaRPr lang="en-US" sz="2000" b="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b="0" dirty="0" smtClean="0">
                          <a:latin typeface="Calibri"/>
                          <a:ea typeface="Calibri"/>
                          <a:cs typeface="Arial"/>
                        </a:rPr>
                        <a:t>2- </a:t>
                      </a:r>
                      <a:r>
                        <a:rPr lang="fa-IR" sz="2000" b="0" dirty="0">
                          <a:latin typeface="Calibri"/>
                          <a:ea typeface="Calibri"/>
                          <a:cs typeface="Arial"/>
                        </a:rPr>
                        <a:t>هان سونال اره ماکی – کال </a:t>
                      </a:r>
                      <a:r>
                        <a:rPr lang="fa-IR" sz="2000" b="0" dirty="0" smtClean="0">
                          <a:latin typeface="Calibri"/>
                          <a:ea typeface="Calibri"/>
                          <a:cs typeface="Arial"/>
                        </a:rPr>
                        <a:t>جیبی (9)</a:t>
                      </a:r>
                      <a:endParaRPr lang="en-US" sz="2000" b="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b="0" dirty="0">
                          <a:latin typeface="Calibri"/>
                          <a:ea typeface="Calibri"/>
                          <a:cs typeface="Arial"/>
                        </a:rPr>
                        <a:t>4-آپچاگی – هان سونال اره ماکی – کال </a:t>
                      </a:r>
                      <a:r>
                        <a:rPr lang="fa-IR" sz="2000" b="0" dirty="0" smtClean="0">
                          <a:latin typeface="Calibri"/>
                          <a:ea typeface="Calibri"/>
                          <a:cs typeface="Arial"/>
                        </a:rPr>
                        <a:t>جببی «کیهاپ» (10-11)</a:t>
                      </a:r>
                      <a:endParaRPr lang="en-US" sz="2000" b="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b="0" dirty="0" smtClean="0">
                          <a:latin typeface="Calibri"/>
                          <a:ea typeface="Calibri"/>
                          <a:cs typeface="Arial"/>
                        </a:rPr>
                        <a:t>5- </a:t>
                      </a:r>
                      <a:r>
                        <a:rPr lang="fa-IR" sz="2000" b="0" dirty="0">
                          <a:latin typeface="Calibri"/>
                          <a:ea typeface="Calibri"/>
                          <a:cs typeface="Arial"/>
                        </a:rPr>
                        <a:t>آپچاگی – مورپ </a:t>
                      </a:r>
                      <a:r>
                        <a:rPr lang="fa-IR" sz="2000" b="0" dirty="0" smtClean="0">
                          <a:latin typeface="Calibri"/>
                          <a:ea typeface="Calibri"/>
                          <a:cs typeface="Arial"/>
                        </a:rPr>
                        <a:t>کوکی</a:t>
                      </a:r>
                      <a:r>
                        <a:rPr lang="fa-IR" sz="2000" b="0" baseline="0" dirty="0" smtClean="0">
                          <a:latin typeface="Calibri"/>
                          <a:ea typeface="Calibri"/>
                          <a:cs typeface="Arial"/>
                        </a:rPr>
                        <a:t> (12-14)</a:t>
                      </a:r>
                      <a:r>
                        <a:rPr lang="fa-IR" sz="2000" b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2000" b="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b="0" dirty="0" smtClean="0">
                          <a:latin typeface="Calibri"/>
                          <a:ea typeface="Calibri"/>
                          <a:cs typeface="Arial"/>
                        </a:rPr>
                        <a:t>6- یوپ </a:t>
                      </a:r>
                      <a:r>
                        <a:rPr lang="fa-IR" sz="2000" b="0" dirty="0">
                          <a:latin typeface="Calibri"/>
                          <a:ea typeface="Calibri"/>
                          <a:cs typeface="Arial"/>
                        </a:rPr>
                        <a:t>چاگی – پیون سون </a:t>
                      </a:r>
                      <a:r>
                        <a:rPr lang="fa-IR" sz="2000" b="0" dirty="0" smtClean="0">
                          <a:latin typeface="Calibri"/>
                          <a:ea typeface="Calibri"/>
                          <a:cs typeface="Arial"/>
                        </a:rPr>
                        <a:t>کوت </a:t>
                      </a:r>
                      <a:r>
                        <a:rPr lang="fa-IR" sz="2000" b="0" dirty="0">
                          <a:latin typeface="Calibri"/>
                          <a:ea typeface="Calibri"/>
                          <a:cs typeface="Arial"/>
                        </a:rPr>
                        <a:t>اره </a:t>
                      </a:r>
                      <a:r>
                        <a:rPr lang="fa-IR" sz="2000" b="0" dirty="0" smtClean="0">
                          <a:latin typeface="Calibri"/>
                          <a:ea typeface="Calibri"/>
                          <a:cs typeface="Arial"/>
                        </a:rPr>
                        <a:t>جچیوچیروگی (18-23)</a:t>
                      </a:r>
                      <a:endParaRPr lang="en-US" sz="2000" b="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b="0" dirty="0" smtClean="0">
                          <a:latin typeface="Calibri"/>
                          <a:ea typeface="Calibri"/>
                          <a:cs typeface="Arial"/>
                        </a:rPr>
                        <a:t>7- </a:t>
                      </a:r>
                      <a:r>
                        <a:rPr lang="fa-IR" sz="2000" b="0" dirty="0">
                          <a:latin typeface="Calibri"/>
                          <a:ea typeface="Calibri"/>
                          <a:cs typeface="Arial"/>
                        </a:rPr>
                        <a:t>باتانگ سون </a:t>
                      </a:r>
                      <a:r>
                        <a:rPr lang="fa-IR" sz="2000" b="0" dirty="0" smtClean="0">
                          <a:latin typeface="Calibri"/>
                          <a:ea typeface="Calibri"/>
                          <a:cs typeface="Arial"/>
                        </a:rPr>
                        <a:t>نولوماکی </a:t>
                      </a:r>
                      <a:r>
                        <a:rPr lang="fa-IR" sz="2000" b="0" dirty="0">
                          <a:latin typeface="Calibri"/>
                          <a:ea typeface="Calibri"/>
                          <a:cs typeface="Arial"/>
                        </a:rPr>
                        <a:t>– پال کوب یوپ چیگی </a:t>
                      </a:r>
                      <a:r>
                        <a:rPr lang="fa-IR" sz="2000" b="0" dirty="0" smtClean="0">
                          <a:latin typeface="Calibri"/>
                          <a:ea typeface="Calibri"/>
                          <a:cs typeface="Arial"/>
                        </a:rPr>
                        <a:t>(20-25)</a:t>
                      </a:r>
                      <a:endParaRPr lang="en-US" sz="2000" b="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b="0" dirty="0" smtClean="0">
                          <a:latin typeface="Calibri"/>
                          <a:ea typeface="Calibri"/>
                          <a:cs typeface="Arial"/>
                        </a:rPr>
                        <a:t>8- </a:t>
                      </a:r>
                      <a:r>
                        <a:rPr lang="fa-IR" sz="2000" b="0" dirty="0">
                          <a:latin typeface="Calibri"/>
                          <a:ea typeface="Calibri"/>
                          <a:cs typeface="Arial"/>
                        </a:rPr>
                        <a:t>هان سونال بکت چیگی – هان سونال اره ماکی </a:t>
                      </a:r>
                      <a:r>
                        <a:rPr lang="fa-IR" sz="2000" b="0" dirty="0" smtClean="0">
                          <a:latin typeface="Calibri"/>
                          <a:ea typeface="Calibri"/>
                          <a:cs typeface="Arial"/>
                        </a:rPr>
                        <a:t>(27)</a:t>
                      </a:r>
                      <a:endParaRPr lang="en-US" sz="2000" b="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b="0" dirty="0" smtClean="0">
                          <a:latin typeface="Calibri"/>
                          <a:ea typeface="Calibri"/>
                          <a:cs typeface="Arial"/>
                        </a:rPr>
                        <a:t>9- </a:t>
                      </a:r>
                      <a:r>
                        <a:rPr lang="fa-IR" sz="2000" b="0" dirty="0">
                          <a:latin typeface="Calibri"/>
                          <a:ea typeface="Calibri"/>
                          <a:cs typeface="Arial"/>
                        </a:rPr>
                        <a:t>هان سونال موک چیگی – هان سونال اره ماکی </a:t>
                      </a:r>
                      <a:r>
                        <a:rPr lang="fa-IR" sz="2000" b="0" dirty="0" smtClean="0">
                          <a:latin typeface="Calibri"/>
                          <a:ea typeface="Calibri"/>
                          <a:cs typeface="Arial"/>
                        </a:rPr>
                        <a:t>(28-29)</a:t>
                      </a:r>
                      <a:endParaRPr lang="en-US" sz="20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1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400" b="1" dirty="0">
                          <a:latin typeface="Calibri"/>
                          <a:ea typeface="Calibri"/>
                          <a:cs typeface="Arial"/>
                        </a:rPr>
                        <a:t>کمی آهسته  </a:t>
                      </a:r>
                      <a:r>
                        <a:rPr lang="fa-IR" sz="2400" dirty="0">
                          <a:latin typeface="Calibri"/>
                          <a:ea typeface="Calibri"/>
                          <a:cs typeface="Arial"/>
                        </a:rPr>
                        <a:t>             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Arial"/>
                        </a:rPr>
                        <a:t>                                   </a:t>
                      </a:r>
                      <a:r>
                        <a:rPr lang="en-US" sz="2400" dirty="0">
                          <a:latin typeface="Arial"/>
                          <a:ea typeface="Calibri"/>
                          <a:cs typeface="Arial"/>
                        </a:rPr>
                        <a:t>a little slowly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968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0" dirty="0" smtClean="0">
                          <a:latin typeface="Calibri"/>
                          <a:ea typeface="Calibri"/>
                          <a:cs typeface="Arial"/>
                        </a:rPr>
                        <a:t>10- مه جوموک اره پیوجوک </a:t>
                      </a:r>
                      <a:r>
                        <a:rPr lang="fa-IR" sz="2000" b="0" dirty="0">
                          <a:latin typeface="Calibri"/>
                          <a:ea typeface="Calibri"/>
                          <a:cs typeface="Arial"/>
                        </a:rPr>
                        <a:t>چیگی </a:t>
                      </a:r>
                      <a:r>
                        <a:rPr lang="fa-IR" sz="2000" b="0" dirty="0" smtClean="0">
                          <a:latin typeface="+mn-lt"/>
                          <a:ea typeface="Calibri"/>
                          <a:cs typeface="+mn-cs"/>
                        </a:rPr>
                        <a:t>«اجرای حرکت در 5 ثانیه » (26)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21457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a-I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فرم </a:t>
            </a:r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شماره10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کوم کانگ 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keumgang</a:t>
            </a:r>
            <a:endParaRPr lang="fa-I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143248"/>
            <a:ext cx="6912768" cy="2000264"/>
          </a:xfrm>
        </p:spPr>
        <p:txBody>
          <a:bodyPr>
            <a:normAutofit fontScale="25000" lnSpcReduction="20000"/>
          </a:bodyPr>
          <a:lstStyle/>
          <a:p>
            <a:r>
              <a:rPr lang="fa-IR" dirty="0"/>
              <a:t> </a:t>
            </a:r>
            <a:endParaRPr lang="en-US" dirty="0"/>
          </a:p>
          <a:p>
            <a:r>
              <a:rPr lang="fa-IR" sz="8000" b="1" dirty="0"/>
              <a:t>  </a:t>
            </a:r>
            <a:endParaRPr lang="en-US" sz="8000" b="1" dirty="0"/>
          </a:p>
          <a:p>
            <a:r>
              <a:rPr lang="fa-IR" sz="8000" b="1" dirty="0"/>
              <a:t>        </a:t>
            </a:r>
            <a:r>
              <a:rPr lang="fa-IR" sz="1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متوالی  4 مورد   </a:t>
            </a:r>
            <a:endParaRPr lang="en-US" sz="1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</a:t>
            </a:r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حرکات آهسته </a:t>
            </a:r>
            <a:r>
              <a:rPr lang="fa-IR" sz="1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 قدرتی 4 مورد   </a:t>
            </a:r>
            <a:endParaRPr lang="en-US" sz="1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حرکات </a:t>
            </a:r>
            <a:r>
              <a:rPr lang="fa-IR" sz="1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آهسته </a:t>
            </a:r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 </a:t>
            </a:r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مورد  </a:t>
            </a:r>
            <a:endParaRPr lang="en-US" sz="1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867692"/>
              </p:ext>
            </p:extLst>
          </p:nvPr>
        </p:nvGraphicFramePr>
        <p:xfrm>
          <a:off x="142843" y="115605"/>
          <a:ext cx="8895976" cy="6671104"/>
        </p:xfrm>
        <a:graphic>
          <a:graphicData uri="http://schemas.openxmlformats.org/drawingml/2006/table">
            <a:tbl>
              <a:tblPr rtl="1"/>
              <a:tblGrid>
                <a:gridCol w="8895976"/>
              </a:tblGrid>
              <a:tr h="53983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2705" algn="l"/>
                        </a:tabLst>
                      </a:pPr>
                      <a:r>
                        <a:rPr lang="fa-IR" sz="32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Calibri"/>
                          <a:ea typeface="Calibri"/>
                          <a:cs typeface="Arial"/>
                        </a:rPr>
                        <a:t>ترتیب اجرا ء</a:t>
                      </a:r>
                      <a:endParaRPr lang="en-US" sz="32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368" marR="623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31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fa-IR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Arial"/>
                        </a:rPr>
                        <a:t>حرکات متوالی </a:t>
                      </a:r>
                      <a:r>
                        <a:rPr lang="fa-IR" sz="1800" dirty="0">
                          <a:latin typeface="Calibri"/>
                          <a:ea typeface="Calibri"/>
                          <a:cs typeface="Arial"/>
                        </a:rPr>
                        <a:t>	      </a:t>
                      </a:r>
                      <a:r>
                        <a:rPr lang="fa-IR" sz="1800" dirty="0" smtClean="0">
                          <a:latin typeface="Calibri"/>
                          <a:ea typeface="Calibri"/>
                          <a:cs typeface="Arial"/>
                        </a:rPr>
                        <a:t>                                       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Arial"/>
                        </a:rPr>
                        <a:t>      </a:t>
                      </a:r>
                      <a:r>
                        <a:rPr lang="fa-IR" sz="1800" dirty="0" smtClean="0">
                          <a:latin typeface="Calibri"/>
                          <a:ea typeface="Calibri"/>
                          <a:cs typeface="Arial"/>
                        </a:rPr>
                        <a:t>       </a:t>
                      </a:r>
                      <a:r>
                        <a:rPr lang="en-US" sz="1800" dirty="0">
                          <a:latin typeface="Arial"/>
                          <a:ea typeface="Calibri"/>
                          <a:cs typeface="Arial"/>
                        </a:rPr>
                        <a:t>consecutively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368" marR="623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6047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fa-IR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1-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کوندول چوگی «360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درجه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چرخش» (10-17-20-27)</a:t>
                      </a:r>
                      <a:r>
                        <a:rPr lang="fa-IR" sz="1600" dirty="0" smtClean="0">
                          <a:latin typeface="Calibri"/>
                          <a:ea typeface="Calibri"/>
                          <a:cs typeface="Arial"/>
                        </a:rPr>
                        <a:t>   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368" marR="623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31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آهسته و قدرتی   </a:t>
                      </a:r>
                      <a:r>
                        <a:rPr lang="fa-IR" sz="1800" dirty="0" smtClean="0">
                          <a:latin typeface="Calibri"/>
                          <a:ea typeface="Calibri"/>
                          <a:cs typeface="Arial"/>
                        </a:rPr>
                        <a:t>          </a:t>
                      </a:r>
                      <a:r>
                        <a:rPr lang="en-US" sz="1800" dirty="0">
                          <a:latin typeface="Arial"/>
                          <a:ea typeface="Calibri"/>
                          <a:cs typeface="Arial"/>
                        </a:rPr>
                        <a:t>slowly and strongly    </a:t>
                      </a:r>
                      <a:r>
                        <a:rPr lang="en-US" sz="1800" dirty="0" smtClean="0">
                          <a:latin typeface="Arial"/>
                          <a:ea typeface="Calibri"/>
                          <a:cs typeface="Arial"/>
                        </a:rPr>
                        <a:t>                                                           </a:t>
                      </a:r>
                      <a:r>
                        <a:rPr lang="fa-IR" sz="1800" dirty="0" smtClean="0">
                          <a:latin typeface="Arial"/>
                          <a:ea typeface="Calibri"/>
                          <a:cs typeface="Arial"/>
                        </a:rPr>
                        <a:t>    </a:t>
                      </a:r>
                      <a:r>
                        <a:rPr lang="en-US" sz="1800" dirty="0" smtClean="0">
                          <a:latin typeface="Arial"/>
                          <a:ea typeface="Calibri"/>
                          <a:cs typeface="Arial"/>
                        </a:rPr>
                        <a:t>      </a:t>
                      </a:r>
                      <a:r>
                        <a:rPr lang="fa-IR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   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368" marR="623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0285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2- کوم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کانگ ماکی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« اجرای حرکات 8 ثانیه می باشد» (8-15-18-25)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368" marR="623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31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Arial"/>
                        </a:rPr>
                        <a:t>کمی آهسته</a:t>
                      </a:r>
                      <a:r>
                        <a:rPr lang="fa-IR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smtClean="0">
                          <a:latin typeface="Arial"/>
                          <a:ea typeface="Calibri"/>
                          <a:cs typeface="Arial"/>
                        </a:rPr>
                        <a:t>   </a:t>
                      </a:r>
                      <a:r>
                        <a:rPr lang="en-US" sz="1800" dirty="0">
                          <a:latin typeface="Arial"/>
                          <a:ea typeface="Calibri"/>
                          <a:cs typeface="Arial"/>
                        </a:rPr>
                        <a:t>a little slowly </a:t>
                      </a:r>
                      <a:r>
                        <a:rPr lang="en-US" sz="1800" dirty="0" smtClean="0">
                          <a:latin typeface="Arial"/>
                          <a:ea typeface="Calibri"/>
                          <a:cs typeface="Arial"/>
                        </a:rPr>
                        <a:t>                                                                                  </a:t>
                      </a:r>
                      <a:r>
                        <a:rPr lang="fa-IR" sz="1800" dirty="0" smtClean="0">
                          <a:latin typeface="Arial"/>
                          <a:ea typeface="Calibri"/>
                          <a:cs typeface="Arial"/>
                        </a:rPr>
                        <a:t>          </a:t>
                      </a:r>
                      <a:r>
                        <a:rPr lang="en-US" sz="1800" dirty="0" smtClean="0">
                          <a:latin typeface="Arial"/>
                          <a:ea typeface="Calibri"/>
                          <a:cs typeface="Arial"/>
                        </a:rPr>
                        <a:t>      </a:t>
                      </a:r>
                      <a:r>
                        <a:rPr lang="fa-IR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   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368" marR="623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7445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3-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آره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هیچیو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ماکی</a:t>
                      </a:r>
                      <a:r>
                        <a:rPr lang="fa-IR" sz="20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fa-IR" sz="2000" baseline="0" dirty="0" smtClean="0">
                          <a:latin typeface="Calibri"/>
                          <a:ea typeface="Calibri"/>
                          <a:cs typeface="Arial"/>
                        </a:rPr>
                        <a:t>«</a:t>
                      </a:r>
                      <a:r>
                        <a:rPr lang="fa-IR" sz="2000" dirty="0" smtClean="0">
                          <a:latin typeface="+mn-lt"/>
                          <a:ea typeface="Calibri"/>
                          <a:cs typeface="+mn-cs"/>
                        </a:rPr>
                        <a:t>اجرای حرکات 5 ثانیه می باشد» (13-23)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368" marR="623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785949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فرم شماره 11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a-I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a-I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ته </a:t>
            </a:r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بک 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Taebaek</a:t>
            </a:r>
            <a:endParaRPr lang="fa-I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7129490" cy="1785950"/>
          </a:xfrm>
        </p:spPr>
        <p:txBody>
          <a:bodyPr>
            <a:normAutofit fontScale="25000" lnSpcReduction="20000"/>
          </a:bodyPr>
          <a:lstStyle/>
          <a:p>
            <a:r>
              <a:rPr lang="fa-IR" sz="1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endParaRPr lang="en-US" sz="1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حرکات </a:t>
            </a:r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متوالی </a:t>
            </a:r>
            <a:r>
              <a:rPr lang="fa-IR" sz="1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10 مورد </a:t>
            </a:r>
            <a:endParaRPr lang="en-US" sz="1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</a:t>
            </a:r>
            <a:endParaRPr lang="en-US" sz="1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حرکات </a:t>
            </a:r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سرعتی1 مورد </a:t>
            </a:r>
            <a:endParaRPr lang="en-US" sz="1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097875"/>
              </p:ext>
            </p:extLst>
          </p:nvPr>
        </p:nvGraphicFramePr>
        <p:xfrm>
          <a:off x="251520" y="620688"/>
          <a:ext cx="8501122" cy="5976664"/>
        </p:xfrm>
        <a:graphic>
          <a:graphicData uri="http://schemas.openxmlformats.org/drawingml/2006/table">
            <a:tbl>
              <a:tblPr rtl="1"/>
              <a:tblGrid>
                <a:gridCol w="8501122"/>
              </a:tblGrid>
              <a:tr h="78377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2705" algn="l"/>
                        </a:tabLst>
                      </a:pPr>
                      <a:r>
                        <a:rPr lang="fa-IR" sz="32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Calibri"/>
                          <a:ea typeface="Calibri"/>
                          <a:cs typeface="Arial"/>
                        </a:rPr>
                        <a:t>ترتیب اجرا ء</a:t>
                      </a:r>
                      <a:endParaRPr lang="en-US" sz="32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34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fa-IR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1610" algn="r"/>
                        </a:tabLst>
                      </a:pPr>
                      <a:r>
                        <a:rPr lang="fa-IR" sz="18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fa-IR" sz="2000" b="1" dirty="0">
                          <a:latin typeface="Calibri"/>
                          <a:ea typeface="Calibri"/>
                          <a:cs typeface="Arial"/>
                        </a:rPr>
                        <a:t>حرکات </a:t>
                      </a:r>
                      <a:r>
                        <a:rPr lang="fa-IR" sz="2000" b="1" dirty="0" smtClean="0">
                          <a:latin typeface="Calibri"/>
                          <a:ea typeface="Calibri"/>
                          <a:cs typeface="Arial"/>
                        </a:rPr>
                        <a:t>متوالی      </a:t>
                      </a:r>
                      <a:r>
                        <a:rPr lang="en-US" sz="2000" b="1" dirty="0" smtClean="0">
                          <a:latin typeface="Arial"/>
                          <a:ea typeface="Calibri"/>
                          <a:cs typeface="Arial"/>
                        </a:rPr>
                        <a:t>consecutively        </a:t>
                      </a:r>
                      <a:r>
                        <a:rPr lang="en-US" sz="2000" b="1" baseline="0" dirty="0" smtClean="0">
                          <a:latin typeface="Arial"/>
                          <a:ea typeface="Calibri"/>
                          <a:cs typeface="Arial"/>
                        </a:rPr>
                        <a:t>                         </a:t>
                      </a:r>
                      <a:r>
                        <a:rPr lang="en-US" sz="2000" b="1" dirty="0" smtClean="0">
                          <a:latin typeface="Arial"/>
                          <a:ea typeface="Calibri"/>
                          <a:cs typeface="Arial"/>
                        </a:rPr>
                        <a:t>                       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6360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fa-IR" sz="18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Arial"/>
                        </a:rPr>
                        <a:t>1- آپ چاگی – مومتونگ دوبان جیروگی  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(2-4-24-26) 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2- 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Arial"/>
                        </a:rPr>
                        <a:t>یوپ چاگی – پالکوپ پیوجوک چیگی 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(13-18)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fa-IR" sz="18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3- 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Arial"/>
                        </a:rPr>
                        <a:t>جاگون 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دول</a:t>
                      </a:r>
                      <a:r>
                        <a:rPr lang="fa-IR" sz="1800" b="1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چوگی 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Arial"/>
                        </a:rPr>
                        <a:t>– کوم کانگ مومتونگ ماکی 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(14)</a:t>
                      </a:r>
                      <a:endParaRPr lang="fa-IR" sz="18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        مومتونگ بارو جیروگی   (6</a:t>
                      </a:r>
                      <a:r>
                        <a:rPr lang="fa-IR" sz="1800" b="1" baseline="0" dirty="0" smtClean="0">
                          <a:latin typeface="Calibri"/>
                          <a:ea typeface="Calibri"/>
                          <a:cs typeface="Arial"/>
                        </a:rPr>
                        <a:t> – 7 – 8 )</a:t>
                      </a:r>
                      <a:endParaRPr lang="fa-IR" sz="1800" b="1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36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Arial"/>
                        </a:rPr>
                        <a:t>سرعتی 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          </a:t>
                      </a:r>
                      <a:r>
                        <a:rPr lang="en-US" sz="2000" dirty="0">
                          <a:latin typeface="Arial"/>
                          <a:ea typeface="Calibri"/>
                          <a:cs typeface="Arial"/>
                        </a:rPr>
                        <a:t>swiftly          </a:t>
                      </a:r>
                      <a:r>
                        <a:rPr lang="en-US" sz="2000" dirty="0" smtClean="0">
                          <a:latin typeface="Arial"/>
                          <a:ea typeface="Calibri"/>
                          <a:cs typeface="Arial"/>
                        </a:rPr>
                        <a:t>                                                           </a:t>
                      </a:r>
                      <a:r>
                        <a:rPr lang="fa-IR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   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557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4- میترو</a:t>
                      </a:r>
                      <a:r>
                        <a:rPr lang="fa-IR" sz="1800" b="1" baseline="0" dirty="0" smtClean="0">
                          <a:latin typeface="Calibri"/>
                          <a:ea typeface="Calibri"/>
                          <a:cs typeface="Arial"/>
                        </a:rPr>
                        <a:t> پگی 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- 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Arial"/>
                        </a:rPr>
                        <a:t>دونگ جوموک 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باکات 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Arial"/>
                        </a:rPr>
                        <a:t>چیگی 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 (21 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28605"/>
            <a:ext cx="8424936" cy="2357453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فرم شماره 12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a-I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پیونگ </a:t>
            </a:r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ون 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pyongwon</a:t>
            </a:r>
            <a:endParaRPr lang="fa-I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129358" cy="2428892"/>
          </a:xfrm>
        </p:spPr>
        <p:txBody>
          <a:bodyPr>
            <a:normAutofit fontScale="32500" lnSpcReduction="20000"/>
          </a:bodyPr>
          <a:lstStyle/>
          <a:p>
            <a:r>
              <a:rPr lang="fa-IR" dirty="0"/>
              <a:t> </a:t>
            </a:r>
            <a:endParaRPr lang="en-US" dirty="0"/>
          </a:p>
          <a:p>
            <a:r>
              <a:rPr lang="fa-IR" dirty="0"/>
              <a:t> </a:t>
            </a:r>
            <a:r>
              <a:rPr lang="fa-IR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متوالی 3 مورد  </a:t>
            </a:r>
            <a:endParaRPr lang="en-US" dirty="0"/>
          </a:p>
          <a:p>
            <a:r>
              <a:rPr lang="fa-IR" dirty="0"/>
              <a:t> </a:t>
            </a:r>
            <a:endParaRPr lang="en-US" dirty="0"/>
          </a:p>
          <a:p>
            <a:r>
              <a:rPr lang="fa-IR" sz="9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متوالی </a:t>
            </a:r>
            <a:r>
              <a:rPr lang="fa-IR" sz="9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 </a:t>
            </a:r>
            <a:r>
              <a:rPr lang="fa-IR" sz="9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قدرتی2 مورد </a:t>
            </a:r>
            <a:r>
              <a:rPr lang="fa-IR" sz="9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endParaRPr lang="en-US" sz="9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9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سرعتی 2 مورد</a:t>
            </a:r>
            <a:endParaRPr lang="en-US" sz="9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270913"/>
              </p:ext>
            </p:extLst>
          </p:nvPr>
        </p:nvGraphicFramePr>
        <p:xfrm>
          <a:off x="428596" y="285727"/>
          <a:ext cx="8286808" cy="6316465"/>
        </p:xfrm>
        <a:graphic>
          <a:graphicData uri="http://schemas.openxmlformats.org/drawingml/2006/table">
            <a:tbl>
              <a:tblPr rtl="1"/>
              <a:tblGrid>
                <a:gridCol w="8286808"/>
              </a:tblGrid>
              <a:tr h="74411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2705" algn="l"/>
                        </a:tabLst>
                      </a:pPr>
                      <a:r>
                        <a:rPr lang="fa-IR" sz="3600" b="1" dirty="0">
                          <a:latin typeface="Calibri"/>
                          <a:ea typeface="Calibri"/>
                          <a:cs typeface="Arial"/>
                        </a:rPr>
                        <a:t>ترتیب اجرا ء</a:t>
                      </a:r>
                      <a:endParaRPr lang="en-US" sz="3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2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fa-IR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12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fa-IR" sz="2400" b="1" dirty="0">
                          <a:latin typeface="Calibri"/>
                          <a:ea typeface="Calibri"/>
                          <a:cs typeface="Arial"/>
                        </a:rPr>
                        <a:t>حرکات متوالی </a:t>
                      </a:r>
                      <a:r>
                        <a:rPr lang="fa-IR" sz="2400" dirty="0">
                          <a:latin typeface="Calibri"/>
                          <a:ea typeface="Calibri"/>
                          <a:cs typeface="Arial"/>
                        </a:rPr>
                        <a:t>	  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Arial"/>
                        </a:rPr>
                        <a:t>                                </a:t>
                      </a:r>
                      <a:r>
                        <a:rPr lang="en-US" sz="2400" dirty="0">
                          <a:latin typeface="Arial"/>
                          <a:ea typeface="Calibri"/>
                          <a:cs typeface="Arial"/>
                        </a:rPr>
                        <a:t>consecutively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6426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fa-IR" sz="18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Arial"/>
                        </a:rPr>
                        <a:t>1- آپ چاگی – 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مومدولیویوپ چاگی – سون نال 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Arial"/>
                        </a:rPr>
                        <a:t>ماکی 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(6-14)  </a:t>
                      </a:r>
                      <a:endParaRPr lang="fa-IR" sz="18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2- 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Arial"/>
                        </a:rPr>
                        <a:t>یوپ چاگی – پالکوپ پیوجوک چیگی 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(21)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10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72690" algn="r"/>
                        </a:tabLst>
                        <a:defRPr/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Arial"/>
                        </a:rPr>
                        <a:t>متوالی و </a:t>
                      </a:r>
                      <a:r>
                        <a:rPr lang="fa-IR" sz="2000" b="1" dirty="0" smtClean="0">
                          <a:latin typeface="Calibri"/>
                          <a:ea typeface="Calibri"/>
                          <a:cs typeface="Arial"/>
                        </a:rPr>
                        <a:t>قدرتی</a:t>
                      </a:r>
                      <a:r>
                        <a:rPr lang="fa-IR" sz="2000" b="1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="1" baseline="0" dirty="0" smtClean="0">
                          <a:latin typeface="Calibri"/>
                          <a:ea typeface="Calibri"/>
                          <a:cs typeface="Arial"/>
                        </a:rPr>
                        <a:t>consecutively &amp; strongly                                        </a:t>
                      </a:r>
                      <a:endParaRPr lang="en-US" sz="24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72690" algn="r"/>
                        </a:tabLst>
                        <a:defRPr/>
                      </a:pP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8456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-  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Arial"/>
                        </a:rPr>
                        <a:t>دونگ جوموک دانگیو توک چیگی – 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دونگ 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Arial"/>
                        </a:rPr>
                        <a:t>جوموک آپ چیگی 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9-17)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17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Arial"/>
                        </a:rPr>
                        <a:t>سرعتی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>
                          <a:latin typeface="Arial"/>
                          <a:ea typeface="Calibri"/>
                          <a:cs typeface="Arial"/>
                        </a:rPr>
                        <a:t>                </a:t>
                      </a:r>
                      <a:r>
                        <a:rPr lang="en-US" sz="2000" dirty="0" smtClean="0">
                          <a:latin typeface="Arial"/>
                          <a:ea typeface="Calibri"/>
                          <a:cs typeface="Arial"/>
                        </a:rPr>
                        <a:t>swiftly                                                                               </a:t>
                      </a:r>
                      <a:r>
                        <a:rPr lang="fa-IR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   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546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a-IR" sz="1800" b="1" dirty="0" smtClean="0">
                          <a:latin typeface="+mn-lt"/>
                          <a:ea typeface="Calibri"/>
                          <a:cs typeface="+mn-cs"/>
                        </a:rPr>
                        <a:t>4-</a:t>
                      </a:r>
                      <a:r>
                        <a:rPr lang="fa-IR" sz="1800" b="1" baseline="0" dirty="0" smtClean="0"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fa-IR" sz="1800" b="1" dirty="0" smtClean="0">
                          <a:latin typeface="+mn-lt"/>
                          <a:ea typeface="Calibri"/>
                          <a:cs typeface="+mn-cs"/>
                        </a:rPr>
                        <a:t>کوم کانگ ماکی – جاگون دول چوگی (12-20)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9288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فرم شماره 13</a:t>
            </a: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a-I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سیپ </a:t>
            </a:r>
            <a:r>
              <a:rPr lang="fa-I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جین </a:t>
            </a: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sipjin</a:t>
            </a:r>
            <a:endParaRPr lang="fa-IR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2285992"/>
            <a:ext cx="7772400" cy="2000263"/>
          </a:xfrm>
        </p:spPr>
        <p:txBody>
          <a:bodyPr>
            <a:normAutofit fontScale="25000" lnSpcReduction="20000"/>
          </a:bodyPr>
          <a:lstStyle/>
          <a:p>
            <a:r>
              <a:rPr lang="fa-IR" dirty="0" smtClean="0"/>
              <a:t> </a:t>
            </a:r>
            <a:endParaRPr lang="en-US" sz="12800" dirty="0" smtClean="0"/>
          </a:p>
          <a:p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متوالی 5 مورد </a:t>
            </a:r>
            <a:endParaRPr lang="en-US" sz="1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</a:t>
            </a:r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آهسته </a:t>
            </a:r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مورد </a:t>
            </a:r>
            <a:endParaRPr lang="en-US" sz="1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سرعتی 2 مورد</a:t>
            </a:r>
            <a:endParaRPr lang="en-US" sz="1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متوالی و قدرتی 1 مورد</a:t>
            </a:r>
            <a:endParaRPr lang="en-US" sz="1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616703"/>
              </p:ext>
            </p:extLst>
          </p:nvPr>
        </p:nvGraphicFramePr>
        <p:xfrm>
          <a:off x="1357290" y="857233"/>
          <a:ext cx="6501640" cy="5387616"/>
        </p:xfrm>
        <a:graphic>
          <a:graphicData uri="http://schemas.openxmlformats.org/drawingml/2006/table">
            <a:tbl>
              <a:tblPr rtl="1"/>
              <a:tblGrid>
                <a:gridCol w="6501640"/>
              </a:tblGrid>
              <a:tr h="5715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2705" algn="l"/>
                        </a:tabLst>
                      </a:pPr>
                      <a:endParaRPr lang="fa-IR" sz="1400" b="1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2705" algn="l"/>
                        </a:tabLst>
                      </a:pPr>
                      <a:r>
                        <a:rPr lang="fa-IR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Calibri"/>
                          <a:ea typeface="Calibri"/>
                          <a:cs typeface="Arial"/>
                        </a:rPr>
                        <a:t>ترتیب </a:t>
                      </a:r>
                      <a:r>
                        <a:rPr lang="fa-IR" sz="2400" b="1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Calibri"/>
                          <a:ea typeface="Calibri"/>
                          <a:cs typeface="Arial"/>
                        </a:rPr>
                        <a:t>اجرا </a:t>
                      </a:r>
                      <a:r>
                        <a:rPr lang="fa-IR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Calibri"/>
                          <a:ea typeface="Calibri"/>
                          <a:cs typeface="Arial"/>
                        </a:rPr>
                        <a:t>ء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2705" algn="l"/>
                        </a:tabLst>
                      </a:pPr>
                      <a:endParaRPr lang="fa-IR" sz="1400" b="1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2705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18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fa-IR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80030" algn="r"/>
                        </a:tabLst>
                      </a:pPr>
                      <a:endParaRPr lang="fa-IR" sz="1200" b="1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80030" algn="r"/>
                        </a:tabLst>
                      </a:pPr>
                      <a:endParaRPr lang="fa-IR" sz="1200" b="1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80030" algn="r"/>
                        </a:tabLst>
                      </a:pPr>
                      <a:r>
                        <a:rPr lang="fa-IR" sz="2000" b="1" dirty="0" smtClean="0">
                          <a:latin typeface="Calibri"/>
                          <a:ea typeface="Calibri"/>
                          <a:cs typeface="Arial"/>
                        </a:rPr>
                        <a:t>                حرکات </a:t>
                      </a:r>
                      <a:r>
                        <a:rPr lang="fa-IR" sz="2000" b="1" dirty="0">
                          <a:latin typeface="Calibri"/>
                          <a:ea typeface="Calibri"/>
                          <a:cs typeface="Arial"/>
                        </a:rPr>
                        <a:t>متوالی  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	                     </a:t>
                      </a:r>
                      <a:r>
                        <a:rPr lang="en-US" sz="2000" dirty="0">
                          <a:latin typeface="Arial"/>
                          <a:ea typeface="Calibri"/>
                          <a:cs typeface="Arial"/>
                        </a:rPr>
                        <a:t>consecutively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0429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fa-IR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1-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آپ چاگی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, مومتونگ بارو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جیروگی</a:t>
                      </a:r>
                      <a:r>
                        <a:rPr lang="fa-IR" sz="2000" baseline="0" dirty="0" smtClean="0">
                          <a:latin typeface="Calibri"/>
                          <a:ea typeface="Calibri"/>
                          <a:cs typeface="Arial"/>
                        </a:rPr>
                        <a:t> «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سرعتی»(حرکت</a:t>
                      </a:r>
                      <a:r>
                        <a:rPr lang="fa-IR" sz="2000" baseline="0" dirty="0" smtClean="0">
                          <a:latin typeface="Calibri"/>
                          <a:ea typeface="Calibri"/>
                          <a:cs typeface="Arial"/>
                        </a:rPr>
                        <a:t> 6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)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2-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یوپ چاگی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, سونال ماکی 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(حرکت 8)   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3-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آپ چاگی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, مومتونگ آن ماکی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(10-12)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4-آپ چاگی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–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دونگ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جوموک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آپچیگی (14)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5-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مومتونگ ماکی – مومتونگ دوبان جیروگی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(19-20)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783850"/>
              </p:ext>
            </p:extLst>
          </p:nvPr>
        </p:nvGraphicFramePr>
        <p:xfrm>
          <a:off x="357158" y="142855"/>
          <a:ext cx="8429684" cy="6045479"/>
        </p:xfrm>
        <a:graphic>
          <a:graphicData uri="http://schemas.openxmlformats.org/drawingml/2006/table">
            <a:tbl>
              <a:tblPr rtl="1"/>
              <a:tblGrid>
                <a:gridCol w="8429684"/>
              </a:tblGrid>
              <a:tr h="54456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2705" algn="l"/>
                        </a:tabLst>
                      </a:pPr>
                      <a:r>
                        <a:rPr lang="fa-IR" sz="36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Calibri"/>
                          <a:ea typeface="Calibri"/>
                          <a:cs typeface="Arial"/>
                        </a:rPr>
                        <a:t>ترتیب اجرا ء</a:t>
                      </a:r>
                      <a:endParaRPr lang="en-US" sz="3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99" marR="50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3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fa-IR" sz="9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9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fa-IR" sz="2000" b="1" dirty="0">
                          <a:latin typeface="Calibri"/>
                          <a:ea typeface="Calibri"/>
                          <a:cs typeface="Arial"/>
                        </a:rPr>
                        <a:t>حرکات </a:t>
                      </a:r>
                      <a:r>
                        <a:rPr lang="fa-IR" sz="2000" b="1" dirty="0" smtClean="0">
                          <a:latin typeface="Calibri"/>
                          <a:ea typeface="Calibri"/>
                          <a:cs typeface="Arial"/>
                        </a:rPr>
                        <a:t>متوالی</a:t>
                      </a:r>
                      <a:r>
                        <a:rPr lang="fa-IR" sz="2000" b="1" dirty="0">
                          <a:latin typeface="Calibri"/>
                          <a:ea typeface="Calibri"/>
                          <a:cs typeface="Arial"/>
                        </a:rPr>
                        <a:t>	 </a:t>
                      </a:r>
                      <a:r>
                        <a:rPr lang="en-US" sz="2000" b="1" dirty="0" smtClean="0">
                          <a:latin typeface="Calibri"/>
                          <a:ea typeface="Calibri"/>
                          <a:cs typeface="Arial"/>
                        </a:rPr>
                        <a:t>                                                 </a:t>
                      </a:r>
                      <a:r>
                        <a:rPr lang="fa-IR" sz="2000" b="1" dirty="0" smtClean="0"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en-US" sz="2000" b="1" dirty="0">
                          <a:latin typeface="Arial"/>
                          <a:ea typeface="Calibri"/>
                          <a:cs typeface="Arial"/>
                        </a:rPr>
                        <a:t>consecutively 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99" marR="50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9482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1- 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Arial"/>
                        </a:rPr>
                        <a:t>پیون سون کت 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اپوچیروگی 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Arial"/>
                        </a:rPr>
                        <a:t>– مومتونگ دوبان جیروگی  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(3-8-13)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4- 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Arial"/>
                        </a:rPr>
                        <a:t>آپچاگی 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– چیتاری</a:t>
                      </a:r>
                      <a:r>
                        <a:rPr lang="fa-IR" sz="1600" b="1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جیروگی (21-22)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99" marR="50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6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Arial"/>
                        </a:rPr>
                        <a:t>حرکات </a:t>
                      </a:r>
                      <a:r>
                        <a:rPr lang="fa-IR" sz="2000" b="1" dirty="0" smtClean="0">
                          <a:latin typeface="Calibri"/>
                          <a:ea typeface="Calibri"/>
                          <a:cs typeface="Arial"/>
                        </a:rPr>
                        <a:t>آهسته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                  </a:t>
                      </a:r>
                      <a:r>
                        <a:rPr lang="en-US" sz="2000" dirty="0">
                          <a:latin typeface="Arial"/>
                          <a:ea typeface="Calibri"/>
                          <a:cs typeface="Arial"/>
                        </a:rPr>
                        <a:t>slowly                         </a:t>
                      </a:r>
                      <a:r>
                        <a:rPr lang="en-US" sz="2000" baseline="0" dirty="0" smtClean="0">
                          <a:latin typeface="Arial"/>
                          <a:ea typeface="Calibri"/>
                          <a:cs typeface="Arial"/>
                        </a:rPr>
                        <a:t>                                   </a:t>
                      </a:r>
                      <a:r>
                        <a:rPr lang="fa-IR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   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99" marR="50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8862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Calibri"/>
                          <a:ea typeface="Calibri"/>
                          <a:cs typeface="Arial"/>
                        </a:rPr>
                        <a:t>6-  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باوی میلگی (15-20)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8- سون</a:t>
                      </a:r>
                      <a:r>
                        <a:rPr lang="fa-IR" sz="1600" b="1" baseline="0" dirty="0" smtClean="0">
                          <a:latin typeface="Calibri"/>
                          <a:ea typeface="Calibri"/>
                          <a:cs typeface="Arial"/>
                        </a:rPr>
                        <a:t> نا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ل 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Arial"/>
                        </a:rPr>
                        <a:t>اره هیچیو ماکی  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(18) 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99" marR="50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63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latin typeface="Calibri"/>
                          <a:ea typeface="Calibri"/>
                          <a:cs typeface="Arial"/>
                        </a:rPr>
                        <a:t>حرکات سرعتی</a:t>
                      </a:r>
                      <a:r>
                        <a:rPr lang="en-US" sz="2000" dirty="0" smtClean="0">
                          <a:latin typeface="Arial"/>
                          <a:ea typeface="Calibri"/>
                          <a:cs typeface="Arial"/>
                        </a:rPr>
                        <a:t>swiftly</a:t>
                      </a:r>
                      <a:r>
                        <a:rPr lang="en-US" sz="2000" baseline="0" dirty="0" smtClean="0">
                          <a:latin typeface="Arial"/>
                          <a:ea typeface="Calibri"/>
                          <a:cs typeface="Arial"/>
                        </a:rPr>
                        <a:t>                                                                            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99" marR="50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9257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Arial"/>
                        </a:rPr>
                        <a:t>9- 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کولیو</a:t>
                      </a:r>
                      <a:r>
                        <a:rPr lang="fa-IR" sz="1800" b="1" baseline="0" dirty="0" smtClean="0">
                          <a:latin typeface="Calibri"/>
                          <a:ea typeface="Calibri"/>
                          <a:cs typeface="Arial"/>
                        </a:rPr>
                        <a:t> او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لیگی (19)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Arial"/>
                        </a:rPr>
                        <a:t>10- 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سون</a:t>
                      </a:r>
                      <a:r>
                        <a:rPr lang="fa-IR" sz="1800" b="1" baseline="0" dirty="0" smtClean="0">
                          <a:latin typeface="Calibri"/>
                          <a:ea typeface="Calibri"/>
                          <a:cs typeface="Arial"/>
                        </a:rPr>
                        <a:t> نال اوتکورو اره ماکی (25)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99" marR="50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86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Arial"/>
                        </a:rPr>
                        <a:t>حرکات </a:t>
                      </a:r>
                      <a:r>
                        <a:rPr lang="fa-IR" sz="2000" b="1" dirty="0" smtClean="0">
                          <a:latin typeface="Calibri"/>
                          <a:ea typeface="Calibri"/>
                          <a:cs typeface="Arial"/>
                        </a:rPr>
                        <a:t>متوالی</a:t>
                      </a:r>
                      <a:r>
                        <a:rPr lang="fa-IR" sz="2000" b="1" baseline="0" dirty="0" smtClean="0">
                          <a:latin typeface="Calibri"/>
                          <a:ea typeface="Calibri"/>
                          <a:cs typeface="Arial"/>
                        </a:rPr>
                        <a:t> وقدرتی      </a:t>
                      </a:r>
                      <a:r>
                        <a:rPr lang="en-US" sz="2000" dirty="0" smtClean="0">
                          <a:latin typeface="Arial"/>
                          <a:ea typeface="Calibri"/>
                          <a:cs typeface="Arial"/>
                        </a:rPr>
                        <a:t>consecutively and strongly</a:t>
                      </a:r>
                      <a:r>
                        <a:rPr lang="en-US" sz="2000" baseline="0" dirty="0" smtClean="0">
                          <a:latin typeface="Arial"/>
                          <a:ea typeface="Calibri"/>
                          <a:cs typeface="Arial"/>
                        </a:rPr>
                        <a:t>                                 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99" marR="50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063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6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11- آپ چاگی – </a:t>
                      </a:r>
                      <a:r>
                        <a:rPr lang="fa-IR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دونگ </a:t>
                      </a:r>
                      <a:r>
                        <a:rPr lang="fa-IR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جوموک گودرو الگول آپ </a:t>
                      </a:r>
                      <a:r>
                        <a:rPr lang="fa-IR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چیگی (23) 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99" marR="50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829761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فرم شماره 14</a:t>
            </a: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a-I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جیته </a:t>
            </a: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jitae</a:t>
            </a:r>
            <a:endParaRPr lang="fa-IR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28869"/>
            <a:ext cx="7772400" cy="1928826"/>
          </a:xfrm>
        </p:spPr>
        <p:txBody>
          <a:bodyPr>
            <a:normAutofit fontScale="25000" lnSpcReduction="20000"/>
          </a:bodyPr>
          <a:lstStyle/>
          <a:p>
            <a:r>
              <a:rPr lang="fa-IR" dirty="0" smtClean="0"/>
              <a:t> </a:t>
            </a:r>
            <a:endParaRPr lang="en-US" dirty="0" smtClean="0"/>
          </a:p>
          <a:p>
            <a:r>
              <a:rPr lang="fa-IR" dirty="0" smtClean="0"/>
              <a:t> </a:t>
            </a:r>
            <a:endParaRPr lang="en-US" sz="14400" dirty="0" smtClean="0"/>
          </a:p>
          <a:p>
            <a:r>
              <a:rPr lang="fa-IR" sz="1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متوالی و آهسته </a:t>
            </a:r>
            <a:r>
              <a:rPr lang="fa-IR" sz="1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 </a:t>
            </a:r>
            <a:r>
              <a:rPr lang="fa-IR" sz="1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مورد</a:t>
            </a:r>
            <a:endParaRPr lang="en-US" sz="1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متوالی و سرعتی </a:t>
            </a:r>
            <a:r>
              <a:rPr lang="fa-IR" sz="1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</a:t>
            </a:r>
            <a:r>
              <a:rPr lang="fa-IR" sz="1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مورد</a:t>
            </a:r>
            <a:endParaRPr lang="en-US" sz="1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آرام 2 مورد</a:t>
            </a:r>
            <a:endParaRPr lang="en-US" sz="1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متوالی 4 مورد</a:t>
            </a:r>
            <a:endParaRPr lang="en-US" sz="1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967198"/>
              </p:ext>
            </p:extLst>
          </p:nvPr>
        </p:nvGraphicFramePr>
        <p:xfrm>
          <a:off x="295450" y="285730"/>
          <a:ext cx="8562830" cy="6293202"/>
        </p:xfrm>
        <a:graphic>
          <a:graphicData uri="http://schemas.openxmlformats.org/drawingml/2006/table">
            <a:tbl>
              <a:tblPr rtl="1"/>
              <a:tblGrid>
                <a:gridCol w="8562830"/>
              </a:tblGrid>
              <a:tr h="73169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2705" algn="l"/>
                        </a:tabLst>
                      </a:pPr>
                      <a:r>
                        <a:rPr lang="fa-IR" sz="36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Calibri"/>
                          <a:ea typeface="Calibri"/>
                          <a:cs typeface="Arial"/>
                        </a:rPr>
                        <a:t>ترتیب اجرا ء</a:t>
                      </a:r>
                      <a:endParaRPr lang="en-US" sz="3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93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fa-IR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متوالی و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آهسته   	 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                                  </a:t>
                      </a:r>
                      <a:r>
                        <a:rPr lang="en-US" sz="2000" dirty="0">
                          <a:latin typeface="Arial"/>
                          <a:ea typeface="Calibri"/>
                          <a:cs typeface="Arial"/>
                        </a:rPr>
                        <a:t>consecutively and slowly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938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1600" b="1" dirty="0">
                          <a:latin typeface="Calibri"/>
                          <a:ea typeface="Calibri"/>
                          <a:cs typeface="Arial"/>
                        </a:rPr>
                        <a:t>1- الگول ماکی – مومتونگ 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بارو</a:t>
                      </a:r>
                      <a:r>
                        <a:rPr lang="fa-IR" sz="1600" b="1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جیروگی  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(2-4)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9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متوالی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و سرعتی        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                                           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consecutively and swiftly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147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2-  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Arial"/>
                        </a:rPr>
                        <a:t>اره ماکی – هان سونال الگول ماکی  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(5-6)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3- 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Arial"/>
                        </a:rPr>
                        <a:t>مومتونگ 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آن</a:t>
                      </a:r>
                      <a:r>
                        <a:rPr lang="fa-IR" sz="1600" b="1" baseline="0" dirty="0" smtClean="0">
                          <a:latin typeface="Calibri"/>
                          <a:ea typeface="Calibri"/>
                          <a:cs typeface="Arial"/>
                        </a:rPr>
                        <a:t> ماکی -گودرو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مومتونگ 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Arial"/>
                        </a:rPr>
                        <a:t>ماکی  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(12)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4- 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Arial"/>
                        </a:rPr>
                        <a:t>یوپ چاگی –اره  یوپ ماکی  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(21)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9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/>
                          <a:ea typeface="Calibri"/>
                          <a:cs typeface="Arial"/>
                        </a:rPr>
                        <a:t>          </a:t>
                      </a:r>
                      <a:r>
                        <a:rPr lang="fa-IR" sz="2000" dirty="0" smtClean="0">
                          <a:latin typeface="Arial"/>
                          <a:ea typeface="Calibri"/>
                          <a:cs typeface="Arial"/>
                        </a:rPr>
                        <a:t>حرکات آهسته                          </a:t>
                      </a:r>
                      <a:r>
                        <a:rPr lang="en-US" sz="2000" dirty="0" smtClean="0">
                          <a:latin typeface="Arial"/>
                          <a:ea typeface="Calibri"/>
                          <a:cs typeface="Arial"/>
                        </a:rPr>
                        <a:t>   slowly             </a:t>
                      </a:r>
                      <a:r>
                        <a:rPr lang="fa-IR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   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7267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5- 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Arial"/>
                        </a:rPr>
                        <a:t>مومتونگ 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باکات  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Arial"/>
                        </a:rPr>
                        <a:t>ماکی 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«انجام 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Arial"/>
                        </a:rPr>
                        <a:t>حرکت در 8 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ثانیه» (8)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6- 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Arial"/>
                        </a:rPr>
                        <a:t>الگول ماکی 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«انجام 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Arial"/>
                        </a:rPr>
                        <a:t>حرکت در 8 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ثانیه» (10)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9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حرکات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متوالی                        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                                          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     </a:t>
                      </a:r>
                      <a:r>
                        <a:rPr lang="en-US" sz="2000" dirty="0">
                          <a:latin typeface="Arial"/>
                          <a:ea typeface="Calibri"/>
                          <a:cs typeface="Arial"/>
                        </a:rPr>
                        <a:t>consecutively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6776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7- </a:t>
                      </a:r>
                      <a:r>
                        <a:rPr lang="fa-IR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آپ چاگی – سونال اره ماکی </a:t>
                      </a:r>
                      <a:r>
                        <a:rPr lang="fa-IR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(7-9)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8- </a:t>
                      </a:r>
                      <a:r>
                        <a:rPr lang="fa-IR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آپ چاگی – مومتونگ دوبان </a:t>
                      </a:r>
                      <a:r>
                        <a:rPr lang="fa-IR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چیروگی (14)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9- </a:t>
                      </a:r>
                      <a:r>
                        <a:rPr lang="fa-IR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یوپ چاگی – مومتونگ بارو جیروگی </a:t>
                      </a:r>
                      <a:r>
                        <a:rPr lang="fa-IR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(23)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000263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a-I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فرم شماره 15</a:t>
            </a: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a-I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چونکوان </a:t>
            </a:r>
            <a:r>
              <a:rPr lang="en-US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chonkwon</a:t>
            </a:r>
            <a:endParaRPr lang="fa-IR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43182"/>
            <a:ext cx="7772400" cy="2168129"/>
          </a:xfrm>
        </p:spPr>
        <p:txBody>
          <a:bodyPr>
            <a:normAutofit fontScale="25000" lnSpcReduction="20000"/>
          </a:bodyPr>
          <a:lstStyle/>
          <a:p>
            <a:endParaRPr lang="en-US" sz="5100" dirty="0" smtClean="0"/>
          </a:p>
          <a:p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آرام 1 مورد</a:t>
            </a:r>
            <a:endParaRPr lang="en-US" sz="1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آهسته </a:t>
            </a:r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 قدرتی 4 مورد</a:t>
            </a:r>
            <a:endParaRPr lang="en-US" sz="1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سرعتی 1 مورد</a:t>
            </a:r>
            <a:endParaRPr lang="en-US" sz="1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متوالی 7 مورد</a:t>
            </a:r>
            <a:endParaRPr lang="en-US" sz="1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متوالی و سرعتی 1 مورد </a:t>
            </a:r>
            <a:endParaRPr lang="en-US" sz="1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819237"/>
              </p:ext>
            </p:extLst>
          </p:nvPr>
        </p:nvGraphicFramePr>
        <p:xfrm>
          <a:off x="395536" y="116632"/>
          <a:ext cx="8572560" cy="6624736"/>
        </p:xfrm>
        <a:graphic>
          <a:graphicData uri="http://schemas.openxmlformats.org/drawingml/2006/table">
            <a:tbl>
              <a:tblPr rtl="1"/>
              <a:tblGrid>
                <a:gridCol w="8572560"/>
              </a:tblGrid>
              <a:tr h="66949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2705" algn="l"/>
                        </a:tabLst>
                      </a:pPr>
                      <a:r>
                        <a:rPr lang="fa-IR" sz="36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Calibri"/>
                          <a:ea typeface="Calibri"/>
                          <a:cs typeface="Arial"/>
                        </a:rPr>
                        <a:t>ترتیب اجرا ء</a:t>
                      </a:r>
                      <a:endParaRPr lang="en-US" sz="3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08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fa-IR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آهسته </a:t>
                      </a:r>
                      <a:r>
                        <a:rPr lang="fa-IR" sz="1400" b="1" dirty="0" smtClean="0">
                          <a:latin typeface="Calibri"/>
                          <a:ea typeface="Calibri"/>
                          <a:cs typeface="Arial"/>
                        </a:rPr>
                        <a:t>  </a:t>
                      </a:r>
                      <a:r>
                        <a:rPr lang="fa-IR" sz="1200" dirty="0">
                          <a:latin typeface="Calibri"/>
                          <a:ea typeface="Calibri"/>
                          <a:cs typeface="Arial"/>
                        </a:rPr>
                        <a:t>	  </a:t>
                      </a:r>
                      <a:r>
                        <a:rPr lang="fa-IR" sz="1200" dirty="0" smtClean="0">
                          <a:latin typeface="Calibri"/>
                          <a:ea typeface="Calibri"/>
                          <a:cs typeface="Arial"/>
                        </a:rPr>
                        <a:t>                                </a:t>
                      </a:r>
                      <a:r>
                        <a:rPr lang="fa-IR" sz="1200" baseline="0" dirty="0" smtClean="0">
                          <a:latin typeface="Arial"/>
                          <a:ea typeface="Calibri"/>
                          <a:cs typeface="Arial"/>
                        </a:rPr>
                        <a:t>                           </a:t>
                      </a:r>
                      <a:r>
                        <a:rPr lang="en-US" sz="1200" baseline="0" dirty="0" smtClean="0">
                          <a:latin typeface="Arial"/>
                          <a:ea typeface="Calibri"/>
                          <a:cs typeface="Arial"/>
                        </a:rPr>
                        <a:t>                               </a:t>
                      </a:r>
                      <a:r>
                        <a:rPr lang="fa-IR" sz="1200" baseline="0" dirty="0" smtClean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200" baseline="0" dirty="0" smtClean="0">
                          <a:latin typeface="Arial"/>
                          <a:ea typeface="Calibri"/>
                          <a:cs typeface="Arial"/>
                        </a:rPr>
                        <a:t>                         </a:t>
                      </a:r>
                      <a:r>
                        <a:rPr lang="fa-IR" sz="1200" baseline="0" dirty="0" smtClean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fa-IR" sz="1400" baseline="0" dirty="0" smtClean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b="1" dirty="0">
                          <a:latin typeface="Arial"/>
                          <a:ea typeface="Calibri"/>
                          <a:cs typeface="Arial"/>
                        </a:rPr>
                        <a:t>slowly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294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1-نالگه </a:t>
                      </a:r>
                      <a:r>
                        <a:rPr lang="fa-IR" sz="1600" b="1" baseline="0" dirty="0" smtClean="0">
                          <a:latin typeface="Calibri"/>
                          <a:ea typeface="Calibri"/>
                          <a:cs typeface="Arial"/>
                        </a:rPr>
                        <a:t>پیوگی </a:t>
                      </a:r>
                      <a:r>
                        <a:rPr lang="fa-IR" sz="1600" b="1" baseline="0" dirty="0" smtClean="0">
                          <a:latin typeface="Calibri"/>
                          <a:ea typeface="Calibri"/>
                          <a:cs typeface="Arial"/>
                        </a:rPr>
                        <a:t>اجرای حرکت در5 شماره (1</a:t>
                      </a:r>
                      <a:r>
                        <a:rPr lang="fa-IR" sz="1600" b="1" baseline="0" dirty="0" smtClean="0"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65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1200" baseline="0" dirty="0" smtClean="0">
                          <a:latin typeface="Calibri"/>
                          <a:ea typeface="Calibri"/>
                          <a:cs typeface="Arial"/>
                        </a:rPr>
                        <a:t>  </a:t>
                      </a:r>
                      <a:r>
                        <a:rPr lang="fa-IR" sz="1400" b="1" baseline="0" dirty="0" smtClean="0">
                          <a:latin typeface="Calibri"/>
                          <a:ea typeface="Calibri"/>
                          <a:cs typeface="Arial"/>
                        </a:rPr>
                        <a:t>اهسته و قدرتی </a:t>
                      </a:r>
                      <a:r>
                        <a:rPr lang="fa-IR" sz="1200" baseline="0" dirty="0" smtClean="0">
                          <a:latin typeface="Calibri"/>
                          <a:ea typeface="Calibri"/>
                          <a:cs typeface="Arial"/>
                        </a:rPr>
                        <a:t>                                                                                                                                                         </a:t>
                      </a:r>
                      <a:r>
                        <a:rPr lang="en-US" sz="1600" b="1" baseline="0" dirty="0" smtClean="0">
                          <a:latin typeface="Calibri"/>
                          <a:ea typeface="Calibri"/>
                          <a:cs typeface="Arial"/>
                        </a:rPr>
                        <a:t>strongly</a:t>
                      </a:r>
                      <a:r>
                        <a:rPr lang="fa-IR" sz="1600" b="1" baseline="0" dirty="0" smtClean="0">
                          <a:latin typeface="Calibri"/>
                          <a:ea typeface="Calibri"/>
                          <a:cs typeface="Arial"/>
                        </a:rPr>
                        <a:t>  </a:t>
                      </a:r>
                      <a:r>
                        <a:rPr lang="fa-IR" sz="1400" b="1" baseline="0" dirty="0" smtClean="0">
                          <a:latin typeface="Calibri"/>
                          <a:ea typeface="Calibri"/>
                          <a:cs typeface="Arial"/>
                        </a:rPr>
                        <a:t>             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3573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2-مومتونگ بارو جیروگی (4-6)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3-ته </a:t>
                      </a:r>
                      <a:r>
                        <a:rPr lang="fa-IR" sz="1600" b="1" smtClean="0">
                          <a:latin typeface="Calibri"/>
                          <a:ea typeface="Calibri"/>
                          <a:cs typeface="Arial"/>
                        </a:rPr>
                        <a:t>سان</a:t>
                      </a:r>
                      <a:r>
                        <a:rPr lang="fa-IR" sz="1600" b="1" baseline="0" smtClean="0">
                          <a:latin typeface="Calibri"/>
                          <a:ea typeface="Calibri"/>
                          <a:cs typeface="Arial"/>
                        </a:rPr>
                        <a:t> میلگی «7شماره» </a:t>
                      </a:r>
                      <a:r>
                        <a:rPr lang="fa-IR" sz="1600" b="1" baseline="0" dirty="0" smtClean="0">
                          <a:latin typeface="Calibri"/>
                          <a:ea typeface="Calibri"/>
                          <a:cs typeface="Arial"/>
                        </a:rPr>
                        <a:t>(25-26)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Arial"/>
                          <a:ea typeface="Calibri"/>
                          <a:cs typeface="Arial"/>
                        </a:rPr>
                        <a:t>سرعتی</a:t>
                      </a:r>
                      <a:r>
                        <a:rPr lang="en-US" sz="1200" dirty="0" smtClean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fa-IR" sz="1200" dirty="0" smtClean="0">
                          <a:latin typeface="Arial"/>
                          <a:ea typeface="Calibri"/>
                          <a:cs typeface="Arial"/>
                        </a:rPr>
                        <a:t>          </a:t>
                      </a:r>
                      <a:r>
                        <a:rPr lang="en-US" sz="1200" dirty="0" smtClean="0">
                          <a:latin typeface="Arial"/>
                          <a:ea typeface="Calibri"/>
                          <a:cs typeface="Arial"/>
                        </a:rPr>
                        <a:t>             </a:t>
                      </a:r>
                      <a:r>
                        <a:rPr lang="fa-IR" sz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                           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swiftly  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                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                                                                                                                     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918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4-سوسوم</a:t>
                      </a:r>
                      <a:r>
                        <a:rPr lang="fa-IR" sz="1800" b="1" baseline="0" dirty="0" smtClean="0">
                          <a:latin typeface="Calibri"/>
                          <a:ea typeface="Calibri"/>
                          <a:cs typeface="Arial"/>
                        </a:rPr>
                        <a:t> جیروگی (2)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9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Calibri"/>
                          <a:ea typeface="Calibri"/>
                          <a:cs typeface="Arial"/>
                        </a:rPr>
                        <a:t>حرکات 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متوالی</a:t>
                      </a:r>
                      <a:r>
                        <a:rPr lang="fa-IR" sz="1400" b="1" dirty="0" smtClean="0">
                          <a:latin typeface="Calibri"/>
                          <a:ea typeface="Calibri"/>
                          <a:cs typeface="Arial"/>
                        </a:rPr>
                        <a:t>                        </a:t>
                      </a:r>
                      <a:r>
                        <a:rPr lang="en-US" sz="1400" b="1" dirty="0" smtClean="0">
                          <a:latin typeface="Calibri"/>
                          <a:ea typeface="Calibri"/>
                          <a:cs typeface="Arial"/>
                        </a:rPr>
                        <a:t>                                           </a:t>
                      </a:r>
                      <a:r>
                        <a:rPr lang="fa-IR" sz="1400" b="1" dirty="0" smtClean="0">
                          <a:latin typeface="Calibri"/>
                          <a:ea typeface="Calibri"/>
                          <a:cs typeface="Arial"/>
                        </a:rPr>
                        <a:t>     </a:t>
                      </a:r>
                      <a:r>
                        <a:rPr lang="en-US" sz="1400" b="1" dirty="0">
                          <a:latin typeface="Arial"/>
                          <a:ea typeface="Calibri"/>
                          <a:cs typeface="Arial"/>
                        </a:rPr>
                        <a:t>consecutively </a:t>
                      </a:r>
                      <a:r>
                        <a:rPr lang="en-US" sz="1400" b="1" dirty="0" smtClean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200" dirty="0" smtClean="0">
                          <a:latin typeface="Arial"/>
                          <a:ea typeface="Calibri"/>
                          <a:cs typeface="Arial"/>
                        </a:rPr>
                        <a:t>                                                                   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9860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5-</a:t>
                      </a:r>
                      <a:r>
                        <a:rPr lang="fa-IR" sz="16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 یوپ چاگی – اره ماکی (8)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6-هوی دولیو</a:t>
                      </a:r>
                      <a:r>
                        <a:rPr lang="fa-IR" sz="16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 ماکی+مومتونگ یوپ جیروگی (11-12-14-15)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7-آپچاگی-مومتونگ</a:t>
                      </a:r>
                      <a:r>
                        <a:rPr lang="fa-IR" sz="16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 بانداجیروگی (18)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8-پیوچوک </a:t>
                      </a:r>
                      <a:r>
                        <a:rPr lang="fa-IR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چاگی - کوم کانگ </a:t>
                      </a:r>
                      <a:r>
                        <a:rPr lang="fa-IR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یوپ جیروگی (22)</a:t>
                      </a:r>
                      <a:endParaRPr lang="fa-IR" sz="1600" b="1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200" b="1" baseline="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98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latin typeface="Calibri"/>
                          <a:ea typeface="Calibri"/>
                          <a:cs typeface="Arial"/>
                        </a:rPr>
                        <a:t>متوالی</a:t>
                      </a:r>
                      <a:r>
                        <a:rPr lang="fa-IR" sz="1400" b="1" baseline="0" dirty="0" smtClean="0">
                          <a:latin typeface="Calibri"/>
                          <a:ea typeface="Calibri"/>
                          <a:cs typeface="Arial"/>
                        </a:rPr>
                        <a:t> و سرعتی    </a:t>
                      </a:r>
                      <a:r>
                        <a:rPr lang="en-US" sz="1400" b="1" baseline="0" dirty="0" smtClean="0">
                          <a:latin typeface="Calibri"/>
                          <a:ea typeface="Calibri"/>
                          <a:cs typeface="Arial"/>
                        </a:rPr>
                        <a:t>consecutively &amp; swiftly                                                                                                                              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798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baseline="0" dirty="0" smtClean="0">
                          <a:latin typeface="Calibri"/>
                          <a:ea typeface="Calibri"/>
                          <a:cs typeface="Arial"/>
                        </a:rPr>
                        <a:t>9-آن </a:t>
                      </a:r>
                      <a:r>
                        <a:rPr lang="fa-IR" sz="1600" b="1" baseline="0" dirty="0" smtClean="0">
                          <a:latin typeface="Calibri"/>
                          <a:ea typeface="Calibri"/>
                          <a:cs typeface="Arial"/>
                        </a:rPr>
                        <a:t>پالمک مومتونگ پاکات ماکی- گودورو اره ماکی (20)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0543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714511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فرم شماره 16</a:t>
            </a: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a-I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هانسو </a:t>
            </a:r>
            <a:r>
              <a:rPr lang="en-US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hansu</a:t>
            </a: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fa-IR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14621"/>
            <a:ext cx="7772400" cy="1428760"/>
          </a:xfrm>
        </p:spPr>
        <p:txBody>
          <a:bodyPr>
            <a:normAutofit fontScale="25000" lnSpcReduction="20000"/>
          </a:bodyPr>
          <a:lstStyle/>
          <a:p>
            <a:r>
              <a:rPr lang="fa-IR" dirty="0" smtClean="0"/>
              <a:t> </a:t>
            </a:r>
            <a:endParaRPr lang="en-US" dirty="0" smtClean="0"/>
          </a:p>
          <a:p>
            <a:r>
              <a:rPr lang="fa-IR" dirty="0" smtClean="0"/>
              <a:t> </a:t>
            </a:r>
            <a:endParaRPr lang="en-US" dirty="0" smtClean="0"/>
          </a:p>
          <a:p>
            <a:r>
              <a:rPr lang="fa-IR" dirty="0" smtClean="0"/>
              <a:t> </a:t>
            </a:r>
            <a:endParaRPr lang="en-US" dirty="0" smtClean="0"/>
          </a:p>
          <a:p>
            <a:r>
              <a:rPr lang="fa-IR" sz="1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متوالی 5مورد</a:t>
            </a:r>
            <a:endParaRPr lang="en-US" sz="16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متوالی و قدرتی 2 مورد  </a:t>
            </a:r>
            <a:endParaRPr lang="en-US" sz="16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829024"/>
              </p:ext>
            </p:extLst>
          </p:nvPr>
        </p:nvGraphicFramePr>
        <p:xfrm>
          <a:off x="357158" y="428604"/>
          <a:ext cx="8429683" cy="5715039"/>
        </p:xfrm>
        <a:graphic>
          <a:graphicData uri="http://schemas.openxmlformats.org/drawingml/2006/table">
            <a:tbl>
              <a:tblPr rtl="1"/>
              <a:tblGrid>
                <a:gridCol w="8429683"/>
              </a:tblGrid>
              <a:tr h="97813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2705" algn="l"/>
                        </a:tabLst>
                      </a:pPr>
                      <a:r>
                        <a:rPr lang="fa-IR" sz="36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Calibri"/>
                          <a:ea typeface="Calibri"/>
                          <a:cs typeface="Arial"/>
                        </a:rPr>
                        <a:t>ترتیب اجرا ء</a:t>
                      </a:r>
                      <a:endParaRPr lang="en-US" sz="3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9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fa-IR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400" dirty="0">
                          <a:latin typeface="Calibri"/>
                          <a:ea typeface="Calibri"/>
                          <a:cs typeface="Arial"/>
                        </a:rPr>
                        <a:t>حرکات 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Arial"/>
                        </a:rPr>
                        <a:t>متوالی</a:t>
                      </a:r>
                      <a:r>
                        <a:rPr lang="fa-IR" sz="2400" dirty="0">
                          <a:latin typeface="Calibri"/>
                          <a:ea typeface="Calibri"/>
                          <a:cs typeface="Arial"/>
                        </a:rPr>
                        <a:t>	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Arial"/>
                        </a:rPr>
                        <a:t>                                           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Arial"/>
                        </a:rPr>
                        <a:t>  </a:t>
                      </a:r>
                      <a:r>
                        <a:rPr lang="en-US" sz="2400" dirty="0" smtClean="0">
                          <a:latin typeface="Arial"/>
                          <a:ea typeface="Calibri"/>
                          <a:cs typeface="Arial"/>
                        </a:rPr>
                        <a:t>consecutively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3868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1- یوپ چاگی –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جیبی پوم سان نال موک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چیگی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(15-24)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2-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پیوجوک چاگی – پالکوپ پیوجوک چیگی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(18-27)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smtClean="0">
                          <a:latin typeface="Calibri"/>
                          <a:ea typeface="Calibri"/>
                          <a:cs typeface="Arial"/>
                        </a:rPr>
                        <a:t>3- جاگون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دول چوگی – گودرو کال جیبی (19)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15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400" dirty="0">
                          <a:latin typeface="Calibri"/>
                          <a:ea typeface="Calibri"/>
                          <a:cs typeface="Arial"/>
                        </a:rPr>
                        <a:t>حرکات 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Arial"/>
                        </a:rPr>
                        <a:t>متوالی </a:t>
                      </a:r>
                      <a:r>
                        <a:rPr lang="fa-IR" sz="2400" dirty="0">
                          <a:latin typeface="Calibri"/>
                          <a:ea typeface="Calibri"/>
                          <a:cs typeface="Arial"/>
                        </a:rPr>
                        <a:t>و قدرتی              </a:t>
                      </a:r>
                      <a:r>
                        <a:rPr lang="fa-IR" sz="2400" baseline="0" dirty="0" smtClean="0">
                          <a:latin typeface="Calibri"/>
                          <a:ea typeface="Calibri"/>
                          <a:cs typeface="Arial"/>
                        </a:rPr>
                        <a:t>            </a:t>
                      </a:r>
                      <a:r>
                        <a:rPr lang="fa-IR" sz="24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dirty="0" smtClean="0">
                          <a:latin typeface="Arial"/>
                          <a:ea typeface="Calibri"/>
                          <a:cs typeface="Arial"/>
                        </a:rPr>
                        <a:t>consecutively and strongly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5186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5- آپ چاگی – دونگ جوموک آپ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چیگی</a:t>
                      </a:r>
                      <a:r>
                        <a:rPr lang="fa-IR" sz="2000" baseline="0" dirty="0" smtClean="0">
                          <a:latin typeface="Calibri"/>
                          <a:ea typeface="Calibri"/>
                          <a:cs typeface="Arial"/>
                        </a:rPr>
                        <a:t> «کیهاپ» (16-25)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1052737"/>
            <a:ext cx="7772400" cy="18002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فرم شماره 5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اوجانگ          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o- jang</a:t>
            </a:r>
            <a:endParaRPr lang="fa-I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924944"/>
            <a:ext cx="7272366" cy="2016224"/>
          </a:xfrm>
        </p:spPr>
        <p:txBody>
          <a:bodyPr>
            <a:normAutofit fontScale="25000" lnSpcReduction="20000"/>
          </a:bodyPr>
          <a:lstStyle/>
          <a:p>
            <a:r>
              <a:rPr lang="fa-IR" sz="12800" dirty="0"/>
              <a:t> </a:t>
            </a:r>
            <a:endParaRPr lang="en-US" sz="12800" dirty="0"/>
          </a:p>
          <a:p>
            <a:r>
              <a:rPr lang="fa-IR" sz="12800" dirty="0"/>
              <a:t>     </a:t>
            </a:r>
            <a:r>
              <a:rPr lang="fa-IR" sz="1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متوالی  8 مورد </a:t>
            </a:r>
            <a:endParaRPr lang="en-US" sz="1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endParaRPr lang="en-US" sz="1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سرعتی و قدرتی   1 مورد </a:t>
            </a:r>
            <a:endParaRPr lang="en-US" sz="1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fa-I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313295"/>
              </p:ext>
            </p:extLst>
          </p:nvPr>
        </p:nvGraphicFramePr>
        <p:xfrm>
          <a:off x="1547664" y="-21362222"/>
          <a:ext cx="6912768" cy="1371600"/>
        </p:xfrm>
        <a:graphic>
          <a:graphicData uri="http://schemas.openxmlformats.org/drawingml/2006/table">
            <a:tbl>
              <a:tblPr rtl="1"/>
              <a:tblGrid>
                <a:gridCol w="6912768"/>
              </a:tblGrid>
              <a:tr h="2489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9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89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489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775023"/>
              </p:ext>
            </p:extLst>
          </p:nvPr>
        </p:nvGraphicFramePr>
        <p:xfrm>
          <a:off x="1259632" y="692696"/>
          <a:ext cx="6696744" cy="4942332"/>
        </p:xfrm>
        <a:graphic>
          <a:graphicData uri="http://schemas.openxmlformats.org/drawingml/2006/table">
            <a:tbl>
              <a:tblPr rtl="1"/>
              <a:tblGrid>
                <a:gridCol w="6696744"/>
              </a:tblGrid>
              <a:tr h="22451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2705" algn="l"/>
                        </a:tabLst>
                      </a:pPr>
                      <a:r>
                        <a:rPr lang="fa-IR" sz="28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Calibri"/>
                          <a:ea typeface="Calibri"/>
                          <a:cs typeface="Arial"/>
                        </a:rPr>
                        <a:t>ترتیب اجرا ء</a:t>
                      </a:r>
                      <a:endParaRPr lang="en-US" sz="2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42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fa-IR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80030" algn="r"/>
                        </a:tabLst>
                      </a:pPr>
                      <a:r>
                        <a:rPr lang="fa-IR" sz="3200" b="1" dirty="0">
                          <a:latin typeface="Calibri"/>
                          <a:ea typeface="Calibri"/>
                          <a:cs typeface="Arial"/>
                        </a:rPr>
                        <a:t>حرکات متوالی   </a:t>
                      </a:r>
                      <a:r>
                        <a:rPr lang="fa-IR" sz="3200" dirty="0">
                          <a:latin typeface="Calibri"/>
                          <a:ea typeface="Calibri"/>
                          <a:cs typeface="Arial"/>
                        </a:rPr>
                        <a:t>	           </a:t>
                      </a:r>
                      <a:r>
                        <a:rPr lang="en-US" sz="3200" dirty="0" smtClean="0">
                          <a:latin typeface="Arial"/>
                          <a:ea typeface="Calibri"/>
                          <a:cs typeface="Arial"/>
                        </a:rPr>
                        <a:t>consecutively</a:t>
                      </a:r>
                      <a:endParaRPr lang="en-US" sz="3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1733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fa-IR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1- </a:t>
                      </a:r>
                      <a:r>
                        <a:rPr lang="fa-I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مومتونگ</a:t>
                      </a:r>
                      <a:r>
                        <a:rPr lang="fa-IR" sz="20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 آن </a:t>
                      </a:r>
                      <a:r>
                        <a:rPr lang="fa-I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ماکی </a:t>
                      </a:r>
                      <a:r>
                        <a:rPr lang="fa-IR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- مومتونگ آن ماکی </a:t>
                      </a:r>
                      <a:r>
                        <a:rPr lang="fa-I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(5)</a:t>
                      </a:r>
                      <a:endParaRPr 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2-آپچاگی – </a:t>
                      </a:r>
                      <a:r>
                        <a:rPr lang="fa-I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دونگ </a:t>
                      </a:r>
                      <a:r>
                        <a:rPr lang="fa-IR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جوموک </a:t>
                      </a:r>
                      <a:r>
                        <a:rPr lang="fa-I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آپچیگی </a:t>
                      </a:r>
                      <a:r>
                        <a:rPr lang="fa-IR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– مومتونگ آن ماکی </a:t>
                      </a:r>
                      <a:r>
                        <a:rPr lang="fa-I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(6-7)     </a:t>
                      </a:r>
                      <a:endParaRPr lang="fa-IR" sz="20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3-آره </a:t>
                      </a:r>
                      <a:r>
                        <a:rPr lang="fa-IR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ماکی – مومتونگ آن ماکی </a:t>
                      </a:r>
                      <a:r>
                        <a:rPr lang="fa-I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(13-19) </a:t>
                      </a:r>
                      <a:endParaRPr 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4- آپچاگی </a:t>
                      </a:r>
                      <a:r>
                        <a:rPr lang="fa-IR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– آره ماکی – مومتونگ آن ماکی </a:t>
                      </a:r>
                      <a:r>
                        <a:rPr lang="fa-I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(14)</a:t>
                      </a:r>
                      <a:endParaRPr 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5- </a:t>
                      </a:r>
                      <a:r>
                        <a:rPr lang="fa-IR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یوپ چاگی </a:t>
                      </a:r>
                      <a:r>
                        <a:rPr lang="fa-I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- پالکوپ </a:t>
                      </a:r>
                      <a:r>
                        <a:rPr lang="fa-IR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پیوجوک </a:t>
                      </a:r>
                      <a:r>
                        <a:rPr lang="fa-IR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چیگی (16-18)</a:t>
                      </a:r>
                      <a:endParaRPr 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8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800" b="1" dirty="0">
                          <a:latin typeface="Calibri"/>
                          <a:ea typeface="Calibri"/>
                          <a:cs typeface="Arial"/>
                        </a:rPr>
                        <a:t>سرعتی و </a:t>
                      </a:r>
                      <a:r>
                        <a:rPr lang="fa-IR" sz="2800" b="1" dirty="0" smtClean="0">
                          <a:latin typeface="Calibri"/>
                          <a:ea typeface="Calibri"/>
                          <a:cs typeface="Arial"/>
                        </a:rPr>
                        <a:t>قدرتی</a:t>
                      </a:r>
                      <a:r>
                        <a:rPr lang="en-US" sz="2800" b="1" dirty="0" smtClean="0">
                          <a:latin typeface="Calibri"/>
                          <a:ea typeface="Calibri"/>
                          <a:cs typeface="Arial"/>
                        </a:rPr>
                        <a:t>Swiftly</a:t>
                      </a:r>
                      <a:r>
                        <a:rPr lang="en-US" sz="2800" b="1" baseline="0" dirty="0" smtClean="0">
                          <a:latin typeface="Calibri"/>
                          <a:ea typeface="Calibri"/>
                          <a:cs typeface="Arial"/>
                        </a:rPr>
                        <a:t> And Strongly                    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248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b="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6- </a:t>
                      </a:r>
                      <a:r>
                        <a:rPr lang="fa-IR" sz="2000" b="0" dirty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آپ چاگی – </a:t>
                      </a:r>
                      <a:r>
                        <a:rPr lang="fa-IR" sz="2000" b="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دونگ </a:t>
                      </a:r>
                      <a:r>
                        <a:rPr lang="fa-IR" sz="2000" b="0" dirty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جوموک آپ </a:t>
                      </a:r>
                      <a:r>
                        <a:rPr lang="fa-IR" sz="2000" b="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چیگی «کیهاپ»(20)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فرم شماره 6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یوک جانگ    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yokjang</a:t>
            </a:r>
            <a:endParaRPr lang="fa-I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a-IR" dirty="0"/>
              <a:t> 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9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متوالی  11 مورد </a:t>
            </a:r>
            <a:endParaRPr lang="en-US" sz="1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 </a:t>
            </a:r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آهسته 1 </a:t>
            </a:r>
            <a:r>
              <a:rPr lang="fa-IR" sz="1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مورد </a:t>
            </a:r>
            <a:endParaRPr lang="en-US" sz="1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068117"/>
              </p:ext>
            </p:extLst>
          </p:nvPr>
        </p:nvGraphicFramePr>
        <p:xfrm>
          <a:off x="285720" y="214289"/>
          <a:ext cx="8409754" cy="6522397"/>
        </p:xfrm>
        <a:graphic>
          <a:graphicData uri="http://schemas.openxmlformats.org/drawingml/2006/table">
            <a:tbl>
              <a:tblPr rtl="1"/>
              <a:tblGrid>
                <a:gridCol w="8409754"/>
              </a:tblGrid>
              <a:tr h="6350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2705" algn="l"/>
                        </a:tabLst>
                      </a:pPr>
                      <a:r>
                        <a:rPr lang="fa-IR" sz="32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Calibri"/>
                          <a:ea typeface="Calibri"/>
                          <a:cs typeface="Arial"/>
                        </a:rPr>
                        <a:t>ترتیب اجرا ء</a:t>
                      </a:r>
                      <a:endParaRPr lang="en-US" sz="32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671" marR="6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132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fa-IR" sz="2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80030" algn="r"/>
                        </a:tabLst>
                      </a:pPr>
                      <a:r>
                        <a:rPr lang="fa-IR" sz="28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Calibri"/>
                          <a:ea typeface="Calibri"/>
                          <a:cs typeface="Arial"/>
                        </a:rPr>
                        <a:t>حرکات متوالی   	                     </a:t>
                      </a:r>
                      <a:r>
                        <a:rPr lang="en-US" sz="28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Arial"/>
                          <a:ea typeface="Calibri"/>
                          <a:cs typeface="Arial"/>
                        </a:rPr>
                        <a:t>consecutively</a:t>
                      </a:r>
                      <a:endParaRPr lang="en-US" sz="2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671" marR="6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8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fa-IR" sz="2000" dirty="0"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dirty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1- </a:t>
                      </a:r>
                      <a:r>
                        <a:rPr lang="fa-IR" sz="200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آپ چاگی </a:t>
                      </a:r>
                      <a:r>
                        <a:rPr lang="fa-IR" sz="2000" dirty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– مومتونگ  </a:t>
                      </a:r>
                      <a:r>
                        <a:rPr lang="fa-IR" sz="200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باکات </a:t>
                      </a:r>
                      <a:r>
                        <a:rPr lang="fa-IR" sz="2000" dirty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ماکی </a:t>
                      </a:r>
                      <a:r>
                        <a:rPr lang="fa-IR" sz="200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(2-4)    </a:t>
                      </a:r>
                      <a:endParaRPr lang="en-US" sz="2000" dirty="0"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2-دولیو </a:t>
                      </a:r>
                      <a:r>
                        <a:rPr lang="fa-IR" sz="2000" dirty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چاگی – الگول </a:t>
                      </a:r>
                      <a:r>
                        <a:rPr lang="fa-IR" sz="200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باکات </a:t>
                      </a:r>
                      <a:r>
                        <a:rPr lang="fa-IR" sz="2000" dirty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ماکی – مومتونگ </a:t>
                      </a:r>
                      <a:r>
                        <a:rPr lang="fa-IR" sz="200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بارو جیروگی (6)</a:t>
                      </a:r>
                      <a:endParaRPr lang="en-US" sz="2000" dirty="0"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3-آپ چاگی </a:t>
                      </a:r>
                      <a:r>
                        <a:rPr lang="fa-IR" sz="2000" dirty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– مومتونگ بار جیروگی </a:t>
                      </a:r>
                      <a:r>
                        <a:rPr lang="fa-IR" sz="200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(7-9)</a:t>
                      </a:r>
                      <a:endParaRPr lang="en-US" sz="2000" dirty="0"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4- </a:t>
                      </a:r>
                      <a:r>
                        <a:rPr lang="fa-IR" sz="2000" dirty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الگول </a:t>
                      </a:r>
                      <a:r>
                        <a:rPr lang="fa-IR" sz="200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باکات </a:t>
                      </a:r>
                      <a:r>
                        <a:rPr lang="fa-IR" sz="2000" dirty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ماکی – مومتونگ </a:t>
                      </a:r>
                      <a:r>
                        <a:rPr lang="fa-IR" sz="200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بارو </a:t>
                      </a:r>
                      <a:r>
                        <a:rPr lang="fa-IR" sz="2000" dirty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جیروگی </a:t>
                      </a:r>
                      <a:r>
                        <a:rPr lang="fa-IR" sz="200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(8)</a:t>
                      </a:r>
                      <a:endParaRPr lang="en-US" sz="2000" dirty="0"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5- </a:t>
                      </a:r>
                      <a:r>
                        <a:rPr lang="fa-IR" sz="2000" dirty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دولیو چاگی – اره ماکی </a:t>
                      </a:r>
                      <a:r>
                        <a:rPr lang="fa-IR" sz="200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«کیهاپ» (12)</a:t>
                      </a:r>
                      <a:endParaRPr lang="en-US" sz="2000" dirty="0"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6- آپ چاگی - مومتونگ باکات </a:t>
                      </a:r>
                      <a:r>
                        <a:rPr lang="fa-IR" sz="2000" dirty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ماکی </a:t>
                      </a:r>
                      <a:r>
                        <a:rPr lang="fa-IR" sz="200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(13-15)</a:t>
                      </a:r>
                      <a:endParaRPr lang="en-US" sz="2000" dirty="0"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00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7- </a:t>
                      </a:r>
                      <a:r>
                        <a:rPr lang="fa-IR" sz="2000" dirty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باتانگ </a:t>
                      </a:r>
                      <a:r>
                        <a:rPr lang="fa-IR" sz="200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سون </a:t>
                      </a:r>
                      <a:r>
                        <a:rPr lang="fa-IR" sz="2000" dirty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مومتونگ </a:t>
                      </a:r>
                      <a:r>
                        <a:rPr lang="fa-IR" sz="200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ماکی</a:t>
                      </a:r>
                      <a:r>
                        <a:rPr lang="fa-IR" sz="2000" baseline="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 - </a:t>
                      </a:r>
                      <a:r>
                        <a:rPr lang="fa-IR" sz="200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مومتونگ </a:t>
                      </a:r>
                      <a:r>
                        <a:rPr lang="fa-IR" sz="2000" dirty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بارو جیروگی </a:t>
                      </a:r>
                      <a:r>
                        <a:rPr lang="fa-IR" sz="2000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(18-19)</a:t>
                      </a:r>
                      <a:endParaRPr lang="en-US" sz="2000" dirty="0"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67671" marR="6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09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32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Calibri"/>
                          <a:ea typeface="Calibri"/>
                          <a:cs typeface="Arial"/>
                        </a:rPr>
                        <a:t>حرکات </a:t>
                      </a:r>
                      <a:r>
                        <a:rPr lang="fa-IR" sz="32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Calibri"/>
                          <a:ea typeface="Calibri"/>
                          <a:cs typeface="Arial"/>
                        </a:rPr>
                        <a:t>آهسته             </a:t>
                      </a:r>
                      <a:r>
                        <a:rPr lang="en-US" sz="32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Arial"/>
                          <a:ea typeface="Calibri"/>
                          <a:cs typeface="Arial"/>
                        </a:rPr>
                        <a:t>slowly                             </a:t>
                      </a:r>
                      <a:r>
                        <a:rPr lang="fa-IR" sz="32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Calibri"/>
                          <a:ea typeface="Calibri"/>
                          <a:cs typeface="Arial"/>
                        </a:rPr>
                        <a:t>  </a:t>
                      </a:r>
                      <a:r>
                        <a:rPr lang="fa-IR" sz="3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  </a:t>
                      </a:r>
                      <a:endParaRPr lang="en-US" sz="3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671" marR="6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71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8-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اره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هه</a:t>
                      </a:r>
                      <a:r>
                        <a:rPr lang="fa-IR" sz="20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چیو </a:t>
                      </a: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ماکی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«اجرای آهسته حرکت 5 شماره» (10)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671" marR="6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600976" cy="2500329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fa-I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فرم </a:t>
            </a:r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شماره 7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چیل جانگ      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chil jang</a:t>
            </a:r>
            <a:endParaRPr lang="fa-I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272234" cy="2857520"/>
          </a:xfrm>
        </p:spPr>
        <p:txBody>
          <a:bodyPr>
            <a:normAutofit fontScale="25000" lnSpcReduction="20000"/>
          </a:bodyPr>
          <a:lstStyle/>
          <a:p>
            <a:r>
              <a:rPr lang="fa-IR" dirty="0"/>
              <a:t> </a:t>
            </a:r>
            <a:endParaRPr lang="en-US" dirty="0"/>
          </a:p>
          <a:p>
            <a:r>
              <a:rPr lang="fa-IR" dirty="0"/>
              <a:t> </a:t>
            </a:r>
            <a:endParaRPr lang="en-US" dirty="0"/>
          </a:p>
          <a:p>
            <a:r>
              <a:rPr lang="fa-IR" sz="8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endParaRPr lang="en-US" sz="8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8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fa-IR" sz="8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fa-IR" sz="1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اجرای </a:t>
            </a:r>
            <a:r>
              <a:rPr lang="fa-IR" sz="1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متوالی 2 </a:t>
            </a:r>
            <a:r>
              <a:rPr lang="fa-IR" sz="1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مورد  </a:t>
            </a:r>
            <a:endParaRPr lang="en-US" sz="1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fa-IR" sz="1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سرعتی وقدرتی 6 </a:t>
            </a:r>
            <a:r>
              <a:rPr lang="fa-IR" sz="1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مورد  </a:t>
            </a:r>
            <a:endParaRPr lang="en-US" sz="1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fa-IR" sz="1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آهسته </a:t>
            </a:r>
            <a:r>
              <a:rPr lang="fa-IR" sz="1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مورد</a:t>
            </a:r>
            <a:endParaRPr lang="en-US" sz="1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871499"/>
              </p:ext>
            </p:extLst>
          </p:nvPr>
        </p:nvGraphicFramePr>
        <p:xfrm>
          <a:off x="285720" y="187275"/>
          <a:ext cx="8501154" cy="6564567"/>
        </p:xfrm>
        <a:graphic>
          <a:graphicData uri="http://schemas.openxmlformats.org/drawingml/2006/table">
            <a:tbl>
              <a:tblPr rtl="1"/>
              <a:tblGrid>
                <a:gridCol w="8501154"/>
              </a:tblGrid>
              <a:tr h="89481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2705" algn="l"/>
                        </a:tabLst>
                      </a:pPr>
                      <a:r>
                        <a:rPr lang="fa-IR" sz="32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Calibri"/>
                          <a:ea typeface="Calibri"/>
                          <a:cs typeface="Arial"/>
                        </a:rPr>
                        <a:t>ترتیب </a:t>
                      </a:r>
                      <a:r>
                        <a:rPr lang="fa-IR" sz="32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Calibri"/>
                          <a:ea typeface="Calibri"/>
                          <a:cs typeface="Arial"/>
                        </a:rPr>
                        <a:t>اجرا </a:t>
                      </a:r>
                      <a:r>
                        <a:rPr lang="fa-IR" sz="32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Calibri"/>
                          <a:ea typeface="Calibri"/>
                          <a:cs typeface="Arial"/>
                        </a:rPr>
                        <a:t>ء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2705" algn="l"/>
                        </a:tabLst>
                      </a:pPr>
                      <a:endParaRPr lang="fa-IR" sz="1000" b="1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2705" algn="l"/>
                        </a:tabLst>
                      </a:pP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45" marR="64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07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1100" dirty="0" smtClean="0"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800" b="1" dirty="0" smtClean="0">
                          <a:latin typeface="Calibri"/>
                          <a:ea typeface="Calibri"/>
                          <a:cs typeface="Arial"/>
                        </a:rPr>
                        <a:t> اجرای متوالی </a:t>
                      </a:r>
                      <a:r>
                        <a:rPr lang="fa-IR" sz="2800" b="1" dirty="0">
                          <a:latin typeface="Calibri"/>
                          <a:ea typeface="Calibri"/>
                          <a:cs typeface="Arial"/>
                        </a:rPr>
                        <a:t>حرکات </a:t>
                      </a:r>
                      <a:r>
                        <a:rPr lang="fa-IR" sz="2800" b="1" dirty="0" smtClean="0">
                          <a:latin typeface="Calibri"/>
                          <a:ea typeface="Calibri"/>
                          <a:cs typeface="Arial"/>
                        </a:rPr>
                        <a:t>                         </a:t>
                      </a:r>
                      <a:r>
                        <a:rPr lang="fa-IR" sz="2800" dirty="0">
                          <a:latin typeface="Calibri"/>
                          <a:ea typeface="Calibri"/>
                          <a:cs typeface="Arial"/>
                        </a:rPr>
                        <a:t>	</a:t>
                      </a:r>
                      <a:r>
                        <a:rPr lang="en-US" sz="2800" dirty="0" smtClean="0">
                          <a:latin typeface="Arial"/>
                          <a:ea typeface="Calibri"/>
                          <a:cs typeface="Arial"/>
                        </a:rPr>
                        <a:t>consecutively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45" marR="64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782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1800" b="1" dirty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1- آپچاگی – مومتونگ ماکی  </a:t>
                      </a:r>
                      <a:r>
                        <a:rPr lang="fa-IR" sz="1800" b="1" dirty="0" smtClean="0">
                          <a:latin typeface="Arial Narrow" panose="020B0606020202030204" pitchFamily="34" charset="0"/>
                          <a:ea typeface="Calibri"/>
                          <a:cs typeface="Arial"/>
                        </a:rPr>
                        <a:t>(2-4)   </a:t>
                      </a:r>
                      <a:endParaRPr lang="en-US" sz="1800" b="1" dirty="0"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45" marR="64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35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2690" algn="r"/>
                        </a:tabLst>
                      </a:pPr>
                      <a:r>
                        <a:rPr lang="fa-IR" sz="2800" b="1" dirty="0" smtClean="0">
                          <a:latin typeface="Calibri"/>
                          <a:ea typeface="Calibri"/>
                          <a:cs typeface="Arial"/>
                        </a:rPr>
                        <a:t>سرعتی و قدرتی</a:t>
                      </a:r>
                      <a:r>
                        <a:rPr lang="fa-IR" sz="2800" b="1" baseline="0" dirty="0" smtClean="0">
                          <a:latin typeface="Calibri"/>
                          <a:ea typeface="Calibri"/>
                          <a:cs typeface="Arial"/>
                        </a:rPr>
                        <a:t>                         </a:t>
                      </a:r>
                      <a:r>
                        <a:rPr lang="en-US" sz="2800" dirty="0" smtClean="0">
                          <a:latin typeface="Arial"/>
                          <a:ea typeface="Calibri"/>
                          <a:cs typeface="Arial"/>
                        </a:rPr>
                        <a:t>Strongly</a:t>
                      </a:r>
                      <a:r>
                        <a:rPr lang="fa-IR" sz="28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800" baseline="0" dirty="0" smtClean="0">
                          <a:latin typeface="Calibri"/>
                          <a:ea typeface="Calibri"/>
                          <a:cs typeface="Arial"/>
                        </a:rPr>
                        <a:t>     </a:t>
                      </a:r>
                      <a:r>
                        <a:rPr lang="en-US" sz="2800" dirty="0" smtClean="0">
                          <a:latin typeface="Arial"/>
                          <a:ea typeface="Calibri"/>
                          <a:cs typeface="Arial"/>
                        </a:rPr>
                        <a:t>Swiftly And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45" marR="64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277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2-  بانداکاوی</a:t>
                      </a:r>
                      <a:r>
                        <a:rPr lang="fa-IR" sz="1800" b="1" baseline="0" dirty="0" smtClean="0">
                          <a:latin typeface="Calibri"/>
                          <a:ea typeface="Calibri"/>
                          <a:cs typeface="Arial"/>
                        </a:rPr>
                        <a:t> ماکی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– 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Arial"/>
                        </a:rPr>
                        <a:t>کاوی ماکی 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(12-13)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3- 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Arial"/>
                        </a:rPr>
                        <a:t>پیوجوک چاگی – پالکوپ پیوجوک 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چیگی (21-23)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4- 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Arial"/>
                        </a:rPr>
                        <a:t>موروپ 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چیگی 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Arial"/>
                        </a:rPr>
                        <a:t>– 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دوجوموک</a:t>
                      </a:r>
                      <a:r>
                        <a:rPr lang="fa-IR" sz="1800" b="1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جیچوجیروگی (15-18)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45" marR="64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35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b="1" dirty="0" smtClean="0">
                          <a:latin typeface="Calibri"/>
                          <a:ea typeface="Calibri"/>
                          <a:cs typeface="Arial"/>
                        </a:rPr>
                        <a:t>آهسته</a:t>
                      </a:r>
                      <a:r>
                        <a:rPr lang="en-US" sz="2800" dirty="0" smtClean="0">
                          <a:latin typeface="Arial"/>
                          <a:ea typeface="Calibri"/>
                          <a:cs typeface="Arial"/>
                        </a:rPr>
                        <a:t>slowly                 </a:t>
                      </a:r>
                      <a:r>
                        <a:rPr lang="en-US" sz="2800" baseline="0" dirty="0" smtClean="0">
                          <a:latin typeface="Arial"/>
                          <a:ea typeface="Calibri"/>
                          <a:cs typeface="Arial"/>
                        </a:rPr>
                        <a:t>          </a:t>
                      </a:r>
                      <a:r>
                        <a:rPr lang="en-US" sz="2800" dirty="0" smtClean="0">
                          <a:latin typeface="Arial"/>
                          <a:ea typeface="Calibri"/>
                          <a:cs typeface="Arial"/>
                        </a:rPr>
                        <a:t>                          </a:t>
                      </a:r>
                      <a:r>
                        <a:rPr lang="fa-IR" sz="2800" smtClean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80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endParaRPr lang="en-US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645" marR="64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4123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Calibri"/>
                          <a:cs typeface="Arial"/>
                        </a:rPr>
                        <a:t>5- بوجوموگ «</a:t>
                      </a:r>
                      <a:r>
                        <a:rPr lang="fa-IR" sz="1800" b="1" dirty="0" smtClean="0">
                          <a:latin typeface="+mn-lt"/>
                          <a:ea typeface="Calibri"/>
                          <a:cs typeface="+mn-cs"/>
                        </a:rPr>
                        <a:t>زمان اجرای حرکت 8 شماره» (11)   </a:t>
                      </a:r>
                      <a:endParaRPr lang="en-US" sz="1800" b="1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4645" marR="64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571767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فرم شماره 8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پال جانگ  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paljang</a:t>
            </a:r>
            <a:endParaRPr lang="fa-I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400800" cy="2495552"/>
          </a:xfrm>
        </p:spPr>
        <p:txBody>
          <a:bodyPr>
            <a:normAutofit fontScale="25000" lnSpcReduction="20000"/>
          </a:bodyPr>
          <a:lstStyle/>
          <a:p>
            <a:r>
              <a:rPr lang="fa-IR" dirty="0"/>
              <a:t> </a:t>
            </a:r>
            <a:endParaRPr lang="en-US" dirty="0"/>
          </a:p>
          <a:p>
            <a:r>
              <a:rPr lang="fa-IR" dirty="0"/>
              <a:t> </a:t>
            </a:r>
            <a:endParaRPr lang="en-US" dirty="0"/>
          </a:p>
          <a:p>
            <a:r>
              <a:rPr lang="fa-I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</a:t>
            </a:r>
            <a:endParaRPr lang="fa-IR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</a:t>
            </a:r>
            <a:r>
              <a:rPr lang="fa-IR" sz="1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اجرای  </a:t>
            </a:r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متوالی حرکات </a:t>
            </a:r>
            <a:r>
              <a:rPr lang="fa-IR" sz="1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مورد  </a:t>
            </a:r>
            <a:endParaRPr lang="en-US" sz="1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سرعتی 2 مورد </a:t>
            </a:r>
            <a:r>
              <a:rPr lang="fa-IR" sz="1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 </a:t>
            </a:r>
            <a:endParaRPr lang="fa-IR" sz="1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fa-IR" sz="1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حرکات </a:t>
            </a:r>
            <a:r>
              <a:rPr lang="fa-IR" sz="1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آرام و قدرتی 2 مورد</a:t>
            </a:r>
            <a:endParaRPr lang="en-US" sz="1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fa-IR" sz="1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810</TotalTime>
  <Words>1144</Words>
  <Application>Microsoft Office PowerPoint</Application>
  <PresentationFormat>On-screen Show (4:3)</PresentationFormat>
  <Paragraphs>318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Narrow</vt:lpstr>
      <vt:lpstr>Calibri</vt:lpstr>
      <vt:lpstr>Tahoma</vt:lpstr>
      <vt:lpstr>Trebuchet MS</vt:lpstr>
      <vt:lpstr>Wingdings 3</vt:lpstr>
      <vt:lpstr>Facet</vt:lpstr>
      <vt:lpstr> فرم شماره 4 ساجانگ   sajang</vt:lpstr>
      <vt:lpstr>PowerPoint Presentation</vt:lpstr>
      <vt:lpstr> فرم شماره 5 اوجانگ           o- jang</vt:lpstr>
      <vt:lpstr>PowerPoint Presentation</vt:lpstr>
      <vt:lpstr>فرم شماره 6 یوک جانگ     yokjang</vt:lpstr>
      <vt:lpstr>PowerPoint Presentation</vt:lpstr>
      <vt:lpstr>     فرم شماره 7 چیل جانگ       chil jang</vt:lpstr>
      <vt:lpstr>PowerPoint Presentation</vt:lpstr>
      <vt:lpstr>فرم شماره 8 پال جانگ   paljang</vt:lpstr>
      <vt:lpstr>PowerPoint Presentation</vt:lpstr>
      <vt:lpstr>  فرم شماره 9 کوریو  koryo</vt:lpstr>
      <vt:lpstr>PowerPoint Presentation</vt:lpstr>
      <vt:lpstr>  فرم شماره10 کوم کانگ  keumgang</vt:lpstr>
      <vt:lpstr>PowerPoint Presentation</vt:lpstr>
      <vt:lpstr>فرم شماره 11   ته بک  Taebaek</vt:lpstr>
      <vt:lpstr>PowerPoint Presentation</vt:lpstr>
      <vt:lpstr>فرم شماره 12   پیونگ ون  pyongwon</vt:lpstr>
      <vt:lpstr>PowerPoint Presentation</vt:lpstr>
      <vt:lpstr>فرم شماره 13  سیپ جین sipjin</vt:lpstr>
      <vt:lpstr>PowerPoint Presentation</vt:lpstr>
      <vt:lpstr>فرم شماره 14 جیته  jitae</vt:lpstr>
      <vt:lpstr>PowerPoint Presentation</vt:lpstr>
      <vt:lpstr>      فرم شماره 15  چونکوان chonkwon</vt:lpstr>
      <vt:lpstr>PowerPoint Presentation</vt:lpstr>
      <vt:lpstr>فرم شماره 16  هانسو hansu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فرم شماره 4 ساجانگ   sajang</dc:title>
  <dc:creator>Mr X</dc:creator>
  <cp:lastModifiedBy>MEHDI KASHANIAN</cp:lastModifiedBy>
  <cp:revision>96</cp:revision>
  <dcterms:created xsi:type="dcterms:W3CDTF">2006-06-01T00:02:02Z</dcterms:created>
  <dcterms:modified xsi:type="dcterms:W3CDTF">2014-04-04T20:03:55Z</dcterms:modified>
</cp:coreProperties>
</file>