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6C995D2-A04B-480A-BBEE-1806C652F69E}" type="datetimeFigureOut">
              <a:rPr lang="fa-IR" smtClean="0"/>
              <a:pPr/>
              <a:t>11/02/1430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5DA6965-3FA0-47F9-9603-36D5845E17DF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29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829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9A3EAA-150E-4375-A5CC-13882D4ACBC1}" type="slidenum">
              <a:rPr lang="fa-IR" smtClean="0"/>
              <a:pPr/>
              <a:t>1</a:t>
            </a:fld>
            <a:endParaRPr lang="fa-I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92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E8C59FF-980D-43B9-B9EB-B4CC076C4CFB}" type="slidenum">
              <a:rPr lang="fa-IR" smtClean="0"/>
              <a:pPr/>
              <a:t>10</a:t>
            </a:fld>
            <a:endParaRPr lang="fa-I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3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93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620E66-99AA-4D23-800C-5BFA2E89D172}" type="slidenum">
              <a:rPr lang="fa-IR" smtClean="0"/>
              <a:pPr/>
              <a:t>11</a:t>
            </a:fld>
            <a:endParaRPr lang="fa-I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4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94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FEC6A9-2EA9-4E36-855F-8DF1535A2351}" type="slidenum">
              <a:rPr lang="fa-IR" smtClean="0"/>
              <a:pPr/>
              <a:t>12</a:t>
            </a:fld>
            <a:endParaRPr lang="fa-I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5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95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D837F3-F56B-4C39-BB69-511E51B0B22B}" type="slidenum">
              <a:rPr lang="fa-IR" smtClean="0"/>
              <a:pPr/>
              <a:t>13</a:t>
            </a:fld>
            <a:endParaRPr lang="fa-I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6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96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EABC32E-1DF3-4F4E-AB69-4A91CDB12920}" type="slidenum">
              <a:rPr lang="fa-IR" smtClean="0"/>
              <a:pPr/>
              <a:t>14</a:t>
            </a:fld>
            <a:endParaRPr lang="fa-I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97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0EC7F6E-4EA4-40CA-B36F-3612FE10AE6D}" type="slidenum">
              <a:rPr lang="fa-IR" smtClean="0"/>
              <a:pPr/>
              <a:t>15</a:t>
            </a:fld>
            <a:endParaRPr lang="fa-I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8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98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CDC18D8-071E-41D5-A1BF-EC721271062A}" type="slidenum">
              <a:rPr lang="fa-IR" smtClean="0"/>
              <a:pPr/>
              <a:t>16</a:t>
            </a:fld>
            <a:endParaRPr lang="fa-I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99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1358E6-A4F4-4E07-A3E1-F7BE12D69B7D}" type="slidenum">
              <a:rPr lang="fa-IR" smtClean="0"/>
              <a:pPr/>
              <a:t>17</a:t>
            </a:fld>
            <a:endParaRPr lang="fa-I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0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00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2FBF98-159E-4830-8423-CF9489BC8915}" type="slidenum">
              <a:rPr lang="fa-IR" smtClean="0"/>
              <a:pPr/>
              <a:t>18</a:t>
            </a:fld>
            <a:endParaRPr lang="fa-I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1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01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0D91D9-E003-471E-A062-D7D5FB0A0654}" type="slidenum">
              <a:rPr lang="fa-IR" smtClean="0"/>
              <a:pPr/>
              <a:t>19</a:t>
            </a:fld>
            <a:endParaRPr lang="fa-I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840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7DC8A0-33A5-4E81-9ED6-10B2F12C7BED}" type="slidenum">
              <a:rPr lang="fa-IR" smtClean="0"/>
              <a:pPr/>
              <a:t>2</a:t>
            </a:fld>
            <a:endParaRPr lang="fa-I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2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02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202B16-1583-4AAB-AFCC-6CBD88013321}" type="slidenum">
              <a:rPr lang="fa-IR" smtClean="0"/>
              <a:pPr/>
              <a:t>20</a:t>
            </a:fld>
            <a:endParaRPr lang="fa-I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3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03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5228A8-925A-48E8-BECE-842F9892D6E8}" type="slidenum">
              <a:rPr lang="fa-IR" smtClean="0"/>
              <a:pPr/>
              <a:t>21</a:t>
            </a:fld>
            <a:endParaRPr lang="fa-I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4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04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469FC6F-6324-423C-80C4-F40C0F5FF985}" type="slidenum">
              <a:rPr lang="fa-IR" smtClean="0"/>
              <a:pPr/>
              <a:t>22</a:t>
            </a:fld>
            <a:endParaRPr lang="fa-I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5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05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0F6B175-4A8B-4CCF-8B6C-464B8B1AD7B3}" type="slidenum">
              <a:rPr lang="fa-IR" smtClean="0"/>
              <a:pPr/>
              <a:t>23</a:t>
            </a:fld>
            <a:endParaRPr lang="fa-I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6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06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65A323E-7C29-4A07-BA61-8A2283C0451C}" type="slidenum">
              <a:rPr lang="fa-IR" smtClean="0"/>
              <a:pPr/>
              <a:t>24</a:t>
            </a:fld>
            <a:endParaRPr lang="fa-I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7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07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9D60ECA-69E0-473B-AF21-10C6E7290F5F}" type="slidenum">
              <a:rPr lang="fa-IR" smtClean="0"/>
              <a:pPr/>
              <a:t>25</a:t>
            </a:fld>
            <a:endParaRPr lang="fa-I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08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1D29C9-E3E3-435C-9832-FD30BDEE2169}" type="slidenum">
              <a:rPr lang="fa-IR" smtClean="0"/>
              <a:pPr/>
              <a:t>26</a:t>
            </a:fld>
            <a:endParaRPr lang="fa-I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09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B18FDE-E9ED-4DC1-9175-7AF5AE4EB290}" type="slidenum">
              <a:rPr lang="fa-IR" smtClean="0"/>
              <a:pPr/>
              <a:t>27</a:t>
            </a:fld>
            <a:endParaRPr lang="fa-I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10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100F01C-43BC-4BE8-B0C5-8A782751E57B}" type="slidenum">
              <a:rPr lang="fa-IR" smtClean="0"/>
              <a:pPr/>
              <a:t>28</a:t>
            </a:fld>
            <a:endParaRPr lang="fa-I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1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11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60E98B-061A-4A2D-8EC8-E06F4891B9C8}" type="slidenum">
              <a:rPr lang="fa-IR" smtClean="0"/>
              <a:pPr/>
              <a:t>29</a:t>
            </a:fld>
            <a:endParaRPr lang="fa-I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50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850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AE929F-E33D-449F-9044-1E0094630F09}" type="slidenum">
              <a:rPr lang="fa-IR" smtClean="0"/>
              <a:pPr/>
              <a:t>3</a:t>
            </a:fld>
            <a:endParaRPr lang="fa-I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1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21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EA5C1EF-0971-4417-A7B7-230E20DDEFE4}" type="slidenum">
              <a:rPr lang="fa-IR" smtClean="0"/>
              <a:pPr/>
              <a:t>30</a:t>
            </a:fld>
            <a:endParaRPr lang="fa-I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2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22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F864D7-E2CB-420E-B5CF-BA0E830DBDBD}" type="slidenum">
              <a:rPr lang="fa-IR" smtClean="0"/>
              <a:pPr/>
              <a:t>31</a:t>
            </a:fld>
            <a:endParaRPr lang="fa-I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3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23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1D970A-8637-41DC-925A-DD015FC519EA}" type="slidenum">
              <a:rPr lang="fa-IR" smtClean="0"/>
              <a:pPr/>
              <a:t>32</a:t>
            </a:fld>
            <a:endParaRPr lang="fa-IR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4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24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13B5A1-1035-4784-894A-2EEE5D117126}" type="slidenum">
              <a:rPr lang="fa-IR" smtClean="0"/>
              <a:pPr/>
              <a:t>33</a:t>
            </a:fld>
            <a:endParaRPr lang="fa-IR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5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25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32BADB-A697-4B2D-A157-ECF1ECA8D29F}" type="slidenum">
              <a:rPr lang="fa-IR" smtClean="0"/>
              <a:pPr/>
              <a:t>34</a:t>
            </a:fld>
            <a:endParaRPr lang="fa-IR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7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27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9CDA6BF-BEB7-426B-889E-025293791664}" type="slidenum">
              <a:rPr lang="fa-IR" smtClean="0"/>
              <a:pPr/>
              <a:t>35</a:t>
            </a:fld>
            <a:endParaRPr lang="fa-IR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8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28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8B6CB29-4D9C-4819-B0A1-7023617578A9}" type="slidenum">
              <a:rPr lang="fa-IR" smtClean="0"/>
              <a:pPr/>
              <a:t>36</a:t>
            </a:fld>
            <a:endParaRPr lang="fa-IR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9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29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C2158AA-7A7E-4089-85E1-C4EB4CB5B2CA}" type="slidenum">
              <a:rPr lang="fa-IR" smtClean="0"/>
              <a:pPr/>
              <a:t>37</a:t>
            </a:fld>
            <a:endParaRPr lang="fa-IR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30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5993B5-596F-4C3E-85AA-D0883039E1A4}" type="slidenum">
              <a:rPr lang="fa-IR" smtClean="0"/>
              <a:pPr/>
              <a:t>38</a:t>
            </a:fld>
            <a:endParaRPr lang="fa-IR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1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31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FD9841-2A66-44DA-8218-88097297382D}" type="slidenum">
              <a:rPr lang="fa-IR" smtClean="0"/>
              <a:pPr/>
              <a:t>39</a:t>
            </a:fld>
            <a:endParaRPr lang="fa-I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860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3F3872-C465-4CBF-9B52-3CD0C6036592}" type="slidenum">
              <a:rPr lang="fa-IR" smtClean="0"/>
              <a:pPr/>
              <a:t>4</a:t>
            </a:fld>
            <a:endParaRPr lang="fa-IR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2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32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3A8509-74C3-48E1-95EF-8E600D092C23}" type="slidenum">
              <a:rPr lang="fa-IR" smtClean="0"/>
              <a:pPr/>
              <a:t>40</a:t>
            </a:fld>
            <a:endParaRPr lang="fa-IR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3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33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23EFB4-8566-4FDF-99BF-F5E392C53212}" type="slidenum">
              <a:rPr lang="fa-IR" smtClean="0"/>
              <a:pPr/>
              <a:t>41</a:t>
            </a:fld>
            <a:endParaRPr lang="fa-IR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4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434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C042A7-5F4E-44A0-9564-307B63BE57EC}" type="slidenum">
              <a:rPr lang="fa-IR" smtClean="0"/>
              <a:pPr/>
              <a:t>42</a:t>
            </a:fld>
            <a:endParaRPr lang="fa-I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70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870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66E321-0E13-47B6-8FB5-FD5702617FC3}" type="slidenum">
              <a:rPr lang="fa-IR" smtClean="0"/>
              <a:pPr/>
              <a:t>5</a:t>
            </a:fld>
            <a:endParaRPr lang="fa-I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8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88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771140-6F7B-484A-A68C-40D77DB0F560}" type="slidenum">
              <a:rPr lang="fa-IR" smtClean="0"/>
              <a:pPr/>
              <a:t>6</a:t>
            </a:fld>
            <a:endParaRPr lang="fa-I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89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FB5BFD-1E62-4A69-A069-6F1F091BAC02}" type="slidenum">
              <a:rPr lang="fa-IR" smtClean="0"/>
              <a:pPr/>
              <a:t>7</a:t>
            </a:fld>
            <a:endParaRPr lang="fa-I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90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A991D6D-4198-4D3B-9581-EFDF773E93A9}" type="slidenum">
              <a:rPr lang="fa-IR" smtClean="0"/>
              <a:pPr/>
              <a:t>8</a:t>
            </a:fld>
            <a:endParaRPr lang="fa-I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1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91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68CD32D-C92D-46D2-A54F-3C428C20D984}" type="slidenum">
              <a:rPr lang="fa-IR" smtClean="0"/>
              <a:pPr/>
              <a:t>9</a:t>
            </a:fld>
            <a:endParaRPr lang="fa-I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44475"/>
            <a:ext cx="838835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BFE73-FA21-4AAB-84B4-37C60120E8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pPr lvl="0"/>
            <a:endParaRPr lang="fa-IR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ABD5E-02E8-4E36-BDAB-BF6A452954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 rtl="0">
              <a:defRPr baseline="0">
                <a:latin typeface="Times New Roman" pitchFamily="18" charset="0"/>
                <a:cs typeface="Nazanin" pitchFamily="2" charset="-78"/>
              </a:defRPr>
            </a:lvl1pPr>
            <a:lvl2pPr algn="l" rtl="0">
              <a:defRPr baseline="0">
                <a:latin typeface="Times New Roman" pitchFamily="18" charset="0"/>
                <a:cs typeface="Nazanin" pitchFamily="2" charset="-78"/>
              </a:defRPr>
            </a:lvl2pPr>
            <a:lvl3pPr algn="l" rtl="0">
              <a:defRPr baseline="0">
                <a:latin typeface="Times New Roman" pitchFamily="18" charset="0"/>
                <a:cs typeface="Nazanin" pitchFamily="2" charset="-78"/>
              </a:defRPr>
            </a:lvl3pPr>
            <a:lvl4pPr algn="l" rtl="0">
              <a:defRPr baseline="0">
                <a:latin typeface="Times New Roman" pitchFamily="18" charset="0"/>
                <a:cs typeface="Nazanin" pitchFamily="2" charset="-78"/>
              </a:defRPr>
            </a:lvl4pPr>
            <a:lvl5pPr algn="l" rtl="0">
              <a:defRPr baseline="0">
                <a:latin typeface="Times New Roman" pitchFamily="18" charset="0"/>
                <a:cs typeface="Nazanin" pitchFamily="2" charset="-78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r" rtl="0">
              <a:defRPr baseline="0">
                <a:latin typeface="Times New Roman" pitchFamily="18" charset="0"/>
                <a:cs typeface="B Titr" pitchFamily="2" charset="-78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52513"/>
            <a:ext cx="8291513" cy="4176712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fa-IR" b="1" dirty="0" smtClean="0"/>
              <a:t>تعریف لغوی ارائه :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fa-IR" b="1" dirty="0" smtClean="0"/>
              <a:t/>
            </a:r>
            <a:br>
              <a:rPr lang="fa-IR" b="1" dirty="0" smtClean="0"/>
            </a:br>
            <a:r>
              <a:rPr lang="fa-IR" sz="3200" b="1" dirty="0" smtClean="0"/>
              <a:t>در لغت به معنای نمودن – نشان دادن و نمایش دادن است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fa-IR" sz="3200" b="1" dirty="0" smtClean="0"/>
              <a:t> و در زبان فارسی بصورت ارائه کردن و ارائه دادن بکار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fa-IR" sz="3200" b="1" dirty="0" smtClean="0"/>
              <a:t> می رود</a:t>
            </a:r>
            <a:r>
              <a:rPr lang="en-US" sz="3200" b="1" dirty="0" smtClean="0"/>
              <a:t>.</a:t>
            </a:r>
            <a:r>
              <a:rPr lang="fa-IR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r" rtl="1" eaLnBrk="1" hangingPunct="1">
              <a:defRPr/>
            </a:pPr>
            <a:endParaRPr lang="fa-IR" b="1" smtClean="0"/>
          </a:p>
          <a:p>
            <a:pPr algn="r" rtl="1" eaLnBrk="1" hangingPunct="1">
              <a:defRPr/>
            </a:pPr>
            <a:r>
              <a:rPr lang="fa-IR" b="1" smtClean="0"/>
              <a:t>فراروند ارائه یک فراروند مرکب است .  یعنی از تعدادی فراروند تشکیل شده است که هر یک از نگاهی  دقیق می‌توانند از فراروندهای دیگر تشکیل شوند .</a:t>
            </a:r>
            <a:endParaRPr lang="en-US" b="1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defRPr/>
            </a:pPr>
            <a:r>
              <a:rPr lang="en-US" smtClean="0"/>
              <a:t> </a:t>
            </a:r>
            <a:r>
              <a:rPr lang="fa-IR" b="1" smtClean="0"/>
              <a:t>فراروند ارائه :</a:t>
            </a:r>
            <a:endParaRPr lang="en-US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فراروند پیام اندیشی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 فراروند پیام سازی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 فراروند پیام پیرایی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 فراروند پیام فرستی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 فراروند پیام گیری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فراروند پیام کاوی ( تحلیل پیام )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فراروند فهم ( عقلی شهودی ) یا حس پیام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defRPr/>
            </a:pPr>
            <a:r>
              <a:rPr lang="fa-IR" b="1" smtClean="0"/>
              <a:t>فراروندهای تشکیل دهنده ارائه :</a:t>
            </a:r>
            <a:r>
              <a:rPr lang="fa-IR" smtClean="0"/>
              <a:t>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/>
          <a:lstStyle/>
          <a:p>
            <a:pPr algn="r" rtl="0" eaLnBrk="1" hangingPunct="1">
              <a:defRPr/>
            </a:pPr>
            <a:r>
              <a:rPr lang="fa-IR" dirty="0" smtClean="0">
                <a:cs typeface="B Titr" pitchFamily="2" charset="-78"/>
              </a:rPr>
              <a:t> </a:t>
            </a:r>
            <a:r>
              <a:rPr lang="fa-IR" b="1" dirty="0" smtClean="0">
                <a:cs typeface="B Titr" pitchFamily="2" charset="-78"/>
              </a:rPr>
              <a:t>تعریف دیگری از ارائه  :</a:t>
            </a:r>
            <a:endParaRPr lang="en-US" b="1" dirty="0" smtClean="0">
              <a:cs typeface="B Titr" pitchFamily="2" charset="-78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marL="609600" indent="-609600" rtl="0" eaLnBrk="1" hangingPunct="1">
              <a:buFont typeface="Wingdings" pitchFamily="2" charset="2"/>
              <a:buAutoNum type="arabicPeriod"/>
              <a:defRPr/>
            </a:pPr>
            <a:r>
              <a:rPr lang="fa-IR" dirty="0" smtClean="0">
                <a:cs typeface="Nazanin" pitchFamily="2" charset="-78"/>
              </a:rPr>
              <a:t> </a:t>
            </a:r>
            <a:r>
              <a:rPr lang="fa-IR" b="1" dirty="0" smtClean="0">
                <a:cs typeface="Nazanin" pitchFamily="2" charset="-78"/>
              </a:rPr>
              <a:t>ارائه صرفا یک دانش یا یک فن نیست بلکه ارائه هم  &lt;&lt;  دانش است &gt;&gt; هم &lt;&lt; فن &gt;&gt; و هم &lt;&lt; هنر &gt;&gt; است و برای انجام ارائه مطلوب هم &lt;&lt; دانش داری &gt;&gt; لازم است  هم &lt;&lt; فن دانی &gt;&gt;و هم &lt;&lt; هنرمندی &gt;&gt;</a:t>
            </a:r>
            <a:endParaRPr lang="en-US" b="1" dirty="0" smtClean="0">
              <a:cs typeface="Nazanin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127" name="Group 311"/>
          <p:cNvGraphicFramePr>
            <a:graphicFrameLocks noGrp="1"/>
          </p:cNvGraphicFramePr>
          <p:nvPr>
            <p:ph/>
          </p:nvPr>
        </p:nvGraphicFramePr>
        <p:xfrm>
          <a:off x="250825" y="115888"/>
          <a:ext cx="8435975" cy="6883339"/>
        </p:xfrm>
        <a:graphic>
          <a:graphicData uri="http://schemas.openxmlformats.org/drawingml/2006/table">
            <a:tbl>
              <a:tblPr/>
              <a:tblGrid>
                <a:gridCol w="3970338"/>
                <a:gridCol w="2449512"/>
                <a:gridCol w="2016125"/>
              </a:tblGrid>
              <a:tr h="83661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مثال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نوع ارائه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نوع رسانه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350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سخنراني عمومي </a:t>
                      </a: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شفاهي (گفتاري )</a:t>
                      </a: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گفتار</a:t>
                      </a: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نامه ، داستان ...</a:t>
                      </a: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كتبي (نوشتار)</a:t>
                      </a: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نوشتار </a:t>
                      </a: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سينماي محض ، نقاشي ...</a:t>
                      </a: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تصويري </a:t>
                      </a: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تصوير </a:t>
                      </a: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موسيقي </a:t>
                      </a: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صوتي </a:t>
                      </a: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صوت </a:t>
                      </a: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350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پانتوميم ، زبا ن بدن </a:t>
                      </a:r>
                      <a:endParaRPr kumimoji="0" lang="en-US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حركتي – اشاره اي </a:t>
                      </a: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حركت واشاره </a:t>
                      </a: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متن علمي – فني ، سخنراني تخصصي </a:t>
                      </a: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تركيبي </a:t>
                      </a: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دو يا بيش از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دو رسانه</a:t>
                      </a: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تزيين اتاق ، لباس پوشيدن ...</a:t>
                      </a: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نمايشي </a:t>
                      </a: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شيي ء</a:t>
                      </a:r>
                      <a:endParaRPr kumimoji="0" lang="en-US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وحی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الهام و اشراق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روشن بینی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رویای راستین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ذهن خوانی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هیپنوتیزم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 eaLnBrk="1" hangingPunct="1">
              <a:defRPr/>
            </a:pPr>
            <a:r>
              <a:rPr lang="fa-IR" sz="4000" b="1" smtClean="0"/>
              <a:t>انواع ارائه با رسانه ناشناخته </a:t>
            </a:r>
            <a:br>
              <a:rPr lang="fa-IR" sz="4000" b="1" smtClean="0"/>
            </a:br>
            <a:r>
              <a:rPr lang="fa-IR" sz="4000" smtClean="0"/>
              <a:t> </a:t>
            </a:r>
            <a:endParaRPr lang="en-US" sz="4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331913" y="1268413"/>
            <a:ext cx="7343775" cy="5329237"/>
          </a:xfrm>
        </p:spPr>
        <p:txBody>
          <a:bodyPr/>
          <a:lstStyle/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2800" b="1" smtClean="0"/>
              <a:t>ارائه کننده 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2800" b="1" smtClean="0"/>
              <a:t>مخاطب 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2800" b="1" smtClean="0"/>
              <a:t>موضوع 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2800" b="1" smtClean="0"/>
              <a:t>نوع ارائه 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2800" b="1" smtClean="0"/>
              <a:t>انگیزه و هدف ارائه 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2800" b="1" smtClean="0"/>
              <a:t>امکانات آماده سازی محتوای ارائه 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2800" b="1" smtClean="0"/>
              <a:t>امکانات کمکی ارائه 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2800" b="1" smtClean="0"/>
              <a:t>مدت ارائه 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2800" b="1" smtClean="0"/>
              <a:t>زمان و تاریخ ارائه 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2800" b="1" smtClean="0"/>
              <a:t>مکان ارائه 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2800" b="1" smtClean="0"/>
              <a:t>جغرافیای ارائه 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2800" b="1" smtClean="0"/>
              <a:t>وضع اجتماعی محیط ارائه</a:t>
            </a:r>
            <a:r>
              <a:rPr lang="fa-IR" sz="2800" smtClean="0"/>
              <a:t> </a:t>
            </a:r>
            <a:endParaRPr lang="en-US" sz="2800" smtClean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0" eaLnBrk="1" hangingPunct="1">
              <a:defRPr/>
            </a:pPr>
            <a:r>
              <a:rPr lang="fa-IR" b="1" dirty="0" smtClean="0"/>
              <a:t>عوامل موثر در ارائه :</a:t>
            </a:r>
            <a:endParaRPr lang="en-US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91513" cy="4781550"/>
          </a:xfrm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عامل اصلی در سیستم ارائه است . همین عامل است که 4 فراروند پیام اندیشی ، پیام سازی ، پیام پیرایی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و پیام فرستی را انجام می دهد . آنچه که نهایتا  به مخاطب می رسد حاصل عملکرد کانال ارائه کننده است .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fa-IR" smtClean="0"/>
              <a:t> </a:t>
            </a:r>
            <a:endParaRPr lang="en-US" smtClean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en-US" smtClean="0"/>
              <a:t> </a:t>
            </a:r>
            <a:r>
              <a:rPr lang="fa-IR" b="1" smtClean="0"/>
              <a:t>ارائه کننده :</a:t>
            </a:r>
            <a:endParaRPr lang="en-US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a-IR" sz="2400" b="1" smtClean="0"/>
              <a:t>آمادگی روحی – جسمی 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a-IR" sz="2400" b="1" smtClean="0"/>
              <a:t>تسلط بر موضوع ارائه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a-IR" sz="2400" b="1" smtClean="0"/>
              <a:t>آشنایی با موضوعات همسایه با موضوع ارائه 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a-IR" sz="2400" b="1" smtClean="0"/>
              <a:t>انگیزه و هدف درست 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a-IR" sz="2400" b="1" smtClean="0"/>
              <a:t>شناخت از وضع مخاطب 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a-IR" sz="2400" b="1" smtClean="0"/>
              <a:t>مهارت بکارگیری صحیح رسانه ارائه 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a-IR" sz="2400" b="1" smtClean="0"/>
              <a:t>مهارت انجام درست 4 فراروند پیام اندیشی ، پیام سازی ، پیام پیرایی و پیام فرستی 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a-IR" sz="2400" b="1" smtClean="0"/>
              <a:t>اهمیت قائل شدن برای مخاطب 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a-IR" sz="2400" b="1" smtClean="0"/>
              <a:t>صادق و امین بودن در ارائه 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a-IR" sz="2400" b="1" smtClean="0"/>
              <a:t> دقیق بودن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a-IR" sz="2400" b="1" smtClean="0"/>
              <a:t>  شناخت از محیط طبیعی و اجتماعی ارائه 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a-IR" sz="2400" b="1" smtClean="0"/>
              <a:t> نداشتن تعصب بیجا</a:t>
            </a:r>
            <a:r>
              <a:rPr lang="fa-IR" sz="2400" smtClean="0"/>
              <a:t> </a:t>
            </a:r>
            <a:endParaRPr lang="en-US" sz="2400" smtClean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fa-IR" b="1" dirty="0" smtClean="0"/>
              <a:t>خصوصیات کلی کانال ارائه کننده :</a:t>
            </a:r>
            <a:r>
              <a:rPr lang="fa-IR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fa-IR" smtClean="0"/>
              <a:t> </a:t>
            </a:r>
            <a:r>
              <a:rPr lang="fa-IR" b="1" smtClean="0"/>
              <a:t>سن </a:t>
            </a:r>
          </a:p>
          <a:p>
            <a:pPr algn="r" rtl="1" eaLnBrk="1" hangingPunct="1">
              <a:defRPr/>
            </a:pPr>
            <a:r>
              <a:rPr lang="fa-IR" b="1" smtClean="0"/>
              <a:t> میزان دانسته ها</a:t>
            </a:r>
          </a:p>
          <a:p>
            <a:pPr algn="r" rtl="1" eaLnBrk="1" hangingPunct="1">
              <a:defRPr/>
            </a:pPr>
            <a:r>
              <a:rPr lang="fa-IR" b="1" smtClean="0"/>
              <a:t>باورهای فرهنگی </a:t>
            </a:r>
          </a:p>
          <a:p>
            <a:pPr algn="r" rtl="1" eaLnBrk="1" hangingPunct="1">
              <a:defRPr/>
            </a:pPr>
            <a:r>
              <a:rPr lang="fa-IR" b="1" smtClean="0"/>
              <a:t>وضع اجتماعی و سیاسی </a:t>
            </a:r>
          </a:p>
          <a:p>
            <a:pPr algn="r" rtl="1" eaLnBrk="1" hangingPunct="1">
              <a:defRPr/>
            </a:pPr>
            <a:r>
              <a:rPr lang="fa-IR" b="1" smtClean="0"/>
              <a:t>جنسیت </a:t>
            </a:r>
          </a:p>
          <a:p>
            <a:pPr algn="r" rtl="1" eaLnBrk="1" hangingPunct="1">
              <a:defRPr/>
            </a:pPr>
            <a:r>
              <a:rPr lang="fa-IR" b="1" smtClean="0"/>
              <a:t>خواسته های مخاطب از ارائه </a:t>
            </a:r>
          </a:p>
          <a:p>
            <a:pPr algn="r" rtl="1" eaLnBrk="1" hangingPunct="1">
              <a:defRPr/>
            </a:pPr>
            <a:r>
              <a:rPr lang="fa-IR" b="1" smtClean="0"/>
              <a:t>علاقه ها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322387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fa-IR" b="1" dirty="0" smtClean="0"/>
              <a:t>گزینه های شناخت از وضع مخاطب :</a:t>
            </a:r>
            <a:endParaRPr lang="en-US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628775"/>
            <a:ext cx="8229600" cy="4530725"/>
          </a:xfrm>
        </p:spPr>
        <p:txBody>
          <a:bodyPr/>
          <a:lstStyle/>
          <a:p>
            <a:pPr algn="justLow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شناخت از مخاطب وقتی که هدف اصلی ارائه مجاب کردن مخاطب است ویا با هدف آموزش انجام می شود نقش بسیار اساسی در کنترل کمی و کیفی دارد .</a:t>
            </a:r>
            <a:endParaRPr lang="en-US" b="1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fa-IR" b="1" dirty="0" smtClean="0"/>
              <a:t>اهمیت شناخت از مخاطب :</a:t>
            </a:r>
            <a:r>
              <a:rPr lang="fa-IR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ارائه موضوع یعنی انتقال اطلاعات درباره موضوع و از این دیدگاه همسایگی معنایی با مفهوم ارتباط دارد.</a:t>
            </a:r>
            <a:endParaRPr lang="en-US" b="1" smtClean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 eaLnBrk="1" hangingPunct="1">
              <a:defRPr/>
            </a:pPr>
            <a:r>
              <a:rPr lang="fa-IR" sz="4000" b="1" smtClean="0"/>
              <a:t>تعریف ارائه در مورد  یک موضوع :</a:t>
            </a:r>
            <a:br>
              <a:rPr lang="fa-IR" sz="4000" b="1" smtClean="0"/>
            </a:br>
            <a:endParaRPr lang="en-US" sz="40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fa-IR" b="1" smtClean="0"/>
              <a:t>کاهش هزینه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 بهبود کیفیت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کاهش زمان اجرا پروژه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افزایش کارایی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بازار فروش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زمینه رقابت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صرفه اقتصادی و مانند اینها </a:t>
            </a:r>
            <a:endParaRPr lang="en-US" smtClean="0"/>
          </a:p>
          <a:p>
            <a:pPr algn="r" rtl="1"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77813"/>
            <a:ext cx="7427912" cy="1139825"/>
          </a:xfrm>
        </p:spPr>
        <p:txBody>
          <a:bodyPr>
            <a:normAutofit fontScale="90000"/>
          </a:bodyPr>
          <a:lstStyle/>
          <a:p>
            <a:pPr rtl="1" eaLnBrk="1" hangingPunct="1">
              <a:defRPr/>
            </a:pPr>
            <a:r>
              <a:rPr lang="fa-IR" sz="4000" smtClean="0"/>
              <a:t> </a:t>
            </a:r>
            <a:r>
              <a:rPr lang="fa-IR" sz="2800" b="1" smtClean="0"/>
              <a:t>بعضی از جنبه های مورد توجه برا مخاطبین در یک سیستم مدیریت مراکز تولید که ارائه کننده باید آنها را در نظر بگیرد :</a:t>
            </a:r>
            <a:endParaRPr lang="en-US" sz="28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marL="0" indent="0" algn="justLow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دومین عامل مهم در سیستم ارائه مخاطب است . این عامل باید فراروندهای پیام گیری ، پیام کاوی و درک یا حس پیام را انجام دهد .</a:t>
            </a:r>
            <a:endParaRPr lang="en-US" b="1" smtClean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defRPr/>
            </a:pPr>
            <a:r>
              <a:rPr lang="fa-IR" b="1" smtClean="0"/>
              <a:t>مخاطب :</a:t>
            </a:r>
            <a:endParaRPr lang="en-US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marL="609600" indent="-609600" algn="justLow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مخاطب ارائه در مقایسه با وضع ارائه کننده نسبت به موضوع ارائه می تواند در یکی از سه وضعیت زیر باشد :</a:t>
            </a:r>
            <a:r>
              <a:rPr lang="fa-IR" smtClean="0"/>
              <a:t>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زیر سطح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همسطح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فراسطح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defRPr/>
            </a:pPr>
            <a:r>
              <a:rPr lang="fa-IR" b="1" smtClean="0"/>
              <a:t>وضعیت مخاطب ارائه :</a:t>
            </a:r>
            <a:endParaRPr lang="en-US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آمادگی  روحی – جسمی 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داشتن حداقل دانش اولیه لازم 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داشتن ملزومات پیام گیری ، پیام کاوی ، و درک حس 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اهمیت قائل شدن برای ارائه 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داشتن دقت – صبر – ودر عین حال شوق در پیام گیری، پیام کاوی، و درک یا حس پیام 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داشتن شناخت از ارائه کننده 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 داشتن انگیزه و هدف درست 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 نداشتن تعصب بیجا 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endParaRPr lang="en-US" sz="2800" smtClean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63575" y="277813"/>
            <a:ext cx="8229600" cy="1139825"/>
          </a:xfrm>
        </p:spPr>
        <p:txBody>
          <a:bodyPr/>
          <a:lstStyle/>
          <a:p>
            <a:pPr rtl="1" eaLnBrk="1" hangingPunct="1">
              <a:defRPr/>
            </a:pPr>
            <a:r>
              <a:rPr lang="fa-IR" sz="4000" b="1" smtClean="0"/>
              <a:t>خصوصیات شخصی – شخصیتی مخاطب:</a:t>
            </a:r>
            <a:r>
              <a:rPr lang="fa-IR" sz="4000" smtClean="0"/>
              <a:t> </a:t>
            </a:r>
            <a:endParaRPr lang="en-US" sz="4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اعتبار علمی – فنی 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اولویت 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سودمندی برای جامعه 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عنوان مشخص و روشن 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ارائه  آن در یک محیط اجتماعی مشخص امکانپذیر باشد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حیطه و حدود معلوم و در صورت لزوم به خوبی قابل تعریف 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قابل احاطه و پرداختن توسط ارائه کننده باشد 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مورد علاقه ارائه کننده باشد 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امکانات آماده سازی محتوای آن فراهم باشد</a:t>
            </a:r>
            <a:r>
              <a:rPr lang="fa-IR" sz="2800" smtClean="0"/>
              <a:t> </a:t>
            </a:r>
            <a:endParaRPr lang="en-US" sz="2800" smtClean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879475" y="277813"/>
            <a:ext cx="8229600" cy="1139825"/>
          </a:xfrm>
        </p:spPr>
        <p:txBody>
          <a:bodyPr/>
          <a:lstStyle/>
          <a:p>
            <a:pPr rtl="1" eaLnBrk="1" hangingPunct="1">
              <a:defRPr/>
            </a:pPr>
            <a:r>
              <a:rPr lang="fa-IR" sz="3200" b="1" smtClean="0"/>
              <a:t>خصوصیات کلی موضوع ارائه در مقولات علمی – فنی:</a:t>
            </a:r>
            <a:endParaRPr lang="en-US" sz="32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هدف ارائه 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فرصت ارائه 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مکان ارائه 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وضع اجتماعی محیط ارائه 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امکانات آماده سازی محتوای ارائه 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امکانات کمکی ارائه 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وضع مخاطب 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موضوع ارائه 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نتیجه یا نتایج مورد انتظار و برخی عوامل دیگر</a:t>
            </a:r>
            <a:r>
              <a:rPr lang="fa-IR" sz="2400" smtClean="0"/>
              <a:t> 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fa-IR" sz="2400" b="1" smtClean="0"/>
              <a:t>ضمنا  انواع رایج تر ارائه در محافل علمی – فنی عبارتند از ارائه شفاهی – ارائه کتبی و ارائه ترکیبی</a:t>
            </a:r>
            <a:r>
              <a:rPr lang="fa-IR" sz="2400" smtClean="0"/>
              <a:t> </a:t>
            </a:r>
            <a:endParaRPr lang="en-US" sz="2400" smtClean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defRPr/>
            </a:pPr>
            <a:r>
              <a:rPr lang="fa-IR" sz="4000" b="1" smtClean="0"/>
              <a:t>عوامل قابل توجه در انتخاب نوع ارائه:</a:t>
            </a:r>
            <a:endParaRPr lang="en-US" sz="40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انتقال دانش و فن از نسلی به نسل دیگر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نشر دانش و فن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گسترش دادن دانش و فن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آموزش افراد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خود آزمایی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دریافت واکنش مخاطبین به منظور توسعه یا تعمیق موضوع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ایجاد یا تقویت یک اندیشه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رقابت در زمینه های علمی – فنی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خدمت به نوع بشر برای بهتر زیستن و بهتر اندیشیدن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تشریک مساعی در پژوهش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ارضاء بعضی تمنیات غیر مادی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رفع نیازهای مادی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تجارت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تبلیغات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خودنمایی- فضل فروشی و تفاخر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fa-IR" sz="2000" smtClean="0"/>
              <a:t> </a:t>
            </a:r>
            <a:endParaRPr lang="en-US" sz="2000" smtClean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188913"/>
            <a:ext cx="7848600" cy="1139825"/>
          </a:xfrm>
        </p:spPr>
        <p:txBody>
          <a:bodyPr/>
          <a:lstStyle/>
          <a:p>
            <a:pPr rtl="1" eaLnBrk="1" hangingPunct="1">
              <a:defRPr/>
            </a:pPr>
            <a:r>
              <a:rPr lang="fa-IR" sz="3600" b="1" smtClean="0"/>
              <a:t>انگیزه و اهداف در ارائه علمی – فنی عبارتند از:</a:t>
            </a:r>
            <a:r>
              <a:rPr lang="fa-IR" sz="3600" smtClean="0"/>
              <a:t> </a:t>
            </a:r>
            <a:endParaRPr lang="en-US" sz="3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AutoShape 2"/>
          <p:cNvSpPr>
            <a:spLocks noChangeArrowheads="1"/>
          </p:cNvSpPr>
          <p:nvPr/>
        </p:nvSpPr>
        <p:spPr bwMode="auto">
          <a:xfrm>
            <a:off x="3419475" y="2133600"/>
            <a:ext cx="2520950" cy="2016125"/>
          </a:xfrm>
          <a:prstGeom prst="hexagon">
            <a:avLst>
              <a:gd name="adj" fmla="val 31260"/>
              <a:gd name="vf" fmla="val 115470"/>
            </a:avLst>
          </a:prstGeom>
          <a:solidFill>
            <a:srgbClr val="FF99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4000" b="0">
                <a:solidFill>
                  <a:schemeClr val="tx1"/>
                </a:solidFill>
                <a:cs typeface="Arabic Transparent" pitchFamily="2" charset="0"/>
              </a:rPr>
              <a:t>ا</a:t>
            </a:r>
            <a:r>
              <a:rPr lang="fa-IR" sz="4000">
                <a:solidFill>
                  <a:schemeClr val="tx1"/>
                </a:solidFill>
                <a:cs typeface="Arabic Transparent" pitchFamily="2" charset="0"/>
              </a:rPr>
              <a:t>طلاع</a:t>
            </a:r>
            <a:endParaRPr lang="en-US" sz="4000">
              <a:solidFill>
                <a:schemeClr val="tx1"/>
              </a:solidFill>
              <a:cs typeface="Arabic Transparent" pitchFamily="2" charset="0"/>
            </a:endParaRPr>
          </a:p>
        </p:txBody>
      </p:sp>
      <p:sp>
        <p:nvSpPr>
          <p:cNvPr id="94211" name="AutoShape 3"/>
          <p:cNvSpPr>
            <a:spLocks noChangeArrowheads="1"/>
          </p:cNvSpPr>
          <p:nvPr/>
        </p:nvSpPr>
        <p:spPr bwMode="auto">
          <a:xfrm>
            <a:off x="3924300" y="4149725"/>
            <a:ext cx="1511300" cy="1655763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000"/>
              <a:t>پرسشنامه</a:t>
            </a:r>
            <a:r>
              <a:rPr lang="fa-IR" sz="2000" b="0"/>
              <a:t> </a:t>
            </a:r>
            <a:endParaRPr lang="en-US" sz="2000" b="0"/>
          </a:p>
        </p:txBody>
      </p:sp>
      <p:sp>
        <p:nvSpPr>
          <p:cNvPr id="94212" name="AutoShape 4"/>
          <p:cNvSpPr>
            <a:spLocks noChangeArrowheads="1"/>
          </p:cNvSpPr>
          <p:nvPr/>
        </p:nvSpPr>
        <p:spPr bwMode="auto">
          <a:xfrm rot="-3966301">
            <a:off x="5918994" y="3118644"/>
            <a:ext cx="1079500" cy="1763712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r>
              <a:rPr lang="fa-IR" sz="2400"/>
              <a:t>مشاهده</a:t>
            </a:r>
            <a:r>
              <a:rPr lang="fa-IR" b="0">
                <a:solidFill>
                  <a:schemeClr val="tx1"/>
                </a:solidFill>
              </a:rPr>
              <a:t> </a:t>
            </a:r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94213" name="AutoShape 5"/>
          <p:cNvSpPr>
            <a:spLocks noChangeArrowheads="1"/>
          </p:cNvSpPr>
          <p:nvPr/>
        </p:nvSpPr>
        <p:spPr bwMode="auto">
          <a:xfrm rot="3073213">
            <a:off x="2556669" y="3356769"/>
            <a:ext cx="1079500" cy="1655762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r>
              <a:rPr lang="fa-IR" sz="2400"/>
              <a:t>مصاحبه</a:t>
            </a:r>
            <a:r>
              <a:rPr lang="fa-IR" b="0"/>
              <a:t> </a:t>
            </a:r>
          </a:p>
          <a:p>
            <a:endParaRPr lang="en-US" b="0"/>
          </a:p>
        </p:txBody>
      </p:sp>
      <p:sp>
        <p:nvSpPr>
          <p:cNvPr id="94214" name="AutoShape 6"/>
          <p:cNvSpPr>
            <a:spLocks noChangeArrowheads="1"/>
          </p:cNvSpPr>
          <p:nvPr/>
        </p:nvSpPr>
        <p:spPr bwMode="auto">
          <a:xfrm rot="7736047">
            <a:off x="2556669" y="1196182"/>
            <a:ext cx="1079500" cy="1655762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r>
              <a:rPr lang="fa-IR" sz="2400"/>
              <a:t>آزمايش </a:t>
            </a:r>
            <a:endParaRPr lang="en-US" sz="2400"/>
          </a:p>
        </p:txBody>
      </p:sp>
      <p:sp>
        <p:nvSpPr>
          <p:cNvPr id="94215" name="AutoShape 7"/>
          <p:cNvSpPr>
            <a:spLocks noChangeArrowheads="1"/>
          </p:cNvSpPr>
          <p:nvPr/>
        </p:nvSpPr>
        <p:spPr bwMode="auto">
          <a:xfrm rot="-7525380">
            <a:off x="5796757" y="1340643"/>
            <a:ext cx="1079500" cy="1655763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r>
              <a:rPr lang="fa-IR" sz="2400"/>
              <a:t>مطالعه </a:t>
            </a:r>
            <a:endParaRPr lang="en-US" sz="2400"/>
          </a:p>
        </p:txBody>
      </p:sp>
      <p:sp>
        <p:nvSpPr>
          <p:cNvPr id="94216" name="Rectangle 8"/>
          <p:cNvSpPr>
            <a:spLocks noChangeArrowheads="1"/>
          </p:cNvSpPr>
          <p:nvPr/>
        </p:nvSpPr>
        <p:spPr bwMode="auto">
          <a:xfrm>
            <a:off x="3492500" y="6092825"/>
            <a:ext cx="2232025" cy="5048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400">
                <a:solidFill>
                  <a:schemeClr val="tx1"/>
                </a:solidFill>
              </a:rPr>
              <a:t>راههاي كسب اطلاع </a:t>
            </a:r>
            <a:endParaRPr lang="en-US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justLow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منظور از امکانات آماده سازی محتوای ارائه عمدتا " منابع کسب اطلاع و تولید شناخت "برای تهیه و تنظیم مطلب ، تصویر و حتی ادای حرکت یا تولید صوت است .</a:t>
            </a:r>
            <a:endParaRPr lang="en-US" b="1" smtClean="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defRPr/>
            </a:pPr>
            <a:r>
              <a:rPr lang="fa-IR" smtClean="0"/>
              <a:t> </a:t>
            </a:r>
            <a:r>
              <a:rPr lang="fa-IR" b="1" smtClean="0"/>
              <a:t>امکانات آماده سازی محتوای ارائه:</a:t>
            </a:r>
            <a:r>
              <a:rPr lang="fa-IR" smtClean="0"/>
              <a:t>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justLow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داشتن شناخت درست و کافی از وضع اجتماعی محیط ارائه از نظر اخلاقی ، فرهنگی، سیاسی و اقتصادی</a:t>
            </a:r>
            <a:r>
              <a:rPr lang="en-US" b="1" smtClean="0"/>
              <a:t>  </a:t>
            </a:r>
            <a:r>
              <a:rPr lang="fa-IR" b="1" smtClean="0"/>
              <a:t>در انجام ارائه تاثیر دارد .هر چه میزان شناخت ارائه کننده از وضع اجتماعی  محیط ارائه بیشتر و درست تر باشد ارائه را مطلوب تر انجام خواهد داد .</a:t>
            </a:r>
            <a:endParaRPr lang="en-US" b="1" smtClean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defRPr/>
            </a:pPr>
            <a:r>
              <a:rPr lang="en-US" smtClean="0"/>
              <a:t> </a:t>
            </a:r>
            <a:r>
              <a:rPr lang="fa-IR" b="1" smtClean="0"/>
              <a:t>وضع اجتماعی محیط ارائه :</a:t>
            </a:r>
            <a:r>
              <a:rPr lang="fa-IR" smtClean="0"/>
              <a:t>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fa-IR" b="1" smtClean="0"/>
              <a:t/>
            </a:r>
            <a:br>
              <a:rPr lang="fa-IR" b="1" smtClean="0"/>
            </a:br>
            <a:r>
              <a:rPr lang="fa-IR" b="1" smtClean="0"/>
              <a:t>ارائه بعنوان انتقال اطلاعات  سیستم خاص خود را دارد. این سیستم در طبیعت و در جامعه انسانی همیشه </a:t>
            </a:r>
            <a:br>
              <a:rPr lang="fa-IR" b="1" smtClean="0"/>
            </a:br>
            <a:r>
              <a:rPr lang="fa-IR" b="1" smtClean="0"/>
              <a:t>وجود داشته است. و حتی در گونه ابتدایی اش پیش از آغاز مدنیت انسان نیز وجود داشته است .</a:t>
            </a:r>
            <a:endParaRPr lang="en-US" b="1" smtClean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b="1" smtClean="0"/>
              <a:t>سیستم ارائه :</a:t>
            </a:r>
            <a:endParaRPr lang="en-US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77813"/>
            <a:ext cx="6491287" cy="1139825"/>
          </a:xfrm>
        </p:spPr>
        <p:txBody>
          <a:bodyPr>
            <a:normAutofit fontScale="90000"/>
          </a:bodyPr>
          <a:lstStyle/>
          <a:p>
            <a:pPr rtl="1" eaLnBrk="1" hangingPunct="1">
              <a:defRPr/>
            </a:pPr>
            <a:r>
              <a:rPr lang="fa-IR" sz="4000" b="1" smtClean="0"/>
              <a:t>ساختار اکثر گونه های علمی – فنی (غیر از گونه های خاص)</a:t>
            </a:r>
            <a:r>
              <a:rPr lang="fa-IR" sz="4000" smtClean="0"/>
              <a:t> </a:t>
            </a:r>
            <a:endParaRPr lang="en-US" sz="4000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060825"/>
          </a:xfrm>
        </p:spPr>
        <p:txBody>
          <a:bodyPr/>
          <a:lstStyle/>
          <a:p>
            <a:pPr marL="609600" indent="-609600" algn="r" rtl="1" eaLnBrk="1" hangingPunct="1">
              <a:buFont typeface="Wingdings" pitchFamily="2" charset="2"/>
              <a:buNone/>
              <a:defRPr/>
            </a:pPr>
            <a:r>
              <a:rPr lang="fa-IR" b="1" dirty="0" smtClean="0"/>
              <a:t>1- بخش آغازین </a:t>
            </a:r>
          </a:p>
          <a:p>
            <a:pPr marL="609600" indent="-609600" algn="r" rtl="1" eaLnBrk="1" hangingPunct="1">
              <a:buFont typeface="Wingdings" pitchFamily="2" charset="2"/>
              <a:buNone/>
              <a:defRPr/>
            </a:pPr>
            <a:r>
              <a:rPr lang="fa-IR" b="1" dirty="0" smtClean="0"/>
              <a:t>2- بخش میانی  </a:t>
            </a:r>
          </a:p>
          <a:p>
            <a:pPr marL="609600" indent="-609600" algn="r" rtl="1" eaLnBrk="1" hangingPunct="1">
              <a:buFont typeface="Wingdings" pitchFamily="2" charset="2"/>
              <a:buNone/>
              <a:defRPr/>
            </a:pPr>
            <a:r>
              <a:rPr lang="fa-IR" b="1" dirty="0" smtClean="0"/>
              <a:t>3- بخش پایانی </a:t>
            </a:r>
          </a:p>
          <a:p>
            <a:pPr marL="609600" indent="-609600" algn="justLow" rtl="1" eaLnBrk="1" hangingPunct="1">
              <a:buFont typeface="Wingdings" pitchFamily="2" charset="2"/>
              <a:buNone/>
              <a:defRPr/>
            </a:pPr>
            <a:r>
              <a:rPr lang="fa-IR" b="1" dirty="0" smtClean="0"/>
              <a:t> آنچه که در این سه بخش آورده می شود محتوای ارائه کتبی را تشکیل می دهد که هر یک از این سه بخش </a:t>
            </a:r>
            <a:r>
              <a:rPr lang="fa-IR" b="1" dirty="0" smtClean="0"/>
              <a:t>اجزایی </a:t>
            </a:r>
            <a:r>
              <a:rPr lang="fa-IR" b="1" dirty="0" smtClean="0"/>
              <a:t>دارد که مهمترین بخش همان بخش میانی یا متن اصلی است که باید طی چند مرحله آن را تولید کرد.</a:t>
            </a:r>
            <a:r>
              <a:rPr lang="fa-IR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defRPr/>
            </a:pPr>
            <a:r>
              <a:rPr lang="fa-IR" b="1" dirty="0" smtClean="0"/>
              <a:t>مراحل آماده سازی ارائه کتبی :</a:t>
            </a:r>
            <a:r>
              <a:rPr lang="fa-IR" dirty="0" smtClean="0"/>
              <a:t> </a:t>
            </a:r>
            <a:endParaRPr lang="en-US" dirty="0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marL="609600" indent="-609600" algn="r" rtl="1" eaLnBrk="1" hangingPunct="1">
              <a:defRPr/>
            </a:pPr>
            <a:r>
              <a:rPr lang="fa-IR" b="1" dirty="0" smtClean="0"/>
              <a:t>تعیین موضوع</a:t>
            </a:r>
          </a:p>
          <a:p>
            <a:pPr marL="609600" indent="-609600" algn="r" rtl="1" eaLnBrk="1" hangingPunct="1">
              <a:defRPr/>
            </a:pPr>
            <a:r>
              <a:rPr lang="fa-IR" b="1" dirty="0" smtClean="0"/>
              <a:t>تهیه منابع </a:t>
            </a:r>
          </a:p>
          <a:p>
            <a:pPr marL="609600" indent="-609600" algn="r" rtl="1" eaLnBrk="1" hangingPunct="1">
              <a:defRPr/>
            </a:pPr>
            <a:r>
              <a:rPr lang="fa-IR" b="1" dirty="0" smtClean="0"/>
              <a:t>تهیه طرح اولیه متن اصلی </a:t>
            </a:r>
          </a:p>
          <a:p>
            <a:pPr marL="609600" indent="-609600" algn="r" rtl="1" eaLnBrk="1" hangingPunct="1">
              <a:defRPr/>
            </a:pPr>
            <a:r>
              <a:rPr lang="fa-IR" b="1" dirty="0" smtClean="0"/>
              <a:t>کسب و سازماندهی اطلاعات </a:t>
            </a:r>
          </a:p>
          <a:p>
            <a:pPr marL="609600" indent="-609600" algn="r" rtl="1" eaLnBrk="1" hangingPunct="1">
              <a:defRPr/>
            </a:pPr>
            <a:r>
              <a:rPr lang="fa-IR" b="1" dirty="0" smtClean="0"/>
              <a:t>تولید متن اصلی </a:t>
            </a:r>
          </a:p>
          <a:p>
            <a:pPr marL="609600" indent="-609600" algn="r" rtl="1" eaLnBrk="1" hangingPunct="1">
              <a:defRPr/>
            </a:pPr>
            <a:r>
              <a:rPr lang="fa-IR" b="1" dirty="0" smtClean="0"/>
              <a:t>تنظیم ساختار سه بخشی</a:t>
            </a:r>
            <a:r>
              <a:rPr lang="fa-IR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defRPr/>
            </a:pPr>
            <a:r>
              <a:rPr lang="fa-IR" b="1" smtClean="0"/>
              <a:t>تعیین موضوع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fa-IR" b="1" smtClean="0"/>
              <a:t>کارهای لازم در این مرحله عبارتند از : 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endParaRPr lang="fa-IR" b="1" smtClean="0"/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الف- مشخص کردن زمینه موضوع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ب-   تحدید موضوع  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ج-   تعیین عنوان مناسب</a:t>
            </a:r>
            <a:endParaRPr lang="en-US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277813"/>
            <a:ext cx="8229600" cy="1139825"/>
          </a:xfrm>
        </p:spPr>
        <p:txBody>
          <a:bodyPr/>
          <a:lstStyle/>
          <a:p>
            <a:pPr rtl="1" eaLnBrk="1" hangingPunct="1">
              <a:defRPr/>
            </a:pPr>
            <a:r>
              <a:rPr lang="fa-IR" b="1" smtClean="0"/>
              <a:t>تحدید موضوع و عوامل مربوط به آن: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fa-IR" sz="2400" b="1" smtClean="0"/>
              <a:t>موضوع ارائه  باید محدود و کاملا تعریف شده باشد زیرا هر موضوعی را می‌توان از چند جنبه مورد مطالعه و بررسی قرار داد . میزان تحدید موضوع بستگی به عوامل زیر دارد  : 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سطح ارائه کننده                                       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هدف ارائه     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وضع مخاطبین 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ملاحظات فنی 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میزان گستردگی زمینه موضوع 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خواسته های مخاطبین 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مدت ارائه 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امکانات آماده سازی محتوای ارائه 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ملاحظات مدیریتی 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سطح ارائه</a:t>
            </a:r>
            <a:r>
              <a:rPr lang="fa-IR" sz="2400" smtClean="0"/>
              <a:t> </a:t>
            </a:r>
            <a:endParaRPr 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defRPr/>
            </a:pPr>
            <a:r>
              <a:rPr lang="fa-IR" b="1" smtClean="0"/>
              <a:t>ضوابط موجود برای تحدید موضوع :</a:t>
            </a:r>
            <a:r>
              <a:rPr lang="en-US" smtClean="0"/>
              <a:t>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fa-IR" b="1" smtClean="0"/>
              <a:t>مقطع تاریخی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محدوده جغرافیایی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خصوصیاتی از مخاطب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جنبه یا جنبه هایی از خود موضوع </a:t>
            </a:r>
            <a:endParaRPr lang="en-US" smtClean="0"/>
          </a:p>
          <a:p>
            <a:pPr algn="justLow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اعمال ضوابط تحدید می تواند بر اساس انتخاب خود ارائه‌کننده یا درخواست فرد دیگری یا سازمان خواستار ارائه صورت پذیرد .</a:t>
            </a:r>
            <a:endParaRPr lang="en-US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defRPr/>
            </a:pPr>
            <a:r>
              <a:rPr lang="fa-IR" b="1" smtClean="0"/>
              <a:t>تعیین عنوان مناسب :</a:t>
            </a:r>
            <a:endParaRPr lang="en-US" b="1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justLow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عنوان موضوع را باید با جمله یا عبارتی حتي الامکان کوتاه و گویا بیان کرد . این جمله یا عبارت می تواند بصورت زیر باشد :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جمله گزاره ای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جمله پر سشی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عبارت مصدری</a:t>
            </a:r>
            <a:r>
              <a:rPr lang="fa-IR" smtClean="0"/>
              <a:t>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defRPr/>
            </a:pPr>
            <a:r>
              <a:rPr lang="fa-IR" b="1" smtClean="0"/>
              <a:t>خصوصیات عنوان موضوع :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marL="609600" indent="-609600" algn="r" rtl="1" eaLnBrk="1" hangingPunct="1">
              <a:defRPr/>
            </a:pPr>
            <a:r>
              <a:rPr lang="fa-IR" b="1" smtClean="0"/>
              <a:t>گویا وصریح </a:t>
            </a:r>
          </a:p>
          <a:p>
            <a:pPr marL="609600" indent="-609600" algn="r" rtl="1" eaLnBrk="1" hangingPunct="1">
              <a:defRPr/>
            </a:pPr>
            <a:r>
              <a:rPr lang="fa-IR" b="1" smtClean="0"/>
              <a:t>کوتاه </a:t>
            </a:r>
          </a:p>
          <a:p>
            <a:pPr marL="609600" indent="-609600" algn="r" rtl="1" eaLnBrk="1" hangingPunct="1">
              <a:defRPr/>
            </a:pPr>
            <a:r>
              <a:rPr lang="fa-IR" b="1" smtClean="0"/>
              <a:t>فاقد کلما ت زائد </a:t>
            </a:r>
          </a:p>
          <a:p>
            <a:pPr marL="609600" indent="-609600" algn="r" rtl="1" eaLnBrk="1" hangingPunct="1">
              <a:defRPr/>
            </a:pPr>
            <a:r>
              <a:rPr lang="fa-IR" b="1" smtClean="0"/>
              <a:t>واقعی ، صادقانه ، و نه مبالغه آمیز </a:t>
            </a:r>
          </a:p>
          <a:p>
            <a:pPr marL="609600" indent="-609600" algn="r" rtl="1" eaLnBrk="1" hangingPunct="1">
              <a:defRPr/>
            </a:pPr>
            <a:r>
              <a:rPr lang="fa-IR" b="1" smtClean="0"/>
              <a:t>حتی الامکان فاقد علائم کوته نویسی /فرمول و ...</a:t>
            </a:r>
          </a:p>
          <a:p>
            <a:pPr marL="609600" indent="-609600" algn="r" rtl="1" eaLnBrk="1" hangingPunct="1">
              <a:defRPr/>
            </a:pPr>
            <a:r>
              <a:rPr lang="fa-IR" b="1" smtClean="0"/>
              <a:t>دارای حدود پانزده کلمه و از این میان حدود 4 کلمه اصلی</a:t>
            </a:r>
            <a:r>
              <a:rPr lang="fa-IR" smtClean="0"/>
              <a:t>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defRPr/>
            </a:pPr>
            <a:r>
              <a:rPr lang="fa-IR" b="1" smtClean="0"/>
              <a:t>تهیه منابع  :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برای تهیه منابع کارهای زیر باید انجام شود : </a:t>
            </a:r>
          </a:p>
          <a:p>
            <a:pPr algn="r" rtl="1" eaLnBrk="1" hangingPunct="1">
              <a:defRPr/>
            </a:pPr>
            <a:r>
              <a:rPr lang="fa-IR" b="1" smtClean="0"/>
              <a:t>شناسایی منبع </a:t>
            </a:r>
          </a:p>
          <a:p>
            <a:pPr algn="r" rtl="1" eaLnBrk="1" hangingPunct="1">
              <a:defRPr/>
            </a:pPr>
            <a:r>
              <a:rPr lang="fa-IR" b="1" smtClean="0"/>
              <a:t>جستجو و دستیابی به منبع </a:t>
            </a:r>
          </a:p>
          <a:p>
            <a:pPr algn="r" rtl="1" eaLnBrk="1" hangingPunct="1">
              <a:defRPr/>
            </a:pPr>
            <a:r>
              <a:rPr lang="fa-IR" b="1" smtClean="0"/>
              <a:t>ضبط مشخصات منبع </a:t>
            </a:r>
          </a:p>
          <a:p>
            <a:pPr algn="r" rtl="1" eaLnBrk="1" hangingPunct="1">
              <a:defRPr/>
            </a:pPr>
            <a:r>
              <a:rPr lang="fa-IR" b="1" smtClean="0"/>
              <a:t>ارزیابی منبع</a:t>
            </a:r>
            <a:r>
              <a:rPr lang="fa-IR" smtClean="0"/>
              <a:t>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defRPr/>
            </a:pPr>
            <a:r>
              <a:rPr lang="fa-IR" b="1" smtClean="0"/>
              <a:t>شناسایی منبع  :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r" rt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fa-IR" sz="2800" b="1" smtClean="0"/>
              <a:t>برای شناسایی منبع از امکانات زیر می توان استفاده کرد : </a:t>
            </a:r>
            <a:endParaRPr lang="en-US" sz="28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800" b="1" smtClean="0"/>
              <a:t>کتابخانه ( عمومی یا شخصی )</a:t>
            </a:r>
            <a:endParaRPr lang="en-US" sz="28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800" b="1" smtClean="0"/>
              <a:t>فهرستهای دوره ای ناشران </a:t>
            </a:r>
            <a:endParaRPr lang="en-US" sz="28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800" b="1" smtClean="0"/>
              <a:t>کتابنامه ( کتابشناسی ) </a:t>
            </a:r>
            <a:endParaRPr lang="en-US" sz="28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800" b="1" smtClean="0"/>
              <a:t>فرد متخصص در موضوع </a:t>
            </a:r>
            <a:endParaRPr lang="en-US" sz="28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800" b="1" smtClean="0"/>
              <a:t>کتابدار </a:t>
            </a:r>
            <a:endParaRPr lang="en-US" sz="28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800" b="1" smtClean="0"/>
              <a:t>کتابشناس </a:t>
            </a:r>
            <a:endParaRPr lang="en-US" sz="28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800" b="1" smtClean="0"/>
              <a:t>رسانه های عمومی </a:t>
            </a:r>
            <a:endParaRPr lang="en-US" sz="28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800" b="1" smtClean="0"/>
              <a:t>مراکز اسناد ملی ،  موزه ها و غیره </a:t>
            </a:r>
            <a:endParaRPr lang="en-US" sz="28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800" b="1" smtClean="0"/>
              <a:t>سیستمهای اطلاع رسانی </a:t>
            </a:r>
            <a:endParaRPr lang="en-US" sz="2800" smtClean="0"/>
          </a:p>
          <a:p>
            <a:pPr algn="r" rtl="1" eaLnBrk="1" hangingPunct="1">
              <a:lnSpc>
                <a:spcPct val="80000"/>
              </a:lnSpc>
              <a:defRPr/>
            </a:pPr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defRPr/>
            </a:pPr>
            <a:r>
              <a:rPr lang="fa-IR" b="1" smtClean="0"/>
              <a:t>جستجوی منبع و دستیابی به آن :</a:t>
            </a:r>
            <a:endParaRPr lang="en-US" b="1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برای این کار می توان از شاخصهای زیر استفاده کرد : </a:t>
            </a:r>
          </a:p>
          <a:p>
            <a:pPr algn="r" rtl="1" eaLnBrk="1" hangingPunct="1">
              <a:defRPr/>
            </a:pPr>
            <a:r>
              <a:rPr lang="fa-IR" b="1" smtClean="0"/>
              <a:t>شماره منبع در کتابخانه </a:t>
            </a:r>
          </a:p>
          <a:p>
            <a:pPr algn="r" rtl="1" eaLnBrk="1" hangingPunct="1">
              <a:defRPr/>
            </a:pPr>
            <a:r>
              <a:rPr lang="fa-IR" b="1" smtClean="0"/>
              <a:t>مشخصات مولف یا مترجم </a:t>
            </a:r>
          </a:p>
          <a:p>
            <a:pPr algn="r" rtl="1" eaLnBrk="1" hangingPunct="1">
              <a:defRPr/>
            </a:pPr>
            <a:r>
              <a:rPr lang="fa-IR" b="1" smtClean="0"/>
              <a:t>عنوان منبع </a:t>
            </a:r>
          </a:p>
          <a:p>
            <a:pPr algn="r" rtl="1" eaLnBrk="1" hangingPunct="1">
              <a:defRPr/>
            </a:pPr>
            <a:r>
              <a:rPr lang="fa-IR" b="1" smtClean="0"/>
              <a:t>موضوع ( از طریق جستجوی موضوعی )</a:t>
            </a:r>
            <a:r>
              <a:rPr lang="fa-IR" smtClean="0"/>
              <a:t>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Oval 2"/>
          <p:cNvSpPr>
            <a:spLocks noChangeArrowheads="1"/>
          </p:cNvSpPr>
          <p:nvPr/>
        </p:nvSpPr>
        <p:spPr bwMode="auto">
          <a:xfrm>
            <a:off x="250825" y="908050"/>
            <a:ext cx="8642350" cy="52562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 b="0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7235825" y="2781300"/>
            <a:ext cx="1368425" cy="10096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000"/>
              <a:t>مقصد يا گيرنده</a:t>
            </a:r>
            <a:r>
              <a:rPr lang="fa-IR" sz="2000">
                <a:solidFill>
                  <a:schemeClr val="tx1"/>
                </a:solidFill>
              </a:rPr>
              <a:t> </a:t>
            </a:r>
          </a:p>
          <a:p>
            <a:endParaRPr lang="en-US" sz="2000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611188" y="2852738"/>
            <a:ext cx="1368425" cy="100965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000"/>
              <a:t>مبدا يا فرستنده</a:t>
            </a:r>
          </a:p>
          <a:p>
            <a:endParaRPr lang="en-US" sz="2000"/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3708400" y="2997200"/>
            <a:ext cx="1800225" cy="6477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/>
              <a:t>00000000000</a:t>
            </a:r>
          </a:p>
          <a:p>
            <a:r>
              <a:rPr lang="fa-IR"/>
              <a:t>00000000000</a:t>
            </a:r>
            <a:endParaRPr lang="en-US"/>
          </a:p>
        </p:txBody>
      </p:sp>
      <p:sp>
        <p:nvSpPr>
          <p:cNvPr id="70662" name="AutoShape 6"/>
          <p:cNvSpPr>
            <a:spLocks noChangeArrowheads="1"/>
          </p:cNvSpPr>
          <p:nvPr/>
        </p:nvSpPr>
        <p:spPr bwMode="auto">
          <a:xfrm>
            <a:off x="1979613" y="2852738"/>
            <a:ext cx="647700" cy="1008062"/>
          </a:xfrm>
          <a:prstGeom prst="flowChartDelay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000"/>
              <a:t>كانال</a:t>
            </a:r>
            <a:endParaRPr lang="en-US" sz="2000"/>
          </a:p>
        </p:txBody>
      </p:sp>
      <p:sp>
        <p:nvSpPr>
          <p:cNvPr id="70663" name="AutoShape 7"/>
          <p:cNvSpPr>
            <a:spLocks noChangeArrowheads="1"/>
          </p:cNvSpPr>
          <p:nvPr/>
        </p:nvSpPr>
        <p:spPr bwMode="auto">
          <a:xfrm flipH="1">
            <a:off x="6588125" y="2781300"/>
            <a:ext cx="647700" cy="1008063"/>
          </a:xfrm>
          <a:prstGeom prst="flowChartDelay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/>
              <a:t>كانال</a:t>
            </a:r>
            <a:endParaRPr lang="en-US"/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2484438" y="1484313"/>
            <a:ext cx="4032250" cy="7207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400" dirty="0"/>
              <a:t>پارازيتها</a:t>
            </a:r>
            <a:endParaRPr lang="en-US" sz="2400" dirty="0"/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3132138" y="4941888"/>
            <a:ext cx="2808287" cy="79216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000"/>
              <a:t>محيط انتقال اطلاعات : طبيعت</a:t>
            </a:r>
            <a:endParaRPr lang="en-US" sz="2000" b="0"/>
          </a:p>
        </p:txBody>
      </p:sp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2411413" y="4365625"/>
            <a:ext cx="1008062" cy="35877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/>
              <a:t>رسانه انتقال</a:t>
            </a:r>
            <a:r>
              <a:rPr lang="fa-IR" b="0"/>
              <a:t> </a:t>
            </a:r>
            <a:endParaRPr lang="en-US" b="0"/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900113" y="4221163"/>
            <a:ext cx="647700" cy="28733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/>
              <a:t>ماشين 1</a:t>
            </a:r>
            <a:endParaRPr lang="en-US"/>
          </a:p>
        </p:txBody>
      </p:sp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7524750" y="4076700"/>
            <a:ext cx="647700" cy="287338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/>
              <a:t>ماشين 2</a:t>
            </a:r>
            <a:endParaRPr lang="en-US"/>
          </a:p>
        </p:txBody>
      </p:sp>
      <p:sp>
        <p:nvSpPr>
          <p:cNvPr id="70669" name="Rectangle 13"/>
          <p:cNvSpPr>
            <a:spLocks noChangeArrowheads="1"/>
          </p:cNvSpPr>
          <p:nvPr/>
        </p:nvSpPr>
        <p:spPr bwMode="auto">
          <a:xfrm>
            <a:off x="3851275" y="3860800"/>
            <a:ext cx="1441450" cy="35877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/>
              <a:t>پيام</a:t>
            </a:r>
            <a:endParaRPr lang="en-US" b="0"/>
          </a:p>
        </p:txBody>
      </p:sp>
      <p:sp>
        <p:nvSpPr>
          <p:cNvPr id="70670" name="Line 14"/>
          <p:cNvSpPr>
            <a:spLocks noChangeShapeType="1"/>
          </p:cNvSpPr>
          <p:nvPr/>
        </p:nvSpPr>
        <p:spPr bwMode="auto">
          <a:xfrm flipH="1">
            <a:off x="1042988" y="1916113"/>
            <a:ext cx="144145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70671" name="Line 15"/>
          <p:cNvSpPr>
            <a:spLocks noChangeShapeType="1"/>
          </p:cNvSpPr>
          <p:nvPr/>
        </p:nvSpPr>
        <p:spPr bwMode="auto">
          <a:xfrm>
            <a:off x="6516688" y="1916113"/>
            <a:ext cx="172720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70672" name="Line 16"/>
          <p:cNvSpPr>
            <a:spLocks noChangeShapeType="1"/>
          </p:cNvSpPr>
          <p:nvPr/>
        </p:nvSpPr>
        <p:spPr bwMode="auto">
          <a:xfrm>
            <a:off x="2627313" y="3357563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70673" name="Line 17"/>
          <p:cNvSpPr>
            <a:spLocks noChangeShapeType="1"/>
          </p:cNvSpPr>
          <p:nvPr/>
        </p:nvSpPr>
        <p:spPr bwMode="auto">
          <a:xfrm>
            <a:off x="5508625" y="3357563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70674" name="Line 18"/>
          <p:cNvSpPr>
            <a:spLocks noChangeShapeType="1"/>
          </p:cNvSpPr>
          <p:nvPr/>
        </p:nvSpPr>
        <p:spPr bwMode="auto">
          <a:xfrm>
            <a:off x="3851275" y="2205038"/>
            <a:ext cx="7207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70675" name="Line 19"/>
          <p:cNvSpPr>
            <a:spLocks noChangeShapeType="1"/>
          </p:cNvSpPr>
          <p:nvPr/>
        </p:nvSpPr>
        <p:spPr bwMode="auto">
          <a:xfrm flipV="1">
            <a:off x="2771775" y="3357563"/>
            <a:ext cx="7143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70676" name="Line 20"/>
          <p:cNvSpPr>
            <a:spLocks noChangeShapeType="1"/>
          </p:cNvSpPr>
          <p:nvPr/>
        </p:nvSpPr>
        <p:spPr bwMode="auto">
          <a:xfrm flipH="1">
            <a:off x="2195513" y="2205038"/>
            <a:ext cx="6477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70677" name="Line 21"/>
          <p:cNvSpPr>
            <a:spLocks noChangeShapeType="1"/>
          </p:cNvSpPr>
          <p:nvPr/>
        </p:nvSpPr>
        <p:spPr bwMode="auto">
          <a:xfrm>
            <a:off x="6156325" y="2205038"/>
            <a:ext cx="792163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70678" name="Line 22"/>
          <p:cNvSpPr>
            <a:spLocks noChangeShapeType="1"/>
          </p:cNvSpPr>
          <p:nvPr/>
        </p:nvSpPr>
        <p:spPr bwMode="auto">
          <a:xfrm>
            <a:off x="5580063" y="2205038"/>
            <a:ext cx="287337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defRPr/>
            </a:pPr>
            <a:r>
              <a:rPr lang="fa-IR" b="1" smtClean="0"/>
              <a:t>ضبط مشخصات منبع :</a:t>
            </a:r>
            <a:endParaRPr lang="en-US" b="1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justLow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روش رایج برای ضبط  مشخصات منبع استفاده از کارت یا فیش منبع است . اطلاعاتی که در این کارت درج می شود در اساس عبارتست از : نام مولف ، عنوان منبع و مشخصات ناشر و نشر.</a:t>
            </a:r>
            <a:r>
              <a:rPr lang="fa-IR" smtClean="0"/>
              <a:t>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933" name="Group 109"/>
          <p:cNvGraphicFramePr>
            <a:graphicFrameLocks noGrp="1"/>
          </p:cNvGraphicFramePr>
          <p:nvPr>
            <p:ph type="tbl" idx="1"/>
          </p:nvPr>
        </p:nvGraphicFramePr>
        <p:xfrm>
          <a:off x="611188" y="908050"/>
          <a:ext cx="8229600" cy="5038726"/>
        </p:xfrm>
        <a:graphic>
          <a:graphicData uri="http://schemas.openxmlformats.org/drawingml/2006/table">
            <a:tbl>
              <a:tblPr/>
              <a:tblGrid>
                <a:gridCol w="2016125"/>
                <a:gridCol w="2098675"/>
                <a:gridCol w="2149475"/>
                <a:gridCol w="19653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چهار حرف اول نام  مولف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شماره سريال كارت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 gridSpan="4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عنوان مولف :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47700">
                <a:tc gridSpan="4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نام مولف :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47700">
                <a:tc gridSpan="4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نام مترجم :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1155700">
                <a:tc gridSpan="4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مشخصات ناشر و نشر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46113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شابك :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شماره منبع :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47700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نوع منبع :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محل دستيابي :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7787" name="Line 110"/>
          <p:cNvSpPr>
            <a:spLocks noChangeShapeType="1"/>
          </p:cNvSpPr>
          <p:nvPr/>
        </p:nvSpPr>
        <p:spPr bwMode="auto">
          <a:xfrm flipH="1">
            <a:off x="684213" y="549275"/>
            <a:ext cx="2089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fa-IR"/>
          </a:p>
        </p:txBody>
      </p:sp>
      <p:sp>
        <p:nvSpPr>
          <p:cNvPr id="117788" name="Line 112"/>
          <p:cNvSpPr>
            <a:spLocks noChangeShapeType="1"/>
          </p:cNvSpPr>
          <p:nvPr/>
        </p:nvSpPr>
        <p:spPr bwMode="auto">
          <a:xfrm>
            <a:off x="6084888" y="476250"/>
            <a:ext cx="2735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fa-IR"/>
          </a:p>
        </p:txBody>
      </p:sp>
      <p:sp>
        <p:nvSpPr>
          <p:cNvPr id="117789" name="Rectangle 113"/>
          <p:cNvSpPr>
            <a:spLocks noChangeArrowheads="1"/>
          </p:cNvSpPr>
          <p:nvPr/>
        </p:nvSpPr>
        <p:spPr bwMode="auto">
          <a:xfrm>
            <a:off x="3825875" y="157163"/>
            <a:ext cx="1276350" cy="37623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 b="0">
                <a:solidFill>
                  <a:schemeClr val="tx1"/>
                </a:solidFill>
              </a:rPr>
              <a:t>5/12 سانتيمتر</a:t>
            </a:r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117790" name="Line 115"/>
          <p:cNvSpPr>
            <a:spLocks noChangeShapeType="1"/>
          </p:cNvSpPr>
          <p:nvPr/>
        </p:nvSpPr>
        <p:spPr bwMode="auto">
          <a:xfrm flipV="1">
            <a:off x="323850" y="3789363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>
            <a:spAutoFit/>
          </a:bodyPr>
          <a:lstStyle/>
          <a:p>
            <a:endParaRPr lang="fa-IR"/>
          </a:p>
        </p:txBody>
      </p:sp>
      <p:sp>
        <p:nvSpPr>
          <p:cNvPr id="117791" name="Line 116"/>
          <p:cNvSpPr>
            <a:spLocks noChangeShapeType="1"/>
          </p:cNvSpPr>
          <p:nvPr/>
        </p:nvSpPr>
        <p:spPr bwMode="auto">
          <a:xfrm>
            <a:off x="323850" y="908050"/>
            <a:ext cx="0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spAutoFit/>
          </a:bodyPr>
          <a:lstStyle/>
          <a:p>
            <a:endParaRPr lang="fa-IR"/>
          </a:p>
        </p:txBody>
      </p:sp>
      <p:sp>
        <p:nvSpPr>
          <p:cNvPr id="117792" name="Rectangle 117"/>
          <p:cNvSpPr>
            <a:spLocks noChangeArrowheads="1"/>
          </p:cNvSpPr>
          <p:nvPr/>
        </p:nvSpPr>
        <p:spPr bwMode="auto">
          <a:xfrm>
            <a:off x="0" y="2492375"/>
            <a:ext cx="755650" cy="12001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a-IR" b="0">
                <a:solidFill>
                  <a:schemeClr val="tx1"/>
                </a:solidFill>
              </a:rPr>
              <a:t>5/7 سانتي</a:t>
            </a:r>
          </a:p>
          <a:p>
            <a:r>
              <a:rPr lang="fa-IR" b="0">
                <a:solidFill>
                  <a:schemeClr val="tx1"/>
                </a:solidFill>
              </a:rPr>
              <a:t>متر</a:t>
            </a:r>
          </a:p>
          <a:p>
            <a:endParaRPr lang="en-US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defRPr/>
            </a:pPr>
            <a:r>
              <a:rPr lang="fa-IR" b="1" smtClean="0"/>
              <a:t>ارزیابی منبع :</a:t>
            </a:r>
            <a:r>
              <a:rPr lang="en-US" smtClean="0"/>
              <a:t> 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fa-IR" sz="2800" b="1" smtClean="0"/>
              <a:t>منبع را قبل از استفاده به منظور کسب اطلاع باید به دقت ودر عین حال با سرعت ارزیابی کرد . برای این کار باید جنبه های زیر را در نظر گرفت : 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نوع منبع از نظر صورت (فرم ) : مقاله ، کتاب ، جزوه ، سند خطی و غیره 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اعتبار علمی – فنی مولف ( و مترجم  ) 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سال اولین و آخرین ویراست 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اعتبار ناشر 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مکان ناشر ( کشور و شهر )</a:t>
            </a:r>
            <a:endParaRPr lang="en-US" sz="28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800" b="1" smtClean="0"/>
              <a:t>میزان ارتباط منبع با موضوع ارائه</a:t>
            </a:r>
            <a:r>
              <a:rPr lang="fa-IR" sz="2800" smtClean="0"/>
              <a:t> </a:t>
            </a:r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  <a:defRPr/>
            </a:pPr>
            <a:r>
              <a:rPr lang="fa-IR" b="1" smtClean="0"/>
              <a:t/>
            </a:r>
            <a:br>
              <a:rPr lang="fa-IR" b="1" smtClean="0"/>
            </a:br>
            <a:r>
              <a:rPr lang="fa-IR" b="1" smtClean="0"/>
              <a:t>1- مبدا یا فرستنده مجهز به کانال ( یا مکانیسم فیلتراژ )</a:t>
            </a:r>
            <a:br>
              <a:rPr lang="fa-IR" b="1" smtClean="0"/>
            </a:br>
            <a:r>
              <a:rPr lang="fa-IR" b="1" smtClean="0"/>
              <a:t>2- مقصد یا گیرنده مجهز به کانال </a:t>
            </a:r>
            <a:br>
              <a:rPr lang="fa-IR" b="1" smtClean="0"/>
            </a:br>
            <a:r>
              <a:rPr lang="fa-IR" b="1" smtClean="0"/>
              <a:t>3- پیام </a:t>
            </a:r>
            <a:br>
              <a:rPr lang="fa-IR" b="1" smtClean="0"/>
            </a:br>
            <a:r>
              <a:rPr lang="fa-IR" b="1" smtClean="0"/>
              <a:t>4- رسانه انتقال </a:t>
            </a:r>
            <a:br>
              <a:rPr lang="fa-IR" b="1" smtClean="0"/>
            </a:br>
            <a:r>
              <a:rPr lang="fa-IR" b="1" smtClean="0"/>
              <a:t>5- محیط انتقال </a:t>
            </a:r>
            <a:br>
              <a:rPr lang="fa-IR" b="1" smtClean="0"/>
            </a:br>
            <a:r>
              <a:rPr lang="fa-IR" b="1" smtClean="0"/>
              <a:t>6- پارازیتها</a:t>
            </a:r>
            <a:endParaRPr lang="en-US" b="1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417513"/>
            <a:ext cx="6851650" cy="1139825"/>
          </a:xfrm>
        </p:spPr>
        <p:txBody>
          <a:bodyPr>
            <a:normAutofit fontScale="90000"/>
          </a:bodyPr>
          <a:lstStyle/>
          <a:p>
            <a:pPr rtl="1" eaLnBrk="1" hangingPunct="1">
              <a:defRPr/>
            </a:pPr>
            <a:r>
              <a:rPr lang="fa-IR" sz="4000" b="1" smtClean="0"/>
              <a:t>عناصر تشکیل دهنده سیستم انتقال اطلاعات ماشینی:</a:t>
            </a:r>
            <a:endParaRPr lang="en-US" sz="40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دو عامل اصلی تر سیستم ارائه انسان می باشد که به تعبیری ظریف ترین و پیچیده ترین " ماشین "       مخلوق .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محیط ارائه : طبیعت و جامعه انسانی است همراه با تمام ویژگیها و جنبه های گوناگون آن  .</a:t>
            </a:r>
            <a:endParaRPr lang="en-US" b="1" smtClean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277813"/>
            <a:ext cx="7283450" cy="1139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a-IR" sz="4000" b="1" smtClean="0"/>
              <a:t>تفاوت عناصر تشکیل دهنده سیستم انتقال اطلاعات بین ماشین و انسان:</a:t>
            </a:r>
            <a:endParaRPr lang="en-US" sz="40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Oval 2"/>
          <p:cNvSpPr>
            <a:spLocks noChangeArrowheads="1"/>
          </p:cNvSpPr>
          <p:nvPr/>
        </p:nvSpPr>
        <p:spPr bwMode="auto">
          <a:xfrm>
            <a:off x="250825" y="908050"/>
            <a:ext cx="8642350" cy="525621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 b="0">
              <a:solidFill>
                <a:schemeClr val="tx1"/>
              </a:solidFill>
            </a:endParaRPr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7235825" y="2781300"/>
            <a:ext cx="1368425" cy="10096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000"/>
              <a:t>مخاطب</a:t>
            </a:r>
            <a:endParaRPr lang="en-US" sz="2000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611188" y="2852738"/>
            <a:ext cx="1368425" cy="100965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000"/>
              <a:t>ارايه كننده</a:t>
            </a:r>
            <a:endParaRPr lang="en-US" sz="2000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3708400" y="2997200"/>
            <a:ext cx="1800225" cy="6477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/>
              <a:t>00000000000</a:t>
            </a:r>
          </a:p>
          <a:p>
            <a:r>
              <a:rPr lang="fa-IR"/>
              <a:t>00000000000</a:t>
            </a:r>
            <a:endParaRPr lang="en-US"/>
          </a:p>
        </p:txBody>
      </p:sp>
      <p:sp>
        <p:nvSpPr>
          <p:cNvPr id="73734" name="AutoShape 6"/>
          <p:cNvSpPr>
            <a:spLocks noChangeArrowheads="1"/>
          </p:cNvSpPr>
          <p:nvPr/>
        </p:nvSpPr>
        <p:spPr bwMode="auto">
          <a:xfrm>
            <a:off x="1979613" y="2852738"/>
            <a:ext cx="647700" cy="1008062"/>
          </a:xfrm>
          <a:prstGeom prst="flowChartDelay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000"/>
              <a:t>كانال</a:t>
            </a:r>
            <a:endParaRPr lang="en-US" sz="2000"/>
          </a:p>
        </p:txBody>
      </p:sp>
      <p:sp>
        <p:nvSpPr>
          <p:cNvPr id="73735" name="AutoShape 7"/>
          <p:cNvSpPr>
            <a:spLocks noChangeArrowheads="1"/>
          </p:cNvSpPr>
          <p:nvPr/>
        </p:nvSpPr>
        <p:spPr bwMode="auto">
          <a:xfrm flipH="1">
            <a:off x="6588125" y="2781300"/>
            <a:ext cx="647700" cy="1008063"/>
          </a:xfrm>
          <a:prstGeom prst="flowChartDelay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/>
              <a:t>كانال</a:t>
            </a:r>
            <a:endParaRPr lang="en-US"/>
          </a:p>
        </p:txBody>
      </p:sp>
      <p:sp>
        <p:nvSpPr>
          <p:cNvPr id="73736" name="Line 8"/>
          <p:cNvSpPr>
            <a:spLocks noChangeShapeType="1"/>
          </p:cNvSpPr>
          <p:nvPr/>
        </p:nvSpPr>
        <p:spPr bwMode="auto">
          <a:xfrm>
            <a:off x="2627313" y="3213100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3737" name="Rectangle 9"/>
          <p:cNvSpPr>
            <a:spLocks noChangeArrowheads="1"/>
          </p:cNvSpPr>
          <p:nvPr/>
        </p:nvSpPr>
        <p:spPr bwMode="auto">
          <a:xfrm>
            <a:off x="2484438" y="1484313"/>
            <a:ext cx="4032250" cy="7207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000"/>
              <a:t>عوامل با تاثير منفي روي عناصر سيستم</a:t>
            </a:r>
            <a:r>
              <a:rPr lang="fa-IR" b="0"/>
              <a:t> </a:t>
            </a:r>
            <a:endParaRPr lang="en-US" b="0"/>
          </a:p>
        </p:txBody>
      </p:sp>
      <p:sp>
        <p:nvSpPr>
          <p:cNvPr id="73738" name="Rectangle 10"/>
          <p:cNvSpPr>
            <a:spLocks noChangeArrowheads="1"/>
          </p:cNvSpPr>
          <p:nvPr/>
        </p:nvSpPr>
        <p:spPr bwMode="auto">
          <a:xfrm>
            <a:off x="3132138" y="4941888"/>
            <a:ext cx="2808287" cy="431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/>
              <a:t>محيط ارايه : طبيعت و جامعه انساني</a:t>
            </a:r>
            <a:r>
              <a:rPr lang="fa-IR" b="0"/>
              <a:t> </a:t>
            </a:r>
            <a:endParaRPr lang="en-US" b="0"/>
          </a:p>
        </p:txBody>
      </p:sp>
      <p:sp>
        <p:nvSpPr>
          <p:cNvPr id="73739" name="Line 11"/>
          <p:cNvSpPr>
            <a:spLocks noChangeShapeType="1"/>
          </p:cNvSpPr>
          <p:nvPr/>
        </p:nvSpPr>
        <p:spPr bwMode="auto">
          <a:xfrm>
            <a:off x="5508625" y="32131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3740" name="Line 12"/>
          <p:cNvSpPr>
            <a:spLocks noChangeShapeType="1"/>
          </p:cNvSpPr>
          <p:nvPr/>
        </p:nvSpPr>
        <p:spPr bwMode="auto">
          <a:xfrm flipH="1">
            <a:off x="1331913" y="1773238"/>
            <a:ext cx="1152525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3741" name="Line 13"/>
          <p:cNvSpPr>
            <a:spLocks noChangeShapeType="1"/>
          </p:cNvSpPr>
          <p:nvPr/>
        </p:nvSpPr>
        <p:spPr bwMode="auto">
          <a:xfrm>
            <a:off x="6516688" y="1773238"/>
            <a:ext cx="1223962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3742" name="Line 14"/>
          <p:cNvSpPr>
            <a:spLocks noChangeShapeType="1"/>
          </p:cNvSpPr>
          <p:nvPr/>
        </p:nvSpPr>
        <p:spPr bwMode="auto">
          <a:xfrm flipH="1">
            <a:off x="2195513" y="2205038"/>
            <a:ext cx="5762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3743" name="Line 15"/>
          <p:cNvSpPr>
            <a:spLocks noChangeShapeType="1"/>
          </p:cNvSpPr>
          <p:nvPr/>
        </p:nvSpPr>
        <p:spPr bwMode="auto">
          <a:xfrm>
            <a:off x="6372225" y="2205038"/>
            <a:ext cx="7207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3744" name="Line 16"/>
          <p:cNvSpPr>
            <a:spLocks noChangeShapeType="1"/>
          </p:cNvSpPr>
          <p:nvPr/>
        </p:nvSpPr>
        <p:spPr bwMode="auto">
          <a:xfrm>
            <a:off x="4140200" y="2205038"/>
            <a:ext cx="360363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3745" name="Line 17"/>
          <p:cNvSpPr>
            <a:spLocks noChangeShapeType="1"/>
          </p:cNvSpPr>
          <p:nvPr/>
        </p:nvSpPr>
        <p:spPr bwMode="auto">
          <a:xfrm flipH="1">
            <a:off x="3132138" y="2205038"/>
            <a:ext cx="21590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3746" name="Rectangle 18"/>
          <p:cNvSpPr>
            <a:spLocks noChangeArrowheads="1"/>
          </p:cNvSpPr>
          <p:nvPr/>
        </p:nvSpPr>
        <p:spPr bwMode="auto">
          <a:xfrm>
            <a:off x="2843213" y="4149725"/>
            <a:ext cx="792162" cy="35877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b="0"/>
              <a:t>رسانه</a:t>
            </a:r>
            <a:endParaRPr lang="en-US" b="0"/>
          </a:p>
        </p:txBody>
      </p:sp>
      <p:sp>
        <p:nvSpPr>
          <p:cNvPr id="73747" name="Line 19"/>
          <p:cNvSpPr>
            <a:spLocks noChangeShapeType="1"/>
          </p:cNvSpPr>
          <p:nvPr/>
        </p:nvSpPr>
        <p:spPr bwMode="auto">
          <a:xfrm flipH="1" flipV="1">
            <a:off x="2843213" y="3213100"/>
            <a:ext cx="360362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3748" name="Rectangle 20"/>
          <p:cNvSpPr>
            <a:spLocks noChangeArrowheads="1"/>
          </p:cNvSpPr>
          <p:nvPr/>
        </p:nvSpPr>
        <p:spPr bwMode="auto">
          <a:xfrm>
            <a:off x="900113" y="4221163"/>
            <a:ext cx="647700" cy="28733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/>
              <a:t>انسان1</a:t>
            </a:r>
            <a:endParaRPr lang="en-US"/>
          </a:p>
        </p:txBody>
      </p:sp>
      <p:sp>
        <p:nvSpPr>
          <p:cNvPr id="73749" name="Rectangle 21"/>
          <p:cNvSpPr>
            <a:spLocks noChangeArrowheads="1"/>
          </p:cNvSpPr>
          <p:nvPr/>
        </p:nvSpPr>
        <p:spPr bwMode="auto">
          <a:xfrm>
            <a:off x="7524750" y="4076700"/>
            <a:ext cx="647700" cy="287338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/>
              <a:t>انسان 2</a:t>
            </a:r>
            <a:endParaRPr lang="en-US"/>
          </a:p>
        </p:txBody>
      </p:sp>
      <p:sp>
        <p:nvSpPr>
          <p:cNvPr id="73750" name="Rectangle 22"/>
          <p:cNvSpPr>
            <a:spLocks noChangeArrowheads="1"/>
          </p:cNvSpPr>
          <p:nvPr/>
        </p:nvSpPr>
        <p:spPr bwMode="auto">
          <a:xfrm>
            <a:off x="3851275" y="3860800"/>
            <a:ext cx="1441450" cy="35877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1400"/>
              <a:t>پيام : موضوع كد شده</a:t>
            </a:r>
            <a:r>
              <a:rPr lang="fa-IR" b="0"/>
              <a:t> </a:t>
            </a:r>
            <a:endParaRPr lang="en-US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dirty="0" smtClean="0"/>
              <a:t>ارائه کننده و کانال ارائه کننده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dirty="0" smtClean="0"/>
              <a:t>مخاطب و کانال مخاطب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dirty="0" smtClean="0"/>
              <a:t> پیام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dirty="0" smtClean="0"/>
              <a:t> رسانه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dirty="0" smtClean="0"/>
              <a:t> محیط ارائه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dirty="0" smtClean="0"/>
              <a:t>عوامل با تاثیرات منفی روی عناصر بالا</a:t>
            </a:r>
            <a:endParaRPr lang="en-US" b="1" dirty="0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277813"/>
            <a:ext cx="7354887" cy="1139825"/>
          </a:xfrm>
        </p:spPr>
        <p:txBody>
          <a:bodyPr>
            <a:normAutofit fontScale="90000"/>
          </a:bodyPr>
          <a:lstStyle/>
          <a:p>
            <a:pPr rtl="1" eaLnBrk="1" hangingPunct="1">
              <a:buFontTx/>
              <a:buChar char="•"/>
              <a:defRPr/>
            </a:pPr>
            <a:r>
              <a:rPr lang="fa-IR" sz="4000" dirty="0" smtClean="0"/>
              <a:t> </a:t>
            </a:r>
            <a:r>
              <a:rPr lang="fa-IR" sz="4000" b="1" dirty="0" smtClean="0"/>
              <a:t>عناصر تشکیل دهنده سیستم انتقال اطلاعات در انسان:</a:t>
            </a:r>
            <a:endParaRPr lang="en-US" sz="40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875"/>
            <a:ext cx="8229600" cy="4530725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fa-IR" smtClean="0"/>
              <a:t> </a:t>
            </a:r>
            <a:r>
              <a:rPr lang="fa-IR" b="1" smtClean="0"/>
              <a:t>عبارتست از تمام خصوصیات شخصی و شخصیتی انسان – یعنی مجموعه ای بسیار پیچیده از عناصر</a:t>
            </a:r>
          </a:p>
          <a:p>
            <a:pPr algn="r" rtl="1" eaLnBrk="1" hangingPunct="1">
              <a:defRPr/>
            </a:pPr>
            <a:r>
              <a:rPr lang="fa-IR" b="1" smtClean="0"/>
              <a:t>شخصی – شخصیتی انسان که در طیفی از اندیشه ای تا فیزیکی جای می گیرند .</a:t>
            </a:r>
            <a:endParaRPr lang="en-US" b="1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277813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fa-IR" b="1" smtClean="0"/>
              <a:t>تعريف کانال در سیستم ارائه انسانی:</a:t>
            </a:r>
            <a:endParaRPr lang="en-US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</TotalTime>
  <Words>1744</Words>
  <Application>Microsoft Office PowerPoint</Application>
  <PresentationFormat>On-screen Show (4:3)</PresentationFormat>
  <Paragraphs>338</Paragraphs>
  <Slides>42</Slides>
  <Notes>42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Concourse</vt:lpstr>
      <vt:lpstr>تعریف لغوی ارائه :  در لغت به معنای نمودن – نشان دادن و نمایش دادن است  و در زبان فارسی بصورت ارائه کردن و ارائه دادن بکار  می رود. </vt:lpstr>
      <vt:lpstr>تعریف ارائه در مورد  یک موضوع : </vt:lpstr>
      <vt:lpstr>سیستم ارائه :</vt:lpstr>
      <vt:lpstr>Slide 4</vt:lpstr>
      <vt:lpstr>عناصر تشکیل دهنده سیستم انتقال اطلاعات ماشینی:</vt:lpstr>
      <vt:lpstr>تفاوت عناصر تشکیل دهنده سیستم انتقال اطلاعات بین ماشین و انسان:</vt:lpstr>
      <vt:lpstr>Slide 7</vt:lpstr>
      <vt:lpstr> عناصر تشکیل دهنده سیستم انتقال اطلاعات در انسان:</vt:lpstr>
      <vt:lpstr>تعريف کانال در سیستم ارائه انسانی:</vt:lpstr>
      <vt:lpstr> فراروند ارائه :</vt:lpstr>
      <vt:lpstr>فراروندهای تشکیل دهنده ارائه : </vt:lpstr>
      <vt:lpstr> تعریف دیگری از ارائه  :</vt:lpstr>
      <vt:lpstr>Slide 13</vt:lpstr>
      <vt:lpstr>انواع ارائه با رسانه ناشناخته   </vt:lpstr>
      <vt:lpstr>عوامل موثر در ارائه :</vt:lpstr>
      <vt:lpstr> ارائه کننده :</vt:lpstr>
      <vt:lpstr>خصوصیات کلی کانال ارائه کننده : </vt:lpstr>
      <vt:lpstr>گزینه های شناخت از وضع مخاطب :</vt:lpstr>
      <vt:lpstr>اهمیت شناخت از مخاطب : </vt:lpstr>
      <vt:lpstr> بعضی از جنبه های مورد توجه برا مخاطبین در یک سیستم مدیریت مراکز تولید که ارائه کننده باید آنها را در نظر بگیرد :</vt:lpstr>
      <vt:lpstr>مخاطب :</vt:lpstr>
      <vt:lpstr>وضعیت مخاطب ارائه :</vt:lpstr>
      <vt:lpstr>خصوصیات شخصی – شخصیتی مخاطب: </vt:lpstr>
      <vt:lpstr>خصوصیات کلی موضوع ارائه در مقولات علمی – فنی:</vt:lpstr>
      <vt:lpstr>عوامل قابل توجه در انتخاب نوع ارائه:</vt:lpstr>
      <vt:lpstr>انگیزه و اهداف در ارائه علمی – فنی عبارتند از: </vt:lpstr>
      <vt:lpstr>Slide 27</vt:lpstr>
      <vt:lpstr> امکانات آماده سازی محتوای ارائه: </vt:lpstr>
      <vt:lpstr> وضع اجتماعی محیط ارائه : </vt:lpstr>
      <vt:lpstr>ساختار اکثر گونه های علمی – فنی (غیر از گونه های خاص) </vt:lpstr>
      <vt:lpstr>مراحل آماده سازی ارائه کتبی : </vt:lpstr>
      <vt:lpstr>تعیین موضوع </vt:lpstr>
      <vt:lpstr>تحدید موضوع و عوامل مربوط به آن: </vt:lpstr>
      <vt:lpstr>ضوابط موجود برای تحدید موضوع : </vt:lpstr>
      <vt:lpstr>تعیین عنوان مناسب :</vt:lpstr>
      <vt:lpstr>خصوصیات عنوان موضوع : </vt:lpstr>
      <vt:lpstr>تهیه منابع  : </vt:lpstr>
      <vt:lpstr>شناسایی منبع  : </vt:lpstr>
      <vt:lpstr>جستجوی منبع و دستیابی به آن :</vt:lpstr>
      <vt:lpstr>ضبط مشخصات منبع :</vt:lpstr>
      <vt:lpstr>Slide 41</vt:lpstr>
      <vt:lpstr>ارزیابی منبع 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تعریف لغوی ارائه :  در لغت به معنای نمودن – نشان دادن و نمایش دادن است  و در زبان فارسی بصورت ارائه کردن و ارائه دادن بکار  می رود. </dc:title>
  <dc:creator>TTL</dc:creator>
  <cp:lastModifiedBy>TTL</cp:lastModifiedBy>
  <cp:revision>2</cp:revision>
  <dcterms:created xsi:type="dcterms:W3CDTF">2006-08-16T00:00:00Z</dcterms:created>
  <dcterms:modified xsi:type="dcterms:W3CDTF">2009-10-20T18:37:01Z</dcterms:modified>
</cp:coreProperties>
</file>