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256" r:id="rId3"/>
    <p:sldId id="257" r:id="rId4"/>
    <p:sldId id="258" r:id="rId5"/>
    <p:sldId id="259" r:id="rId6"/>
    <p:sldId id="260" r:id="rId7"/>
    <p:sldId id="318" r:id="rId8"/>
    <p:sldId id="320" r:id="rId9"/>
    <p:sldId id="321" r:id="rId10"/>
    <p:sldId id="322" r:id="rId11"/>
    <p:sldId id="324" r:id="rId12"/>
    <p:sldId id="325" r:id="rId13"/>
    <p:sldId id="326" r:id="rId14"/>
    <p:sldId id="323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93" r:id="rId23"/>
    <p:sldId id="285" r:id="rId24"/>
    <p:sldId id="302" r:id="rId25"/>
    <p:sldId id="303" r:id="rId26"/>
    <p:sldId id="304" r:id="rId27"/>
    <p:sldId id="286" r:id="rId28"/>
    <p:sldId id="287" r:id="rId29"/>
    <p:sldId id="327" r:id="rId30"/>
    <p:sldId id="298" r:id="rId31"/>
    <p:sldId id="299" r:id="rId32"/>
    <p:sldId id="288" r:id="rId33"/>
    <p:sldId id="289" r:id="rId34"/>
    <p:sldId id="290" r:id="rId35"/>
    <p:sldId id="291" r:id="rId36"/>
    <p:sldId id="305" r:id="rId37"/>
    <p:sldId id="306" r:id="rId38"/>
    <p:sldId id="292" r:id="rId39"/>
    <p:sldId id="294" r:id="rId40"/>
    <p:sldId id="295" r:id="rId41"/>
    <p:sldId id="296" r:id="rId42"/>
    <p:sldId id="297" r:id="rId43"/>
    <p:sldId id="300" r:id="rId44"/>
    <p:sldId id="301" r:id="rId45"/>
    <p:sldId id="309" r:id="rId46"/>
    <p:sldId id="308" r:id="rId47"/>
    <p:sldId id="307" r:id="rId48"/>
    <p:sldId id="310" r:id="rId49"/>
    <p:sldId id="311" r:id="rId50"/>
    <p:sldId id="312" r:id="rId51"/>
    <p:sldId id="313" r:id="rId52"/>
    <p:sldId id="314" r:id="rId53"/>
    <p:sldId id="315" r:id="rId54"/>
    <p:sldId id="261" r:id="rId55"/>
    <p:sldId id="262" r:id="rId56"/>
    <p:sldId id="263" r:id="rId57"/>
    <p:sldId id="264" r:id="rId58"/>
    <p:sldId id="265" r:id="rId59"/>
    <p:sldId id="266" r:id="rId60"/>
    <p:sldId id="267" r:id="rId61"/>
    <p:sldId id="268" r:id="rId62"/>
    <p:sldId id="270" r:id="rId63"/>
    <p:sldId id="271" r:id="rId64"/>
    <p:sldId id="272" r:id="rId65"/>
    <p:sldId id="273" r:id="rId66"/>
    <p:sldId id="274" r:id="rId67"/>
    <p:sldId id="316" r:id="rId68"/>
    <p:sldId id="317" r:id="rId69"/>
    <p:sldId id="275" r:id="rId70"/>
    <p:sldId id="276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3FC0A-7372-4E11-886C-F120FE7CF6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8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49327-E29C-4867-888D-F109A6D7F4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6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5CDD6-68DE-4749-8997-6FCF23509C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7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C716AA-1BA5-4ED2-B552-E4DA334F84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65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30B5FF-7F4B-4CDE-A6B2-BD91F0DD3F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6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01128-BE3D-4F7E-8552-C6D98B0BC5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5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D5087-279C-4654-9B43-3FEB944A30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79A46-565D-4FAF-80A4-8D1C4B7D3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1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1F469-194D-4DB6-BDD2-F9C9064225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9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4D223-3B76-4239-B23F-6C796A7D0C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E9831-AC32-484E-A57F-4745EC6DFC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5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7AF8F-26B2-4AFA-8197-7B0A06CA93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0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2C263-A770-4FAB-8037-C61F31C6D3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6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F4CB36-F022-46FE-A90C-43BA9A3E2D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6292" y="-27384"/>
            <a:ext cx="4257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SM0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696058" y="533400"/>
            <a:ext cx="7609742" cy="5971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91593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533400"/>
          </a:xfrm>
        </p:spPr>
        <p:txBody>
          <a:bodyPr/>
          <a:lstStyle/>
          <a:p>
            <a:pPr algn="r" rtl="1"/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م</a:t>
            </a:r>
            <a:r>
              <a:rPr lang="ar-SA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ق</a:t>
            </a:r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</a:t>
            </a:r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س</a:t>
            </a:r>
            <a:r>
              <a:rPr lang="ar-SA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ة برنامه‏</a:t>
            </a:r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ه</a:t>
            </a:r>
            <a:r>
              <a:rPr lang="ar-SA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 استراتژيك، </a:t>
            </a:r>
            <a:r>
              <a:rPr lang="ar-SA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</a:t>
            </a:r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ك</a:t>
            </a:r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</a:t>
            </a:r>
            <a:r>
              <a:rPr lang="ar-SA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</a:t>
            </a:r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ك</a:t>
            </a:r>
            <a:r>
              <a:rPr lang="ar-SA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 </a:t>
            </a:r>
            <a:r>
              <a:rPr lang="ar-SA" altLang="fa-IR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و عملياتي</a:t>
            </a:r>
            <a:endParaRPr lang="en-US" altLang="en-US" sz="32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669925" y="1219200"/>
          <a:ext cx="8316913" cy="988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Document" r:id="rId5" imgW="8345255" imgH="9939069" progId="Word.Document.8">
                  <p:embed/>
                </p:oleObj>
              </mc:Choice>
              <mc:Fallback>
                <p:oleObj name="Document" r:id="rId5" imgW="8345255" imgH="993906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219200"/>
                        <a:ext cx="8316913" cy="988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768350" y="6156325"/>
            <a:ext cx="8451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en-US" altLang="en-US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*</a:t>
            </a:r>
            <a:r>
              <a:rPr lang="ar-SA" altLang="en-US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 اهداف عالي </a:t>
            </a:r>
            <a:r>
              <a:rPr lang="ar-SA" altLang="en-US" b="1" i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(</a:t>
            </a:r>
            <a:r>
              <a:rPr lang="en-US" altLang="ar-SA" b="1" i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Superordinate Goals</a:t>
            </a:r>
            <a:r>
              <a:rPr lang="ar-SA" altLang="ar-SA" b="1" i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) </a:t>
            </a:r>
            <a:r>
              <a:rPr lang="ar-SA" altLang="en-US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شامل:</a:t>
            </a:r>
            <a:endParaRPr lang="en-US" altLang="en-US" b="1">
              <a:solidFill>
                <a:srgbClr val="003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  <a:p>
            <a:pPr algn="ctr" rtl="1"/>
            <a:r>
              <a:rPr lang="ar-SA" altLang="en-US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 </a:t>
            </a:r>
            <a:r>
              <a:rPr lang="ar-SA" altLang="en-US" b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چشم‏انداز </a:t>
            </a:r>
            <a:r>
              <a:rPr lang="ar-SA" altLang="en-US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(</a:t>
            </a:r>
            <a:r>
              <a:rPr lang="en-US" altLang="ar-SA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Vision</a:t>
            </a:r>
            <a:r>
              <a:rPr lang="ar-SA" altLang="ar-SA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)</a:t>
            </a:r>
            <a:r>
              <a:rPr lang="ar-SA" altLang="ar-SA" b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، </a:t>
            </a:r>
            <a:r>
              <a:rPr lang="ar-SA" altLang="en-US" b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مأموريت يا رسالت </a:t>
            </a:r>
            <a:r>
              <a:rPr lang="ar-SA" altLang="en-US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(</a:t>
            </a:r>
            <a:r>
              <a:rPr lang="en-US" altLang="ar-SA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Mission</a:t>
            </a:r>
            <a:r>
              <a:rPr lang="ar-SA" altLang="ar-SA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)</a:t>
            </a:r>
            <a:r>
              <a:rPr lang="ar-SA" altLang="en-US" b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 و اهداف كلي </a:t>
            </a:r>
            <a:r>
              <a:rPr lang="ar-SA" altLang="en-US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(</a:t>
            </a:r>
            <a:r>
              <a:rPr lang="en-US" altLang="ar-SA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Goals</a:t>
            </a:r>
            <a:r>
              <a:rPr lang="ar-SA" altLang="ar-SA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)</a:t>
            </a:r>
            <a:r>
              <a:rPr lang="ar-SA" altLang="ar-SA" b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 </a:t>
            </a:r>
            <a:r>
              <a:rPr lang="ar-SA" altLang="en-US" b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مي‏باشد.</a:t>
            </a:r>
            <a:endParaRPr lang="en-US" altLang="en-US" sz="2400" b="1" u="sng">
              <a:latin typeface="Times New Roman" panose="02020603050405020304" pitchFamily="18" charset="0"/>
              <a:cs typeface="Traffic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utoUpdateAnimBg="0"/>
      <p:bldP spid="7270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انواع برنامه ريزي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80000"/>
              </a:lnSpc>
            </a:pPr>
            <a:r>
              <a:rPr lang="ar-SA" sz="2800" b="1">
                <a:solidFill>
                  <a:srgbClr val="3333FF"/>
                </a:solidFill>
              </a:rPr>
              <a:t> برنامه ريزي جامع</a:t>
            </a:r>
            <a:endParaRPr lang="en-US" sz="2800" b="1">
              <a:solidFill>
                <a:srgbClr val="3333FF"/>
              </a:solidFill>
            </a:endParaRP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ar-SA" sz="2800" b="1"/>
              <a:t>اين برنامه ريزي خطوط راهنماي كلي و جهت گيري كلي سازمان را مشخص مي سازد.</a:t>
            </a:r>
            <a:r>
              <a:rPr lang="ar-SA" sz="2800"/>
              <a:t> </a:t>
            </a:r>
            <a:endParaRPr lang="en-US" sz="2800"/>
          </a:p>
          <a:p>
            <a:pPr algn="r" rtl="1">
              <a:lnSpc>
                <a:spcPct val="80000"/>
              </a:lnSpc>
              <a:buFontTx/>
              <a:buNone/>
            </a:pPr>
            <a:endParaRPr lang="en-US" sz="2800" b="1"/>
          </a:p>
          <a:p>
            <a:pPr algn="r" rtl="1">
              <a:lnSpc>
                <a:spcPct val="80000"/>
              </a:lnSpc>
            </a:pPr>
            <a:r>
              <a:rPr lang="ar-SA" sz="2800" b="1">
                <a:solidFill>
                  <a:srgbClr val="3333FF"/>
                </a:solidFill>
              </a:rPr>
              <a:t> برنامه ريزي عملياتي</a:t>
            </a:r>
            <a:endParaRPr lang="en-US" sz="2800" b="1">
              <a:solidFill>
                <a:srgbClr val="3333FF"/>
              </a:solidFill>
            </a:endParaRP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ar-SA" sz="2800" b="1"/>
              <a:t>برنامه ريزي عملياتي به فعل درآوردن تصميمات و چهارچوب هاي تعيين شده توسط برنامه ريزي جامع است.</a:t>
            </a:r>
            <a:endParaRPr lang="en-US" sz="2800" b="1"/>
          </a:p>
          <a:p>
            <a:pPr algn="r" rtl="1">
              <a:lnSpc>
                <a:spcPct val="80000"/>
              </a:lnSpc>
              <a:buFontTx/>
              <a:buNone/>
            </a:pPr>
            <a:endParaRPr lang="en-US" sz="2800"/>
          </a:p>
          <a:p>
            <a:pPr algn="r" rtl="1">
              <a:lnSpc>
                <a:spcPct val="80000"/>
              </a:lnSpc>
              <a:buFontTx/>
              <a:buNone/>
            </a:pPr>
            <a:endParaRPr lang="en-US" sz="2800"/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ar-SA" sz="2800"/>
              <a:t> هر برنامه جامع جهت تحقق نيازمند برنامه عملياتي است</a:t>
            </a:r>
            <a:r>
              <a:rPr lang="en-US" sz="2800"/>
              <a:t> .</a:t>
            </a:r>
            <a:r>
              <a:rPr lang="ar-SA" sz="2800"/>
              <a:t>تركيب برنامه ريزي جامع و عملياتي را </a:t>
            </a:r>
            <a:r>
              <a:rPr lang="ar-SA" sz="2800" b="1">
                <a:solidFill>
                  <a:srgbClr val="3333FF"/>
                </a:solidFill>
              </a:rPr>
              <a:t>برنامه ريزي تلفيقي</a:t>
            </a:r>
            <a:r>
              <a:rPr lang="ar-SA" sz="2800"/>
              <a:t> مي گويند.</a:t>
            </a:r>
            <a:r>
              <a:rPr lang="en-US" sz="2800"/>
              <a:t> </a:t>
            </a:r>
            <a:r>
              <a:rPr lang="ar-SA" sz="2800"/>
              <a:t> 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ارتباط برنامه جامع و عملیاتی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80000"/>
              </a:lnSpc>
            </a:pPr>
            <a:r>
              <a:rPr lang="ar-SA" sz="2800"/>
              <a:t>برنامه ريزي </a:t>
            </a:r>
            <a:r>
              <a:rPr lang="fa-IR" sz="2800"/>
              <a:t>جامع</a:t>
            </a:r>
            <a:r>
              <a:rPr lang="ar-SA" sz="2800"/>
              <a:t> تابع ارزشها، ايدئولوژي، سياستها و استراتژي هاي حاكم بر سازمان است و بر عهده سياست مداران و مديران ارشد سازمان است و برنامه ريزي عملياتي در سطح مديريت اجرايي سازمان مطرح مي گردد</a:t>
            </a:r>
            <a:endParaRPr lang="en-US" sz="2800"/>
          </a:p>
          <a:p>
            <a:pPr algn="r" rtl="1">
              <a:lnSpc>
                <a:spcPct val="80000"/>
              </a:lnSpc>
            </a:pPr>
            <a:r>
              <a:rPr lang="ar-SA" sz="2800"/>
              <a:t> برنامه ريزي</a:t>
            </a:r>
            <a:r>
              <a:rPr lang="fa-IR" sz="2800"/>
              <a:t> جامع</a:t>
            </a:r>
            <a:r>
              <a:rPr lang="ar-SA" sz="2800"/>
              <a:t> در پي حل مسايل اساسي، رشد و توسعه سازمان است. و برنامه ريزي عملياتي با هدف يا هدفهاي مشخص، محدود، عيني و دست يافتني، تنها متوجه بهترين كارآيي در خدمت يا توليد است.</a:t>
            </a:r>
          </a:p>
          <a:p>
            <a:pPr algn="r" rtl="1">
              <a:lnSpc>
                <a:spcPct val="80000"/>
              </a:lnSpc>
            </a:pPr>
            <a:r>
              <a:rPr lang="ar-SA" sz="2800"/>
              <a:t> برنامه ريزي </a:t>
            </a:r>
            <a:r>
              <a:rPr lang="fa-IR" sz="2800"/>
              <a:t>جامع</a:t>
            </a:r>
            <a:r>
              <a:rPr lang="ar-SA" sz="2800"/>
              <a:t> متوجه منافعي است كه احتمالا در آينده نصيب سازمان خواهد شد. و برنامه ريزي عملياتي متوجه منافع فعلي و در معرض ديد و يقين است.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انواع برنامه جامع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fa-IR"/>
              <a:t>	</a:t>
            </a:r>
            <a:r>
              <a:rPr lang="ar-SA"/>
              <a:t>برنامه ريزي جامع از جهات مكاني، زماني، موضوعي وفلسفي يا مرامي قابل تقسيم است. دو نوع از مهمترين برنامه ريزي هاي جامع عبارتند از:</a:t>
            </a:r>
            <a:endParaRPr lang="fa-IR"/>
          </a:p>
          <a:p>
            <a:pPr algn="r" rtl="1">
              <a:buFontTx/>
              <a:buNone/>
            </a:pPr>
            <a:endParaRPr lang="ar-SA" b="1"/>
          </a:p>
          <a:p>
            <a:pPr algn="r" rtl="1"/>
            <a:r>
              <a:rPr lang="ar-SA" b="1"/>
              <a:t> برنامه ريزي استراتژيك</a:t>
            </a:r>
            <a:endParaRPr lang="fa-IR" b="1"/>
          </a:p>
          <a:p>
            <a:pPr algn="r" rtl="1">
              <a:buFontTx/>
              <a:buNone/>
            </a:pPr>
            <a:endParaRPr lang="ar-SA" b="1"/>
          </a:p>
          <a:p>
            <a:pPr algn="r" rtl="1"/>
            <a:r>
              <a:rPr lang="ar-SA" b="1"/>
              <a:t> برنامه ريزي درازمدت</a:t>
            </a:r>
            <a:endParaRPr lang="en-US" b="1"/>
          </a:p>
          <a:p>
            <a:pPr algn="r" rtl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Group 2"/>
          <p:cNvGraphicFramePr>
            <a:graphicFrameLocks noGrp="1"/>
          </p:cNvGraphicFramePr>
          <p:nvPr/>
        </p:nvGraphicFramePr>
        <p:xfrm>
          <a:off x="971550" y="549275"/>
          <a:ext cx="7383463" cy="5813425"/>
        </p:xfrm>
        <a:graphic>
          <a:graphicData uri="http://schemas.openxmlformats.org/drawingml/2006/table">
            <a:tbl>
              <a:tblPr rtl="1"/>
              <a:tblGrid>
                <a:gridCol w="119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خصوصیات</a:t>
                      </a:r>
                      <a:endParaRPr kumimoji="0" lang="en-US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Lotus" pitchFamily="2" charset="-78"/>
                        </a:rPr>
                        <a:t>برنامه ريزي استراتژيك</a:t>
                      </a: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Lotus" pitchFamily="2" charset="-78"/>
                        </a:rPr>
                        <a:t>برنامه ريزي دراز مدت</a:t>
                      </a: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5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Lotus" pitchFamily="2" charset="-78"/>
                        </a:rPr>
                        <a:t>فرضيات</a:t>
                      </a: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سيستم باز است و همانطور كه  جامعه تغيير مي كند سازمان نيز بايد تغيير كند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سيستم بسته است و براساس برنامه هاي كوتاه مدت و طرح هاي داخل آن سيستم تدوين و توسعه مي يابد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3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Lotus" pitchFamily="2" charset="-78"/>
                        </a:rPr>
                        <a:t>تمركز روي</a:t>
                      </a: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فرايند برنامه ريزي، تعيين ماموريت، وضعيت محيط خارجي، ظرفيت سازي، آموزش كاركنان و جامعه است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طرح نهايي برنامه و تحليل داخلي آن است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88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Lotus" pitchFamily="2" charset="-78"/>
                        </a:rPr>
                        <a:t>برنامه ريزي توسط</a:t>
                      </a: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گروه كوچكي از برنامه ريزان و شركت وسيع افراد ذينفع صورت مي گيرد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اداره، بخش، برنامه ريز يا افراد متخصص و </a:t>
                      </a:r>
                      <a:endParaRPr kumimoji="0" lang="en-US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justLow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حرفه أي صورت مي گيرد</a:t>
                      </a:r>
                      <a:endParaRPr kumimoji="0" lang="ar-SA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3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Lotus" pitchFamily="2" charset="-78"/>
                        </a:rPr>
                        <a:t>تاكيد روي</a:t>
                      </a: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تغييرات برون سازماني، ارزشهاي سازماني و اقدامات پيشگامانه است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تغييرات درون سازماني، روشهاي برنامه ريزي درون سازماني است.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3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Lotus" pitchFamily="2" charset="-78"/>
                        </a:rPr>
                        <a:t>آينده نگري</a:t>
                      </a: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سئوال مي كند چه تصميماتي براساس درك موقعيت چند سال آينده متناسب با وضعيت حال اتخاذ مي گردد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بر اهداف دراز مدت و كوتاه مدت از حال تا پنج سال اينده تمركز 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07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استوار است براساس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تصميم گيري خلاق و بصيرت آميز، اين كه چگونه سازمان را براساس محيط در حال تغيير آينده هدايت كرد و كدام فرآيند سازماني قادر به اتخاذ بهترين تصميم و پيش بيني آينده است و مي توان براساس توافق همگاني عمل كند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Lotus" pitchFamily="2" charset="-78"/>
                        </a:rPr>
                        <a:t>مجموعه أي از اطلاعات مرتبط بهم و مفصل سازماني و برنامه واحدهاي مختلف سازماني و نمايندگيهاي مربوط و توانايي انها و توانايي بودجه هاي جاري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7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3764" name="Rectangle 36"/>
          <p:cNvSpPr>
            <a:spLocks noChangeArrowheads="1"/>
          </p:cNvSpPr>
          <p:nvPr/>
        </p:nvSpPr>
        <p:spPr bwMode="auto">
          <a:xfrm>
            <a:off x="0" y="6970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100" y="609600"/>
            <a:ext cx="8140700" cy="1143000"/>
          </a:xfrm>
        </p:spPr>
        <p:txBody>
          <a:bodyPr/>
          <a:lstStyle/>
          <a:p>
            <a:pPr algn="r"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برنامه‏ريزي استراتژيك</a:t>
            </a:r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(Strategic Planning)</a:t>
            </a:r>
            <a:r>
              <a:rPr lang="en-US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567738" cy="44196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sz="1900" i="1" u="sng">
                <a:solidFill>
                  <a:srgbClr val="942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تعريف</a:t>
            </a:r>
            <a:r>
              <a:rPr lang="ar-SA" sz="1900">
                <a:solidFill>
                  <a:srgbClr val="942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: </a:t>
            </a:r>
            <a:r>
              <a:rPr lang="ar-SA" sz="1900" b="1">
                <a:solidFill>
                  <a:srgbClr val="484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عبارت است از تهية برنامه متناسب براي تطبيق قابليت‏هاي دروني با شرايط ويژة محيطي و ارزيابي قابليت‏هاي دروني يا</a:t>
            </a:r>
          </a:p>
          <a:p>
            <a:pPr algn="just" rtl="1">
              <a:buFontTx/>
              <a:buNone/>
            </a:pPr>
            <a:r>
              <a:rPr lang="ar-SA" sz="1900" b="1">
                <a:solidFill>
                  <a:srgbClr val="484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قدم‏هاي لازم جهت پيش‏بيني نقطة تعادل</a:t>
            </a:r>
            <a:r>
              <a:rPr lang="en-US" sz="1900" b="1" i="1">
                <a:solidFill>
                  <a:srgbClr val="484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(Equilibrium)</a:t>
            </a:r>
            <a:r>
              <a:rPr lang="en-US" sz="1900" b="1">
                <a:solidFill>
                  <a:srgbClr val="484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1900" b="1">
                <a:solidFill>
                  <a:srgbClr val="484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سازمان با محيط و تنظيم استراتژي جديد</a:t>
            </a:r>
          </a:p>
          <a:p>
            <a:pPr algn="ctr" rtl="1">
              <a:buClr>
                <a:srgbClr val="905600"/>
              </a:buClr>
              <a:buSzPct val="90000"/>
              <a:buFont typeface="Wingdings" panose="05000000000000000000" pitchFamily="2" charset="2"/>
              <a:buNone/>
            </a:pPr>
            <a:r>
              <a:rPr lang="ar-SA" sz="1900" b="1" i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به‏عبارتي ديگر:</a:t>
            </a:r>
          </a:p>
          <a:p>
            <a:pPr algn="r" rtl="1">
              <a:buClr>
                <a:srgbClr val="905600"/>
              </a:buClr>
              <a:buSzPct val="90000"/>
              <a:buFont typeface="Wingdings" panose="05000000000000000000" pitchFamily="2" charset="2"/>
              <a:buChar char="Õ"/>
            </a:pPr>
            <a:r>
              <a:rPr lang="ar-SA" sz="19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كليه اقداماتي كه به تعريف اهداف و تعيين استراتژي مناسب براي دستيابي به آن هدف منجر مي‏شود</a:t>
            </a:r>
          </a:p>
          <a:p>
            <a:pPr algn="just" rtl="1">
              <a:buFontTx/>
              <a:buNone/>
            </a:pPr>
            <a:r>
              <a:rPr lang="ar-SA" sz="19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در واقع روش سيستماتيكي است كه فرايند مديريت استراتژيك را تأئيد و پشتيباني مي‏كند و قابليت  تعيين چگونگي برنامه</a:t>
            </a: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(Plan)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19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به اقدام </a:t>
            </a: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(Action)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19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را ندارد و به‏تنهايي،  سبب ايجاد شكاف ميان استراتژي تعيين شده و نتايج بدست آمده مي‏شود </a:t>
            </a:r>
          </a:p>
          <a:p>
            <a:pPr algn="just" rtl="1">
              <a:buFontTx/>
              <a:buNone/>
            </a:pPr>
            <a:r>
              <a:rPr lang="ar-SA" sz="19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اضافه شدن جنبه‏هاي سازماني كارآفرينانه و رهبري به برنامه‏ريزي استراتژيك همان مديريت استراتژيك مي‏باشد</a:t>
            </a:r>
          </a:p>
          <a:p>
            <a:pPr algn="ctr" rtl="1">
              <a:buFontTx/>
              <a:buNone/>
            </a:pPr>
            <a:r>
              <a:rPr lang="ar-SA" sz="1900" b="1" u="sng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1900" b="1" i="1" u="sng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بزرگترين مشكل مديريت استراتژيك، ايجاد خاصيت اجرائي برنامة استراتژيك مي‏باشد</a:t>
            </a:r>
            <a:endParaRPr lang="en-US" sz="1900" b="1" i="1" u="sng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ويژگي‏هاي برنامه‏ريزي استراتژيك</a:t>
            </a:r>
            <a:endParaRPr lang="en-US" sz="36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686800" cy="3581400"/>
          </a:xfrm>
        </p:spPr>
        <p:txBody>
          <a:bodyPr/>
          <a:lstStyle/>
          <a:p>
            <a:pPr algn="r" rtl="1">
              <a:buClr>
                <a:srgbClr val="800000"/>
              </a:buClr>
              <a:buSzPct val="90000"/>
              <a:buFont typeface="Marlett" pitchFamily="2" charset="2"/>
              <a:buChar char="3"/>
            </a:pPr>
            <a:r>
              <a:rPr lang="ar-SA" sz="2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به تاثير عوامل خارجي توجه مي‏كند</a:t>
            </a:r>
          </a:p>
          <a:p>
            <a:pPr algn="r" rtl="1">
              <a:buClr>
                <a:srgbClr val="800000"/>
              </a:buClr>
              <a:buSzPct val="90000"/>
              <a:buFont typeface="Marlett" pitchFamily="2" charset="2"/>
              <a:buChar char="3"/>
            </a:pPr>
            <a:r>
              <a:rPr lang="ar-SA" sz="2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آينده‏نگر است</a:t>
            </a:r>
          </a:p>
          <a:p>
            <a:pPr algn="r" rtl="1">
              <a:buClr>
                <a:srgbClr val="800000"/>
              </a:buClr>
              <a:buSzPct val="90000"/>
              <a:buFont typeface="Marlett" pitchFamily="2" charset="2"/>
              <a:buChar char="3"/>
            </a:pPr>
            <a:r>
              <a:rPr lang="ar-SA" sz="2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نوعي برنامة بلندمدّت است</a:t>
            </a:r>
          </a:p>
          <a:p>
            <a:pPr algn="r" rtl="1">
              <a:buClr>
                <a:srgbClr val="800000"/>
              </a:buClr>
              <a:buSzPct val="90000"/>
              <a:buFont typeface="Marlett" pitchFamily="2" charset="2"/>
              <a:buChar char="3"/>
            </a:pPr>
            <a:r>
              <a:rPr lang="ar-SA" sz="2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مديريت عالي مسئول آن مي‏باشد</a:t>
            </a:r>
          </a:p>
          <a:p>
            <a:pPr algn="r" rtl="1">
              <a:buClr>
                <a:srgbClr val="800000"/>
              </a:buClr>
              <a:buSzPct val="90000"/>
              <a:buFont typeface="Marlett" pitchFamily="2" charset="2"/>
              <a:buChar char="3"/>
            </a:pPr>
            <a:r>
              <a:rPr lang="ar-SA" sz="2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زمينة اساسي براي تمامي برنامه‏هاي ديگر در سطوح سازماني را ترسيم مي‏كند</a:t>
            </a:r>
          </a:p>
          <a:p>
            <a:pPr algn="r" rtl="1">
              <a:buClr>
                <a:srgbClr val="800000"/>
              </a:buClr>
              <a:buSzPct val="90000"/>
              <a:buFont typeface="Marlett" pitchFamily="2" charset="2"/>
              <a:buChar char="3"/>
            </a:pPr>
            <a:r>
              <a:rPr lang="ar-SA" sz="2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موجب هدايت تمامي سازمان مي‏شود</a:t>
            </a:r>
          </a:p>
          <a:p>
            <a:pPr algn="r" rtl="1">
              <a:buClr>
                <a:srgbClr val="800000"/>
              </a:buClr>
              <a:buSzPct val="90000"/>
              <a:buFont typeface="Marlett" pitchFamily="2" charset="2"/>
              <a:buChar char="3"/>
            </a:pPr>
            <a:r>
              <a:rPr lang="ar-SA" sz="2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به‏علت تجسم بهتر و دقيق آينده، امكان رسيدن به‏اهداف بيشتر است</a:t>
            </a:r>
          </a:p>
          <a:p>
            <a:pPr algn="r" rtl="1">
              <a:buClr>
                <a:srgbClr val="800000"/>
              </a:buClr>
              <a:buSzPct val="90000"/>
              <a:buFont typeface="Marlett" pitchFamily="2" charset="2"/>
              <a:buChar char="3"/>
            </a:pPr>
            <a:r>
              <a:rPr lang="ar-SA" sz="2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بدون برنامه‏ريزي عملياتي قابل اجرا نمي‏باشد</a:t>
            </a:r>
          </a:p>
          <a:p>
            <a:pPr algn="ctr" rtl="1">
              <a:buFontTx/>
              <a:buNone/>
            </a:pPr>
            <a:r>
              <a:rPr lang="ar-SA" sz="2100">
                <a:solidFill>
                  <a:srgbClr val="BA2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در واقع برنامه‏ريزي استراتژيك به دو سوال پاسخ مي‏دهد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421438" y="5638800"/>
            <a:ext cx="188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Clr>
                <a:srgbClr val="496E00"/>
              </a:buClr>
              <a:buSzPct val="110000"/>
              <a:buFont typeface="Wingdings 2" panose="05020102010507070707" pitchFamily="18" charset="2"/>
              <a:buChar char="u"/>
            </a:pPr>
            <a:r>
              <a:rPr lang="ar-SA" sz="2000" b="1">
                <a:solidFill>
                  <a:srgbClr val="005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 چه بايد بكنيم؟</a:t>
            </a:r>
            <a:endParaRPr lang="en-US" sz="2000" b="1">
              <a:solidFill>
                <a:srgbClr val="005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4724400" y="5791200"/>
            <a:ext cx="1600200" cy="152400"/>
          </a:xfrm>
          <a:prstGeom prst="leftArrow">
            <a:avLst>
              <a:gd name="adj1" fmla="val 50000"/>
              <a:gd name="adj2" fmla="val 262500"/>
            </a:avLst>
          </a:prstGeom>
          <a:solidFill>
            <a:srgbClr val="8FD600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810000" y="5638800"/>
            <a:ext cx="809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sz="2000" b="1" i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اهداف</a:t>
            </a:r>
            <a:endParaRPr lang="en-US" sz="2000" b="1" i="1" u="sng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Jadid" pitchFamily="2" charset="-78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562600" y="6172200"/>
            <a:ext cx="277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>
              <a:spcBef>
                <a:spcPct val="20000"/>
              </a:spcBef>
              <a:buClr>
                <a:srgbClr val="496E00"/>
              </a:buClr>
              <a:buSzPct val="110000"/>
              <a:buFont typeface="Wingdings 2" panose="05020102010507070707" pitchFamily="18" charset="2"/>
              <a:buChar char="v"/>
            </a:pPr>
            <a:r>
              <a:rPr lang="ar-SA" sz="2000" b="1">
                <a:solidFill>
                  <a:srgbClr val="005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 چگونه بايد انجام دهيم؟</a:t>
            </a:r>
            <a:endParaRPr lang="en-US" sz="2000" b="1">
              <a:solidFill>
                <a:srgbClr val="005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4724400" y="63246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rgbClr val="8FD600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565525" y="6172200"/>
            <a:ext cx="1082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ar-SA" sz="2000" b="1" i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استراتژي</a:t>
            </a:r>
            <a:endParaRPr lang="en-US" sz="240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652" grpId="0" autoUpdateAnimBg="0"/>
      <p:bldP spid="27653" grpId="0" animBg="1"/>
      <p:bldP spid="27654" grpId="0" autoUpdateAnimBg="0"/>
      <p:bldP spid="27655" grpId="0" autoUpdateAnimBg="0"/>
      <p:bldP spid="27656" grpId="0" animBg="1"/>
      <p:bldP spid="2765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مراحل فرآيند </a:t>
            </a:r>
            <a:r>
              <a:rPr 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برنامه ریزی </a:t>
            </a:r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استراتژيك</a:t>
            </a:r>
            <a:endParaRPr lang="en-US" sz="36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895600"/>
            <a:ext cx="7777163" cy="2514600"/>
          </a:xfrm>
          <a:gradFill rotWithShape="0">
            <a:gsLst>
              <a:gs pos="0">
                <a:srgbClr val="FBFB99">
                  <a:gamma/>
                  <a:tint val="60784"/>
                  <a:invGamma/>
                </a:srgbClr>
              </a:gs>
              <a:gs pos="100000">
                <a:srgbClr val="FBFB99"/>
              </a:gs>
            </a:gsLst>
            <a:lin ang="2700000" scaled="1"/>
          </a:gradFill>
          <a:ln w="38100">
            <a:solidFill>
              <a:srgbClr val="333300"/>
            </a:solidFill>
            <a:miter lim="800000"/>
            <a:headEnd/>
            <a:tailEnd/>
          </a:ln>
        </p:spPr>
        <p:txBody>
          <a:bodyPr anchor="ctr"/>
          <a:lstStyle/>
          <a:p>
            <a:pPr marL="812800" indent="-812800" algn="just" rtl="1">
              <a:buClr>
                <a:srgbClr val="720000"/>
              </a:buClr>
              <a:buFont typeface="Wingdings" panose="05000000000000000000" pitchFamily="2" charset="2"/>
              <a:buAutoNum type="romanUcPeriod"/>
            </a:pPr>
            <a:r>
              <a:rPr lang="ar-SA" sz="2800" b="1">
                <a:solidFill>
                  <a:srgbClr val="040000"/>
                </a:solidFill>
                <a:cs typeface="Traffic" pitchFamily="2" charset="-78"/>
              </a:rPr>
              <a:t>تحليل، شناخت و هدف‏گذاري</a:t>
            </a:r>
            <a:r>
              <a:rPr lang="en-US" sz="2800" b="1" i="1">
                <a:solidFill>
                  <a:srgbClr val="040000"/>
                </a:solidFill>
                <a:cs typeface="Traffic" pitchFamily="2" charset="-78"/>
              </a:rPr>
              <a:t>(Goal Setting)</a:t>
            </a:r>
            <a:r>
              <a:rPr lang="en-US" sz="2800" b="1">
                <a:solidFill>
                  <a:srgbClr val="040000"/>
                </a:solidFill>
                <a:cs typeface="Traffic" pitchFamily="2" charset="-78"/>
              </a:rPr>
              <a:t> </a:t>
            </a:r>
            <a:endParaRPr lang="ar-SA" sz="2800" b="1">
              <a:solidFill>
                <a:srgbClr val="040000"/>
              </a:solidFill>
              <a:cs typeface="Traffic" pitchFamily="2" charset="-78"/>
            </a:endParaRPr>
          </a:p>
          <a:p>
            <a:pPr marL="812800" indent="-812800" algn="just" rtl="1">
              <a:buClr>
                <a:srgbClr val="720000"/>
              </a:buClr>
              <a:buFont typeface="Wingdings" panose="05000000000000000000" pitchFamily="2" charset="2"/>
              <a:buAutoNum type="romanUcPeriod"/>
            </a:pPr>
            <a:r>
              <a:rPr lang="ar-SA" sz="2800" b="1">
                <a:solidFill>
                  <a:srgbClr val="040000"/>
                </a:solidFill>
                <a:cs typeface="Traffic" pitchFamily="2" charset="-78"/>
              </a:rPr>
              <a:t>تدوين استراتژي</a:t>
            </a:r>
            <a:r>
              <a:rPr lang="en-US" sz="2800" b="1" i="1">
                <a:solidFill>
                  <a:srgbClr val="040000"/>
                </a:solidFill>
                <a:cs typeface="Traffic" pitchFamily="2" charset="-78"/>
              </a:rPr>
              <a:t>(Strategy Formulation)</a:t>
            </a:r>
            <a:r>
              <a:rPr lang="en-US" sz="2800" b="1">
                <a:solidFill>
                  <a:srgbClr val="040000"/>
                </a:solidFill>
                <a:cs typeface="Traffic" pitchFamily="2" charset="-78"/>
              </a:rPr>
              <a:t> </a:t>
            </a:r>
            <a:endParaRPr lang="ar-SA" sz="2800" b="1">
              <a:solidFill>
                <a:srgbClr val="040000"/>
              </a:solidFill>
              <a:cs typeface="Traffic" pitchFamily="2" charset="-78"/>
            </a:endParaRPr>
          </a:p>
          <a:p>
            <a:pPr marL="812800" indent="-812800" algn="just" rtl="1">
              <a:buClr>
                <a:srgbClr val="720000"/>
              </a:buClr>
              <a:buFont typeface="Wingdings" panose="05000000000000000000" pitchFamily="2" charset="2"/>
              <a:buAutoNum type="romanUcPeriod"/>
            </a:pPr>
            <a:r>
              <a:rPr lang="ar-SA" sz="2800" b="1">
                <a:solidFill>
                  <a:srgbClr val="040000"/>
                </a:solidFill>
                <a:cs typeface="Traffic" pitchFamily="2" charset="-78"/>
              </a:rPr>
              <a:t>اجراي استراتژي</a:t>
            </a:r>
            <a:r>
              <a:rPr lang="en-US" sz="2800" b="1" i="1">
                <a:solidFill>
                  <a:srgbClr val="040000"/>
                </a:solidFill>
                <a:cs typeface="Traffic" pitchFamily="2" charset="-78"/>
              </a:rPr>
              <a:t>(Strategy Implementation)</a:t>
            </a:r>
            <a:r>
              <a:rPr lang="en-US" sz="2800" b="1">
                <a:solidFill>
                  <a:srgbClr val="040000"/>
                </a:solidFill>
                <a:cs typeface="Traffic" pitchFamily="2" charset="-78"/>
              </a:rPr>
              <a:t> </a:t>
            </a:r>
            <a:endParaRPr lang="ar-SA" sz="2800" b="1">
              <a:solidFill>
                <a:srgbClr val="040000"/>
              </a:solidFill>
              <a:cs typeface="Traffic" pitchFamily="2" charset="-78"/>
            </a:endParaRPr>
          </a:p>
          <a:p>
            <a:pPr marL="812800" indent="-812800" algn="just" rtl="1">
              <a:buClr>
                <a:srgbClr val="720000"/>
              </a:buClr>
              <a:buFont typeface="Wingdings" panose="05000000000000000000" pitchFamily="2" charset="2"/>
              <a:buAutoNum type="romanUcPeriod"/>
            </a:pPr>
            <a:r>
              <a:rPr lang="ar-SA" sz="2800" b="1">
                <a:solidFill>
                  <a:srgbClr val="040000"/>
                </a:solidFill>
                <a:cs typeface="Traffic" pitchFamily="2" charset="-78"/>
              </a:rPr>
              <a:t>ارزشيابي و كنترل</a:t>
            </a:r>
            <a:r>
              <a:rPr lang="en-US" sz="2800" b="1" i="1">
                <a:solidFill>
                  <a:srgbClr val="040000"/>
                </a:solidFill>
                <a:cs typeface="Traffic" pitchFamily="2" charset="-78"/>
              </a:rPr>
              <a:t>(Evaluation &amp; Control)</a:t>
            </a:r>
            <a:r>
              <a:rPr lang="en-US" sz="2800" b="1">
                <a:solidFill>
                  <a:srgbClr val="040000"/>
                </a:solidFill>
                <a:cs typeface="Traffic" pitchFamily="2" charset="-78"/>
              </a:rPr>
              <a:t> 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9600"/>
          </a:xfrm>
        </p:spPr>
        <p:txBody>
          <a:bodyPr/>
          <a:lstStyle/>
          <a:p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فرآيند مديريّت استراتژيك</a:t>
            </a:r>
            <a:endParaRPr lang="en-US" sz="36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29699" name="Rectangl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28600" y="1600200"/>
            <a:ext cx="609600" cy="609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توافق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اوليه</a:t>
            </a:r>
            <a:endParaRPr lang="en-US" sz="1600" b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533400" y="2209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2400" y="2362200"/>
            <a:ext cx="7620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شناسايي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ذي‏نفع‏ها</a:t>
            </a:r>
            <a:endParaRPr lang="en-US" sz="1600" b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914400" y="2743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905000" y="2743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057400" y="2362200"/>
            <a:ext cx="15240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توصيف فلسفه،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نقش و مأموريّت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تعهّدات و ارزش‏ها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3581400" y="2743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3733800" y="2362200"/>
            <a:ext cx="16764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شناخت محيط كلان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شناخت محيط رقابتي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شناخت محيط داخلي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5410200" y="2743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5562600" y="2362200"/>
            <a:ext cx="22860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شناخت فرصت‏ها و تهديدها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شناخت نقاط قوّت و ضعف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شناخت مسائل استراتژيك</a:t>
            </a:r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7848600" y="2743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8001000" y="2362200"/>
            <a:ext cx="10668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4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تجزيه و تحليل</a:t>
            </a:r>
          </a:p>
          <a:p>
            <a:pPr algn="ctr" rtl="1"/>
            <a:r>
              <a:rPr lang="en-US" b="1" i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SWOT</a:t>
            </a:r>
            <a:endParaRPr lang="ar-SA" b="1" i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cxnSp>
        <p:nvCxnSpPr>
          <p:cNvPr id="29711" name="AutoShape 15"/>
          <p:cNvCxnSpPr>
            <a:cxnSpLocks noChangeShapeType="1"/>
            <a:stCxn id="29710" idx="2"/>
            <a:endCxn id="29712" idx="0"/>
          </p:cNvCxnSpPr>
          <p:nvPr/>
        </p:nvCxnSpPr>
        <p:spPr bwMode="auto">
          <a:xfrm rot="5400000">
            <a:off x="4410075" y="-552450"/>
            <a:ext cx="438150" cy="78105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52400" y="3581400"/>
            <a:ext cx="11430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ارزيابي مجدد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مأموريت و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اهداف</a:t>
            </a:r>
            <a:endParaRPr lang="ar-SA" sz="2000" b="1" i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1295400" y="3962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447800" y="3581400"/>
            <a:ext cx="14478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تنظيم گزينه‏هاي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مختلف استراتژي</a:t>
            </a:r>
            <a:endParaRPr lang="ar-SA" sz="2000" b="1" i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895600" y="3962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3048000" y="3581400"/>
            <a:ext cx="14478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ارزيابي و انتخاب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يك استراتژي</a:t>
            </a:r>
            <a:endParaRPr lang="ar-SA" sz="2000" b="1" i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495800" y="3962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648200" y="3581400"/>
            <a:ext cx="12954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توصيف سازمان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 در آينده</a:t>
            </a:r>
            <a:endParaRPr lang="ar-SA" sz="2000" b="1" i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5943600" y="3962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6096000" y="3352800"/>
            <a:ext cx="1295400" cy="1295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تعيين اولويّت‏ها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تخصيص منابع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اصلاح ساختار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تعيين خط مشي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و سبك رهبري</a:t>
            </a:r>
            <a:endParaRPr lang="ar-SA" sz="2000" b="1" i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cxnSp>
        <p:nvCxnSpPr>
          <p:cNvPr id="29721" name="AutoShape 25"/>
          <p:cNvCxnSpPr>
            <a:cxnSpLocks noChangeShapeType="1"/>
            <a:stCxn id="29724" idx="2"/>
          </p:cNvCxnSpPr>
          <p:nvPr/>
        </p:nvCxnSpPr>
        <p:spPr bwMode="auto">
          <a:xfrm rot="5400000">
            <a:off x="4138612" y="976313"/>
            <a:ext cx="447675" cy="72009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7620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1066800" y="2362200"/>
            <a:ext cx="8382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تعيين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چشم‏انداز</a:t>
            </a:r>
            <a:endParaRPr lang="en-US" sz="1600" b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7543800" y="3581400"/>
            <a:ext cx="8382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تعيين</a:t>
            </a:r>
          </a:p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فعّاليّت‏ها</a:t>
            </a:r>
            <a:endParaRPr lang="en-US" sz="1600" b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28600" y="5029200"/>
            <a:ext cx="9906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اجــرا</a:t>
            </a:r>
            <a:endParaRPr lang="en-US" sz="1600" b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1219200" y="5410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371600" y="5029200"/>
            <a:ext cx="11430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 حصول نتايج</a:t>
            </a:r>
            <a:endParaRPr lang="en-US" sz="1600" b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2514600" y="5410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667000" y="5029200"/>
            <a:ext cx="9906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6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ارزشيابي</a:t>
            </a:r>
            <a:endParaRPr lang="en-US" sz="1600" b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2971800" y="3352800"/>
            <a:ext cx="0" cy="167640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8534400" y="3276600"/>
            <a:ext cx="0" cy="1600200"/>
          </a:xfrm>
          <a:prstGeom prst="line">
            <a:avLst/>
          </a:pr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2590800" y="4800600"/>
            <a:ext cx="0" cy="129540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cxnSp>
        <p:nvCxnSpPr>
          <p:cNvPr id="29733" name="AutoShape 37"/>
          <p:cNvCxnSpPr>
            <a:cxnSpLocks noChangeShapeType="1"/>
          </p:cNvCxnSpPr>
          <p:nvPr/>
        </p:nvCxnSpPr>
        <p:spPr bwMode="auto">
          <a:xfrm>
            <a:off x="2590800" y="6019800"/>
            <a:ext cx="114300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152400" y="4876800"/>
            <a:ext cx="2819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 flipH="1">
            <a:off x="228600" y="2286000"/>
            <a:ext cx="8763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3505200" y="1909763"/>
            <a:ext cx="2671763" cy="376237"/>
          </a:xfrm>
          <a:prstGeom prst="rect">
            <a:avLst/>
          </a:prstGeom>
          <a:solidFill>
            <a:srgbClr val="FADCB4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>
                <a:solidFill>
                  <a:srgbClr val="CC0000"/>
                </a:solidFill>
                <a:latin typeface="Times New Roman" panose="02020603050405020304" pitchFamily="18" charset="0"/>
                <a:cs typeface="Jadid" pitchFamily="2" charset="-78"/>
              </a:rPr>
              <a:t>تحليل، شناخت و هدف‏گذاري</a:t>
            </a:r>
            <a:endParaRPr lang="en-US">
              <a:solidFill>
                <a:srgbClr val="CC0000"/>
              </a:solidFill>
              <a:latin typeface="Times New Roman" panose="02020603050405020304" pitchFamily="18" charset="0"/>
              <a:cs typeface="Jadid" pitchFamily="2" charset="-78"/>
            </a:endParaRP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2786063" y="5867400"/>
            <a:ext cx="719137" cy="376238"/>
          </a:xfrm>
          <a:prstGeom prst="rect">
            <a:avLst/>
          </a:prstGeom>
          <a:solidFill>
            <a:srgbClr val="FADCB4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>
                <a:solidFill>
                  <a:srgbClr val="CC0000"/>
                </a:solidFill>
                <a:latin typeface="Times New Roman" panose="02020603050405020304" pitchFamily="18" charset="0"/>
                <a:cs typeface="Jadid" pitchFamily="2" charset="-78"/>
              </a:rPr>
              <a:t>كنترل</a:t>
            </a:r>
            <a:endParaRPr lang="en-US">
              <a:solidFill>
                <a:srgbClr val="CC0000"/>
              </a:solidFill>
              <a:latin typeface="Times New Roman" panose="02020603050405020304" pitchFamily="18" charset="0"/>
              <a:cs typeface="Jadid" pitchFamily="2" charset="-78"/>
            </a:endParaRPr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7391400" y="3962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cxnSp>
        <p:nvCxnSpPr>
          <p:cNvPr id="29739" name="AutoShape 43"/>
          <p:cNvCxnSpPr>
            <a:cxnSpLocks noChangeShapeType="1"/>
          </p:cNvCxnSpPr>
          <p:nvPr/>
        </p:nvCxnSpPr>
        <p:spPr bwMode="auto">
          <a:xfrm>
            <a:off x="3048000" y="4876800"/>
            <a:ext cx="548640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4508500" y="4648200"/>
            <a:ext cx="1587500" cy="376238"/>
          </a:xfrm>
          <a:prstGeom prst="rect">
            <a:avLst/>
          </a:prstGeom>
          <a:solidFill>
            <a:srgbClr val="FADCB4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>
                <a:solidFill>
                  <a:srgbClr val="CC0000"/>
                </a:solidFill>
                <a:latin typeface="Times New Roman" panose="02020603050405020304" pitchFamily="18" charset="0"/>
                <a:cs typeface="Jadid" pitchFamily="2" charset="-78"/>
              </a:rPr>
              <a:t>تدوين استراتژي</a:t>
            </a:r>
            <a:endParaRPr lang="en-US">
              <a:solidFill>
                <a:srgbClr val="CC0000"/>
              </a:solidFill>
              <a:latin typeface="Times New Roman" panose="02020603050405020304" pitchFamily="18" charset="0"/>
              <a:cs typeface="Jadid" pitchFamily="2" charset="-78"/>
            </a:endParaRPr>
          </a:p>
        </p:txBody>
      </p:sp>
      <p:cxnSp>
        <p:nvCxnSpPr>
          <p:cNvPr id="29741" name="AutoShape 45"/>
          <p:cNvCxnSpPr>
            <a:cxnSpLocks noChangeShapeType="1"/>
          </p:cNvCxnSpPr>
          <p:nvPr/>
        </p:nvCxnSpPr>
        <p:spPr bwMode="auto">
          <a:xfrm>
            <a:off x="152400" y="6019800"/>
            <a:ext cx="243840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573088" y="5867400"/>
            <a:ext cx="1712912" cy="376238"/>
          </a:xfrm>
          <a:prstGeom prst="rect">
            <a:avLst/>
          </a:prstGeom>
          <a:solidFill>
            <a:srgbClr val="FADCB4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>
                <a:solidFill>
                  <a:srgbClr val="CC0000"/>
                </a:solidFill>
                <a:latin typeface="Times New Roman" panose="02020603050405020304" pitchFamily="18" charset="0"/>
                <a:cs typeface="Jadid" pitchFamily="2" charset="-78"/>
              </a:rPr>
              <a:t>اجـراي استراتژي</a:t>
            </a:r>
            <a:endParaRPr lang="en-US">
              <a:solidFill>
                <a:srgbClr val="CC0000"/>
              </a:solidFill>
              <a:latin typeface="Times New Roman" panose="02020603050405020304" pitchFamily="18" charset="0"/>
              <a:cs typeface="Jadid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 autoUpdateAnimBg="0"/>
      <p:bldP spid="29700" grpId="0" animBg="1"/>
      <p:bldP spid="29701" grpId="0" animBg="1" autoUpdateAnimBg="0"/>
      <p:bldP spid="29702" grpId="0" animBg="1"/>
      <p:bldP spid="29703" grpId="0" animBg="1"/>
      <p:bldP spid="29704" grpId="0" animBg="1" autoUpdateAnimBg="0"/>
      <p:bldP spid="29705" grpId="0" animBg="1"/>
      <p:bldP spid="29706" grpId="0" animBg="1" autoUpdateAnimBg="0"/>
      <p:bldP spid="29707" grpId="0" animBg="1"/>
      <p:bldP spid="29708" grpId="0" animBg="1" autoUpdateAnimBg="0"/>
      <p:bldP spid="29709" grpId="0" animBg="1"/>
      <p:bldP spid="29710" grpId="0" animBg="1" autoUpdateAnimBg="0"/>
      <p:bldP spid="29712" grpId="0" animBg="1" autoUpdateAnimBg="0"/>
      <p:bldP spid="29713" grpId="0" animBg="1"/>
      <p:bldP spid="29714" grpId="0" animBg="1" autoUpdateAnimBg="0"/>
      <p:bldP spid="29715" grpId="0" animBg="1"/>
      <p:bldP spid="29716" grpId="0" animBg="1" autoUpdateAnimBg="0"/>
      <p:bldP spid="29717" grpId="0" animBg="1"/>
      <p:bldP spid="29718" grpId="0" animBg="1" autoUpdateAnimBg="0"/>
      <p:bldP spid="29719" grpId="0" animBg="1"/>
      <p:bldP spid="29720" grpId="0" animBg="1" autoUpdateAnimBg="0"/>
      <p:bldP spid="29723" grpId="0" animBg="1" autoUpdateAnimBg="0"/>
      <p:bldP spid="29724" grpId="0" animBg="1" autoUpdateAnimBg="0"/>
      <p:bldP spid="29725" grpId="0" animBg="1" autoUpdateAnimBg="0"/>
      <p:bldP spid="29726" grpId="0" animBg="1"/>
      <p:bldP spid="29727" grpId="0" animBg="1" autoUpdateAnimBg="0"/>
      <p:bldP spid="29728" grpId="0" animBg="1"/>
      <p:bldP spid="29729" grpId="0" animBg="1" autoUpdateAnimBg="0"/>
      <p:bldP spid="29730" grpId="0" animBg="1"/>
      <p:bldP spid="29734" grpId="0" animBg="1"/>
      <p:bldP spid="297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Pink tissue paper"/>
          <p:cNvSpPr>
            <a:spLocks noChangeArrowheads="1"/>
          </p:cNvSpPr>
          <p:nvPr/>
        </p:nvSpPr>
        <p:spPr bwMode="auto">
          <a:xfrm>
            <a:off x="0" y="0"/>
            <a:ext cx="91440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0723" name="AutoShape 3" descr="Recycled paper"/>
          <p:cNvSpPr>
            <a:spLocks noChangeArrowheads="1"/>
          </p:cNvSpPr>
          <p:nvPr/>
        </p:nvSpPr>
        <p:spPr bwMode="auto">
          <a:xfrm>
            <a:off x="1676400" y="685800"/>
            <a:ext cx="6400800" cy="1042988"/>
          </a:xfrm>
          <a:prstGeom prst="bevel">
            <a:avLst>
              <a:gd name="adj" fmla="val 125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anose="02020603050405020304" pitchFamily="18" charset="0"/>
                <a:cs typeface="Titr" panose="00000700000000000000" pitchFamily="2" charset="-78"/>
              </a:rPr>
              <a:t>مرحلة اوّل</a:t>
            </a:r>
            <a:endParaRPr lang="en-US" sz="2800">
              <a:latin typeface="Times New Roman" panose="02020603050405020304" pitchFamily="18" charset="0"/>
              <a:cs typeface="Titr" panose="00000700000000000000" pitchFamily="2" charset="-78"/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1905000" y="2819400"/>
            <a:ext cx="6172200" cy="2362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00FF"/>
            </a:solidFill>
            <a:round/>
            <a:headEnd/>
            <a:tailEnd/>
          </a:ln>
          <a:effectLst>
            <a:outerShdw sy="50000" kx="2453608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4000" b="1" u="sng">
                <a:solidFill>
                  <a:srgbClr val="B02A00"/>
                </a:solidFill>
                <a:latin typeface="Times New Roman" panose="02020603050405020304" pitchFamily="18" charset="0"/>
                <a:cs typeface="Jadid" pitchFamily="2" charset="-78"/>
              </a:rPr>
              <a:t>تحليل، شناخت و هدف‏گذاري</a:t>
            </a:r>
          </a:p>
          <a:p>
            <a:pPr algn="ctr" rtl="1"/>
            <a:r>
              <a:rPr lang="en-US" sz="4000" b="1" i="1">
                <a:solidFill>
                  <a:srgbClr val="B02A00"/>
                </a:solidFill>
                <a:latin typeface="Times New Roman" panose="02020603050405020304" pitchFamily="18" charset="0"/>
                <a:cs typeface="Titr Mazar" pitchFamily="2" charset="-78"/>
              </a:rPr>
              <a:t>(Goal Setting)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990600" y="523875"/>
            <a:ext cx="0" cy="41624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fa-IR" sz="4400" dirty="0"/>
              <a:t>برنامه ریزی استراتژیک مراحل و متدها</a:t>
            </a:r>
            <a:endParaRPr lang="en-US" sz="44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تحليل، شناخت و هدف‏گذاري</a:t>
            </a:r>
            <a:endParaRPr lang="en-US" sz="36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382000" cy="4038600"/>
          </a:xfrm>
        </p:spPr>
        <p:txBody>
          <a:bodyPr/>
          <a:lstStyle/>
          <a:p>
            <a:pPr marL="660400" indent="-660400" algn="just" rtl="1">
              <a:buClr>
                <a:srgbClr val="000066"/>
              </a:buClr>
              <a:buFontTx/>
              <a:buBlip>
                <a:blip r:embed="rId4"/>
              </a:buBlip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تجزيه و تحليل وضع موجود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660400" indent="-660400" algn="just" rtl="1">
              <a:buClr>
                <a:srgbClr val="000066"/>
              </a:buClr>
              <a:buFontTx/>
              <a:buBlip>
                <a:blip r:embed="rId4"/>
              </a:buBlip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شناخت مسائل استراتژيكي</a:t>
            </a:r>
          </a:p>
          <a:p>
            <a:pPr marL="660400" indent="-660400" algn="just" rtl="1">
              <a:buClr>
                <a:srgbClr val="000066"/>
              </a:buClr>
              <a:buFontTx/>
              <a:buBlip>
                <a:blip r:embed="rId4"/>
              </a:buBlip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شناخت عوامل محيطي</a:t>
            </a:r>
          </a:p>
          <a:p>
            <a:pPr marL="660400" indent="-660400" algn="just" rtl="1">
              <a:buClr>
                <a:srgbClr val="000066"/>
              </a:buClr>
              <a:buFontTx/>
              <a:buBlip>
                <a:blip r:embed="rId4"/>
              </a:buBlip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شناخت فرصت‏ها و تهديدهاي محيطي</a:t>
            </a:r>
          </a:p>
          <a:p>
            <a:pPr marL="660400" indent="-660400" algn="just" rtl="1">
              <a:buClr>
                <a:srgbClr val="000066"/>
              </a:buClr>
              <a:buFontTx/>
              <a:buBlip>
                <a:blip r:embed="rId4"/>
              </a:buBlip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شناخت نقاط قوّت و ضعف دروني</a:t>
            </a:r>
          </a:p>
          <a:p>
            <a:pPr marL="660400" indent="-660400" algn="just" rtl="1">
              <a:buClr>
                <a:srgbClr val="000066"/>
              </a:buClr>
              <a:buFontTx/>
              <a:buBlip>
                <a:blip r:embed="rId4"/>
              </a:buBlip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تجزيه و تحليل فرصت‏ها و تهديدهاي محيطي و نقاط قوّت و ضعف دروني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(SWOT Analysis)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ar-SA" sz="2400" b="1"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660400" indent="-660400" algn="just" rtl="1">
              <a:buClr>
                <a:srgbClr val="000066"/>
              </a:buClr>
              <a:buFontTx/>
              <a:buBlip>
                <a:blip r:embed="rId4"/>
              </a:buBlip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ارزيابي مجدد مأموريت و اهداف</a:t>
            </a:r>
          </a:p>
          <a:p>
            <a:pPr marL="660400" indent="-660400" algn="just" rtl="1">
              <a:buClr>
                <a:srgbClr val="000066"/>
              </a:buClr>
              <a:buFontTx/>
              <a:buBlip>
                <a:blip r:embed="rId4"/>
              </a:buBlip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تنظيم گزينه‏هاي مختلف استراتژي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ذي‏نفع‏ها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(Stakeholders)</a:t>
            </a:r>
            <a:r>
              <a:rPr lang="en-US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958138" cy="4267200"/>
          </a:xfrm>
        </p:spPr>
        <p:txBody>
          <a:bodyPr/>
          <a:lstStyle/>
          <a:p>
            <a:pPr algn="just" rtl="1">
              <a:buClr>
                <a:srgbClr val="080808"/>
              </a:buClr>
              <a:buSzPct val="120000"/>
              <a:buFont typeface="Wingdings" panose="05000000000000000000" pitchFamily="2" charset="2"/>
              <a:buChar char="$"/>
            </a:pPr>
            <a:r>
              <a:rPr lang="ar-SA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فرد، گروه يا سازمان كه مي‏تواند بر سازمان تاثير گذارد و يا از آن تاثير بپذيرد و علاوه‏ بر اين‏كه در فرايند مديريت استراتژيك مي‏بايستي علائق آن‏ها در نظر گرفته شود، در فرايند برنامه‏ريزي استراتژيك نيز مي‏بايستي مشاركت داشته باشد</a:t>
            </a: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</a:p>
          <a:p>
            <a:pPr algn="r" rtl="1">
              <a:buFontTx/>
              <a:buNone/>
            </a:pPr>
            <a:r>
              <a:rPr lang="ar-SA" sz="2400" i="1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به ترتيب زير:</a:t>
            </a:r>
          </a:p>
          <a:p>
            <a:pPr algn="just" rtl="1">
              <a:buFontTx/>
              <a:buBlip>
                <a:blip r:embed="rId2"/>
              </a:buBlip>
            </a:pPr>
            <a:r>
              <a:rPr lang="ar-SA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شناسائي همة ذي‏نفع‏ها</a:t>
            </a:r>
          </a:p>
          <a:p>
            <a:pPr algn="just" rtl="1">
              <a:buFontTx/>
              <a:buBlip>
                <a:blip r:embed="rId2"/>
              </a:buBlip>
            </a:pPr>
            <a:r>
              <a:rPr lang="ar-SA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اهميّت هر‏يك از آن‏ها</a:t>
            </a:r>
          </a:p>
          <a:p>
            <a:pPr algn="just" rtl="1">
              <a:buFontTx/>
              <a:buBlip>
                <a:blip r:embed="rId2"/>
              </a:buBlip>
            </a:pPr>
            <a:r>
              <a:rPr lang="ar-SA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مشخص كردن ديدگاه‏ها، معيار رضايت و اهداف آن‏ها</a:t>
            </a:r>
          </a:p>
          <a:p>
            <a:pPr algn="just" rtl="1">
              <a:buFontTx/>
              <a:buBlip>
                <a:blip r:embed="rId2"/>
              </a:buBlip>
            </a:pPr>
            <a:r>
              <a:rPr lang="ar-SA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تأثير آن‏ها بر برنامه‏هاي اجرائي</a:t>
            </a: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>
                <a:solidFill>
                  <a:schemeClr val="hlink"/>
                </a:solidFill>
              </a:rPr>
              <a:t> شناسائی مشتریان و نیازهای آنها</a:t>
            </a: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>
              <a:buFontTx/>
              <a:buNone/>
            </a:pPr>
            <a:r>
              <a:rPr lang="fa-IR" b="1"/>
              <a:t>به سئوالات ذیل پاسخ دهید:</a:t>
            </a:r>
            <a:endParaRPr lang="en-US" b="1"/>
          </a:p>
          <a:p>
            <a:pPr marL="609600" indent="-609600" algn="r">
              <a:buFontTx/>
              <a:buNone/>
            </a:pPr>
            <a:r>
              <a:rPr lang="fa-IR" sz="2800" b="1"/>
              <a:t>1- چه کسانی خدمات را مصرف یا دریافت می کنند؟</a:t>
            </a:r>
          </a:p>
          <a:p>
            <a:pPr marL="609600" indent="-609600" algn="r">
              <a:buFontTx/>
              <a:buNone/>
            </a:pPr>
            <a:r>
              <a:rPr lang="fa-IR" sz="2800" b="1"/>
              <a:t>2- چه کسانی از عملکرد سازمان سود می برند ؟ ( داخلی و خارجی)</a:t>
            </a:r>
          </a:p>
          <a:p>
            <a:pPr marL="609600" indent="-609600" algn="r">
              <a:buFontTx/>
              <a:buNone/>
            </a:pPr>
            <a:r>
              <a:rPr lang="fa-IR" sz="2800" b="1"/>
              <a:t>3- مشتریان خارج سازمان چه کسانی هستند؟</a:t>
            </a:r>
          </a:p>
          <a:p>
            <a:pPr marL="609600" indent="-609600" algn="r">
              <a:buFontTx/>
              <a:buNone/>
            </a:pPr>
            <a:r>
              <a:rPr lang="fa-IR" sz="2800" b="1"/>
              <a:t>4- مشتریان داخل سازمان چه کسانی هستند؟</a:t>
            </a:r>
          </a:p>
          <a:p>
            <a:pPr marL="609600" indent="-609600" algn="r">
              <a:buFontTx/>
              <a:buNone/>
            </a:pPr>
            <a:r>
              <a:rPr lang="fa-IR" sz="2800" b="1"/>
              <a:t>5- عملکرد مناسب سازمان از نظر مشتریان چیست؟( داخلی و خارجی)</a:t>
            </a:r>
          </a:p>
          <a:p>
            <a:pPr marL="609600" indent="-609600" algn="r">
              <a:buFontTx/>
              <a:buNone/>
            </a:pPr>
            <a:r>
              <a:rPr lang="fa-IR" sz="2800" b="1"/>
              <a:t>6- آیا سازمان دیگری وجود دارد که نیاز مشتریان را رفع کند؟ </a:t>
            </a:r>
            <a:endParaRPr lang="en-US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چشم‏انداز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(Vision)</a:t>
            </a:r>
            <a:r>
              <a:rPr lang="en-US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686800" cy="46482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sz="1700" i="1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تعريف:</a:t>
            </a:r>
            <a:r>
              <a:rPr lang="ar-SA" sz="17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 </a:t>
            </a:r>
            <a:r>
              <a:rPr lang="ar-SA" sz="17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چشم‏انداز يعني آن‏چه كه در آرزوي دست‏يافتن به آن مي‏باشيم.</a:t>
            </a:r>
          </a:p>
          <a:p>
            <a:pPr algn="just" rtl="1">
              <a:buFont typeface="Wingdings" panose="05000000000000000000" pitchFamily="2" charset="2"/>
              <a:buChar char="×"/>
            </a:pPr>
            <a:r>
              <a:rPr lang="ar-SA" sz="17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چشم‏انداز حالت آرماني داشته و كمّي نمي‏باشد و به سوال زير پاسخ مي‏دهد:</a:t>
            </a:r>
          </a:p>
          <a:p>
            <a:pPr algn="ctr" rtl="1">
              <a:buClr>
                <a:srgbClr val="CC0000"/>
              </a:buClr>
              <a:buSzPct val="130000"/>
              <a:buFont typeface="Wingdings" panose="05000000000000000000" pitchFamily="2" charset="2"/>
              <a:buChar char="E"/>
            </a:pPr>
            <a:r>
              <a:rPr lang="ar-SA" sz="17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آن‏چه مي‏خواهيم بشويم ؟</a:t>
            </a:r>
          </a:p>
          <a:p>
            <a:pPr algn="just" rtl="1">
              <a:buFontTx/>
              <a:buNone/>
            </a:pPr>
            <a:r>
              <a:rPr lang="ar-SA" sz="17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در بيان آن بايستي سه موضوع در نظر گرفته شود:</a:t>
            </a:r>
          </a:p>
          <a:p>
            <a:pPr algn="just" rtl="1">
              <a:buClr>
                <a:srgbClr val="B02A00"/>
              </a:buClr>
              <a:buFont typeface="Wingdings" panose="05000000000000000000" pitchFamily="2" charset="2"/>
              <a:buChar char="4"/>
            </a:pPr>
            <a:r>
              <a:rPr lang="ar-SA" sz="1700" b="1">
                <a:solidFill>
                  <a:srgbClr val="DF091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مقصود</a:t>
            </a:r>
          </a:p>
          <a:p>
            <a:pPr algn="just" rtl="1">
              <a:buClr>
                <a:srgbClr val="B02A00"/>
              </a:buClr>
              <a:buFont typeface="Wingdings" panose="05000000000000000000" pitchFamily="2" charset="2"/>
              <a:buChar char="4"/>
            </a:pPr>
            <a:r>
              <a:rPr lang="ar-SA" sz="1700" b="1">
                <a:solidFill>
                  <a:srgbClr val="DF091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توجيه</a:t>
            </a:r>
          </a:p>
          <a:p>
            <a:pPr algn="just" rtl="1">
              <a:buClr>
                <a:srgbClr val="B02A00"/>
              </a:buClr>
              <a:buFont typeface="Wingdings" panose="05000000000000000000" pitchFamily="2" charset="2"/>
              <a:buChar char="4"/>
            </a:pPr>
            <a:r>
              <a:rPr lang="ar-SA" sz="1700" b="1">
                <a:solidFill>
                  <a:srgbClr val="DF091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فايده</a:t>
            </a:r>
          </a:p>
          <a:p>
            <a:pPr algn="r" rtl="1">
              <a:buFontTx/>
              <a:buNone/>
            </a:pPr>
            <a:r>
              <a:rPr lang="ar-SA" sz="1700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ضمناً موارد زير در نوشتن چشم‏انداز مي‏بايستي رعايت گردد</a:t>
            </a:r>
          </a:p>
          <a:p>
            <a:pPr algn="just" rtl="1">
              <a:buClr>
                <a:srgbClr val="3D5C00"/>
              </a:buClr>
              <a:buSzPct val="110000"/>
              <a:buFont typeface="Wingdings" panose="05000000000000000000" pitchFamily="2" charset="2"/>
              <a:buChar char="?"/>
            </a:pPr>
            <a:r>
              <a:rPr lang="ar-SA" sz="1700" b="1" i="1">
                <a:solidFill>
                  <a:srgbClr val="3D5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آرزو روشن براي آينده در نظر گرفته شود</a:t>
            </a:r>
          </a:p>
          <a:p>
            <a:pPr algn="just" rtl="1">
              <a:buClr>
                <a:srgbClr val="3D5C00"/>
              </a:buClr>
              <a:buSzPct val="110000"/>
              <a:buFont typeface="Wingdings" panose="05000000000000000000" pitchFamily="2" charset="2"/>
              <a:buChar char="?"/>
            </a:pPr>
            <a:r>
              <a:rPr lang="ar-SA" sz="1700" b="1" i="1">
                <a:solidFill>
                  <a:srgbClr val="3D5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چالش‏برانگيز و معني‏دار باشد</a:t>
            </a:r>
          </a:p>
          <a:p>
            <a:pPr algn="just" rtl="1">
              <a:buClr>
                <a:srgbClr val="3D5C00"/>
              </a:buClr>
              <a:buSzPct val="110000"/>
              <a:buFont typeface="Wingdings" panose="05000000000000000000" pitchFamily="2" charset="2"/>
              <a:buChar char="?"/>
            </a:pPr>
            <a:r>
              <a:rPr lang="ar-SA" sz="1700" b="1" i="1">
                <a:solidFill>
                  <a:srgbClr val="3D5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محكم ولي انعطاف‏پذير باشد</a:t>
            </a:r>
          </a:p>
          <a:p>
            <a:pPr algn="just" rtl="1">
              <a:buClr>
                <a:srgbClr val="3D5C00"/>
              </a:buClr>
              <a:buSzPct val="110000"/>
              <a:buFont typeface="Wingdings" panose="05000000000000000000" pitchFamily="2" charset="2"/>
              <a:buChar char="?"/>
            </a:pPr>
            <a:r>
              <a:rPr lang="ar-SA" sz="1700" b="1" i="1">
                <a:solidFill>
                  <a:srgbClr val="3D5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ساده، كوتاه و به‏يادماندني باشد</a:t>
            </a:r>
          </a:p>
          <a:p>
            <a:pPr algn="just" rtl="1">
              <a:buFontTx/>
              <a:buNone/>
            </a:pPr>
            <a:r>
              <a:rPr lang="ar-SA" sz="17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مثال:</a:t>
            </a:r>
            <a:r>
              <a:rPr lang="ar-SA" sz="17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به‏منظور تأمين، حفظ و ارتقاي سطح سلامت مردم استان آذربايجان غربي، </a:t>
            </a:r>
            <a:r>
              <a:rPr lang="ar-SA" sz="17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دانشگاه علوم پزشكي و خدمات بهداشتي درماني آ-غ بر‏آن‏است، در 10 سال آينده، از نظر شاخص‏هاي اصلي بهداشتي و درماني، از ردة 5 دانشگاه آخر كشور، به سطح  5 دانشگاه اول كشور، ارتقا يابد</a:t>
            </a:r>
            <a:endParaRPr lang="en-US" sz="17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>
                <a:solidFill>
                  <a:schemeClr val="hlink"/>
                </a:solidFill>
              </a:rPr>
              <a:t>           دورنما </a:t>
            </a:r>
            <a:r>
              <a:rPr lang="fa-IR">
                <a:solidFill>
                  <a:schemeClr val="hlink"/>
                </a:solidFill>
              </a:rPr>
              <a:t>   </a:t>
            </a:r>
            <a:r>
              <a:rPr lang="fa-IR" b="1">
                <a:solidFill>
                  <a:schemeClr val="hlink"/>
                </a:solidFill>
              </a:rPr>
              <a:t>   </a:t>
            </a:r>
            <a:r>
              <a:rPr lang="en-US" b="1">
                <a:solidFill>
                  <a:schemeClr val="hlink"/>
                </a:solidFill>
              </a:rPr>
              <a:t>                VISION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36838"/>
            <a:ext cx="5041900" cy="3611562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sz="2800" b="1">
                <a:solidFill>
                  <a:srgbClr val="EC931C"/>
                </a:solidFill>
              </a:rPr>
              <a:t>   ادامه رسالت و</a:t>
            </a:r>
          </a:p>
          <a:p>
            <a:pPr algn="ctr">
              <a:buFontTx/>
              <a:buNone/>
            </a:pPr>
            <a:r>
              <a:rPr lang="fa-IR" sz="2800" b="1">
                <a:solidFill>
                  <a:srgbClr val="EC931C"/>
                </a:solidFill>
              </a:rPr>
              <a:t> چشم انداز به آینده ای است </a:t>
            </a:r>
          </a:p>
          <a:p>
            <a:pPr algn="ctr">
              <a:buFontTx/>
              <a:buNone/>
            </a:pPr>
            <a:r>
              <a:rPr lang="fa-IR" sz="2800" b="1">
                <a:solidFill>
                  <a:srgbClr val="EC931C"/>
                </a:solidFill>
              </a:rPr>
              <a:t> که سازمان آرزو دارد</a:t>
            </a:r>
            <a:endParaRPr lang="en-US" sz="2800" b="1">
              <a:solidFill>
                <a:srgbClr val="EC931C"/>
              </a:solidFill>
            </a:endParaRPr>
          </a:p>
        </p:txBody>
      </p:sp>
      <p:graphicFrame>
        <p:nvGraphicFramePr>
          <p:cNvPr id="51221" name="Group 21"/>
          <p:cNvGraphicFramePr>
            <a:graphicFrameLocks noGrp="1"/>
          </p:cNvGraphicFramePr>
          <p:nvPr>
            <p:ph sz="half" idx="2"/>
          </p:nvPr>
        </p:nvGraphicFramePr>
        <p:xfrm>
          <a:off x="4500563" y="1700213"/>
          <a:ext cx="4038600" cy="3889375"/>
        </p:xfrm>
        <a:graphic>
          <a:graphicData uri="http://schemas.openxmlformats.org/drawingml/2006/table">
            <a:tbl>
              <a:tblPr rtl="1"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1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رسالت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دورنما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ثابت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قابل تغییر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فلسفه وجودی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آینده آرمانی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تعهد به انجام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وعده به انجام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>
                <a:solidFill>
                  <a:schemeClr val="tx1"/>
                </a:solidFill>
              </a:rPr>
              <a:t>ویژگی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fa-IR" b="1">
                <a:solidFill>
                  <a:schemeClr val="tx1"/>
                </a:solidFill>
              </a:rPr>
              <a:t>چشم انداز: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462462"/>
          </a:xfrm>
        </p:spPr>
        <p:txBody>
          <a:bodyPr/>
          <a:lstStyle/>
          <a:p>
            <a:pPr algn="r" rtl="1"/>
            <a:r>
              <a:rPr lang="fa-IR" sz="2800" b="1">
                <a:solidFill>
                  <a:srgbClr val="A50021"/>
                </a:solidFill>
              </a:rPr>
              <a:t>خلاصه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قابل درک، ساده و روشن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الهام بخش و چالشی، آرمانی و ترغیب کننده برای مشتریان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قابل باور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در راستای رسالت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نقطه تفاهم مشتریان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قابل انعطا ف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توصیف کننده خدمات آینده</a:t>
            </a:r>
          </a:p>
          <a:p>
            <a:pPr algn="r" rtl="1"/>
            <a:endParaRPr lang="en-US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>
                <a:solidFill>
                  <a:schemeClr val="hlink"/>
                </a:solidFill>
              </a:rPr>
              <a:t>نحوه تهیه چشم انداز:</a:t>
            </a: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8686800" cy="4321175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 b="1">
                <a:solidFill>
                  <a:srgbClr val="A50021"/>
                </a:solidFill>
              </a:rPr>
              <a:t>    نگرش عمیق اعضا بیان شود:</a:t>
            </a:r>
          </a:p>
          <a:p>
            <a:pPr algn="r" rtl="1">
              <a:buFontTx/>
              <a:buNone/>
            </a:pPr>
            <a:r>
              <a:rPr lang="fa-IR" sz="2800" b="1">
                <a:solidFill>
                  <a:srgbClr val="A50021"/>
                </a:solidFill>
              </a:rPr>
              <a:t>    1- سازمان در آینده بدنبال چیست؟</a:t>
            </a:r>
          </a:p>
          <a:p>
            <a:pPr algn="r" rtl="1">
              <a:buFontTx/>
              <a:buNone/>
            </a:pPr>
            <a:r>
              <a:rPr lang="fa-IR" sz="2800" b="1">
                <a:solidFill>
                  <a:srgbClr val="A50021"/>
                </a:solidFill>
              </a:rPr>
              <a:t>    2- سازمان چه تصمیماتی در آینده دارد؟</a:t>
            </a:r>
          </a:p>
          <a:p>
            <a:pPr algn="r" rtl="1">
              <a:buFontTx/>
              <a:buNone/>
            </a:pPr>
            <a:r>
              <a:rPr lang="fa-IR" sz="2800" b="1">
                <a:solidFill>
                  <a:srgbClr val="A50021"/>
                </a:solidFill>
              </a:rPr>
              <a:t>    3- آینده مطلوب سازمان چیست؟</a:t>
            </a:r>
          </a:p>
          <a:p>
            <a:pPr algn="r" rtl="1">
              <a:buFontTx/>
              <a:buNone/>
            </a:pPr>
            <a:r>
              <a:rPr lang="fa-IR" sz="2800" b="1">
                <a:solidFill>
                  <a:srgbClr val="A50021"/>
                </a:solidFill>
              </a:rPr>
              <a:t>    4- چه تصویری نسبت به مشتریان دارید؟</a:t>
            </a:r>
          </a:p>
          <a:p>
            <a:pPr algn="r" rtl="1">
              <a:buFontTx/>
              <a:buNone/>
            </a:pPr>
            <a:r>
              <a:rPr lang="fa-IR" sz="2800" b="1">
                <a:solidFill>
                  <a:srgbClr val="A50021"/>
                </a:solidFill>
              </a:rPr>
              <a:t>    5- کیفیت زندگی مشتریان چگونه ارتقا می یابد؟</a:t>
            </a:r>
          </a:p>
          <a:p>
            <a:pPr algn="r" rtl="1">
              <a:buFontTx/>
              <a:buNone/>
            </a:pPr>
            <a:r>
              <a:rPr lang="fa-IR" sz="2800" b="1">
                <a:solidFill>
                  <a:srgbClr val="A50021"/>
                </a:solidFill>
              </a:rPr>
              <a:t>    6- بزرگترین فرصت ها چیست؟</a:t>
            </a:r>
            <a:endParaRPr lang="en-US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رسالت يا مأموريّت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(Mission)</a:t>
            </a:r>
            <a:r>
              <a:rPr lang="en-US" sz="480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6963"/>
            <a:ext cx="8005763" cy="4262437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sz="2000" u="sng">
                <a:solidFill>
                  <a:srgbClr val="800000"/>
                </a:solidFill>
                <a:cs typeface="Titr" panose="00000700000000000000" pitchFamily="2" charset="-78"/>
              </a:rPr>
              <a:t>تعريف</a:t>
            </a:r>
            <a:r>
              <a:rPr lang="ar-SA" sz="2000">
                <a:cs typeface="Titr" panose="00000700000000000000" pitchFamily="2" charset="-78"/>
              </a:rPr>
              <a:t> </a:t>
            </a:r>
          </a:p>
          <a:p>
            <a:pPr algn="just" rtl="1">
              <a:buFontTx/>
              <a:buNone/>
            </a:pPr>
            <a:r>
              <a:rPr lang="ar-SA" sz="1800" b="1">
                <a:solidFill>
                  <a:srgbClr val="000066"/>
                </a:solidFill>
                <a:cs typeface="Traffic" pitchFamily="2" charset="-78"/>
              </a:rPr>
              <a:t>رسالت يا مأموريّت معرّف علّت وجودي سازمان مي‏باشد و به دو سوال زير پاسخ مي‏دهد:</a:t>
            </a:r>
          </a:p>
          <a:p>
            <a:pPr algn="just" rtl="1">
              <a:buClr>
                <a:srgbClr val="660033"/>
              </a:buClr>
              <a:buSzPct val="90000"/>
              <a:buFont typeface="Wingdings 2" panose="05020102010507070707" pitchFamily="18" charset="2"/>
              <a:buChar char="°"/>
            </a:pPr>
            <a:r>
              <a:rPr lang="ar-SA" sz="1800" b="1">
                <a:solidFill>
                  <a:srgbClr val="003300"/>
                </a:solidFill>
                <a:cs typeface="Traffic" pitchFamily="2" charset="-78"/>
              </a:rPr>
              <a:t>چه مي‏كنيم؟</a:t>
            </a:r>
          </a:p>
          <a:p>
            <a:pPr algn="just" rtl="1">
              <a:buClr>
                <a:srgbClr val="660033"/>
              </a:buClr>
              <a:buSzPct val="90000"/>
              <a:buFont typeface="Wingdings 2" panose="05020102010507070707" pitchFamily="18" charset="2"/>
              <a:buChar char="°"/>
            </a:pPr>
            <a:r>
              <a:rPr lang="ar-SA" sz="1800" b="1">
                <a:solidFill>
                  <a:srgbClr val="003300"/>
                </a:solidFill>
                <a:cs typeface="Traffic" pitchFamily="2" charset="-78"/>
              </a:rPr>
              <a:t> چه خواهيم كرد؟</a:t>
            </a:r>
          </a:p>
          <a:p>
            <a:pPr algn="just" rtl="1">
              <a:buFontTx/>
              <a:buNone/>
            </a:pPr>
            <a:r>
              <a:rPr lang="ar-SA" sz="2000" u="sng">
                <a:solidFill>
                  <a:srgbClr val="800000"/>
                </a:solidFill>
                <a:cs typeface="Titr" panose="00000700000000000000" pitchFamily="2" charset="-78"/>
              </a:rPr>
              <a:t>بيانية مأموريّت</a:t>
            </a:r>
            <a:r>
              <a:rPr lang="en-US" sz="2000" b="1" i="1" u="sng">
                <a:solidFill>
                  <a:srgbClr val="800000"/>
                </a:solidFill>
                <a:cs typeface="Titr" panose="00000700000000000000" pitchFamily="2" charset="-78"/>
              </a:rPr>
              <a:t>(Mission Statement)</a:t>
            </a:r>
            <a:r>
              <a:rPr lang="en-US" sz="1800" b="1" u="sng">
                <a:cs typeface="Traffic" pitchFamily="2" charset="-78"/>
              </a:rPr>
              <a:t> </a:t>
            </a:r>
            <a:endParaRPr lang="ar-SA" sz="1800" b="1" u="sng">
              <a:cs typeface="Traffic" pitchFamily="2" charset="-78"/>
            </a:endParaRPr>
          </a:p>
          <a:p>
            <a:pPr algn="just" rtl="1">
              <a:buFont typeface="Wingdings 2" panose="05020102010507070707" pitchFamily="18" charset="2"/>
              <a:buChar char="1"/>
            </a:pPr>
            <a:r>
              <a:rPr lang="ar-SA" sz="1800" b="1">
                <a:solidFill>
                  <a:srgbClr val="09061C"/>
                </a:solidFill>
                <a:cs typeface="Traffic" pitchFamily="2" charset="-78"/>
              </a:rPr>
              <a:t>در واقع بيانية مأموريّت مشروعيّت ايجاد و ادامة حيات سازمان را تبيين مي‏كند</a:t>
            </a:r>
          </a:p>
          <a:p>
            <a:pPr algn="just" rtl="1">
              <a:buFont typeface="Wingdings 2" panose="05020102010507070707" pitchFamily="18" charset="2"/>
              <a:buNone/>
            </a:pPr>
            <a:r>
              <a:rPr lang="ar-SA" sz="2000" b="1">
                <a:solidFill>
                  <a:srgbClr val="800000"/>
                </a:solidFill>
                <a:cs typeface="Traffic" pitchFamily="2" charset="-78"/>
              </a:rPr>
              <a:t>مثلأ</a:t>
            </a:r>
            <a:r>
              <a:rPr lang="ar-SA" sz="1800" b="1">
                <a:solidFill>
                  <a:srgbClr val="422DBF"/>
                </a:solidFill>
                <a:cs typeface="Traffic" pitchFamily="2" charset="-78"/>
              </a:rPr>
              <a:t> </a:t>
            </a:r>
            <a:r>
              <a:rPr lang="ar-SA" sz="1800" b="1">
                <a:solidFill>
                  <a:srgbClr val="443D08"/>
                </a:solidFill>
                <a:cs typeface="Traffic" pitchFamily="2" charset="-78"/>
              </a:rPr>
              <a:t>مأموريّت سازمان‏هاي بهداشتي و درماني، حفظ و ارتقا وضع سلامت جامعه مي‏باشد</a:t>
            </a:r>
          </a:p>
          <a:p>
            <a:pPr algn="r" rtl="1">
              <a:buFontTx/>
              <a:buNone/>
            </a:pPr>
            <a:r>
              <a:rPr lang="ar-SA" sz="1800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بيانيه مأموريّت شامل اجزا زير مي‏باشد:</a:t>
            </a:r>
          </a:p>
          <a:p>
            <a:pPr algn="r" rtl="1">
              <a:buFont typeface="Wingdings" panose="05000000000000000000" pitchFamily="2" charset="2"/>
              <a:buBlip>
                <a:blip r:embed="rId2"/>
              </a:buBlip>
            </a:pPr>
            <a:r>
              <a:rPr lang="ar-SA" sz="1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بيان زمينة فعّاليّت</a:t>
            </a:r>
          </a:p>
          <a:p>
            <a:pPr algn="r" rtl="1">
              <a:buFont typeface="Wingdings" panose="05000000000000000000" pitchFamily="2" charset="2"/>
              <a:buBlip>
                <a:blip r:embed="rId2"/>
              </a:buBlip>
            </a:pPr>
            <a:r>
              <a:rPr lang="ar-SA" sz="1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بيات اهداف اصلي</a:t>
            </a:r>
          </a:p>
          <a:p>
            <a:pPr algn="r" rtl="1">
              <a:buFont typeface="Wingdings" panose="05000000000000000000" pitchFamily="2" charset="2"/>
              <a:buBlip>
                <a:blip r:embed="rId2"/>
              </a:buBlip>
            </a:pPr>
            <a:r>
              <a:rPr lang="ar-SA" sz="1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بيان ارزش‏ها</a:t>
            </a:r>
            <a:r>
              <a:rPr lang="en-US" sz="1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(Values)</a:t>
            </a:r>
            <a:r>
              <a:rPr lang="en-US" sz="1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1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، باورها و نگرش (فلسفة سازماني)</a:t>
            </a:r>
            <a:endParaRPr lang="en-US" sz="18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رسالت يا مأموريّت</a:t>
            </a:r>
            <a:r>
              <a:rPr lang="ar-SA" sz="32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ar-SA" sz="2800" i="1"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(ادامه)</a:t>
            </a:r>
            <a:endParaRPr lang="en-US" sz="2800" i="1">
              <a:effectLst>
                <a:outerShdw blurRad="38100" dist="38100" dir="2700000" algn="tl">
                  <a:srgbClr val="C0C0C0"/>
                </a:outerShdw>
              </a:effectLst>
              <a:cs typeface="Titr" panose="00000700000000000000" pitchFamily="2" charset="-78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958138" cy="2133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>
              <a:buFontTx/>
              <a:buNone/>
            </a:pPr>
            <a:r>
              <a:rPr lang="ar-SA" sz="1800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فلسفة سازماني </a:t>
            </a:r>
            <a:r>
              <a:rPr lang="en-US" sz="1800" b="1" i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(Organization Philosophy</a:t>
            </a:r>
            <a:r>
              <a:rPr lang="en-US" sz="1800" b="1" i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)</a:t>
            </a:r>
            <a:r>
              <a:rPr lang="ar-SA" sz="18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</a:p>
          <a:p>
            <a:pPr algn="r" rtl="1">
              <a:buFont typeface="Wingdings" panose="05000000000000000000" pitchFamily="2" charset="2"/>
              <a:buChar char="&amp;"/>
            </a:pPr>
            <a:r>
              <a:rPr lang="ar-SA" sz="1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منعكس كنندة باورها و ارزش‏ها و نگرش‏هاي اصلي سازمان است كه راهنمايي براي تصميم‏گيري مديران سازماني مي‏باشد</a:t>
            </a:r>
          </a:p>
          <a:p>
            <a:pPr algn="r" rtl="1">
              <a:buFontTx/>
              <a:buNone/>
            </a:pPr>
            <a:r>
              <a:rPr lang="ar-SA" sz="1800" u="sng"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مثال</a:t>
            </a:r>
          </a:p>
          <a:p>
            <a:pPr algn="r" rtl="1">
              <a:buFontTx/>
              <a:buNone/>
            </a:pPr>
            <a:r>
              <a:rPr lang="ar-SA" sz="18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فلسفة شركت باكستر تراونول</a:t>
            </a: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(Baxter Travenal)</a:t>
            </a: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18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بدين صورت است:</a:t>
            </a:r>
          </a:p>
          <a:p>
            <a:pPr algn="ctr" rtl="1">
              <a:buFontTx/>
              <a:buNone/>
            </a:pPr>
            <a:r>
              <a:rPr lang="ar-SA" sz="1800" b="1" i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تعهد ما بهبود مراقبت‏هاي بهداشتي در سراسر جهان است</a:t>
            </a:r>
            <a:endParaRPr lang="en-US" sz="1800" b="1" i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400800" y="4953000"/>
            <a:ext cx="2366963" cy="151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858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87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716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2885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8605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4325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0045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مشتريان</a:t>
            </a:r>
          </a:p>
          <a:p>
            <a:pPr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خدمات يا محصولات</a:t>
            </a:r>
          </a:p>
          <a:p>
            <a:pPr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محدودة جغرافيايي</a:t>
            </a:r>
          </a:p>
          <a:p>
            <a:pPr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فن‏آوري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066800" y="4957763"/>
            <a:ext cx="4495800" cy="151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858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87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716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2885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8605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4325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0045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نقطه‏نظرات درارتباط با رشد و توسعة كشور</a:t>
            </a:r>
          </a:p>
          <a:p>
            <a:pPr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فلسفة سازماني</a:t>
            </a:r>
          </a:p>
          <a:p>
            <a:pPr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نقاط قوي دروني</a:t>
            </a:r>
          </a:p>
          <a:p>
            <a:pPr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علاقة ذي‏نفع‏ها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781800" y="4524375"/>
            <a:ext cx="185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u="sng">
                <a:solidFill>
                  <a:srgbClr val="443D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tr" panose="00000700000000000000" pitchFamily="2" charset="-78"/>
              </a:rPr>
              <a:t>عناصر بيانية مأموريت</a:t>
            </a:r>
            <a:endParaRPr lang="en-US" u="sng">
              <a:solidFill>
                <a:srgbClr val="443D0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tr" panose="00000700000000000000" pitchFamily="2" charset="-78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124200" y="6281738"/>
            <a:ext cx="440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ar-SA" sz="2000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tr" panose="00000700000000000000" pitchFamily="2" charset="-78"/>
              </a:rPr>
              <a:t>بيانية مأموريّت بايد الهام‏بخش و برانگيزنده باشد</a:t>
            </a:r>
            <a:endParaRPr lang="en-US" sz="2400" i="1">
              <a:solidFill>
                <a:srgbClr val="CC3300"/>
              </a:solidFill>
              <a:latin typeface="Times New Roman" panose="02020603050405020304" pitchFamily="18" charset="0"/>
              <a:cs typeface="Titr" panose="00000700000000000000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686800" cy="981075"/>
          </a:xfrm>
        </p:spPr>
        <p:txBody>
          <a:bodyPr/>
          <a:lstStyle/>
          <a:p>
            <a:pPr rtl="1"/>
            <a:r>
              <a:rPr lang="fa-IR" b="1">
                <a:solidFill>
                  <a:srgbClr val="EC931C"/>
                </a:solidFill>
              </a:rPr>
              <a:t>رسالت              </a:t>
            </a:r>
            <a:r>
              <a:rPr lang="en-US" b="1">
                <a:solidFill>
                  <a:srgbClr val="EC931C"/>
                </a:solidFill>
              </a:rPr>
              <a:t>MISSION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5084762"/>
          </a:xfrm>
        </p:spPr>
        <p:txBody>
          <a:bodyPr/>
          <a:lstStyle/>
          <a:p>
            <a:pPr algn="r" rtl="1">
              <a:buFontTx/>
              <a:buNone/>
            </a:pPr>
            <a:endParaRPr lang="fa-IR" b="1">
              <a:solidFill>
                <a:srgbClr val="000000"/>
              </a:solidFill>
            </a:endParaRPr>
          </a:p>
          <a:p>
            <a:pPr algn="r" rtl="1">
              <a:buFontTx/>
              <a:buNone/>
            </a:pPr>
            <a:r>
              <a:rPr lang="fa-IR" b="1">
                <a:solidFill>
                  <a:schemeClr val="hlink"/>
                </a:solidFill>
              </a:rPr>
              <a:t>بیانیه جامع و مختصر از اهداف سازمان</a:t>
            </a:r>
          </a:p>
          <a:p>
            <a:pPr algn="r" rtl="1">
              <a:buFontTx/>
              <a:buNone/>
            </a:pPr>
            <a:r>
              <a:rPr lang="fa-IR" b="1">
                <a:solidFill>
                  <a:schemeClr val="hlink"/>
                </a:solidFill>
              </a:rPr>
              <a:t> (سند عینی تلاش سازمان)</a:t>
            </a:r>
          </a:p>
          <a:p>
            <a:pPr algn="r" rtl="1">
              <a:buFontTx/>
              <a:buNone/>
            </a:pPr>
            <a:endParaRPr lang="fa-IR" b="1">
              <a:solidFill>
                <a:schemeClr val="hlink"/>
              </a:solidFill>
            </a:endParaRPr>
          </a:p>
          <a:p>
            <a:pPr algn="r" rtl="1">
              <a:buFontTx/>
              <a:buNone/>
            </a:pPr>
            <a:r>
              <a:rPr lang="fa-IR" b="1">
                <a:solidFill>
                  <a:srgbClr val="000000"/>
                </a:solidFill>
              </a:rPr>
              <a:t>     </a:t>
            </a:r>
            <a:r>
              <a:rPr lang="fa-IR" b="1"/>
              <a:t>ضرورت تهیه:</a:t>
            </a:r>
          </a:p>
          <a:p>
            <a:pPr algn="r" rtl="1">
              <a:buFontTx/>
              <a:buNone/>
            </a:pPr>
            <a:r>
              <a:rPr lang="fa-IR" sz="2800" b="1"/>
              <a:t>          1- تدوین مقاصد مهم، روشن و مرتبط.</a:t>
            </a:r>
          </a:p>
          <a:p>
            <a:pPr algn="r" rtl="1">
              <a:buFontTx/>
              <a:buNone/>
            </a:pPr>
            <a:r>
              <a:rPr lang="fa-IR" sz="2800" b="1"/>
              <a:t>          2- تبیین چارچوب اصلی برنامه ریزی.</a:t>
            </a:r>
          </a:p>
          <a:p>
            <a:pPr algn="r" rtl="1">
              <a:buFontTx/>
              <a:buNone/>
            </a:pPr>
            <a:r>
              <a:rPr lang="fa-IR" sz="2800" b="1"/>
              <a:t>          3- متعهد ساختن کارکنان به تحقق اهداف.</a:t>
            </a:r>
          </a:p>
          <a:p>
            <a:pPr algn="r" rtl="1">
              <a:buFontTx/>
              <a:buNone/>
            </a:pPr>
            <a:r>
              <a:rPr lang="fa-IR" sz="2800" b="1"/>
              <a:t>          4- جلب حمایت افراد خارج سازمان.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altLang="ar-SA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Management) </a:t>
            </a:r>
            <a:r>
              <a:rPr lang="fa-IR" altLang="en-US" b="1" u="sng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cs typeface="Jadid" pitchFamily="2" charset="-78"/>
              </a:rPr>
              <a:t>مديريّت</a:t>
            </a:r>
            <a:endParaRPr lang="en-US" altLang="en-US" b="1" u="sng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1066800" y="2209800"/>
            <a:ext cx="7391400" cy="3048000"/>
          </a:xfrm>
          <a:prstGeom prst="ellipse">
            <a:avLst/>
          </a:prstGeom>
          <a:gradFill rotWithShape="0">
            <a:gsLst>
              <a:gs pos="0">
                <a:srgbClr val="EBF2F9"/>
              </a:gs>
              <a:gs pos="100000">
                <a:srgbClr val="EBF2F9">
                  <a:gamma/>
                  <a:shade val="94118"/>
                  <a:invGamma/>
                </a:srgbClr>
              </a:gs>
            </a:gsLst>
            <a:lin ang="2700000" scaled="1"/>
          </a:gradFill>
          <a:ln w="76200" cmpd="tri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>
              <a:lnSpc>
                <a:spcPct val="140000"/>
              </a:lnSpc>
            </a:pPr>
            <a:r>
              <a:rPr kumimoji="1" lang="ar-SA" altLang="en-US" sz="3200" b="1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فرآيند انجام كارها به‏طور اثربخش و كارآ</a:t>
            </a:r>
            <a:endParaRPr kumimoji="1" lang="en-US" altLang="en-US" sz="3200" b="1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  <a:p>
            <a:pPr algn="ctr">
              <a:lnSpc>
                <a:spcPct val="140000"/>
              </a:lnSpc>
            </a:pPr>
            <a:r>
              <a:rPr kumimoji="1" lang="en-US" altLang="en-US" sz="3200" b="1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 </a:t>
            </a:r>
            <a:r>
              <a:rPr kumimoji="1" lang="ar-SA" altLang="en-US" sz="3200" b="1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به‏وسيله ديگران</a:t>
            </a:r>
            <a:endParaRPr kumimoji="1" lang="en-US" altLang="en-US" sz="3200" b="1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431925"/>
          </a:xfrm>
        </p:spPr>
        <p:txBody>
          <a:bodyPr anchor="ctr"/>
          <a:lstStyle/>
          <a:p>
            <a:r>
              <a:rPr lang="fa-IR" sz="4400" b="1">
                <a:solidFill>
                  <a:srgbClr val="A50021"/>
                </a:solidFill>
              </a:rPr>
              <a:t>ارزش ها</a:t>
            </a:r>
            <a:r>
              <a:rPr lang="en-US" sz="4400" b="1">
                <a:solidFill>
                  <a:srgbClr val="A50021"/>
                </a:solidFill>
              </a:rPr>
              <a:t>VALUES</a:t>
            </a:r>
            <a:r>
              <a:rPr lang="en-US" sz="4400">
                <a:solidFill>
                  <a:srgbClr val="A50021"/>
                </a:solidFill>
              </a:rPr>
              <a:t>      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636838"/>
            <a:ext cx="7777162" cy="3001962"/>
          </a:xfrm>
        </p:spPr>
        <p:txBody>
          <a:bodyPr/>
          <a:lstStyle/>
          <a:p>
            <a:r>
              <a:rPr lang="fa-IR" sz="3200" b="1">
                <a:solidFill>
                  <a:schemeClr val="hlink"/>
                </a:solidFill>
              </a:rPr>
              <a:t>اصولی که از نظر فردی و اجتماعی در سازمان</a:t>
            </a:r>
          </a:p>
          <a:p>
            <a:r>
              <a:rPr lang="fa-IR" sz="3200" b="1">
                <a:solidFill>
                  <a:schemeClr val="hlink"/>
                </a:solidFill>
              </a:rPr>
              <a:t> نوعی رفتار مناسب و برتر شمرده می شوندو در هر حال معیارهای ثابت سازمان برای تصمیم گیری ها هستند:</a:t>
            </a:r>
          </a:p>
          <a:p>
            <a:r>
              <a:rPr lang="fa-IR" sz="3200" b="1">
                <a:solidFill>
                  <a:schemeClr val="hlink"/>
                </a:solidFill>
              </a:rPr>
              <a:t>صداقت، رازداری ،رضایت گیرنده خدمت در همه جا </a:t>
            </a:r>
            <a:endParaRPr lang="en-US" sz="32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>
                <a:solidFill>
                  <a:schemeClr val="hlink"/>
                </a:solidFill>
              </a:rPr>
              <a:t>کاربرد ارزشهای سازمانی:</a:t>
            </a: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sz="2800" b="1">
                <a:solidFill>
                  <a:srgbClr val="A50021"/>
                </a:solidFill>
              </a:rPr>
              <a:t>مبنا و معیار برای تصمیم گیری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بیان کننده ارزش های مورد قبول جامعه و سازمان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ایجاد انگیزه در کارکنان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وسیله تغییر فرهنگ سازمانی</a:t>
            </a:r>
          </a:p>
          <a:p>
            <a:pPr algn="r" rtl="1"/>
            <a:r>
              <a:rPr lang="fa-IR" sz="2800" b="1">
                <a:solidFill>
                  <a:srgbClr val="A50021"/>
                </a:solidFill>
              </a:rPr>
              <a:t>تبیین ساختار ومحرک عملیاتهای تبدیل دورنما به واقعیت</a:t>
            </a:r>
            <a:endParaRPr lang="en-US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نقش و اهداف بيانية مأموريّت</a:t>
            </a:r>
            <a:endParaRPr lang="en-US" sz="36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8225" y="2482850"/>
            <a:ext cx="7175500" cy="2843213"/>
          </a:xfrm>
          <a:gradFill rotWithShape="0">
            <a:gsLst>
              <a:gs pos="0">
                <a:schemeClr val="bg1"/>
              </a:gs>
              <a:gs pos="100000">
                <a:srgbClr val="FFFF9D"/>
              </a:gs>
            </a:gsLst>
            <a:path path="rect">
              <a:fillToRect r="100000" b="100000"/>
            </a:path>
          </a:gradFill>
          <a:ln w="57150" cap="flat" cmpd="thickThin">
            <a:solidFill>
              <a:srgbClr val="09061C"/>
            </a:solidFill>
            <a:miter lim="800000"/>
            <a:headEnd/>
            <a:tailEnd/>
          </a:ln>
        </p:spPr>
        <p:txBody>
          <a:bodyPr/>
          <a:lstStyle/>
          <a:p>
            <a:pPr marL="812800" indent="-812800" algn="r" rtl="1">
              <a:buFontTx/>
              <a:buNone/>
            </a:pPr>
            <a:endParaRPr lang="ar-SA" sz="2000" b="1"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812800" indent="-812800" algn="r" rtl="1">
              <a:buClr>
                <a:srgbClr val="333300"/>
              </a:buClr>
              <a:buSzPct val="90000"/>
              <a:buFont typeface="Wingdings" panose="05000000000000000000" pitchFamily="2" charset="2"/>
              <a:buAutoNum type="romanUcPeriod"/>
            </a:pPr>
            <a:r>
              <a:rPr lang="ar-SA" sz="2400" b="1">
                <a:solidFill>
                  <a:srgbClr val="720000"/>
                </a:solidFill>
                <a:cs typeface="Traffic" pitchFamily="2" charset="-78"/>
              </a:rPr>
              <a:t>ايجاد گرايش يكسان در تمام سازمان</a:t>
            </a:r>
          </a:p>
          <a:p>
            <a:pPr marL="812800" indent="-812800" algn="r" rtl="1">
              <a:buClr>
                <a:srgbClr val="333300"/>
              </a:buClr>
              <a:buSzPct val="90000"/>
              <a:buFont typeface="Wingdings" panose="05000000000000000000" pitchFamily="2" charset="2"/>
              <a:buAutoNum type="romanUcPeriod"/>
            </a:pPr>
            <a:r>
              <a:rPr lang="ar-SA" sz="2400" b="1">
                <a:solidFill>
                  <a:srgbClr val="720000"/>
                </a:solidFill>
                <a:cs typeface="Traffic" pitchFamily="2" charset="-78"/>
              </a:rPr>
              <a:t>ايجاد تفاهم در ارتباط با ايده‏هاي سازمان</a:t>
            </a:r>
          </a:p>
          <a:p>
            <a:pPr marL="812800" indent="-812800" algn="r" rtl="1">
              <a:buClr>
                <a:srgbClr val="333300"/>
              </a:buClr>
              <a:buSzPct val="90000"/>
              <a:buFont typeface="Wingdings" panose="05000000000000000000" pitchFamily="2" charset="2"/>
              <a:buAutoNum type="romanUcPeriod"/>
            </a:pPr>
            <a:r>
              <a:rPr lang="ar-SA" sz="2400" b="1">
                <a:solidFill>
                  <a:srgbClr val="720000"/>
                </a:solidFill>
                <a:cs typeface="Traffic" pitchFamily="2" charset="-78"/>
              </a:rPr>
              <a:t>منبع الهامي در ارتباط با فعّاليّت‏هاي روزمره</a:t>
            </a:r>
          </a:p>
          <a:p>
            <a:pPr marL="812800" indent="-812800" algn="r" rtl="1">
              <a:buClr>
                <a:srgbClr val="333300"/>
              </a:buClr>
              <a:buSzPct val="90000"/>
              <a:buFont typeface="Wingdings" panose="05000000000000000000" pitchFamily="2" charset="2"/>
              <a:buAutoNum type="romanUcPeriod"/>
            </a:pPr>
            <a:r>
              <a:rPr lang="ar-SA" sz="2400" b="1">
                <a:solidFill>
                  <a:srgbClr val="720000"/>
                </a:solidFill>
                <a:cs typeface="Traffic" pitchFamily="2" charset="-78"/>
              </a:rPr>
              <a:t>عامل هدايتي و گرايشي كاركنان در راستاي اهداف</a:t>
            </a:r>
            <a:endParaRPr lang="en-US" sz="2400" b="1">
              <a:solidFill>
                <a:srgbClr val="720000"/>
              </a:solidFill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7378700" cy="1143000"/>
          </a:xfrm>
        </p:spPr>
        <p:txBody>
          <a:bodyPr/>
          <a:lstStyle/>
          <a:p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شناخت محيط‏هاي سازماني</a:t>
            </a:r>
            <a:endParaRPr lang="en-US" sz="36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2590800"/>
            <a:ext cx="3352800" cy="2819400"/>
          </a:xfrm>
          <a:gradFill rotWithShape="0">
            <a:gsLst>
              <a:gs pos="0">
                <a:srgbClr val="CDE6FF"/>
              </a:gs>
              <a:gs pos="100000">
                <a:srgbClr val="CDE6FF">
                  <a:gamma/>
                  <a:tint val="33333"/>
                  <a:invGamma/>
                </a:srgbClr>
              </a:gs>
            </a:gsLst>
            <a:lin ang="5400000" scaled="1"/>
          </a:gradFill>
          <a:ln w="38100" cmpd="dbl">
            <a:solidFill>
              <a:srgbClr val="000066"/>
            </a:solidFill>
            <a:miter lim="800000"/>
            <a:headEnd/>
            <a:tailEnd/>
          </a:ln>
        </p:spPr>
        <p:txBody>
          <a:bodyPr anchor="ctr"/>
          <a:lstStyle/>
          <a:p>
            <a:pPr marL="533400" indent="-533400" algn="ctr" rtl="1">
              <a:buClr>
                <a:srgbClr val="003300"/>
              </a:buClr>
              <a:buFontTx/>
              <a:buNone/>
            </a:pPr>
            <a:r>
              <a:rPr lang="ar-SA" sz="2000" b="1" i="1" u="sng">
                <a:solidFill>
                  <a:srgbClr val="000066"/>
                </a:solidFill>
                <a:cs typeface="Jadid" pitchFamily="2" charset="-78"/>
              </a:rPr>
              <a:t>محيط كلان </a:t>
            </a:r>
            <a:r>
              <a:rPr lang="en-US" sz="2000" b="1" i="1" u="sng">
                <a:solidFill>
                  <a:srgbClr val="000066"/>
                </a:solidFill>
                <a:latin typeface="Albertus Extra Bold" pitchFamily="34" charset="0"/>
                <a:cs typeface="Jadid" pitchFamily="2" charset="-78"/>
              </a:rPr>
              <a:t>(PEST)</a:t>
            </a:r>
            <a:r>
              <a:rPr lang="ar-SA" sz="2000" b="1" i="1" u="sng">
                <a:solidFill>
                  <a:srgbClr val="000066"/>
                </a:solidFill>
                <a:latin typeface="Albertus Extra Bold" pitchFamily="34" charset="0"/>
                <a:cs typeface="Jadid" pitchFamily="2" charset="-78"/>
              </a:rPr>
              <a:t>:</a:t>
            </a:r>
          </a:p>
          <a:p>
            <a:pPr marL="533400" indent="-533400" algn="just" rtl="1">
              <a:buClr>
                <a:srgbClr val="080808"/>
              </a:buClr>
              <a:buSzPct val="70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000000"/>
                </a:solidFill>
                <a:cs typeface="Traffic" pitchFamily="2" charset="-78"/>
              </a:rPr>
              <a:t>عوامل سياسي</a:t>
            </a:r>
            <a:r>
              <a:rPr lang="en-US" sz="1800" b="1" i="1">
                <a:solidFill>
                  <a:srgbClr val="000000"/>
                </a:solidFill>
                <a:cs typeface="Traffic" pitchFamily="2" charset="-78"/>
              </a:rPr>
              <a:t>(Political)</a:t>
            </a:r>
            <a:r>
              <a:rPr lang="en-US" sz="1800" b="1">
                <a:solidFill>
                  <a:srgbClr val="000000"/>
                </a:solidFill>
                <a:cs typeface="Traffic" pitchFamily="2" charset="-78"/>
              </a:rPr>
              <a:t> </a:t>
            </a:r>
          </a:p>
          <a:p>
            <a:pPr marL="533400" indent="-533400" algn="just" rtl="1">
              <a:buClr>
                <a:srgbClr val="080808"/>
              </a:buClr>
              <a:buSzPct val="70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000000"/>
                </a:solidFill>
                <a:cs typeface="Traffic" pitchFamily="2" charset="-78"/>
              </a:rPr>
              <a:t>عوامل اقتصادي</a:t>
            </a:r>
            <a:r>
              <a:rPr lang="en-US" sz="1800" b="1" i="1">
                <a:solidFill>
                  <a:srgbClr val="000000"/>
                </a:solidFill>
                <a:cs typeface="Traffic" pitchFamily="2" charset="-78"/>
              </a:rPr>
              <a:t>(Economic)</a:t>
            </a:r>
            <a:r>
              <a:rPr lang="en-US" sz="1800" b="1">
                <a:solidFill>
                  <a:srgbClr val="000000"/>
                </a:solidFill>
                <a:cs typeface="Traffic" pitchFamily="2" charset="-78"/>
              </a:rPr>
              <a:t> </a:t>
            </a:r>
          </a:p>
          <a:p>
            <a:pPr marL="533400" indent="-533400" algn="just" rtl="1">
              <a:buClr>
                <a:srgbClr val="080808"/>
              </a:buClr>
              <a:buSzPct val="70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000000"/>
                </a:solidFill>
                <a:cs typeface="Traffic" pitchFamily="2" charset="-78"/>
              </a:rPr>
              <a:t>عوامل اجتماعي</a:t>
            </a:r>
            <a:r>
              <a:rPr lang="en-US" sz="1800" b="1" i="1">
                <a:solidFill>
                  <a:srgbClr val="000000"/>
                </a:solidFill>
                <a:cs typeface="Traffic" pitchFamily="2" charset="-78"/>
              </a:rPr>
              <a:t>(Social)</a:t>
            </a:r>
            <a:r>
              <a:rPr lang="en-US" sz="1800" b="1">
                <a:solidFill>
                  <a:srgbClr val="000000"/>
                </a:solidFill>
                <a:cs typeface="Traffic" pitchFamily="2" charset="-78"/>
              </a:rPr>
              <a:t> </a:t>
            </a:r>
          </a:p>
          <a:p>
            <a:pPr marL="533400" indent="-533400" algn="just" rtl="1">
              <a:buClr>
                <a:srgbClr val="080808"/>
              </a:buClr>
              <a:buSzPct val="70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000000"/>
                </a:solidFill>
                <a:cs typeface="Traffic" pitchFamily="2" charset="-78"/>
              </a:rPr>
              <a:t>فن‏آوري</a:t>
            </a:r>
            <a:r>
              <a:rPr lang="en-US" sz="1800" b="1">
                <a:solidFill>
                  <a:srgbClr val="000000"/>
                </a:solidFill>
                <a:cs typeface="Traffic" pitchFamily="2" charset="-78"/>
              </a:rPr>
              <a:t>  </a:t>
            </a:r>
            <a:r>
              <a:rPr lang="en-US" sz="1800" b="1" i="1">
                <a:solidFill>
                  <a:srgbClr val="000000"/>
                </a:solidFill>
                <a:cs typeface="Traffic" pitchFamily="2" charset="-78"/>
              </a:rPr>
              <a:t>(Technological)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590800"/>
            <a:ext cx="2438400" cy="2819400"/>
          </a:xfrm>
          <a:gradFill rotWithShape="0">
            <a:gsLst>
              <a:gs pos="0">
                <a:srgbClr val="FEE2FC"/>
              </a:gs>
              <a:gs pos="100000">
                <a:srgbClr val="FEE2FC">
                  <a:gamma/>
                  <a:tint val="18039"/>
                  <a:invGamma/>
                </a:srgbClr>
              </a:gs>
            </a:gsLst>
            <a:lin ang="2700000" scaled="1"/>
          </a:gradFill>
          <a:ln w="38100" cmpd="dbl">
            <a:solidFill>
              <a:srgbClr val="003300"/>
            </a:solidFill>
            <a:miter lim="800000"/>
            <a:headEnd/>
            <a:tailEnd/>
          </a:ln>
        </p:spPr>
        <p:txBody>
          <a:bodyPr anchor="ctr"/>
          <a:lstStyle/>
          <a:p>
            <a:pPr marL="533400" indent="-533400" algn="ctr" rtl="1">
              <a:buFontTx/>
              <a:buNone/>
            </a:pPr>
            <a:r>
              <a:rPr lang="ar-SA" sz="1800" b="1" i="1" u="sng">
                <a:solidFill>
                  <a:schemeClr val="folHlink"/>
                </a:solidFill>
                <a:cs typeface="Jadid" pitchFamily="2" charset="-78"/>
              </a:rPr>
              <a:t>محيط داخلي:</a:t>
            </a:r>
            <a:endParaRPr lang="en-US" sz="1800" b="1" i="1" u="sng">
              <a:solidFill>
                <a:schemeClr val="folHlink"/>
              </a:solidFill>
              <a:cs typeface="Jadid" pitchFamily="2" charset="-78"/>
            </a:endParaRPr>
          </a:p>
          <a:p>
            <a:pPr marL="533400" indent="-533400" algn="r" rtl="1">
              <a:buClr>
                <a:srgbClr val="A50021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A50021"/>
                </a:solidFill>
                <a:cs typeface="Traffic" pitchFamily="2" charset="-78"/>
              </a:rPr>
              <a:t>منابع مالي</a:t>
            </a:r>
          </a:p>
          <a:p>
            <a:pPr marL="533400" indent="-533400" algn="r" rtl="1">
              <a:buClr>
                <a:srgbClr val="A50021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A50021"/>
                </a:solidFill>
                <a:cs typeface="Traffic" pitchFamily="2" charset="-78"/>
              </a:rPr>
              <a:t>نيروي انساني</a:t>
            </a:r>
          </a:p>
          <a:p>
            <a:pPr marL="533400" indent="-533400" algn="r" rtl="1">
              <a:buClr>
                <a:srgbClr val="A50021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A50021"/>
                </a:solidFill>
                <a:cs typeface="Traffic" pitchFamily="2" charset="-78"/>
              </a:rPr>
              <a:t>بازاريابي و فروش</a:t>
            </a:r>
          </a:p>
          <a:p>
            <a:pPr marL="533400" indent="-533400" algn="r" rtl="1">
              <a:buClr>
                <a:srgbClr val="A50021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A50021"/>
                </a:solidFill>
                <a:cs typeface="Traffic" pitchFamily="2" charset="-78"/>
              </a:rPr>
              <a:t>عمليات و توليد</a:t>
            </a:r>
          </a:p>
          <a:p>
            <a:pPr marL="533400" indent="-533400" algn="r" rtl="1">
              <a:buClr>
                <a:srgbClr val="A50021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A50021"/>
                </a:solidFill>
                <a:cs typeface="Traffic" pitchFamily="2" charset="-78"/>
              </a:rPr>
              <a:t>تحقيق و توسعه</a:t>
            </a:r>
          </a:p>
          <a:p>
            <a:pPr marL="533400" indent="-533400" algn="r" rtl="1">
              <a:buClr>
                <a:srgbClr val="A50021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A50021"/>
                </a:solidFill>
                <a:cs typeface="Traffic" pitchFamily="2" charset="-78"/>
              </a:rPr>
              <a:t>مديريت</a:t>
            </a:r>
          </a:p>
          <a:p>
            <a:pPr marL="533400" indent="-533400" algn="r" rtl="1">
              <a:buClr>
                <a:srgbClr val="A50021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sz="1800" b="1">
                <a:solidFill>
                  <a:srgbClr val="A50021"/>
                </a:solidFill>
                <a:cs typeface="Traffic" pitchFamily="2" charset="-78"/>
              </a:rPr>
              <a:t>استراتژي جاري</a:t>
            </a:r>
            <a:endParaRPr lang="en-US" sz="1800" b="1">
              <a:solidFill>
                <a:srgbClr val="A50021"/>
              </a:solidFill>
              <a:cs typeface="Traffic" pitchFamily="2" charset="-78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971800" y="2590800"/>
            <a:ext cx="2667000" cy="2819400"/>
          </a:xfrm>
          <a:prstGeom prst="rect">
            <a:avLst/>
          </a:prstGeom>
          <a:gradFill rotWithShape="0">
            <a:gsLst>
              <a:gs pos="0">
                <a:srgbClr val="FBFABC"/>
              </a:gs>
              <a:gs pos="100000">
                <a:srgbClr val="FBFABC">
                  <a:gamma/>
                  <a:tint val="21176"/>
                  <a:invGamma/>
                </a:srgbClr>
              </a:gs>
            </a:gsLst>
            <a:lin ang="2700000" scaled="1"/>
          </a:gradFill>
          <a:ln w="38100" cmpd="dbl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1445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0025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5745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465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7185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2905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None/>
            </a:pPr>
            <a:r>
              <a:rPr lang="ar-SA" sz="2000" b="1" i="1" u="sng">
                <a:solidFill>
                  <a:srgbClr val="663300"/>
                </a:solidFill>
                <a:latin typeface="Times New Roman" panose="02020603050405020304" pitchFamily="18" charset="0"/>
                <a:cs typeface="Jadid" pitchFamily="2" charset="-78"/>
              </a:rPr>
              <a:t>محيط رقابتي (پورتر):</a:t>
            </a:r>
          </a:p>
          <a:p>
            <a:pPr algn="just" rtl="1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b="1">
                <a:solidFill>
                  <a:srgbClr val="663300"/>
                </a:solidFill>
                <a:latin typeface="Times New Roman" panose="02020603050405020304" pitchFamily="18" charset="0"/>
                <a:cs typeface="Traffic" pitchFamily="2" charset="-78"/>
              </a:rPr>
              <a:t>مشتريان</a:t>
            </a:r>
          </a:p>
          <a:p>
            <a:pPr algn="just" rtl="1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b="1">
                <a:solidFill>
                  <a:srgbClr val="663300"/>
                </a:solidFill>
                <a:latin typeface="Times New Roman" panose="02020603050405020304" pitchFamily="18" charset="0"/>
                <a:cs typeface="Traffic" pitchFamily="2" charset="-78"/>
              </a:rPr>
              <a:t>تازه‏واردها</a:t>
            </a:r>
          </a:p>
          <a:p>
            <a:pPr algn="just" rtl="1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b="1">
                <a:solidFill>
                  <a:srgbClr val="663300"/>
                </a:solidFill>
                <a:latin typeface="Times New Roman" panose="02020603050405020304" pitchFamily="18" charset="0"/>
                <a:cs typeface="Traffic" pitchFamily="2" charset="-78"/>
              </a:rPr>
              <a:t>تدارك‏كنندگان</a:t>
            </a:r>
          </a:p>
          <a:p>
            <a:pPr algn="just" rtl="1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b="1">
                <a:solidFill>
                  <a:srgbClr val="663300"/>
                </a:solidFill>
                <a:latin typeface="Times New Roman" panose="02020603050405020304" pitchFamily="18" charset="0"/>
                <a:cs typeface="Traffic" pitchFamily="2" charset="-78"/>
              </a:rPr>
              <a:t>كالا يا خدمت جانشين</a:t>
            </a:r>
          </a:p>
          <a:p>
            <a:pPr algn="just" rtl="1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b="1">
                <a:solidFill>
                  <a:srgbClr val="663300"/>
                </a:solidFill>
                <a:latin typeface="Times New Roman" panose="02020603050405020304" pitchFamily="18" charset="0"/>
                <a:cs typeface="Traffic" pitchFamily="2" charset="-78"/>
              </a:rPr>
              <a:t>رقبا</a:t>
            </a:r>
            <a:endParaRPr lang="en-US" b="1" i="1">
              <a:solidFill>
                <a:srgbClr val="6633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/>
      <p:bldP spid="37892" grpId="0" build="p" autoUpdateAnimBg="0"/>
      <p:bldP spid="3789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شناخت محيط‏هاي سازماني</a:t>
            </a:r>
            <a:r>
              <a:rPr lang="ar-SA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ar-SA" sz="2800" i="1"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(ادامه)</a:t>
            </a:r>
            <a:endParaRPr lang="en-US" sz="2800" i="1">
              <a:effectLst>
                <a:outerShdw blurRad="38100" dist="38100" dir="2700000" algn="tl">
                  <a:srgbClr val="C0C0C0"/>
                </a:outerShdw>
              </a:effectLst>
              <a:cs typeface="Titr" panose="00000700000000000000" pitchFamily="2" charset="-78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339138" cy="4267200"/>
          </a:xfrm>
        </p:spPr>
        <p:txBody>
          <a:bodyPr/>
          <a:lstStyle/>
          <a:p>
            <a:pPr marL="609600" indent="-609600" algn="r" rtl="1">
              <a:buFontTx/>
              <a:buNone/>
            </a:pPr>
            <a:r>
              <a:rPr lang="ar-SA" sz="2000" b="1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براي شناخت محيط‏هاي سازماني ابتدا عوامل مربوطه شناسائي مي‏شوند</a:t>
            </a:r>
          </a:p>
          <a:p>
            <a:pPr marL="609600" indent="-609600" algn="r" rtl="1">
              <a:buFontTx/>
              <a:buNone/>
            </a:pPr>
            <a:r>
              <a:rPr lang="ar-SA" sz="20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مثلاً عوامل سياسي مي‏تواند شامل موارد زير باشد</a:t>
            </a:r>
          </a:p>
          <a:p>
            <a:pPr marL="609600" indent="-609600" algn="just" rtl="1">
              <a:buSzPct val="90000"/>
              <a:buFont typeface="Wingdings" panose="05000000000000000000" pitchFamily="2" charset="2"/>
              <a:buAutoNum type="arabicPeriod"/>
            </a:pPr>
            <a:r>
              <a:rPr lang="ar-SA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قوانين حمايت‏كننده</a:t>
            </a:r>
          </a:p>
          <a:p>
            <a:pPr marL="609600" indent="-609600" algn="just" rtl="1">
              <a:buSzPct val="90000"/>
              <a:buFont typeface="Wingdings" panose="05000000000000000000" pitchFamily="2" charset="2"/>
              <a:buAutoNum type="arabicPeriod"/>
            </a:pPr>
            <a:r>
              <a:rPr lang="ar-SA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قوانين كار</a:t>
            </a:r>
          </a:p>
          <a:p>
            <a:pPr marL="609600" indent="-609600" algn="just" rtl="1">
              <a:buSzPct val="90000"/>
              <a:buFont typeface="Wingdings" panose="05000000000000000000" pitchFamily="2" charset="2"/>
              <a:buAutoNum type="arabicPeriod"/>
            </a:pPr>
            <a:r>
              <a:rPr lang="ar-SA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قوانين ارتباط با ساير كشورها</a:t>
            </a:r>
          </a:p>
          <a:p>
            <a:pPr marL="609600" indent="-609600" algn="just" rtl="1">
              <a:buSzPct val="90000"/>
              <a:buFont typeface="Wingdings" panose="05000000000000000000" pitchFamily="2" charset="2"/>
              <a:buAutoNum type="arabicPeriod"/>
            </a:pPr>
            <a:r>
              <a:rPr lang="ar-SA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قوانين خصوصي‏سازي</a:t>
            </a:r>
          </a:p>
          <a:p>
            <a:pPr marL="609600" indent="-609600" algn="just" rtl="1">
              <a:buFontTx/>
              <a:buNone/>
            </a:pPr>
            <a:r>
              <a:rPr lang="ar-SA" sz="20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سپس جمع تعداد عوامل نيز مشخص مي‏شود. در مثال بالا جمع عوامل سياسي 4 مي‏باشد</a:t>
            </a:r>
          </a:p>
          <a:p>
            <a:pPr marL="609600" indent="-609600" algn="just" rtl="1">
              <a:buFontTx/>
              <a:buNone/>
            </a:pPr>
            <a:r>
              <a:rPr lang="ar-SA" sz="2000" b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مجموع عوامل محيط كلان</a:t>
            </a:r>
            <a:r>
              <a:rPr lang="en-US" sz="2000" b="1" i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(PEST)</a:t>
            </a:r>
            <a:r>
              <a:rPr lang="en-US" sz="2000" b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2000" b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و رقابتي به‏عنوان، عوامل محيطي</a:t>
            </a:r>
            <a:r>
              <a:rPr lang="en-US" sz="2000" b="1" i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(Environment)</a:t>
            </a:r>
            <a:r>
              <a:rPr lang="en-US" sz="2000" b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ar-SA" sz="2000" b="1">
              <a:solidFill>
                <a:srgbClr val="BE2D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609600" indent="-609600" algn="just" rtl="1">
              <a:buFontTx/>
              <a:buNone/>
            </a:pPr>
            <a:r>
              <a:rPr lang="ar-SA" sz="2000" b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مجموع عوامل محيط داخلي به‏عنوان منابع</a:t>
            </a:r>
            <a:r>
              <a:rPr lang="en-US" sz="2000" b="1" i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(Resources)</a:t>
            </a:r>
            <a:r>
              <a:rPr lang="en-US" sz="2000" b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2000" b="1">
                <a:solidFill>
                  <a:srgbClr val="BE2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در نظر گرفته مي‏شود</a:t>
            </a:r>
            <a:endParaRPr lang="en-US" sz="2000" b="1">
              <a:solidFill>
                <a:srgbClr val="BE2D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ارزيابي عوامل محيطي</a:t>
            </a:r>
            <a:endParaRPr lang="en-US" sz="48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339138" cy="3505200"/>
          </a:xfrm>
        </p:spPr>
        <p:txBody>
          <a:bodyPr/>
          <a:lstStyle/>
          <a:p>
            <a:pPr marL="812800" indent="-812800" algn="r" rtl="1">
              <a:buFontTx/>
              <a:buNone/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مهّم‏ترين قسمت برنامه‏ريزي استراتژيك بوده و به عواملي تأكيد دارد كه ظهور و بروز آن‏ها در اختيار سازمان و مديّريت نمي‏باشد</a:t>
            </a:r>
          </a:p>
          <a:p>
            <a:pPr marL="812800" indent="-812800" algn="r" rtl="1">
              <a:buFontTx/>
              <a:buNone/>
            </a:pPr>
            <a:r>
              <a:rPr lang="ar-SA" sz="2600" i="1" u="sng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روش‏هاي ارزيابي عوامل محيطي:</a:t>
            </a:r>
          </a:p>
          <a:p>
            <a:pPr marL="812800" indent="-812800" algn="r" rtl="1">
              <a:buClr>
                <a:srgbClr val="BE2D00"/>
              </a:buClr>
              <a:buFont typeface="Wingdings" panose="05000000000000000000" pitchFamily="2" charset="2"/>
              <a:buAutoNum type="romanUcPeriod"/>
            </a:pPr>
            <a:r>
              <a:rPr lang="ar-SA" sz="26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ريزبيني يا پويش‏گري</a:t>
            </a:r>
            <a:r>
              <a:rPr lang="en-US" sz="2600" b="1" i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(Scanning)</a:t>
            </a:r>
            <a:r>
              <a:rPr lang="en-US" sz="26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ar-SA" sz="26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812800" indent="-812800" algn="r" rtl="1">
              <a:buClr>
                <a:srgbClr val="BE2D00"/>
              </a:buClr>
              <a:buFont typeface="Wingdings" panose="05000000000000000000" pitchFamily="2" charset="2"/>
              <a:buAutoNum type="romanUcPeriod"/>
            </a:pPr>
            <a:r>
              <a:rPr lang="ar-SA" sz="26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رديابي</a:t>
            </a:r>
            <a:r>
              <a:rPr lang="en-US" sz="2600" b="1" i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(Trail)</a:t>
            </a:r>
            <a:r>
              <a:rPr lang="en-US" sz="26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ar-SA" sz="26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812800" indent="-812800" algn="r" rtl="1">
              <a:buClr>
                <a:srgbClr val="BE2D00"/>
              </a:buClr>
              <a:buFont typeface="Wingdings" panose="05000000000000000000" pitchFamily="2" charset="2"/>
              <a:buAutoNum type="romanUcPeriod"/>
            </a:pPr>
            <a:r>
              <a:rPr lang="ar-SA" sz="26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پيش‏بيني</a:t>
            </a:r>
            <a:r>
              <a:rPr lang="en-US" sz="2600" b="1" i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(Forecasting)</a:t>
            </a:r>
            <a:r>
              <a:rPr lang="en-US" sz="26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ar-SA" sz="26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812800" indent="-812800" algn="r" rtl="1">
              <a:buClr>
                <a:srgbClr val="BE2D00"/>
              </a:buClr>
              <a:buFont typeface="Wingdings" panose="05000000000000000000" pitchFamily="2" charset="2"/>
              <a:buAutoNum type="romanUcPeriod"/>
            </a:pPr>
            <a:r>
              <a:rPr lang="ar-SA" sz="26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پايش</a:t>
            </a:r>
            <a:r>
              <a:rPr lang="en-US" sz="2600" b="1" i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(Monitoring)</a:t>
            </a:r>
            <a:r>
              <a:rPr lang="en-US" sz="26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254625"/>
          </a:xfrm>
        </p:spPr>
        <p:txBody>
          <a:bodyPr/>
          <a:lstStyle/>
          <a:p>
            <a:pPr algn="ctr" rtl="1">
              <a:buFontTx/>
              <a:buNone/>
            </a:pPr>
            <a:r>
              <a:rPr lang="fa-IR" b="1">
                <a:solidFill>
                  <a:srgbClr val="A50021"/>
                </a:solidFill>
              </a:rPr>
              <a:t>تهیه ماتریس ارزیابی عوامل خارجی</a:t>
            </a:r>
          </a:p>
          <a:p>
            <a:pPr algn="ctr" rtl="1">
              <a:buFontTx/>
              <a:buNone/>
            </a:pPr>
            <a:r>
              <a:rPr lang="en-US" b="1">
                <a:solidFill>
                  <a:srgbClr val="A50021"/>
                </a:solidFill>
              </a:rPr>
              <a:t>External Factor Evaluation (EFE)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2276475"/>
            <a:ext cx="867568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الف – نگارش 5 فرصت و 5 تهدید بر اساس میزان واولویت تعیین شده 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(مجموعا 10 عامل)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ب- تعیین ضریب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(مجموع  100 برای کل عوامل خارجی)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ج – محاسبه رتبه برای هر یک از عوامل خارجی بر اساس وضعیت موجود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(1- بی تاثیر،2- تاثیر کم، 3- تاثیر متوسط،4- تاثیر زیاد)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د- محاسبه نمره برای هر یک از عوامل خارجی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 رتبه × ضریب÷100)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هـ محاسبه امتیاز عوامل خارجی</a:t>
            </a:r>
          </a:p>
          <a:p>
            <a:pPr algn="r" rtl="1"/>
            <a:r>
              <a:rPr lang="fa-IR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(مجموع نمرات نهائی)</a:t>
            </a:r>
            <a:r>
              <a:rPr lang="fa-IR" sz="2400" b="1">
                <a:solidFill>
                  <a:schemeClr val="hlink"/>
                </a:solidFill>
              </a:rPr>
              <a:t> </a:t>
            </a:r>
            <a:endParaRPr lang="en-US" sz="24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0"/>
            <a:ext cx="6418262" cy="688975"/>
          </a:xfrm>
        </p:spPr>
        <p:txBody>
          <a:bodyPr/>
          <a:lstStyle/>
          <a:p>
            <a:r>
              <a:rPr lang="fa-IR" sz="4000" b="1">
                <a:solidFill>
                  <a:srgbClr val="FF9900"/>
                </a:solidFill>
              </a:rPr>
              <a:t>ماتریس ارزیابی عوامل خارجی</a:t>
            </a:r>
            <a:endParaRPr lang="en-US" sz="4000" b="1">
              <a:solidFill>
                <a:srgbClr val="FF9900"/>
              </a:solidFill>
            </a:endParaRPr>
          </a:p>
        </p:txBody>
      </p:sp>
      <p:graphicFrame>
        <p:nvGraphicFramePr>
          <p:cNvPr id="55299" name="Group 3"/>
          <p:cNvGraphicFramePr>
            <a:graphicFrameLocks noGrp="1"/>
          </p:cNvGraphicFramePr>
          <p:nvPr>
            <p:ph idx="1"/>
          </p:nvPr>
        </p:nvGraphicFramePr>
        <p:xfrm>
          <a:off x="468313" y="981075"/>
          <a:ext cx="8362950" cy="5202238"/>
        </p:xfrm>
        <a:graphic>
          <a:graphicData uri="http://schemas.openxmlformats.org/drawingml/2006/table">
            <a:tbl>
              <a:tblPr rtl="1"/>
              <a:tblGrid>
                <a:gridCol w="3179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عوامل خارجی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ضریب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رتبه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نمره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فرصت ها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925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تهدیدها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جمع کل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ارزيابي عوامل دروني</a:t>
            </a:r>
            <a:endParaRPr lang="en-US" sz="3600" b="1" i="1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58138" cy="40386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در ارزيابي محيط داخلي سه متغير درنظر گرفته مي‏شود:</a:t>
            </a:r>
          </a:p>
          <a:p>
            <a:pPr algn="just" rtl="1">
              <a:buClr>
                <a:srgbClr val="003300"/>
              </a:buClr>
              <a:buFont typeface="Wingdings" panose="05000000000000000000" pitchFamily="2" charset="2"/>
              <a:buChar char="¶"/>
            </a:pPr>
            <a:r>
              <a:rPr lang="ar-SA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منابع</a:t>
            </a:r>
            <a:r>
              <a:rPr lang="en-US" sz="24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(Input)</a:t>
            </a: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ar-SA" sz="24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just" rtl="1">
              <a:buClr>
                <a:srgbClr val="003300"/>
              </a:buClr>
              <a:buFont typeface="Wingdings" panose="05000000000000000000" pitchFamily="2" charset="2"/>
              <a:buChar char="¶"/>
            </a:pPr>
            <a:r>
              <a:rPr lang="ar-SA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استراتژي جاري، فرهنگ سازماني، نقش و مأموريّت</a:t>
            </a:r>
            <a:r>
              <a:rPr lang="en-US" sz="24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(Process)</a:t>
            </a: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ar-SA" sz="24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just" rtl="1">
              <a:buClr>
                <a:srgbClr val="003300"/>
              </a:buClr>
              <a:buFont typeface="Wingdings" panose="05000000000000000000" pitchFamily="2" charset="2"/>
              <a:buChar char="¶"/>
            </a:pPr>
            <a:r>
              <a:rPr lang="ar-SA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عملكرد</a:t>
            </a:r>
            <a:r>
              <a:rPr lang="en-US" sz="24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(Output)</a:t>
            </a: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</a:p>
          <a:p>
            <a:pPr algn="just" rtl="1">
              <a:buFontTx/>
              <a:buNone/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از بالا به پائين اطلاعات موجود كمتر مي‏شود و استفاده از نظرات ذي‏نفع‏ها در اين مورد كمك‏كننده خواهد بود</a:t>
            </a:r>
          </a:p>
          <a:p>
            <a:pPr algn="just" rtl="1">
              <a:buClr>
                <a:srgbClr val="B02A00"/>
              </a:buClr>
              <a:buSzPct val="140000"/>
              <a:buFont typeface="Wingdings" panose="05000000000000000000" pitchFamily="2" charset="2"/>
              <a:buChar char="E"/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نقاط‏قوّتي كه نشان‏دهندة مهارت خاص باشند و لبة تيز رقابت سازمان را تعيين كنند </a:t>
            </a:r>
            <a:r>
              <a:rPr lang="ar-SA" sz="2400" b="1" i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شايستگي بارز</a:t>
            </a:r>
            <a:r>
              <a:rPr lang="en-US" sz="2400" b="1" i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(Distinction Competence)</a:t>
            </a:r>
            <a:r>
              <a:rPr lang="en-US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مي‏نامند</a:t>
            </a:r>
            <a:endParaRPr lang="en-US" sz="2400" b="1">
              <a:solidFill>
                <a:srgbClr val="B02A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3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74638"/>
            <a:ext cx="7715250" cy="1143000"/>
          </a:xfrm>
        </p:spPr>
        <p:txBody>
          <a:bodyPr/>
          <a:lstStyle/>
          <a:p>
            <a:r>
              <a:rPr lang="fa-IR" b="1">
                <a:solidFill>
                  <a:schemeClr val="hlink"/>
                </a:solidFill>
              </a:rPr>
              <a:t>قدم دوم: ارزیابی عوامل داخلی موثر</a:t>
            </a:r>
            <a:r>
              <a:rPr lang="fa-IR">
                <a:solidFill>
                  <a:schemeClr val="hlink"/>
                </a:solidFill>
              </a:rPr>
              <a:t> 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2349500"/>
            <a:ext cx="2598737" cy="4114800"/>
          </a:xfrm>
        </p:spPr>
        <p:txBody>
          <a:bodyPr/>
          <a:lstStyle/>
          <a:p>
            <a:pPr algn="r" rtl="1"/>
            <a:r>
              <a:rPr lang="fa-IR" b="1">
                <a:solidFill>
                  <a:srgbClr val="A50021"/>
                </a:solidFill>
              </a:rPr>
              <a:t>نقاط ضعف</a:t>
            </a:r>
          </a:p>
          <a:p>
            <a:pPr algn="r" rtl="1">
              <a:buFontTx/>
              <a:buNone/>
            </a:pPr>
            <a:r>
              <a:rPr lang="en-US" b="1" u="sng">
                <a:solidFill>
                  <a:srgbClr val="A50021"/>
                </a:solidFill>
              </a:rPr>
              <a:t>W</a:t>
            </a:r>
            <a:r>
              <a:rPr lang="en-US" b="1">
                <a:solidFill>
                  <a:srgbClr val="A50021"/>
                </a:solidFill>
              </a:rPr>
              <a:t>eakness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508625" y="2349500"/>
            <a:ext cx="2670175" cy="4114800"/>
          </a:xfrm>
        </p:spPr>
        <p:txBody>
          <a:bodyPr/>
          <a:lstStyle/>
          <a:p>
            <a:pPr algn="r" rtl="1"/>
            <a:r>
              <a:rPr lang="fa-IR" b="1">
                <a:solidFill>
                  <a:srgbClr val="A50021"/>
                </a:solidFill>
              </a:rPr>
              <a:t>نقاط قوت</a:t>
            </a:r>
          </a:p>
          <a:p>
            <a:pPr algn="r" rtl="1">
              <a:buFontTx/>
              <a:buNone/>
            </a:pPr>
            <a:r>
              <a:rPr lang="en-US" b="1" u="sng">
                <a:solidFill>
                  <a:srgbClr val="A50021"/>
                </a:solidFill>
              </a:rPr>
              <a:t>S</a:t>
            </a:r>
            <a:r>
              <a:rPr lang="en-US" b="1">
                <a:solidFill>
                  <a:srgbClr val="A50021"/>
                </a:solidFill>
              </a:rPr>
              <a:t>trengths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49275"/>
            <a:ext cx="6958012" cy="2416175"/>
          </a:xfrm>
        </p:spPr>
        <p:txBody>
          <a:bodyPr anchor="ctr"/>
          <a:lstStyle/>
          <a:p>
            <a:pPr rtl="1"/>
            <a:r>
              <a:rPr lang="ar-SA">
                <a:solidFill>
                  <a:srgbClr val="FF0000"/>
                </a:solidFill>
                <a:cs typeface="B Titr" panose="00000700000000000000" pitchFamily="2" charset="-78"/>
              </a:rPr>
              <a:t>تعريف مديريت</a:t>
            </a:r>
            <a:endParaRPr lang="en-US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213100"/>
            <a:ext cx="7010400" cy="1752600"/>
          </a:xfrm>
        </p:spPr>
        <p:txBody>
          <a:bodyPr/>
          <a:lstStyle/>
          <a:p>
            <a:pPr algn="just" rtl="1"/>
            <a:r>
              <a:rPr lang="ar-SA" sz="3600">
                <a:cs typeface="B Traffic" panose="00000400000000000000" pitchFamily="2" charset="-78"/>
              </a:rPr>
              <a:t>مديريت فعاليتي</a:t>
            </a:r>
            <a:r>
              <a:rPr lang="en-US" sz="3600">
                <a:cs typeface="B Traffic" panose="00000400000000000000" pitchFamily="2" charset="-78"/>
              </a:rPr>
              <a:t> </a:t>
            </a:r>
            <a:r>
              <a:rPr lang="ar-SA" sz="3600">
                <a:cs typeface="B Traffic" panose="00000400000000000000" pitchFamily="2" charset="-78"/>
              </a:rPr>
              <a:t>است منظم درجهت تحقق اهداف معين ازطريق ايجادروابط ميان منابع موجود، انجام دادن كاربامشاركت افراد ديگروشركت فعال در تصميم گيري</a:t>
            </a:r>
            <a:endParaRPr lang="en-US" sz="3600">
              <a:cs typeface="B Traffic" panose="00000400000000000000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>
                <a:solidFill>
                  <a:schemeClr val="tx1"/>
                </a:solidFill>
              </a:rPr>
              <a:t>شناسائی نحوه عملکرد سازمان در گذشته: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sz="2800" b="1">
                <a:solidFill>
                  <a:schemeClr val="hlink"/>
                </a:solidFill>
              </a:rPr>
              <a:t>آیا سازمان پاسخگو نیاز گروه هدف بوده است؟</a:t>
            </a:r>
          </a:p>
          <a:p>
            <a:pPr algn="r" rtl="1"/>
            <a:r>
              <a:rPr lang="fa-IR" sz="2800" b="1">
                <a:solidFill>
                  <a:schemeClr val="hlink"/>
                </a:solidFill>
              </a:rPr>
              <a:t>آیا خدمات به نحو مناسب ارائه شده است؟</a:t>
            </a:r>
          </a:p>
          <a:p>
            <a:pPr algn="r" rtl="1"/>
            <a:r>
              <a:rPr lang="fa-IR" sz="2800" b="1">
                <a:solidFill>
                  <a:schemeClr val="hlink"/>
                </a:solidFill>
              </a:rPr>
              <a:t>آیا تغییرات تاثیر گذار در سازمان اتفاق افتاده است؟</a:t>
            </a:r>
          </a:p>
          <a:p>
            <a:pPr algn="r" rtl="1"/>
            <a:r>
              <a:rPr lang="fa-IR" sz="2800" b="1">
                <a:solidFill>
                  <a:schemeClr val="hlink"/>
                </a:solidFill>
              </a:rPr>
              <a:t>در حال حاضر در رکود هستیم یا در پیشرفت؟(دلایل)</a:t>
            </a:r>
          </a:p>
          <a:p>
            <a:pPr algn="r" rtl="1"/>
            <a:r>
              <a:rPr lang="fa-IR" sz="2800" b="1">
                <a:solidFill>
                  <a:schemeClr val="hlink"/>
                </a:solidFill>
              </a:rPr>
              <a:t>در برنامه توسعه کشور دارای چه سهمی هستیم؟</a:t>
            </a:r>
          </a:p>
          <a:p>
            <a:pPr algn="r" rtl="1">
              <a:buFontTx/>
              <a:buNone/>
            </a:pPr>
            <a:endParaRPr lang="en-US" sz="28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>
                <a:solidFill>
                  <a:schemeClr val="hlink"/>
                </a:solidFill>
              </a:rPr>
              <a:t>شناسائی عملکرد فعلی سازمان :</a:t>
            </a:r>
            <a:r>
              <a:rPr lang="fa-IR">
                <a:solidFill>
                  <a:srgbClr val="EC931C"/>
                </a:solidFill>
              </a:rPr>
              <a:t> </a:t>
            </a:r>
            <a:endParaRPr lang="en-US">
              <a:solidFill>
                <a:srgbClr val="EC931C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sz="2800" b="1"/>
              <a:t>فعالیتهای در دست اقدام چیست؟</a:t>
            </a:r>
          </a:p>
          <a:p>
            <a:pPr algn="r" rtl="1"/>
            <a:r>
              <a:rPr lang="fa-IR" sz="2800" b="1"/>
              <a:t>فعالیتهای مکمل و متضاد کدام است؟</a:t>
            </a:r>
          </a:p>
          <a:p>
            <a:pPr algn="r" rtl="1"/>
            <a:r>
              <a:rPr lang="fa-IR" sz="2800" b="1"/>
              <a:t>آیا نیازی به تداوم فعالیتها میباشد؟</a:t>
            </a:r>
          </a:p>
          <a:p>
            <a:pPr algn="r" rtl="1"/>
            <a:r>
              <a:rPr lang="fa-IR" sz="2800" b="1"/>
              <a:t>مبنای سنجش عملکرد چیست؟</a:t>
            </a:r>
          </a:p>
          <a:p>
            <a:pPr algn="r" rtl="1"/>
            <a:r>
              <a:rPr lang="fa-IR" sz="2800" b="1"/>
              <a:t>نگرش جامعه به عملکرد سازمان چیست؟</a:t>
            </a:r>
            <a:endParaRPr lang="en-US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>
                <a:solidFill>
                  <a:schemeClr val="hlink"/>
                </a:solidFill>
              </a:rPr>
              <a:t>شناسائی نقاط ضعف و قوت:</a:t>
            </a: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20938"/>
            <a:ext cx="8686800" cy="4114800"/>
          </a:xfrm>
        </p:spPr>
        <p:txBody>
          <a:bodyPr/>
          <a:lstStyle/>
          <a:p>
            <a:pPr algn="r" rtl="1"/>
            <a:r>
              <a:rPr lang="fa-IR" b="1"/>
              <a:t>ظرفیت و توان فعلی مجموعه چیست؟</a:t>
            </a:r>
          </a:p>
          <a:p>
            <a:pPr algn="r" rtl="1"/>
            <a:r>
              <a:rPr lang="fa-IR" b="1"/>
              <a:t>نقاط قوت سازمان را نام ببرید و چگونه میتوان آنها را تقویت کرد؟</a:t>
            </a:r>
          </a:p>
          <a:p>
            <a:pPr algn="r" rtl="1"/>
            <a:r>
              <a:rPr lang="fa-IR" b="1"/>
              <a:t>نقاط ضعف سازمان را نام ببرید و چگونه میتوان آنها را رفع کرد؟</a:t>
            </a:r>
          </a:p>
          <a:p>
            <a:pPr algn="r" rtl="1"/>
            <a:r>
              <a:rPr lang="fa-IR" b="1"/>
              <a:t>موانع تامین نیاز وانتظارات مشتریان چیست؟</a:t>
            </a:r>
          </a:p>
          <a:p>
            <a:pPr algn="r" rtl="1">
              <a:buFontTx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/>
          <a:lstStyle/>
          <a:p>
            <a:r>
              <a:rPr lang="fa-IR" b="1">
                <a:solidFill>
                  <a:schemeClr val="hlink"/>
                </a:solidFill>
              </a:rPr>
              <a:t>تدوین استراتژی ها:</a:t>
            </a: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748713" cy="59499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a-IR" b="1"/>
              <a:t>تهیه ماتریس ارزیابی عوامل داخلی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b="1"/>
              <a:t>Internal Factor Evaluation (IFE)</a:t>
            </a:r>
          </a:p>
          <a:p>
            <a:pPr algn="r">
              <a:lnSpc>
                <a:spcPct val="90000"/>
              </a:lnSpc>
              <a:buFontTx/>
              <a:buNone/>
            </a:pPr>
            <a:endParaRPr lang="fa-IR" sz="2400" b="1"/>
          </a:p>
          <a:p>
            <a:pPr algn="r">
              <a:lnSpc>
                <a:spcPct val="90000"/>
              </a:lnSpc>
              <a:buFontTx/>
              <a:buNone/>
            </a:pPr>
            <a:endParaRPr lang="fa-IR" sz="2400" b="1"/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الف – نگارش 5 نقطه قوت و 5 نقطه ضعف براساس میزان و الوویت تعیین شده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(مجموعا 10 عامل)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ب- تعیین ضریب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( مجموع 100 برای کل عوامل داخلی)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ج – محاسبه رتبه برای هر یک از عوامل داخلی بر اساس وضعیت فعلی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(1- بی تاثیر،2- تاثیر کم، 3- تاثیر متوسط،4- تاثیر زیاد)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د- محاسبه نمره برای هر یک از عوامل داخلی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( رتبه × ضریب ÷100)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هـ محاسبه امتیاز عوامل داخلی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 b="1"/>
              <a:t>(مجموع نمرات نهائی) </a:t>
            </a:r>
            <a:endParaRPr lang="en-US" sz="2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8350"/>
          </a:xfrm>
        </p:spPr>
        <p:txBody>
          <a:bodyPr/>
          <a:lstStyle/>
          <a:p>
            <a:r>
              <a:rPr lang="fa-IR" b="1">
                <a:solidFill>
                  <a:srgbClr val="A50021"/>
                </a:solidFill>
              </a:rPr>
              <a:t>ماتریس ارزیابی عوامل داخلی</a:t>
            </a:r>
            <a:endParaRPr lang="en-US" b="1">
              <a:solidFill>
                <a:srgbClr val="A50021"/>
              </a:solidFill>
            </a:endParaRPr>
          </a:p>
        </p:txBody>
      </p:sp>
      <p:graphicFrame>
        <p:nvGraphicFramePr>
          <p:cNvPr id="50179" name="Group 3"/>
          <p:cNvGraphicFramePr>
            <a:graphicFrameLocks noGrp="1"/>
          </p:cNvGraphicFramePr>
          <p:nvPr>
            <p:ph idx="1"/>
          </p:nvPr>
        </p:nvGraphicFramePr>
        <p:xfrm>
          <a:off x="539750" y="981075"/>
          <a:ext cx="7642225" cy="5440363"/>
        </p:xfrm>
        <a:graphic>
          <a:graphicData uri="http://schemas.openxmlformats.org/drawingml/2006/table">
            <a:tbl>
              <a:tblPr rtl="1"/>
              <a:tblGrid>
                <a:gridCol w="451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ارزیابی عوامل داخلی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ضریب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رتبه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نمره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088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نقاط قوت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588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نقاط ضعف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جمع کل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C931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C931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9/2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40750" cy="806450"/>
          </a:xfrm>
        </p:spPr>
        <p:txBody>
          <a:bodyPr/>
          <a:lstStyle/>
          <a:p>
            <a:pPr rtl="1"/>
            <a:r>
              <a:rPr lang="fa-IR" b="1">
                <a:solidFill>
                  <a:srgbClr val="A50021"/>
                </a:solidFill>
              </a:rPr>
              <a:t>ماتریس توز  </a:t>
            </a:r>
            <a:r>
              <a:rPr lang="en-US" b="1">
                <a:solidFill>
                  <a:srgbClr val="A50021"/>
                </a:solidFill>
              </a:rPr>
              <a:t>TOWS</a:t>
            </a:r>
          </a:p>
        </p:txBody>
      </p:sp>
      <p:graphicFrame>
        <p:nvGraphicFramePr>
          <p:cNvPr id="58371" name="Group 3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8135937" cy="5143500"/>
        </p:xfrm>
        <a:graphic>
          <a:graphicData uri="http://schemas.openxmlformats.org/drawingml/2006/table">
            <a:tbl>
              <a:tblPr rtl="1"/>
              <a:tblGrid>
                <a:gridCol w="271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6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27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عنوان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نقاط قوت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نقاط ضعف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7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فرصت ها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استراتژی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استراتژی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9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تهدیدها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استراتژی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استراتژی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WT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9144000" cy="6597650"/>
          </a:xfrm>
        </p:spPr>
        <p:txBody>
          <a:bodyPr/>
          <a:lstStyle/>
          <a:p>
            <a:pPr algn="r" rtl="1">
              <a:lnSpc>
                <a:spcPct val="80000"/>
              </a:lnSpc>
            </a:pPr>
            <a:r>
              <a:rPr lang="fa-IR" b="1">
                <a:solidFill>
                  <a:srgbClr val="EC931C"/>
                </a:solidFill>
              </a:rPr>
              <a:t>قدم چهارم: تهیه ماتریس توز </a:t>
            </a:r>
            <a:r>
              <a:rPr lang="en-US" b="1">
                <a:solidFill>
                  <a:srgbClr val="EC931C"/>
                </a:solidFill>
              </a:rPr>
              <a:t>TOWS</a:t>
            </a:r>
          </a:p>
          <a:p>
            <a:pPr algn="r" rtl="1">
              <a:lnSpc>
                <a:spcPct val="80000"/>
              </a:lnSpc>
              <a:buFontTx/>
              <a:buNone/>
            </a:pPr>
            <a:endParaRPr lang="en-US" b="1">
              <a:solidFill>
                <a:srgbClr val="000000"/>
              </a:solidFill>
            </a:endParaRP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>
                <a:solidFill>
                  <a:srgbClr val="000000"/>
                </a:solidFill>
              </a:rPr>
              <a:t>    </a:t>
            </a:r>
            <a:r>
              <a:rPr lang="fa-IR" sz="2800" b="1">
                <a:solidFill>
                  <a:srgbClr val="000000"/>
                </a:solidFill>
              </a:rPr>
              <a:t> </a:t>
            </a:r>
            <a:r>
              <a:rPr lang="fa-IR" sz="2800" b="1"/>
              <a:t>با کمک ماتـریس توز </a:t>
            </a:r>
            <a:r>
              <a:rPr lang="en-US" sz="2800" b="1"/>
              <a:t>(TOWS)</a:t>
            </a:r>
            <a:r>
              <a:rPr lang="fa-IR" sz="2800" b="1"/>
              <a:t> و وضعیت سازمان(</a:t>
            </a:r>
            <a:r>
              <a:rPr lang="en-US" sz="2800" b="1"/>
              <a:t>IE</a:t>
            </a:r>
            <a:r>
              <a:rPr lang="fa-IR" sz="2800" b="1"/>
              <a:t>)، استراتـژی ها را مشخص نمائید.</a:t>
            </a:r>
          </a:p>
          <a:p>
            <a:pPr algn="r" rtl="1">
              <a:lnSpc>
                <a:spcPct val="80000"/>
              </a:lnSpc>
              <a:buFontTx/>
              <a:buNone/>
            </a:pPr>
            <a:endParaRPr lang="fa-IR" sz="2800" b="1"/>
          </a:p>
          <a:p>
            <a:pPr algn="r" rtl="1">
              <a:lnSpc>
                <a:spcPct val="80000"/>
              </a:lnSpc>
              <a:buFontTx/>
              <a:buNone/>
            </a:pPr>
            <a:endParaRPr lang="fa-IR" sz="2800" b="1"/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800" b="1"/>
              <a:t>   - ماتریس توز </a:t>
            </a:r>
            <a:r>
              <a:rPr lang="en-US" sz="2800" b="1"/>
              <a:t>(TOWS)</a:t>
            </a:r>
            <a:r>
              <a:rPr lang="fa-IR" sz="2800" b="1"/>
              <a:t> چهار نمونه استراتژی را به ما پیشنهاد میکند:</a:t>
            </a:r>
          </a:p>
          <a:p>
            <a:pPr algn="r" rtl="1">
              <a:lnSpc>
                <a:spcPct val="80000"/>
              </a:lnSpc>
              <a:buFontTx/>
              <a:buNone/>
            </a:pPr>
            <a:endParaRPr lang="fa-IR" sz="2800" b="1"/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 b="1"/>
              <a:t>       1-  </a:t>
            </a:r>
            <a:r>
              <a:rPr lang="en-US" sz="2400" b="1"/>
              <a:t>SO</a:t>
            </a:r>
            <a:r>
              <a:rPr lang="fa-IR" sz="2400" b="1"/>
              <a:t> : عالی ترین وضعیت است و میتوان با استفاده از نقاط قوت</a:t>
            </a: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 b="1"/>
              <a:t>                     و فرصت ها سهم سازمان را در بازار افزایش داد. </a:t>
            </a:r>
            <a:endParaRPr lang="en-US" sz="2400" b="1"/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 b="1"/>
              <a:t>       2-</a:t>
            </a:r>
            <a:r>
              <a:rPr lang="en-US" sz="2400" b="1"/>
              <a:t>WO </a:t>
            </a:r>
            <a:r>
              <a:rPr lang="fa-IR" sz="2400" b="1"/>
              <a:t> : باید نقاط ضعف را کاهش داد واز فرصت ها بهره لازم برد </a:t>
            </a: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 b="1"/>
              <a:t>                    مانند انتخاب تکنولوژی جدید.</a:t>
            </a: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 b="1"/>
              <a:t>       3-</a:t>
            </a:r>
            <a:r>
              <a:rPr lang="en-US" sz="2400" b="1"/>
              <a:t>ST </a:t>
            </a:r>
            <a:r>
              <a:rPr lang="fa-IR" sz="2400" b="1"/>
              <a:t>  : از نقاط قوت استفاده کرده واز تهدیدها دوری کنید.</a:t>
            </a: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 b="1"/>
              <a:t>       4-</a:t>
            </a:r>
            <a:r>
              <a:rPr lang="en-US" sz="2400" b="1"/>
              <a:t>WT </a:t>
            </a:r>
            <a:r>
              <a:rPr lang="fa-IR" sz="2400" b="1"/>
              <a:t> : هدف کاهش نقاط ضعف و تهدیدها در حداکثر زمان ممکن است و</a:t>
            </a: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 b="1"/>
              <a:t>                    وضعیت بسیار وخیم میباشد پس باید دنبال انحلال ، ادغام، کاهش </a:t>
            </a: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fa-IR" sz="2400" b="1"/>
              <a:t>                    عملیات و ... باشیم.</a:t>
            </a:r>
            <a:endParaRPr lang="en-US" sz="2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3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3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3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73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18488" cy="6324600"/>
          </a:xfrm>
        </p:spPr>
        <p:txBody>
          <a:bodyPr/>
          <a:lstStyle/>
          <a:p>
            <a:pPr algn="r"/>
            <a:r>
              <a:rPr lang="fa-IR" sz="3200" b="1">
                <a:solidFill>
                  <a:schemeClr val="tx1"/>
                </a:solidFill>
              </a:rPr>
              <a:t> تهیه ماتریس داخلی و خارجی</a:t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en-US" sz="3200" b="1">
                <a:solidFill>
                  <a:schemeClr val="tx1"/>
                </a:solidFill>
              </a:rPr>
              <a:t>Internal External (IE)</a:t>
            </a:r>
            <a:r>
              <a:rPr lang="fa-IR" sz="3200" b="1">
                <a:solidFill>
                  <a:schemeClr val="tx1"/>
                </a:solidFill>
              </a:rPr>
              <a:t/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/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/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>4            3 </a:t>
            </a:r>
            <a:r>
              <a:rPr lang="fa-IR" sz="1600" i="1">
                <a:solidFill>
                  <a:schemeClr val="tx1"/>
                </a:solidFill>
              </a:rPr>
              <a:t>9/2</a:t>
            </a:r>
            <a:r>
              <a:rPr lang="fa-IR" sz="3200" b="1">
                <a:solidFill>
                  <a:schemeClr val="tx1"/>
                </a:solidFill>
              </a:rPr>
              <a:t>          2            1 </a:t>
            </a:r>
            <a:r>
              <a:rPr lang="fa-IR" sz="1800">
                <a:solidFill>
                  <a:schemeClr val="tx1"/>
                </a:solidFill>
              </a:rPr>
              <a:t>نمره عوامل داخلی</a:t>
            </a:r>
            <a:r>
              <a:rPr lang="fa-IR" sz="1600">
                <a:solidFill>
                  <a:schemeClr val="tx1"/>
                </a:solidFill>
              </a:rPr>
              <a:t/>
            </a:r>
            <a:br>
              <a:rPr lang="fa-IR" sz="1600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> </a:t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/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>3</a:t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1600" b="1">
                <a:solidFill>
                  <a:schemeClr val="tx1"/>
                </a:solidFill>
              </a:rPr>
              <a:t>1/2</a:t>
            </a:r>
            <a:r>
              <a:rPr lang="fa-IR" sz="1600" i="1">
                <a:solidFill>
                  <a:schemeClr val="tx1"/>
                </a:solidFill>
              </a:rPr>
              <a:t>                       </a:t>
            </a:r>
            <a:r>
              <a:rPr lang="fa-IR" b="1">
                <a:solidFill>
                  <a:schemeClr val="tx1"/>
                </a:solidFill>
              </a:rPr>
              <a:t> ×</a:t>
            </a:r>
            <a:r>
              <a:rPr lang="fa-IR" sz="3200" b="1">
                <a:solidFill>
                  <a:schemeClr val="tx1"/>
                </a:solidFill>
              </a:rPr>
              <a:t/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>2</a:t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/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3200" b="1">
                <a:solidFill>
                  <a:schemeClr val="tx1"/>
                </a:solidFill>
              </a:rPr>
              <a:t>1</a:t>
            </a:r>
            <a:br>
              <a:rPr lang="fa-IR" sz="3200" b="1">
                <a:solidFill>
                  <a:schemeClr val="tx1"/>
                </a:solidFill>
              </a:rPr>
            </a:br>
            <a:r>
              <a:rPr lang="fa-IR" sz="1800">
                <a:solidFill>
                  <a:schemeClr val="tx1"/>
                </a:solidFill>
              </a:rPr>
              <a:t>نمره عوامل خارجی</a:t>
            </a:r>
            <a:endParaRPr lang="en-US" sz="1800">
              <a:solidFill>
                <a:schemeClr val="tx1"/>
              </a:solidFill>
            </a:endParaRPr>
          </a:p>
        </p:txBody>
      </p:sp>
      <p:graphicFrame>
        <p:nvGraphicFramePr>
          <p:cNvPr id="56323" name="Group 3"/>
          <p:cNvGraphicFramePr>
            <a:graphicFrameLocks noGrp="1"/>
          </p:cNvGraphicFramePr>
          <p:nvPr>
            <p:ph idx="1"/>
          </p:nvPr>
        </p:nvGraphicFramePr>
        <p:xfrm>
          <a:off x="3708400" y="2349500"/>
          <a:ext cx="4535488" cy="3384550"/>
        </p:xfrm>
        <a:graphic>
          <a:graphicData uri="http://schemas.openxmlformats.org/drawingml/2006/table">
            <a:tbl>
              <a:tblPr rtl="1"/>
              <a:tblGrid>
                <a:gridCol w="227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2900"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1650"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 descr="Pink tissue paper"/>
          <p:cNvSpPr>
            <a:spLocks noChangeArrowheads="1"/>
          </p:cNvSpPr>
          <p:nvPr/>
        </p:nvSpPr>
        <p:spPr bwMode="auto">
          <a:xfrm>
            <a:off x="0" y="0"/>
            <a:ext cx="91440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9395" name="AutoShape 3" descr="Recycled paper"/>
          <p:cNvSpPr>
            <a:spLocks noChangeArrowheads="1"/>
          </p:cNvSpPr>
          <p:nvPr/>
        </p:nvSpPr>
        <p:spPr bwMode="auto">
          <a:xfrm>
            <a:off x="1676400" y="685800"/>
            <a:ext cx="6400800" cy="1042988"/>
          </a:xfrm>
          <a:prstGeom prst="bevel">
            <a:avLst>
              <a:gd name="adj" fmla="val 12500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anose="02020603050405020304" pitchFamily="18" charset="0"/>
                <a:cs typeface="Titr" panose="00000700000000000000" pitchFamily="2" charset="-78"/>
              </a:rPr>
              <a:t>مرحلة دوّم</a:t>
            </a:r>
            <a:endParaRPr lang="en-US" sz="2800">
              <a:latin typeface="Times New Roman" panose="02020603050405020304" pitchFamily="18" charset="0"/>
              <a:cs typeface="Titr" panose="00000700000000000000" pitchFamily="2" charset="-78"/>
            </a:endParaRP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1905000" y="2819400"/>
            <a:ext cx="6172200" cy="2362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00FF"/>
            </a:solidFill>
            <a:round/>
            <a:headEnd/>
            <a:tailEnd/>
          </a:ln>
          <a:effectLst>
            <a:outerShdw sy="50000" kx="2453608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4000" b="1" u="sng">
                <a:solidFill>
                  <a:srgbClr val="B02A00"/>
                </a:solidFill>
                <a:latin typeface="Times New Roman" panose="02020603050405020304" pitchFamily="18" charset="0"/>
                <a:cs typeface="Jadid" pitchFamily="2" charset="-78"/>
              </a:rPr>
              <a:t>انتخاب و تدوين استراتژي</a:t>
            </a:r>
          </a:p>
          <a:p>
            <a:pPr algn="ctr" rtl="1"/>
            <a:r>
              <a:rPr lang="en-US" sz="3200" b="1" i="1">
                <a:solidFill>
                  <a:srgbClr val="B02A00"/>
                </a:solidFill>
                <a:latin typeface="Times New Roman" panose="02020603050405020304" pitchFamily="18" charset="0"/>
                <a:cs typeface="Jadid" pitchFamily="2" charset="-78"/>
              </a:rPr>
              <a:t>(Strategy Formulation)</a:t>
            </a:r>
            <a:endParaRPr lang="en-US" sz="3200" b="1" i="1">
              <a:solidFill>
                <a:srgbClr val="B02A00"/>
              </a:solidFill>
              <a:latin typeface="Times New Roman" panose="02020603050405020304" pitchFamily="18" charset="0"/>
              <a:cs typeface="Titr Mazar" pitchFamily="2" charset="-78"/>
            </a:endParaRP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V="1">
            <a:off x="990600" y="523875"/>
            <a:ext cx="0" cy="41624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 autoUpdateAnimBg="0"/>
      <p:bldP spid="59396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85800"/>
            <a:ext cx="5930900" cy="1143000"/>
          </a:xfrm>
        </p:spPr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انتخاب و تدوين استراتژي</a:t>
            </a:r>
            <a:r>
              <a:rPr lang="ar-SA" sz="32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(Strategy Formulation)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8005763" cy="3886200"/>
          </a:xfrm>
        </p:spPr>
        <p:txBody>
          <a:bodyPr/>
          <a:lstStyle/>
          <a:p>
            <a:pPr marL="660400" indent="-660400" algn="r" rtl="1">
              <a:lnSpc>
                <a:spcPct val="90000"/>
              </a:lnSpc>
              <a:buClr>
                <a:srgbClr val="660066"/>
              </a:buClr>
              <a:buSzPct val="110000"/>
              <a:buFont typeface="Wingdings" panose="05000000000000000000" pitchFamily="2" charset="2"/>
              <a:buChar char=""/>
            </a:pPr>
            <a:r>
              <a:rPr lang="ar-SA" sz="2400" i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ارزيابي گزينه‏هاي مختلف استراتژي:</a:t>
            </a:r>
            <a:r>
              <a:rPr lang="ar-SA" sz="2400" i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 </a:t>
            </a:r>
            <a:r>
              <a:rPr lang="ar-SA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با معيارهاي انتخابي شامل:</a:t>
            </a:r>
          </a:p>
          <a:p>
            <a:pPr marL="660400" indent="-660400" algn="r" rtl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علاقة ذي‏نفع‏ها</a:t>
            </a:r>
          </a:p>
          <a:p>
            <a:pPr marL="660400" indent="-660400" algn="r" rtl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اثربخشي</a:t>
            </a:r>
          </a:p>
          <a:p>
            <a:pPr marL="660400" indent="-660400" algn="r" rtl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كارآيي</a:t>
            </a:r>
          </a:p>
          <a:p>
            <a:pPr marL="660400" indent="-660400" algn="r" rtl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كمترين تاثيرات سوء</a:t>
            </a:r>
          </a:p>
          <a:p>
            <a:pPr marL="660400" indent="-660400" algn="r" rtl="1">
              <a:lnSpc>
                <a:spcPct val="90000"/>
              </a:lnSpc>
              <a:buClr>
                <a:srgbClr val="660066"/>
              </a:buClr>
              <a:buSzPct val="110000"/>
              <a:buFont typeface="Wingdings" panose="05000000000000000000" pitchFamily="2" charset="2"/>
              <a:buChar char=""/>
            </a:pPr>
            <a:r>
              <a:rPr lang="ar-SA" sz="2400" i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انتخاب يك استراتژي</a:t>
            </a:r>
          </a:p>
          <a:p>
            <a:pPr marL="660400" indent="-660400" algn="r" rtl="1">
              <a:lnSpc>
                <a:spcPct val="160000"/>
              </a:lnSpc>
              <a:buClr>
                <a:srgbClr val="660066"/>
              </a:buClr>
              <a:buSzPct val="110000"/>
              <a:buFont typeface="Wingdings" panose="05000000000000000000" pitchFamily="2" charset="2"/>
              <a:buChar char=""/>
            </a:pPr>
            <a:r>
              <a:rPr lang="ar-SA" sz="2400" i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توصيف سازمان در آينده و چشم‏انداز موفقيّت :</a:t>
            </a:r>
            <a:r>
              <a:rPr lang="ar-SA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درصورت اجراي استراتژي انتخابي</a:t>
            </a:r>
            <a:endParaRPr lang="en-US" sz="24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utoUpdateAnimBg="0"/>
      <p:bldP spid="604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9275"/>
            <a:ext cx="8077200" cy="762000"/>
          </a:xfrm>
        </p:spPr>
        <p:txBody>
          <a:bodyPr/>
          <a:lstStyle/>
          <a:p>
            <a:r>
              <a:rPr lang="en-US" alt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ar-SA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Management Functions)</a:t>
            </a:r>
            <a:r>
              <a:rPr lang="en-US" altLang="ar-SA" sz="36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fa-IR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وظايف مديريّت</a:t>
            </a:r>
            <a:r>
              <a:rPr lang="en-US" altLang="en-US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905000"/>
            <a:ext cx="6096000" cy="36576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 sz="2800" b="1">
                <a:solidFill>
                  <a:srgbClr val="010000"/>
                </a:solidFill>
                <a:cs typeface="Traffic" pitchFamily="2" charset="-78"/>
              </a:rPr>
              <a:t>تعيين اهداف و روش دستيابي به آن‏ها</a:t>
            </a:r>
          </a:p>
          <a:p>
            <a:pPr algn="r">
              <a:buFontTx/>
              <a:buNone/>
            </a:pPr>
            <a:endParaRPr lang="fa-IR" altLang="en-US" sz="2800" b="1">
              <a:solidFill>
                <a:srgbClr val="010000"/>
              </a:solidFill>
              <a:cs typeface="Traffic" pitchFamily="2" charset="-78"/>
            </a:endParaRPr>
          </a:p>
          <a:p>
            <a:pPr algn="r">
              <a:buFontTx/>
              <a:buNone/>
            </a:pPr>
            <a:r>
              <a:rPr lang="fa-IR" altLang="en-US" sz="2800" b="1">
                <a:solidFill>
                  <a:srgbClr val="010000"/>
                </a:solidFill>
                <a:cs typeface="Traffic" pitchFamily="2" charset="-78"/>
              </a:rPr>
              <a:t>تنظيم كارها، اختيارات و منابع بين كاركنان</a:t>
            </a:r>
          </a:p>
          <a:p>
            <a:pPr algn="r">
              <a:buFontTx/>
              <a:buNone/>
            </a:pPr>
            <a:endParaRPr lang="fa-IR" altLang="en-US" sz="2800" b="1">
              <a:solidFill>
                <a:srgbClr val="010000"/>
              </a:solidFill>
              <a:cs typeface="Traffic" pitchFamily="2" charset="-78"/>
            </a:endParaRPr>
          </a:p>
          <a:p>
            <a:pPr algn="r">
              <a:buFontTx/>
              <a:buNone/>
            </a:pPr>
            <a:r>
              <a:rPr lang="fa-IR" altLang="en-US" sz="2800" b="1">
                <a:solidFill>
                  <a:srgbClr val="010000"/>
                </a:solidFill>
                <a:cs typeface="Traffic" pitchFamily="2" charset="-78"/>
              </a:rPr>
              <a:t> اعمال نفوذ و ايجاد انگيزه در كاركنان</a:t>
            </a:r>
          </a:p>
          <a:p>
            <a:pPr algn="r">
              <a:buFontTx/>
              <a:buNone/>
            </a:pPr>
            <a:endParaRPr lang="fa-IR" altLang="en-US" sz="2800" b="1">
              <a:solidFill>
                <a:srgbClr val="010000"/>
              </a:solidFill>
              <a:cs typeface="Traffic" pitchFamily="2" charset="-78"/>
            </a:endParaRPr>
          </a:p>
          <a:p>
            <a:pPr algn="r">
              <a:buFontTx/>
              <a:buNone/>
            </a:pPr>
            <a:r>
              <a:rPr lang="fa-IR" altLang="en-US" sz="2800" b="1">
                <a:solidFill>
                  <a:srgbClr val="010000"/>
                </a:solidFill>
                <a:cs typeface="Traffic" pitchFamily="2" charset="-78"/>
              </a:rPr>
              <a:t>مقايسه فعّاليّت‏ها با استانداردهاي برنامه</a:t>
            </a:r>
          </a:p>
          <a:p>
            <a:pPr algn="ctr">
              <a:buFontTx/>
              <a:buNone/>
            </a:pPr>
            <a:endParaRPr lang="fa-IR" altLang="en-US" sz="2400">
              <a:solidFill>
                <a:srgbClr val="010000"/>
              </a:solidFill>
              <a:cs typeface="Nasim" pitchFamily="2" charset="-78"/>
            </a:endParaRPr>
          </a:p>
          <a:p>
            <a:pPr algn="r">
              <a:buFontTx/>
              <a:buNone/>
            </a:pPr>
            <a:endParaRPr lang="en-US" altLang="en-US" sz="2800" b="1">
              <a:solidFill>
                <a:srgbClr val="010000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124200" y="1484313"/>
            <a:ext cx="5715000" cy="3765550"/>
          </a:xfrm>
        </p:spPr>
        <p:txBody>
          <a:bodyPr/>
          <a:lstStyle/>
          <a:p>
            <a:pPr marL="1181100" lvl="1" indent="-609600" algn="r" rtl="1">
              <a:buClr>
                <a:srgbClr val="F7150F"/>
              </a:buClr>
              <a:buSzPct val="70000"/>
              <a:buFont typeface="Wingdings" panose="05000000000000000000" pitchFamily="2" charset="2"/>
              <a:buAutoNum type="romanUcPeriod"/>
            </a:pPr>
            <a:r>
              <a:rPr lang="en-US" altLang="en-US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a-IR" altLang="en-US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برنامه</a:t>
            </a:r>
            <a:r>
              <a:rPr lang="fa-IR" altLang="en-US" b="1" i="1" u="sng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‏</a:t>
            </a:r>
            <a:r>
              <a:rPr lang="fa-IR" altLang="en-US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ريزي</a:t>
            </a:r>
            <a:r>
              <a:rPr lang="en-US" altLang="en-US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Planning)</a:t>
            </a:r>
            <a:r>
              <a:rPr lang="ar-SA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b="1" i="1" u="sng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1181100" lvl="1" indent="-609600" algn="r" rtl="1">
              <a:buClr>
                <a:srgbClr val="F7150F"/>
              </a:buClr>
              <a:buSzPct val="70000"/>
              <a:buFont typeface="Wingdings" panose="05000000000000000000" pitchFamily="2" charset="2"/>
              <a:buAutoNum type="romanUcPeriod"/>
            </a:pPr>
            <a:endParaRPr lang="en-US" altLang="en-US" b="1" i="1" u="sng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1181100" lvl="1" indent="-609600" algn="r" rtl="1">
              <a:buClr>
                <a:srgbClr val="F7150F"/>
              </a:buClr>
              <a:buSzPct val="70000"/>
              <a:buFont typeface="Wingdings" panose="05000000000000000000" pitchFamily="2" charset="2"/>
              <a:buAutoNum type="romanUcPeriod"/>
            </a:pPr>
            <a:r>
              <a:rPr lang="ar-SA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سازمان‏دهي </a:t>
            </a:r>
            <a:r>
              <a:rPr lang="en-US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en-US" altLang="en-US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</a:t>
            </a:r>
            <a:r>
              <a:rPr lang="en-US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Organizing)</a:t>
            </a:r>
            <a:r>
              <a:rPr lang="ar-SA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en-US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endParaRPr lang="en-US" altLang="en-US" b="1" i="1" u="sng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1181100" lvl="1" indent="-609600" algn="r" rtl="1">
              <a:buClr>
                <a:srgbClr val="F7150F"/>
              </a:buClr>
              <a:buSzPct val="70000"/>
              <a:buFont typeface="Wingdings" panose="05000000000000000000" pitchFamily="2" charset="2"/>
              <a:buAutoNum type="romanUcPeriod"/>
            </a:pPr>
            <a:endParaRPr lang="en-US" altLang="en-US" b="1" i="1" u="sng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1181100" lvl="1" indent="-609600" algn="r" rtl="1">
              <a:buClr>
                <a:srgbClr val="F7150F"/>
              </a:buClr>
              <a:buSzPct val="70000"/>
              <a:buFont typeface="Wingdings" panose="05000000000000000000" pitchFamily="2" charset="2"/>
              <a:buAutoNum type="romanUcPeriod"/>
            </a:pPr>
            <a:r>
              <a:rPr lang="ar-SA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رهبري </a:t>
            </a:r>
            <a:r>
              <a:rPr lang="en-US" altLang="en-US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(</a:t>
            </a:r>
            <a:r>
              <a:rPr lang="en-US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Leading)</a:t>
            </a:r>
            <a:endParaRPr lang="en-US" altLang="en-US" b="1" i="1" u="sng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1181100" lvl="1" indent="-609600" algn="r" rtl="1">
              <a:buClr>
                <a:srgbClr val="F7150F"/>
              </a:buClr>
              <a:buSzPct val="70000"/>
              <a:buFont typeface="Wingdings" panose="05000000000000000000" pitchFamily="2" charset="2"/>
              <a:buAutoNum type="romanUcPeriod"/>
            </a:pPr>
            <a:endParaRPr lang="en-US" altLang="en-US" b="1" i="1" u="sng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1181100" lvl="1" indent="-609600" algn="r" rtl="1">
              <a:buClr>
                <a:srgbClr val="F7150F"/>
              </a:buClr>
              <a:buSzPct val="70000"/>
              <a:buFont typeface="Wingdings" panose="05000000000000000000" pitchFamily="2" charset="2"/>
              <a:buAutoNum type="romanUcPeriod"/>
            </a:pPr>
            <a:r>
              <a:rPr lang="ar-SA" altLang="en-US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كنترل </a:t>
            </a:r>
            <a:r>
              <a:rPr lang="en-US" altLang="en-US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</a:t>
            </a:r>
            <a:r>
              <a:rPr lang="en-US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Controlling)</a:t>
            </a:r>
            <a:r>
              <a:rPr lang="ar-SA" altLang="ar-SA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endParaRPr lang="en-US" altLang="en-US" b="1" u="sng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711200" indent="-711200" algn="r">
              <a:buFontTx/>
              <a:buNone/>
            </a:pPr>
            <a:endParaRPr lang="en-US" altLang="en-US" sz="280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5800" y="5715000"/>
            <a:ext cx="8153400" cy="914400"/>
          </a:xfrm>
          <a:prstGeom prst="rect">
            <a:avLst/>
          </a:prstGeom>
          <a:gradFill rotWithShape="0">
            <a:gsLst>
              <a:gs pos="0">
                <a:srgbClr val="EFF7FF"/>
              </a:gs>
              <a:gs pos="100000">
                <a:srgbClr val="EFF7FF">
                  <a:gamma/>
                  <a:shade val="96863"/>
                  <a:invGamma/>
                </a:srgbClr>
              </a:gs>
            </a:gsLst>
            <a:path path="rect">
              <a:fillToRect r="100000" b="100000"/>
            </a:path>
          </a:gradFill>
          <a:ln w="57150" cmpd="thinThick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kumimoji="1" lang="ar-SA" altLang="en-US" sz="2400">
                <a:solidFill>
                  <a:srgbClr val="2A0C98"/>
                </a:solidFill>
                <a:latin typeface="Times New Roman" panose="02020603050405020304" pitchFamily="18" charset="0"/>
                <a:cs typeface="Nasim" pitchFamily="2" charset="-78"/>
              </a:rPr>
              <a:t>برنامه‏ريزي به‏سان لكوموتيوي است كه واگن‏هاي </a:t>
            </a:r>
            <a:endParaRPr kumimoji="1" lang="en-US" altLang="en-US" sz="2400">
              <a:solidFill>
                <a:srgbClr val="2A0C98"/>
              </a:solidFill>
              <a:latin typeface="Times New Roman" panose="02020603050405020304" pitchFamily="18" charset="0"/>
              <a:cs typeface="Nasim" pitchFamily="2" charset="-78"/>
            </a:endParaRPr>
          </a:p>
          <a:p>
            <a:pPr algn="ctr" rtl="1"/>
            <a:r>
              <a:rPr kumimoji="1" lang="ar-SA" altLang="en-US" sz="2400">
                <a:solidFill>
                  <a:srgbClr val="2A0C98"/>
                </a:solidFill>
                <a:latin typeface="Times New Roman" panose="02020603050405020304" pitchFamily="18" charset="0"/>
                <a:cs typeface="Nasim" pitchFamily="2" charset="-78"/>
              </a:rPr>
              <a:t>سازمان‏دهي، رهبري و كنترل را به حركت در مي‏آورد</a:t>
            </a:r>
            <a:endParaRPr kumimoji="1" lang="en-US" altLang="en-US" sz="2000">
              <a:solidFill>
                <a:srgbClr val="2A0C98"/>
              </a:solidFill>
              <a:latin typeface="Times New Roman" panose="02020603050405020304" pitchFamily="18" charset="0"/>
              <a:cs typeface="Nasim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489CE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489CE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489CE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489CE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  <p:bldP spid="5124" grpId="0" build="p" autoUpdateAnimBg="0"/>
      <p:bldP spid="5125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مشخصات تصميم‏هاي استراتژيك</a:t>
            </a:r>
            <a:endParaRPr lang="en-US" sz="36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958138" cy="3962400"/>
          </a:xfrm>
        </p:spPr>
        <p:txBody>
          <a:bodyPr/>
          <a:lstStyle/>
          <a:p>
            <a:pPr algn="just" rtl="1">
              <a:buFontTx/>
              <a:buBlip>
                <a:blip r:embed="rId4"/>
              </a:buBlip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در ارتباط با چشم‏انداز مي‏باشند</a:t>
            </a:r>
          </a:p>
          <a:p>
            <a:pPr algn="just" rtl="1">
              <a:buFontTx/>
              <a:buBlip>
                <a:blip r:embed="rId4"/>
              </a:buBlip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با تطابق با محيط سروكار دارند</a:t>
            </a:r>
          </a:p>
          <a:p>
            <a:pPr algn="just" rtl="1">
              <a:buFontTx/>
              <a:buBlip>
                <a:blip r:embed="rId4"/>
              </a:buBlip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با سازگاري فعاليّت‏ها با منابع سروكار دارند</a:t>
            </a:r>
          </a:p>
          <a:p>
            <a:pPr algn="just" rtl="1">
              <a:buFontTx/>
              <a:buBlip>
                <a:blip r:embed="rId4"/>
              </a:buBlip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برمنابع سازمان تاثيرات عمده دارند</a:t>
            </a:r>
          </a:p>
          <a:p>
            <a:pPr algn="just" rtl="1">
              <a:buFontTx/>
              <a:buBlip>
                <a:blip r:embed="rId4"/>
              </a:buBlip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بر تصميمات عملياتي تاثير دارند</a:t>
            </a:r>
          </a:p>
          <a:p>
            <a:pPr algn="just" rtl="1">
              <a:buFontTx/>
              <a:buBlip>
                <a:blip r:embed="rId4"/>
              </a:buBlip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تحت تاثير انتظارات و ارزش‏هاي افراد قدرتمند مي‏باشند</a:t>
            </a:r>
          </a:p>
          <a:p>
            <a:pPr algn="just" rtl="1">
              <a:buFontTx/>
              <a:buBlip>
                <a:blip r:embed="rId4"/>
              </a:buBlip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بر جهت‏گيري درازمدّت سازمان تاثير مي‏گذارند</a:t>
            </a:r>
          </a:p>
          <a:p>
            <a:pPr algn="just" rtl="1">
              <a:buFontTx/>
              <a:buBlip>
                <a:blip r:embed="rId4"/>
              </a:buBlip>
            </a:pPr>
            <a:r>
              <a:rPr lang="ar-SA" sz="2400" b="1">
                <a:solidFill>
                  <a:srgbClr val="B0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طبيعت پيچيده دارند</a:t>
            </a:r>
            <a:endParaRPr lang="en-US" sz="2400" b="1">
              <a:solidFill>
                <a:srgbClr val="B02A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utoUpdateAnimBg="0"/>
      <p:bldP spid="61443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66788" y="350838"/>
            <a:ext cx="6289675" cy="1066800"/>
          </a:xfrm>
        </p:spPr>
        <p:txBody>
          <a:bodyPr/>
          <a:lstStyle/>
          <a:p>
            <a:pPr algn="r" rtl="1"/>
            <a:r>
              <a:rPr lang="ar-SA" sz="34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راه‏كارهاي استراتژي‏هاي اصلي</a:t>
            </a:r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(Generic Strategy Alternatives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)</a:t>
            </a:r>
            <a:r>
              <a:rPr lang="en-US"/>
              <a:t>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819400"/>
            <a:ext cx="8915400" cy="2743200"/>
          </a:xfrm>
          <a:gradFill rotWithShape="0">
            <a:gsLst>
              <a:gs pos="0">
                <a:srgbClr val="F1C78F"/>
              </a:gs>
              <a:gs pos="100000">
                <a:srgbClr val="F1C78F">
                  <a:gamma/>
                  <a:tint val="0"/>
                  <a:invGamma/>
                </a:srgbClr>
              </a:gs>
            </a:gsLst>
            <a:lin ang="2700000" scaled="1"/>
          </a:gradFill>
          <a:ln w="76200">
            <a:pattFill prst="plaid">
              <a:fgClr>
                <a:srgbClr val="000066"/>
              </a:fgClr>
              <a:bgClr>
                <a:srgbClr val="CC3300"/>
              </a:bgClr>
            </a:pattFill>
            <a:miter lim="800000"/>
            <a:headEnd/>
            <a:tailEnd/>
          </a:ln>
        </p:spPr>
        <p:txBody>
          <a:bodyPr anchor="ctr"/>
          <a:lstStyle/>
          <a:p>
            <a:pPr algn="r" rtl="1">
              <a:buSzPct val="90000"/>
              <a:buFontTx/>
              <a:buBlip>
                <a:blip r:embed="rId4"/>
              </a:buBlip>
            </a:pPr>
            <a:r>
              <a:rPr lang="ar-SA" sz="2400" b="1">
                <a:solidFill>
                  <a:srgbClr val="003A00"/>
                </a:solidFill>
                <a:cs typeface="Traffic" pitchFamily="2" charset="-78"/>
              </a:rPr>
              <a:t>استراتژي‏هاي رشد يا تهاجمي</a:t>
            </a:r>
            <a:r>
              <a:rPr lang="en-US" sz="2200" b="1" i="1">
                <a:solidFill>
                  <a:srgbClr val="003A00"/>
                </a:solidFill>
                <a:cs typeface="Traffic" pitchFamily="2" charset="-78"/>
              </a:rPr>
              <a:t>(Growth or Offensive</a:t>
            </a:r>
            <a:r>
              <a:rPr lang="en-US" sz="2200" b="1">
                <a:solidFill>
                  <a:srgbClr val="003A00"/>
                </a:solidFill>
                <a:cs typeface="Traffic" pitchFamily="2" charset="-78"/>
              </a:rPr>
              <a:t> </a:t>
            </a:r>
            <a:r>
              <a:rPr lang="en-US" sz="2200" b="1" i="1">
                <a:solidFill>
                  <a:srgbClr val="003A00"/>
                </a:solidFill>
                <a:cs typeface="Traffic" pitchFamily="2" charset="-78"/>
              </a:rPr>
              <a:t>Strategies)</a:t>
            </a:r>
            <a:r>
              <a:rPr lang="en-US" sz="3600" b="1">
                <a:solidFill>
                  <a:srgbClr val="003A00"/>
                </a:solidFill>
                <a:cs typeface="Traffic" pitchFamily="2" charset="-78"/>
              </a:rPr>
              <a:t> </a:t>
            </a:r>
            <a:endParaRPr lang="ar-SA" sz="3600" b="1">
              <a:solidFill>
                <a:srgbClr val="003A00"/>
              </a:solidFill>
              <a:cs typeface="Traffic" pitchFamily="2" charset="-78"/>
            </a:endParaRPr>
          </a:p>
          <a:p>
            <a:pPr algn="r" rtl="1">
              <a:buSzPct val="90000"/>
              <a:buFontTx/>
              <a:buBlip>
                <a:blip r:embed="rId4"/>
              </a:buBlip>
            </a:pPr>
            <a:r>
              <a:rPr lang="ar-SA" sz="2400" b="1">
                <a:solidFill>
                  <a:srgbClr val="003A00"/>
                </a:solidFill>
                <a:cs typeface="Traffic" pitchFamily="2" charset="-78"/>
              </a:rPr>
              <a:t>استراتژي‏هاي ثبات</a:t>
            </a:r>
            <a:r>
              <a:rPr lang="en-US" sz="2200" b="1" i="1">
                <a:solidFill>
                  <a:srgbClr val="003A00"/>
                </a:solidFill>
                <a:cs typeface="Traffic" pitchFamily="2" charset="-78"/>
              </a:rPr>
              <a:t>(Stability Strategies)</a:t>
            </a:r>
            <a:r>
              <a:rPr lang="en-US" b="1">
                <a:solidFill>
                  <a:srgbClr val="003A00"/>
                </a:solidFill>
                <a:cs typeface="Traffic" pitchFamily="2" charset="-78"/>
              </a:rPr>
              <a:t> </a:t>
            </a:r>
            <a:endParaRPr lang="ar-SA" b="1">
              <a:solidFill>
                <a:srgbClr val="003A00"/>
              </a:solidFill>
              <a:cs typeface="Traffic" pitchFamily="2" charset="-78"/>
            </a:endParaRPr>
          </a:p>
          <a:p>
            <a:pPr algn="r" rtl="1">
              <a:buSzPct val="90000"/>
              <a:buFontTx/>
              <a:buBlip>
                <a:blip r:embed="rId4"/>
              </a:buBlip>
            </a:pPr>
            <a:r>
              <a:rPr lang="ar-SA" sz="2400" b="1">
                <a:solidFill>
                  <a:srgbClr val="003A00"/>
                </a:solidFill>
                <a:cs typeface="Traffic" pitchFamily="2" charset="-78"/>
              </a:rPr>
              <a:t>استراتژي‏هاي كاهش يا تدافعي</a:t>
            </a:r>
            <a:r>
              <a:rPr lang="en-US" sz="2200" b="1" i="1">
                <a:solidFill>
                  <a:srgbClr val="003A00"/>
                </a:solidFill>
                <a:cs typeface="Traffic" pitchFamily="2" charset="-78"/>
              </a:rPr>
              <a:t>(Retrenchment or</a:t>
            </a:r>
            <a:r>
              <a:rPr lang="en-US" sz="2200" b="1">
                <a:solidFill>
                  <a:srgbClr val="003A00"/>
                </a:solidFill>
                <a:cs typeface="Traffic" pitchFamily="2" charset="-78"/>
              </a:rPr>
              <a:t> </a:t>
            </a:r>
            <a:r>
              <a:rPr lang="en-US" sz="2200" b="1" i="1">
                <a:solidFill>
                  <a:srgbClr val="003A00"/>
                </a:solidFill>
                <a:cs typeface="Traffic" pitchFamily="2" charset="-78"/>
              </a:rPr>
              <a:t>Defensive</a:t>
            </a:r>
            <a:r>
              <a:rPr lang="en-US" sz="3000" b="1" i="1">
                <a:solidFill>
                  <a:srgbClr val="003A00"/>
                </a:solidFill>
                <a:cs typeface="Traffic" pitchFamily="2" charset="-78"/>
              </a:rPr>
              <a:t> </a:t>
            </a:r>
            <a:r>
              <a:rPr lang="en-US" sz="2200" b="1" i="1">
                <a:solidFill>
                  <a:srgbClr val="003A00"/>
                </a:solidFill>
                <a:cs typeface="Traffic" pitchFamily="2" charset="-78"/>
              </a:rPr>
              <a:t>Strategies)</a:t>
            </a:r>
            <a:endParaRPr lang="ar-SA" sz="2200" b="1" i="1">
              <a:solidFill>
                <a:srgbClr val="003A00"/>
              </a:solidFill>
              <a:cs typeface="Traffic" pitchFamily="2" charset="-78"/>
            </a:endParaRPr>
          </a:p>
          <a:p>
            <a:pPr algn="r" rtl="1">
              <a:buSzPct val="90000"/>
              <a:buFontTx/>
              <a:buBlip>
                <a:blip r:embed="rId4"/>
              </a:buBlip>
            </a:pPr>
            <a:r>
              <a:rPr lang="ar-SA" sz="2400" b="1">
                <a:solidFill>
                  <a:srgbClr val="003A00"/>
                </a:solidFill>
                <a:cs typeface="Traffic" pitchFamily="2" charset="-78"/>
              </a:rPr>
              <a:t>استراتژي‏هاي تركيبي</a:t>
            </a:r>
            <a:r>
              <a:rPr lang="en-US" sz="2200" b="1" i="1">
                <a:solidFill>
                  <a:srgbClr val="003A00"/>
                </a:solidFill>
                <a:cs typeface="Traffic" pitchFamily="2" charset="-78"/>
              </a:rPr>
              <a:t>(Combination  Strategies)</a:t>
            </a:r>
            <a:r>
              <a:rPr lang="en-US" b="1">
                <a:solidFill>
                  <a:srgbClr val="003A00"/>
                </a:solidFill>
                <a:cs typeface="Traffic" pitchFamily="2" charset="-78"/>
              </a:rPr>
              <a:t> 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 descr="Pink tissue paper"/>
          <p:cNvSpPr>
            <a:spLocks noChangeArrowheads="1"/>
          </p:cNvSpPr>
          <p:nvPr/>
        </p:nvSpPr>
        <p:spPr bwMode="auto">
          <a:xfrm>
            <a:off x="0" y="0"/>
            <a:ext cx="91440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4515" name="AutoShape 3" descr="Recycled paper"/>
          <p:cNvSpPr>
            <a:spLocks noChangeArrowheads="1"/>
          </p:cNvSpPr>
          <p:nvPr/>
        </p:nvSpPr>
        <p:spPr bwMode="auto">
          <a:xfrm>
            <a:off x="1676400" y="685800"/>
            <a:ext cx="6400800" cy="1042988"/>
          </a:xfrm>
          <a:prstGeom prst="bevel">
            <a:avLst>
              <a:gd name="adj" fmla="val 12500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anose="02020603050405020304" pitchFamily="18" charset="0"/>
                <a:cs typeface="Titr" panose="00000700000000000000" pitchFamily="2" charset="-78"/>
              </a:rPr>
              <a:t>مرحلة سوّم</a:t>
            </a:r>
            <a:endParaRPr lang="en-US" sz="2800">
              <a:latin typeface="Times New Roman" panose="02020603050405020304" pitchFamily="18" charset="0"/>
              <a:cs typeface="Titr" panose="00000700000000000000" pitchFamily="2" charset="-78"/>
            </a:endParaRPr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1905000" y="2819400"/>
            <a:ext cx="6172200" cy="2362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00FF"/>
            </a:solidFill>
            <a:round/>
            <a:headEnd/>
            <a:tailEnd/>
          </a:ln>
          <a:effectLst>
            <a:outerShdw sy="50000" kx="2453608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4000" b="1" u="sng">
                <a:solidFill>
                  <a:srgbClr val="B02A00"/>
                </a:solidFill>
                <a:latin typeface="Times New Roman" panose="02020603050405020304" pitchFamily="18" charset="0"/>
                <a:cs typeface="Jadid" pitchFamily="2" charset="-78"/>
              </a:rPr>
              <a:t>اجراي استراتژي</a:t>
            </a:r>
          </a:p>
          <a:p>
            <a:pPr algn="ctr" rtl="1"/>
            <a:r>
              <a:rPr lang="en-US" sz="3600" b="1" i="1">
                <a:solidFill>
                  <a:srgbClr val="B02A00"/>
                </a:solidFill>
                <a:latin typeface="Times New Roman" panose="02020603050405020304" pitchFamily="18" charset="0"/>
                <a:cs typeface="Titr Mazar" pitchFamily="2" charset="-78"/>
              </a:rPr>
              <a:t>(</a:t>
            </a:r>
            <a:r>
              <a:rPr lang="en-US" sz="3600" b="1" i="1">
                <a:solidFill>
                  <a:srgbClr val="B02A00"/>
                </a:solidFill>
                <a:latin typeface="Times New Roman" panose="02020603050405020304" pitchFamily="18" charset="0"/>
                <a:cs typeface="Traffic" pitchFamily="2" charset="-78"/>
              </a:rPr>
              <a:t>Strategy Implementation</a:t>
            </a:r>
            <a:r>
              <a:rPr lang="en-US" sz="3600" b="1" i="1">
                <a:solidFill>
                  <a:srgbClr val="B02A00"/>
                </a:solidFill>
                <a:latin typeface="Times New Roman" panose="02020603050405020304" pitchFamily="18" charset="0"/>
                <a:cs typeface="Titr Mazar" pitchFamily="2" charset="-78"/>
              </a:rPr>
              <a:t>)</a:t>
            </a:r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 flipV="1">
            <a:off x="990600" y="523875"/>
            <a:ext cx="0" cy="41624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nimBg="1" autoUpdateAnimBg="0"/>
      <p:bldP spid="64516" grpId="0" animBg="1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تدوين برنامة عملياتي</a:t>
            </a:r>
            <a:endParaRPr lang="en-US" sz="36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86000"/>
            <a:ext cx="7805738" cy="41910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sz="31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بعد از انتخاب استراتژي اصلي سازمان، استراتژي مزبور به يك طرح عملياتي ترجمه مي‏شود (شامل  اهداف كمّي،  طرح،  تخصيص منابع،  و  بودجه)</a:t>
            </a:r>
          </a:p>
          <a:p>
            <a:pPr algn="just" rtl="1">
              <a:buFontTx/>
              <a:buNone/>
            </a:pPr>
            <a:r>
              <a:rPr lang="ar-SA" sz="31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ضمناً خط‏‏مشي، روش‏ها و مقررات (برنامه‏هاي جاري) نيز تدوين مي‏شود و سازمان‏دهي و مسائل انگيزش كاركنان و اتخاذ سبك رهبري مناسب نيز در نظر گرفته مي‏شود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  <p:bldP spid="65539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8229600" cy="4114800"/>
          </a:xfrm>
        </p:spPr>
        <p:txBody>
          <a:bodyPr/>
          <a:lstStyle/>
          <a:p>
            <a:pPr marL="533400" indent="-533400" algn="r" rtl="1">
              <a:buFontTx/>
              <a:buNone/>
            </a:pPr>
            <a:r>
              <a:rPr lang="ar-SA" altLang="en-US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 </a:t>
            </a:r>
            <a:r>
              <a:rPr lang="ar-SA" altLang="fa-IR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ت</a:t>
            </a:r>
            <a:r>
              <a:rPr lang="ar-SA" altLang="en-US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ع</a:t>
            </a:r>
            <a:r>
              <a:rPr lang="ar-SA" altLang="fa-IR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ر</a:t>
            </a:r>
            <a:r>
              <a:rPr lang="ar-SA" altLang="en-US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ي</a:t>
            </a:r>
            <a:r>
              <a:rPr lang="ar-SA" altLang="fa-IR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ف</a:t>
            </a:r>
            <a:endParaRPr lang="en-US" altLang="fa-IR" sz="2800" b="1" i="1" u="sng">
              <a:solidFill>
                <a:srgbClr val="00005C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tr Mazar" pitchFamily="2" charset="-78"/>
            </a:endParaRPr>
          </a:p>
          <a:p>
            <a:pPr marL="533400" indent="-533400" algn="r" rtl="1">
              <a:buFontTx/>
              <a:buNone/>
            </a:pP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پيش‏بيني و تعيين مراحل و توالي ف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عّاليّت‏هاي 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ز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 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 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أ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 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ف 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ژ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 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ز 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 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 (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ك‏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r>
              <a:rPr lang="ar-SA" altLang="fa-IR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ا)</a:t>
            </a:r>
            <a:r>
              <a:rPr lang="ar-SA" altLang="en-US" sz="2400" b="1">
                <a:solidFill>
                  <a:srgbClr val="003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، به‏تفكيك زمان، هزينه، نيروي انساني لازم، برنامه‏ريزي عملياتي ‏ناميده مي‏شود</a:t>
            </a:r>
          </a:p>
          <a:p>
            <a:pPr marL="533400" indent="-533400" algn="r" rtl="1">
              <a:buFontTx/>
              <a:buNone/>
            </a:pPr>
            <a:r>
              <a:rPr lang="ar-SA" altLang="en-US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ا</a:t>
            </a:r>
            <a:r>
              <a:rPr lang="ar-SA" altLang="fa-IR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ن</a:t>
            </a:r>
            <a:r>
              <a:rPr lang="ar-SA" altLang="en-US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و</a:t>
            </a:r>
            <a:r>
              <a:rPr lang="ar-SA" altLang="fa-IR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ا</a:t>
            </a:r>
            <a:r>
              <a:rPr lang="ar-SA" altLang="en-US" sz="2800" b="1" i="1" u="sng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ع</a:t>
            </a:r>
            <a:endParaRPr lang="en-US" altLang="en-US" sz="2400" b="1">
              <a:solidFill>
                <a:srgbClr val="00005C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533400" indent="-533400" algn="just" rtl="1">
              <a:buSzPct val="95000"/>
              <a:buFont typeface="Wingdings" panose="05000000000000000000" pitchFamily="2" charset="2"/>
              <a:buAutoNum type="arabicParenR"/>
            </a:pPr>
            <a:r>
              <a:rPr lang="ar-SA" altLang="fa-IR" sz="2400" b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ج</a:t>
            </a:r>
            <a:r>
              <a:rPr lang="ar-SA" altLang="en-US" sz="2400" b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fa-IR" sz="2400" b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ر</a:t>
            </a:r>
            <a:r>
              <a:rPr lang="ar-SA" altLang="en-US" sz="2400" b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</a:t>
            </a:r>
            <a:r>
              <a:rPr lang="ar-SA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ar-SA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Standing</a:t>
            </a:r>
            <a:r>
              <a:rPr lang="ar-SA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): </a:t>
            </a:r>
            <a:r>
              <a:rPr lang="ar-SA" altLang="en-US" sz="24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مربوط به اهداف تكراري و روزمره</a:t>
            </a:r>
            <a:endParaRPr lang="en-US" altLang="en-US" sz="2800" b="1" u="sng">
              <a:solidFill>
                <a:srgbClr val="0032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533400" indent="-533400" algn="r" rtl="1">
              <a:buSzPct val="95000"/>
              <a:buFont typeface="Wingdings" panose="05000000000000000000" pitchFamily="2" charset="2"/>
              <a:buAutoNum type="arabicParenR"/>
            </a:pPr>
            <a:r>
              <a:rPr lang="ar-SA" altLang="en-US" sz="2400" b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يك‏بار مصرف يا مداخله‏اي</a:t>
            </a:r>
            <a:r>
              <a:rPr lang="ar-SA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Single-Use or Interventional</a:t>
            </a:r>
            <a:r>
              <a:rPr lang="ar-SA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):</a:t>
            </a:r>
            <a:r>
              <a:rPr lang="ar-SA" altLang="en-US" sz="2400" b="1" i="1">
                <a:solidFill>
                  <a:srgbClr val="00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altLang="en-US" sz="24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مربوط به اهداف استثنايي، غيرتكراري، مانند طرح‏ها </a:t>
            </a:r>
            <a:r>
              <a:rPr lang="en-US" altLang="en-US" sz="24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</a:t>
            </a:r>
            <a:r>
              <a:rPr lang="en-US" altLang="ar-SA" sz="24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Projects)</a:t>
            </a:r>
            <a:endParaRPr lang="en-US" altLang="ar-SA" sz="2800" b="1" i="1">
              <a:solidFill>
                <a:srgbClr val="0032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524000" y="762000"/>
            <a:ext cx="6461125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ب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ر</a:t>
            </a:r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ن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ا</a:t>
            </a:r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م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ه‏</a:t>
            </a:r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ر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ي</a:t>
            </a:r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ز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ي </a:t>
            </a:r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ع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م</a:t>
            </a:r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ل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ي</a:t>
            </a:r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ا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ت</a:t>
            </a:r>
            <a:r>
              <a:rPr kumimoji="1" lang="ar-SA" altLang="fa-IR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ي</a:t>
            </a:r>
            <a:r>
              <a:rPr kumimoji="1" lang="ar-SA" altLang="ar-SA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 </a:t>
            </a:r>
            <a:r>
              <a:rPr kumimoji="1" lang="ar-SA" altLang="en-US" sz="40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يا اجرايي</a:t>
            </a:r>
            <a:r>
              <a:rPr kumimoji="1" lang="ar-SA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 </a:t>
            </a:r>
            <a:endParaRPr kumimoji="1" lang="en-US" altLang="en-US" sz="4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Jadid" pitchFamily="2" charset="-78"/>
            </a:endParaRPr>
          </a:p>
          <a:p>
            <a:pPr algn="ctr" rtl="1"/>
            <a:r>
              <a:rPr kumimoji="1" lang="en-US" altLang="en-US" sz="36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(</a:t>
            </a:r>
            <a:r>
              <a:rPr kumimoji="1" lang="en-US" altLang="fa-IR" sz="36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Operational Planning</a:t>
            </a:r>
            <a:r>
              <a:rPr kumimoji="1" lang="en-US" altLang="fa-IR" sz="36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tr" panose="00000700000000000000" pitchFamily="2" charset="-78"/>
              </a:rPr>
              <a:t>)</a:t>
            </a:r>
            <a:endParaRPr kumimoji="1" lang="en-US" altLang="en-US" b="1" u="sng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tr" panose="00000700000000000000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7E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7E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7E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7E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7E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  <p:bldP spid="7171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066800"/>
            <a:ext cx="7772400" cy="838200"/>
          </a:xfrm>
        </p:spPr>
        <p:txBody>
          <a:bodyPr/>
          <a:lstStyle/>
          <a:p>
            <a:r>
              <a:rPr lang="fa-IR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مراحل برنامه‏ريزي عملياتي</a:t>
            </a:r>
            <a:endParaRPr lang="en-US" altLang="en-US" sz="32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924800" cy="4267200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None/>
            </a:pPr>
            <a:r>
              <a:rPr lang="fa-IR" alt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 </a:t>
            </a:r>
            <a:endParaRPr lang="fa-IR" altLang="en-US" sz="3600" b="1"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­"/>
            </a:pPr>
            <a:r>
              <a:rPr lang="fa-IR" alt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تجزيه و تحليل وضعيّت موجود منطقه</a:t>
            </a:r>
            <a:endParaRPr lang="fa-IR" altLang="en-US" b="1"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­"/>
            </a:pPr>
            <a:r>
              <a:rPr lang="fa-IR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اهداف برنامه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­"/>
            </a:pPr>
            <a:r>
              <a:rPr lang="fa-IR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طرق نيل (استراتژي‏ها) به اهداف برنامه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­"/>
            </a:pPr>
            <a:r>
              <a:rPr lang="fa-IR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فعّاليّت‏هاي لازم براي هر استراتژي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­"/>
            </a:pPr>
            <a:r>
              <a:rPr lang="fa-IR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بيان شرح تفصيلي هر فعّاليّت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­"/>
            </a:pPr>
            <a:r>
              <a:rPr lang="fa-IR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شيوه پايش و ارزشيابي برنامه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838200"/>
          </a:xfrm>
        </p:spPr>
        <p:txBody>
          <a:bodyPr/>
          <a:lstStyle/>
          <a:p>
            <a:r>
              <a:rPr lang="fa-IR" altLang="en-US" sz="3600" b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تجزيه و تحليل وضعيّت موجود منطقه</a:t>
            </a:r>
            <a:endParaRPr lang="en-US" altLang="en-US" b="1" u="sng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077200" cy="4724400"/>
          </a:xfrm>
        </p:spPr>
        <p:txBody>
          <a:bodyPr/>
          <a:lstStyle/>
          <a:p>
            <a:pPr marL="609600" indent="-609600" algn="r" rtl="1">
              <a:buClr>
                <a:srgbClr val="000066"/>
              </a:buClr>
              <a:buSzPct val="110000"/>
              <a:buFont typeface="Wingdings" panose="05000000000000000000" pitchFamily="2" charset="2"/>
              <a:buBlip>
                <a:blip r:embed="rId3"/>
              </a:buBlip>
            </a:pP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داده‏ها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 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 مورد لزوم</a:t>
            </a:r>
          </a:p>
          <a:p>
            <a:pPr marL="609600" indent="-609600" algn="r" rtl="1">
              <a:buClr>
                <a:srgbClr val="000066"/>
              </a:buClr>
              <a:buSzPct val="110000"/>
              <a:buFont typeface="Wingdings" panose="05000000000000000000" pitchFamily="2" charset="2"/>
              <a:buBlip>
                <a:blip r:embed="rId3"/>
              </a:buBlip>
            </a:pP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جمع‏آوري داده‏ها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 م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 لازم</a:t>
            </a:r>
            <a:endParaRPr lang="fa-IR" altLang="en-US" b="1">
              <a:solidFill>
                <a:srgbClr val="2A0C98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1598613" lvl="2" indent="-457200" algn="r" rtl="1">
              <a:buClr>
                <a:srgbClr val="990000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fa-IR" altLang="en-US" sz="28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 </a:t>
            </a:r>
            <a:r>
              <a:rPr lang="fa-IR" altLang="en-US" sz="18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Nasim" pitchFamily="2" charset="-78"/>
              </a:rPr>
              <a:t>نظام ثبت و گزارش جاري		</a:t>
            </a:r>
          </a:p>
          <a:p>
            <a:pPr marL="1598613" lvl="2" indent="-457200" algn="r" rtl="1">
              <a:buClr>
                <a:srgbClr val="990000"/>
              </a:buClr>
              <a:buSzPct val="75000"/>
              <a:buFont typeface="Wingdings" panose="05000000000000000000" pitchFamily="2" charset="2"/>
              <a:buAutoNum type="arabicPeriod"/>
            </a:pPr>
            <a:r>
              <a:rPr lang="ar-SA" altLang="fa-IR" sz="18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Nasim" pitchFamily="2" charset="-78"/>
              </a:rPr>
              <a:t>  بررسي‏</a:t>
            </a:r>
            <a:r>
              <a:rPr lang="fa-IR" altLang="en-US" sz="18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Nasim" pitchFamily="2" charset="-78"/>
              </a:rPr>
              <a:t>ه</a:t>
            </a:r>
            <a:r>
              <a:rPr lang="ar-SA" altLang="fa-IR" sz="18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Nasim" pitchFamily="2" charset="-78"/>
              </a:rPr>
              <a:t>ا</a:t>
            </a:r>
            <a:r>
              <a:rPr lang="fa-IR" altLang="en-US" sz="18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Nasim" pitchFamily="2" charset="-78"/>
              </a:rPr>
              <a:t>ي مقطعي</a:t>
            </a:r>
            <a:r>
              <a:rPr lang="fa-IR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Nasim" pitchFamily="2" charset="-78"/>
              </a:rPr>
              <a:t> </a:t>
            </a:r>
            <a:r>
              <a:rPr lang="ar-SA" altLang="en-US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arn-CL" altLang="en-US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Survey)</a:t>
            </a:r>
            <a:r>
              <a:rPr lang="fa-IR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	  	</a:t>
            </a:r>
          </a:p>
          <a:p>
            <a:pPr marL="609600" indent="-609600" algn="r" rtl="1">
              <a:buClr>
                <a:srgbClr val="000066"/>
              </a:buClr>
              <a:buSzPct val="110000"/>
              <a:buFont typeface="Wingdings" panose="05000000000000000000" pitchFamily="2" charset="2"/>
              <a:buBlip>
                <a:blip r:embed="rId3"/>
              </a:buBlip>
            </a:pP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تجزيه و تحليل داده‏ها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به‏منظور 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ه‏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آ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 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ز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 (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خ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ص‏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ا)</a:t>
            </a:r>
          </a:p>
          <a:p>
            <a:pPr marL="609600" indent="-609600" algn="r" rtl="1">
              <a:buClr>
                <a:srgbClr val="000066"/>
              </a:buClr>
              <a:buSzPct val="110000"/>
              <a:buFont typeface="Wingdings" panose="05000000000000000000" pitchFamily="2" charset="2"/>
              <a:buBlip>
                <a:blip r:embed="rId3"/>
              </a:buBlip>
            </a:pP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ة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 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ف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 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 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ح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ه‏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ظ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 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 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</a:t>
            </a:r>
            <a:r>
              <a:rPr lang="ar-SA" altLang="fa-IR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endParaRPr lang="fa-IR" altLang="en-US" sz="2800" b="1">
              <a:solidFill>
                <a:srgbClr val="2A0C98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609600" indent="-609600" algn="r" rtl="1">
              <a:buClr>
                <a:srgbClr val="000066"/>
              </a:buClr>
              <a:buSzPct val="110000"/>
              <a:buFont typeface="Wingdings" panose="05000000000000000000" pitchFamily="2" charset="2"/>
              <a:buBlip>
                <a:blip r:embed="rId3"/>
              </a:buBlip>
            </a:pPr>
            <a:r>
              <a:rPr lang="fa-IR" altLang="en-US" sz="2800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الويت‏بندي مشكلات</a:t>
            </a: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H="1" flipV="1">
            <a:off x="7772400" y="2971800"/>
            <a:ext cx="0" cy="762000"/>
          </a:xfrm>
          <a:prstGeom prst="line">
            <a:avLst/>
          </a:prstGeom>
          <a:noFill/>
          <a:ln w="63500" cmpd="thinThick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7772400" cy="990600"/>
          </a:xfrm>
        </p:spPr>
        <p:txBody>
          <a:bodyPr/>
          <a:lstStyle/>
          <a:p>
            <a:r>
              <a:rPr lang="fa-IR" altLang="en-US" sz="4000" b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تعيين اهداف برنامه</a:t>
            </a:r>
            <a:endParaRPr lang="en-US" altLang="en-US" b="1" u="sng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839200" cy="4495800"/>
          </a:xfrm>
        </p:spPr>
        <p:txBody>
          <a:bodyPr/>
          <a:lstStyle/>
          <a:p>
            <a:pPr algn="r">
              <a:buFontTx/>
              <a:buNone/>
            </a:pPr>
            <a:r>
              <a:rPr lang="en-US" altLang="en-US" b="1" i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altLang="ar-SA" b="1" i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Goals or Main Objectives)</a:t>
            </a:r>
            <a:r>
              <a:rPr lang="en-US" altLang="ar-SA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fa-IR" altLang="en-US" sz="2800" b="1" i="1" u="sng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اهداف كلي</a:t>
            </a:r>
            <a:endParaRPr lang="en-US" altLang="en-US" b="1">
              <a:solidFill>
                <a:srgbClr val="2A0C98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r" rtl="1">
              <a:buFontTx/>
              <a:buNone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باتوجه به مشكلات اولويّت‏دار منطقه 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 مأموريت سازمان، به‏صورت كلي، غير كمّي و جهت‏دار ب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 مي‏شود</a:t>
            </a:r>
            <a:endParaRPr lang="fa-IR" altLang="en-US" sz="2800" b="1">
              <a:solidFill>
                <a:srgbClr val="004C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r">
              <a:lnSpc>
                <a:spcPct val="130000"/>
              </a:lnSpc>
              <a:buFontTx/>
              <a:buNone/>
            </a:pPr>
            <a:r>
              <a:rPr lang="en-US" altLang="en-US" b="1" i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altLang="ar-SA" b="1" i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Objectives or Specific Objectives)</a:t>
            </a:r>
            <a:r>
              <a:rPr lang="en-US" altLang="ar-SA" b="1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fa-IR" altLang="en-US" sz="2800" b="1" i="1" u="sng">
                <a:solidFill>
                  <a:srgbClr val="2A0C9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اهداف اختصاصي</a:t>
            </a:r>
            <a:endParaRPr lang="en-US" altLang="en-US" b="1">
              <a:solidFill>
                <a:srgbClr val="2A0C98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r">
              <a:buFontTx/>
              <a:buNone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اجزاي تشكيل دهنده هدف كلي را به‏صورت مشخص 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 قابل سنجش 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مي‏سازد. بدين وسيله برنامه قابل ارزشيابي مي‏گردد</a:t>
            </a:r>
            <a:endParaRPr lang="fa-IR" altLang="en-US" sz="2800" b="1">
              <a:solidFill>
                <a:srgbClr val="3366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buSzPct val="110000"/>
              <a:buFont typeface="Wingdings" panose="05000000000000000000" pitchFamily="2" charset="2"/>
              <a:buChar char="×"/>
            </a:pPr>
            <a:r>
              <a:rPr lang="fa-IR" altLang="en-US" sz="2200">
                <a:solidFill>
                  <a:srgbClr val="E32011"/>
                </a:solidFill>
                <a:cs typeface="Nasim" pitchFamily="2" charset="-78"/>
              </a:rPr>
              <a:t>عوامل مؤثر بر ايجاد مشكلات بهداشتي منطقه را مي‏توان به عنوان اهداف اختصاصي درنظر گرفت </a:t>
            </a:r>
            <a:r>
              <a:rPr lang="fa-IR" altLang="en-US" sz="2400"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(با استفاده از شبكه عليّت)</a:t>
            </a:r>
            <a:endParaRPr lang="ar-SA" altLang="en-US" sz="2400" b="1">
              <a:solidFill>
                <a:srgbClr val="4D4D4D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252E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252E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252E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252E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252E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اهميّت اهداف برنامه</a:t>
            </a:r>
            <a:endParaRPr lang="en-US" altLang="en-US" b="1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229600" cy="3962400"/>
          </a:xfrm>
        </p:spPr>
        <p:txBody>
          <a:bodyPr/>
          <a:lstStyle/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مسير و جهت حركت 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ح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 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 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ز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ن‏را مشخص مي‏كند</a:t>
            </a:r>
          </a:p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موجب تمركز تلاش‏ها و هماهنگي فعّاليّت‏ها مي‏گردد</a:t>
            </a:r>
          </a:p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تصميمات را رهنمون مي‏شود</a:t>
            </a:r>
          </a:p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سبب ايجاد انگيزه براي اجراي عمليات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ه)،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مي‏شود</a:t>
            </a:r>
          </a:p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ارزشيابي برنامه را ممكن مي‏سازد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اهميّت اهداف برنامه</a:t>
            </a:r>
            <a:endParaRPr lang="en-US" altLang="en-US" b="1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229600" cy="3962400"/>
          </a:xfrm>
        </p:spPr>
        <p:txBody>
          <a:bodyPr/>
          <a:lstStyle/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مسير و جهت حركت 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ح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 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 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ز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ar-SA" altLang="fa-IR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ن‏را مشخص مي‏كند</a:t>
            </a:r>
          </a:p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موجب تمركز تلاش‏ها و هماهنگي فعّاليّت‏ها مي‏گردد</a:t>
            </a:r>
          </a:p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تصميمات را رهنمون مي‏شود</a:t>
            </a:r>
          </a:p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سبب ايجاد انگيزه براي اجراي عمليات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ه)،</a:t>
            </a: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مي‏شود</a:t>
            </a:r>
          </a:p>
          <a:p>
            <a:pPr marL="533400" indent="-533400" algn="r" rtl="1">
              <a:lnSpc>
                <a:spcPct val="110000"/>
              </a:lnSpc>
              <a:buClr>
                <a:srgbClr val="003300"/>
              </a:buClr>
              <a:buSzPct val="80000"/>
              <a:buFont typeface="Webdings" panose="05030102010509060703" pitchFamily="18" charset="2"/>
              <a:buAutoNum type="arabicParenR"/>
            </a:pPr>
            <a:r>
              <a:rPr lang="fa-IR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ارزشيابي برنامه را ممكن مي‏سازد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27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2743200" y="2438400"/>
            <a:ext cx="1295400" cy="2743200"/>
          </a:xfrm>
          <a:prstGeom prst="curvedRightArrow">
            <a:avLst>
              <a:gd name="adj1" fmla="val 42353"/>
              <a:gd name="adj2" fmla="val 84706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 flipV="1">
            <a:off x="6248400" y="1828800"/>
            <a:ext cx="1219200" cy="2819400"/>
          </a:xfrm>
          <a:prstGeom prst="curvedLeftArrow">
            <a:avLst>
              <a:gd name="adj1" fmla="val 46250"/>
              <a:gd name="adj2" fmla="val 925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114800" y="4724400"/>
            <a:ext cx="2667000" cy="990600"/>
          </a:xfrm>
          <a:prstGeom prst="curvedUpArrow">
            <a:avLst>
              <a:gd name="adj1" fmla="val 53846"/>
              <a:gd name="adj2" fmla="val 107692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 flipH="1">
            <a:off x="3505200" y="1295400"/>
            <a:ext cx="2667000" cy="10668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267200" y="838200"/>
            <a:ext cx="154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ar-SA" sz="2400" b="1">
                <a:solidFill>
                  <a:srgbClr val="CC0000"/>
                </a:solidFill>
                <a:latin typeface="Times New Roman" panose="02020603050405020304" pitchFamily="18" charset="0"/>
                <a:cs typeface="Traffic" pitchFamily="2" charset="-78"/>
              </a:rPr>
              <a:t>برنامه‏ريزي</a:t>
            </a:r>
            <a:endParaRPr kumimoji="1" lang="en-US" sz="2400" b="1">
              <a:solidFill>
                <a:srgbClr val="CC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 flipV="1">
            <a:off x="2209800" y="2819400"/>
            <a:ext cx="5492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b">
            <a:spAutoFit/>
          </a:bodyPr>
          <a:lstStyle/>
          <a:p>
            <a:pPr algn="ctr"/>
            <a:r>
              <a:rPr kumimoji="1" lang="ar-SA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سازمان‏دهي</a:t>
            </a:r>
            <a:endParaRPr kumimoji="1" 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953000" y="5791200"/>
            <a:ext cx="987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ar-SA" sz="2400" b="1">
                <a:solidFill>
                  <a:srgbClr val="008000"/>
                </a:solidFill>
                <a:latin typeface="Times New Roman" panose="02020603050405020304" pitchFamily="18" charset="0"/>
                <a:cs typeface="Traffic" pitchFamily="2" charset="-78"/>
              </a:rPr>
              <a:t>رهبري</a:t>
            </a:r>
            <a:endParaRPr kumimoji="1" lang="en-US" sz="2400" b="1">
              <a:solidFill>
                <a:srgbClr val="008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467600" y="2819400"/>
            <a:ext cx="5492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/>
            <a:r>
              <a:rPr kumimoji="1" lang="ar-SA" sz="2400" b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raffic" pitchFamily="2" charset="-78"/>
              </a:rPr>
              <a:t>كنترل</a:t>
            </a:r>
            <a:endParaRPr kumimoji="1" lang="en-US" sz="2400" b="1">
              <a:solidFill>
                <a:srgbClr val="CC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3733800" y="2819400"/>
            <a:ext cx="2667000" cy="1524000"/>
          </a:xfrm>
          <a:prstGeom prst="ellipse">
            <a:avLst/>
          </a:prstGeom>
          <a:gradFill rotWithShape="0">
            <a:gsLst>
              <a:gs pos="0">
                <a:srgbClr val="C5ECFF"/>
              </a:gs>
              <a:gs pos="100000">
                <a:srgbClr val="C5ECFF">
                  <a:gamma/>
                  <a:shade val="87843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 cap="sq" cmpd="thinThick">
            <a:solidFill>
              <a:srgbClr val="003366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ar-SA" sz="2400" b="1" i="1">
                <a:solidFill>
                  <a:srgbClr val="000066"/>
                </a:solidFill>
                <a:latin typeface="Times New Roman" panose="02020603050405020304" pitchFamily="18" charset="0"/>
                <a:cs typeface="Traffic" pitchFamily="2" charset="-78"/>
              </a:rPr>
              <a:t>دستيابي به اهداف</a:t>
            </a:r>
            <a:endParaRPr kumimoji="1" lang="en-US" sz="2400" b="1" i="1">
              <a:solidFill>
                <a:srgbClr val="000066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762000" y="914400"/>
            <a:ext cx="2895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kumimoji="1" lang="ar-SA" sz="36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ارتباط وظايف مديريّت</a:t>
            </a:r>
            <a:endParaRPr kumimoji="1" lang="en-US" sz="3600" b="1" u="sng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Jadi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 animBg="1"/>
      <p:bldP spid="6149" grpId="0" animBg="1"/>
      <p:bldP spid="6150" grpId="0" autoUpdateAnimBg="0"/>
      <p:bldP spid="6151" grpId="0" autoUpdateAnimBg="0"/>
      <p:bldP spid="6152" grpId="0" autoUpdateAnimBg="0"/>
      <p:bldP spid="6153" grpId="0" autoUpdateAnimBg="0"/>
      <p:bldP spid="6154" grpId="0" animBg="1" autoUpdateAnimBg="0"/>
      <p:bldP spid="6155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229600" cy="685800"/>
          </a:xfrm>
        </p:spPr>
        <p:txBody>
          <a:bodyPr/>
          <a:lstStyle/>
          <a:p>
            <a:r>
              <a:rPr lang="fa-IR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نكاتي كه در تعيين اهداف مي‏بايستي رعايت شود</a:t>
            </a:r>
            <a:endParaRPr lang="en-US" altLang="en-US" sz="4000" b="1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305800" cy="4800600"/>
          </a:xfrm>
        </p:spPr>
        <p:txBody>
          <a:bodyPr/>
          <a:lstStyle/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درنظر داشتن عوامل مؤثر بر بروز مشكلات منطقه</a:t>
            </a:r>
          </a:p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توجه به شرايط محيطي، منابع داخلي و آينده</a:t>
            </a:r>
          </a:p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توجه به واقعيّات </a:t>
            </a:r>
            <a:r>
              <a:rPr lang="fa-IR" altLang="en-US" sz="280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(تعيين اهداف دست‏يافتني)</a:t>
            </a:r>
            <a:endParaRPr lang="fa-IR" altLang="en-US" sz="280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كمّي كردن اهداف </a:t>
            </a:r>
            <a:r>
              <a:rPr lang="fa-IR" altLang="en-US" sz="280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(شامل فعل كمّي،استاندارد و ضابطه)</a:t>
            </a:r>
            <a:endParaRPr lang="fa-IR" altLang="en-US" sz="280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منظور كردن قيد زماني</a:t>
            </a:r>
          </a:p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اهداف با مشاركت كاركنان</a:t>
            </a:r>
          </a:p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درنظر داشتن مقصد و چشم‏انداز نهايي </a:t>
            </a:r>
            <a:r>
              <a:rPr lang="fa-IR" altLang="en-US" sz="280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(مقوله سلامت)</a:t>
            </a:r>
            <a:endParaRPr lang="fa-IR" altLang="en-US" sz="28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اولويّت‏بندي اهداف</a:t>
            </a:r>
          </a:p>
          <a:p>
            <a:pPr algn="r" rtl="1">
              <a:buClr>
                <a:srgbClr val="003300"/>
              </a:buClr>
              <a:buSzPct val="85000"/>
              <a:buFont typeface="Wingdings" panose="05000000000000000000" pitchFamily="2" charset="2"/>
              <a:buChar char="×"/>
            </a:pP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ج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 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 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ن‏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 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 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ف 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ج 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گ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 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 خ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ث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 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fa-IR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ar-SA" altLang="fa-IR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</a:t>
            </a:r>
            <a:endParaRPr lang="en-US" alt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A614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5113"/>
            <a:ext cx="9144000" cy="1219200"/>
          </a:xfrm>
        </p:spPr>
        <p:txBody>
          <a:bodyPr/>
          <a:lstStyle/>
          <a:p>
            <a:pPr rtl="1"/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خ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ص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و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ص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 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ه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د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ف 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خ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ص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ص</a:t>
            </a:r>
            <a:r>
              <a:rPr lang="ar-SA" altLang="fa-IR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</a:t>
            </a:r>
            <a:r>
              <a:rPr lang="en-US" altLang="fa-IR" sz="36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</a:t>
            </a:r>
            <a:r>
              <a:rPr lang="en-US" altLang="fa-I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S</a:t>
            </a:r>
            <a:r>
              <a:rPr lang="en-US" altLang="fa-IR" sz="36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pecific Objectives)</a:t>
            </a:r>
            <a:endParaRPr lang="en-US" altLang="en-US" sz="32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549525"/>
          </a:xfrm>
        </p:spPr>
        <p:txBody>
          <a:bodyPr/>
          <a:lstStyle/>
          <a:p>
            <a:pPr marL="711200" indent="-711200" algn="r" rtl="1">
              <a:lnSpc>
                <a:spcPct val="90000"/>
              </a:lnSpc>
              <a:buClr>
                <a:srgbClr val="003600"/>
              </a:buClr>
              <a:buSzPct val="80000"/>
              <a:buFont typeface="Wingdings" panose="05000000000000000000" pitchFamily="2" charset="2"/>
              <a:buAutoNum type="romanUcPeriod"/>
            </a:pPr>
            <a:r>
              <a:rPr lang="ar-SA" altLang="en-US" sz="28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قابل اندازه‏گيري باشند</a:t>
            </a:r>
            <a:r>
              <a:rPr lang="en-US" altLang="en-US" sz="28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en-US" altLang="ar-SA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M</a:t>
            </a:r>
            <a:r>
              <a:rPr lang="en-US" altLang="ar-SA" sz="28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easurable)</a:t>
            </a:r>
            <a:r>
              <a:rPr lang="ar-SA" altLang="ar-SA" sz="28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)</a:t>
            </a:r>
            <a:endParaRPr lang="en-US" altLang="ar-SA" sz="2800" b="1">
              <a:solidFill>
                <a:srgbClr val="0036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711200" indent="-711200" algn="r" rtl="1">
              <a:lnSpc>
                <a:spcPct val="90000"/>
              </a:lnSpc>
              <a:buClr>
                <a:srgbClr val="003600"/>
              </a:buClr>
              <a:buSzPct val="80000"/>
              <a:buFont typeface="Wingdings" panose="05000000000000000000" pitchFamily="2" charset="2"/>
              <a:buAutoNum type="romanUcPeriod"/>
            </a:pPr>
            <a:r>
              <a:rPr lang="ar-SA" altLang="en-US" sz="28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دست‏يافتني باشند</a:t>
            </a:r>
            <a:r>
              <a:rPr lang="en-US" altLang="en-US" sz="28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en-US" altLang="ar-SA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A</a:t>
            </a:r>
            <a:r>
              <a:rPr lang="en-US" altLang="ar-SA" sz="28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ttainable)</a:t>
            </a:r>
            <a:r>
              <a:rPr lang="ar-SA" altLang="ar-SA" sz="28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)</a:t>
            </a:r>
            <a:endParaRPr lang="en-US" altLang="ar-SA" sz="2800" b="1">
              <a:solidFill>
                <a:srgbClr val="0036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711200" indent="-711200" algn="r" rtl="1">
              <a:lnSpc>
                <a:spcPct val="90000"/>
              </a:lnSpc>
              <a:buClr>
                <a:srgbClr val="003600"/>
              </a:buClr>
              <a:buSzPct val="80000"/>
              <a:buFont typeface="Wingdings" panose="05000000000000000000" pitchFamily="2" charset="2"/>
              <a:buAutoNum type="romanUcPeriod"/>
            </a:pPr>
            <a:r>
              <a:rPr lang="ar-SA" altLang="en-US" sz="28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مرتبط با هدف كلي باشند</a:t>
            </a:r>
            <a:r>
              <a:rPr lang="en-US" altLang="en-US" sz="28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en-US" altLang="ar-SA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R</a:t>
            </a:r>
            <a:r>
              <a:rPr lang="en-US" altLang="ar-SA" sz="28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elevant)</a:t>
            </a:r>
            <a:r>
              <a:rPr lang="ar-SA" altLang="ar-SA" sz="28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)</a:t>
            </a:r>
            <a:endParaRPr lang="en-US" altLang="ar-SA" sz="2800" b="1">
              <a:solidFill>
                <a:srgbClr val="0036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711200" indent="-711200" algn="r" rtl="1">
              <a:lnSpc>
                <a:spcPct val="90000"/>
              </a:lnSpc>
              <a:buClr>
                <a:srgbClr val="003600"/>
              </a:buClr>
              <a:buSzPct val="80000"/>
              <a:buFont typeface="Wingdings" panose="05000000000000000000" pitchFamily="2" charset="2"/>
              <a:buAutoNum type="romanUcPeriod"/>
            </a:pPr>
            <a:r>
              <a:rPr lang="ar-SA" altLang="en-US" sz="28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داراي زمان مشخص باشند</a:t>
            </a:r>
            <a:r>
              <a:rPr lang="en-US" altLang="en-US" sz="28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en-US" altLang="ar-SA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T</a:t>
            </a:r>
            <a:r>
              <a:rPr lang="en-US" altLang="ar-SA" sz="28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ime-bounded)</a:t>
            </a:r>
            <a:r>
              <a:rPr lang="ar-SA" altLang="ar-SA" sz="2800" b="1" i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)</a:t>
            </a:r>
            <a:endParaRPr lang="en-US" altLang="ar-SA"/>
          </a:p>
        </p:txBody>
      </p:sp>
      <p:sp>
        <p:nvSpPr>
          <p:cNvPr id="14340" name="Oval 4" descr="Parchment"/>
          <p:cNvSpPr>
            <a:spLocks noChangeArrowheads="1"/>
          </p:cNvSpPr>
          <p:nvPr/>
        </p:nvSpPr>
        <p:spPr bwMode="auto">
          <a:xfrm>
            <a:off x="1600200" y="4419600"/>
            <a:ext cx="6553200" cy="2133600"/>
          </a:xfrm>
          <a:prstGeom prst="ellipse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57150" cmpd="thinThick">
            <a:solidFill>
              <a:srgbClr val="66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altLang="en-US" sz="3200" b="1" u="sng">
                <a:solidFill>
                  <a:srgbClr val="5C2E00"/>
                </a:solidFill>
                <a:latin typeface="Times New Roman" panose="02020603050405020304" pitchFamily="18" charset="0"/>
                <a:cs typeface="Traffic" pitchFamily="2" charset="-78"/>
              </a:rPr>
              <a:t>به‏طور كلي </a:t>
            </a:r>
            <a:r>
              <a:rPr lang="ar-SA" altLang="en-US" sz="3200" b="1">
                <a:solidFill>
                  <a:srgbClr val="5C2E00"/>
                </a:solidFill>
                <a:latin typeface="Times New Roman" panose="02020603050405020304" pitchFamily="18" charset="0"/>
                <a:cs typeface="Traffic" pitchFamily="2" charset="-78"/>
              </a:rPr>
              <a:t>:</a:t>
            </a:r>
            <a:endParaRPr lang="en-US" altLang="en-US" sz="3200" b="1" u="sng">
              <a:solidFill>
                <a:srgbClr val="5C2E00"/>
              </a:solidFill>
              <a:latin typeface="Times New Roman" panose="02020603050405020304" pitchFamily="18" charset="0"/>
              <a:cs typeface="Traffic" pitchFamily="2" charset="-78"/>
            </a:endParaRPr>
          </a:p>
          <a:p>
            <a:pPr algn="ctr" rtl="1"/>
            <a:r>
              <a:rPr lang="ar-SA" altLang="en-US" sz="3200" b="1">
                <a:solidFill>
                  <a:srgbClr val="00005C"/>
                </a:solidFill>
                <a:latin typeface="Times New Roman" panose="02020603050405020304" pitchFamily="18" charset="0"/>
                <a:cs typeface="Traffic" pitchFamily="2" charset="-78"/>
              </a:rPr>
              <a:t>اهداف اختصاصي بايد</a:t>
            </a:r>
            <a:r>
              <a:rPr lang="ar-SA" altLang="en-US" sz="3200" b="1">
                <a:solidFill>
                  <a:srgbClr val="5C2E00"/>
                </a:solidFill>
                <a:latin typeface="Times New Roman" panose="02020603050405020304" pitchFamily="18" charset="0"/>
                <a:cs typeface="Traffic" pitchFamily="2" charset="-78"/>
              </a:rPr>
              <a:t> </a:t>
            </a:r>
            <a:r>
              <a:rPr lang="en-US" altLang="en-US" sz="3600" b="1" i="1" u="sng">
                <a:solidFill>
                  <a:srgbClr val="CC0000"/>
                </a:solidFill>
                <a:latin typeface="Times New Roman" panose="02020603050405020304" pitchFamily="18" charset="0"/>
                <a:cs typeface="Traffic" pitchFamily="2" charset="-78"/>
              </a:rPr>
              <a:t>SMART</a:t>
            </a:r>
            <a:r>
              <a:rPr lang="ar-SA" altLang="en-US" sz="3200" b="1">
                <a:solidFill>
                  <a:srgbClr val="5C2E00"/>
                </a:solidFill>
                <a:latin typeface="Times New Roman" panose="02020603050405020304" pitchFamily="18" charset="0"/>
                <a:cs typeface="Traffic" pitchFamily="2" charset="-78"/>
              </a:rPr>
              <a:t> </a:t>
            </a:r>
            <a:r>
              <a:rPr lang="ar-SA" altLang="en-US" sz="3200" b="1">
                <a:solidFill>
                  <a:srgbClr val="00005C"/>
                </a:solidFill>
                <a:latin typeface="Times New Roman" panose="02020603050405020304" pitchFamily="18" charset="0"/>
                <a:cs typeface="Traffic" pitchFamily="2" charset="-78"/>
              </a:rPr>
              <a:t>باشند</a:t>
            </a:r>
            <a:endParaRPr lang="en-US" altLang="en-US" sz="2400" b="1" u="sng"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743200" y="1905000"/>
            <a:ext cx="2286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895600" y="2514600"/>
            <a:ext cx="3048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657600" y="3048000"/>
            <a:ext cx="2286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2971800" y="3581400"/>
            <a:ext cx="3048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981200" y="4114800"/>
            <a:ext cx="3048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  <p:bldP spid="14340" grpId="0" animBg="1" autoUpdateAnimBg="0"/>
      <p:bldP spid="14341" grpId="0" animBg="1"/>
      <p:bldP spid="14342" grpId="0" animBg="1"/>
      <p:bldP spid="14343" grpId="0" animBg="1"/>
      <p:bldP spid="14344" grpId="0" animBg="1"/>
      <p:bldP spid="1434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762000"/>
          </a:xfrm>
        </p:spPr>
        <p:txBody>
          <a:bodyPr/>
          <a:lstStyle/>
          <a:p>
            <a:r>
              <a:rPr lang="ar-SA" altLang="en-US" sz="36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en-US" alt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</a:t>
            </a:r>
            <a:r>
              <a:rPr lang="en-US" altLang="ar-SA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Strategies)</a:t>
            </a:r>
            <a:r>
              <a:rPr lang="ar-SA" altLang="ar-SA" sz="36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 </a:t>
            </a:r>
            <a:r>
              <a:rPr lang="fa-IR" altLang="ar-SA" sz="36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fa-IR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تعيين استراتژي‏ها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endParaRPr lang="en-US" altLang="en-US" b="1" u="sng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8001000" cy="3810000"/>
          </a:xfrm>
        </p:spPr>
        <p:txBody>
          <a:bodyPr/>
          <a:lstStyle/>
          <a:p>
            <a:pPr algn="r" rtl="1">
              <a:lnSpc>
                <a:spcPct val="120000"/>
              </a:lnSpc>
              <a:buSzPct val="130000"/>
              <a:buFont typeface="Wingdings" panose="05000000000000000000" pitchFamily="2" charset="2"/>
              <a:buBlip>
                <a:blip r:embed="rId4"/>
              </a:buBlip>
            </a:pPr>
            <a:r>
              <a:rPr lang="fa-IR" altLang="en-US" sz="2400" b="1">
                <a:solidFill>
                  <a:srgbClr val="0000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fa-IR" altLang="en-US" sz="2800" b="1">
                <a:solidFill>
                  <a:srgbClr val="0000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استراتژي يعني تعيين</a:t>
            </a:r>
            <a:r>
              <a:rPr lang="fa-IR" altLang="en-US" sz="2800" b="1">
                <a:solidFill>
                  <a:srgbClr val="17771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fa-IR" altLang="en-US" sz="2800" b="1" i="1" u="sng">
                <a:solidFill>
                  <a:srgbClr val="E320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طريق يا روش رسيدن به اهداف</a:t>
            </a:r>
            <a:endParaRPr lang="fa-IR" altLang="en-US" sz="2800" b="1">
              <a:solidFill>
                <a:srgbClr val="17771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rtl="1">
              <a:lnSpc>
                <a:spcPct val="120000"/>
              </a:lnSpc>
              <a:buClr>
                <a:srgbClr val="000000"/>
              </a:buClr>
              <a:buSzPct val="115000"/>
              <a:buFont typeface="Wingdings" panose="05000000000000000000" pitchFamily="2" charset="2"/>
              <a:buBlip>
                <a:blip r:embed="rId4"/>
              </a:buBlip>
            </a:pPr>
            <a:r>
              <a:rPr lang="fa-IR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براي تعيين استراتژي‏ها مي‏توان از عوامل مؤثر بر ايجاد اهداف اختصاصي استفاده نمود</a:t>
            </a:r>
            <a:r>
              <a:rPr lang="fa-IR" altLang="en-US" sz="2800" b="1">
                <a:solidFill>
                  <a:srgbClr val="17771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fa-IR" altLang="en-US" sz="2800" b="1" i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(با استفاده از شبكه عليّت)</a:t>
            </a:r>
            <a:endParaRPr lang="fa-IR" altLang="en-US" sz="2800" b="1">
              <a:solidFill>
                <a:srgbClr val="4D4D4D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 rtl="1">
              <a:lnSpc>
                <a:spcPct val="120000"/>
              </a:lnSpc>
              <a:buSzPct val="115000"/>
              <a:buFont typeface="Wingdings" panose="05000000000000000000" pitchFamily="2" charset="2"/>
              <a:buBlip>
                <a:blip r:embed="rId4"/>
              </a:buBlip>
            </a:pPr>
            <a:r>
              <a:rPr lang="fa-IR" altLang="en-US" sz="2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استراتژي‏هاي انتخابي نيز همانند اهداف، جهت انتخاب،  مي‏بايستي اولويّت‏بندي شوند</a:t>
            </a:r>
            <a:endParaRPr lang="fa-IR" altLang="en-US" sz="2800" b="1">
              <a:solidFill>
                <a:srgbClr val="E3201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20000"/>
              </a:lnSpc>
              <a:buSzPct val="110000"/>
              <a:buFont typeface="Wingdings" panose="05000000000000000000" pitchFamily="2" charset="2"/>
              <a:buChar char="×"/>
            </a:pPr>
            <a:r>
              <a:rPr lang="fa-IR" altLang="en-US" sz="2800" b="1" i="1" u="sng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استراتژي‏ها برخلاف اهداف حالت كمّي ندارند</a:t>
            </a:r>
            <a:endParaRPr lang="en-US" altLang="en-US" b="1">
              <a:solidFill>
                <a:srgbClr val="2A0C98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E5AC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E5AC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E5AC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E5AC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7772400" cy="762000"/>
          </a:xfrm>
        </p:spPr>
        <p:txBody>
          <a:bodyPr/>
          <a:lstStyle/>
          <a:p>
            <a:r>
              <a:rPr lang="en-US" alt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</a:t>
            </a:r>
            <a:r>
              <a:rPr lang="en-US" altLang="ar-SA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Activities)</a:t>
            </a:r>
            <a:r>
              <a:rPr lang="en-US" altLang="ar-SA" sz="36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fa-IR" alt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تعيين فعّاليّت‏ها</a:t>
            </a:r>
            <a:endParaRPr lang="en-US" altLang="en-US" b="1" u="sng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334000"/>
          </a:xfrm>
        </p:spPr>
        <p:txBody>
          <a:bodyPr/>
          <a:lstStyle/>
          <a:p>
            <a:pPr marL="533400" indent="-533400" algn="r" rtl="1">
              <a:lnSpc>
                <a:spcPct val="90000"/>
              </a:lnSpc>
              <a:buFont typeface="Wingdings" panose="05000000000000000000" pitchFamily="2" charset="2"/>
              <a:buChar char="×"/>
            </a:pPr>
            <a:r>
              <a:rPr lang="fa-IR" altLang="en-US" sz="2800" b="1">
                <a:solidFill>
                  <a:srgbClr val="E320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هدف از برنامه‏ريزي تبديل اهداف به فعّاليّت‏ها مي‏باشد</a:t>
            </a:r>
            <a:endParaRPr lang="fa-IR" altLang="en-US" b="1">
              <a:solidFill>
                <a:srgbClr val="E32011"/>
              </a:solidFill>
              <a:cs typeface="Times New Roman" panose="02020603050405020304" pitchFamily="18" charset="0"/>
            </a:endParaRPr>
          </a:p>
          <a:p>
            <a:pPr marL="533400" indent="-533400" algn="r" rt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altLang="en-US" sz="2800" u="sng">
                <a:solidFill>
                  <a:srgbClr val="0000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 Mazar" pitchFamily="2" charset="-78"/>
              </a:rPr>
              <a:t>انواع فعّاليّت</a:t>
            </a:r>
            <a:endParaRPr lang="fa-IR" altLang="en-US" b="1" u="sng">
              <a:solidFill>
                <a:srgbClr val="5F5F5F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533400" indent="-533400" algn="r" rtl="1">
              <a:lnSpc>
                <a:spcPct val="90000"/>
              </a:lnSpc>
              <a:buClr>
                <a:srgbClr val="003300"/>
              </a:buClr>
              <a:buSzPct val="80000"/>
              <a:buFont typeface="Wingdings" panose="05000000000000000000" pitchFamily="2" charset="2"/>
              <a:buAutoNum type="arabicPeriod"/>
            </a:pPr>
            <a:r>
              <a:rPr lang="fa-IR" altLang="en-US" b="1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fa-IR" altLang="en-US" sz="2400" b="1" u="sng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فعّاليّت‏هاي جاري:</a:t>
            </a:r>
            <a:r>
              <a:rPr lang="fa-IR" altLang="en-US" sz="2800" b="1">
                <a:solidFill>
                  <a:schemeClr val="tx2"/>
                </a:solidFill>
                <a:cs typeface="Traffic" pitchFamily="2" charset="-78"/>
              </a:rPr>
              <a:t>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ب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ه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ف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عّ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ل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يّ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ت‏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ه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ي 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ج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ي 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و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ت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ك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ي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س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ز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ن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ط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ل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ق 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ي‏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ش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و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د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ك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ه</a:t>
            </a:r>
            <a:r>
              <a:rPr lang="fa-IR" altLang="en-US" sz="2800" b="1">
                <a:solidFill>
                  <a:schemeClr val="tx2"/>
                </a:solidFill>
                <a:cs typeface="Traffic" pitchFamily="2" charset="-78"/>
              </a:rPr>
              <a:t>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ب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س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س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س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س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ت‏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ه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ا، 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د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س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ت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و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ل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ع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ل‏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ه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ا، 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ق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ت 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و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آ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ئ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ي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ن‏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ن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م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ه‏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ه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ا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ص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و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ت 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م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ي‏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گ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chemeClr val="tx2"/>
                </a:solidFill>
                <a:cs typeface="Traffic" pitchFamily="2" charset="-78"/>
              </a:rPr>
              <a:t>ر</a:t>
            </a:r>
            <a:r>
              <a:rPr lang="fa-IR" altLang="en-US" sz="2400" b="1">
                <a:solidFill>
                  <a:schemeClr val="tx2"/>
                </a:solidFill>
                <a:cs typeface="Traffic" pitchFamily="2" charset="-78"/>
              </a:rPr>
              <a:t>د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(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ن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ن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د ارائه 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ن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و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ع خدمات بهداشتي، تدارك وسايل و داروها، 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ن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ظ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ر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ت 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ب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ر 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و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ح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د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ه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ي 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ت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ب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ع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ه )</a:t>
            </a:r>
            <a:endParaRPr lang="fa-IR" altLang="en-US" sz="2800" b="1">
              <a:cs typeface="Traffic" pitchFamily="2" charset="-78"/>
            </a:endParaRPr>
          </a:p>
          <a:p>
            <a:pPr marL="533400" indent="-533400" algn="r" rtl="1">
              <a:lnSpc>
                <a:spcPct val="90000"/>
              </a:lnSpc>
              <a:buClr>
                <a:srgbClr val="003300"/>
              </a:buClr>
              <a:buSzPct val="80000"/>
              <a:buFont typeface="Wingdings" panose="05000000000000000000" pitchFamily="2" charset="2"/>
              <a:buAutoNum type="arabicPeriod"/>
            </a:pPr>
            <a:r>
              <a:rPr lang="fa-IR" altLang="en-US" sz="2800" b="1">
                <a:solidFill>
                  <a:srgbClr val="81755B"/>
                </a:solidFill>
                <a:cs typeface="Traffic" pitchFamily="2" charset="-78"/>
              </a:rPr>
              <a:t> </a:t>
            </a:r>
            <a:r>
              <a:rPr lang="fa-IR" altLang="en-US" sz="2400" b="1" u="sng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فعّاليّت‏هاي مداخله‏اي</a:t>
            </a:r>
            <a:r>
              <a:rPr lang="fa-IR" altLang="en-US" sz="2400" b="1">
                <a:solidFill>
                  <a:srgbClr val="003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:</a:t>
            </a:r>
            <a:r>
              <a:rPr lang="fa-IR" altLang="en-US" sz="2800" b="1">
                <a:solidFill>
                  <a:srgbClr val="81755B"/>
                </a:solidFill>
                <a:cs typeface="Traffic" pitchFamily="2" charset="-78"/>
              </a:rPr>
              <a:t> 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براساس مشكلات خاصّ منطقه 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و 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ه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د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ف 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غ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ر 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ت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ك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ي، ا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ن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ج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م 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ي‏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گ</a:t>
            </a:r>
            <a:r>
              <a:rPr lang="ar-SA" altLang="fa-IR" sz="2400" b="1">
                <a:solidFill>
                  <a:srgbClr val="000062"/>
                </a:solidFill>
                <a:cs typeface="Traffic" pitchFamily="2" charset="-78"/>
              </a:rPr>
              <a:t>ي</a:t>
            </a:r>
            <a:r>
              <a:rPr lang="fa-IR" altLang="en-US" sz="2400" b="1">
                <a:solidFill>
                  <a:srgbClr val="000062"/>
                </a:solidFill>
                <a:cs typeface="Traffic" pitchFamily="2" charset="-78"/>
              </a:rPr>
              <a:t>رد</a:t>
            </a:r>
            <a:endParaRPr lang="ar-SA" altLang="fa-IR" sz="2400" b="1">
              <a:cs typeface="Traffic" pitchFamily="2" charset="-78"/>
            </a:endParaRPr>
          </a:p>
          <a:p>
            <a:pPr marL="533400" indent="-533400" algn="ctr" rt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fa-IR" altLang="en-US" sz="2400" b="1" i="1" u="sng">
                <a:solidFill>
                  <a:srgbClr val="E320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برنامه عملياتي مي‏بايستي شامل هر دو نوع فعّاليّت‏ باشد</a:t>
            </a:r>
            <a:endParaRPr lang="fa-IR" altLang="en-US" sz="2400" b="1">
              <a:solidFill>
                <a:srgbClr val="E32011"/>
              </a:solidFill>
              <a:cs typeface="Traffic" pitchFamily="2" charset="-78"/>
            </a:endParaRPr>
          </a:p>
          <a:p>
            <a:pPr marL="533400" indent="-533400" algn="ctr" rtl="1">
              <a:lnSpc>
                <a:spcPct val="90000"/>
              </a:lnSpc>
              <a:buClr>
                <a:srgbClr val="00005C"/>
              </a:buClr>
              <a:buSzPct val="90000"/>
              <a:buFont typeface="Wingdings" panose="05000000000000000000" pitchFamily="2" charset="2"/>
              <a:buChar char="!"/>
            </a:pPr>
            <a:r>
              <a:rPr lang="fa-IR" altLang="en-US" sz="2400" b="1">
                <a:solidFill>
                  <a:srgbClr val="0000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فعّاليّت‏هاي جاري در بخش جدول تفصيلي به فعّاليّت‏هاي مداخله‏اي اضافه مي‏شوند</a:t>
            </a:r>
          </a:p>
          <a:p>
            <a:pPr marL="533400" indent="-533400" algn="ctr" rtl="1">
              <a:lnSpc>
                <a:spcPct val="90000"/>
              </a:lnSpc>
              <a:buSzPct val="95000"/>
              <a:buFontTx/>
              <a:buBlip>
                <a:blip r:embed="rId4"/>
              </a:buBlip>
            </a:pPr>
            <a:r>
              <a:rPr lang="fa-IR" altLang="en-US" sz="2400" b="1" i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فعّاليّت‏ها را نيز مي‏توان، عوامل مؤثر بر استراتژي‏ها، درنظر گرفت</a:t>
            </a:r>
          </a:p>
          <a:p>
            <a:pPr marL="533400" indent="-533400" algn="ctr" rtl="1">
              <a:lnSpc>
                <a:spcPct val="90000"/>
              </a:lnSpc>
              <a:buClr>
                <a:srgbClr val="003300"/>
              </a:buClr>
              <a:buSzPct val="105000"/>
              <a:buFont typeface="Wingdings" panose="05000000000000000000" pitchFamily="2" charset="2"/>
              <a:buChar char="×"/>
            </a:pPr>
            <a:r>
              <a:rPr lang="fa-IR" altLang="en-US" sz="2400" b="1">
                <a:solidFill>
                  <a:srgbClr val="003300"/>
                </a:solidFill>
                <a:cs typeface="Traffic" pitchFamily="2" charset="-78"/>
              </a:rPr>
              <a:t>فعّاليّت‏ها نيز مي‏بايستي اولويت‏بندي </a:t>
            </a:r>
            <a:r>
              <a:rPr lang="ar-SA" altLang="fa-IR" sz="2400" b="1">
                <a:solidFill>
                  <a:srgbClr val="003300"/>
                </a:solidFill>
                <a:cs typeface="Traffic" pitchFamily="2" charset="-78"/>
              </a:rPr>
              <a:t>ش</a:t>
            </a:r>
            <a:r>
              <a:rPr lang="fa-IR" altLang="en-US" sz="2400" b="1">
                <a:solidFill>
                  <a:srgbClr val="003300"/>
                </a:solidFill>
                <a:cs typeface="Traffic" pitchFamily="2" charset="-78"/>
              </a:rPr>
              <a:t>و</a:t>
            </a:r>
            <a:r>
              <a:rPr lang="ar-SA" altLang="fa-IR" sz="2400" b="1">
                <a:solidFill>
                  <a:srgbClr val="003300"/>
                </a:solidFill>
                <a:cs typeface="Traffic" pitchFamily="2" charset="-78"/>
              </a:rPr>
              <a:t>ن</a:t>
            </a:r>
            <a:r>
              <a:rPr lang="fa-IR" altLang="en-US" sz="2400" b="1">
                <a:solidFill>
                  <a:srgbClr val="003300"/>
                </a:solidFill>
                <a:cs typeface="Traffic" pitchFamily="2" charset="-78"/>
              </a:rPr>
              <a:t>د</a:t>
            </a:r>
            <a:endParaRPr lang="en-US" altLang="en-US" b="1">
              <a:solidFill>
                <a:srgbClr val="0033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5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0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5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0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534400" cy="914400"/>
          </a:xfrm>
        </p:spPr>
        <p:txBody>
          <a:bodyPr/>
          <a:lstStyle/>
          <a:p>
            <a:pPr rtl="1"/>
            <a:r>
              <a:rPr lang="fa-IR" altLang="en-US" sz="32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شرح تفصيلي فعّاليّت‏ها </a:t>
            </a:r>
            <a:r>
              <a:rPr lang="fa-IR" altLang="en-US" sz="3200" b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(سازمان‏دهي فعّاليّت‏ها</a:t>
            </a:r>
            <a:r>
              <a:rPr lang="fa-IR" altLang="en-US" sz="4000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</a:t>
            </a:r>
            <a:endParaRPr lang="en-US" altLang="en-US" sz="4000" b="1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graphicFrame>
        <p:nvGraphicFramePr>
          <p:cNvPr id="20483" name="Group 3"/>
          <p:cNvGraphicFramePr>
            <a:graphicFrameLocks noGrp="1"/>
          </p:cNvGraphicFramePr>
          <p:nvPr/>
        </p:nvGraphicFramePr>
        <p:xfrm>
          <a:off x="609600" y="1828800"/>
          <a:ext cx="8305800" cy="473075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58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محل تأمين اعتبار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كل هزينه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شيو</a:t>
                      </a:r>
                      <a:r>
                        <a:rPr kumimoji="0" lang="ar-SA" alt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ة پايش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اقدامات پشتيباني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كجا؟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چه زمان؟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چه كسي؟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چه چيز؟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cs typeface="Jadid" pitchFamily="2" charset="-78"/>
                        </a:rPr>
                        <a:t>رديف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5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7772400" cy="762000"/>
          </a:xfrm>
        </p:spPr>
        <p:txBody>
          <a:bodyPr/>
          <a:lstStyle/>
          <a:p>
            <a:pPr rtl="1"/>
            <a:r>
              <a:rPr lang="ar-SA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جدول زمان‏بندي</a:t>
            </a: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en-US" sz="4000" b="1" i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(Time Table)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77200" cy="4953000"/>
          </a:xfrm>
        </p:spPr>
        <p:txBody>
          <a:bodyPr/>
          <a:lstStyle/>
          <a:p>
            <a:pPr algn="just" rtl="1">
              <a:lnSpc>
                <a:spcPct val="90000"/>
              </a:lnSpc>
              <a:buClr>
                <a:srgbClr val="003300"/>
              </a:buClr>
              <a:buSzPct val="90000"/>
              <a:buFont typeface="Wingdings" panose="05000000000000000000" pitchFamily="2" charset="2"/>
              <a:buChar char="×"/>
            </a:pPr>
            <a:r>
              <a:rPr lang="ar-SA" sz="22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مهمترين و متداول‏ترين جدول زمان‏بندي مورد استفاده جدول گانت مي‏باشد كه قدمت آن به يك قرن مي‏رسد</a:t>
            </a:r>
          </a:p>
          <a:p>
            <a:pPr algn="just" rtl="1">
              <a:lnSpc>
                <a:spcPct val="90000"/>
              </a:lnSpc>
              <a:buClr>
                <a:srgbClr val="003300"/>
              </a:buClr>
              <a:buSzPct val="90000"/>
              <a:buFont typeface="Wingdings" panose="05000000000000000000" pitchFamily="2" charset="2"/>
              <a:buChar char="×"/>
            </a:pPr>
            <a:r>
              <a:rPr lang="ar-SA" sz="22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جدول گانت يك ابزار سودمند مديريّتي براي برنامه‏ريزي و كنترل (پايش فعّاليّت‏ها) مي‏باشد كه ترتيب زماني فعّاليّت‏هاي پيش‏بيني (برنامه‏ريزي) شده و فعاّليّت‏هاي انجام‏گرفته را نشان مي‏دهد</a:t>
            </a:r>
          </a:p>
          <a:p>
            <a:pPr algn="just" rtl="1">
              <a:lnSpc>
                <a:spcPct val="90000"/>
              </a:lnSpc>
              <a:buClr>
                <a:srgbClr val="003300"/>
              </a:buClr>
              <a:buSzPct val="90000"/>
              <a:buFont typeface="Wingdings" panose="05000000000000000000" pitchFamily="2" charset="2"/>
              <a:buChar char="×"/>
            </a:pPr>
            <a:r>
              <a:rPr lang="ar-SA" sz="22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جدول گانت يك نمودار ستوني است كه زمان در محور افقي  و فعّاليّت‏ها در محور عمودي آن قرار گرفته‏اند</a:t>
            </a:r>
          </a:p>
          <a:p>
            <a:pPr algn="just" rtl="1">
              <a:lnSpc>
                <a:spcPct val="90000"/>
              </a:lnSpc>
              <a:buClr>
                <a:srgbClr val="003300"/>
              </a:buClr>
              <a:buSzPct val="90000"/>
              <a:buFont typeface="Wingdings" panose="05000000000000000000" pitchFamily="2" charset="2"/>
              <a:buChar char="×"/>
            </a:pPr>
            <a:r>
              <a:rPr lang="ar-SA" sz="22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ستون‏هاي نمودار نشان‏دهندة نتيجة كار در يك مدّت معين است</a:t>
            </a:r>
          </a:p>
          <a:p>
            <a:pPr algn="just" rtl="1">
              <a:lnSpc>
                <a:spcPct val="90000"/>
              </a:lnSpc>
              <a:buClr>
                <a:srgbClr val="003300"/>
              </a:buClr>
              <a:buSzPct val="90000"/>
              <a:buFont typeface="Wingdings" panose="05000000000000000000" pitchFamily="2" charset="2"/>
              <a:buChar char="×"/>
            </a:pPr>
            <a:r>
              <a:rPr lang="ar-SA" sz="22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براي تهية نمودار گانت ابتدا كلية فعّاليّت‏هاي هر استراتژي ليست شده، سپس موعد و مدّت زمان هر فعّاليّت پيش‏بيني مي‏شود و براساس تقدّم زماني، جدول گانت رسم مي‏گردد</a:t>
            </a:r>
          </a:p>
          <a:p>
            <a:pPr algn="just" rtl="1">
              <a:lnSpc>
                <a:spcPct val="90000"/>
              </a:lnSpc>
              <a:buClr>
                <a:srgbClr val="003300"/>
              </a:buClr>
              <a:buSzPct val="90000"/>
              <a:buFont typeface="Wingdings" panose="05000000000000000000" pitchFamily="2" charset="2"/>
              <a:buChar char="×"/>
            </a:pPr>
            <a:r>
              <a:rPr lang="ar-SA" sz="22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درحين اجراي برنامه، فعّاليْت‏هايي كه عملاً انجام گرفته‏اند نيز در جدول ، براي مقايسه (پايش) و انجام اقدامات اصلاحي، مشخص مي‏شوند </a:t>
            </a:r>
            <a:endParaRPr lang="en-US" sz="22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90600"/>
            <a:ext cx="7772400" cy="762000"/>
          </a:xfrm>
        </p:spPr>
        <p:txBody>
          <a:bodyPr/>
          <a:lstStyle/>
          <a:p>
            <a:pPr rtl="1"/>
            <a:r>
              <a:rPr lang="ar-SA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جدول گانت</a:t>
            </a:r>
            <a:r>
              <a:rPr lang="ar-SA" sz="4000" b="1" i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en-US" sz="4000" b="1" i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(Gantt Chart)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/>
        </p:nvGraphicFramePr>
        <p:xfrm>
          <a:off x="685800" y="2133600"/>
          <a:ext cx="8153400" cy="34544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12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11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10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ماه 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raffic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Jadid" pitchFamily="2" charset="-78"/>
                        </a:rPr>
                        <a:t>فعّاليّت 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Jadid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6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Jadid" pitchFamily="2" charset="-78"/>
                        </a:rPr>
                        <a:t>فعّاليّت 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Jadid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6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tr Mazar" pitchFamily="2" charset="-78"/>
                        </a:rPr>
                        <a:t>×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tr Maza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9D9D9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D9D9D9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Jadid" pitchFamily="2" charset="-78"/>
                        </a:rPr>
                        <a:t>فعّاليّت 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Jadid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6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603" name="Line 75"/>
          <p:cNvSpPr>
            <a:spLocks noChangeShapeType="1"/>
          </p:cNvSpPr>
          <p:nvPr/>
        </p:nvSpPr>
        <p:spPr bwMode="auto">
          <a:xfrm flipH="1">
            <a:off x="6934200" y="36576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22604" name="Rectangle 76"/>
          <p:cNvSpPr>
            <a:spLocks noChangeArrowheads="1"/>
          </p:cNvSpPr>
          <p:nvPr/>
        </p:nvSpPr>
        <p:spPr bwMode="auto">
          <a:xfrm>
            <a:off x="2743200" y="5867400"/>
            <a:ext cx="4038600" cy="838200"/>
          </a:xfrm>
          <a:prstGeom prst="rect">
            <a:avLst/>
          </a:prstGeom>
          <a:gradFill rotWithShape="0">
            <a:gsLst>
              <a:gs pos="0">
                <a:srgbClr val="FFDFBF"/>
              </a:gs>
              <a:gs pos="100000">
                <a:srgbClr val="FFDFBF">
                  <a:gamma/>
                  <a:shade val="87843"/>
                  <a:invGamma/>
                </a:srgbClr>
              </a:gs>
            </a:gsLst>
            <a:lin ang="2700000" scaled="1"/>
          </a:gradFill>
          <a:ln w="57150" cmpd="thinThick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kumimoji="1" lang="ar-SA" sz="2000" b="1">
                <a:latin typeface="Times New Roman" panose="02020603050405020304" pitchFamily="18" charset="0"/>
                <a:cs typeface="Traffic" pitchFamily="2" charset="-78"/>
              </a:rPr>
              <a:t>   </a:t>
            </a:r>
            <a:r>
              <a:rPr kumimoji="1" lang="ar-SA" sz="2400" b="1">
                <a:solidFill>
                  <a:srgbClr val="000000"/>
                </a:solidFill>
                <a:latin typeface="Times New Roman" panose="02020603050405020304" pitchFamily="18" charset="0"/>
                <a:cs typeface="Titr Mazar" pitchFamily="2" charset="-78"/>
              </a:rPr>
              <a:t>×</a:t>
            </a:r>
            <a:r>
              <a:rPr kumimoji="1" lang="ar-SA" sz="2000" b="1">
                <a:solidFill>
                  <a:srgbClr val="800000"/>
                </a:solidFill>
                <a:latin typeface="Times New Roman" panose="02020603050405020304" pitchFamily="18" charset="0"/>
                <a:cs typeface="Traffic" pitchFamily="2" charset="-78"/>
              </a:rPr>
              <a:t>       فعّاليّتي كه مي‏بايستي انجام شود</a:t>
            </a:r>
          </a:p>
          <a:p>
            <a:pPr algn="r"/>
            <a:r>
              <a:rPr kumimoji="1" lang="ar-SA" sz="2000" b="1">
                <a:solidFill>
                  <a:srgbClr val="800000"/>
                </a:solidFill>
                <a:latin typeface="Times New Roman" panose="02020603050405020304" pitchFamily="18" charset="0"/>
                <a:cs typeface="Traffic" pitchFamily="2" charset="-78"/>
              </a:rPr>
              <a:t>            فعّاليّتي كه انجام شده‏است</a:t>
            </a:r>
            <a:endParaRPr kumimoji="1" lang="en-US" sz="2000" b="1">
              <a:solidFill>
                <a:srgbClr val="8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2605" name="Line 77"/>
          <p:cNvSpPr>
            <a:spLocks noChangeShapeType="1"/>
          </p:cNvSpPr>
          <p:nvPr/>
        </p:nvSpPr>
        <p:spPr bwMode="auto">
          <a:xfrm flipH="1">
            <a:off x="6172200" y="64770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6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603" grpId="0" animBg="1"/>
      <p:bldP spid="22604" grpId="0" animBg="1" autoUpdateAnimBg="0"/>
      <p:bldP spid="22605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 descr="Pink tissue paper"/>
          <p:cNvSpPr>
            <a:spLocks noChangeArrowheads="1"/>
          </p:cNvSpPr>
          <p:nvPr/>
        </p:nvSpPr>
        <p:spPr bwMode="auto">
          <a:xfrm>
            <a:off x="0" y="0"/>
            <a:ext cx="91440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6563" name="AutoShape 3" descr="Recycled paper"/>
          <p:cNvSpPr>
            <a:spLocks noChangeArrowheads="1"/>
          </p:cNvSpPr>
          <p:nvPr/>
        </p:nvSpPr>
        <p:spPr bwMode="auto">
          <a:xfrm>
            <a:off x="1828800" y="685800"/>
            <a:ext cx="6400800" cy="1042988"/>
          </a:xfrm>
          <a:prstGeom prst="bevel">
            <a:avLst>
              <a:gd name="adj" fmla="val 12500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anose="02020603050405020304" pitchFamily="18" charset="0"/>
                <a:cs typeface="Titr" panose="00000700000000000000" pitchFamily="2" charset="-78"/>
              </a:rPr>
              <a:t>مرحلة چهارم</a:t>
            </a:r>
            <a:endParaRPr lang="en-US" sz="2800">
              <a:latin typeface="Times New Roman" panose="02020603050405020304" pitchFamily="18" charset="0"/>
              <a:cs typeface="Titr" panose="00000700000000000000" pitchFamily="2" charset="-78"/>
            </a:endParaRP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1905000" y="2819400"/>
            <a:ext cx="6248400" cy="2362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00FF"/>
            </a:solidFill>
            <a:round/>
            <a:headEnd/>
            <a:tailEnd/>
          </a:ln>
          <a:effectLst>
            <a:outerShdw sy="50000" kx="2453608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4000" b="1" u="sng">
                <a:solidFill>
                  <a:srgbClr val="B02A00"/>
                </a:solidFill>
                <a:latin typeface="Times New Roman" panose="02020603050405020304" pitchFamily="18" charset="0"/>
                <a:cs typeface="Jadid" pitchFamily="2" charset="-78"/>
              </a:rPr>
              <a:t>ارزشيابي و كنترل </a:t>
            </a:r>
          </a:p>
          <a:p>
            <a:pPr algn="ctr" rtl="1"/>
            <a:r>
              <a:rPr lang="en-US" sz="4000" b="1" i="1">
                <a:solidFill>
                  <a:srgbClr val="B02A00"/>
                </a:solidFill>
                <a:latin typeface="Times New Roman" panose="02020603050405020304" pitchFamily="18" charset="0"/>
                <a:cs typeface="Titr Mazar" pitchFamily="2" charset="-78"/>
              </a:rPr>
              <a:t>(Evaluation &amp; Control)</a:t>
            </a: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V="1">
            <a:off x="990600" y="523875"/>
            <a:ext cx="0" cy="41624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animBg="1" autoUpdateAnimBg="0"/>
      <p:bldP spid="66564" grpId="0" animBg="1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543800" cy="1143000"/>
          </a:xfrm>
        </p:spPr>
        <p:txBody>
          <a:bodyPr/>
          <a:lstStyle/>
          <a:p>
            <a:pPr rtl="1"/>
            <a: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ارزشيابي و كنترل</a:t>
            </a:r>
            <a:br>
              <a:rPr lang="ar-SA" sz="36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</a:b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(Evaluation &amp; Control)</a:t>
            </a:r>
            <a:r>
              <a:rPr lang="en-US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4863" y="2286000"/>
            <a:ext cx="7805737" cy="4114800"/>
          </a:xfrm>
        </p:spPr>
        <p:txBody>
          <a:bodyPr/>
          <a:lstStyle/>
          <a:p>
            <a:pPr algn="just" rtl="1">
              <a:lnSpc>
                <a:spcPct val="90000"/>
              </a:lnSpc>
              <a:buClr>
                <a:srgbClr val="2B4000"/>
              </a:buClr>
              <a:buSzPct val="120000"/>
              <a:buFont typeface="Wingdings" panose="05000000000000000000" pitchFamily="2" charset="2"/>
              <a:buNone/>
            </a:pPr>
            <a:r>
              <a:rPr lang="ar-SA" sz="2800" i="1" u="sng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تعريف</a:t>
            </a:r>
          </a:p>
          <a:p>
            <a:pPr algn="just" rtl="1">
              <a:lnSpc>
                <a:spcPct val="90000"/>
              </a:lnSpc>
              <a:buClr>
                <a:srgbClr val="2B4000"/>
              </a:buClr>
              <a:buSzPct val="120000"/>
              <a:buFont typeface="Wingdings" panose="05000000000000000000" pitchFamily="2" charset="2"/>
              <a:buNone/>
            </a:pPr>
            <a:r>
              <a:rPr lang="ar-SA" sz="2800" b="1">
                <a:solidFill>
                  <a:srgbClr val="33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ar-SA" sz="2400" b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انطباق نتايج با اهداف برنامه و اقدامات اصلاحي درصورت لزوم در اجزا برنامه </a:t>
            </a:r>
            <a:r>
              <a:rPr lang="ar-SA" sz="2400" b="1" i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(از </a:t>
            </a:r>
            <a:r>
              <a:rPr lang="en-US" sz="2400" b="1" i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Vision</a:t>
            </a:r>
            <a:r>
              <a:rPr lang="ar-SA" sz="2400" b="1" i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تا</a:t>
            </a:r>
            <a:r>
              <a:rPr lang="en-US" sz="2400" b="1" i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Action </a:t>
            </a:r>
            <a:r>
              <a:rPr lang="ar-SA" sz="2400" b="1" i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)</a:t>
            </a:r>
            <a:endParaRPr lang="ar-SA" sz="2400" b="1">
              <a:solidFill>
                <a:srgbClr val="080808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just" rtl="1">
              <a:lnSpc>
                <a:spcPct val="90000"/>
              </a:lnSpc>
              <a:buFontTx/>
              <a:buNone/>
            </a:pPr>
            <a:r>
              <a:rPr lang="ar-SA" sz="2400" i="1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از نظر:</a:t>
            </a:r>
          </a:p>
          <a:p>
            <a:pPr algn="r" rtl="1">
              <a:lnSpc>
                <a:spcPct val="90000"/>
              </a:lnSpc>
              <a:buClr>
                <a:srgbClr val="800000"/>
              </a:buClr>
              <a:buFontTx/>
              <a:buBlip>
                <a:blip r:embed="rId4"/>
              </a:buBlip>
            </a:pPr>
            <a:r>
              <a:rPr lang="ar-SA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ساختار 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(Structure)</a:t>
            </a:r>
            <a:endParaRPr lang="ar-SA" sz="24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r" rtl="1">
              <a:lnSpc>
                <a:spcPct val="90000"/>
              </a:lnSpc>
              <a:buClr>
                <a:srgbClr val="800000"/>
              </a:buClr>
              <a:buFontTx/>
              <a:buBlip>
                <a:blip r:embed="rId4"/>
              </a:buBlip>
            </a:pPr>
            <a:r>
              <a:rPr lang="ar-SA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سيستم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(System)</a:t>
            </a:r>
            <a:r>
              <a:rPr 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endParaRPr lang="ar-SA" sz="2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algn="r" rtl="1">
              <a:lnSpc>
                <a:spcPct val="90000"/>
              </a:lnSpc>
              <a:buClr>
                <a:srgbClr val="800000"/>
              </a:buClr>
              <a:buFontTx/>
              <a:buBlip>
                <a:blip r:embed="rId4"/>
              </a:buBlip>
            </a:pPr>
            <a:r>
              <a:rPr lang="ar-SA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رفتار </a:t>
            </a:r>
            <a:r>
              <a:rPr lang="ar-SA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(Behavior)</a:t>
            </a:r>
            <a:r>
              <a:rPr lang="ar-SA" sz="2800" b="1"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</a:t>
            </a:r>
          </a:p>
          <a:p>
            <a:pPr algn="ctr" rtl="1">
              <a:lnSpc>
                <a:spcPct val="90000"/>
              </a:lnSpc>
              <a:buFontTx/>
              <a:buBlip>
                <a:blip r:embed="rId5"/>
              </a:buBlip>
            </a:pPr>
            <a:r>
              <a:rPr lang="ar-SA" sz="2400" b="1">
                <a:solidFill>
                  <a:srgbClr val="DF091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بدون تعيين استراتژي نبايد در ساختار، سيستم و رفتار تغيير ايجاد نمود</a:t>
            </a:r>
            <a:endParaRPr lang="en-US" sz="2400" b="1">
              <a:solidFill>
                <a:srgbClr val="DF091D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utoUpdateAnimBg="0"/>
      <p:bldP spid="67587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274638"/>
            <a:ext cx="6938963" cy="685800"/>
          </a:xfrm>
        </p:spPr>
        <p:txBody>
          <a:bodyPr/>
          <a:lstStyle/>
          <a:p>
            <a:pPr rtl="1"/>
            <a:r>
              <a:rPr lang="fa-IR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پايش و ارزشيابي ب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ر</a:t>
            </a:r>
            <a:r>
              <a:rPr lang="fa-IR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ن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fa-IR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م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ه</a:t>
            </a:r>
            <a:endParaRPr lang="en-US" altLang="en-US" b="1" u="sng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4800600"/>
          </a:xfrm>
        </p:spPr>
        <p:txBody>
          <a:bodyPr/>
          <a:lstStyle/>
          <a:p>
            <a:pPr marL="533400" indent="-533400" algn="r" rtl="1">
              <a:lnSpc>
                <a:spcPct val="110000"/>
              </a:lnSpc>
              <a:buClr>
                <a:srgbClr val="000066"/>
              </a:buClr>
              <a:buFont typeface="Wingdings" panose="05000000000000000000" pitchFamily="2" charset="2"/>
              <a:buChar char="×"/>
            </a:pPr>
            <a:r>
              <a:rPr lang="fa-IR" altLang="en-US" sz="28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ارزشيابي</a:t>
            </a:r>
            <a:r>
              <a:rPr lang="fa-IR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ar-SA" altLang="en-US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arn-CL" altLang="en-US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Evaluation)</a:t>
            </a:r>
            <a:endParaRPr lang="ar-SA" altLang="en-US" sz="2800" b="1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533400" indent="-533400" algn="r">
              <a:lnSpc>
                <a:spcPct val="110000"/>
              </a:lnSpc>
              <a:buFontTx/>
              <a:buNone/>
            </a:pPr>
            <a:r>
              <a:rPr lang="fa-IR" altLang="en-US" sz="2800" b="1">
                <a:solidFill>
                  <a:srgbClr val="4D45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سنجش ميزان تحقق اهداف (اختصاصي)</a:t>
            </a:r>
            <a:endParaRPr lang="fa-IR" altLang="en-US" sz="3600" b="1">
              <a:solidFill>
                <a:srgbClr val="4D453D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533400" indent="-533400" algn="r" rtl="1">
              <a:lnSpc>
                <a:spcPct val="110000"/>
              </a:lnSpc>
              <a:buClr>
                <a:srgbClr val="000066"/>
              </a:buClr>
              <a:buFont typeface="Wingdings" panose="05000000000000000000" pitchFamily="2" charset="2"/>
              <a:buChar char="×"/>
            </a:pPr>
            <a:r>
              <a:rPr lang="fa-IR" altLang="en-US" sz="28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پايش</a:t>
            </a:r>
            <a:r>
              <a:rPr lang="ar-SA" altLang="en-US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</a:t>
            </a:r>
            <a:r>
              <a:rPr lang="arn-CL" altLang="en-US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Monitoring)</a:t>
            </a:r>
            <a:r>
              <a:rPr lang="ar-SA" altLang="en-US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 </a:t>
            </a:r>
            <a:endParaRPr lang="fa-IR" altLang="en-US" sz="2800" b="1" u="sng">
              <a:effectLst>
                <a:outerShdw blurRad="38100" dist="38100" dir="2700000" algn="tl">
                  <a:srgbClr val="C0C0C0"/>
                </a:outerShdw>
              </a:effectLst>
              <a:cs typeface="Jadid" pitchFamily="2" charset="-78"/>
            </a:endParaRPr>
          </a:p>
          <a:p>
            <a:pPr marL="533400" indent="-533400" algn="r">
              <a:lnSpc>
                <a:spcPct val="110000"/>
              </a:lnSpc>
              <a:buFontTx/>
              <a:buNone/>
            </a:pPr>
            <a:r>
              <a:rPr lang="fa-IR" altLang="en-US" sz="2800" b="1">
                <a:solidFill>
                  <a:srgbClr val="4D45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انطباق فعّاليّت‏ها</a:t>
            </a:r>
            <a:r>
              <a:rPr lang="ar-SA" altLang="fa-IR" sz="2800" b="1">
                <a:solidFill>
                  <a:srgbClr val="4D45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 در</a:t>
            </a:r>
            <a:r>
              <a:rPr lang="fa-IR" altLang="en-US" sz="2800" b="1">
                <a:solidFill>
                  <a:srgbClr val="4D45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ح</a:t>
            </a:r>
            <a:r>
              <a:rPr lang="ar-SA" altLang="fa-IR" sz="2800" b="1">
                <a:solidFill>
                  <a:srgbClr val="4D45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fa-IR" altLang="en-US" sz="2800" b="1">
                <a:solidFill>
                  <a:srgbClr val="4D45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 اجرا با استانداردهاي برنامه</a:t>
            </a:r>
            <a:endParaRPr lang="fa-IR" altLang="en-US" b="1">
              <a:solidFill>
                <a:srgbClr val="4D453D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533400" indent="-533400" algn="ctr">
              <a:lnSpc>
                <a:spcPct val="120000"/>
              </a:lnSpc>
              <a:buFontTx/>
              <a:buNone/>
            </a:pPr>
            <a:r>
              <a:rPr lang="fa-IR" altLang="en-US" sz="2800" b="1" u="sng">
                <a:solidFill>
                  <a:srgbClr val="19244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tr" panose="00000700000000000000" pitchFamily="2" charset="-78"/>
              </a:rPr>
              <a:t>پايش داراي دو جنبه مي‏باشد</a:t>
            </a:r>
            <a:endParaRPr lang="fa-IR" altLang="en-US" b="1">
              <a:solidFill>
                <a:srgbClr val="192449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533400" indent="-533400" algn="r" rtl="1">
              <a:lnSpc>
                <a:spcPct val="120000"/>
              </a:lnSpc>
              <a:buSzPct val="80000"/>
              <a:buFont typeface="Wingdings" panose="05000000000000000000" pitchFamily="2" charset="2"/>
              <a:buAutoNum type="arabicPeriod"/>
            </a:pPr>
            <a:r>
              <a:rPr lang="fa-IR" altLang="en-US" sz="28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fa-IR" altLang="en-US" sz="28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پايش كمّي</a:t>
            </a:r>
            <a:r>
              <a:rPr lang="fa-IR" altLang="en-US" sz="28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:</a:t>
            </a:r>
            <a:r>
              <a:rPr lang="fa-IR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fa-IR" altLang="en-US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بهترين ابزار آن جدول گانت مي‏باشد</a:t>
            </a:r>
            <a:endParaRPr lang="fa-IR" altLang="en-US" b="1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533400" indent="-533400" algn="r" rtl="1">
              <a:lnSpc>
                <a:spcPct val="120000"/>
              </a:lnSpc>
              <a:buSzPct val="80000"/>
              <a:buFont typeface="Wingdings" panose="05000000000000000000" pitchFamily="2" charset="2"/>
              <a:buAutoNum type="arabicPeriod"/>
            </a:pPr>
            <a:r>
              <a:rPr lang="fa-IR" altLang="en-US" sz="28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fa-IR" altLang="en-US" sz="28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پايش كيفي</a:t>
            </a:r>
            <a:r>
              <a:rPr lang="fa-IR" altLang="en-US" sz="28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:</a:t>
            </a:r>
            <a:r>
              <a:rPr lang="fa-IR" altLang="en-US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fa-IR" altLang="en-US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مقوله بسيار مهمي مي‏باشد كه خود مجال ديگري مي‏طلبد</a:t>
            </a:r>
            <a:endParaRPr lang="ar-SA" altLang="en-US" sz="28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3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1908175" y="4941888"/>
            <a:ext cx="4968875" cy="1522412"/>
          </a:xfrm>
          <a:prstGeom prst="cloudCallout">
            <a:avLst>
              <a:gd name="adj1" fmla="val 162"/>
              <a:gd name="adj2" fmla="val 574"/>
            </a:avLst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1"/>
            <a:r>
              <a:rPr lang="ar-SA" sz="1200">
                <a:solidFill>
                  <a:srgbClr val="000000"/>
                </a:solidFill>
                <a:latin typeface="Times New Roman" panose="02020603050405020304" pitchFamily="18" charset="0"/>
                <a:cs typeface="Homa" pitchFamily="2" charset="-78"/>
              </a:rPr>
              <a:t>برنامه ريزي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fa-IR"/>
              <a:t>تعریف برنامه ریزی </a:t>
            </a:r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r" rtl="1"/>
            <a:r>
              <a:rPr lang="ar-SA"/>
              <a:t>برنامه ريزي عبارت است از تهيه و توزيع و تخصيص </a:t>
            </a:r>
            <a:r>
              <a:rPr lang="fa-IR"/>
              <a:t>امکانات</a:t>
            </a:r>
            <a:r>
              <a:rPr lang="ar-SA"/>
              <a:t> محدود براي رسيدن به هدف هاي مطلوب، در حداقل زمان و با حداقل هزينه ممكن</a:t>
            </a:r>
            <a:r>
              <a:rPr lang="en-US"/>
              <a:t> </a:t>
            </a:r>
          </a:p>
          <a:p>
            <a:pPr algn="r" rtl="1"/>
            <a:r>
              <a:rPr lang="ar-SA"/>
              <a:t>برنامه ريزي فرايند دستيابي به اهداف سازمان است</a:t>
            </a:r>
            <a:endParaRPr lang="fa-IR"/>
          </a:p>
          <a:p>
            <a:pPr algn="r" rtl="1"/>
            <a:r>
              <a:rPr lang="ar-SA"/>
              <a:t>در يك كلام برنامه ريزي يعني تعيين فعاليت هاي اثربخش در جهت تحقق هدف به بهترين شكل ممكن (كا</a:t>
            </a:r>
            <a:r>
              <a:rPr lang="fa-IR"/>
              <a:t>ر</a:t>
            </a:r>
            <a:r>
              <a:rPr lang="ar-SA"/>
              <a:t>آيي)</a:t>
            </a:r>
            <a:r>
              <a:rPr lang="en-US"/>
              <a:t> </a:t>
            </a:r>
          </a:p>
          <a:p>
            <a:pPr algn="r" rtl="1"/>
            <a:endParaRPr lang="en-US"/>
          </a:p>
        </p:txBody>
      </p:sp>
      <p:sp>
        <p:nvSpPr>
          <p:cNvPr id="68613" name="Oval 5"/>
          <p:cNvSpPr>
            <a:spLocks noChangeArrowheads="1"/>
          </p:cNvSpPr>
          <p:nvPr/>
        </p:nvSpPr>
        <p:spPr bwMode="auto">
          <a:xfrm>
            <a:off x="6132513" y="5237163"/>
            <a:ext cx="639762" cy="547687"/>
          </a:xfrm>
          <a:prstGeom prst="ellipse">
            <a:avLst/>
          </a:prstGeom>
          <a:solidFill>
            <a:srgbClr val="FBF7A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1"/>
            <a:r>
              <a:rPr lang="ar-SA" sz="1200">
                <a:solidFill>
                  <a:srgbClr val="000000"/>
                </a:solidFill>
                <a:latin typeface="Times New Roman" panose="02020603050405020304" pitchFamily="18" charset="0"/>
                <a:cs typeface="Homa" pitchFamily="2" charset="-78"/>
              </a:rPr>
              <a:t>هدف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2108200" y="5327650"/>
            <a:ext cx="639763" cy="366713"/>
          </a:xfrm>
          <a:prstGeom prst="rect">
            <a:avLst/>
          </a:prstGeom>
          <a:solidFill>
            <a:srgbClr val="FBF7A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sz="1200">
                <a:solidFill>
                  <a:srgbClr val="000000"/>
                </a:solidFill>
                <a:latin typeface="Times New Roman" panose="02020603050405020304" pitchFamily="18" charset="0"/>
                <a:cs typeface="Homa" pitchFamily="2" charset="-78"/>
              </a:rPr>
              <a:t>فعاليت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8615" name="Freeform 7"/>
          <p:cNvSpPr>
            <a:spLocks/>
          </p:cNvSpPr>
          <p:nvPr/>
        </p:nvSpPr>
        <p:spPr bwMode="auto">
          <a:xfrm>
            <a:off x="2747963" y="5451475"/>
            <a:ext cx="3384550" cy="17463"/>
          </a:xfrm>
          <a:custGeom>
            <a:avLst/>
            <a:gdLst>
              <a:gd name="T0" fmla="*/ 2132 w 2132"/>
              <a:gd name="T1" fmla="*/ 11 h 11"/>
              <a:gd name="T2" fmla="*/ 1248 w 2132"/>
              <a:gd name="T3" fmla="*/ 0 h 11"/>
              <a:gd name="T4" fmla="*/ 0 w 2132"/>
              <a:gd name="T5" fmla="*/ 11 h 11"/>
              <a:gd name="T6" fmla="*/ 2132 w 2132"/>
              <a:gd name="T7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32" h="11">
                <a:moveTo>
                  <a:pt x="2132" y="11"/>
                </a:moveTo>
                <a:cubicBezTo>
                  <a:pt x="2132" y="11"/>
                  <a:pt x="1690" y="5"/>
                  <a:pt x="1248" y="0"/>
                </a:cubicBezTo>
                <a:cubicBezTo>
                  <a:pt x="624" y="5"/>
                  <a:pt x="0" y="11"/>
                  <a:pt x="0" y="11"/>
                </a:cubicBezTo>
                <a:cubicBezTo>
                  <a:pt x="0" y="11"/>
                  <a:pt x="2132" y="11"/>
                  <a:pt x="2132" y="11"/>
                </a:cubicBez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/>
      <p:bldP spid="68613" grpId="0" animBg="1"/>
      <p:bldP spid="68614" grpId="0" animBg="1"/>
      <p:bldP spid="6861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447800" y="3810000"/>
            <a:ext cx="914400" cy="533400"/>
          </a:xfrm>
          <a:prstGeom prst="rect">
            <a:avLst/>
          </a:prstGeom>
          <a:gradFill rotWithShape="0">
            <a:gsLst>
              <a:gs pos="0">
                <a:srgbClr val="F9FBFD">
                  <a:gamma/>
                  <a:shade val="81961"/>
                  <a:invGamma/>
                </a:srgbClr>
              </a:gs>
              <a:gs pos="100000">
                <a:srgbClr val="F9FBFD"/>
              </a:gs>
            </a:gsLst>
            <a:lin ang="189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Input</a:t>
            </a:r>
            <a:endParaRPr lang="en-US" altLang="ar-SA" sz="2400" b="1">
              <a:latin typeface="Times New Roman" panose="02020603050405020304" pitchFamily="18" charset="0"/>
            </a:endParaRP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2362200" y="4114800"/>
            <a:ext cx="304800" cy="0"/>
          </a:xfrm>
          <a:prstGeom prst="line">
            <a:avLst/>
          </a:prstGeom>
          <a:noFill/>
          <a:ln w="28575">
            <a:solidFill>
              <a:srgbClr val="8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667000" y="3810000"/>
            <a:ext cx="1066800" cy="533400"/>
          </a:xfrm>
          <a:prstGeom prst="rect">
            <a:avLst/>
          </a:prstGeom>
          <a:gradFill rotWithShape="0">
            <a:gsLst>
              <a:gs pos="0">
                <a:srgbClr val="EFF5FB">
                  <a:gamma/>
                  <a:shade val="75686"/>
                  <a:invGamma/>
                </a:srgbClr>
              </a:gs>
              <a:gs pos="100000">
                <a:srgbClr val="EFF5FB"/>
              </a:gs>
            </a:gsLst>
            <a:lin ang="189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Process</a:t>
            </a:r>
            <a:endParaRPr lang="en-US" altLang="ar-SA" sz="2400" b="1">
              <a:latin typeface="Times New Roman" panose="02020603050405020304" pitchFamily="18" charset="0"/>
            </a:endParaRP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3733800" y="4114800"/>
            <a:ext cx="304800" cy="0"/>
          </a:xfrm>
          <a:prstGeom prst="line">
            <a:avLst/>
          </a:prstGeom>
          <a:noFill/>
          <a:ln w="28575">
            <a:solidFill>
              <a:srgbClr val="8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038600" y="3810000"/>
            <a:ext cx="1066800" cy="533400"/>
          </a:xfrm>
          <a:prstGeom prst="rect">
            <a:avLst/>
          </a:prstGeom>
          <a:gradFill rotWithShape="0">
            <a:gsLst>
              <a:gs pos="0">
                <a:srgbClr val="EFF5FB">
                  <a:gamma/>
                  <a:shade val="84706"/>
                  <a:invGamma/>
                </a:srgbClr>
              </a:gs>
              <a:gs pos="100000">
                <a:srgbClr val="EFF5FB"/>
              </a:gs>
            </a:gsLst>
            <a:lin ang="189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Output</a:t>
            </a:r>
            <a:endParaRPr lang="en-US" altLang="ar-SA" sz="2400" b="1">
              <a:latin typeface="Times New Roman" panose="02020603050405020304" pitchFamily="18" charset="0"/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5105400" y="4114800"/>
            <a:ext cx="304800" cy="0"/>
          </a:xfrm>
          <a:prstGeom prst="line">
            <a:avLst/>
          </a:prstGeom>
          <a:noFill/>
          <a:ln w="28575">
            <a:solidFill>
              <a:srgbClr val="8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410200" y="3810000"/>
            <a:ext cx="1371600" cy="533400"/>
          </a:xfrm>
          <a:prstGeom prst="rect">
            <a:avLst/>
          </a:prstGeom>
          <a:gradFill rotWithShape="0">
            <a:gsLst>
              <a:gs pos="0">
                <a:srgbClr val="E4EEF8">
                  <a:gamma/>
                  <a:shade val="90980"/>
                  <a:invGamma/>
                </a:srgbClr>
              </a:gs>
              <a:gs pos="100000">
                <a:srgbClr val="E4EEF8"/>
              </a:gs>
            </a:gsLst>
            <a:lin ang="189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Outcome</a:t>
            </a:r>
            <a:endParaRPr lang="en-US" altLang="ar-SA" sz="2400" b="1">
              <a:latin typeface="Times New Roman" panose="02020603050405020304" pitchFamily="18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6781800" y="4114800"/>
            <a:ext cx="304800" cy="0"/>
          </a:xfrm>
          <a:prstGeom prst="line">
            <a:avLst/>
          </a:prstGeom>
          <a:noFill/>
          <a:ln w="28575">
            <a:solidFill>
              <a:srgbClr val="8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7086600" y="3810000"/>
            <a:ext cx="1066800" cy="533400"/>
          </a:xfrm>
          <a:prstGeom prst="rect">
            <a:avLst/>
          </a:prstGeom>
          <a:gradFill rotWithShape="0">
            <a:gsLst>
              <a:gs pos="0">
                <a:srgbClr val="EAF2FA">
                  <a:gamma/>
                  <a:shade val="84706"/>
                  <a:invGamma/>
                </a:srgbClr>
              </a:gs>
              <a:gs pos="100000">
                <a:srgbClr val="EAF2FA"/>
              </a:gs>
            </a:gsLst>
            <a:lin ang="189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Impact</a:t>
            </a:r>
            <a:endParaRPr lang="en-US" altLang="ar-SA" sz="2400" b="1">
              <a:latin typeface="Times New Roman" panose="02020603050405020304" pitchFamily="18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219200" y="1066800"/>
            <a:ext cx="701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altLang="en-US" sz="36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Jadid" pitchFamily="2" charset="-78"/>
              </a:rPr>
              <a:t>پايش و ارزشيابي براساس مدل زنجيره‏اي</a:t>
            </a:r>
            <a:endParaRPr lang="en-US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1447800" y="2819400"/>
            <a:ext cx="3657600" cy="838200"/>
          </a:xfrm>
          <a:prstGeom prst="rtTriangle">
            <a:avLst/>
          </a:prstGeom>
          <a:gradFill rotWithShape="0">
            <a:gsLst>
              <a:gs pos="0">
                <a:srgbClr val="FFFFC3">
                  <a:gamma/>
                  <a:shade val="78824"/>
                  <a:invGamma/>
                </a:srgbClr>
              </a:gs>
              <a:gs pos="100000">
                <a:srgbClr val="FFFFC3"/>
              </a:gs>
            </a:gsLst>
            <a:lin ang="18900000" scaled="1"/>
          </a:gradFill>
          <a:ln w="57150" cmpd="thinThick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1" lang="ar-SA" sz="2400" b="1">
                <a:solidFill>
                  <a:srgbClr val="603000"/>
                </a:solidFill>
                <a:latin typeface="Times New Roman" panose="02020603050405020304" pitchFamily="18" charset="0"/>
                <a:cs typeface="Traffic" pitchFamily="2" charset="-78"/>
              </a:rPr>
              <a:t>پايش</a:t>
            </a:r>
            <a:endParaRPr kumimoji="1" lang="en-US" sz="2400" b="1">
              <a:solidFill>
                <a:srgbClr val="603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  <p:sp>
        <p:nvSpPr>
          <p:cNvPr id="24589" name="AutoShape 13" descr="Pink tissue paper"/>
          <p:cNvSpPr>
            <a:spLocks noChangeArrowheads="1"/>
          </p:cNvSpPr>
          <p:nvPr/>
        </p:nvSpPr>
        <p:spPr bwMode="auto">
          <a:xfrm flipH="1">
            <a:off x="4038600" y="2819400"/>
            <a:ext cx="4114800" cy="8382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kumimoji="1" lang="ar-SA" sz="2400" b="1">
                <a:solidFill>
                  <a:srgbClr val="000000"/>
                </a:solidFill>
                <a:latin typeface="Times New Roman" panose="02020603050405020304" pitchFamily="18" charset="0"/>
                <a:cs typeface="Traffic" pitchFamily="2" charset="-78"/>
              </a:rPr>
              <a:t>ارزشيابي</a:t>
            </a:r>
            <a:endParaRPr kumimoji="1" lang="en-US" sz="2400" b="1">
              <a:solidFill>
                <a:srgbClr val="000000"/>
              </a:solidFill>
              <a:latin typeface="Times New Roman" panose="02020603050405020304" pitchFamily="18" charset="0"/>
              <a:cs typeface="Traffic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 animBg="1" autoUpdateAnimBg="0"/>
      <p:bldP spid="2458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838200"/>
          </a:xfrm>
        </p:spPr>
        <p:txBody>
          <a:bodyPr/>
          <a:lstStyle/>
          <a:p>
            <a:r>
              <a:rPr lang="fa-IR" altLang="en-US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انواع برنامه‏ريزي</a:t>
            </a:r>
            <a:endParaRPr lang="en-US" altLang="en-US" b="1" u="sng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70660" name="Group 4"/>
          <p:cNvGraphicFramePr>
            <a:graphicFrameLocks noGrp="1"/>
          </p:cNvGraphicFramePr>
          <p:nvPr/>
        </p:nvGraphicFramePr>
        <p:xfrm>
          <a:off x="838200" y="1981200"/>
          <a:ext cx="8077200" cy="4267200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6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3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Titr" panose="00000700000000000000" pitchFamily="2" charset="-78"/>
                        </a:rPr>
                        <a:t>تناوب</a:t>
                      </a:r>
                      <a:endParaRPr kumimoji="0" lang="en-US" altLang="en-US" sz="3600" b="1" i="0" u="sng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Titr" panose="000007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3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Titr" panose="00000700000000000000" pitchFamily="2" charset="-78"/>
                        </a:rPr>
                        <a:t>عمق</a:t>
                      </a:r>
                      <a:endParaRPr kumimoji="0" lang="en-US" altLang="en-US" sz="3600" b="1" i="0" u="sng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3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Titr" panose="00000700000000000000" pitchFamily="2" charset="-78"/>
                        </a:rPr>
                        <a:t>زمان</a:t>
                      </a:r>
                      <a:endParaRPr kumimoji="0" lang="en-US" altLang="en-US" sz="3600" b="1" i="0" u="sng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3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Titr" panose="00000700000000000000" pitchFamily="2" charset="-78"/>
                        </a:rPr>
                        <a:t>وسعت</a:t>
                      </a:r>
                      <a:endParaRPr kumimoji="0" lang="en-US" altLang="en-US" sz="3600" b="1" i="0" u="sng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0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يك‏بار مصرف</a:t>
                      </a:r>
                      <a:endParaRPr kumimoji="0" lang="fa-IR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Single Use)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ECFF">
                            <a:gamma/>
                            <a:shade val="9098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كلي </a:t>
                      </a:r>
                      <a:r>
                        <a:rPr kumimoji="0" lang="ar-SA" alt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يا جهت‏ دار</a:t>
                      </a:r>
                      <a:endParaRPr kumimoji="0" lang="ar-SA" alt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Directional)</a:t>
                      </a:r>
                      <a:r>
                        <a:rPr kumimoji="0" lang="fa-IR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ar-S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FFFFCC">
                            <a:gamma/>
                            <a:shade val="96863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بلندمدّت</a:t>
                      </a:r>
                      <a:endParaRPr kumimoji="0" lang="fa-IR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Long Term)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DDDDD"/>
                        </a:gs>
                        <a:gs pos="100000">
                          <a:srgbClr val="DDDDDD">
                            <a:gamma/>
                            <a:shade val="8470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استراتژيك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Strategic)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FFCC"/>
                        </a:gs>
                        <a:gs pos="100000">
                          <a:srgbClr val="CCFFCC">
                            <a:gamma/>
                            <a:shade val="94118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0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جاري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Standing)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ECFF">
                            <a:gamma/>
                            <a:shade val="9098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تفصيلي </a:t>
                      </a:r>
                      <a:r>
                        <a:rPr kumimoji="0" lang="ar-SA" alt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يا خاص</a:t>
                      </a:r>
                      <a:endParaRPr kumimoji="0" lang="ar-SA" alt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Specific)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FFFFCC">
                            <a:gamma/>
                            <a:shade val="96863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كوتاه مدّت</a:t>
                      </a:r>
                      <a:endParaRPr kumimoji="0" lang="fa-IR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Short Term)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DDDDDD"/>
                        </a:gs>
                        <a:gs pos="100000">
                          <a:srgbClr val="DDDDDD">
                            <a:gamma/>
                            <a:shade val="8470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raffic" pitchFamily="2" charset="-78"/>
                        </a:rPr>
                        <a:t>عمليّاتي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Operational)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FFCC"/>
                        </a:gs>
                        <a:gs pos="100000">
                          <a:srgbClr val="CCFFCC">
                            <a:gamma/>
                            <a:shade val="94118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7772400" cy="609600"/>
          </a:xfrm>
        </p:spPr>
        <p:txBody>
          <a:bodyPr/>
          <a:lstStyle/>
          <a:p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انواع برنامه 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ب</a:t>
            </a:r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ر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س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س 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س</a:t>
            </a:r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ط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و</a:t>
            </a:r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ح 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س</a:t>
            </a:r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ز</a:t>
            </a:r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م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</a:t>
            </a:r>
            <a:r>
              <a:rPr lang="ar-SA" alt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ن</a:t>
            </a:r>
            <a:r>
              <a:rPr lang="ar-SA" altLang="fa-IR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ي</a:t>
            </a:r>
            <a:endParaRPr lang="en-US" altLang="en-US" sz="4800" b="1" u="sng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257800"/>
          </a:xfrm>
        </p:spPr>
        <p:txBody>
          <a:bodyPr/>
          <a:lstStyle/>
          <a:p>
            <a:pPr marL="609600" indent="-609600" algn="r" rtl="1">
              <a:lnSpc>
                <a:spcPct val="80000"/>
              </a:lnSpc>
              <a:buFontTx/>
              <a:buNone/>
            </a:pPr>
            <a:r>
              <a:rPr lang="ar-SA" altLang="en-US" sz="2800" b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استراتژيك </a:t>
            </a:r>
            <a:r>
              <a:rPr lang="en-US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</a:t>
            </a:r>
            <a:r>
              <a:rPr lang="en-US" altLang="en-US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Strategic)</a:t>
            </a:r>
            <a:endParaRPr lang="en-US" altLang="en-US" b="1" u="sng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609600" indent="-609600" algn="just" rtl="1">
              <a:lnSpc>
                <a:spcPct val="90000"/>
              </a:lnSpc>
              <a:buFontTx/>
              <a:buNone/>
            </a:pP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ت‏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ت‏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ز، تعيين اهداف بلندمدّت و حياتي سازمان و طريقه نيل به آن، با توجه به </a:t>
            </a:r>
            <a:r>
              <a:rPr lang="ar-SA" altLang="fa-IR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</a:t>
            </a:r>
            <a:r>
              <a:rPr lang="ar-SA" altLang="en-US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ar-SA" altLang="fa-IR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م</a:t>
            </a:r>
            <a:r>
              <a:rPr lang="ar-SA" altLang="fa-IR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 محي</a:t>
            </a:r>
            <a:r>
              <a:rPr lang="ar-SA" altLang="en-US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ar-SA" altLang="fa-IR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و با درنظر گرفتن آينده سازمان</a:t>
            </a:r>
            <a:endParaRPr lang="en-US" altLang="en-US" sz="2800" b="1" i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609600" indent="-609600" algn="just" rtl="1">
              <a:lnSpc>
                <a:spcPct val="80000"/>
              </a:lnSpc>
              <a:buFontTx/>
              <a:buNone/>
            </a:pPr>
            <a:r>
              <a:rPr lang="ar-SA" altLang="en-US" sz="2800" b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تاكتيكي </a:t>
            </a:r>
            <a:r>
              <a:rPr lang="en-US" altLang="en-US" sz="2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</a:t>
            </a:r>
            <a:r>
              <a:rPr lang="en-US" altLang="ar-SA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Tactical)</a:t>
            </a:r>
            <a:r>
              <a:rPr lang="ar-SA" altLang="ar-SA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endParaRPr lang="en-US" altLang="en-US" sz="4000" u="sng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609600" indent="-609600" algn="just" rtl="1">
              <a:lnSpc>
                <a:spcPct val="90000"/>
              </a:lnSpc>
              <a:buFontTx/>
              <a:buNone/>
            </a:pP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ع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ب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‏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س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ت‏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ز، 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خ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ذ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ص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م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م‏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ه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ي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ك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و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ه 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دّ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ت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ب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ي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ح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د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ك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ث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ر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ب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ه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ر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ه‏و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ر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ي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ز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م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ن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ب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ع 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م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و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ج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و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د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ب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و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ج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ه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ب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ه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ح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وّ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ل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ت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م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ح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ي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ط.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د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ن 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ن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و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ع 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ب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ن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م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ه‏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ر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ز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ي </a:t>
            </a:r>
            <a:r>
              <a:rPr lang="ar-SA" altLang="fa-IR" sz="24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ar-SA" altLang="en-US" sz="24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ar-SA" altLang="fa-IR" sz="24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4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 </a:t>
            </a:r>
            <a:r>
              <a:rPr lang="ar-SA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(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Means</a:t>
            </a:r>
            <a:r>
              <a:rPr lang="ar-SA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)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 لازم براي تحقق اهداف استراتژيك مشخص مي‏شود و اين كار سبب هماهنگي واحدهاي سازماني مي‏گردد</a:t>
            </a:r>
            <a:endParaRPr lang="en-US" altLang="en-US" sz="2400" b="1">
              <a:solidFill>
                <a:srgbClr val="000066"/>
              </a:solidFill>
              <a:cs typeface="Traffic" pitchFamily="2" charset="-78"/>
            </a:endParaRPr>
          </a:p>
          <a:p>
            <a:pPr marL="609600" indent="-609600" algn="just" rtl="1">
              <a:lnSpc>
                <a:spcPct val="90000"/>
              </a:lnSpc>
              <a:buFontTx/>
              <a:buNone/>
            </a:pP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در اين حالت تلاش جهت حصول به</a:t>
            </a:r>
            <a:r>
              <a:rPr lang="ar-SA" altLang="fa-IR" sz="2400" b="1" i="1">
                <a:solidFill>
                  <a:srgbClr val="660066"/>
                </a:solidFill>
                <a:cs typeface="Traffic" pitchFamily="2" charset="-78"/>
              </a:rPr>
              <a:t> </a:t>
            </a:r>
            <a:r>
              <a:rPr lang="ar-SA" altLang="fa-IR" sz="2400" b="1" i="1">
                <a:solidFill>
                  <a:srgbClr val="9E0606"/>
                </a:solidFill>
                <a:cs typeface="Traffic" pitchFamily="2" charset="-78"/>
              </a:rPr>
              <a:t>بهترين نتايج</a:t>
            </a:r>
            <a:r>
              <a:rPr lang="ar-SA" altLang="fa-IR" sz="2400" b="1">
                <a:solidFill>
                  <a:srgbClr val="660066"/>
                </a:solidFill>
                <a:cs typeface="Traffic" pitchFamily="2" charset="-78"/>
              </a:rPr>
              <a:t> است </a:t>
            </a:r>
            <a:r>
              <a:rPr lang="ar-SA" altLang="en-US" sz="2400" b="1" i="1">
                <a:solidFill>
                  <a:srgbClr val="9E0606"/>
                </a:solidFill>
                <a:cs typeface="Traffic" pitchFamily="2" charset="-78"/>
              </a:rPr>
              <a:t>(اثربخشي</a:t>
            </a:r>
            <a:r>
              <a:rPr lang="ar-SA" altLang="fa-IR" sz="2400" b="1" i="1">
                <a:solidFill>
                  <a:srgbClr val="9E0606"/>
                </a:solidFill>
                <a:cs typeface="Traffic" pitchFamily="2" charset="-78"/>
              </a:rPr>
              <a:t>)</a:t>
            </a:r>
            <a:endParaRPr lang="en-US" altLang="fa-IR" sz="240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609600" indent="-609600" algn="just" rtl="1">
              <a:lnSpc>
                <a:spcPct val="70000"/>
              </a:lnSpc>
              <a:buFontTx/>
              <a:buNone/>
            </a:pPr>
            <a:r>
              <a:rPr lang="ar-SA" altLang="ar-SA" sz="2800" b="1" u="sng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عملياتي</a:t>
            </a:r>
            <a:r>
              <a:rPr lang="ar-SA" altLang="ar-SA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 </a:t>
            </a:r>
            <a:r>
              <a:rPr lang="en-US" altLang="ar-SA" sz="2800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" pitchFamily="2" charset="-78"/>
              </a:rPr>
              <a:t>(Operational)</a:t>
            </a:r>
            <a:endParaRPr lang="en-US" altLang="en-US" sz="3600" u="sng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marL="609600" indent="-609600" algn="just" rtl="1">
              <a:lnSpc>
                <a:spcPct val="90000"/>
              </a:lnSpc>
              <a:buFontTx/>
              <a:buNone/>
            </a:pP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ع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ب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ر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‏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س</a:t>
            </a: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ت‏از، 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تعيين عمليات (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ف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عّ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يّ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ت‏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ي)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لازم جهت 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يل‏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 اهداف استراتژيك، 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ز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ط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ر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ق 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و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س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ل (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ك‏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ي) 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ت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ع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ي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ن‏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ش</a:t>
            </a:r>
            <a:r>
              <a:rPr lang="ar-SA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د</a:t>
            </a:r>
            <a:r>
              <a:rPr lang="ar-SA" altLang="fa-I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ه</a:t>
            </a:r>
            <a:endParaRPr lang="en-US" altLang="fa-IR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ffic" pitchFamily="2" charset="-78"/>
            </a:endParaRPr>
          </a:p>
          <a:p>
            <a:pPr marL="609600" indent="-609600" algn="just" rtl="1">
              <a:lnSpc>
                <a:spcPct val="90000"/>
              </a:lnSpc>
              <a:buFontTx/>
              <a:buNone/>
            </a:pPr>
            <a:r>
              <a:rPr lang="ar-SA" altLang="fa-IR" sz="2400" b="1">
                <a:solidFill>
                  <a:srgbClr val="000066"/>
                </a:solidFill>
                <a:cs typeface="Traffic" pitchFamily="2" charset="-78"/>
              </a:rPr>
              <a:t> در اين حالت تلاش جهت</a:t>
            </a:r>
            <a:r>
              <a:rPr lang="ar-SA" altLang="fa-IR" sz="2800" b="1">
                <a:solidFill>
                  <a:srgbClr val="660066"/>
                </a:solidFill>
                <a:cs typeface="Traffic" pitchFamily="2" charset="-78"/>
              </a:rPr>
              <a:t> </a:t>
            </a:r>
            <a:r>
              <a:rPr lang="ar-SA" altLang="fa-IR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بهتر انجام دادن كاره</a:t>
            </a:r>
            <a:r>
              <a:rPr lang="ar-SA" altLang="en-US" sz="2400" b="1" i="1">
                <a:solidFill>
                  <a:srgbClr val="9E060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ffic" pitchFamily="2" charset="-78"/>
              </a:rPr>
              <a:t>ا</a:t>
            </a:r>
            <a:r>
              <a:rPr lang="ar-SA" altLang="en-US" sz="2800" b="1">
                <a:solidFill>
                  <a:srgbClr val="660066"/>
                </a:solidFill>
                <a:cs typeface="Traffic" pitchFamily="2" charset="-78"/>
              </a:rPr>
              <a:t> </a:t>
            </a:r>
            <a:r>
              <a:rPr lang="ar-SA" altLang="en-US" sz="2400" b="1">
                <a:solidFill>
                  <a:srgbClr val="000066"/>
                </a:solidFill>
                <a:cs typeface="Traffic" pitchFamily="2" charset="-78"/>
              </a:rPr>
              <a:t>مي‏باشد</a:t>
            </a:r>
            <a:r>
              <a:rPr lang="ar-SA" altLang="en-US" sz="2400" b="1">
                <a:solidFill>
                  <a:srgbClr val="660066"/>
                </a:solidFill>
                <a:cs typeface="Traffic" pitchFamily="2" charset="-78"/>
              </a:rPr>
              <a:t> </a:t>
            </a:r>
            <a:r>
              <a:rPr lang="ar-SA" altLang="fa-IR" sz="2400" b="1" i="1">
                <a:solidFill>
                  <a:srgbClr val="9E0606"/>
                </a:solidFill>
                <a:cs typeface="Traffic" pitchFamily="2" charset="-78"/>
              </a:rPr>
              <a:t>(كارآيي</a:t>
            </a:r>
            <a:r>
              <a:rPr lang="ar-SA" altLang="en-US" sz="2400" b="1" i="1">
                <a:solidFill>
                  <a:srgbClr val="9E0606"/>
                </a:solidFill>
                <a:cs typeface="Traffic" pitchFamily="2" charset="-78"/>
              </a:rPr>
              <a:t>)</a:t>
            </a:r>
            <a:endParaRPr lang="en-US" altLang="en-US" sz="2400" b="1" i="1">
              <a:solidFill>
                <a:srgbClr val="9E0606"/>
              </a:solidFill>
              <a:cs typeface="Traffic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utoUpdateAnimBg="0"/>
      <p:bldP spid="71683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4768</Words>
  <Application>Microsoft Office PowerPoint</Application>
  <PresentationFormat>On-screen Show (4:3)</PresentationFormat>
  <Paragraphs>683</Paragraphs>
  <Slides>70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91" baseType="lpstr">
      <vt:lpstr>Albertus Extra Bold</vt:lpstr>
      <vt:lpstr>Arial</vt:lpstr>
      <vt:lpstr>B Titr</vt:lpstr>
      <vt:lpstr>B Traffic</vt:lpstr>
      <vt:lpstr>Homa</vt:lpstr>
      <vt:lpstr>Jadid</vt:lpstr>
      <vt:lpstr>Lotus</vt:lpstr>
      <vt:lpstr>Marlett</vt:lpstr>
      <vt:lpstr>Microsoft Sans Serif</vt:lpstr>
      <vt:lpstr>Mitra</vt:lpstr>
      <vt:lpstr>Nasim</vt:lpstr>
      <vt:lpstr>Tahoma</vt:lpstr>
      <vt:lpstr>Times New Roman</vt:lpstr>
      <vt:lpstr>Titr</vt:lpstr>
      <vt:lpstr>Titr Mazar</vt:lpstr>
      <vt:lpstr>Traffic</vt:lpstr>
      <vt:lpstr>Webdings</vt:lpstr>
      <vt:lpstr>Wingdings</vt:lpstr>
      <vt:lpstr>Wingdings 2</vt:lpstr>
      <vt:lpstr>Default Design</vt:lpstr>
      <vt:lpstr>Document</vt:lpstr>
      <vt:lpstr>PowerPoint Presentation</vt:lpstr>
      <vt:lpstr>برنامه ریزی استراتژیک مراحل و متدها</vt:lpstr>
      <vt:lpstr>(Management) مديريّت</vt:lpstr>
      <vt:lpstr>تعريف مديريت</vt:lpstr>
      <vt:lpstr>(Management Functions) وظايف مديريّت </vt:lpstr>
      <vt:lpstr>PowerPoint Presentation</vt:lpstr>
      <vt:lpstr>تعریف برنامه ریزی </vt:lpstr>
      <vt:lpstr>انواع برنامه‏ريزي</vt:lpstr>
      <vt:lpstr>انواع برنامه براساس سطوح سازماني</vt:lpstr>
      <vt:lpstr>مقايسة برنامه‏هاي استراتژيك، تاكتيكي و عملياتي</vt:lpstr>
      <vt:lpstr>انواع برنامه ريزي</vt:lpstr>
      <vt:lpstr>ارتباط برنامه جامع و عملیاتی</vt:lpstr>
      <vt:lpstr>انواع برنامه جامع</vt:lpstr>
      <vt:lpstr>PowerPoint Presentation</vt:lpstr>
      <vt:lpstr>برنامه‏ريزي استراتژيك(Strategic Planning) </vt:lpstr>
      <vt:lpstr>ويژگي‏هاي برنامه‏ريزي استراتژيك</vt:lpstr>
      <vt:lpstr>مراحل فرآيند برنامه ریزی استراتژيك</vt:lpstr>
      <vt:lpstr>فرآيند مديريّت استراتژيك</vt:lpstr>
      <vt:lpstr>PowerPoint Presentation</vt:lpstr>
      <vt:lpstr>تحليل، شناخت و هدف‏گذاري</vt:lpstr>
      <vt:lpstr>ذي‏نفع‏ها(Stakeholders) </vt:lpstr>
      <vt:lpstr> شناسائی مشتریان و نیازهای آنها</vt:lpstr>
      <vt:lpstr>چشم‏انداز(Vision) </vt:lpstr>
      <vt:lpstr>           دورنما                       VISION</vt:lpstr>
      <vt:lpstr>ویژگی چشم انداز:</vt:lpstr>
      <vt:lpstr>نحوه تهیه چشم انداز:</vt:lpstr>
      <vt:lpstr>رسالت يا مأموريّت(Mission) </vt:lpstr>
      <vt:lpstr>رسالت يا مأموريّت (ادامه)</vt:lpstr>
      <vt:lpstr>رسالت              MISSION</vt:lpstr>
      <vt:lpstr>ارزش هاVALUES       </vt:lpstr>
      <vt:lpstr>کاربرد ارزشهای سازمانی:</vt:lpstr>
      <vt:lpstr>نقش و اهداف بيانية مأموريّت</vt:lpstr>
      <vt:lpstr>شناخت محيط‏هاي سازماني</vt:lpstr>
      <vt:lpstr>شناخت محيط‏هاي سازماني (ادامه)</vt:lpstr>
      <vt:lpstr>ارزيابي عوامل محيطي</vt:lpstr>
      <vt:lpstr>PowerPoint Presentation</vt:lpstr>
      <vt:lpstr>ماتریس ارزیابی عوامل خارجی</vt:lpstr>
      <vt:lpstr>ارزيابي عوامل دروني</vt:lpstr>
      <vt:lpstr>قدم دوم: ارزیابی عوامل داخلی موثر </vt:lpstr>
      <vt:lpstr>شناسائی نحوه عملکرد سازمان در گذشته:</vt:lpstr>
      <vt:lpstr>شناسائی عملکرد فعلی سازمان : </vt:lpstr>
      <vt:lpstr>شناسائی نقاط ضعف و قوت:</vt:lpstr>
      <vt:lpstr>تدوین استراتژی ها:</vt:lpstr>
      <vt:lpstr>ماتریس ارزیابی عوامل داخلی</vt:lpstr>
      <vt:lpstr>ماتریس توز  TOWS</vt:lpstr>
      <vt:lpstr>PowerPoint Presentation</vt:lpstr>
      <vt:lpstr> تهیه ماتریس داخلی و خارجی Internal External (IE)   4            3 9/2          2            1 نمره عوامل داخلی    3 1/2                        × 2  1 نمره عوامل خارجی</vt:lpstr>
      <vt:lpstr>PowerPoint Presentation</vt:lpstr>
      <vt:lpstr>انتخاب و تدوين استراتژي (Strategy Formulation)</vt:lpstr>
      <vt:lpstr>مشخصات تصميم‏هاي استراتژيك</vt:lpstr>
      <vt:lpstr>راه‏كارهاي استراتژي‏هاي اصلي(Generic Strategy Alternatives) </vt:lpstr>
      <vt:lpstr>PowerPoint Presentation</vt:lpstr>
      <vt:lpstr>تدوين برنامة عملياتي</vt:lpstr>
      <vt:lpstr>PowerPoint Presentation</vt:lpstr>
      <vt:lpstr>مراحل برنامه‏ريزي عملياتي</vt:lpstr>
      <vt:lpstr>تجزيه و تحليل وضعيّت موجود منطقه</vt:lpstr>
      <vt:lpstr>تعيين اهداف برنامه</vt:lpstr>
      <vt:lpstr>اهميّت اهداف برنامه</vt:lpstr>
      <vt:lpstr>اهميّت اهداف برنامه</vt:lpstr>
      <vt:lpstr>نكاتي كه در تعيين اهداف مي‏بايستي رعايت شود</vt:lpstr>
      <vt:lpstr>خصوصيات اهداف اختصاصي(Specific Objectives)</vt:lpstr>
      <vt:lpstr> (Strategies)   تعيين استراتژي‏ها  </vt:lpstr>
      <vt:lpstr>(Activities) تعيين فعّاليّت‏ها</vt:lpstr>
      <vt:lpstr>شرح تفصيلي فعّاليّت‏ها (سازمان‏دهي فعّاليّت‏ها)</vt:lpstr>
      <vt:lpstr>جدول زمان‏بندي (Time Table) </vt:lpstr>
      <vt:lpstr>جدول گانت (Gantt Chart)</vt:lpstr>
      <vt:lpstr>PowerPoint Presentation</vt:lpstr>
      <vt:lpstr>ارزشيابي و كنترل (Evaluation &amp; Control) </vt:lpstr>
      <vt:lpstr>پايش و ارزشيابي برنامه</vt:lpstr>
      <vt:lpstr>PowerPoint Presentation</vt:lpstr>
    </vt:vector>
  </TitlesOfParts>
  <Company>FHP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DELAVAR</dc:creator>
  <cp:lastModifiedBy>Sayed Ali</cp:lastModifiedBy>
  <cp:revision>7</cp:revision>
  <dcterms:created xsi:type="dcterms:W3CDTF">2005-06-24T06:24:56Z</dcterms:created>
  <dcterms:modified xsi:type="dcterms:W3CDTF">2018-12-07T10:12:08Z</dcterms:modified>
</cp:coreProperties>
</file>