
<file path=[Content_Types].xml><?xml version="1.0" encoding="utf-8"?>
<Types xmlns="http://schemas.openxmlformats.org/package/2006/content-types">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4"/>
  </p:sldMasterIdLst>
  <p:notesMasterIdLst>
    <p:notesMasterId r:id="rId211"/>
  </p:notesMasterIdLst>
  <p:sldIdLst>
    <p:sldId id="507" r:id="rId5"/>
    <p:sldId id="508" r:id="rId6"/>
    <p:sldId id="509" r:id="rId7"/>
    <p:sldId id="505" r:id="rId8"/>
    <p:sldId id="256" r:id="rId9"/>
    <p:sldId id="257" r:id="rId10"/>
    <p:sldId id="258" r:id="rId11"/>
    <p:sldId id="259" r:id="rId12"/>
    <p:sldId id="276" r:id="rId13"/>
    <p:sldId id="280" r:id="rId14"/>
    <p:sldId id="260" r:id="rId15"/>
    <p:sldId id="487" r:id="rId16"/>
    <p:sldId id="261" r:id="rId17"/>
    <p:sldId id="485" r:id="rId18"/>
    <p:sldId id="486" r:id="rId19"/>
    <p:sldId id="263" r:id="rId20"/>
    <p:sldId id="264" r:id="rId21"/>
    <p:sldId id="488" r:id="rId22"/>
    <p:sldId id="489" r:id="rId23"/>
    <p:sldId id="490" r:id="rId24"/>
    <p:sldId id="268" r:id="rId25"/>
    <p:sldId id="269" r:id="rId26"/>
    <p:sldId id="491" r:id="rId27"/>
    <p:sldId id="271" r:id="rId28"/>
    <p:sldId id="272" r:id="rId29"/>
    <p:sldId id="273" r:id="rId30"/>
    <p:sldId id="492" r:id="rId31"/>
    <p:sldId id="279" r:id="rId32"/>
    <p:sldId id="493" r:id="rId33"/>
    <p:sldId id="275" r:id="rId34"/>
    <p:sldId id="281" r:id="rId35"/>
    <p:sldId id="282" r:id="rId36"/>
    <p:sldId id="283" r:id="rId37"/>
    <p:sldId id="510" r:id="rId38"/>
    <p:sldId id="284" r:id="rId39"/>
    <p:sldId id="494"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301" r:id="rId54"/>
    <p:sldId id="302" r:id="rId55"/>
    <p:sldId id="303" r:id="rId56"/>
    <p:sldId id="304" r:id="rId57"/>
    <p:sldId id="305" r:id="rId58"/>
    <p:sldId id="306" r:id="rId59"/>
    <p:sldId id="495"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496" r:id="rId78"/>
    <p:sldId id="497" r:id="rId79"/>
    <p:sldId id="326" r:id="rId80"/>
    <p:sldId id="498" r:id="rId81"/>
    <p:sldId id="328" r:id="rId82"/>
    <p:sldId id="499" r:id="rId83"/>
    <p:sldId id="333" r:id="rId84"/>
    <p:sldId id="334" r:id="rId85"/>
    <p:sldId id="335" r:id="rId86"/>
    <p:sldId id="336" r:id="rId87"/>
    <p:sldId id="337" r:id="rId88"/>
    <p:sldId id="338" r:id="rId89"/>
    <p:sldId id="339" r:id="rId90"/>
    <p:sldId id="340" r:id="rId91"/>
    <p:sldId id="341" r:id="rId92"/>
    <p:sldId id="342" r:id="rId93"/>
    <p:sldId id="345" r:id="rId94"/>
    <p:sldId id="346" r:id="rId95"/>
    <p:sldId id="347" r:id="rId96"/>
    <p:sldId id="348" r:id="rId97"/>
    <p:sldId id="349" r:id="rId98"/>
    <p:sldId id="350" r:id="rId99"/>
    <p:sldId id="351" r:id="rId100"/>
    <p:sldId id="352" r:id="rId101"/>
    <p:sldId id="353" r:id="rId102"/>
    <p:sldId id="354" r:id="rId103"/>
    <p:sldId id="355" r:id="rId104"/>
    <p:sldId id="500" r:id="rId105"/>
    <p:sldId id="356" r:id="rId106"/>
    <p:sldId id="357" r:id="rId107"/>
    <p:sldId id="358" r:id="rId108"/>
    <p:sldId id="359" r:id="rId109"/>
    <p:sldId id="360" r:id="rId110"/>
    <p:sldId id="361" r:id="rId111"/>
    <p:sldId id="363" r:id="rId112"/>
    <p:sldId id="364" r:id="rId113"/>
    <p:sldId id="365" r:id="rId114"/>
    <p:sldId id="366" r:id="rId115"/>
    <p:sldId id="367" r:id="rId116"/>
    <p:sldId id="368" r:id="rId117"/>
    <p:sldId id="369" r:id="rId118"/>
    <p:sldId id="370" r:id="rId119"/>
    <p:sldId id="371" r:id="rId120"/>
    <p:sldId id="372" r:id="rId121"/>
    <p:sldId id="374" r:id="rId122"/>
    <p:sldId id="375" r:id="rId123"/>
    <p:sldId id="377" r:id="rId124"/>
    <p:sldId id="379" r:id="rId125"/>
    <p:sldId id="380" r:id="rId126"/>
    <p:sldId id="381" r:id="rId127"/>
    <p:sldId id="382" r:id="rId128"/>
    <p:sldId id="383" r:id="rId129"/>
    <p:sldId id="386" r:id="rId130"/>
    <p:sldId id="387" r:id="rId131"/>
    <p:sldId id="388" r:id="rId132"/>
    <p:sldId id="389" r:id="rId133"/>
    <p:sldId id="390" r:id="rId134"/>
    <p:sldId id="391" r:id="rId135"/>
    <p:sldId id="392" r:id="rId136"/>
    <p:sldId id="393" r:id="rId137"/>
    <p:sldId id="394" r:id="rId138"/>
    <p:sldId id="395" r:id="rId139"/>
    <p:sldId id="398" r:id="rId140"/>
    <p:sldId id="399" r:id="rId141"/>
    <p:sldId id="400" r:id="rId142"/>
    <p:sldId id="401" r:id="rId143"/>
    <p:sldId id="402" r:id="rId144"/>
    <p:sldId id="404" r:id="rId145"/>
    <p:sldId id="405" r:id="rId146"/>
    <p:sldId id="406" r:id="rId147"/>
    <p:sldId id="407" r:id="rId148"/>
    <p:sldId id="408" r:id="rId149"/>
    <p:sldId id="409" r:id="rId150"/>
    <p:sldId id="410" r:id="rId151"/>
    <p:sldId id="411" r:id="rId152"/>
    <p:sldId id="412" r:id="rId153"/>
    <p:sldId id="413" r:id="rId154"/>
    <p:sldId id="414" r:id="rId155"/>
    <p:sldId id="415" r:id="rId156"/>
    <p:sldId id="416" r:id="rId157"/>
    <p:sldId id="417" r:id="rId158"/>
    <p:sldId id="418" r:id="rId159"/>
    <p:sldId id="419" r:id="rId160"/>
    <p:sldId id="420" r:id="rId161"/>
    <p:sldId id="421" r:id="rId162"/>
    <p:sldId id="422" r:id="rId163"/>
    <p:sldId id="423" r:id="rId164"/>
    <p:sldId id="424" r:id="rId165"/>
    <p:sldId id="425" r:id="rId166"/>
    <p:sldId id="426" r:id="rId167"/>
    <p:sldId id="442" r:id="rId168"/>
    <p:sldId id="443" r:id="rId169"/>
    <p:sldId id="444" r:id="rId170"/>
    <p:sldId id="445" r:id="rId171"/>
    <p:sldId id="503" r:id="rId172"/>
    <p:sldId id="446" r:id="rId173"/>
    <p:sldId id="447" r:id="rId174"/>
    <p:sldId id="448" r:id="rId175"/>
    <p:sldId id="449" r:id="rId176"/>
    <p:sldId id="450" r:id="rId177"/>
    <p:sldId id="451" r:id="rId178"/>
    <p:sldId id="452" r:id="rId179"/>
    <p:sldId id="453" r:id="rId180"/>
    <p:sldId id="454" r:id="rId181"/>
    <p:sldId id="455" r:id="rId182"/>
    <p:sldId id="456" r:id="rId183"/>
    <p:sldId id="457" r:id="rId184"/>
    <p:sldId id="458" r:id="rId185"/>
    <p:sldId id="459" r:id="rId186"/>
    <p:sldId id="460" r:id="rId187"/>
    <p:sldId id="461" r:id="rId188"/>
    <p:sldId id="462" r:id="rId189"/>
    <p:sldId id="463" r:id="rId190"/>
    <p:sldId id="464" r:id="rId191"/>
    <p:sldId id="465" r:id="rId192"/>
    <p:sldId id="466" r:id="rId193"/>
    <p:sldId id="467" r:id="rId194"/>
    <p:sldId id="468" r:id="rId195"/>
    <p:sldId id="469" r:id="rId196"/>
    <p:sldId id="470" r:id="rId197"/>
    <p:sldId id="471" r:id="rId198"/>
    <p:sldId id="472" r:id="rId199"/>
    <p:sldId id="473" r:id="rId200"/>
    <p:sldId id="474" r:id="rId201"/>
    <p:sldId id="475" r:id="rId202"/>
    <p:sldId id="476" r:id="rId203"/>
    <p:sldId id="477" r:id="rId204"/>
    <p:sldId id="478" r:id="rId205"/>
    <p:sldId id="504" r:id="rId206"/>
    <p:sldId id="479" r:id="rId207"/>
    <p:sldId id="481" r:id="rId208"/>
    <p:sldId id="482" r:id="rId209"/>
    <p:sldId id="483" r:id="rId2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3300"/>
    <a:srgbClr val="9966FF"/>
    <a:srgbClr val="33CCCC"/>
    <a:srgbClr val="FF00FF"/>
    <a:srgbClr val="0066FF"/>
    <a:srgbClr val="FF66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1" autoAdjust="0"/>
    <p:restoredTop sz="94707" autoAdjust="0"/>
  </p:normalViewPr>
  <p:slideViewPr>
    <p:cSldViewPr>
      <p:cViewPr varScale="1">
        <p:scale>
          <a:sx n="87" d="100"/>
          <a:sy n="87" d="100"/>
        </p:scale>
        <p:origin x="14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theme" Target="theme/theme1.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tableStyles" Target="tableStyles.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notesMaster" Target="notesMasters/notesMaster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presProps" Target="presProps.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5.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0.wmf"/><Relationship Id="rId4" Type="http://schemas.openxmlformats.org/officeDocument/2006/relationships/image" Target="../media/image45.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4" Type="http://schemas.openxmlformats.org/officeDocument/2006/relationships/image" Target="../media/image61.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65.wmf"/><Relationship Id="rId1" Type="http://schemas.openxmlformats.org/officeDocument/2006/relationships/image" Target="../media/image64.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5" Type="http://schemas.openxmlformats.org/officeDocument/2006/relationships/image" Target="../media/image70.wmf"/><Relationship Id="rId4" Type="http://schemas.openxmlformats.org/officeDocument/2006/relationships/image" Target="../media/image69.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 Id="rId4" Type="http://schemas.openxmlformats.org/officeDocument/2006/relationships/image" Target="../media/image8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 Id="rId4" Type="http://schemas.openxmlformats.org/officeDocument/2006/relationships/image" Target="../media/image85.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image" Target="../media/image86.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image" Target="../media/image88.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 Id="rId4" Type="http://schemas.openxmlformats.org/officeDocument/2006/relationships/image" Target="../media/image93.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 Id="rId4" Type="http://schemas.openxmlformats.org/officeDocument/2006/relationships/image" Target="../media/image98.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100.wmf"/><Relationship Id="rId1" Type="http://schemas.openxmlformats.org/officeDocument/2006/relationships/image" Target="../media/image99.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wmf"/><Relationship Id="rId1" Type="http://schemas.openxmlformats.org/officeDocument/2006/relationships/image" Target="../media/image101.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04.wmf"/><Relationship Id="rId5" Type="http://schemas.openxmlformats.org/officeDocument/2006/relationships/image" Target="../media/image108.wmf"/><Relationship Id="rId4" Type="http://schemas.openxmlformats.org/officeDocument/2006/relationships/image" Target="../media/image10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image" Target="../media/image109.w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113.wmf"/><Relationship Id="rId1" Type="http://schemas.openxmlformats.org/officeDocument/2006/relationships/image" Target="../media/image112.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image" Target="../media/image115.wmf"/><Relationship Id="rId1" Type="http://schemas.openxmlformats.org/officeDocument/2006/relationships/image" Target="../media/image114.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119.wmf"/><Relationship Id="rId2" Type="http://schemas.openxmlformats.org/officeDocument/2006/relationships/image" Target="../media/image118.wmf"/><Relationship Id="rId1" Type="http://schemas.openxmlformats.org/officeDocument/2006/relationships/image" Target="../media/image117.wmf"/><Relationship Id="rId5" Type="http://schemas.openxmlformats.org/officeDocument/2006/relationships/image" Target="../media/image121.wmf"/><Relationship Id="rId4" Type="http://schemas.openxmlformats.org/officeDocument/2006/relationships/image" Target="../media/image120.wmf"/></Relationships>
</file>

<file path=ppt/drawings/_rels/vmlDrawing54.vml.rels><?xml version="1.0" encoding="UTF-8" standalone="yes"?>
<Relationships xmlns="http://schemas.openxmlformats.org/package/2006/relationships"><Relationship Id="rId2" Type="http://schemas.openxmlformats.org/officeDocument/2006/relationships/image" Target="../media/image123.wmf"/><Relationship Id="rId1" Type="http://schemas.openxmlformats.org/officeDocument/2006/relationships/image" Target="../media/image122.w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24.wmf"/></Relationships>
</file>

<file path=ppt/drawings/_rels/vmlDrawing56.vml.rels><?xml version="1.0" encoding="UTF-8" standalone="yes"?>
<Relationships xmlns="http://schemas.openxmlformats.org/package/2006/relationships"><Relationship Id="rId2" Type="http://schemas.openxmlformats.org/officeDocument/2006/relationships/image" Target="../media/image126.wmf"/><Relationship Id="rId1" Type="http://schemas.openxmlformats.org/officeDocument/2006/relationships/image" Target="../media/image125.w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27.w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28.w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2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30.wmf"/></Relationships>
</file>

<file path=ppt/drawings/_rels/vmlDrawing61.vml.rels><?xml version="1.0" encoding="UTF-8" standalone="yes"?>
<Relationships xmlns="http://schemas.openxmlformats.org/package/2006/relationships"><Relationship Id="rId2" Type="http://schemas.openxmlformats.org/officeDocument/2006/relationships/image" Target="../media/image132.wmf"/><Relationship Id="rId1" Type="http://schemas.openxmlformats.org/officeDocument/2006/relationships/image" Target="../media/image131.emf"/></Relationships>
</file>

<file path=ppt/drawings/_rels/vmlDrawing62.vml.rels><?xml version="1.0" encoding="UTF-8" standalone="yes"?>
<Relationships xmlns="http://schemas.openxmlformats.org/package/2006/relationships"><Relationship Id="rId2" Type="http://schemas.openxmlformats.org/officeDocument/2006/relationships/image" Target="../media/image134.wmf"/><Relationship Id="rId1" Type="http://schemas.openxmlformats.org/officeDocument/2006/relationships/image" Target="../media/image133.emf"/></Relationships>
</file>

<file path=ppt/drawings/_rels/vmlDrawing63.vml.rels><?xml version="1.0" encoding="UTF-8" standalone="yes"?>
<Relationships xmlns="http://schemas.openxmlformats.org/package/2006/relationships"><Relationship Id="rId2" Type="http://schemas.openxmlformats.org/officeDocument/2006/relationships/image" Target="../media/image136.wmf"/><Relationship Id="rId1" Type="http://schemas.openxmlformats.org/officeDocument/2006/relationships/image" Target="../media/image135.emf"/></Relationships>
</file>

<file path=ppt/drawings/_rels/vmlDrawing64.vml.rels><?xml version="1.0" encoding="UTF-8" standalone="yes"?>
<Relationships xmlns="http://schemas.openxmlformats.org/package/2006/relationships"><Relationship Id="rId2" Type="http://schemas.openxmlformats.org/officeDocument/2006/relationships/image" Target="../media/image138.wmf"/><Relationship Id="rId1" Type="http://schemas.openxmlformats.org/officeDocument/2006/relationships/image" Target="../media/image137.emf"/></Relationships>
</file>

<file path=ppt/drawings/_rels/vmlDrawing65.vml.rels><?xml version="1.0" encoding="UTF-8" standalone="yes"?>
<Relationships xmlns="http://schemas.openxmlformats.org/package/2006/relationships"><Relationship Id="rId2" Type="http://schemas.openxmlformats.org/officeDocument/2006/relationships/image" Target="../media/image140.wmf"/><Relationship Id="rId1" Type="http://schemas.openxmlformats.org/officeDocument/2006/relationships/image" Target="../media/image139.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41.wmf"/></Relationships>
</file>

<file path=ppt/drawings/_rels/vmlDrawing67.vml.rels><?xml version="1.0" encoding="UTF-8" standalone="yes"?>
<Relationships xmlns="http://schemas.openxmlformats.org/package/2006/relationships"><Relationship Id="rId2" Type="http://schemas.openxmlformats.org/officeDocument/2006/relationships/image" Target="../media/image143.wmf"/><Relationship Id="rId1" Type="http://schemas.openxmlformats.org/officeDocument/2006/relationships/image" Target="../media/image142.w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44.wmf"/></Relationships>
</file>

<file path=ppt/drawings/_rels/vmlDrawing69.vml.rels><?xml version="1.0" encoding="UTF-8" standalone="yes"?>
<Relationships xmlns="http://schemas.openxmlformats.org/package/2006/relationships"><Relationship Id="rId3" Type="http://schemas.openxmlformats.org/officeDocument/2006/relationships/image" Target="../media/image147.wmf"/><Relationship Id="rId2" Type="http://schemas.openxmlformats.org/officeDocument/2006/relationships/image" Target="../media/image146.wmf"/><Relationship Id="rId1" Type="http://schemas.openxmlformats.org/officeDocument/2006/relationships/image" Target="../media/image14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48.w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49.wmf"/></Relationships>
</file>

<file path=ppt/drawings/_rels/vmlDrawing72.vml.rels><?xml version="1.0" encoding="UTF-8" standalone="yes"?>
<Relationships xmlns="http://schemas.openxmlformats.org/package/2006/relationships"><Relationship Id="rId2" Type="http://schemas.openxmlformats.org/officeDocument/2006/relationships/image" Target="../media/image151.wmf"/><Relationship Id="rId1" Type="http://schemas.openxmlformats.org/officeDocument/2006/relationships/image" Target="../media/image150.wmf"/></Relationships>
</file>

<file path=ppt/drawings/_rels/vmlDrawing73.vml.rels><?xml version="1.0" encoding="UTF-8" standalone="yes"?>
<Relationships xmlns="http://schemas.openxmlformats.org/package/2006/relationships"><Relationship Id="rId2" Type="http://schemas.openxmlformats.org/officeDocument/2006/relationships/image" Target="../media/image153.wmf"/><Relationship Id="rId1" Type="http://schemas.openxmlformats.org/officeDocument/2006/relationships/image" Target="../media/image152.w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54.w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55.wmf"/></Relationships>
</file>

<file path=ppt/drawings/_rels/vmlDrawing76.vml.rels><?xml version="1.0" encoding="UTF-8" standalone="yes"?>
<Relationships xmlns="http://schemas.openxmlformats.org/package/2006/relationships"><Relationship Id="rId2" Type="http://schemas.openxmlformats.org/officeDocument/2006/relationships/image" Target="../media/image157.emf"/><Relationship Id="rId1" Type="http://schemas.openxmlformats.org/officeDocument/2006/relationships/image" Target="../media/image156.wmf"/></Relationships>
</file>

<file path=ppt/drawings/_rels/vmlDrawing77.vml.rels><?xml version="1.0" encoding="UTF-8" standalone="yes"?>
<Relationships xmlns="http://schemas.openxmlformats.org/package/2006/relationships"><Relationship Id="rId2" Type="http://schemas.openxmlformats.org/officeDocument/2006/relationships/image" Target="../media/image159.wmf"/><Relationship Id="rId1" Type="http://schemas.openxmlformats.org/officeDocument/2006/relationships/image" Target="../media/image158.wmf"/></Relationships>
</file>

<file path=ppt/drawings/_rels/vmlDrawing78.vml.rels><?xml version="1.0" encoding="UTF-8" standalone="yes"?>
<Relationships xmlns="http://schemas.openxmlformats.org/package/2006/relationships"><Relationship Id="rId3" Type="http://schemas.openxmlformats.org/officeDocument/2006/relationships/image" Target="../media/image162.wmf"/><Relationship Id="rId2" Type="http://schemas.openxmlformats.org/officeDocument/2006/relationships/image" Target="../media/image161.wmf"/><Relationship Id="rId1" Type="http://schemas.openxmlformats.org/officeDocument/2006/relationships/image" Target="../media/image160.wmf"/><Relationship Id="rId5" Type="http://schemas.openxmlformats.org/officeDocument/2006/relationships/image" Target="../media/image164.wmf"/><Relationship Id="rId4" Type="http://schemas.openxmlformats.org/officeDocument/2006/relationships/image" Target="../media/image163.wmf"/></Relationships>
</file>

<file path=ppt/drawings/_rels/vmlDrawing79.vml.rels><?xml version="1.0" encoding="UTF-8" standalone="yes"?>
<Relationships xmlns="http://schemas.openxmlformats.org/package/2006/relationships"><Relationship Id="rId2" Type="http://schemas.openxmlformats.org/officeDocument/2006/relationships/image" Target="../media/image166.wmf"/><Relationship Id="rId1" Type="http://schemas.openxmlformats.org/officeDocument/2006/relationships/image" Target="../media/image16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0.vml.rels><?xml version="1.0" encoding="UTF-8" standalone="yes"?>
<Relationships xmlns="http://schemas.openxmlformats.org/package/2006/relationships"><Relationship Id="rId3" Type="http://schemas.openxmlformats.org/officeDocument/2006/relationships/image" Target="../media/image169.wmf"/><Relationship Id="rId2" Type="http://schemas.openxmlformats.org/officeDocument/2006/relationships/image" Target="../media/image168.wmf"/><Relationship Id="rId1" Type="http://schemas.openxmlformats.org/officeDocument/2006/relationships/image" Target="../media/image167.wmf"/><Relationship Id="rId5" Type="http://schemas.openxmlformats.org/officeDocument/2006/relationships/image" Target="../media/image171.wmf"/><Relationship Id="rId4" Type="http://schemas.openxmlformats.org/officeDocument/2006/relationships/image" Target="../media/image170.wmf"/></Relationships>
</file>

<file path=ppt/drawings/_rels/vmlDrawing81.vml.rels><?xml version="1.0" encoding="UTF-8" standalone="yes"?>
<Relationships xmlns="http://schemas.openxmlformats.org/package/2006/relationships"><Relationship Id="rId2" Type="http://schemas.openxmlformats.org/officeDocument/2006/relationships/image" Target="../media/image173.wmf"/><Relationship Id="rId1" Type="http://schemas.openxmlformats.org/officeDocument/2006/relationships/image" Target="../media/image17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2140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D6AC7C59-D58D-49C8-A952-1A2634F7FC0D}" type="slidenum">
              <a:rPr lang="ar-SA"/>
              <a:pPr>
                <a:defRPr/>
              </a:pPr>
              <a:t>‹#›</a:t>
            </a:fld>
            <a:endParaRPr lang="en-US"/>
          </a:p>
        </p:txBody>
      </p:sp>
    </p:spTree>
    <p:extLst>
      <p:ext uri="{BB962C8B-B14F-4D97-AF65-F5344CB8AC3E}">
        <p14:creationId xmlns:p14="http://schemas.microsoft.com/office/powerpoint/2010/main" val="574719119"/>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4A9E998A-DFCD-47E5-A66A-1A9A0487649A}" type="slidenum">
              <a:rPr lang="ar-SA" smtClean="0"/>
              <a:pPr/>
              <a:t>1</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326121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p>
            <a:fld id="{1CE604AB-C88D-424E-BA1F-B45B8B18E794}" type="slidenum">
              <a:rPr lang="ar-SA" smtClean="0"/>
              <a:pPr/>
              <a:t>12</a:t>
            </a:fld>
            <a:endParaRPr lang="en-US" smtClean="0"/>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00358448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p:spPr>
        <p:txBody>
          <a:bodyPr/>
          <a:lstStyle/>
          <a:p>
            <a:fld id="{55D854B5-B677-4947-9845-E60C72468F5D}" type="slidenum">
              <a:rPr lang="ar-SA" smtClean="0"/>
              <a:pPr/>
              <a:t>103</a:t>
            </a:fld>
            <a:endParaRPr lang="en-US" smtClean="0"/>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58674408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a:noFill/>
        </p:spPr>
        <p:txBody>
          <a:bodyPr/>
          <a:lstStyle/>
          <a:p>
            <a:fld id="{78544FB8-17D7-4518-96FC-BCC9294AB0E7}" type="slidenum">
              <a:rPr lang="ar-SA" smtClean="0"/>
              <a:pPr/>
              <a:t>104</a:t>
            </a:fld>
            <a:endParaRPr lang="en-US" smtClean="0"/>
          </a:p>
        </p:txBody>
      </p:sp>
      <p:sp>
        <p:nvSpPr>
          <p:cNvPr id="317443" name="Rectangle 2"/>
          <p:cNvSpPr>
            <a:spLocks noGrp="1" noRot="1" noChangeAspect="1" noChangeArrowheads="1" noTextEdit="1"/>
          </p:cNvSpPr>
          <p:nvPr>
            <p:ph type="sldImg"/>
          </p:nvPr>
        </p:nvSpPr>
        <p:spPr>
          <a:ln/>
        </p:spPr>
      </p:sp>
      <p:sp>
        <p:nvSpPr>
          <p:cNvPr id="317444"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28225124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a:noFill/>
        </p:spPr>
        <p:txBody>
          <a:bodyPr/>
          <a:lstStyle/>
          <a:p>
            <a:fld id="{FA84FC63-8D01-4712-9335-6E7BA994BECB}" type="slidenum">
              <a:rPr lang="ar-SA" smtClean="0"/>
              <a:pPr/>
              <a:t>105</a:t>
            </a:fld>
            <a:endParaRPr lang="en-US" smtClean="0"/>
          </a:p>
        </p:txBody>
      </p:sp>
      <p:sp>
        <p:nvSpPr>
          <p:cNvPr id="318467" name="Rectangle 2"/>
          <p:cNvSpPr>
            <a:spLocks noGrp="1" noRot="1" noChangeAspect="1" noChangeArrowheads="1" noTextEdit="1"/>
          </p:cNvSpPr>
          <p:nvPr>
            <p:ph type="sldImg"/>
          </p:nvPr>
        </p:nvSpPr>
        <p:spPr>
          <a:ln/>
        </p:spPr>
      </p:sp>
      <p:sp>
        <p:nvSpPr>
          <p:cNvPr id="318468"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390845940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p>
            <a:fld id="{F8AA27A2-8F0D-4523-8432-27FC6CE11538}" type="slidenum">
              <a:rPr lang="ar-SA" smtClean="0"/>
              <a:pPr/>
              <a:t>106</a:t>
            </a:fld>
            <a:endParaRPr lang="en-US" smtClean="0"/>
          </a:p>
        </p:txBody>
      </p:sp>
      <p:sp>
        <p:nvSpPr>
          <p:cNvPr id="319491" name="Rectangle 2"/>
          <p:cNvSpPr>
            <a:spLocks noGrp="1" noRot="1" noChangeAspect="1" noChangeArrowheads="1" noTextEdit="1"/>
          </p:cNvSpPr>
          <p:nvPr>
            <p:ph type="sldImg"/>
          </p:nvPr>
        </p:nvSpPr>
        <p:spPr>
          <a:ln/>
        </p:spPr>
      </p:sp>
      <p:sp>
        <p:nvSpPr>
          <p:cNvPr id="319492"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64135455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noFill/>
        </p:spPr>
        <p:txBody>
          <a:bodyPr/>
          <a:lstStyle/>
          <a:p>
            <a:fld id="{1FEB9DB8-0FA6-4546-84C4-5556A2450DAF}" type="slidenum">
              <a:rPr lang="ar-SA" smtClean="0"/>
              <a:pPr/>
              <a:t>107</a:t>
            </a:fld>
            <a:endParaRPr lang="en-US" smtClean="0"/>
          </a:p>
        </p:txBody>
      </p:sp>
      <p:sp>
        <p:nvSpPr>
          <p:cNvPr id="320515" name="Rectangle 2"/>
          <p:cNvSpPr>
            <a:spLocks noGrp="1" noRot="1" noChangeAspect="1" noChangeArrowheads="1" noTextEdit="1"/>
          </p:cNvSpPr>
          <p:nvPr>
            <p:ph type="sldImg"/>
          </p:nvPr>
        </p:nvSpPr>
        <p:spPr>
          <a:ln/>
        </p:spPr>
      </p:sp>
      <p:sp>
        <p:nvSpPr>
          <p:cNvPr id="320516"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52430438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p>
            <a:fld id="{99321213-F5E6-4A17-BCAE-CE730C3B7F2D}" type="slidenum">
              <a:rPr lang="ar-SA" smtClean="0"/>
              <a:pPr/>
              <a:t>108</a:t>
            </a:fld>
            <a:endParaRPr lang="en-US" smtClean="0"/>
          </a:p>
        </p:txBody>
      </p:sp>
      <p:sp>
        <p:nvSpPr>
          <p:cNvPr id="321539" name="Rectangle 2"/>
          <p:cNvSpPr>
            <a:spLocks noGrp="1" noRot="1" noChangeAspect="1" noChangeArrowheads="1" noTextEdit="1"/>
          </p:cNvSpPr>
          <p:nvPr>
            <p:ph type="sldImg"/>
          </p:nvPr>
        </p:nvSpPr>
        <p:spPr>
          <a:ln/>
        </p:spPr>
      </p:sp>
      <p:sp>
        <p:nvSpPr>
          <p:cNvPr id="321540"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06034446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noFill/>
        </p:spPr>
        <p:txBody>
          <a:bodyPr/>
          <a:lstStyle/>
          <a:p>
            <a:fld id="{45377463-33A4-4459-9859-4AB58451C550}" type="slidenum">
              <a:rPr lang="ar-SA" smtClean="0"/>
              <a:pPr/>
              <a:t>109</a:t>
            </a:fld>
            <a:endParaRPr lang="en-US" smtClean="0"/>
          </a:p>
        </p:txBody>
      </p:sp>
      <p:sp>
        <p:nvSpPr>
          <p:cNvPr id="322563" name="Rectangle 2"/>
          <p:cNvSpPr>
            <a:spLocks noGrp="1" noRot="1" noChangeAspect="1" noChangeArrowheads="1" noTextEdit="1"/>
          </p:cNvSpPr>
          <p:nvPr>
            <p:ph type="sldImg"/>
          </p:nvPr>
        </p:nvSpPr>
        <p:spPr>
          <a:ln/>
        </p:spPr>
      </p:sp>
      <p:sp>
        <p:nvSpPr>
          <p:cNvPr id="322564"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92389906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p:spPr>
        <p:txBody>
          <a:bodyPr/>
          <a:lstStyle/>
          <a:p>
            <a:fld id="{2B8226D7-62F0-489B-8D4D-7A5DC9060955}" type="slidenum">
              <a:rPr lang="ar-SA" smtClean="0"/>
              <a:pPr/>
              <a:t>110</a:t>
            </a:fld>
            <a:endParaRPr lang="en-US" smtClean="0"/>
          </a:p>
        </p:txBody>
      </p:sp>
      <p:sp>
        <p:nvSpPr>
          <p:cNvPr id="323587" name="Rectangle 2"/>
          <p:cNvSpPr>
            <a:spLocks noGrp="1" noRot="1" noChangeAspect="1" noChangeArrowheads="1" noTextEdit="1"/>
          </p:cNvSpPr>
          <p:nvPr>
            <p:ph type="sldImg"/>
          </p:nvPr>
        </p:nvSpPr>
        <p:spPr>
          <a:ln/>
        </p:spPr>
      </p:sp>
      <p:sp>
        <p:nvSpPr>
          <p:cNvPr id="323588"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81421820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a:noFill/>
        </p:spPr>
        <p:txBody>
          <a:bodyPr/>
          <a:lstStyle/>
          <a:p>
            <a:fld id="{26046272-16A0-4BA8-A0ED-96A084DFE855}" type="slidenum">
              <a:rPr lang="ar-SA" smtClean="0"/>
              <a:pPr/>
              <a:t>111</a:t>
            </a:fld>
            <a:endParaRPr lang="en-US" smtClean="0"/>
          </a:p>
        </p:txBody>
      </p:sp>
      <p:sp>
        <p:nvSpPr>
          <p:cNvPr id="324611" name="Rectangle 2"/>
          <p:cNvSpPr>
            <a:spLocks noGrp="1" noRot="1" noChangeAspect="1" noChangeArrowheads="1" noTextEdit="1"/>
          </p:cNvSpPr>
          <p:nvPr>
            <p:ph type="sldImg"/>
          </p:nvPr>
        </p:nvSpPr>
        <p:spPr>
          <a:ln/>
        </p:spPr>
      </p:sp>
      <p:sp>
        <p:nvSpPr>
          <p:cNvPr id="324612"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78705940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fld id="{1F970D81-63D5-4DCB-8389-087802801DCB}" type="slidenum">
              <a:rPr lang="ar-SA" smtClean="0"/>
              <a:pPr/>
              <a:t>112</a:t>
            </a:fld>
            <a:endParaRPr lang="en-US" smtClean="0"/>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173533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79AEECEE-21C1-4E7A-AEA9-5CFAC80786F8}" type="slidenum">
              <a:rPr lang="ar-SA" smtClean="0"/>
              <a:pPr/>
              <a:t>13</a:t>
            </a:fld>
            <a:endParaRPr lang="en-US" smtClean="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57406598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a:noFill/>
        </p:spPr>
        <p:txBody>
          <a:bodyPr/>
          <a:lstStyle/>
          <a:p>
            <a:fld id="{F303E2EC-5E13-4D16-B3AA-B0A6EF07659A}" type="slidenum">
              <a:rPr lang="ar-SA" smtClean="0"/>
              <a:pPr/>
              <a:t>113</a:t>
            </a:fld>
            <a:endParaRPr lang="en-US" smtClean="0"/>
          </a:p>
        </p:txBody>
      </p:sp>
      <p:sp>
        <p:nvSpPr>
          <p:cNvPr id="326659" name="Rectangle 2"/>
          <p:cNvSpPr>
            <a:spLocks noGrp="1" noRot="1" noChangeAspect="1" noChangeArrowheads="1" noTextEdit="1"/>
          </p:cNvSpPr>
          <p:nvPr>
            <p:ph type="sldImg"/>
          </p:nvPr>
        </p:nvSpPr>
        <p:spPr>
          <a:ln/>
        </p:spPr>
      </p:sp>
      <p:sp>
        <p:nvSpPr>
          <p:cNvPr id="326660"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36988591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p>
            <a:fld id="{EDA7070A-0C10-4822-BB41-EE8CD6CA4AA5}" type="slidenum">
              <a:rPr lang="ar-SA" smtClean="0"/>
              <a:pPr/>
              <a:t>114</a:t>
            </a:fld>
            <a:endParaRPr lang="en-US" smtClean="0"/>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389834367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p:cNvSpPr>
            <a:spLocks noGrp="1" noChangeArrowheads="1"/>
          </p:cNvSpPr>
          <p:nvPr>
            <p:ph type="sldNum" sz="quarter" idx="5"/>
          </p:nvPr>
        </p:nvSpPr>
        <p:spPr>
          <a:noFill/>
        </p:spPr>
        <p:txBody>
          <a:bodyPr/>
          <a:lstStyle/>
          <a:p>
            <a:fld id="{B4D865D3-BB7D-41EC-8309-0C1F616D4567}" type="slidenum">
              <a:rPr lang="ar-SA" smtClean="0"/>
              <a:pPr/>
              <a:t>115</a:t>
            </a:fld>
            <a:endParaRPr lang="en-US" smtClean="0"/>
          </a:p>
        </p:txBody>
      </p:sp>
      <p:sp>
        <p:nvSpPr>
          <p:cNvPr id="328707" name="Rectangle 2"/>
          <p:cNvSpPr>
            <a:spLocks noGrp="1" noRot="1" noChangeAspect="1" noChangeArrowheads="1" noTextEdit="1"/>
          </p:cNvSpPr>
          <p:nvPr>
            <p:ph type="sldImg"/>
          </p:nvPr>
        </p:nvSpPr>
        <p:spPr>
          <a:ln/>
        </p:spPr>
      </p:sp>
      <p:sp>
        <p:nvSpPr>
          <p:cNvPr id="328708"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360710621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p>
            <a:fld id="{C54A6F59-CD8B-4DB3-BB4C-4B93CA7A4B72}" type="slidenum">
              <a:rPr lang="ar-SA" smtClean="0"/>
              <a:pPr/>
              <a:t>116</a:t>
            </a:fld>
            <a:endParaRPr lang="en-US" smtClean="0"/>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401175832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a:noFill/>
        </p:spPr>
        <p:txBody>
          <a:bodyPr/>
          <a:lstStyle/>
          <a:p>
            <a:fld id="{BB05D082-A447-4A4C-BD3D-985B1DF2C857}" type="slidenum">
              <a:rPr lang="ar-SA" smtClean="0"/>
              <a:pPr/>
              <a:t>117</a:t>
            </a:fld>
            <a:endParaRPr lang="en-US" smtClean="0"/>
          </a:p>
        </p:txBody>
      </p:sp>
      <p:sp>
        <p:nvSpPr>
          <p:cNvPr id="330755" name="Rectangle 2"/>
          <p:cNvSpPr>
            <a:spLocks noGrp="1" noRot="1" noChangeAspect="1" noChangeArrowheads="1" noTextEdit="1"/>
          </p:cNvSpPr>
          <p:nvPr>
            <p:ph type="sldImg"/>
          </p:nvPr>
        </p:nvSpPr>
        <p:spPr>
          <a:ln/>
        </p:spPr>
      </p:sp>
      <p:sp>
        <p:nvSpPr>
          <p:cNvPr id="330756"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353579013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p>
            <a:fld id="{F13B3DB1-B977-4B27-B8F0-03CD5F41818D}" type="slidenum">
              <a:rPr lang="ar-SA" smtClean="0"/>
              <a:pPr/>
              <a:t>118</a:t>
            </a:fld>
            <a:endParaRPr lang="en-US" smtClean="0"/>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28105306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a:spLocks noGrp="1" noChangeArrowheads="1"/>
          </p:cNvSpPr>
          <p:nvPr>
            <p:ph type="sldNum" sz="quarter" idx="5"/>
          </p:nvPr>
        </p:nvSpPr>
        <p:spPr>
          <a:noFill/>
        </p:spPr>
        <p:txBody>
          <a:bodyPr/>
          <a:lstStyle/>
          <a:p>
            <a:fld id="{1DFC9075-F4C3-4329-9129-26AD1045C2BD}" type="slidenum">
              <a:rPr lang="ar-SA" smtClean="0"/>
              <a:pPr/>
              <a:t>119</a:t>
            </a:fld>
            <a:endParaRPr lang="en-US" smtClean="0"/>
          </a:p>
        </p:txBody>
      </p:sp>
      <p:sp>
        <p:nvSpPr>
          <p:cNvPr id="332803" name="Rectangle 2"/>
          <p:cNvSpPr>
            <a:spLocks noGrp="1" noRot="1" noChangeAspect="1" noChangeArrowheads="1" noTextEdit="1"/>
          </p:cNvSpPr>
          <p:nvPr>
            <p:ph type="sldImg"/>
          </p:nvPr>
        </p:nvSpPr>
        <p:spPr>
          <a:ln/>
        </p:spPr>
      </p:sp>
      <p:sp>
        <p:nvSpPr>
          <p:cNvPr id="332804"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49581250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p:spPr>
        <p:txBody>
          <a:bodyPr/>
          <a:lstStyle/>
          <a:p>
            <a:fld id="{709F585C-8D87-4A06-8C73-57E4B123414F}" type="slidenum">
              <a:rPr lang="ar-SA" smtClean="0"/>
              <a:pPr/>
              <a:t>120</a:t>
            </a:fld>
            <a:endParaRPr lang="en-US" smtClean="0"/>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55614782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a:spLocks noGrp="1" noChangeArrowheads="1"/>
          </p:cNvSpPr>
          <p:nvPr>
            <p:ph type="sldNum" sz="quarter" idx="5"/>
          </p:nvPr>
        </p:nvSpPr>
        <p:spPr>
          <a:noFill/>
        </p:spPr>
        <p:txBody>
          <a:bodyPr/>
          <a:lstStyle/>
          <a:p>
            <a:fld id="{54A2BCB0-44BC-4FFC-8255-262421F50D86}" type="slidenum">
              <a:rPr lang="ar-SA" smtClean="0"/>
              <a:pPr/>
              <a:t>121</a:t>
            </a:fld>
            <a:endParaRPr lang="en-US" smtClean="0"/>
          </a:p>
        </p:txBody>
      </p:sp>
      <p:sp>
        <p:nvSpPr>
          <p:cNvPr id="334851" name="Rectangle 2"/>
          <p:cNvSpPr>
            <a:spLocks noGrp="1" noRot="1" noChangeAspect="1" noChangeArrowheads="1" noTextEdit="1"/>
          </p:cNvSpPr>
          <p:nvPr>
            <p:ph type="sldImg"/>
          </p:nvPr>
        </p:nvSpPr>
        <p:spPr>
          <a:ln/>
        </p:spPr>
      </p:sp>
      <p:sp>
        <p:nvSpPr>
          <p:cNvPr id="334852"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20881583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a:noFill/>
        </p:spPr>
        <p:txBody>
          <a:bodyPr/>
          <a:lstStyle/>
          <a:p>
            <a:fld id="{67F3A188-B5BB-40B1-A5CC-E9D4B9F222BE}" type="slidenum">
              <a:rPr lang="ar-SA" smtClean="0"/>
              <a:pPr/>
              <a:t>122</a:t>
            </a:fld>
            <a:endParaRPr lang="en-US" smtClean="0"/>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862376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64AA09B5-55A9-4B4D-A8BE-C13459FC14FB}" type="slidenum">
              <a:rPr lang="ar-SA" smtClean="0"/>
              <a:pPr/>
              <a:t>14</a:t>
            </a:fld>
            <a:endParaRPr lang="en-US" smtClean="0"/>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56452021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a:spLocks noGrp="1" noChangeArrowheads="1"/>
          </p:cNvSpPr>
          <p:nvPr>
            <p:ph type="sldNum" sz="quarter" idx="5"/>
          </p:nvPr>
        </p:nvSpPr>
        <p:spPr>
          <a:noFill/>
        </p:spPr>
        <p:txBody>
          <a:bodyPr/>
          <a:lstStyle/>
          <a:p>
            <a:fld id="{32710C01-8FA2-4AAF-B4B1-B394F6B42089}" type="slidenum">
              <a:rPr lang="ar-SA" smtClean="0"/>
              <a:pPr/>
              <a:t>123</a:t>
            </a:fld>
            <a:endParaRPr lang="en-US" smtClean="0"/>
          </a:p>
        </p:txBody>
      </p:sp>
      <p:sp>
        <p:nvSpPr>
          <p:cNvPr id="336899" name="Rectangle 2"/>
          <p:cNvSpPr>
            <a:spLocks noGrp="1" noRot="1" noChangeAspect="1" noChangeArrowheads="1" noTextEdit="1"/>
          </p:cNvSpPr>
          <p:nvPr>
            <p:ph type="sldImg"/>
          </p:nvPr>
        </p:nvSpPr>
        <p:spPr>
          <a:ln/>
        </p:spPr>
      </p:sp>
      <p:sp>
        <p:nvSpPr>
          <p:cNvPr id="336900"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409613197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noFill/>
        </p:spPr>
        <p:txBody>
          <a:bodyPr/>
          <a:lstStyle/>
          <a:p>
            <a:fld id="{B0DA4443-70EF-435B-8C3D-144625901119}" type="slidenum">
              <a:rPr lang="ar-SA" smtClean="0"/>
              <a:pPr/>
              <a:t>124</a:t>
            </a:fld>
            <a:endParaRPr lang="en-US" smtClean="0"/>
          </a:p>
        </p:txBody>
      </p:sp>
      <p:sp>
        <p:nvSpPr>
          <p:cNvPr id="337923" name="Rectangle 2"/>
          <p:cNvSpPr>
            <a:spLocks noGrp="1" noRot="1" noChangeAspect="1" noChangeArrowheads="1" noTextEdit="1"/>
          </p:cNvSpPr>
          <p:nvPr>
            <p:ph type="sldImg"/>
          </p:nvPr>
        </p:nvSpPr>
        <p:spPr>
          <a:ln/>
        </p:spPr>
      </p:sp>
      <p:sp>
        <p:nvSpPr>
          <p:cNvPr id="337924"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74190094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a:noFill/>
        </p:spPr>
        <p:txBody>
          <a:bodyPr/>
          <a:lstStyle/>
          <a:p>
            <a:fld id="{44D75196-403D-4FBA-B559-F3FC6BDD0A86}" type="slidenum">
              <a:rPr lang="ar-SA" smtClean="0"/>
              <a:pPr/>
              <a:t>125</a:t>
            </a:fld>
            <a:endParaRPr lang="en-US" smtClean="0"/>
          </a:p>
        </p:txBody>
      </p:sp>
      <p:sp>
        <p:nvSpPr>
          <p:cNvPr id="338947" name="Rectangle 2"/>
          <p:cNvSpPr>
            <a:spLocks noGrp="1" noRot="1" noChangeAspect="1" noChangeArrowheads="1" noTextEdit="1"/>
          </p:cNvSpPr>
          <p:nvPr>
            <p:ph type="sldImg"/>
          </p:nvPr>
        </p:nvSpPr>
        <p:spPr>
          <a:ln/>
        </p:spPr>
      </p:sp>
      <p:sp>
        <p:nvSpPr>
          <p:cNvPr id="338948"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53237474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p:spPr>
        <p:txBody>
          <a:bodyPr/>
          <a:lstStyle/>
          <a:p>
            <a:fld id="{E9D7F736-9C0C-41A1-9035-F60020D7BEE9}" type="slidenum">
              <a:rPr lang="ar-SA" smtClean="0"/>
              <a:pPr/>
              <a:t>126</a:t>
            </a:fld>
            <a:endParaRPr lang="en-US" smtClean="0"/>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4980986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p:spPr>
        <p:txBody>
          <a:bodyPr/>
          <a:lstStyle/>
          <a:p>
            <a:fld id="{1FC21340-2739-48F4-915E-8B34D026CC02}" type="slidenum">
              <a:rPr lang="ar-SA" smtClean="0"/>
              <a:pPr/>
              <a:t>127</a:t>
            </a:fld>
            <a:endParaRPr lang="en-US" smtClean="0"/>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355632895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p:spPr>
        <p:txBody>
          <a:bodyPr/>
          <a:lstStyle/>
          <a:p>
            <a:fld id="{18A7A6CD-8729-48F3-A133-DD1233847FED}" type="slidenum">
              <a:rPr lang="ar-SA" smtClean="0"/>
              <a:pPr/>
              <a:t>128</a:t>
            </a:fld>
            <a:endParaRPr lang="en-US" smtClean="0"/>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409484772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p:spPr>
        <p:txBody>
          <a:bodyPr/>
          <a:lstStyle/>
          <a:p>
            <a:fld id="{C77AF70A-16F4-4BED-B37B-90DF0C37B5A0}" type="slidenum">
              <a:rPr lang="ar-SA" smtClean="0"/>
              <a:pPr/>
              <a:t>129</a:t>
            </a:fld>
            <a:endParaRPr lang="en-US" smtClean="0"/>
          </a:p>
        </p:txBody>
      </p:sp>
      <p:sp>
        <p:nvSpPr>
          <p:cNvPr id="343043" name="Rectangle 2"/>
          <p:cNvSpPr>
            <a:spLocks noGrp="1" noRot="1" noChangeAspect="1" noChangeArrowheads="1" noTextEdit="1"/>
          </p:cNvSpPr>
          <p:nvPr>
            <p:ph type="sldImg"/>
          </p:nvPr>
        </p:nvSpPr>
        <p:spPr>
          <a:ln/>
        </p:spPr>
      </p:sp>
      <p:sp>
        <p:nvSpPr>
          <p:cNvPr id="343044"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48615483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p:spPr>
        <p:txBody>
          <a:bodyPr/>
          <a:lstStyle/>
          <a:p>
            <a:fld id="{EE1E018E-F6F3-4F76-9B27-C82F8C3D3DE4}" type="slidenum">
              <a:rPr lang="ar-SA" smtClean="0"/>
              <a:pPr/>
              <a:t>130</a:t>
            </a:fld>
            <a:endParaRPr lang="en-US" smtClean="0"/>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53093119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a:noFill/>
        </p:spPr>
        <p:txBody>
          <a:bodyPr/>
          <a:lstStyle/>
          <a:p>
            <a:fld id="{49BDDFF4-6877-4588-9380-36938B778B32}" type="slidenum">
              <a:rPr lang="ar-SA" smtClean="0"/>
              <a:pPr/>
              <a:t>131</a:t>
            </a:fld>
            <a:endParaRPr lang="en-US" smtClean="0"/>
          </a:p>
        </p:txBody>
      </p:sp>
      <p:sp>
        <p:nvSpPr>
          <p:cNvPr id="345091" name="Rectangle 2"/>
          <p:cNvSpPr>
            <a:spLocks noGrp="1" noRot="1" noChangeAspect="1" noChangeArrowheads="1" noTextEdit="1"/>
          </p:cNvSpPr>
          <p:nvPr>
            <p:ph type="sldImg"/>
          </p:nvPr>
        </p:nvSpPr>
        <p:spPr>
          <a:ln/>
        </p:spPr>
      </p:sp>
      <p:sp>
        <p:nvSpPr>
          <p:cNvPr id="345092"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91678846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p:spPr>
        <p:txBody>
          <a:bodyPr/>
          <a:lstStyle/>
          <a:p>
            <a:fld id="{B1F7961D-59D4-4647-B8B4-14E57FEC3D66}" type="slidenum">
              <a:rPr lang="ar-SA" smtClean="0"/>
              <a:pPr/>
              <a:t>132</a:t>
            </a:fld>
            <a:endParaRPr lang="en-US" smtClean="0"/>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3500151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D8C419F1-ECE2-41B3-8F73-CDBCDE41795C}" type="slidenum">
              <a:rPr lang="ar-SA" smtClean="0"/>
              <a:pPr/>
              <a:t>15</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54085800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noFill/>
        </p:spPr>
        <p:txBody>
          <a:bodyPr/>
          <a:lstStyle/>
          <a:p>
            <a:fld id="{64ABB969-0F35-4918-8EB4-8C350BBEE73F}" type="slidenum">
              <a:rPr lang="ar-SA" smtClean="0"/>
              <a:pPr/>
              <a:t>133</a:t>
            </a:fld>
            <a:endParaRPr lang="en-US" smtClean="0"/>
          </a:p>
        </p:txBody>
      </p:sp>
      <p:sp>
        <p:nvSpPr>
          <p:cNvPr id="347139" name="Rectangle 2"/>
          <p:cNvSpPr>
            <a:spLocks noGrp="1" noRot="1" noChangeAspect="1" noChangeArrowheads="1" noTextEdit="1"/>
          </p:cNvSpPr>
          <p:nvPr>
            <p:ph type="sldImg"/>
          </p:nvPr>
        </p:nvSpPr>
        <p:spPr>
          <a:ln/>
        </p:spPr>
      </p:sp>
      <p:sp>
        <p:nvSpPr>
          <p:cNvPr id="347140"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77600475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p:spPr>
        <p:txBody>
          <a:bodyPr/>
          <a:lstStyle/>
          <a:p>
            <a:fld id="{DC062021-A86C-44B4-AEDA-907A539DD6C3}" type="slidenum">
              <a:rPr lang="ar-SA" smtClean="0"/>
              <a:pPr/>
              <a:t>134</a:t>
            </a:fld>
            <a:endParaRPr lang="en-US" smtClean="0"/>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48492761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p:spPr>
        <p:txBody>
          <a:bodyPr/>
          <a:lstStyle/>
          <a:p>
            <a:fld id="{00A4AEE4-4F4A-4EB3-9307-802143F102DC}" type="slidenum">
              <a:rPr lang="ar-SA" smtClean="0"/>
              <a:pPr/>
              <a:t>135</a:t>
            </a:fld>
            <a:endParaRPr lang="en-US" smtClean="0"/>
          </a:p>
        </p:txBody>
      </p:sp>
      <p:sp>
        <p:nvSpPr>
          <p:cNvPr id="349187" name="Rectangle 2"/>
          <p:cNvSpPr>
            <a:spLocks noGrp="1" noRot="1" noChangeAspect="1" noChangeArrowheads="1" noTextEdit="1"/>
          </p:cNvSpPr>
          <p:nvPr>
            <p:ph type="sldImg"/>
          </p:nvPr>
        </p:nvSpPr>
        <p:spPr>
          <a:ln/>
        </p:spPr>
      </p:sp>
      <p:sp>
        <p:nvSpPr>
          <p:cNvPr id="349188"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48215950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p:spPr>
        <p:txBody>
          <a:bodyPr/>
          <a:lstStyle/>
          <a:p>
            <a:fld id="{29016557-408D-403D-A1F3-7C0F8F56AE3A}" type="slidenum">
              <a:rPr lang="ar-SA" smtClean="0"/>
              <a:pPr/>
              <a:t>136</a:t>
            </a:fld>
            <a:endParaRPr lang="en-US" smtClean="0"/>
          </a:p>
        </p:txBody>
      </p:sp>
      <p:sp>
        <p:nvSpPr>
          <p:cNvPr id="350211" name="Rectangle 2"/>
          <p:cNvSpPr>
            <a:spLocks noGrp="1" noRot="1" noChangeAspect="1" noChangeArrowheads="1" noTextEdit="1"/>
          </p:cNvSpPr>
          <p:nvPr>
            <p:ph type="sldImg"/>
          </p:nvPr>
        </p:nvSpPr>
        <p:spPr>
          <a:ln/>
        </p:spPr>
      </p:sp>
      <p:sp>
        <p:nvSpPr>
          <p:cNvPr id="350212"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60097043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p:spPr>
        <p:txBody>
          <a:bodyPr/>
          <a:lstStyle/>
          <a:p>
            <a:fld id="{EEA91AB2-4D35-4B44-82DD-8FC1AAB3664B}" type="slidenum">
              <a:rPr lang="ar-SA" smtClean="0"/>
              <a:pPr/>
              <a:t>137</a:t>
            </a:fld>
            <a:endParaRPr lang="en-US" smtClean="0"/>
          </a:p>
        </p:txBody>
      </p:sp>
      <p:sp>
        <p:nvSpPr>
          <p:cNvPr id="351235" name="Rectangle 2"/>
          <p:cNvSpPr>
            <a:spLocks noGrp="1" noRot="1" noChangeAspect="1" noChangeArrowheads="1" noTextEdit="1"/>
          </p:cNvSpPr>
          <p:nvPr>
            <p:ph type="sldImg"/>
          </p:nvPr>
        </p:nvSpPr>
        <p:spPr>
          <a:ln/>
        </p:spPr>
      </p:sp>
      <p:sp>
        <p:nvSpPr>
          <p:cNvPr id="351236"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72171115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a:noFill/>
        </p:spPr>
        <p:txBody>
          <a:bodyPr/>
          <a:lstStyle/>
          <a:p>
            <a:fld id="{775341F7-D1A4-4C40-B537-8F5C1CE8FA9E}" type="slidenum">
              <a:rPr lang="ar-SA" smtClean="0"/>
              <a:pPr/>
              <a:t>138</a:t>
            </a:fld>
            <a:endParaRPr lang="en-US" smtClean="0"/>
          </a:p>
        </p:txBody>
      </p:sp>
      <p:sp>
        <p:nvSpPr>
          <p:cNvPr id="352259" name="Rectangle 2"/>
          <p:cNvSpPr>
            <a:spLocks noGrp="1" noRot="1" noChangeAspect="1" noChangeArrowheads="1" noTextEdit="1"/>
          </p:cNvSpPr>
          <p:nvPr>
            <p:ph type="sldImg"/>
          </p:nvPr>
        </p:nvSpPr>
        <p:spPr>
          <a:ln/>
        </p:spPr>
      </p:sp>
      <p:sp>
        <p:nvSpPr>
          <p:cNvPr id="352260"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34098338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noFill/>
        </p:spPr>
        <p:txBody>
          <a:bodyPr/>
          <a:lstStyle/>
          <a:p>
            <a:fld id="{E1E0ED23-88CE-464C-B39A-46A876B8B00D}" type="slidenum">
              <a:rPr lang="ar-SA" smtClean="0"/>
              <a:pPr/>
              <a:t>139</a:t>
            </a:fld>
            <a:endParaRPr lang="en-US" smtClean="0"/>
          </a:p>
        </p:txBody>
      </p:sp>
      <p:sp>
        <p:nvSpPr>
          <p:cNvPr id="353283" name="Rectangle 2"/>
          <p:cNvSpPr>
            <a:spLocks noGrp="1" noRot="1" noChangeAspect="1" noChangeArrowheads="1" noTextEdit="1"/>
          </p:cNvSpPr>
          <p:nvPr>
            <p:ph type="sldImg"/>
          </p:nvPr>
        </p:nvSpPr>
        <p:spPr>
          <a:ln/>
        </p:spPr>
      </p:sp>
      <p:sp>
        <p:nvSpPr>
          <p:cNvPr id="353284"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34095646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noFill/>
        </p:spPr>
        <p:txBody>
          <a:bodyPr/>
          <a:lstStyle/>
          <a:p>
            <a:fld id="{CCF16613-AC36-443F-8481-865E9D6B4D9B}" type="slidenum">
              <a:rPr lang="ar-SA" smtClean="0"/>
              <a:pPr/>
              <a:t>140</a:t>
            </a:fld>
            <a:endParaRPr lang="en-US" smtClean="0"/>
          </a:p>
        </p:txBody>
      </p:sp>
      <p:sp>
        <p:nvSpPr>
          <p:cNvPr id="354307" name="Rectangle 2"/>
          <p:cNvSpPr>
            <a:spLocks noGrp="1" noRot="1" noChangeAspect="1" noChangeArrowheads="1" noTextEdit="1"/>
          </p:cNvSpPr>
          <p:nvPr>
            <p:ph type="sldImg"/>
          </p:nvPr>
        </p:nvSpPr>
        <p:spPr>
          <a:ln/>
        </p:spPr>
      </p:sp>
      <p:sp>
        <p:nvSpPr>
          <p:cNvPr id="354308"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93542014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noFill/>
        </p:spPr>
        <p:txBody>
          <a:bodyPr/>
          <a:lstStyle/>
          <a:p>
            <a:fld id="{01926085-71F6-4CD8-8157-B53B555DDA18}" type="slidenum">
              <a:rPr lang="ar-SA" smtClean="0"/>
              <a:pPr/>
              <a:t>141</a:t>
            </a:fld>
            <a:endParaRPr lang="en-US" smtClean="0"/>
          </a:p>
        </p:txBody>
      </p:sp>
      <p:sp>
        <p:nvSpPr>
          <p:cNvPr id="355331" name="Rectangle 2"/>
          <p:cNvSpPr>
            <a:spLocks noGrp="1" noRot="1" noChangeAspect="1" noChangeArrowheads="1" noTextEdit="1"/>
          </p:cNvSpPr>
          <p:nvPr>
            <p:ph type="sldImg"/>
          </p:nvPr>
        </p:nvSpPr>
        <p:spPr>
          <a:ln/>
        </p:spPr>
      </p:sp>
      <p:sp>
        <p:nvSpPr>
          <p:cNvPr id="355332"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425726149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a:noFill/>
        </p:spPr>
        <p:txBody>
          <a:bodyPr/>
          <a:lstStyle/>
          <a:p>
            <a:fld id="{87C8BF74-A93E-462C-BC06-C68612FA6F12}" type="slidenum">
              <a:rPr lang="ar-SA" smtClean="0"/>
              <a:pPr/>
              <a:t>142</a:t>
            </a:fld>
            <a:endParaRPr lang="en-US" smtClean="0"/>
          </a:p>
        </p:txBody>
      </p:sp>
      <p:sp>
        <p:nvSpPr>
          <p:cNvPr id="356355" name="Rectangle 2"/>
          <p:cNvSpPr>
            <a:spLocks noGrp="1" noRot="1" noChangeAspect="1" noChangeArrowheads="1" noTextEdit="1"/>
          </p:cNvSpPr>
          <p:nvPr>
            <p:ph type="sldImg"/>
          </p:nvPr>
        </p:nvSpPr>
        <p:spPr>
          <a:ln/>
        </p:spPr>
      </p:sp>
      <p:sp>
        <p:nvSpPr>
          <p:cNvPr id="356356"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967581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4865B848-A381-44FB-B809-B6F3A8491F5F}" type="slidenum">
              <a:rPr lang="ar-SA" smtClean="0"/>
              <a:pPr/>
              <a:t>16</a:t>
            </a:fld>
            <a:endParaRPr lang="en-US" smtClean="0"/>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696504815"/>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a:noFill/>
        </p:spPr>
        <p:txBody>
          <a:bodyPr/>
          <a:lstStyle/>
          <a:p>
            <a:fld id="{8A3E50CD-711A-48A4-9511-5F424AA0D870}" type="slidenum">
              <a:rPr lang="ar-SA" smtClean="0"/>
              <a:pPr/>
              <a:t>143</a:t>
            </a:fld>
            <a:endParaRPr lang="en-US" smtClean="0"/>
          </a:p>
        </p:txBody>
      </p:sp>
      <p:sp>
        <p:nvSpPr>
          <p:cNvPr id="357379" name="Rectangle 2"/>
          <p:cNvSpPr>
            <a:spLocks noGrp="1" noRot="1" noChangeAspect="1" noChangeArrowheads="1" noTextEdit="1"/>
          </p:cNvSpPr>
          <p:nvPr>
            <p:ph type="sldImg"/>
          </p:nvPr>
        </p:nvSpPr>
        <p:spPr>
          <a:ln/>
        </p:spPr>
      </p:sp>
      <p:sp>
        <p:nvSpPr>
          <p:cNvPr id="357380"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84074026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noFill/>
        </p:spPr>
        <p:txBody>
          <a:bodyPr/>
          <a:lstStyle/>
          <a:p>
            <a:fld id="{1EF0DEDA-EB57-4657-90DE-088C92993679}" type="slidenum">
              <a:rPr lang="ar-SA" smtClean="0"/>
              <a:pPr/>
              <a:t>144</a:t>
            </a:fld>
            <a:endParaRPr lang="en-US" smtClean="0"/>
          </a:p>
        </p:txBody>
      </p:sp>
      <p:sp>
        <p:nvSpPr>
          <p:cNvPr id="358403" name="Rectangle 2"/>
          <p:cNvSpPr>
            <a:spLocks noGrp="1" noRot="1" noChangeAspect="1" noChangeArrowheads="1" noTextEdit="1"/>
          </p:cNvSpPr>
          <p:nvPr>
            <p:ph type="sldImg"/>
          </p:nvPr>
        </p:nvSpPr>
        <p:spPr>
          <a:ln/>
        </p:spPr>
      </p:sp>
      <p:sp>
        <p:nvSpPr>
          <p:cNvPr id="358404"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77734138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p:cNvSpPr>
            <a:spLocks noGrp="1" noChangeArrowheads="1"/>
          </p:cNvSpPr>
          <p:nvPr>
            <p:ph type="sldNum" sz="quarter" idx="5"/>
          </p:nvPr>
        </p:nvSpPr>
        <p:spPr>
          <a:noFill/>
        </p:spPr>
        <p:txBody>
          <a:bodyPr/>
          <a:lstStyle/>
          <a:p>
            <a:fld id="{4308D5A6-5C51-44A2-8012-48E2E9989281}" type="slidenum">
              <a:rPr lang="ar-SA" smtClean="0"/>
              <a:pPr/>
              <a:t>145</a:t>
            </a:fld>
            <a:endParaRPr lang="en-US" smtClean="0"/>
          </a:p>
        </p:txBody>
      </p:sp>
      <p:sp>
        <p:nvSpPr>
          <p:cNvPr id="359427" name="Rectangle 2"/>
          <p:cNvSpPr>
            <a:spLocks noGrp="1" noRot="1" noChangeAspect="1" noChangeArrowheads="1" noTextEdit="1"/>
          </p:cNvSpPr>
          <p:nvPr>
            <p:ph type="sldImg"/>
          </p:nvPr>
        </p:nvSpPr>
        <p:spPr>
          <a:ln/>
        </p:spPr>
      </p:sp>
      <p:sp>
        <p:nvSpPr>
          <p:cNvPr id="359428"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5897428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a:noFill/>
        </p:spPr>
        <p:txBody>
          <a:bodyPr/>
          <a:lstStyle/>
          <a:p>
            <a:fld id="{0AC5CD3F-DB0E-46A7-B67F-0CB82C761382}" type="slidenum">
              <a:rPr lang="ar-SA" smtClean="0"/>
              <a:pPr/>
              <a:t>146</a:t>
            </a:fld>
            <a:endParaRPr lang="en-US" smtClean="0"/>
          </a:p>
        </p:txBody>
      </p:sp>
      <p:sp>
        <p:nvSpPr>
          <p:cNvPr id="360451" name="Rectangle 2"/>
          <p:cNvSpPr>
            <a:spLocks noGrp="1" noRot="1" noChangeAspect="1" noChangeArrowheads="1" noTextEdit="1"/>
          </p:cNvSpPr>
          <p:nvPr>
            <p:ph type="sldImg"/>
          </p:nvPr>
        </p:nvSpPr>
        <p:spPr>
          <a:ln/>
        </p:spPr>
      </p:sp>
      <p:sp>
        <p:nvSpPr>
          <p:cNvPr id="360452"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79623427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p:cNvSpPr>
            <a:spLocks noGrp="1" noChangeArrowheads="1"/>
          </p:cNvSpPr>
          <p:nvPr>
            <p:ph type="sldNum" sz="quarter" idx="5"/>
          </p:nvPr>
        </p:nvSpPr>
        <p:spPr>
          <a:noFill/>
        </p:spPr>
        <p:txBody>
          <a:bodyPr/>
          <a:lstStyle/>
          <a:p>
            <a:fld id="{14C3092E-6364-48EE-8E40-0F0493954CB0}" type="slidenum">
              <a:rPr lang="ar-SA" smtClean="0"/>
              <a:pPr/>
              <a:t>147</a:t>
            </a:fld>
            <a:endParaRPr lang="en-US" smtClean="0"/>
          </a:p>
        </p:txBody>
      </p:sp>
      <p:sp>
        <p:nvSpPr>
          <p:cNvPr id="361475" name="Rectangle 2"/>
          <p:cNvSpPr>
            <a:spLocks noGrp="1" noRot="1" noChangeAspect="1" noChangeArrowheads="1" noTextEdit="1"/>
          </p:cNvSpPr>
          <p:nvPr>
            <p:ph type="sldImg"/>
          </p:nvPr>
        </p:nvSpPr>
        <p:spPr>
          <a:ln/>
        </p:spPr>
      </p:sp>
      <p:sp>
        <p:nvSpPr>
          <p:cNvPr id="361476"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97052535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noFill/>
        </p:spPr>
        <p:txBody>
          <a:bodyPr/>
          <a:lstStyle/>
          <a:p>
            <a:fld id="{BEE1782D-91CF-4D30-B0BB-B4B18EDFA8B9}" type="slidenum">
              <a:rPr lang="ar-SA" smtClean="0"/>
              <a:pPr/>
              <a:t>148</a:t>
            </a:fld>
            <a:endParaRPr lang="en-US" smtClean="0"/>
          </a:p>
        </p:txBody>
      </p:sp>
      <p:sp>
        <p:nvSpPr>
          <p:cNvPr id="362499" name="Rectangle 2"/>
          <p:cNvSpPr>
            <a:spLocks noGrp="1" noRot="1" noChangeAspect="1" noChangeArrowheads="1" noTextEdit="1"/>
          </p:cNvSpPr>
          <p:nvPr>
            <p:ph type="sldImg"/>
          </p:nvPr>
        </p:nvSpPr>
        <p:spPr>
          <a:ln/>
        </p:spPr>
      </p:sp>
      <p:sp>
        <p:nvSpPr>
          <p:cNvPr id="362500"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408760716"/>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a:noFill/>
        </p:spPr>
        <p:txBody>
          <a:bodyPr/>
          <a:lstStyle/>
          <a:p>
            <a:fld id="{46F8D0AE-EF66-4685-8BE5-FA300D4A0E93}" type="slidenum">
              <a:rPr lang="ar-SA" smtClean="0"/>
              <a:pPr/>
              <a:t>149</a:t>
            </a:fld>
            <a:endParaRPr lang="en-US" smtClean="0"/>
          </a:p>
        </p:txBody>
      </p:sp>
      <p:sp>
        <p:nvSpPr>
          <p:cNvPr id="363523" name="Rectangle 2"/>
          <p:cNvSpPr>
            <a:spLocks noGrp="1" noRot="1" noChangeAspect="1" noChangeArrowheads="1" noTextEdit="1"/>
          </p:cNvSpPr>
          <p:nvPr>
            <p:ph type="sldImg"/>
          </p:nvPr>
        </p:nvSpPr>
        <p:spPr>
          <a:ln/>
        </p:spPr>
      </p:sp>
      <p:sp>
        <p:nvSpPr>
          <p:cNvPr id="363524"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070702362"/>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p:spPr>
        <p:txBody>
          <a:bodyPr/>
          <a:lstStyle/>
          <a:p>
            <a:fld id="{6020A937-D9B6-43CD-A8EA-5D4DB6B22385}" type="slidenum">
              <a:rPr lang="ar-SA" smtClean="0"/>
              <a:pPr/>
              <a:t>150</a:t>
            </a:fld>
            <a:endParaRPr lang="en-US" smtClean="0"/>
          </a:p>
        </p:txBody>
      </p:sp>
      <p:sp>
        <p:nvSpPr>
          <p:cNvPr id="364547" name="Rectangle 2"/>
          <p:cNvSpPr>
            <a:spLocks noGrp="1" noRot="1" noChangeAspect="1" noChangeArrowheads="1" noTextEdit="1"/>
          </p:cNvSpPr>
          <p:nvPr>
            <p:ph type="sldImg"/>
          </p:nvPr>
        </p:nvSpPr>
        <p:spPr>
          <a:ln/>
        </p:spPr>
      </p:sp>
      <p:sp>
        <p:nvSpPr>
          <p:cNvPr id="364548"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07625772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a:noFill/>
        </p:spPr>
        <p:txBody>
          <a:bodyPr/>
          <a:lstStyle/>
          <a:p>
            <a:fld id="{A65D4418-3EC0-426F-9827-B6FDC4DF1ECC}" type="slidenum">
              <a:rPr lang="ar-SA" smtClean="0"/>
              <a:pPr/>
              <a:t>151</a:t>
            </a:fld>
            <a:endParaRPr lang="en-US" smtClean="0"/>
          </a:p>
        </p:txBody>
      </p:sp>
      <p:sp>
        <p:nvSpPr>
          <p:cNvPr id="365571" name="Rectangle 2"/>
          <p:cNvSpPr>
            <a:spLocks noGrp="1" noRot="1" noChangeAspect="1" noChangeArrowheads="1" noTextEdit="1"/>
          </p:cNvSpPr>
          <p:nvPr>
            <p:ph type="sldImg"/>
          </p:nvPr>
        </p:nvSpPr>
        <p:spPr>
          <a:ln/>
        </p:spPr>
      </p:sp>
      <p:sp>
        <p:nvSpPr>
          <p:cNvPr id="365572"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823188498"/>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p>
            <a:fld id="{C5C4AB74-6776-43D3-85C5-87D264F1C519}" type="slidenum">
              <a:rPr lang="ar-SA" smtClean="0"/>
              <a:pPr/>
              <a:t>152</a:t>
            </a:fld>
            <a:endParaRPr lang="en-US" smtClean="0"/>
          </a:p>
        </p:txBody>
      </p:sp>
      <p:sp>
        <p:nvSpPr>
          <p:cNvPr id="366595" name="Rectangle 2"/>
          <p:cNvSpPr>
            <a:spLocks noGrp="1" noRot="1" noChangeAspect="1" noChangeArrowheads="1" noTextEdit="1"/>
          </p:cNvSpPr>
          <p:nvPr>
            <p:ph type="sldImg"/>
          </p:nvPr>
        </p:nvSpPr>
        <p:spPr>
          <a:ln/>
        </p:spPr>
      </p:sp>
      <p:sp>
        <p:nvSpPr>
          <p:cNvPr id="366596"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652886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52A44F58-CEC7-4FB7-A76B-4208E4228229}" type="slidenum">
              <a:rPr lang="ar-SA" smtClean="0"/>
              <a:pPr/>
              <a:t>17</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634546765"/>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p:cNvSpPr>
            <a:spLocks noGrp="1" noChangeArrowheads="1"/>
          </p:cNvSpPr>
          <p:nvPr>
            <p:ph type="sldNum" sz="quarter" idx="5"/>
          </p:nvPr>
        </p:nvSpPr>
        <p:spPr>
          <a:noFill/>
        </p:spPr>
        <p:txBody>
          <a:bodyPr/>
          <a:lstStyle/>
          <a:p>
            <a:fld id="{9133B332-15E4-4BA0-A96B-591A34AF7B1A}" type="slidenum">
              <a:rPr lang="ar-SA" smtClean="0"/>
              <a:pPr/>
              <a:t>153</a:t>
            </a:fld>
            <a:endParaRPr lang="en-US" smtClean="0"/>
          </a:p>
        </p:txBody>
      </p:sp>
      <p:sp>
        <p:nvSpPr>
          <p:cNvPr id="367619" name="Rectangle 2"/>
          <p:cNvSpPr>
            <a:spLocks noGrp="1" noRot="1" noChangeAspect="1" noChangeArrowheads="1" noTextEdit="1"/>
          </p:cNvSpPr>
          <p:nvPr>
            <p:ph type="sldImg"/>
          </p:nvPr>
        </p:nvSpPr>
        <p:spPr>
          <a:ln/>
        </p:spPr>
      </p:sp>
      <p:sp>
        <p:nvSpPr>
          <p:cNvPr id="367620"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37041293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p:spPr>
        <p:txBody>
          <a:bodyPr/>
          <a:lstStyle/>
          <a:p>
            <a:fld id="{F00C4B0A-3A14-4940-9352-45980B7DC462}" type="slidenum">
              <a:rPr lang="ar-SA" smtClean="0"/>
              <a:pPr/>
              <a:t>154</a:t>
            </a:fld>
            <a:endParaRPr lang="en-US" smtClean="0"/>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390068091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noFill/>
        </p:spPr>
        <p:txBody>
          <a:bodyPr/>
          <a:lstStyle/>
          <a:p>
            <a:fld id="{3E8B85A7-2D1B-4994-90A5-A071E9F4C07C}" type="slidenum">
              <a:rPr lang="ar-SA" smtClean="0"/>
              <a:pPr/>
              <a:t>155</a:t>
            </a:fld>
            <a:endParaRPr lang="en-US" smtClean="0"/>
          </a:p>
        </p:txBody>
      </p:sp>
      <p:sp>
        <p:nvSpPr>
          <p:cNvPr id="369667" name="Rectangle 2"/>
          <p:cNvSpPr>
            <a:spLocks noGrp="1" noRot="1" noChangeAspect="1" noChangeArrowheads="1" noTextEdit="1"/>
          </p:cNvSpPr>
          <p:nvPr>
            <p:ph type="sldImg"/>
          </p:nvPr>
        </p:nvSpPr>
        <p:spPr>
          <a:ln/>
        </p:spPr>
      </p:sp>
      <p:sp>
        <p:nvSpPr>
          <p:cNvPr id="369668"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580262062"/>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p>
            <a:fld id="{A4460AE1-D6A5-4797-A3E7-1FCC3ED30FBE}" type="slidenum">
              <a:rPr lang="ar-SA" smtClean="0"/>
              <a:pPr/>
              <a:t>156</a:t>
            </a:fld>
            <a:endParaRPr lang="en-US" smtClean="0"/>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82408752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noFill/>
        </p:spPr>
        <p:txBody>
          <a:bodyPr/>
          <a:lstStyle/>
          <a:p>
            <a:fld id="{0AC93DAA-2E5B-4339-ABC1-6210E546A556}" type="slidenum">
              <a:rPr lang="ar-SA" smtClean="0"/>
              <a:pPr/>
              <a:t>157</a:t>
            </a:fld>
            <a:endParaRPr lang="en-US" smtClean="0"/>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4057135818"/>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a:noFill/>
        </p:spPr>
        <p:txBody>
          <a:bodyPr/>
          <a:lstStyle/>
          <a:p>
            <a:fld id="{A19D68A8-FEA6-490A-9758-B778F464CC96}" type="slidenum">
              <a:rPr lang="ar-SA" smtClean="0"/>
              <a:pPr/>
              <a:t>158</a:t>
            </a:fld>
            <a:endParaRPr lang="en-US" smtClean="0"/>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67917732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p:cNvSpPr>
            <a:spLocks noGrp="1" noChangeArrowheads="1"/>
          </p:cNvSpPr>
          <p:nvPr>
            <p:ph type="sldNum" sz="quarter" idx="5"/>
          </p:nvPr>
        </p:nvSpPr>
        <p:spPr>
          <a:noFill/>
        </p:spPr>
        <p:txBody>
          <a:bodyPr/>
          <a:lstStyle/>
          <a:p>
            <a:fld id="{A3ED73CA-F098-4C96-946C-94B858F271A0}" type="slidenum">
              <a:rPr lang="ar-SA" smtClean="0"/>
              <a:pPr/>
              <a:t>159</a:t>
            </a:fld>
            <a:endParaRPr lang="en-US" smtClean="0"/>
          </a:p>
        </p:txBody>
      </p:sp>
      <p:sp>
        <p:nvSpPr>
          <p:cNvPr id="373763" name="Rectangle 2"/>
          <p:cNvSpPr>
            <a:spLocks noGrp="1" noRot="1" noChangeAspect="1" noChangeArrowheads="1" noTextEdit="1"/>
          </p:cNvSpPr>
          <p:nvPr>
            <p:ph type="sldImg"/>
          </p:nvPr>
        </p:nvSpPr>
        <p:spPr>
          <a:ln/>
        </p:spPr>
      </p:sp>
      <p:sp>
        <p:nvSpPr>
          <p:cNvPr id="373764"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425630303"/>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noFill/>
        </p:spPr>
        <p:txBody>
          <a:bodyPr/>
          <a:lstStyle/>
          <a:p>
            <a:fld id="{6F7AB976-0260-4A23-A446-4D58A734AA23}" type="slidenum">
              <a:rPr lang="ar-SA" smtClean="0"/>
              <a:pPr/>
              <a:t>160</a:t>
            </a:fld>
            <a:endParaRPr lang="en-US" smtClean="0"/>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3535664323"/>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noFill/>
        </p:spPr>
        <p:txBody>
          <a:bodyPr/>
          <a:lstStyle/>
          <a:p>
            <a:fld id="{72461E4C-CFA1-4A15-A15B-6C4A7F3F99EF}" type="slidenum">
              <a:rPr lang="ar-SA" smtClean="0"/>
              <a:pPr/>
              <a:t>161</a:t>
            </a:fld>
            <a:endParaRPr lang="en-US" smtClean="0"/>
          </a:p>
        </p:txBody>
      </p:sp>
      <p:sp>
        <p:nvSpPr>
          <p:cNvPr id="375811" name="Rectangle 2"/>
          <p:cNvSpPr>
            <a:spLocks noGrp="1" noRot="1" noChangeAspect="1" noChangeArrowheads="1" noTextEdit="1"/>
          </p:cNvSpPr>
          <p:nvPr>
            <p:ph type="sldImg"/>
          </p:nvPr>
        </p:nvSpPr>
        <p:spPr>
          <a:ln/>
        </p:spPr>
      </p:sp>
      <p:sp>
        <p:nvSpPr>
          <p:cNvPr id="375812"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8931613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noFill/>
        </p:spPr>
        <p:txBody>
          <a:bodyPr/>
          <a:lstStyle/>
          <a:p>
            <a:fld id="{D8E6786D-DB16-4BEE-AD7F-C1AE0A68223A}" type="slidenum">
              <a:rPr lang="ar-SA" smtClean="0"/>
              <a:pPr/>
              <a:t>162</a:t>
            </a:fld>
            <a:endParaRPr lang="en-US" smtClean="0"/>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3976313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p>
            <a:fld id="{3597658F-FCE9-42E7-A6F8-C1103E81B3F3}" type="slidenum">
              <a:rPr lang="ar-SA" smtClean="0"/>
              <a:pPr/>
              <a:t>18</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555775250"/>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a:noFill/>
        </p:spPr>
        <p:txBody>
          <a:bodyPr/>
          <a:lstStyle/>
          <a:p>
            <a:fld id="{FBEB597E-4E15-4D12-9BAB-9218FCC2B1CE}" type="slidenum">
              <a:rPr lang="ar-SA" smtClean="0"/>
              <a:pPr/>
              <a:t>163</a:t>
            </a:fld>
            <a:endParaRPr lang="en-US" smtClean="0"/>
          </a:p>
        </p:txBody>
      </p:sp>
      <p:sp>
        <p:nvSpPr>
          <p:cNvPr id="377859" name="Rectangle 2"/>
          <p:cNvSpPr>
            <a:spLocks noGrp="1" noRot="1" noChangeAspect="1" noChangeArrowheads="1" noTextEdit="1"/>
          </p:cNvSpPr>
          <p:nvPr>
            <p:ph type="sldImg"/>
          </p:nvPr>
        </p:nvSpPr>
        <p:spPr>
          <a:ln/>
        </p:spPr>
      </p:sp>
      <p:sp>
        <p:nvSpPr>
          <p:cNvPr id="377860"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82586532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noFill/>
        </p:spPr>
        <p:txBody>
          <a:bodyPr/>
          <a:lstStyle/>
          <a:p>
            <a:fld id="{E2BC12B1-6D16-471B-A1F6-799799BB0E94}" type="slidenum">
              <a:rPr lang="ar-SA" smtClean="0"/>
              <a:pPr/>
              <a:t>164</a:t>
            </a:fld>
            <a:endParaRPr lang="en-US" smtClean="0"/>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041550932"/>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p:spPr>
        <p:txBody>
          <a:bodyPr/>
          <a:lstStyle/>
          <a:p>
            <a:fld id="{B92DD1F9-7BA2-4F95-92EA-C9F90C409FE7}" type="slidenum">
              <a:rPr lang="ar-SA" smtClean="0"/>
              <a:pPr/>
              <a:t>165</a:t>
            </a:fld>
            <a:endParaRPr lang="en-US" smtClean="0"/>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30719326"/>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p:spPr>
        <p:txBody>
          <a:bodyPr/>
          <a:lstStyle/>
          <a:p>
            <a:fld id="{0514D6D8-E658-4629-85F7-301C2B70BD01}" type="slidenum">
              <a:rPr lang="ar-SA" smtClean="0"/>
              <a:pPr/>
              <a:t>166</a:t>
            </a:fld>
            <a:endParaRPr lang="en-US" smtClean="0"/>
          </a:p>
        </p:txBody>
      </p:sp>
      <p:sp>
        <p:nvSpPr>
          <p:cNvPr id="380931" name="Rectangle 2"/>
          <p:cNvSpPr>
            <a:spLocks noGrp="1" noRot="1" noChangeAspect="1" noChangeArrowheads="1" noTextEdit="1"/>
          </p:cNvSpPr>
          <p:nvPr>
            <p:ph type="sldImg"/>
          </p:nvPr>
        </p:nvSpPr>
        <p:spPr>
          <a:ln/>
        </p:spPr>
      </p:sp>
      <p:sp>
        <p:nvSpPr>
          <p:cNvPr id="380932"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967248561"/>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p:spPr>
        <p:txBody>
          <a:bodyPr/>
          <a:lstStyle/>
          <a:p>
            <a:fld id="{2DF15B5D-14C5-4067-9189-D070E2AC51C7}" type="slidenum">
              <a:rPr lang="ar-SA" smtClean="0"/>
              <a:pPr/>
              <a:t>167</a:t>
            </a:fld>
            <a:endParaRPr lang="en-US" smtClean="0"/>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3556748513"/>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p:spPr>
        <p:txBody>
          <a:bodyPr/>
          <a:lstStyle/>
          <a:p>
            <a:fld id="{ABD9121D-22C0-417F-B3D5-AF6258728077}" type="slidenum">
              <a:rPr lang="ar-SA" smtClean="0"/>
              <a:pPr/>
              <a:t>168</a:t>
            </a:fld>
            <a:endParaRPr lang="en-US" smtClean="0"/>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355008600"/>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noFill/>
        </p:spPr>
        <p:txBody>
          <a:bodyPr/>
          <a:lstStyle/>
          <a:p>
            <a:fld id="{592FA96F-2B23-4D4A-803B-732CD9781C0A}" type="slidenum">
              <a:rPr lang="ar-SA" smtClean="0"/>
              <a:pPr/>
              <a:t>169</a:t>
            </a:fld>
            <a:endParaRPr lang="en-US" smtClean="0"/>
          </a:p>
        </p:txBody>
      </p:sp>
      <p:sp>
        <p:nvSpPr>
          <p:cNvPr id="384003" name="Rectangle 2"/>
          <p:cNvSpPr>
            <a:spLocks noGrp="1" noRot="1" noChangeAspect="1" noChangeArrowheads="1" noTextEdit="1"/>
          </p:cNvSpPr>
          <p:nvPr>
            <p:ph type="sldImg"/>
          </p:nvPr>
        </p:nvSpPr>
        <p:spPr>
          <a:ln/>
        </p:spPr>
      </p:sp>
      <p:sp>
        <p:nvSpPr>
          <p:cNvPr id="384004"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324601937"/>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noFill/>
        </p:spPr>
        <p:txBody>
          <a:bodyPr/>
          <a:lstStyle/>
          <a:p>
            <a:fld id="{3A22969D-1079-4865-B9DF-2ADE02A10C22}" type="slidenum">
              <a:rPr lang="ar-SA" smtClean="0"/>
              <a:pPr/>
              <a:t>170</a:t>
            </a:fld>
            <a:endParaRPr lang="en-US" smtClean="0"/>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488954119"/>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noFill/>
        </p:spPr>
        <p:txBody>
          <a:bodyPr/>
          <a:lstStyle/>
          <a:p>
            <a:fld id="{BAB0A492-F5BC-4CEA-8D70-1AE8E6BAC6DF}" type="slidenum">
              <a:rPr lang="ar-SA" smtClean="0"/>
              <a:pPr/>
              <a:t>171</a:t>
            </a:fld>
            <a:endParaRPr lang="en-US" smtClean="0"/>
          </a:p>
        </p:txBody>
      </p:sp>
      <p:sp>
        <p:nvSpPr>
          <p:cNvPr id="386051" name="Rectangle 2"/>
          <p:cNvSpPr>
            <a:spLocks noGrp="1" noRot="1" noChangeAspect="1" noChangeArrowheads="1" noTextEdit="1"/>
          </p:cNvSpPr>
          <p:nvPr>
            <p:ph type="sldImg"/>
          </p:nvPr>
        </p:nvSpPr>
        <p:spPr>
          <a:ln/>
        </p:spPr>
      </p:sp>
      <p:sp>
        <p:nvSpPr>
          <p:cNvPr id="386052"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579566828"/>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p:spPr>
        <p:txBody>
          <a:bodyPr/>
          <a:lstStyle/>
          <a:p>
            <a:fld id="{696223E6-A4EF-428C-8B18-0B66F5B702E4}" type="slidenum">
              <a:rPr lang="ar-SA" smtClean="0"/>
              <a:pPr/>
              <a:t>172</a:t>
            </a:fld>
            <a:endParaRPr lang="en-US" smtClean="0"/>
          </a:p>
        </p:txBody>
      </p:sp>
      <p:sp>
        <p:nvSpPr>
          <p:cNvPr id="387075" name="Rectangle 2"/>
          <p:cNvSpPr>
            <a:spLocks noGrp="1" noRot="1" noChangeAspect="1" noChangeArrowheads="1" noTextEdit="1"/>
          </p:cNvSpPr>
          <p:nvPr>
            <p:ph type="sldImg"/>
          </p:nvPr>
        </p:nvSpPr>
        <p:spPr>
          <a:ln/>
        </p:spPr>
      </p:sp>
      <p:sp>
        <p:nvSpPr>
          <p:cNvPr id="387076"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592934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B4BDC3AE-2B42-40C4-8025-29B86B8E0A4A}" type="slidenum">
              <a:rPr lang="ar-SA" smtClean="0"/>
              <a:pPr/>
              <a:t>19</a:t>
            </a:fld>
            <a:endParaRPr lang="en-US"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4143472059"/>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noFill/>
        </p:spPr>
        <p:txBody>
          <a:bodyPr/>
          <a:lstStyle/>
          <a:p>
            <a:fld id="{66616FB6-8A05-49FB-8E9B-092E346C55C5}" type="slidenum">
              <a:rPr lang="ar-SA" smtClean="0"/>
              <a:pPr/>
              <a:t>173</a:t>
            </a:fld>
            <a:endParaRPr lang="en-US" smtClean="0"/>
          </a:p>
        </p:txBody>
      </p:sp>
      <p:sp>
        <p:nvSpPr>
          <p:cNvPr id="388099" name="Rectangle 2"/>
          <p:cNvSpPr>
            <a:spLocks noGrp="1" noRot="1" noChangeAspect="1" noChangeArrowheads="1" noTextEdit="1"/>
          </p:cNvSpPr>
          <p:nvPr>
            <p:ph type="sldImg"/>
          </p:nvPr>
        </p:nvSpPr>
        <p:spPr>
          <a:ln/>
        </p:spPr>
      </p:sp>
      <p:sp>
        <p:nvSpPr>
          <p:cNvPr id="388100"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053536238"/>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p:spPr>
        <p:txBody>
          <a:bodyPr/>
          <a:lstStyle/>
          <a:p>
            <a:fld id="{617D6D60-904A-4BE3-A3C5-327CDC28CB57}" type="slidenum">
              <a:rPr lang="ar-SA" smtClean="0"/>
              <a:pPr/>
              <a:t>174</a:t>
            </a:fld>
            <a:endParaRPr lang="en-US" smtClean="0"/>
          </a:p>
        </p:txBody>
      </p:sp>
      <p:sp>
        <p:nvSpPr>
          <p:cNvPr id="389123" name="Rectangle 2"/>
          <p:cNvSpPr>
            <a:spLocks noGrp="1" noRot="1" noChangeAspect="1" noChangeArrowheads="1" noTextEdit="1"/>
          </p:cNvSpPr>
          <p:nvPr>
            <p:ph type="sldImg"/>
          </p:nvPr>
        </p:nvSpPr>
        <p:spPr>
          <a:ln/>
        </p:spPr>
      </p:sp>
      <p:sp>
        <p:nvSpPr>
          <p:cNvPr id="389124"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404660831"/>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noFill/>
        </p:spPr>
        <p:txBody>
          <a:bodyPr/>
          <a:lstStyle/>
          <a:p>
            <a:fld id="{35BAA76A-2D00-4AEA-BBFE-72E578727116}" type="slidenum">
              <a:rPr lang="ar-SA" smtClean="0"/>
              <a:pPr/>
              <a:t>175</a:t>
            </a:fld>
            <a:endParaRPr lang="en-US" smtClean="0"/>
          </a:p>
        </p:txBody>
      </p:sp>
      <p:sp>
        <p:nvSpPr>
          <p:cNvPr id="390147" name="Rectangle 2"/>
          <p:cNvSpPr>
            <a:spLocks noGrp="1" noRot="1" noChangeAspect="1" noChangeArrowheads="1" noTextEdit="1"/>
          </p:cNvSpPr>
          <p:nvPr>
            <p:ph type="sldImg"/>
          </p:nvPr>
        </p:nvSpPr>
        <p:spPr>
          <a:ln/>
        </p:spPr>
      </p:sp>
      <p:sp>
        <p:nvSpPr>
          <p:cNvPr id="390148"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389382970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p:spPr>
        <p:txBody>
          <a:bodyPr/>
          <a:lstStyle/>
          <a:p>
            <a:fld id="{46CFE727-8074-4DAC-8405-5F61363039D4}" type="slidenum">
              <a:rPr lang="ar-SA" smtClean="0"/>
              <a:pPr/>
              <a:t>176</a:t>
            </a:fld>
            <a:endParaRPr lang="en-US" smtClean="0"/>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27667180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noFill/>
        </p:spPr>
        <p:txBody>
          <a:bodyPr/>
          <a:lstStyle/>
          <a:p>
            <a:fld id="{D056B79D-0B11-460B-8296-73B18BF467CB}" type="slidenum">
              <a:rPr lang="ar-SA" smtClean="0"/>
              <a:pPr/>
              <a:t>177</a:t>
            </a:fld>
            <a:endParaRPr lang="en-US" smtClean="0"/>
          </a:p>
        </p:txBody>
      </p:sp>
      <p:sp>
        <p:nvSpPr>
          <p:cNvPr id="392195" name="Rectangle 2"/>
          <p:cNvSpPr>
            <a:spLocks noGrp="1" noRot="1" noChangeAspect="1" noChangeArrowheads="1" noTextEdit="1"/>
          </p:cNvSpPr>
          <p:nvPr>
            <p:ph type="sldImg"/>
          </p:nvPr>
        </p:nvSpPr>
        <p:spPr>
          <a:ln/>
        </p:spPr>
      </p:sp>
      <p:sp>
        <p:nvSpPr>
          <p:cNvPr id="392196"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524835458"/>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p:spPr>
        <p:txBody>
          <a:bodyPr/>
          <a:lstStyle/>
          <a:p>
            <a:fld id="{D6D740A4-AB99-4E0C-B3C6-905C96B56296}" type="slidenum">
              <a:rPr lang="ar-SA" smtClean="0"/>
              <a:pPr/>
              <a:t>178</a:t>
            </a:fld>
            <a:endParaRPr lang="en-US" smtClean="0"/>
          </a:p>
        </p:txBody>
      </p:sp>
      <p:sp>
        <p:nvSpPr>
          <p:cNvPr id="393219" name="Rectangle 2"/>
          <p:cNvSpPr>
            <a:spLocks noGrp="1" noRot="1" noChangeAspect="1" noChangeArrowheads="1" noTextEdit="1"/>
          </p:cNvSpPr>
          <p:nvPr>
            <p:ph type="sldImg"/>
          </p:nvPr>
        </p:nvSpPr>
        <p:spPr>
          <a:ln/>
        </p:spPr>
      </p:sp>
      <p:sp>
        <p:nvSpPr>
          <p:cNvPr id="393220"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948973775"/>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noFill/>
        </p:spPr>
        <p:txBody>
          <a:bodyPr/>
          <a:lstStyle/>
          <a:p>
            <a:fld id="{FDC1EA53-D738-4A1A-8602-EF15F9B0F203}" type="slidenum">
              <a:rPr lang="ar-SA" smtClean="0"/>
              <a:pPr/>
              <a:t>179</a:t>
            </a:fld>
            <a:endParaRPr lang="en-US" smtClean="0"/>
          </a:p>
        </p:txBody>
      </p:sp>
      <p:sp>
        <p:nvSpPr>
          <p:cNvPr id="394243" name="Rectangle 2"/>
          <p:cNvSpPr>
            <a:spLocks noGrp="1" noRot="1" noChangeAspect="1" noChangeArrowheads="1" noTextEdit="1"/>
          </p:cNvSpPr>
          <p:nvPr>
            <p:ph type="sldImg"/>
          </p:nvPr>
        </p:nvSpPr>
        <p:spPr>
          <a:ln/>
        </p:spPr>
      </p:sp>
      <p:sp>
        <p:nvSpPr>
          <p:cNvPr id="394244"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976927644"/>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noFill/>
        </p:spPr>
        <p:txBody>
          <a:bodyPr/>
          <a:lstStyle/>
          <a:p>
            <a:fld id="{DF000903-2321-4E11-8260-4E412553F0E6}" type="slidenum">
              <a:rPr lang="ar-SA" smtClean="0"/>
              <a:pPr/>
              <a:t>180</a:t>
            </a:fld>
            <a:endParaRPr lang="en-US" smtClean="0"/>
          </a:p>
        </p:txBody>
      </p:sp>
      <p:sp>
        <p:nvSpPr>
          <p:cNvPr id="395267" name="Rectangle 2"/>
          <p:cNvSpPr>
            <a:spLocks noGrp="1" noRot="1" noChangeAspect="1" noChangeArrowheads="1" noTextEdit="1"/>
          </p:cNvSpPr>
          <p:nvPr>
            <p:ph type="sldImg"/>
          </p:nvPr>
        </p:nvSpPr>
        <p:spPr>
          <a:ln/>
        </p:spPr>
      </p:sp>
      <p:sp>
        <p:nvSpPr>
          <p:cNvPr id="395268"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4107914946"/>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noFill/>
        </p:spPr>
        <p:txBody>
          <a:bodyPr/>
          <a:lstStyle/>
          <a:p>
            <a:fld id="{626252B6-6471-42B1-8A79-BE72D4B0127F}" type="slidenum">
              <a:rPr lang="ar-SA" smtClean="0"/>
              <a:pPr/>
              <a:t>181</a:t>
            </a:fld>
            <a:endParaRPr lang="en-US" smtClean="0"/>
          </a:p>
        </p:txBody>
      </p:sp>
      <p:sp>
        <p:nvSpPr>
          <p:cNvPr id="396291" name="Rectangle 2"/>
          <p:cNvSpPr>
            <a:spLocks noGrp="1" noRot="1" noChangeAspect="1" noChangeArrowheads="1" noTextEdit="1"/>
          </p:cNvSpPr>
          <p:nvPr>
            <p:ph type="sldImg"/>
          </p:nvPr>
        </p:nvSpPr>
        <p:spPr>
          <a:ln/>
        </p:spPr>
      </p:sp>
      <p:sp>
        <p:nvSpPr>
          <p:cNvPr id="396292"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339256580"/>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noFill/>
        </p:spPr>
        <p:txBody>
          <a:bodyPr/>
          <a:lstStyle/>
          <a:p>
            <a:fld id="{06155E45-7BB0-44D0-B0C5-AC521781D469}" type="slidenum">
              <a:rPr lang="ar-SA" smtClean="0"/>
              <a:pPr/>
              <a:t>182</a:t>
            </a:fld>
            <a:endParaRPr lang="en-US" smtClean="0"/>
          </a:p>
        </p:txBody>
      </p:sp>
      <p:sp>
        <p:nvSpPr>
          <p:cNvPr id="397315" name="Rectangle 2"/>
          <p:cNvSpPr>
            <a:spLocks noGrp="1" noRot="1" noChangeAspect="1" noChangeArrowheads="1" noTextEdit="1"/>
          </p:cNvSpPr>
          <p:nvPr>
            <p:ph type="sldImg"/>
          </p:nvPr>
        </p:nvSpPr>
        <p:spPr>
          <a:ln/>
        </p:spPr>
      </p:sp>
      <p:sp>
        <p:nvSpPr>
          <p:cNvPr id="397316"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587625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83DBDCA2-C06D-4E85-B24B-B748791AEDC1}" type="slidenum">
              <a:rPr lang="ar-SA" smtClean="0"/>
              <a:pPr/>
              <a:t>20</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92469418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p:cNvSpPr>
            <a:spLocks noGrp="1" noChangeArrowheads="1"/>
          </p:cNvSpPr>
          <p:nvPr>
            <p:ph type="sldNum" sz="quarter" idx="5"/>
          </p:nvPr>
        </p:nvSpPr>
        <p:spPr>
          <a:noFill/>
        </p:spPr>
        <p:txBody>
          <a:bodyPr/>
          <a:lstStyle/>
          <a:p>
            <a:fld id="{A1D22393-5240-4C00-813D-722E549A87FC}" type="slidenum">
              <a:rPr lang="ar-SA" smtClean="0"/>
              <a:pPr/>
              <a:t>183</a:t>
            </a:fld>
            <a:endParaRPr lang="en-US" smtClean="0"/>
          </a:p>
        </p:txBody>
      </p:sp>
      <p:sp>
        <p:nvSpPr>
          <p:cNvPr id="398339" name="Rectangle 2"/>
          <p:cNvSpPr>
            <a:spLocks noGrp="1" noRot="1" noChangeAspect="1" noChangeArrowheads="1" noTextEdit="1"/>
          </p:cNvSpPr>
          <p:nvPr>
            <p:ph type="sldImg"/>
          </p:nvPr>
        </p:nvSpPr>
        <p:spPr>
          <a:ln/>
        </p:spPr>
      </p:sp>
      <p:sp>
        <p:nvSpPr>
          <p:cNvPr id="398340"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404072695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noFill/>
        </p:spPr>
        <p:txBody>
          <a:bodyPr/>
          <a:lstStyle/>
          <a:p>
            <a:fld id="{534C01F5-6F58-4155-8797-9502662B986B}" type="slidenum">
              <a:rPr lang="ar-SA" smtClean="0"/>
              <a:pPr/>
              <a:t>184</a:t>
            </a:fld>
            <a:endParaRPr lang="en-US" smtClean="0"/>
          </a:p>
        </p:txBody>
      </p:sp>
      <p:sp>
        <p:nvSpPr>
          <p:cNvPr id="399363" name="Rectangle 2"/>
          <p:cNvSpPr>
            <a:spLocks noGrp="1" noRot="1" noChangeAspect="1" noChangeArrowheads="1" noTextEdit="1"/>
          </p:cNvSpPr>
          <p:nvPr>
            <p:ph type="sldImg"/>
          </p:nvPr>
        </p:nvSpPr>
        <p:spPr>
          <a:ln/>
        </p:spPr>
      </p:sp>
      <p:sp>
        <p:nvSpPr>
          <p:cNvPr id="399364"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778978002"/>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7"/>
          <p:cNvSpPr>
            <a:spLocks noGrp="1" noChangeArrowheads="1"/>
          </p:cNvSpPr>
          <p:nvPr>
            <p:ph type="sldNum" sz="quarter" idx="5"/>
          </p:nvPr>
        </p:nvSpPr>
        <p:spPr>
          <a:noFill/>
        </p:spPr>
        <p:txBody>
          <a:bodyPr/>
          <a:lstStyle/>
          <a:p>
            <a:fld id="{3D1DC4E4-F911-43A2-AF6D-78240FE8EE3D}" type="slidenum">
              <a:rPr lang="ar-SA" smtClean="0"/>
              <a:pPr/>
              <a:t>185</a:t>
            </a:fld>
            <a:endParaRPr lang="en-US" smtClean="0"/>
          </a:p>
        </p:txBody>
      </p:sp>
      <p:sp>
        <p:nvSpPr>
          <p:cNvPr id="400387" name="Rectangle 2"/>
          <p:cNvSpPr>
            <a:spLocks noGrp="1" noRot="1" noChangeAspect="1" noChangeArrowheads="1" noTextEdit="1"/>
          </p:cNvSpPr>
          <p:nvPr>
            <p:ph type="sldImg"/>
          </p:nvPr>
        </p:nvSpPr>
        <p:spPr>
          <a:ln/>
        </p:spPr>
      </p:sp>
      <p:sp>
        <p:nvSpPr>
          <p:cNvPr id="400388"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3924408249"/>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a:noFill/>
        </p:spPr>
        <p:txBody>
          <a:bodyPr/>
          <a:lstStyle/>
          <a:p>
            <a:fld id="{142E2B59-CF30-4AAC-8DCA-61063A54A0A6}" type="slidenum">
              <a:rPr lang="ar-SA" smtClean="0"/>
              <a:pPr/>
              <a:t>186</a:t>
            </a:fld>
            <a:endParaRPr lang="en-US" smtClean="0"/>
          </a:p>
        </p:txBody>
      </p:sp>
      <p:sp>
        <p:nvSpPr>
          <p:cNvPr id="401411" name="Rectangle 2"/>
          <p:cNvSpPr>
            <a:spLocks noGrp="1" noRot="1" noChangeAspect="1" noChangeArrowheads="1" noTextEdit="1"/>
          </p:cNvSpPr>
          <p:nvPr>
            <p:ph type="sldImg"/>
          </p:nvPr>
        </p:nvSpPr>
        <p:spPr>
          <a:ln/>
        </p:spPr>
      </p:sp>
      <p:sp>
        <p:nvSpPr>
          <p:cNvPr id="401412"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852538432"/>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7"/>
          <p:cNvSpPr>
            <a:spLocks noGrp="1" noChangeArrowheads="1"/>
          </p:cNvSpPr>
          <p:nvPr>
            <p:ph type="sldNum" sz="quarter" idx="5"/>
          </p:nvPr>
        </p:nvSpPr>
        <p:spPr>
          <a:noFill/>
        </p:spPr>
        <p:txBody>
          <a:bodyPr/>
          <a:lstStyle/>
          <a:p>
            <a:fld id="{A1F210D6-1538-41C6-A787-06883CC27FAE}" type="slidenum">
              <a:rPr lang="ar-SA" smtClean="0"/>
              <a:pPr/>
              <a:t>187</a:t>
            </a:fld>
            <a:endParaRPr lang="en-US" smtClean="0"/>
          </a:p>
        </p:txBody>
      </p:sp>
      <p:sp>
        <p:nvSpPr>
          <p:cNvPr id="402435" name="Rectangle 2"/>
          <p:cNvSpPr>
            <a:spLocks noGrp="1" noRot="1" noChangeAspect="1" noChangeArrowheads="1" noTextEdit="1"/>
          </p:cNvSpPr>
          <p:nvPr>
            <p:ph type="sldImg"/>
          </p:nvPr>
        </p:nvSpPr>
        <p:spPr>
          <a:ln/>
        </p:spPr>
      </p:sp>
      <p:sp>
        <p:nvSpPr>
          <p:cNvPr id="402436"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61104917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a:noFill/>
        </p:spPr>
        <p:txBody>
          <a:bodyPr/>
          <a:lstStyle/>
          <a:p>
            <a:fld id="{DB40B049-F3B7-4225-BC4F-961921E347A1}" type="slidenum">
              <a:rPr lang="ar-SA" smtClean="0"/>
              <a:pPr/>
              <a:t>188</a:t>
            </a:fld>
            <a:endParaRPr lang="en-US" smtClean="0"/>
          </a:p>
        </p:txBody>
      </p:sp>
      <p:sp>
        <p:nvSpPr>
          <p:cNvPr id="403459" name="Rectangle 2"/>
          <p:cNvSpPr>
            <a:spLocks noGrp="1" noRot="1" noChangeAspect="1" noChangeArrowheads="1" noTextEdit="1"/>
          </p:cNvSpPr>
          <p:nvPr>
            <p:ph type="sldImg"/>
          </p:nvPr>
        </p:nvSpPr>
        <p:spPr>
          <a:ln/>
        </p:spPr>
      </p:sp>
      <p:sp>
        <p:nvSpPr>
          <p:cNvPr id="403460"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297663709"/>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p:cNvSpPr>
            <a:spLocks noGrp="1" noChangeArrowheads="1"/>
          </p:cNvSpPr>
          <p:nvPr>
            <p:ph type="sldNum" sz="quarter" idx="5"/>
          </p:nvPr>
        </p:nvSpPr>
        <p:spPr>
          <a:noFill/>
        </p:spPr>
        <p:txBody>
          <a:bodyPr/>
          <a:lstStyle/>
          <a:p>
            <a:fld id="{8A41726E-33B8-4C43-A029-C4C342C954D4}" type="slidenum">
              <a:rPr lang="ar-SA" smtClean="0"/>
              <a:pPr/>
              <a:t>189</a:t>
            </a:fld>
            <a:endParaRPr lang="en-US" smtClean="0"/>
          </a:p>
        </p:txBody>
      </p:sp>
      <p:sp>
        <p:nvSpPr>
          <p:cNvPr id="404483" name="Rectangle 2"/>
          <p:cNvSpPr>
            <a:spLocks noGrp="1" noRot="1" noChangeAspect="1" noChangeArrowheads="1" noTextEdit="1"/>
          </p:cNvSpPr>
          <p:nvPr>
            <p:ph type="sldImg"/>
          </p:nvPr>
        </p:nvSpPr>
        <p:spPr>
          <a:ln/>
        </p:spPr>
      </p:sp>
      <p:sp>
        <p:nvSpPr>
          <p:cNvPr id="404484"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394762493"/>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noFill/>
        </p:spPr>
        <p:txBody>
          <a:bodyPr/>
          <a:lstStyle/>
          <a:p>
            <a:fld id="{F9A63F29-0189-4BB0-8FD7-B34272EBC593}" type="slidenum">
              <a:rPr lang="ar-SA" smtClean="0"/>
              <a:pPr/>
              <a:t>190</a:t>
            </a:fld>
            <a:endParaRPr lang="en-US" smtClean="0"/>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503871038"/>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p:cNvSpPr>
            <a:spLocks noGrp="1" noChangeArrowheads="1"/>
          </p:cNvSpPr>
          <p:nvPr>
            <p:ph type="sldNum" sz="quarter" idx="5"/>
          </p:nvPr>
        </p:nvSpPr>
        <p:spPr>
          <a:noFill/>
        </p:spPr>
        <p:txBody>
          <a:bodyPr/>
          <a:lstStyle/>
          <a:p>
            <a:fld id="{89461C56-0E19-487F-9848-1AF8DBEFD90B}" type="slidenum">
              <a:rPr lang="ar-SA" smtClean="0"/>
              <a:pPr/>
              <a:t>191</a:t>
            </a:fld>
            <a:endParaRPr lang="en-US" smtClean="0"/>
          </a:p>
        </p:txBody>
      </p:sp>
      <p:sp>
        <p:nvSpPr>
          <p:cNvPr id="406531" name="Rectangle 2"/>
          <p:cNvSpPr>
            <a:spLocks noGrp="1" noRot="1" noChangeAspect="1" noChangeArrowheads="1" noTextEdit="1"/>
          </p:cNvSpPr>
          <p:nvPr>
            <p:ph type="sldImg"/>
          </p:nvPr>
        </p:nvSpPr>
        <p:spPr>
          <a:ln/>
        </p:spPr>
      </p:sp>
      <p:sp>
        <p:nvSpPr>
          <p:cNvPr id="406532"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790336280"/>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noFill/>
        </p:spPr>
        <p:txBody>
          <a:bodyPr/>
          <a:lstStyle/>
          <a:p>
            <a:fld id="{9F0C9D27-E1BB-4937-B290-E35D2F53730C}" type="slidenum">
              <a:rPr lang="ar-SA" smtClean="0"/>
              <a:pPr/>
              <a:t>192</a:t>
            </a:fld>
            <a:endParaRPr lang="en-US" smtClean="0"/>
          </a:p>
        </p:txBody>
      </p:sp>
      <p:sp>
        <p:nvSpPr>
          <p:cNvPr id="407555" name="Rectangle 2"/>
          <p:cNvSpPr>
            <a:spLocks noGrp="1" noRot="1" noChangeAspect="1" noChangeArrowheads="1" noTextEdit="1"/>
          </p:cNvSpPr>
          <p:nvPr>
            <p:ph type="sldImg"/>
          </p:nvPr>
        </p:nvSpPr>
        <p:spPr>
          <a:ln/>
        </p:spPr>
      </p:sp>
      <p:sp>
        <p:nvSpPr>
          <p:cNvPr id="407556"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312591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9D4352CB-DE3F-423A-9255-2E7CDD44C867}" type="slidenum">
              <a:rPr lang="ar-SA" smtClean="0"/>
              <a:pPr/>
              <a:t>21</a:t>
            </a:fld>
            <a:endParaRPr lang="en-US" smtClean="0"/>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364401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p>
            <a:fld id="{4D0CA52D-04B0-4176-A36E-036EE5880E92}" type="slidenum">
              <a:rPr lang="ar-SA" smtClean="0"/>
              <a:pPr/>
              <a:t>4</a:t>
            </a:fld>
            <a:endParaRPr lang="en-US" smtClean="0"/>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679287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p>
            <a:fld id="{A9B60AFD-F8C1-4F93-81A8-A40C1EC560DF}" type="slidenum">
              <a:rPr lang="ar-SA" smtClean="0"/>
              <a:pPr/>
              <a:t>22</a:t>
            </a:fld>
            <a:endParaRPr lang="en-US" smtClean="0"/>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3267831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45AB22AE-FC1F-42B6-9326-CE267337FE80}" type="slidenum">
              <a:rPr lang="ar-SA" smtClean="0"/>
              <a:pPr/>
              <a:t>23</a:t>
            </a:fld>
            <a:endParaRPr lang="en-US" smtClean="0"/>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4252840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p>
            <a:fld id="{980764DC-3BF3-4B8A-851D-3A809A8A5EEE}" type="slidenum">
              <a:rPr lang="ar-SA" smtClean="0"/>
              <a:pPr/>
              <a:t>24</a:t>
            </a:fld>
            <a:endParaRPr lang="en-US" smtClean="0"/>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4117764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B7872C94-F004-44DA-80D1-F5368390D6F5}" type="slidenum">
              <a:rPr lang="ar-SA" smtClean="0"/>
              <a:pPr/>
              <a:t>25</a:t>
            </a:fld>
            <a:endParaRPr lang="en-US" smtClean="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2150881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p>
            <a:fld id="{4844578A-BE26-4494-B387-C3DB5FA0BAF0}" type="slidenum">
              <a:rPr lang="ar-SA" smtClean="0"/>
              <a:pPr/>
              <a:t>26</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624543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7075E292-5A0E-43BC-8609-00EF53D1CB17}" type="slidenum">
              <a:rPr lang="ar-SA" smtClean="0"/>
              <a:pPr/>
              <a:t>27</a:t>
            </a:fld>
            <a:endParaRPr lang="en-US" smtClean="0"/>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083408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p>
            <a:fld id="{1151002B-762B-436F-B86E-2194E8584773}" type="slidenum">
              <a:rPr lang="ar-SA" smtClean="0"/>
              <a:pPr/>
              <a:t>28</a:t>
            </a:fld>
            <a:endParaRPr lang="en-US" smtClean="0"/>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5090944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7C540196-BFAD-4AFB-96B4-3FF22666E732}" type="slidenum">
              <a:rPr lang="ar-SA" smtClean="0"/>
              <a:pPr/>
              <a:t>29</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39962954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fld id="{19413B3E-901F-4E4F-98EC-C5F043F75227}" type="slidenum">
              <a:rPr lang="ar-SA" smtClean="0"/>
              <a:pPr/>
              <a:t>30</a:t>
            </a:fld>
            <a:endParaRPr lang="en-US" smtClean="0"/>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4131374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D2049E13-9CE5-4369-AF3A-7148D967FD52}" type="slidenum">
              <a:rPr lang="ar-SA" smtClean="0"/>
              <a:pPr/>
              <a:t>31</a:t>
            </a:fld>
            <a:endParaRPr lang="en-US" smtClean="0"/>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755753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F9D3B195-BAE5-46DA-9827-B52E22863FC1}" type="slidenum">
              <a:rPr lang="ar-SA" smtClean="0"/>
              <a:pPr/>
              <a:t>5</a:t>
            </a:fld>
            <a:endParaRPr lang="en-US" smtClean="0"/>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36496727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0E0335CB-FA12-46BF-B785-F6CCA2DFDB42}" type="slidenum">
              <a:rPr lang="ar-SA" smtClean="0"/>
              <a:pPr/>
              <a:t>32</a:t>
            </a:fld>
            <a:endParaRPr lang="en-US" smtClean="0"/>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34245250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51C93025-9439-459D-B6A7-2F6ADA3C586C}" type="slidenum">
              <a:rPr lang="ar-SA" smtClean="0"/>
              <a:pPr/>
              <a:t>33</a:t>
            </a:fld>
            <a:endParaRPr lang="en-US" smtClean="0"/>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30477115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6E9E5110-827C-4EC4-B56C-8B022F7AF884}" type="slidenum">
              <a:rPr lang="ar-SA" smtClean="0"/>
              <a:pPr/>
              <a:t>35</a:t>
            </a:fld>
            <a:endParaRPr lang="en-US" smtClean="0"/>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4660431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2423A852-0EA5-4E26-9873-3838FF6184BB}" type="slidenum">
              <a:rPr lang="ar-SA" smtClean="0"/>
              <a:pPr/>
              <a:t>36</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4198365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p>
            <a:fld id="{23B53CCE-B1BF-4028-8F0B-CA9931856738}" type="slidenum">
              <a:rPr lang="ar-SA" smtClean="0"/>
              <a:pPr/>
              <a:t>37</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7158426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CB6A2C4B-16A6-4AF6-AB6E-D97A732594EF}" type="slidenum">
              <a:rPr lang="ar-SA" smtClean="0"/>
              <a:pPr/>
              <a:t>38</a:t>
            </a:fld>
            <a:endParaRPr lang="en-US" smtClean="0"/>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666255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p>
            <a:fld id="{88FCA399-7C09-4D31-845E-C2A23B1668EE}" type="slidenum">
              <a:rPr lang="ar-SA" smtClean="0"/>
              <a:pPr/>
              <a:t>39</a:t>
            </a:fld>
            <a:endParaRPr lang="en-US" smtClean="0"/>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4146816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1EEEE302-387C-41E4-91AC-B679FB966CFC}" type="slidenum">
              <a:rPr lang="ar-SA" smtClean="0"/>
              <a:pPr/>
              <a:t>40</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5505314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p>
            <a:fld id="{5BFD94B3-9118-4A89-8AD1-09B6E6665DFB}" type="slidenum">
              <a:rPr lang="ar-SA" smtClean="0"/>
              <a:pPr/>
              <a:t>41</a:t>
            </a:fld>
            <a:endParaRPr lang="en-US" smtClean="0"/>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442249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A1CC232C-63D0-4867-A420-D445D23BA60C}" type="slidenum">
              <a:rPr lang="ar-SA" smtClean="0"/>
              <a:pPr/>
              <a:t>42</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3242798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p>
            <a:fld id="{3BB888AB-9E59-4870-93EE-CC598FBE9DBA}" type="slidenum">
              <a:rPr lang="ar-SA" smtClean="0"/>
              <a:pPr/>
              <a:t>6</a:t>
            </a:fld>
            <a:endParaRPr lang="en-US" smtClean="0"/>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2724190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p:spPr>
        <p:txBody>
          <a:bodyPr/>
          <a:lstStyle/>
          <a:p>
            <a:fld id="{551A9D16-3906-4D3A-8935-0699DB58AD89}" type="slidenum">
              <a:rPr lang="ar-SA" smtClean="0"/>
              <a:pPr/>
              <a:t>43</a:t>
            </a:fld>
            <a:endParaRPr lang="en-US" smtClean="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32849972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31034050-6B74-4FB1-A815-43FCE90B0DAC}" type="slidenum">
              <a:rPr lang="ar-SA" smtClean="0"/>
              <a:pPr/>
              <a:t>44</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841471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p:spPr>
        <p:txBody>
          <a:bodyPr/>
          <a:lstStyle/>
          <a:p>
            <a:fld id="{57FEABC9-72BD-44D8-8F16-621464C06659}" type="slidenum">
              <a:rPr lang="ar-SA" smtClean="0"/>
              <a:pPr/>
              <a:t>45</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522451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p>
            <a:fld id="{153045F2-EFEC-414E-8211-0685FC6AA55A}" type="slidenum">
              <a:rPr lang="ar-SA" smtClean="0"/>
              <a:pPr/>
              <a:t>46</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9908929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p>
            <a:fld id="{0AD47E10-7E95-46DA-81FB-8302BEEF3EE4}" type="slidenum">
              <a:rPr lang="ar-SA" smtClean="0"/>
              <a:pPr/>
              <a:t>47</a:t>
            </a:fld>
            <a:endParaRPr lang="en-US" smtClean="0"/>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0808504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CD81A475-329E-43E8-9FA2-03F7D0A01ED8}" type="slidenum">
              <a:rPr lang="ar-SA" smtClean="0"/>
              <a:pPr/>
              <a:t>48</a:t>
            </a:fld>
            <a:endParaRPr lang="en-US" smtClean="0"/>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6989884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p:spPr>
        <p:txBody>
          <a:bodyPr/>
          <a:lstStyle/>
          <a:p>
            <a:fld id="{3217285D-2DFD-4E9D-B9E4-862828B770D4}" type="slidenum">
              <a:rPr lang="ar-SA" smtClean="0"/>
              <a:pPr/>
              <a:t>49</a:t>
            </a:fld>
            <a:endParaRPr lang="en-US" smtClean="0"/>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5048620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983A6222-6444-4370-9F73-FBC07BD24A39}" type="slidenum">
              <a:rPr lang="ar-SA" smtClean="0"/>
              <a:pPr/>
              <a:t>50</a:t>
            </a:fld>
            <a:endParaRPr lang="en-US" smtClean="0"/>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841038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p>
            <a:fld id="{D3FA0CD8-8570-4E41-B6E7-B1128B82495E}" type="slidenum">
              <a:rPr lang="ar-SA" smtClean="0"/>
              <a:pPr/>
              <a:t>51</a:t>
            </a:fld>
            <a:endParaRPr lang="en-US" smtClean="0"/>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2976278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96B96537-7C96-44D7-8864-9CB0E0D0EF23}" type="slidenum">
              <a:rPr lang="ar-SA" smtClean="0"/>
              <a:pPr/>
              <a:t>52</a:t>
            </a:fld>
            <a:endParaRPr lang="en-US" smtClean="0"/>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831331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917AC84F-A682-4555-92F2-DD51AC180A88}" type="slidenum">
              <a:rPr lang="ar-SA" smtClean="0"/>
              <a:pPr/>
              <a:t>7</a:t>
            </a:fld>
            <a:endParaRPr lang="en-US" smtClean="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047307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p:spPr>
        <p:txBody>
          <a:bodyPr/>
          <a:lstStyle/>
          <a:p>
            <a:fld id="{C7900440-8DAD-4731-9D96-6603156D58A9}" type="slidenum">
              <a:rPr lang="ar-SA" smtClean="0"/>
              <a:pPr/>
              <a:t>53</a:t>
            </a:fld>
            <a:endParaRPr lang="en-US" smtClean="0"/>
          </a:p>
        </p:txBody>
      </p:sp>
      <p:sp>
        <p:nvSpPr>
          <p:cNvPr id="265219" name="Rectangle 2"/>
          <p:cNvSpPr>
            <a:spLocks noGrp="1" noRot="1" noChangeAspect="1" noChangeArrowheads="1" noTextEdit="1"/>
          </p:cNvSpPr>
          <p:nvPr>
            <p:ph type="sldImg"/>
          </p:nvPr>
        </p:nvSpPr>
        <p:spPr>
          <a:ln/>
        </p:spPr>
      </p:sp>
      <p:sp>
        <p:nvSpPr>
          <p:cNvPr id="265220"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8426304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p>
            <a:fld id="{E87CC415-E929-4F65-BFCD-C17A9285161F}" type="slidenum">
              <a:rPr lang="ar-SA" smtClean="0"/>
              <a:pPr/>
              <a:t>54</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3917953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p:spPr>
        <p:txBody>
          <a:bodyPr/>
          <a:lstStyle/>
          <a:p>
            <a:fld id="{2B9C65DD-F0F1-411E-9B4D-9A629FCE2695}" type="slidenum">
              <a:rPr lang="ar-SA" smtClean="0"/>
              <a:pPr/>
              <a:t>55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8341939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p>
            <a:fld id="{BA9BAD0A-3A7A-4D7D-9935-83E9BC4D20C0}" type="slidenum">
              <a:rPr lang="ar-SA" smtClean="0"/>
              <a:pPr/>
              <a:t>56</a:t>
            </a:fld>
            <a:endParaRPr lang="en-US" smtClean="0"/>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0409600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p:spPr>
        <p:txBody>
          <a:bodyPr/>
          <a:lstStyle/>
          <a:p>
            <a:fld id="{DEE20A95-2A32-41B5-97C1-FCE7B4297D35}" type="slidenum">
              <a:rPr lang="ar-SA" smtClean="0"/>
              <a:pPr/>
              <a:t>57</a:t>
            </a:fld>
            <a:endParaRPr lang="en-US" smtClean="0"/>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3235019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fld id="{CAFD0141-80C5-461D-A235-28BC4F3843A1}" type="slidenum">
              <a:rPr lang="ar-SA" smtClean="0"/>
              <a:pPr/>
              <a:t>58</a:t>
            </a:fld>
            <a:endParaRPr lang="en-US" smtClean="0"/>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1774662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p:spPr>
        <p:txBody>
          <a:bodyPr/>
          <a:lstStyle/>
          <a:p>
            <a:fld id="{CCB1F688-8004-4BB5-B04D-FB2955181E5A}" type="slidenum">
              <a:rPr lang="ar-SA" smtClean="0"/>
              <a:pPr/>
              <a:t>59</a:t>
            </a:fld>
            <a:endParaRPr lang="en-US" smtClean="0"/>
          </a:p>
        </p:txBody>
      </p:sp>
      <p:sp>
        <p:nvSpPr>
          <p:cNvPr id="271363" name="Rectangle 2"/>
          <p:cNvSpPr>
            <a:spLocks noGrp="1" noRot="1" noChangeAspect="1" noChangeArrowheads="1" noTextEdit="1"/>
          </p:cNvSpPr>
          <p:nvPr>
            <p:ph type="sldImg"/>
          </p:nvPr>
        </p:nvSpPr>
        <p:spPr>
          <a:ln/>
        </p:spPr>
      </p:sp>
      <p:sp>
        <p:nvSpPr>
          <p:cNvPr id="271364"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5618741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fld id="{776102BF-F4FA-4C1F-82C4-65D56B137F5E}" type="slidenum">
              <a:rPr lang="ar-SA" smtClean="0"/>
              <a:pPr/>
              <a:t>60</a:t>
            </a:fld>
            <a:endParaRPr lang="en-US" smtClean="0"/>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32986860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p:spPr>
        <p:txBody>
          <a:bodyPr/>
          <a:lstStyle/>
          <a:p>
            <a:fld id="{309CD0F8-5F2D-45CF-929B-B121AD416824}" type="slidenum">
              <a:rPr lang="ar-SA" smtClean="0"/>
              <a:pPr/>
              <a:t>61</a:t>
            </a:fld>
            <a:endParaRPr lang="en-US" smtClean="0"/>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1941375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A99E3D08-A5F3-4FAA-92EE-5BA4D1BFB74B}" type="slidenum">
              <a:rPr lang="ar-SA" smtClean="0"/>
              <a:pPr/>
              <a:t>62</a:t>
            </a:fld>
            <a:endParaRPr lang="en-US" smtClean="0"/>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135370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p>
            <a:fld id="{6723BDA8-FDFD-4E09-BCB5-A53E16B1D823}" type="slidenum">
              <a:rPr lang="ar-SA" smtClean="0"/>
              <a:pPr/>
              <a:t>8</a:t>
            </a:fld>
            <a:endParaRPr lang="en-US" smtClean="0"/>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31034714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p:spPr>
        <p:txBody>
          <a:bodyPr/>
          <a:lstStyle/>
          <a:p>
            <a:fld id="{BA185877-3D3B-4512-9F14-9BC70B928A9E}" type="slidenum">
              <a:rPr lang="ar-SA" smtClean="0"/>
              <a:pPr/>
              <a:t>63</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37562020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40BB72F2-8CF5-43FE-BDCB-43706E006895}" type="slidenum">
              <a:rPr lang="ar-SA" smtClean="0"/>
              <a:pPr/>
              <a:t>64</a:t>
            </a:fld>
            <a:endParaRPr lang="en-US" smtClean="0"/>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3859681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p>
            <a:fld id="{ED0AAAE7-86CD-4FCD-AD92-EE3EB379DC23}" type="slidenum">
              <a:rPr lang="ar-SA" smtClean="0"/>
              <a:pPr/>
              <a:t>65</a:t>
            </a:fld>
            <a:endParaRPr lang="en-US" smtClean="0"/>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7526216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798C51DD-0025-48A8-B638-CE0EBBC70568}" type="slidenum">
              <a:rPr lang="ar-SA" smtClean="0"/>
              <a:pPr/>
              <a:t>66</a:t>
            </a:fld>
            <a:endParaRPr lang="en-US" smtClean="0"/>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6655975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p>
            <a:fld id="{8338B86A-46E4-4C8B-B076-1E02BB45096F}" type="slidenum">
              <a:rPr lang="ar-SA" smtClean="0"/>
              <a:pPr/>
              <a:t>67</a:t>
            </a:fld>
            <a:endParaRPr lang="en-US" smtClean="0"/>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9661883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E140DC9D-0EA5-45F4-8520-B547B18A07A0}" type="slidenum">
              <a:rPr lang="ar-SA" smtClean="0"/>
              <a:pPr/>
              <a:t>68</a:t>
            </a:fld>
            <a:endParaRPr lang="en-US" smtClean="0"/>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5071862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365DCB67-0991-4B59-83C4-0098A3F56ADF}" type="slidenum">
              <a:rPr lang="ar-SA" smtClean="0"/>
              <a:pPr/>
              <a:t>69</a:t>
            </a:fld>
            <a:endParaRPr lang="en-US" smtClean="0"/>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40891131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p>
            <a:fld id="{7EC8D5A4-DA2B-41D9-A1D7-2714F770E421}" type="slidenum">
              <a:rPr lang="ar-SA" smtClean="0"/>
              <a:pPr/>
              <a:t>70</a:t>
            </a:fld>
            <a:endParaRPr lang="en-US" smtClean="0"/>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5873855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fld id="{5DD5C063-9182-44E0-A245-164AD549DC5A}" type="slidenum">
              <a:rPr lang="ar-SA" smtClean="0"/>
              <a:pPr/>
              <a:t>71</a:t>
            </a:fld>
            <a:endParaRPr lang="en-US" smtClean="0"/>
          </a:p>
        </p:txBody>
      </p:sp>
      <p:sp>
        <p:nvSpPr>
          <p:cNvPr id="283651" name="Rectangle 2"/>
          <p:cNvSpPr>
            <a:spLocks noGrp="1" noRot="1" noChangeAspect="1" noChangeArrowheads="1" noTextEdit="1"/>
          </p:cNvSpPr>
          <p:nvPr>
            <p:ph type="sldImg"/>
          </p:nvPr>
        </p:nvSpPr>
        <p:spPr>
          <a:ln/>
        </p:spPr>
      </p:sp>
      <p:sp>
        <p:nvSpPr>
          <p:cNvPr id="283652"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31205657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p>
            <a:fld id="{96157F6D-875C-4F52-B1AD-DE6BFC82A586}" type="slidenum">
              <a:rPr lang="ar-SA" smtClean="0"/>
              <a:pPr/>
              <a:t>72</a:t>
            </a:fld>
            <a:endParaRPr lang="en-US" smtClean="0"/>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70635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95D77CED-9270-4315-A21F-B77E45392FFF}" type="slidenum">
              <a:rPr lang="ar-SA" smtClean="0"/>
              <a:pPr/>
              <a:t>9</a:t>
            </a:fld>
            <a:endParaRPr lang="en-US" smtClean="0"/>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04846017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p:spPr>
        <p:txBody>
          <a:bodyPr/>
          <a:lstStyle/>
          <a:p>
            <a:fld id="{8EEE47A8-2169-4964-AD44-968214C7E54E}" type="slidenum">
              <a:rPr lang="ar-SA" smtClean="0"/>
              <a:pPr/>
              <a:t>73</a:t>
            </a:fld>
            <a:endParaRPr lang="en-US" smtClean="0"/>
          </a:p>
        </p:txBody>
      </p:sp>
      <p:sp>
        <p:nvSpPr>
          <p:cNvPr id="285699" name="Rectangle 2"/>
          <p:cNvSpPr>
            <a:spLocks noGrp="1" noRot="1" noChangeAspect="1" noChangeArrowheads="1" noTextEdit="1"/>
          </p:cNvSpPr>
          <p:nvPr>
            <p:ph type="sldImg"/>
          </p:nvPr>
        </p:nvSpPr>
        <p:spPr>
          <a:ln/>
        </p:spPr>
      </p:sp>
      <p:sp>
        <p:nvSpPr>
          <p:cNvPr id="285700"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335752075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p:spPr>
        <p:txBody>
          <a:bodyPr/>
          <a:lstStyle/>
          <a:p>
            <a:fld id="{4286C107-E4CD-448C-B6CD-239F4A5EAA4F}" type="slidenum">
              <a:rPr lang="ar-SA" smtClean="0"/>
              <a:pPr/>
              <a:t>74</a:t>
            </a:fld>
            <a:endParaRPr lang="en-US" smtClean="0"/>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367729174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p:spPr>
        <p:txBody>
          <a:bodyPr/>
          <a:lstStyle/>
          <a:p>
            <a:fld id="{4F825A5A-F144-4559-9621-D8C178AFB404}" type="slidenum">
              <a:rPr lang="ar-SA" smtClean="0"/>
              <a:pPr/>
              <a:t>75</a:t>
            </a:fld>
            <a:endParaRPr lang="en-US" smtClean="0"/>
          </a:p>
        </p:txBody>
      </p:sp>
      <p:sp>
        <p:nvSpPr>
          <p:cNvPr id="287747" name="Rectangle 2"/>
          <p:cNvSpPr>
            <a:spLocks noGrp="1" noRot="1" noChangeAspect="1" noChangeArrowheads="1" noTextEdit="1"/>
          </p:cNvSpPr>
          <p:nvPr>
            <p:ph type="sldImg"/>
          </p:nvPr>
        </p:nvSpPr>
        <p:spPr>
          <a:ln/>
        </p:spPr>
      </p:sp>
      <p:sp>
        <p:nvSpPr>
          <p:cNvPr id="287748"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31959978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p>
            <a:fld id="{39F3F7BB-8D81-4E83-9261-9F1E6A70AAF7}" type="slidenum">
              <a:rPr lang="ar-SA" smtClean="0"/>
              <a:pPr/>
              <a:t>76</a:t>
            </a:fld>
            <a:endParaRPr lang="en-US" smtClean="0"/>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325953051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p:spPr>
        <p:txBody>
          <a:bodyPr/>
          <a:lstStyle/>
          <a:p>
            <a:fld id="{C8043BFD-515A-45A9-A991-6234B4D43238}" type="slidenum">
              <a:rPr lang="ar-SA" smtClean="0"/>
              <a:pPr/>
              <a:t>77</a:t>
            </a:fld>
            <a:endParaRPr lang="en-US" smtClean="0"/>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10372012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p>
            <a:fld id="{0ECB89C4-8E23-44CC-B225-6B6F204D88E9}" type="slidenum">
              <a:rPr lang="ar-SA" smtClean="0"/>
              <a:pPr/>
              <a:t>78</a:t>
            </a:fld>
            <a:endParaRPr lang="en-US" smtClean="0"/>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78089842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p:spPr>
        <p:txBody>
          <a:bodyPr/>
          <a:lstStyle/>
          <a:p>
            <a:fld id="{84400DBC-8B2F-4335-B7DE-18F6FB1557A6}" type="slidenum">
              <a:rPr lang="ar-SA" smtClean="0"/>
              <a:pPr/>
              <a:t>79</a:t>
            </a:fld>
            <a:endParaRPr lang="en-US" smtClean="0"/>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63990730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p>
            <a:fld id="{9F99CEEB-B87A-4177-8732-22C24FE64441}" type="slidenum">
              <a:rPr lang="ar-SA" smtClean="0"/>
              <a:pPr/>
              <a:t>80</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373746048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p:spPr>
        <p:txBody>
          <a:bodyPr/>
          <a:lstStyle/>
          <a:p>
            <a:fld id="{B080F715-7F70-47DF-BB34-6FDF05F169F6}" type="slidenum">
              <a:rPr lang="ar-SA" smtClean="0"/>
              <a:pPr/>
              <a:t>81</a:t>
            </a:fld>
            <a:endParaRPr lang="en-US" smtClean="0"/>
          </a:p>
        </p:txBody>
      </p:sp>
      <p:sp>
        <p:nvSpPr>
          <p:cNvPr id="293891" name="Rectangle 2"/>
          <p:cNvSpPr>
            <a:spLocks noGrp="1" noRot="1" noChangeAspect="1" noChangeArrowheads="1" noTextEdit="1"/>
          </p:cNvSpPr>
          <p:nvPr>
            <p:ph type="sldImg"/>
          </p:nvPr>
        </p:nvSpPr>
        <p:spPr>
          <a:ln/>
        </p:spPr>
      </p:sp>
      <p:sp>
        <p:nvSpPr>
          <p:cNvPr id="293892"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446729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p>
            <a:fld id="{0E9F7408-9438-4D7C-946B-08B09F980572}" type="slidenum">
              <a:rPr lang="ar-SA" smtClean="0"/>
              <a:pPr/>
              <a:t>82</a:t>
            </a:fld>
            <a:endParaRPr lang="en-US" smtClean="0"/>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688699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p>
            <a:fld id="{7958C910-1032-47A6-9989-C188AC28BE27}" type="slidenum">
              <a:rPr lang="ar-SA" smtClean="0"/>
              <a:pPr/>
              <a:t>10</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40301903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p:spPr>
        <p:txBody>
          <a:bodyPr/>
          <a:lstStyle/>
          <a:p>
            <a:fld id="{7AF03FF1-9087-4FAA-A3BD-1AE1F5999C29}" type="slidenum">
              <a:rPr lang="ar-SA" smtClean="0"/>
              <a:pPr/>
              <a:t>83</a:t>
            </a:fld>
            <a:endParaRPr lang="en-US" smtClean="0"/>
          </a:p>
        </p:txBody>
      </p:sp>
      <p:sp>
        <p:nvSpPr>
          <p:cNvPr id="295939" name="Rectangle 2"/>
          <p:cNvSpPr>
            <a:spLocks noGrp="1" noRot="1" noChangeAspect="1" noChangeArrowheads="1" noTextEdit="1"/>
          </p:cNvSpPr>
          <p:nvPr>
            <p:ph type="sldImg"/>
          </p:nvPr>
        </p:nvSpPr>
        <p:spPr>
          <a:ln/>
        </p:spPr>
      </p:sp>
      <p:sp>
        <p:nvSpPr>
          <p:cNvPr id="295940"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73261137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p:spPr>
        <p:txBody>
          <a:bodyPr/>
          <a:lstStyle/>
          <a:p>
            <a:fld id="{CB653A71-4681-4734-B127-81012FE41871}" type="slidenum">
              <a:rPr lang="ar-SA" smtClean="0"/>
              <a:pPr/>
              <a:t>84</a:t>
            </a:fld>
            <a:endParaRPr lang="en-US" smtClean="0"/>
          </a:p>
        </p:txBody>
      </p:sp>
      <p:sp>
        <p:nvSpPr>
          <p:cNvPr id="296963" name="Rectangle 2"/>
          <p:cNvSpPr>
            <a:spLocks noGrp="1" noRot="1" noChangeAspect="1" noChangeArrowheads="1" noTextEdit="1"/>
          </p:cNvSpPr>
          <p:nvPr>
            <p:ph type="sldImg"/>
          </p:nvPr>
        </p:nvSpPr>
        <p:spPr>
          <a:ln/>
        </p:spPr>
      </p:sp>
      <p:sp>
        <p:nvSpPr>
          <p:cNvPr id="296964"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1139212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p:spPr>
        <p:txBody>
          <a:bodyPr/>
          <a:lstStyle/>
          <a:p>
            <a:fld id="{E88E77BA-ACBB-467E-A40C-7A7B748B9E12}" type="slidenum">
              <a:rPr lang="ar-SA" smtClean="0"/>
              <a:pPr/>
              <a:t>85</a:t>
            </a:fld>
            <a:endParaRPr lang="en-US" smtClean="0"/>
          </a:p>
        </p:txBody>
      </p:sp>
      <p:sp>
        <p:nvSpPr>
          <p:cNvPr id="297987" name="Rectangle 2"/>
          <p:cNvSpPr>
            <a:spLocks noGrp="1" noRot="1" noChangeAspect="1" noChangeArrowheads="1" noTextEdit="1"/>
          </p:cNvSpPr>
          <p:nvPr>
            <p:ph type="sldImg"/>
          </p:nvPr>
        </p:nvSpPr>
        <p:spPr>
          <a:ln/>
        </p:spPr>
      </p:sp>
      <p:sp>
        <p:nvSpPr>
          <p:cNvPr id="297988"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55377235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fld id="{F53BEBBF-9A73-4747-A711-EE43F7671126}" type="slidenum">
              <a:rPr lang="ar-SA" smtClean="0"/>
              <a:pPr/>
              <a:t>86</a:t>
            </a:fld>
            <a:endParaRPr lang="en-US" smtClean="0"/>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343116562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noFill/>
        </p:spPr>
        <p:txBody>
          <a:bodyPr/>
          <a:lstStyle/>
          <a:p>
            <a:fld id="{0BAD91FF-EC16-4BD7-9945-5DC0EF36C927}" type="slidenum">
              <a:rPr lang="ar-SA" smtClean="0"/>
              <a:pPr/>
              <a:t>87</a:t>
            </a:fld>
            <a:endParaRPr lang="en-US" smtClean="0"/>
          </a:p>
        </p:txBody>
      </p:sp>
      <p:sp>
        <p:nvSpPr>
          <p:cNvPr id="300035" name="Rectangle 2"/>
          <p:cNvSpPr>
            <a:spLocks noGrp="1" noRot="1" noChangeAspect="1" noChangeArrowheads="1" noTextEdit="1"/>
          </p:cNvSpPr>
          <p:nvPr>
            <p:ph type="sldImg"/>
          </p:nvPr>
        </p:nvSpPr>
        <p:spPr>
          <a:ln/>
        </p:spPr>
      </p:sp>
      <p:sp>
        <p:nvSpPr>
          <p:cNvPr id="300036"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42754838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p>
            <a:fld id="{A0465C60-3C66-41BE-A059-945420FD7081}" type="slidenum">
              <a:rPr lang="ar-SA" smtClean="0"/>
              <a:pPr/>
              <a:t>88</a:t>
            </a:fld>
            <a:endParaRPr lang="en-US" smtClean="0"/>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883045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noFill/>
        </p:spPr>
        <p:txBody>
          <a:bodyPr/>
          <a:lstStyle/>
          <a:p>
            <a:fld id="{46E034E4-7F2F-40FB-BE1B-64990B25A510}" type="slidenum">
              <a:rPr lang="ar-SA" smtClean="0"/>
              <a:pPr/>
              <a:t>89</a:t>
            </a:fld>
            <a:endParaRPr lang="en-US" smtClean="0"/>
          </a:p>
        </p:txBody>
      </p:sp>
      <p:sp>
        <p:nvSpPr>
          <p:cNvPr id="302083" name="Rectangle 2"/>
          <p:cNvSpPr>
            <a:spLocks noGrp="1" noRot="1" noChangeAspect="1" noChangeArrowheads="1" noTextEdit="1"/>
          </p:cNvSpPr>
          <p:nvPr>
            <p:ph type="sldImg"/>
          </p:nvPr>
        </p:nvSpPr>
        <p:spPr>
          <a:ln/>
        </p:spPr>
      </p:sp>
      <p:sp>
        <p:nvSpPr>
          <p:cNvPr id="302084"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393679307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p>
            <a:fld id="{7A959AC3-5BE0-4CC6-AE2B-9A0B002ED8F4}" type="slidenum">
              <a:rPr lang="ar-SA" smtClean="0"/>
              <a:pPr/>
              <a:t>90</a:t>
            </a:fld>
            <a:endParaRPr lang="en-US" smtClean="0"/>
          </a:p>
        </p:txBody>
      </p:sp>
      <p:sp>
        <p:nvSpPr>
          <p:cNvPr id="303107"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23951276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p:spPr>
        <p:txBody>
          <a:bodyPr/>
          <a:lstStyle/>
          <a:p>
            <a:fld id="{78A238ED-70EE-490B-837C-EDEFDFFBD8F9}" type="slidenum">
              <a:rPr lang="ar-SA" smtClean="0"/>
              <a:pPr/>
              <a:t>91</a:t>
            </a:fld>
            <a:endParaRPr lang="en-US" smtClean="0"/>
          </a:p>
        </p:txBody>
      </p:sp>
      <p:sp>
        <p:nvSpPr>
          <p:cNvPr id="304131" name="Rectangle 2"/>
          <p:cNvSpPr>
            <a:spLocks noGrp="1" noRot="1" noChangeAspect="1" noChangeArrowheads="1" noTextEdit="1"/>
          </p:cNvSpPr>
          <p:nvPr>
            <p:ph type="sldImg"/>
          </p:nvPr>
        </p:nvSpPr>
        <p:spPr>
          <a:ln/>
        </p:spPr>
      </p:sp>
      <p:sp>
        <p:nvSpPr>
          <p:cNvPr id="304132"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53672869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p>
            <a:fld id="{337E0871-0495-4D24-849E-D5D16B2812AF}" type="slidenum">
              <a:rPr lang="ar-SA" smtClean="0"/>
              <a:pPr/>
              <a:t>92</a:t>
            </a:fld>
            <a:endParaRPr lang="en-US" smtClean="0"/>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922797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13D84250-DC7C-4A2C-AA14-60C1185A7088}" type="slidenum">
              <a:rPr lang="ar-SA" smtClean="0"/>
              <a:pPr/>
              <a:t>11</a:t>
            </a:fld>
            <a:endParaRPr lang="en-US" smtClean="0"/>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358592652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a:noFill/>
        </p:spPr>
        <p:txBody>
          <a:bodyPr/>
          <a:lstStyle/>
          <a:p>
            <a:fld id="{ECFF8A39-103F-4B8D-932E-9E783E06C7C4}" type="slidenum">
              <a:rPr lang="ar-SA" smtClean="0"/>
              <a:pPr/>
              <a:t>93</a:t>
            </a:fld>
            <a:endParaRPr lang="en-US" smtClean="0"/>
          </a:p>
        </p:txBody>
      </p:sp>
      <p:sp>
        <p:nvSpPr>
          <p:cNvPr id="306179" name="Rectangle 2"/>
          <p:cNvSpPr>
            <a:spLocks noGrp="1" noRot="1" noChangeAspect="1" noChangeArrowheads="1" noTextEdit="1"/>
          </p:cNvSpPr>
          <p:nvPr>
            <p:ph type="sldImg"/>
          </p:nvPr>
        </p:nvSpPr>
        <p:spPr>
          <a:ln/>
        </p:spPr>
      </p:sp>
      <p:sp>
        <p:nvSpPr>
          <p:cNvPr id="306180"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72369362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p:spPr>
        <p:txBody>
          <a:bodyPr/>
          <a:lstStyle/>
          <a:p>
            <a:fld id="{3325D288-B7C6-4038-A812-43727AEF51C4}" type="slidenum">
              <a:rPr lang="ar-SA" smtClean="0"/>
              <a:pPr/>
              <a:t>94</a:t>
            </a:fld>
            <a:endParaRPr lang="en-US" smtClean="0"/>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69611781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a:noFill/>
        </p:spPr>
        <p:txBody>
          <a:bodyPr/>
          <a:lstStyle/>
          <a:p>
            <a:fld id="{4CC64BBC-8CE8-42A0-BE87-CA2E23BD1B46}" type="slidenum">
              <a:rPr lang="ar-SA" smtClean="0"/>
              <a:pPr/>
              <a:t>95</a:t>
            </a:fld>
            <a:endParaRPr lang="en-US" smtClean="0"/>
          </a:p>
        </p:txBody>
      </p:sp>
      <p:sp>
        <p:nvSpPr>
          <p:cNvPr id="308227" name="Rectangle 2"/>
          <p:cNvSpPr>
            <a:spLocks noGrp="1" noRot="1" noChangeAspect="1" noChangeArrowheads="1" noTextEdit="1"/>
          </p:cNvSpPr>
          <p:nvPr>
            <p:ph type="sldImg"/>
          </p:nvPr>
        </p:nvSpPr>
        <p:spPr>
          <a:ln/>
        </p:spPr>
      </p:sp>
      <p:sp>
        <p:nvSpPr>
          <p:cNvPr id="308228"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4628062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p:spPr>
        <p:txBody>
          <a:bodyPr/>
          <a:lstStyle/>
          <a:p>
            <a:fld id="{BA5AE54C-8BA9-456C-9029-2698D3DD0B91}" type="slidenum">
              <a:rPr lang="ar-SA" smtClean="0"/>
              <a:pPr/>
              <a:t>96</a:t>
            </a:fld>
            <a:endParaRPr lang="en-US" smtClean="0"/>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6900932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p:spPr>
        <p:txBody>
          <a:bodyPr/>
          <a:lstStyle/>
          <a:p>
            <a:fld id="{DB67D91E-4075-4AEC-9F70-1AB80C206633}" type="slidenum">
              <a:rPr lang="ar-SA" smtClean="0"/>
              <a:pPr/>
              <a:t>97</a:t>
            </a:fld>
            <a:endParaRPr lang="en-US" smtClean="0"/>
          </a:p>
        </p:txBody>
      </p:sp>
      <p:sp>
        <p:nvSpPr>
          <p:cNvPr id="310275" name="Rectangle 2"/>
          <p:cNvSpPr>
            <a:spLocks noGrp="1" noRot="1" noChangeAspect="1" noChangeArrowheads="1" noTextEdit="1"/>
          </p:cNvSpPr>
          <p:nvPr>
            <p:ph type="sldImg"/>
          </p:nvPr>
        </p:nvSpPr>
        <p:spPr>
          <a:ln/>
        </p:spPr>
      </p:sp>
      <p:sp>
        <p:nvSpPr>
          <p:cNvPr id="310276"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317543108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p:spPr>
        <p:txBody>
          <a:bodyPr/>
          <a:lstStyle/>
          <a:p>
            <a:fld id="{7B7D3BD1-AD8A-4172-A295-00E642F4B293}" type="slidenum">
              <a:rPr lang="ar-SA" smtClean="0"/>
              <a:pPr/>
              <a:t>98</a:t>
            </a:fld>
            <a:endParaRPr lang="en-US" smtClean="0"/>
          </a:p>
        </p:txBody>
      </p:sp>
      <p:sp>
        <p:nvSpPr>
          <p:cNvPr id="311299" name="Rectangle 2"/>
          <p:cNvSpPr>
            <a:spLocks noGrp="1" noRot="1" noChangeAspect="1" noChangeArrowheads="1" noTextEdit="1"/>
          </p:cNvSpPr>
          <p:nvPr>
            <p:ph type="sldImg"/>
          </p:nvPr>
        </p:nvSpPr>
        <p:spPr>
          <a:ln/>
        </p:spPr>
      </p:sp>
      <p:sp>
        <p:nvSpPr>
          <p:cNvPr id="311300"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39638288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a:noFill/>
        </p:spPr>
        <p:txBody>
          <a:bodyPr/>
          <a:lstStyle/>
          <a:p>
            <a:fld id="{3FD8545C-5D37-44DF-9D49-22CB8BBF323F}" type="slidenum">
              <a:rPr lang="ar-SA" smtClean="0"/>
              <a:pPr/>
              <a:t>99</a:t>
            </a:fld>
            <a:endParaRPr lang="en-US" smtClean="0"/>
          </a:p>
        </p:txBody>
      </p:sp>
      <p:sp>
        <p:nvSpPr>
          <p:cNvPr id="312323" name="Rectangle 2"/>
          <p:cNvSpPr>
            <a:spLocks noGrp="1" noRot="1" noChangeAspect="1" noChangeArrowheads="1" noTextEdit="1"/>
          </p:cNvSpPr>
          <p:nvPr>
            <p:ph type="sldImg"/>
          </p:nvPr>
        </p:nvSpPr>
        <p:spPr>
          <a:ln/>
        </p:spPr>
      </p:sp>
      <p:sp>
        <p:nvSpPr>
          <p:cNvPr id="312324"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30034718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p>
            <a:fld id="{90EAD284-F8E8-4D07-9B7E-82BC75C6A884}" type="slidenum">
              <a:rPr lang="ar-SA" smtClean="0"/>
              <a:pPr/>
              <a:t>100</a:t>
            </a:fld>
            <a:endParaRPr lang="en-US" smtClean="0"/>
          </a:p>
        </p:txBody>
      </p:sp>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212573634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p:spPr>
        <p:txBody>
          <a:bodyPr/>
          <a:lstStyle/>
          <a:p>
            <a:fld id="{461F805E-7156-4C1C-91E5-3447ACC4503B}" type="slidenum">
              <a:rPr lang="ar-SA" smtClean="0"/>
              <a:pPr/>
              <a:t>101</a:t>
            </a:fld>
            <a:endParaRPr lang="en-US" smtClean="0"/>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08971707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p>
            <a:fld id="{58AEF9DB-04E3-421E-853E-30A19B28B02D}" type="slidenum">
              <a:rPr lang="ar-SA" smtClean="0"/>
              <a:pPr/>
              <a:t>102</a:t>
            </a:fld>
            <a:endParaRPr lang="en-US" smtClean="0"/>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880500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p>
        </p:txBody>
      </p:sp>
      <p:sp>
        <p:nvSpPr>
          <p:cNvPr id="52838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5283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AF228342-7596-4FEB-873F-70B9EC2CC8CA}" type="slidenum">
              <a:rPr lang="ar-SA"/>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fld id="{41D113F0-FF4C-4746-B1A6-B96791C37F9F}" type="datetimeFigureOut">
              <a:rPr lang="ar-SA"/>
              <a:pPr>
                <a:defRPr/>
              </a:pPr>
              <a:t>22/08/1436</a:t>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0D0FB84-E2DD-47C6-811C-5ECF837462A1}" type="datetimeFigureOut">
              <a:rPr lang="ar-SA"/>
              <a:pPr>
                <a:defRPr/>
              </a:pPr>
              <a:t>22/08/1436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0DC55E-0ECF-43C5-82F6-E2DFDF47FB2E}" type="slidenum">
              <a:rPr lang="ar-SA"/>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CAA865F-0B6E-4376-92CA-43E2ACEA47FC}" type="datetimeFigureOut">
              <a:rPr lang="ar-SA"/>
              <a:pPr>
                <a:defRPr/>
              </a:pPr>
              <a:t>22/08/1436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C8EEF1-A5D5-44C5-9489-A4C78B63D2C5}" type="slidenum">
              <a:rPr lang="ar-SA"/>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D73A429-1508-4910-AAA7-3B991A62007E}" type="datetimeFigureOut">
              <a:rPr lang="ar-SA"/>
              <a:pPr>
                <a:defRPr/>
              </a:pPr>
              <a:t>22/08/1436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48F507-615A-4C70-B54C-9D470CC158C0}" type="slidenum">
              <a:rPr lang="ar-SA"/>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C8723C2-36F6-48A5-9A1C-4A15036F2B14}" type="datetimeFigureOut">
              <a:rPr lang="ar-SA"/>
              <a:pPr>
                <a:defRPr/>
              </a:pPr>
              <a:t>22/08/1436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703845-63D1-4011-8449-638EB243542F}" type="slidenum">
              <a:rPr lang="ar-SA"/>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DBC68EF-A6AE-4989-8303-617715D65662}" type="datetimeFigureOut">
              <a:rPr lang="ar-SA"/>
              <a:pPr>
                <a:defRPr/>
              </a:pPr>
              <a:t>22/08/1436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FBD941-A0F0-4CF3-946D-79E0BBD5FB6C}" type="slidenum">
              <a:rPr lang="ar-SA"/>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D210709-A4FD-456C-A145-1598828EA047}" type="datetimeFigureOut">
              <a:rPr lang="ar-SA"/>
              <a:pPr>
                <a:defRPr/>
              </a:pPr>
              <a:t>22/08/1436</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91A525D-EF12-429F-B233-4E868338487E}" type="slidenum">
              <a:rPr lang="ar-SA"/>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1EE45277-4D60-4EDB-9132-739D9D48FA81}" type="datetimeFigureOut">
              <a:rPr lang="ar-SA"/>
              <a:pPr>
                <a:defRPr/>
              </a:pPr>
              <a:t>22/08/1436</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61C3F3-BB8B-46D0-8260-BEEC2B7B69AD}" type="slidenum">
              <a:rPr lang="ar-SA"/>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7C03AE1-0AD3-4C19-8575-B5C3852188B3}" type="datetimeFigureOut">
              <a:rPr lang="ar-SA"/>
              <a:pPr>
                <a:defRPr/>
              </a:pPr>
              <a:t>22/08/1436</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E539DA2-1190-4C15-A96C-7FEA89AED0D5}" type="slidenum">
              <a:rPr lang="ar-SA"/>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0CA86E2-94B1-433C-88D5-584839635EF2}" type="datetimeFigureOut">
              <a:rPr lang="ar-SA"/>
              <a:pPr>
                <a:defRPr/>
              </a:pPr>
              <a:t>22/08/1436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ED747D-9ECA-43F0-8A3A-6254C4727ECA}" type="slidenum">
              <a:rPr lang="ar-SA"/>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F58F6D6-D5C2-4F1D-9587-11777D55B3FF}" type="datetimeFigureOut">
              <a:rPr lang="ar-SA"/>
              <a:pPr>
                <a:defRPr/>
              </a:pPr>
              <a:t>22/08/1436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123936-A87A-4130-96DE-0AE2E743886B}" type="slidenum">
              <a:rPr lang="ar-SA"/>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10000"/>
          </a:schemeClr>
        </a:solidFill>
        <a:effectLst/>
      </p:bgPr>
    </p:bg>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736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7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fld id="{20B9A2D0-2B84-476F-BA4C-C798D80E8F54}" type="datetimeFigureOut">
              <a:rPr lang="ar-SA"/>
              <a:pPr>
                <a:defRPr/>
              </a:pPr>
              <a:t>22/08/1436</a:t>
            </a:fld>
            <a:endParaRPr lang="en-US"/>
          </a:p>
        </p:txBody>
      </p:sp>
      <p:sp>
        <p:nvSpPr>
          <p:cNvPr id="527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en-US"/>
          </a:p>
        </p:txBody>
      </p:sp>
      <p:sp>
        <p:nvSpPr>
          <p:cNvPr id="527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a:defRPr/>
            </a:pPr>
            <a:fld id="{0C2238BE-56DE-4591-97C9-DEE4C7268AD2}" type="slidenum">
              <a:rPr lang="ar-SA"/>
              <a:pPr>
                <a:defRPr/>
              </a:pPr>
              <a:t>‹#›</a:t>
            </a:fld>
            <a:endParaRPr lang="en-US"/>
          </a:p>
        </p:txBody>
      </p:sp>
    </p:spTree>
  </p:cSld>
  <p:clrMap bg1="dk2" tx1="lt1" bg2="dk1" tx2="lt2" accent1="accent1" accent2="accent2" accent3="accent3" accent4="accent4" accent5="accent5" accent6="accent6" hlink="hlink" folHlink="folHlink"/>
  <p:sldLayoutIdLst>
    <p:sldLayoutId id="2147484278" r:id="rId1"/>
    <p:sldLayoutId id="2147484268" r:id="rId2"/>
    <p:sldLayoutId id="2147484269" r:id="rId3"/>
    <p:sldLayoutId id="2147484270" r:id="rId4"/>
    <p:sldLayoutId id="2147484271" r:id="rId5"/>
    <p:sldLayoutId id="2147484272" r:id="rId6"/>
    <p:sldLayoutId id="2147484273" r:id="rId7"/>
    <p:sldLayoutId id="2147484274" r:id="rId8"/>
    <p:sldLayoutId id="2147484275" r:id="rId9"/>
    <p:sldLayoutId id="2147484276" r:id="rId10"/>
    <p:sldLayoutId id="2147484277" r:id="rId1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27362"/>
                                        </p:tgtEl>
                                        <p:attrNameLst>
                                          <p:attrName>style.visibility</p:attrName>
                                        </p:attrNameLst>
                                      </p:cBhvr>
                                      <p:to>
                                        <p:strVal val="visible"/>
                                      </p:to>
                                    </p:set>
                                    <p:anim calcmode="lin" valueType="num">
                                      <p:cBhvr>
                                        <p:cTn id="7" dur="500" fill="hold"/>
                                        <p:tgtEl>
                                          <p:spTgt spid="527362"/>
                                        </p:tgtEl>
                                        <p:attrNameLst>
                                          <p:attrName>ppt_w</p:attrName>
                                        </p:attrNameLst>
                                      </p:cBhvr>
                                      <p:tavLst>
                                        <p:tav tm="0">
                                          <p:val>
                                            <p:fltVal val="0"/>
                                          </p:val>
                                        </p:tav>
                                        <p:tav tm="100000">
                                          <p:val>
                                            <p:strVal val="#ppt_w"/>
                                          </p:val>
                                        </p:tav>
                                      </p:tavLst>
                                    </p:anim>
                                    <p:anim calcmode="lin" valueType="num">
                                      <p:cBhvr>
                                        <p:cTn id="8" dur="500" fill="hold"/>
                                        <p:tgtEl>
                                          <p:spTgt spid="52736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27363">
                                            <p:txEl>
                                              <p:pRg st="0" end="0"/>
                                            </p:txEl>
                                          </p:spTgt>
                                        </p:tgtEl>
                                        <p:attrNameLst>
                                          <p:attrName>style.visibility</p:attrName>
                                        </p:attrNameLst>
                                      </p:cBhvr>
                                      <p:to>
                                        <p:strVal val="visible"/>
                                      </p:to>
                                    </p:set>
                                    <p:anim calcmode="lin" valueType="num">
                                      <p:cBhvr>
                                        <p:cTn id="13" dur="500" fill="hold"/>
                                        <p:tgtEl>
                                          <p:spTgt spid="52736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27363">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527363">
                                            <p:txEl>
                                              <p:pRg st="1" end="1"/>
                                            </p:txEl>
                                          </p:spTgt>
                                        </p:tgtEl>
                                        <p:attrNameLst>
                                          <p:attrName>style.visibility</p:attrName>
                                        </p:attrNameLst>
                                      </p:cBhvr>
                                      <p:to>
                                        <p:strVal val="visible"/>
                                      </p:to>
                                    </p:set>
                                    <p:anim calcmode="lin" valueType="num">
                                      <p:cBhvr>
                                        <p:cTn id="17" dur="500" fill="hold"/>
                                        <p:tgtEl>
                                          <p:spTgt spid="52736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27363">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527363">
                                            <p:txEl>
                                              <p:pRg st="2" end="2"/>
                                            </p:txEl>
                                          </p:spTgt>
                                        </p:tgtEl>
                                        <p:attrNameLst>
                                          <p:attrName>style.visibility</p:attrName>
                                        </p:attrNameLst>
                                      </p:cBhvr>
                                      <p:to>
                                        <p:strVal val="visible"/>
                                      </p:to>
                                    </p:set>
                                    <p:anim calcmode="lin" valueType="num">
                                      <p:cBhvr>
                                        <p:cTn id="21" dur="500" fill="hold"/>
                                        <p:tgtEl>
                                          <p:spTgt spid="52736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27363">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527363">
                                            <p:txEl>
                                              <p:pRg st="3" end="3"/>
                                            </p:txEl>
                                          </p:spTgt>
                                        </p:tgtEl>
                                        <p:attrNameLst>
                                          <p:attrName>style.visibility</p:attrName>
                                        </p:attrNameLst>
                                      </p:cBhvr>
                                      <p:to>
                                        <p:strVal val="visible"/>
                                      </p:to>
                                    </p:set>
                                    <p:anim calcmode="lin" valueType="num">
                                      <p:cBhvr>
                                        <p:cTn id="25" dur="500" fill="hold"/>
                                        <p:tgtEl>
                                          <p:spTgt spid="52736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527363">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527363">
                                            <p:txEl>
                                              <p:pRg st="4" end="4"/>
                                            </p:txEl>
                                          </p:spTgt>
                                        </p:tgtEl>
                                        <p:attrNameLst>
                                          <p:attrName>style.visibility</p:attrName>
                                        </p:attrNameLst>
                                      </p:cBhvr>
                                      <p:to>
                                        <p:strVal val="visible"/>
                                      </p:to>
                                    </p:set>
                                    <p:anim calcmode="lin" valueType="num">
                                      <p:cBhvr>
                                        <p:cTn id="29" dur="500" fill="hold"/>
                                        <p:tgtEl>
                                          <p:spTgt spid="52736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52736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362" grpId="0"/>
      <p:bldP spid="527363" grpId="0" build="p">
        <p:tmplLst>
          <p:tmpl lvl="1">
            <p:tnLst>
              <p:par>
                <p:cTn presetID="23" presetClass="entr" presetSubtype="16" fill="hold" nodeType="clickEffect">
                  <p:stCondLst>
                    <p:cond delay="0"/>
                  </p:stCondLst>
                  <p:childTnLst>
                    <p:set>
                      <p:cBhvr>
                        <p:cTn dur="1" fill="hold">
                          <p:stCondLst>
                            <p:cond delay="0"/>
                          </p:stCondLst>
                        </p:cTn>
                        <p:tgtEl>
                          <p:spTgt spid="527363"/>
                        </p:tgtEl>
                        <p:attrNameLst>
                          <p:attrName>style.visibility</p:attrName>
                        </p:attrNameLst>
                      </p:cBhvr>
                      <p:to>
                        <p:strVal val="visible"/>
                      </p:to>
                    </p:set>
                    <p:anim calcmode="lin" valueType="num">
                      <p:cBhvr>
                        <p:cTn dur="500" fill="hold"/>
                        <p:tgtEl>
                          <p:spTgt spid="527363"/>
                        </p:tgtEl>
                        <p:attrNameLst>
                          <p:attrName>ppt_w</p:attrName>
                        </p:attrNameLst>
                      </p:cBhvr>
                      <p:tavLst>
                        <p:tav tm="0">
                          <p:val>
                            <p:fltVal val="0"/>
                          </p:val>
                        </p:tav>
                        <p:tav tm="100000">
                          <p:val>
                            <p:strVal val="#ppt_w"/>
                          </p:val>
                        </p:tav>
                      </p:tavLst>
                    </p:anim>
                    <p:anim calcmode="lin" valueType="num">
                      <p:cBhvr>
                        <p:cTn dur="500" fill="hold"/>
                        <p:tgtEl>
                          <p:spTgt spid="527363"/>
                        </p:tgtEl>
                        <p:attrNameLst>
                          <p:attrName>ppt_h</p:attrName>
                        </p:attrNameLst>
                      </p:cBhvr>
                      <p:tavLst>
                        <p:tav tm="0">
                          <p:val>
                            <p:fltVal val="0"/>
                          </p:val>
                        </p:tav>
                        <p:tav tm="100000">
                          <p:val>
                            <p:strVal val="#ppt_h"/>
                          </p:val>
                        </p:tav>
                      </p:tavLst>
                    </p:anim>
                  </p:childTnLst>
                </p:cTn>
              </p:par>
            </p:tnLst>
          </p:tmpl>
          <p:tmpl lvl="2">
            <p:tnLst>
              <p:par>
                <p:cTn presetID="23" presetClass="entr" presetSubtype="16" fill="hold" nodeType="withEffect">
                  <p:stCondLst>
                    <p:cond delay="0"/>
                  </p:stCondLst>
                  <p:childTnLst>
                    <p:set>
                      <p:cBhvr>
                        <p:cTn dur="1" fill="hold">
                          <p:stCondLst>
                            <p:cond delay="0"/>
                          </p:stCondLst>
                        </p:cTn>
                        <p:tgtEl>
                          <p:spTgt spid="527363"/>
                        </p:tgtEl>
                        <p:attrNameLst>
                          <p:attrName>style.visibility</p:attrName>
                        </p:attrNameLst>
                      </p:cBhvr>
                      <p:to>
                        <p:strVal val="visible"/>
                      </p:to>
                    </p:set>
                    <p:anim calcmode="lin" valueType="num">
                      <p:cBhvr>
                        <p:cTn dur="500" fill="hold"/>
                        <p:tgtEl>
                          <p:spTgt spid="527363"/>
                        </p:tgtEl>
                        <p:attrNameLst>
                          <p:attrName>ppt_w</p:attrName>
                        </p:attrNameLst>
                      </p:cBhvr>
                      <p:tavLst>
                        <p:tav tm="0">
                          <p:val>
                            <p:fltVal val="0"/>
                          </p:val>
                        </p:tav>
                        <p:tav tm="100000">
                          <p:val>
                            <p:strVal val="#ppt_w"/>
                          </p:val>
                        </p:tav>
                      </p:tavLst>
                    </p:anim>
                    <p:anim calcmode="lin" valueType="num">
                      <p:cBhvr>
                        <p:cTn dur="500" fill="hold"/>
                        <p:tgtEl>
                          <p:spTgt spid="527363"/>
                        </p:tgtEl>
                        <p:attrNameLst>
                          <p:attrName>ppt_h</p:attrName>
                        </p:attrNameLst>
                      </p:cBhvr>
                      <p:tavLst>
                        <p:tav tm="0">
                          <p:val>
                            <p:fltVal val="0"/>
                          </p:val>
                        </p:tav>
                        <p:tav tm="100000">
                          <p:val>
                            <p:strVal val="#ppt_h"/>
                          </p:val>
                        </p:tav>
                      </p:tavLst>
                    </p:anim>
                  </p:childTnLst>
                </p:cTn>
              </p:par>
            </p:tnLst>
          </p:tmpl>
          <p:tmpl lvl="3">
            <p:tnLst>
              <p:par>
                <p:cTn presetID="23" presetClass="entr" presetSubtype="16" fill="hold" nodeType="withEffect">
                  <p:stCondLst>
                    <p:cond delay="0"/>
                  </p:stCondLst>
                  <p:childTnLst>
                    <p:set>
                      <p:cBhvr>
                        <p:cTn dur="1" fill="hold">
                          <p:stCondLst>
                            <p:cond delay="0"/>
                          </p:stCondLst>
                        </p:cTn>
                        <p:tgtEl>
                          <p:spTgt spid="527363"/>
                        </p:tgtEl>
                        <p:attrNameLst>
                          <p:attrName>style.visibility</p:attrName>
                        </p:attrNameLst>
                      </p:cBhvr>
                      <p:to>
                        <p:strVal val="visible"/>
                      </p:to>
                    </p:set>
                    <p:anim calcmode="lin" valueType="num">
                      <p:cBhvr>
                        <p:cTn dur="500" fill="hold"/>
                        <p:tgtEl>
                          <p:spTgt spid="527363"/>
                        </p:tgtEl>
                        <p:attrNameLst>
                          <p:attrName>ppt_w</p:attrName>
                        </p:attrNameLst>
                      </p:cBhvr>
                      <p:tavLst>
                        <p:tav tm="0">
                          <p:val>
                            <p:fltVal val="0"/>
                          </p:val>
                        </p:tav>
                        <p:tav tm="100000">
                          <p:val>
                            <p:strVal val="#ppt_w"/>
                          </p:val>
                        </p:tav>
                      </p:tavLst>
                    </p:anim>
                    <p:anim calcmode="lin" valueType="num">
                      <p:cBhvr>
                        <p:cTn dur="500" fill="hold"/>
                        <p:tgtEl>
                          <p:spTgt spid="527363"/>
                        </p:tgtEl>
                        <p:attrNameLst>
                          <p:attrName>ppt_h</p:attrName>
                        </p:attrNameLst>
                      </p:cBhvr>
                      <p:tavLst>
                        <p:tav tm="0">
                          <p:val>
                            <p:fltVal val="0"/>
                          </p:val>
                        </p:tav>
                        <p:tav tm="100000">
                          <p:val>
                            <p:strVal val="#ppt_h"/>
                          </p:val>
                        </p:tav>
                      </p:tavLst>
                    </p:anim>
                  </p:childTnLst>
                </p:cTn>
              </p:par>
            </p:tnLst>
          </p:tmpl>
          <p:tmpl lvl="4">
            <p:tnLst>
              <p:par>
                <p:cTn presetID="23" presetClass="entr" presetSubtype="16" fill="hold" nodeType="withEffect">
                  <p:stCondLst>
                    <p:cond delay="0"/>
                  </p:stCondLst>
                  <p:childTnLst>
                    <p:set>
                      <p:cBhvr>
                        <p:cTn dur="1" fill="hold">
                          <p:stCondLst>
                            <p:cond delay="0"/>
                          </p:stCondLst>
                        </p:cTn>
                        <p:tgtEl>
                          <p:spTgt spid="527363"/>
                        </p:tgtEl>
                        <p:attrNameLst>
                          <p:attrName>style.visibility</p:attrName>
                        </p:attrNameLst>
                      </p:cBhvr>
                      <p:to>
                        <p:strVal val="visible"/>
                      </p:to>
                    </p:set>
                    <p:anim calcmode="lin" valueType="num">
                      <p:cBhvr>
                        <p:cTn dur="500" fill="hold"/>
                        <p:tgtEl>
                          <p:spTgt spid="527363"/>
                        </p:tgtEl>
                        <p:attrNameLst>
                          <p:attrName>ppt_w</p:attrName>
                        </p:attrNameLst>
                      </p:cBhvr>
                      <p:tavLst>
                        <p:tav tm="0">
                          <p:val>
                            <p:fltVal val="0"/>
                          </p:val>
                        </p:tav>
                        <p:tav tm="100000">
                          <p:val>
                            <p:strVal val="#ppt_w"/>
                          </p:val>
                        </p:tav>
                      </p:tavLst>
                    </p:anim>
                    <p:anim calcmode="lin" valueType="num">
                      <p:cBhvr>
                        <p:cTn dur="500" fill="hold"/>
                        <p:tgtEl>
                          <p:spTgt spid="527363"/>
                        </p:tgtEl>
                        <p:attrNameLst>
                          <p:attrName>ppt_h</p:attrName>
                        </p:attrNameLst>
                      </p:cBhvr>
                      <p:tavLst>
                        <p:tav tm="0">
                          <p:val>
                            <p:fltVal val="0"/>
                          </p:val>
                        </p:tav>
                        <p:tav tm="100000">
                          <p:val>
                            <p:strVal val="#ppt_h"/>
                          </p:val>
                        </p:tav>
                      </p:tavLst>
                    </p:anim>
                  </p:childTnLst>
                </p:cTn>
              </p:par>
            </p:tnLst>
          </p:tmpl>
          <p:tmpl lvl="5">
            <p:tnLst>
              <p:par>
                <p:cTn presetID="23" presetClass="entr" presetSubtype="16" fill="hold" nodeType="withEffect">
                  <p:stCondLst>
                    <p:cond delay="0"/>
                  </p:stCondLst>
                  <p:childTnLst>
                    <p:set>
                      <p:cBhvr>
                        <p:cTn dur="1" fill="hold">
                          <p:stCondLst>
                            <p:cond delay="0"/>
                          </p:stCondLst>
                        </p:cTn>
                        <p:tgtEl>
                          <p:spTgt spid="527363"/>
                        </p:tgtEl>
                        <p:attrNameLst>
                          <p:attrName>style.visibility</p:attrName>
                        </p:attrNameLst>
                      </p:cBhvr>
                      <p:to>
                        <p:strVal val="visible"/>
                      </p:to>
                    </p:set>
                    <p:anim calcmode="lin" valueType="num">
                      <p:cBhvr>
                        <p:cTn dur="500" fill="hold"/>
                        <p:tgtEl>
                          <p:spTgt spid="527363"/>
                        </p:tgtEl>
                        <p:attrNameLst>
                          <p:attrName>ppt_w</p:attrName>
                        </p:attrNameLst>
                      </p:cBhvr>
                      <p:tavLst>
                        <p:tav tm="0">
                          <p:val>
                            <p:fltVal val="0"/>
                          </p:val>
                        </p:tav>
                        <p:tav tm="100000">
                          <p:val>
                            <p:strVal val="#ppt_w"/>
                          </p:val>
                        </p:tav>
                      </p:tavLst>
                    </p:anim>
                    <p:anim calcmode="lin" valueType="num">
                      <p:cBhvr>
                        <p:cTn dur="500" fill="hold"/>
                        <p:tgtEl>
                          <p:spTgt spid="527363"/>
                        </p:tgtEl>
                        <p:attrNameLst>
                          <p:attrName>ppt_h</p:attrName>
                        </p:attrNameLst>
                      </p:cBhvr>
                      <p:tavLst>
                        <p:tav tm="0">
                          <p:val>
                            <p:fltVal val="0"/>
                          </p:val>
                        </p:tav>
                        <p:tav tm="100000">
                          <p:val>
                            <p:strVal val="#ppt_h"/>
                          </p:val>
                        </p:tav>
                      </p:tavLst>
                    </p:anim>
                  </p:childTnLst>
                </p:cTn>
              </p:par>
            </p:tnLst>
          </p:tmpl>
        </p:tmplLst>
      </p:bldP>
    </p:bldLst>
  </p:timing>
  <p:txStyles>
    <p:titleStyle>
      <a:lvl1pPr algn="l"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l"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l"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l"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l"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l"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l"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l"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r" rtl="1"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notesSlide" Target="../notesSlides/notesSlide98.xml"/><Relationship Id="rId7" Type="http://schemas.openxmlformats.org/officeDocument/2006/relationships/image" Target="../media/image55.wmf"/><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oleObject" Target="../embeddings/oleObject56.bin"/><Relationship Id="rId5" Type="http://schemas.openxmlformats.org/officeDocument/2006/relationships/image" Target="../media/image54.wmf"/><Relationship Id="rId4" Type="http://schemas.openxmlformats.org/officeDocument/2006/relationships/oleObject" Target="../embeddings/oleObject55.bin"/><Relationship Id="rId9" Type="http://schemas.openxmlformats.org/officeDocument/2006/relationships/image" Target="../media/image56.wmf"/></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57.wmf"/><Relationship Id="rId4" Type="http://schemas.openxmlformats.org/officeDocument/2006/relationships/oleObject" Target="../embeddings/oleObject58.bin"/></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notesSlide" Target="../notesSlides/notesSlide104.xml"/><Relationship Id="rId7" Type="http://schemas.openxmlformats.org/officeDocument/2006/relationships/image" Target="../media/image59.wmf"/><Relationship Id="rId12" Type="http://schemas.openxmlformats.org/officeDocument/2006/relationships/oleObject" Target="../embeddings/oleObject63.bin"/><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oleObject" Target="../embeddings/oleObject60.bin"/><Relationship Id="rId11" Type="http://schemas.openxmlformats.org/officeDocument/2006/relationships/image" Target="../media/image61.wmf"/><Relationship Id="rId5" Type="http://schemas.openxmlformats.org/officeDocument/2006/relationships/image" Target="../media/image58.wmf"/><Relationship Id="rId10" Type="http://schemas.openxmlformats.org/officeDocument/2006/relationships/oleObject" Target="../embeddings/oleObject62.bin"/><Relationship Id="rId4" Type="http://schemas.openxmlformats.org/officeDocument/2006/relationships/oleObject" Target="../embeddings/oleObject59.bin"/><Relationship Id="rId9" Type="http://schemas.openxmlformats.org/officeDocument/2006/relationships/image" Target="../media/image60.wmf"/></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5.xml"/><Relationship Id="rId7" Type="http://schemas.openxmlformats.org/officeDocument/2006/relationships/image" Target="../media/image63.wmf"/><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oleObject" Target="../embeddings/oleObject65.bin"/><Relationship Id="rId5" Type="http://schemas.openxmlformats.org/officeDocument/2006/relationships/image" Target="../media/image62.wmf"/><Relationship Id="rId4" Type="http://schemas.openxmlformats.org/officeDocument/2006/relationships/oleObject" Target="../embeddings/oleObject64.bin"/></Relationships>
</file>

<file path=ppt/slides/_rels/slide109.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notesSlide" Target="../notesSlides/notesSlide106.xml"/><Relationship Id="rId7" Type="http://schemas.openxmlformats.org/officeDocument/2006/relationships/image" Target="../media/image65.wmf"/><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oleObject" Target="../embeddings/oleObject67.bin"/><Relationship Id="rId11" Type="http://schemas.openxmlformats.org/officeDocument/2006/relationships/image" Target="../media/image58.wmf"/><Relationship Id="rId5" Type="http://schemas.openxmlformats.org/officeDocument/2006/relationships/image" Target="../media/image64.wmf"/><Relationship Id="rId10" Type="http://schemas.openxmlformats.org/officeDocument/2006/relationships/oleObject" Target="../embeddings/oleObject70.bin"/><Relationship Id="rId4" Type="http://schemas.openxmlformats.org/officeDocument/2006/relationships/oleObject" Target="../embeddings/oleObject66.bin"/><Relationship Id="rId9" Type="http://schemas.openxmlformats.org/officeDocument/2006/relationships/oleObject" Target="../embeddings/oleObject69.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8" Type="http://schemas.openxmlformats.org/officeDocument/2006/relationships/oleObject" Target="../embeddings/oleObject73.bin"/><Relationship Id="rId13" Type="http://schemas.openxmlformats.org/officeDocument/2006/relationships/image" Target="../media/image70.wmf"/><Relationship Id="rId3" Type="http://schemas.openxmlformats.org/officeDocument/2006/relationships/notesSlide" Target="../notesSlides/notesSlide107.xml"/><Relationship Id="rId7" Type="http://schemas.openxmlformats.org/officeDocument/2006/relationships/image" Target="../media/image67.wmf"/><Relationship Id="rId12" Type="http://schemas.openxmlformats.org/officeDocument/2006/relationships/oleObject" Target="../embeddings/oleObject75.bin"/><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oleObject" Target="../embeddings/oleObject72.bin"/><Relationship Id="rId11" Type="http://schemas.openxmlformats.org/officeDocument/2006/relationships/image" Target="../media/image69.wmf"/><Relationship Id="rId5" Type="http://schemas.openxmlformats.org/officeDocument/2006/relationships/image" Target="../media/image66.wmf"/><Relationship Id="rId10" Type="http://schemas.openxmlformats.org/officeDocument/2006/relationships/oleObject" Target="../embeddings/oleObject74.bin"/><Relationship Id="rId4" Type="http://schemas.openxmlformats.org/officeDocument/2006/relationships/oleObject" Target="../embeddings/oleObject71.bin"/><Relationship Id="rId9" Type="http://schemas.openxmlformats.org/officeDocument/2006/relationships/image" Target="../media/image68.wmf"/></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09.xml"/><Relationship Id="rId7" Type="http://schemas.openxmlformats.org/officeDocument/2006/relationships/image" Target="../media/image72.wmf"/><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oleObject" Target="../embeddings/oleObject77.bin"/><Relationship Id="rId5" Type="http://schemas.openxmlformats.org/officeDocument/2006/relationships/image" Target="../media/image71.wmf"/><Relationship Id="rId4" Type="http://schemas.openxmlformats.org/officeDocument/2006/relationships/oleObject" Target="../embeddings/oleObject76.bin"/></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image" Target="../media/image73.wmf"/><Relationship Id="rId4" Type="http://schemas.openxmlformats.org/officeDocument/2006/relationships/oleObject" Target="../embeddings/oleObject78.bin"/></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notesSlide" Target="../notesSlides/notesSlide113.xml"/><Relationship Id="rId7" Type="http://schemas.openxmlformats.org/officeDocument/2006/relationships/oleObject" Target="../embeddings/oleObject81.bin"/><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oleObject" Target="../embeddings/oleObject80.bin"/><Relationship Id="rId5" Type="http://schemas.openxmlformats.org/officeDocument/2006/relationships/image" Target="../media/image74.wmf"/><Relationship Id="rId4" Type="http://schemas.openxmlformats.org/officeDocument/2006/relationships/oleObject" Target="../embeddings/oleObject79.bin"/><Relationship Id="rId9" Type="http://schemas.openxmlformats.org/officeDocument/2006/relationships/oleObject" Target="../embeddings/oleObject82.bin"/></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image" Target="../media/image76.wmf"/><Relationship Id="rId4" Type="http://schemas.openxmlformats.org/officeDocument/2006/relationships/oleObject" Target="../embeddings/oleObject83.bin"/></Relationships>
</file>

<file path=ppt/slides/_rels/slide118.xml.rels><?xml version="1.0" encoding="UTF-8" standalone="yes"?>
<Relationships xmlns="http://schemas.openxmlformats.org/package/2006/relationships"><Relationship Id="rId8" Type="http://schemas.openxmlformats.org/officeDocument/2006/relationships/oleObject" Target="../embeddings/oleObject86.bin"/><Relationship Id="rId3" Type="http://schemas.openxmlformats.org/officeDocument/2006/relationships/notesSlide" Target="../notesSlides/notesSlide115.xml"/><Relationship Id="rId7" Type="http://schemas.openxmlformats.org/officeDocument/2006/relationships/image" Target="../media/image78.wmf"/><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oleObject" Target="../embeddings/oleObject85.bin"/><Relationship Id="rId11" Type="http://schemas.openxmlformats.org/officeDocument/2006/relationships/image" Target="../media/image80.wmf"/><Relationship Id="rId5" Type="http://schemas.openxmlformats.org/officeDocument/2006/relationships/image" Target="../media/image77.wmf"/><Relationship Id="rId10" Type="http://schemas.openxmlformats.org/officeDocument/2006/relationships/oleObject" Target="../embeddings/oleObject87.bin"/><Relationship Id="rId4" Type="http://schemas.openxmlformats.org/officeDocument/2006/relationships/oleObject" Target="../embeddings/oleObject84.bin"/><Relationship Id="rId9" Type="http://schemas.openxmlformats.org/officeDocument/2006/relationships/image" Target="../media/image79.wmf"/></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7.xml"/><Relationship Id="rId1" Type="http://schemas.openxmlformats.org/officeDocument/2006/relationships/vmlDrawing" Target="../drawings/vmlDrawing40.vml"/><Relationship Id="rId5" Type="http://schemas.openxmlformats.org/officeDocument/2006/relationships/image" Target="../media/image81.wmf"/><Relationship Id="rId4" Type="http://schemas.openxmlformats.org/officeDocument/2006/relationships/oleObject" Target="../embeddings/oleObject88.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8" Type="http://schemas.openxmlformats.org/officeDocument/2006/relationships/oleObject" Target="../embeddings/oleObject91.bin"/><Relationship Id="rId3" Type="http://schemas.openxmlformats.org/officeDocument/2006/relationships/notesSlide" Target="../notesSlides/notesSlide117.xml"/><Relationship Id="rId7" Type="http://schemas.openxmlformats.org/officeDocument/2006/relationships/image" Target="../media/image83.wmf"/><Relationship Id="rId2" Type="http://schemas.openxmlformats.org/officeDocument/2006/relationships/slideLayout" Target="../slideLayouts/slideLayout7.xml"/><Relationship Id="rId1" Type="http://schemas.openxmlformats.org/officeDocument/2006/relationships/vmlDrawing" Target="../drawings/vmlDrawing41.vml"/><Relationship Id="rId6" Type="http://schemas.openxmlformats.org/officeDocument/2006/relationships/oleObject" Target="../embeddings/oleObject90.bin"/><Relationship Id="rId11" Type="http://schemas.openxmlformats.org/officeDocument/2006/relationships/image" Target="../media/image85.wmf"/><Relationship Id="rId5" Type="http://schemas.openxmlformats.org/officeDocument/2006/relationships/image" Target="../media/image82.wmf"/><Relationship Id="rId10" Type="http://schemas.openxmlformats.org/officeDocument/2006/relationships/oleObject" Target="../embeddings/oleObject92.bin"/><Relationship Id="rId4" Type="http://schemas.openxmlformats.org/officeDocument/2006/relationships/oleObject" Target="../embeddings/oleObject89.bin"/><Relationship Id="rId9" Type="http://schemas.openxmlformats.org/officeDocument/2006/relationships/image" Target="../media/image84.wmf"/></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18.xml"/><Relationship Id="rId7" Type="http://schemas.openxmlformats.org/officeDocument/2006/relationships/image" Target="../media/image87.wmf"/><Relationship Id="rId2" Type="http://schemas.openxmlformats.org/officeDocument/2006/relationships/slideLayout" Target="../slideLayouts/slideLayout7.xml"/><Relationship Id="rId1" Type="http://schemas.openxmlformats.org/officeDocument/2006/relationships/vmlDrawing" Target="../drawings/vmlDrawing42.vml"/><Relationship Id="rId6" Type="http://schemas.openxmlformats.org/officeDocument/2006/relationships/oleObject" Target="../embeddings/oleObject94.bin"/><Relationship Id="rId5" Type="http://schemas.openxmlformats.org/officeDocument/2006/relationships/image" Target="../media/image86.wmf"/><Relationship Id="rId4" Type="http://schemas.openxmlformats.org/officeDocument/2006/relationships/oleObject" Target="../embeddings/oleObject93.bin"/></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0.xml"/><Relationship Id="rId7" Type="http://schemas.openxmlformats.org/officeDocument/2006/relationships/image" Target="../media/image89.wmf"/><Relationship Id="rId2" Type="http://schemas.openxmlformats.org/officeDocument/2006/relationships/slideLayout" Target="../slideLayouts/slideLayout7.xml"/><Relationship Id="rId1" Type="http://schemas.openxmlformats.org/officeDocument/2006/relationships/vmlDrawing" Target="../drawings/vmlDrawing43.vml"/><Relationship Id="rId6" Type="http://schemas.openxmlformats.org/officeDocument/2006/relationships/oleObject" Target="../embeddings/oleObject96.bin"/><Relationship Id="rId5" Type="http://schemas.openxmlformats.org/officeDocument/2006/relationships/image" Target="../media/image88.wmf"/><Relationship Id="rId4" Type="http://schemas.openxmlformats.org/officeDocument/2006/relationships/oleObject" Target="../embeddings/oleObject95.bin"/></Relationships>
</file>

<file path=ppt/slides/_rels/slide124.xml.rels><?xml version="1.0" encoding="UTF-8" standalone="yes"?>
<Relationships xmlns="http://schemas.openxmlformats.org/package/2006/relationships"><Relationship Id="rId8" Type="http://schemas.openxmlformats.org/officeDocument/2006/relationships/oleObject" Target="../embeddings/oleObject99.bin"/><Relationship Id="rId3" Type="http://schemas.openxmlformats.org/officeDocument/2006/relationships/notesSlide" Target="../notesSlides/notesSlide121.xml"/><Relationship Id="rId7" Type="http://schemas.openxmlformats.org/officeDocument/2006/relationships/image" Target="../media/image91.wmf"/><Relationship Id="rId2" Type="http://schemas.openxmlformats.org/officeDocument/2006/relationships/slideLayout" Target="../slideLayouts/slideLayout7.xml"/><Relationship Id="rId1" Type="http://schemas.openxmlformats.org/officeDocument/2006/relationships/vmlDrawing" Target="../drawings/vmlDrawing44.vml"/><Relationship Id="rId6" Type="http://schemas.openxmlformats.org/officeDocument/2006/relationships/oleObject" Target="../embeddings/oleObject98.bin"/><Relationship Id="rId11" Type="http://schemas.openxmlformats.org/officeDocument/2006/relationships/image" Target="../media/image93.wmf"/><Relationship Id="rId5" Type="http://schemas.openxmlformats.org/officeDocument/2006/relationships/image" Target="../media/image90.wmf"/><Relationship Id="rId10" Type="http://schemas.openxmlformats.org/officeDocument/2006/relationships/oleObject" Target="../embeddings/oleObject100.bin"/><Relationship Id="rId4" Type="http://schemas.openxmlformats.org/officeDocument/2006/relationships/oleObject" Target="../embeddings/oleObject97.bin"/><Relationship Id="rId9" Type="http://schemas.openxmlformats.org/officeDocument/2006/relationships/image" Target="../media/image92.wmf"/></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7.xml"/><Relationship Id="rId1" Type="http://schemas.openxmlformats.org/officeDocument/2006/relationships/vmlDrawing" Target="../drawings/vmlDrawing45.vml"/><Relationship Id="rId5" Type="http://schemas.openxmlformats.org/officeDocument/2006/relationships/image" Target="../media/image94.wmf"/><Relationship Id="rId4" Type="http://schemas.openxmlformats.org/officeDocument/2006/relationships/oleObject" Target="../embeddings/oleObject101.bin"/></Relationships>
</file>

<file path=ppt/slides/_rels/slide127.xml.rels><?xml version="1.0" encoding="UTF-8" standalone="yes"?>
<Relationships xmlns="http://schemas.openxmlformats.org/package/2006/relationships"><Relationship Id="rId8" Type="http://schemas.openxmlformats.org/officeDocument/2006/relationships/image" Target="../media/image96.wmf"/><Relationship Id="rId13" Type="http://schemas.openxmlformats.org/officeDocument/2006/relationships/image" Target="../media/image98.wmf"/><Relationship Id="rId3" Type="http://schemas.openxmlformats.org/officeDocument/2006/relationships/notesSlide" Target="../notesSlides/notesSlide124.xml"/><Relationship Id="rId7" Type="http://schemas.openxmlformats.org/officeDocument/2006/relationships/oleObject" Target="../embeddings/oleObject104.bin"/><Relationship Id="rId12" Type="http://schemas.openxmlformats.org/officeDocument/2006/relationships/oleObject" Target="../embeddings/oleObject107.bin"/><Relationship Id="rId2" Type="http://schemas.openxmlformats.org/officeDocument/2006/relationships/slideLayout" Target="../slideLayouts/slideLayout7.xml"/><Relationship Id="rId1" Type="http://schemas.openxmlformats.org/officeDocument/2006/relationships/vmlDrawing" Target="../drawings/vmlDrawing46.vml"/><Relationship Id="rId6" Type="http://schemas.openxmlformats.org/officeDocument/2006/relationships/oleObject" Target="../embeddings/oleObject103.bin"/><Relationship Id="rId11" Type="http://schemas.openxmlformats.org/officeDocument/2006/relationships/image" Target="../media/image97.wmf"/><Relationship Id="rId5" Type="http://schemas.openxmlformats.org/officeDocument/2006/relationships/image" Target="../media/image95.wmf"/><Relationship Id="rId10" Type="http://schemas.openxmlformats.org/officeDocument/2006/relationships/oleObject" Target="../embeddings/oleObject106.bin"/><Relationship Id="rId4" Type="http://schemas.openxmlformats.org/officeDocument/2006/relationships/oleObject" Target="../embeddings/oleObject102.bin"/><Relationship Id="rId9" Type="http://schemas.openxmlformats.org/officeDocument/2006/relationships/oleObject" Target="../embeddings/oleObject105.bin"/></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5.xml"/><Relationship Id="rId7" Type="http://schemas.openxmlformats.org/officeDocument/2006/relationships/image" Target="../media/image100.wmf"/><Relationship Id="rId2" Type="http://schemas.openxmlformats.org/officeDocument/2006/relationships/slideLayout" Target="../slideLayouts/slideLayout7.xml"/><Relationship Id="rId1" Type="http://schemas.openxmlformats.org/officeDocument/2006/relationships/vmlDrawing" Target="../drawings/vmlDrawing47.vml"/><Relationship Id="rId6" Type="http://schemas.openxmlformats.org/officeDocument/2006/relationships/oleObject" Target="../embeddings/oleObject109.bin"/><Relationship Id="rId5" Type="http://schemas.openxmlformats.org/officeDocument/2006/relationships/image" Target="../media/image99.wmf"/><Relationship Id="rId4" Type="http://schemas.openxmlformats.org/officeDocument/2006/relationships/oleObject" Target="../embeddings/oleObject108.bin"/></Relationships>
</file>

<file path=ppt/slides/_rels/slide129.xml.rels><?xml version="1.0" encoding="UTF-8" standalone="yes"?>
<Relationships xmlns="http://schemas.openxmlformats.org/package/2006/relationships"><Relationship Id="rId8" Type="http://schemas.openxmlformats.org/officeDocument/2006/relationships/oleObject" Target="../embeddings/oleObject112.bin"/><Relationship Id="rId3" Type="http://schemas.openxmlformats.org/officeDocument/2006/relationships/notesSlide" Target="../notesSlides/notesSlide126.xml"/><Relationship Id="rId7" Type="http://schemas.openxmlformats.org/officeDocument/2006/relationships/image" Target="../media/image102.wmf"/><Relationship Id="rId2" Type="http://schemas.openxmlformats.org/officeDocument/2006/relationships/slideLayout" Target="../slideLayouts/slideLayout7.xml"/><Relationship Id="rId1" Type="http://schemas.openxmlformats.org/officeDocument/2006/relationships/vmlDrawing" Target="../drawings/vmlDrawing48.vml"/><Relationship Id="rId6" Type="http://schemas.openxmlformats.org/officeDocument/2006/relationships/oleObject" Target="../embeddings/oleObject111.bin"/><Relationship Id="rId5" Type="http://schemas.openxmlformats.org/officeDocument/2006/relationships/image" Target="../media/image101.wmf"/><Relationship Id="rId4" Type="http://schemas.openxmlformats.org/officeDocument/2006/relationships/oleObject" Target="../embeddings/oleObject110.bin"/><Relationship Id="rId9" Type="http://schemas.openxmlformats.org/officeDocument/2006/relationships/image" Target="../media/image103.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8" Type="http://schemas.openxmlformats.org/officeDocument/2006/relationships/oleObject" Target="../embeddings/oleObject115.bin"/><Relationship Id="rId13" Type="http://schemas.openxmlformats.org/officeDocument/2006/relationships/image" Target="../media/image108.wmf"/><Relationship Id="rId3" Type="http://schemas.openxmlformats.org/officeDocument/2006/relationships/notesSlide" Target="../notesSlides/notesSlide135.xml"/><Relationship Id="rId7" Type="http://schemas.openxmlformats.org/officeDocument/2006/relationships/image" Target="../media/image105.wmf"/><Relationship Id="rId12" Type="http://schemas.openxmlformats.org/officeDocument/2006/relationships/oleObject" Target="../embeddings/oleObject117.bin"/><Relationship Id="rId2" Type="http://schemas.openxmlformats.org/officeDocument/2006/relationships/slideLayout" Target="../slideLayouts/slideLayout7.xml"/><Relationship Id="rId1" Type="http://schemas.openxmlformats.org/officeDocument/2006/relationships/vmlDrawing" Target="../drawings/vmlDrawing49.vml"/><Relationship Id="rId6" Type="http://schemas.openxmlformats.org/officeDocument/2006/relationships/oleObject" Target="../embeddings/oleObject114.bin"/><Relationship Id="rId11" Type="http://schemas.openxmlformats.org/officeDocument/2006/relationships/image" Target="../media/image107.wmf"/><Relationship Id="rId5" Type="http://schemas.openxmlformats.org/officeDocument/2006/relationships/image" Target="../media/image104.wmf"/><Relationship Id="rId10" Type="http://schemas.openxmlformats.org/officeDocument/2006/relationships/oleObject" Target="../embeddings/oleObject116.bin"/><Relationship Id="rId4" Type="http://schemas.openxmlformats.org/officeDocument/2006/relationships/oleObject" Target="../embeddings/oleObject113.bin"/><Relationship Id="rId9" Type="http://schemas.openxmlformats.org/officeDocument/2006/relationships/image" Target="../media/image106.wmf"/></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8" Type="http://schemas.openxmlformats.org/officeDocument/2006/relationships/oleObject" Target="../embeddings/oleObject120.bin"/><Relationship Id="rId3" Type="http://schemas.openxmlformats.org/officeDocument/2006/relationships/notesSlide" Target="../notesSlides/notesSlide137.xml"/><Relationship Id="rId7" Type="http://schemas.openxmlformats.org/officeDocument/2006/relationships/image" Target="../media/image110.wmf"/><Relationship Id="rId2" Type="http://schemas.openxmlformats.org/officeDocument/2006/relationships/slideLayout" Target="../slideLayouts/slideLayout7.xml"/><Relationship Id="rId1" Type="http://schemas.openxmlformats.org/officeDocument/2006/relationships/vmlDrawing" Target="../drawings/vmlDrawing50.vml"/><Relationship Id="rId6" Type="http://schemas.openxmlformats.org/officeDocument/2006/relationships/oleObject" Target="../embeddings/oleObject119.bin"/><Relationship Id="rId5" Type="http://schemas.openxmlformats.org/officeDocument/2006/relationships/image" Target="../media/image109.wmf"/><Relationship Id="rId4" Type="http://schemas.openxmlformats.org/officeDocument/2006/relationships/oleObject" Target="../embeddings/oleObject118.bin"/><Relationship Id="rId9" Type="http://schemas.openxmlformats.org/officeDocument/2006/relationships/image" Target="../media/image111.wmf"/></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38.xml"/><Relationship Id="rId7" Type="http://schemas.openxmlformats.org/officeDocument/2006/relationships/image" Target="../media/image113.wmf"/><Relationship Id="rId2" Type="http://schemas.openxmlformats.org/officeDocument/2006/relationships/slideLayout" Target="../slideLayouts/slideLayout7.xml"/><Relationship Id="rId1" Type="http://schemas.openxmlformats.org/officeDocument/2006/relationships/vmlDrawing" Target="../drawings/vmlDrawing51.vml"/><Relationship Id="rId6" Type="http://schemas.openxmlformats.org/officeDocument/2006/relationships/oleObject" Target="../embeddings/oleObject122.bin"/><Relationship Id="rId5" Type="http://schemas.openxmlformats.org/officeDocument/2006/relationships/image" Target="../media/image112.wmf"/><Relationship Id="rId4" Type="http://schemas.openxmlformats.org/officeDocument/2006/relationships/oleObject" Target="../embeddings/oleObject121.bin"/></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8" Type="http://schemas.openxmlformats.org/officeDocument/2006/relationships/oleObject" Target="../embeddings/oleObject125.bin"/><Relationship Id="rId3" Type="http://schemas.openxmlformats.org/officeDocument/2006/relationships/notesSlide" Target="../notesSlides/notesSlide142.xml"/><Relationship Id="rId7" Type="http://schemas.openxmlformats.org/officeDocument/2006/relationships/image" Target="../media/image115.wmf"/><Relationship Id="rId2" Type="http://schemas.openxmlformats.org/officeDocument/2006/relationships/slideLayout" Target="../slideLayouts/slideLayout7.xml"/><Relationship Id="rId1" Type="http://schemas.openxmlformats.org/officeDocument/2006/relationships/vmlDrawing" Target="../drawings/vmlDrawing52.vml"/><Relationship Id="rId6" Type="http://schemas.openxmlformats.org/officeDocument/2006/relationships/oleObject" Target="../embeddings/oleObject124.bin"/><Relationship Id="rId5" Type="http://schemas.openxmlformats.org/officeDocument/2006/relationships/image" Target="../media/image114.wmf"/><Relationship Id="rId4" Type="http://schemas.openxmlformats.org/officeDocument/2006/relationships/oleObject" Target="../embeddings/oleObject123.bin"/><Relationship Id="rId9" Type="http://schemas.openxmlformats.org/officeDocument/2006/relationships/image" Target="../media/image116.wmf"/></Relationships>
</file>

<file path=ppt/slides/_rels/slide146.xml.rels><?xml version="1.0" encoding="UTF-8" standalone="yes"?>
<Relationships xmlns="http://schemas.openxmlformats.org/package/2006/relationships"><Relationship Id="rId8" Type="http://schemas.openxmlformats.org/officeDocument/2006/relationships/oleObject" Target="../embeddings/oleObject128.bin"/><Relationship Id="rId13" Type="http://schemas.openxmlformats.org/officeDocument/2006/relationships/oleObject" Target="../embeddings/oleObject131.bin"/><Relationship Id="rId3" Type="http://schemas.openxmlformats.org/officeDocument/2006/relationships/notesSlide" Target="../notesSlides/notesSlide143.xml"/><Relationship Id="rId7" Type="http://schemas.openxmlformats.org/officeDocument/2006/relationships/image" Target="../media/image118.wmf"/><Relationship Id="rId12" Type="http://schemas.openxmlformats.org/officeDocument/2006/relationships/oleObject" Target="../embeddings/oleObject130.bin"/><Relationship Id="rId2" Type="http://schemas.openxmlformats.org/officeDocument/2006/relationships/slideLayout" Target="../slideLayouts/slideLayout7.xml"/><Relationship Id="rId1" Type="http://schemas.openxmlformats.org/officeDocument/2006/relationships/vmlDrawing" Target="../drawings/vmlDrawing53.vml"/><Relationship Id="rId6" Type="http://schemas.openxmlformats.org/officeDocument/2006/relationships/oleObject" Target="../embeddings/oleObject127.bin"/><Relationship Id="rId11" Type="http://schemas.openxmlformats.org/officeDocument/2006/relationships/image" Target="../media/image120.wmf"/><Relationship Id="rId5" Type="http://schemas.openxmlformats.org/officeDocument/2006/relationships/image" Target="../media/image117.wmf"/><Relationship Id="rId10" Type="http://schemas.openxmlformats.org/officeDocument/2006/relationships/oleObject" Target="../embeddings/oleObject129.bin"/><Relationship Id="rId4" Type="http://schemas.openxmlformats.org/officeDocument/2006/relationships/oleObject" Target="../embeddings/oleObject126.bin"/><Relationship Id="rId9" Type="http://schemas.openxmlformats.org/officeDocument/2006/relationships/image" Target="../media/image119.wmf"/><Relationship Id="rId14" Type="http://schemas.openxmlformats.org/officeDocument/2006/relationships/image" Target="../media/image121.wmf"/></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48.xml"/><Relationship Id="rId7" Type="http://schemas.openxmlformats.org/officeDocument/2006/relationships/image" Target="../media/image123.wmf"/><Relationship Id="rId2" Type="http://schemas.openxmlformats.org/officeDocument/2006/relationships/slideLayout" Target="../slideLayouts/slideLayout7.xml"/><Relationship Id="rId1" Type="http://schemas.openxmlformats.org/officeDocument/2006/relationships/vmlDrawing" Target="../drawings/vmlDrawing54.vml"/><Relationship Id="rId6" Type="http://schemas.openxmlformats.org/officeDocument/2006/relationships/oleObject" Target="../embeddings/oleObject133.bin"/><Relationship Id="rId5" Type="http://schemas.openxmlformats.org/officeDocument/2006/relationships/image" Target="../media/image122.wmf"/><Relationship Id="rId4" Type="http://schemas.openxmlformats.org/officeDocument/2006/relationships/oleObject" Target="../embeddings/oleObject132.bin"/></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7.xml"/><Relationship Id="rId1" Type="http://schemas.openxmlformats.org/officeDocument/2006/relationships/vmlDrawing" Target="../drawings/vmlDrawing55.vml"/><Relationship Id="rId5" Type="http://schemas.openxmlformats.org/officeDocument/2006/relationships/image" Target="../media/image124.wmf"/><Relationship Id="rId4" Type="http://schemas.openxmlformats.org/officeDocument/2006/relationships/oleObject" Target="../embeddings/oleObject134.bin"/></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54.xml"/><Relationship Id="rId7" Type="http://schemas.openxmlformats.org/officeDocument/2006/relationships/image" Target="../media/image126.wmf"/><Relationship Id="rId2" Type="http://schemas.openxmlformats.org/officeDocument/2006/relationships/slideLayout" Target="../slideLayouts/slideLayout7.xml"/><Relationship Id="rId1" Type="http://schemas.openxmlformats.org/officeDocument/2006/relationships/vmlDrawing" Target="../drawings/vmlDrawing56.vml"/><Relationship Id="rId6" Type="http://schemas.openxmlformats.org/officeDocument/2006/relationships/oleObject" Target="../embeddings/oleObject136.bin"/><Relationship Id="rId5" Type="http://schemas.openxmlformats.org/officeDocument/2006/relationships/image" Target="../media/image125.wmf"/><Relationship Id="rId4" Type="http://schemas.openxmlformats.org/officeDocument/2006/relationships/oleObject" Target="../embeddings/oleObject135.bin"/></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7.xml"/><Relationship Id="rId1" Type="http://schemas.openxmlformats.org/officeDocument/2006/relationships/vmlDrawing" Target="../drawings/vmlDrawing57.vml"/><Relationship Id="rId5" Type="http://schemas.openxmlformats.org/officeDocument/2006/relationships/image" Target="../media/image127.wmf"/><Relationship Id="rId4" Type="http://schemas.openxmlformats.org/officeDocument/2006/relationships/oleObject" Target="../embeddings/oleObject137.bin"/></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7.xml"/><Relationship Id="rId1" Type="http://schemas.openxmlformats.org/officeDocument/2006/relationships/vmlDrawing" Target="../drawings/vmlDrawing58.vml"/><Relationship Id="rId5" Type="http://schemas.openxmlformats.org/officeDocument/2006/relationships/image" Target="../media/image128.wmf"/><Relationship Id="rId4" Type="http://schemas.openxmlformats.org/officeDocument/2006/relationships/oleObject" Target="../embeddings/oleObject138.bin"/></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7.xml"/><Relationship Id="rId1" Type="http://schemas.openxmlformats.org/officeDocument/2006/relationships/vmlDrawing" Target="../drawings/vmlDrawing59.vml"/><Relationship Id="rId5" Type="http://schemas.openxmlformats.org/officeDocument/2006/relationships/image" Target="../media/image129.emf"/><Relationship Id="rId4" Type="http://schemas.openxmlformats.org/officeDocument/2006/relationships/oleObject" Target="../embeddings/oleObject139.bin"/></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7.xml"/><Relationship Id="rId1" Type="http://schemas.openxmlformats.org/officeDocument/2006/relationships/vmlDrawing" Target="../drawings/vmlDrawing60.vml"/><Relationship Id="rId5" Type="http://schemas.openxmlformats.org/officeDocument/2006/relationships/image" Target="../media/image130.wmf"/><Relationship Id="rId4" Type="http://schemas.openxmlformats.org/officeDocument/2006/relationships/oleObject" Target="../embeddings/oleObject140.bin"/></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65.xml"/><Relationship Id="rId7" Type="http://schemas.openxmlformats.org/officeDocument/2006/relationships/image" Target="../media/image132.wmf"/><Relationship Id="rId2" Type="http://schemas.openxmlformats.org/officeDocument/2006/relationships/slideLayout" Target="../slideLayouts/slideLayout7.xml"/><Relationship Id="rId1" Type="http://schemas.openxmlformats.org/officeDocument/2006/relationships/vmlDrawing" Target="../drawings/vmlDrawing61.vml"/><Relationship Id="rId6" Type="http://schemas.openxmlformats.org/officeDocument/2006/relationships/oleObject" Target="../embeddings/oleObject142.bin"/><Relationship Id="rId5" Type="http://schemas.openxmlformats.org/officeDocument/2006/relationships/image" Target="../media/image131.emf"/><Relationship Id="rId4" Type="http://schemas.openxmlformats.org/officeDocument/2006/relationships/oleObject" Target="../embeddings/oleObject141.bin"/></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66.xml"/><Relationship Id="rId7" Type="http://schemas.openxmlformats.org/officeDocument/2006/relationships/image" Target="../media/image134.wmf"/><Relationship Id="rId2" Type="http://schemas.openxmlformats.org/officeDocument/2006/relationships/slideLayout" Target="../slideLayouts/slideLayout7.xml"/><Relationship Id="rId1" Type="http://schemas.openxmlformats.org/officeDocument/2006/relationships/vmlDrawing" Target="../drawings/vmlDrawing62.vml"/><Relationship Id="rId6" Type="http://schemas.openxmlformats.org/officeDocument/2006/relationships/oleObject" Target="../embeddings/oleObject144.bin"/><Relationship Id="rId5" Type="http://schemas.openxmlformats.org/officeDocument/2006/relationships/image" Target="../media/image133.emf"/><Relationship Id="rId4" Type="http://schemas.openxmlformats.org/officeDocument/2006/relationships/oleObject" Target="../embeddings/oleObject143.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67.xml"/><Relationship Id="rId7" Type="http://schemas.openxmlformats.org/officeDocument/2006/relationships/image" Target="../media/image136.wmf"/><Relationship Id="rId2" Type="http://schemas.openxmlformats.org/officeDocument/2006/relationships/slideLayout" Target="../slideLayouts/slideLayout7.xml"/><Relationship Id="rId1" Type="http://schemas.openxmlformats.org/officeDocument/2006/relationships/vmlDrawing" Target="../drawings/vmlDrawing63.vml"/><Relationship Id="rId6" Type="http://schemas.openxmlformats.org/officeDocument/2006/relationships/oleObject" Target="../embeddings/oleObject146.bin"/><Relationship Id="rId5" Type="http://schemas.openxmlformats.org/officeDocument/2006/relationships/image" Target="../media/image135.emf"/><Relationship Id="rId4" Type="http://schemas.openxmlformats.org/officeDocument/2006/relationships/oleObject" Target="../embeddings/oleObject145.bin"/></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168.xml"/><Relationship Id="rId7" Type="http://schemas.openxmlformats.org/officeDocument/2006/relationships/image" Target="../media/image138.wmf"/><Relationship Id="rId2" Type="http://schemas.openxmlformats.org/officeDocument/2006/relationships/slideLayout" Target="../slideLayouts/slideLayout7.xml"/><Relationship Id="rId1" Type="http://schemas.openxmlformats.org/officeDocument/2006/relationships/vmlDrawing" Target="../drawings/vmlDrawing64.vml"/><Relationship Id="rId6" Type="http://schemas.openxmlformats.org/officeDocument/2006/relationships/oleObject" Target="../embeddings/oleObject148.bin"/><Relationship Id="rId5" Type="http://schemas.openxmlformats.org/officeDocument/2006/relationships/image" Target="../media/image137.emf"/><Relationship Id="rId4" Type="http://schemas.openxmlformats.org/officeDocument/2006/relationships/oleObject" Target="../embeddings/oleObject147.bin"/></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69.xml"/><Relationship Id="rId7" Type="http://schemas.openxmlformats.org/officeDocument/2006/relationships/image" Target="../media/image140.wmf"/><Relationship Id="rId2" Type="http://schemas.openxmlformats.org/officeDocument/2006/relationships/slideLayout" Target="../slideLayouts/slideLayout7.xml"/><Relationship Id="rId1" Type="http://schemas.openxmlformats.org/officeDocument/2006/relationships/vmlDrawing" Target="../drawings/vmlDrawing65.vml"/><Relationship Id="rId6" Type="http://schemas.openxmlformats.org/officeDocument/2006/relationships/oleObject" Target="../embeddings/oleObject150.bin"/><Relationship Id="rId5" Type="http://schemas.openxmlformats.org/officeDocument/2006/relationships/image" Target="../media/image139.emf"/><Relationship Id="rId4" Type="http://schemas.openxmlformats.org/officeDocument/2006/relationships/oleObject" Target="../embeddings/oleObject149.bin"/></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72.xml"/><Relationship Id="rId2" Type="http://schemas.openxmlformats.org/officeDocument/2006/relationships/slideLayout" Target="../slideLayouts/slideLayout7.xml"/><Relationship Id="rId1" Type="http://schemas.openxmlformats.org/officeDocument/2006/relationships/vmlDrawing" Target="../drawings/vmlDrawing66.vml"/><Relationship Id="rId5" Type="http://schemas.openxmlformats.org/officeDocument/2006/relationships/image" Target="../media/image141.wmf"/><Relationship Id="rId4" Type="http://schemas.openxmlformats.org/officeDocument/2006/relationships/oleObject" Target="../embeddings/oleObject151.bin"/></Relationships>
</file>

<file path=ppt/slides/_rels/slide176.xml.rels><?xml version="1.0" encoding="UTF-8" standalone="yes"?>
<Relationships xmlns="http://schemas.openxmlformats.org/package/2006/relationships"><Relationship Id="rId8" Type="http://schemas.openxmlformats.org/officeDocument/2006/relationships/oleObject" Target="../embeddings/oleObject154.bin"/><Relationship Id="rId3" Type="http://schemas.openxmlformats.org/officeDocument/2006/relationships/notesSlide" Target="../notesSlides/notesSlide173.xml"/><Relationship Id="rId7" Type="http://schemas.openxmlformats.org/officeDocument/2006/relationships/image" Target="../media/image143.wmf"/><Relationship Id="rId2" Type="http://schemas.openxmlformats.org/officeDocument/2006/relationships/slideLayout" Target="../slideLayouts/slideLayout7.xml"/><Relationship Id="rId1" Type="http://schemas.openxmlformats.org/officeDocument/2006/relationships/vmlDrawing" Target="../drawings/vmlDrawing67.vml"/><Relationship Id="rId6" Type="http://schemas.openxmlformats.org/officeDocument/2006/relationships/oleObject" Target="../embeddings/oleObject153.bin"/><Relationship Id="rId5" Type="http://schemas.openxmlformats.org/officeDocument/2006/relationships/image" Target="../media/image142.wmf"/><Relationship Id="rId4" Type="http://schemas.openxmlformats.org/officeDocument/2006/relationships/oleObject" Target="../embeddings/oleObject152.bin"/></Relationships>
</file>

<file path=ppt/slides/_rels/slide177.xml.rels><?xml version="1.0" encoding="UTF-8" standalone="yes"?>
<Relationships xmlns="http://schemas.openxmlformats.org/package/2006/relationships"><Relationship Id="rId3" Type="http://schemas.openxmlformats.org/officeDocument/2006/relationships/notesSlide" Target="../notesSlides/notesSlide174.xml"/><Relationship Id="rId2" Type="http://schemas.openxmlformats.org/officeDocument/2006/relationships/slideLayout" Target="../slideLayouts/slideLayout7.xml"/><Relationship Id="rId1" Type="http://schemas.openxmlformats.org/officeDocument/2006/relationships/vmlDrawing" Target="../drawings/vmlDrawing68.vml"/><Relationship Id="rId5" Type="http://schemas.openxmlformats.org/officeDocument/2006/relationships/image" Target="../media/image144.wmf"/><Relationship Id="rId4" Type="http://schemas.openxmlformats.org/officeDocument/2006/relationships/oleObject" Target="../embeddings/oleObject155.bin"/></Relationships>
</file>

<file path=ppt/slides/_rels/slide178.xml.rels><?xml version="1.0" encoding="UTF-8" standalone="yes"?>
<Relationships xmlns="http://schemas.openxmlformats.org/package/2006/relationships"><Relationship Id="rId8" Type="http://schemas.openxmlformats.org/officeDocument/2006/relationships/oleObject" Target="../embeddings/oleObject158.bin"/><Relationship Id="rId3" Type="http://schemas.openxmlformats.org/officeDocument/2006/relationships/notesSlide" Target="../notesSlides/notesSlide175.xml"/><Relationship Id="rId7" Type="http://schemas.openxmlformats.org/officeDocument/2006/relationships/image" Target="../media/image146.wmf"/><Relationship Id="rId2" Type="http://schemas.openxmlformats.org/officeDocument/2006/relationships/slideLayout" Target="../slideLayouts/slideLayout7.xml"/><Relationship Id="rId1" Type="http://schemas.openxmlformats.org/officeDocument/2006/relationships/vmlDrawing" Target="../drawings/vmlDrawing69.vml"/><Relationship Id="rId6" Type="http://schemas.openxmlformats.org/officeDocument/2006/relationships/oleObject" Target="../embeddings/oleObject157.bin"/><Relationship Id="rId5" Type="http://schemas.openxmlformats.org/officeDocument/2006/relationships/image" Target="../media/image145.wmf"/><Relationship Id="rId10" Type="http://schemas.openxmlformats.org/officeDocument/2006/relationships/image" Target="../media/image147.wmf"/><Relationship Id="rId4" Type="http://schemas.openxmlformats.org/officeDocument/2006/relationships/oleObject" Target="../embeddings/oleObject156.bin"/><Relationship Id="rId9" Type="http://schemas.openxmlformats.org/officeDocument/2006/relationships/oleObject" Target="../embeddings/oleObject159.bin"/></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76.xml"/><Relationship Id="rId2" Type="http://schemas.openxmlformats.org/officeDocument/2006/relationships/slideLayout" Target="../slideLayouts/slideLayout7.xml"/><Relationship Id="rId1" Type="http://schemas.openxmlformats.org/officeDocument/2006/relationships/vmlDrawing" Target="../drawings/vmlDrawing70.vml"/><Relationship Id="rId5" Type="http://schemas.openxmlformats.org/officeDocument/2006/relationships/image" Target="../media/image148.wmf"/><Relationship Id="rId4" Type="http://schemas.openxmlformats.org/officeDocument/2006/relationships/oleObject" Target="../embeddings/oleObject160.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77.xml"/><Relationship Id="rId2" Type="http://schemas.openxmlformats.org/officeDocument/2006/relationships/slideLayout" Target="../slideLayouts/slideLayout7.xml"/><Relationship Id="rId1" Type="http://schemas.openxmlformats.org/officeDocument/2006/relationships/vmlDrawing" Target="../drawings/vmlDrawing71.vml"/><Relationship Id="rId5" Type="http://schemas.openxmlformats.org/officeDocument/2006/relationships/image" Target="../media/image149.wmf"/><Relationship Id="rId4" Type="http://schemas.openxmlformats.org/officeDocument/2006/relationships/oleObject" Target="../embeddings/oleObject161.bin"/></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78.xml"/><Relationship Id="rId7" Type="http://schemas.openxmlformats.org/officeDocument/2006/relationships/image" Target="../media/image151.wmf"/><Relationship Id="rId2" Type="http://schemas.openxmlformats.org/officeDocument/2006/relationships/slideLayout" Target="../slideLayouts/slideLayout7.xml"/><Relationship Id="rId1" Type="http://schemas.openxmlformats.org/officeDocument/2006/relationships/vmlDrawing" Target="../drawings/vmlDrawing72.vml"/><Relationship Id="rId6" Type="http://schemas.openxmlformats.org/officeDocument/2006/relationships/oleObject" Target="../embeddings/oleObject163.bin"/><Relationship Id="rId5" Type="http://schemas.openxmlformats.org/officeDocument/2006/relationships/image" Target="../media/image150.wmf"/><Relationship Id="rId4" Type="http://schemas.openxmlformats.org/officeDocument/2006/relationships/oleObject" Target="../embeddings/oleObject162.bin"/></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81.xml"/><Relationship Id="rId7" Type="http://schemas.openxmlformats.org/officeDocument/2006/relationships/image" Target="../media/image153.wmf"/><Relationship Id="rId2" Type="http://schemas.openxmlformats.org/officeDocument/2006/relationships/slideLayout" Target="../slideLayouts/slideLayout7.xml"/><Relationship Id="rId1" Type="http://schemas.openxmlformats.org/officeDocument/2006/relationships/vmlDrawing" Target="../drawings/vmlDrawing73.vml"/><Relationship Id="rId6" Type="http://schemas.openxmlformats.org/officeDocument/2006/relationships/oleObject" Target="../embeddings/oleObject165.bin"/><Relationship Id="rId5" Type="http://schemas.openxmlformats.org/officeDocument/2006/relationships/image" Target="../media/image152.wmf"/><Relationship Id="rId4" Type="http://schemas.openxmlformats.org/officeDocument/2006/relationships/oleObject" Target="../embeddings/oleObject164.bin"/></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185.xml"/><Relationship Id="rId2" Type="http://schemas.openxmlformats.org/officeDocument/2006/relationships/slideLayout" Target="../slideLayouts/slideLayout7.xml"/><Relationship Id="rId1" Type="http://schemas.openxmlformats.org/officeDocument/2006/relationships/vmlDrawing" Target="../drawings/vmlDrawing74.vml"/><Relationship Id="rId5" Type="http://schemas.openxmlformats.org/officeDocument/2006/relationships/image" Target="../media/image154.wmf"/><Relationship Id="rId4" Type="http://schemas.openxmlformats.org/officeDocument/2006/relationships/oleObject" Target="../embeddings/oleObject166.bin"/></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3" Type="http://schemas.openxmlformats.org/officeDocument/2006/relationships/notesSlide" Target="../notesSlides/notesSlide188.xml"/><Relationship Id="rId2" Type="http://schemas.openxmlformats.org/officeDocument/2006/relationships/slideLayout" Target="../slideLayouts/slideLayout7.xml"/><Relationship Id="rId1" Type="http://schemas.openxmlformats.org/officeDocument/2006/relationships/vmlDrawing" Target="../drawings/vmlDrawing75.vml"/><Relationship Id="rId5" Type="http://schemas.openxmlformats.org/officeDocument/2006/relationships/image" Target="../media/image155.wmf"/><Relationship Id="rId4" Type="http://schemas.openxmlformats.org/officeDocument/2006/relationships/oleObject" Target="../embeddings/oleObject167.bin"/></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3" Type="http://schemas.openxmlformats.org/officeDocument/2006/relationships/oleObject" Target="../embeddings/oleObject168.bin"/><Relationship Id="rId2" Type="http://schemas.openxmlformats.org/officeDocument/2006/relationships/slideLayout" Target="../slideLayouts/slideLayout7.xml"/><Relationship Id="rId1" Type="http://schemas.openxmlformats.org/officeDocument/2006/relationships/vmlDrawing" Target="../drawings/vmlDrawing76.vml"/><Relationship Id="rId6" Type="http://schemas.openxmlformats.org/officeDocument/2006/relationships/image" Target="../media/image157.emf"/><Relationship Id="rId5" Type="http://schemas.openxmlformats.org/officeDocument/2006/relationships/oleObject" Target="../embeddings/oleObject169.bin"/><Relationship Id="rId4" Type="http://schemas.openxmlformats.org/officeDocument/2006/relationships/image" Target="../media/image156.wmf"/></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3" Type="http://schemas.openxmlformats.org/officeDocument/2006/relationships/oleObject" Target="../embeddings/oleObject170.bin"/><Relationship Id="rId2" Type="http://schemas.openxmlformats.org/officeDocument/2006/relationships/slideLayout" Target="../slideLayouts/slideLayout7.xml"/><Relationship Id="rId1" Type="http://schemas.openxmlformats.org/officeDocument/2006/relationships/vmlDrawing" Target="../drawings/vmlDrawing77.vml"/><Relationship Id="rId6" Type="http://schemas.openxmlformats.org/officeDocument/2006/relationships/image" Target="../media/image159.wmf"/><Relationship Id="rId5" Type="http://schemas.openxmlformats.org/officeDocument/2006/relationships/oleObject" Target="../embeddings/oleObject171.bin"/><Relationship Id="rId4" Type="http://schemas.openxmlformats.org/officeDocument/2006/relationships/image" Target="../media/image158.wmf"/></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8" Type="http://schemas.openxmlformats.org/officeDocument/2006/relationships/image" Target="../media/image162.wmf"/><Relationship Id="rId3" Type="http://schemas.openxmlformats.org/officeDocument/2006/relationships/oleObject" Target="../embeddings/oleObject172.bin"/><Relationship Id="rId7" Type="http://schemas.openxmlformats.org/officeDocument/2006/relationships/oleObject" Target="../embeddings/oleObject174.bin"/><Relationship Id="rId12" Type="http://schemas.openxmlformats.org/officeDocument/2006/relationships/image" Target="../media/image164.wmf"/><Relationship Id="rId2" Type="http://schemas.openxmlformats.org/officeDocument/2006/relationships/slideLayout" Target="../slideLayouts/slideLayout7.xml"/><Relationship Id="rId1" Type="http://schemas.openxmlformats.org/officeDocument/2006/relationships/vmlDrawing" Target="../drawings/vmlDrawing78.vml"/><Relationship Id="rId6" Type="http://schemas.openxmlformats.org/officeDocument/2006/relationships/image" Target="../media/image161.wmf"/><Relationship Id="rId11" Type="http://schemas.openxmlformats.org/officeDocument/2006/relationships/oleObject" Target="../embeddings/oleObject176.bin"/><Relationship Id="rId5" Type="http://schemas.openxmlformats.org/officeDocument/2006/relationships/oleObject" Target="../embeddings/oleObject173.bin"/><Relationship Id="rId10" Type="http://schemas.openxmlformats.org/officeDocument/2006/relationships/image" Target="../media/image163.wmf"/><Relationship Id="rId4" Type="http://schemas.openxmlformats.org/officeDocument/2006/relationships/image" Target="../media/image160.wmf"/><Relationship Id="rId9" Type="http://schemas.openxmlformats.org/officeDocument/2006/relationships/oleObject" Target="../embeddings/oleObject175.bin"/></Relationships>
</file>

<file path=ppt/slides/_rels/slide203.xml.rels><?xml version="1.0" encoding="UTF-8" standalone="yes"?>
<Relationships xmlns="http://schemas.openxmlformats.org/package/2006/relationships"><Relationship Id="rId3" Type="http://schemas.openxmlformats.org/officeDocument/2006/relationships/oleObject" Target="../embeddings/oleObject177.bin"/><Relationship Id="rId2" Type="http://schemas.openxmlformats.org/officeDocument/2006/relationships/slideLayout" Target="../slideLayouts/slideLayout7.xml"/><Relationship Id="rId1" Type="http://schemas.openxmlformats.org/officeDocument/2006/relationships/vmlDrawing" Target="../drawings/vmlDrawing79.vml"/><Relationship Id="rId6" Type="http://schemas.openxmlformats.org/officeDocument/2006/relationships/image" Target="../media/image166.wmf"/><Relationship Id="rId5" Type="http://schemas.openxmlformats.org/officeDocument/2006/relationships/oleObject" Target="../embeddings/oleObject178.bin"/><Relationship Id="rId4" Type="http://schemas.openxmlformats.org/officeDocument/2006/relationships/image" Target="../media/image165.wmf"/></Relationships>
</file>

<file path=ppt/slides/_rels/slide204.xml.rels><?xml version="1.0" encoding="UTF-8" standalone="yes"?>
<Relationships xmlns="http://schemas.openxmlformats.org/package/2006/relationships"><Relationship Id="rId8" Type="http://schemas.openxmlformats.org/officeDocument/2006/relationships/image" Target="../media/image169.wmf"/><Relationship Id="rId13" Type="http://schemas.openxmlformats.org/officeDocument/2006/relationships/oleObject" Target="../embeddings/oleObject184.bin"/><Relationship Id="rId3" Type="http://schemas.openxmlformats.org/officeDocument/2006/relationships/oleObject" Target="../embeddings/oleObject179.bin"/><Relationship Id="rId7" Type="http://schemas.openxmlformats.org/officeDocument/2006/relationships/oleObject" Target="../embeddings/oleObject181.bin"/><Relationship Id="rId12" Type="http://schemas.openxmlformats.org/officeDocument/2006/relationships/image" Target="../media/image171.wmf"/><Relationship Id="rId2" Type="http://schemas.openxmlformats.org/officeDocument/2006/relationships/slideLayout" Target="../slideLayouts/slideLayout7.xml"/><Relationship Id="rId1" Type="http://schemas.openxmlformats.org/officeDocument/2006/relationships/vmlDrawing" Target="../drawings/vmlDrawing80.vml"/><Relationship Id="rId6" Type="http://schemas.openxmlformats.org/officeDocument/2006/relationships/image" Target="../media/image168.wmf"/><Relationship Id="rId11" Type="http://schemas.openxmlformats.org/officeDocument/2006/relationships/oleObject" Target="../embeddings/oleObject183.bin"/><Relationship Id="rId5" Type="http://schemas.openxmlformats.org/officeDocument/2006/relationships/oleObject" Target="../embeddings/oleObject180.bin"/><Relationship Id="rId10" Type="http://schemas.openxmlformats.org/officeDocument/2006/relationships/image" Target="../media/image170.wmf"/><Relationship Id="rId4" Type="http://schemas.openxmlformats.org/officeDocument/2006/relationships/image" Target="../media/image167.wmf"/><Relationship Id="rId9" Type="http://schemas.openxmlformats.org/officeDocument/2006/relationships/oleObject" Target="../embeddings/oleObject182.bin"/></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3" Type="http://schemas.openxmlformats.org/officeDocument/2006/relationships/oleObject" Target="../embeddings/oleObject185.bin"/><Relationship Id="rId2" Type="http://schemas.openxmlformats.org/officeDocument/2006/relationships/slideLayout" Target="../slideLayouts/slideLayout7.xml"/><Relationship Id="rId1" Type="http://schemas.openxmlformats.org/officeDocument/2006/relationships/vmlDrawing" Target="../drawings/vmlDrawing81.vml"/><Relationship Id="rId6" Type="http://schemas.openxmlformats.org/officeDocument/2006/relationships/image" Target="../media/image173.wmf"/><Relationship Id="rId5" Type="http://schemas.openxmlformats.org/officeDocument/2006/relationships/oleObject" Target="../embeddings/oleObject186.bin"/><Relationship Id="rId4" Type="http://schemas.openxmlformats.org/officeDocument/2006/relationships/image" Target="../media/image172.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21.xml"/><Relationship Id="rId7" Type="http://schemas.openxmlformats.org/officeDocument/2006/relationships/oleObject" Target="../embeddings/oleObject3.bin"/><Relationship Id="rId12"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5.bin"/><Relationship Id="rId5" Type="http://schemas.openxmlformats.org/officeDocument/2006/relationships/image" Target="../media/image2.wmf"/><Relationship Id="rId10" Type="http://schemas.openxmlformats.org/officeDocument/2006/relationships/image" Target="../media/image4.wmf"/><Relationship Id="rId4" Type="http://schemas.openxmlformats.org/officeDocument/2006/relationships/oleObject" Target="../embeddings/oleObject1.bin"/><Relationship Id="rId9"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6.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47.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7.wmf"/><Relationship Id="rId4" Type="http://schemas.openxmlformats.org/officeDocument/2006/relationships/oleObject" Target="../embeddings/oleObject7.bin"/><Relationship Id="rId9" Type="http://schemas.openxmlformats.org/officeDocument/2006/relationships/image" Target="../media/image9.w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0.wmf"/><Relationship Id="rId4" Type="http://schemas.openxmlformats.org/officeDocument/2006/relationships/oleObject" Target="../embeddings/oleObject10.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1.wmf"/><Relationship Id="rId4" Type="http://schemas.openxmlformats.org/officeDocument/2006/relationships/oleObject" Target="../embeddings/oleObject11.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3.xml"/><Relationship Id="rId7" Type="http://schemas.openxmlformats.org/officeDocument/2006/relationships/image" Target="../media/image13.wmf"/><Relationship Id="rId2" Type="http://schemas.openxmlformats.org/officeDocument/2006/relationships/slideLayout" Target="../slideLayouts/slideLayout8.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image" Target="../media/image12.wmf"/><Relationship Id="rId4" Type="http://schemas.openxmlformats.org/officeDocument/2006/relationships/oleObject" Target="../embeddings/oleObject12.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4.emf"/><Relationship Id="rId4" Type="http://schemas.openxmlformats.org/officeDocument/2006/relationships/oleObject" Target="../embeddings/oleObject14.bin"/></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5.emf"/><Relationship Id="rId4" Type="http://schemas.openxmlformats.org/officeDocument/2006/relationships/oleObject" Target="../embeddings/oleObject15.bin"/></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6.emf"/><Relationship Id="rId4" Type="http://schemas.openxmlformats.org/officeDocument/2006/relationships/oleObject" Target="../embeddings/oleObject16.bin"/></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7.wmf"/><Relationship Id="rId4" Type="http://schemas.openxmlformats.org/officeDocument/2006/relationships/oleObject" Target="../embeddings/oleObject17.bin"/></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8.emf"/><Relationship Id="rId4" Type="http://schemas.openxmlformats.org/officeDocument/2006/relationships/oleObject" Target="../embeddings/oleObject18.bin"/></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73.xml"/><Relationship Id="rId7" Type="http://schemas.openxmlformats.org/officeDocument/2006/relationships/image" Target="../media/image20.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20.bin"/><Relationship Id="rId11" Type="http://schemas.openxmlformats.org/officeDocument/2006/relationships/image" Target="../media/image22.wmf"/><Relationship Id="rId5" Type="http://schemas.openxmlformats.org/officeDocument/2006/relationships/image" Target="../media/image19.w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21.wmf"/></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23.wmf"/><Relationship Id="rId4" Type="http://schemas.openxmlformats.org/officeDocument/2006/relationships/oleObject" Target="../embeddings/oleObject23.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24.wmf"/><Relationship Id="rId4" Type="http://schemas.openxmlformats.org/officeDocument/2006/relationships/oleObject" Target="../embeddings/oleObject24.bin"/></Relationships>
</file>

<file path=ppt/slides/_rels/slide82.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79.xml"/><Relationship Id="rId7" Type="http://schemas.openxmlformats.org/officeDocument/2006/relationships/image" Target="../media/image26.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26.bin"/><Relationship Id="rId5" Type="http://schemas.openxmlformats.org/officeDocument/2006/relationships/image" Target="../media/image25.wmf"/><Relationship Id="rId4" Type="http://schemas.openxmlformats.org/officeDocument/2006/relationships/oleObject" Target="../embeddings/oleObject25.bin"/><Relationship Id="rId9" Type="http://schemas.openxmlformats.org/officeDocument/2006/relationships/image" Target="../media/image27.wmf"/></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8.wmf"/><Relationship Id="rId4" Type="http://schemas.openxmlformats.org/officeDocument/2006/relationships/oleObject" Target="../embeddings/oleObject28.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9.wmf"/><Relationship Id="rId4" Type="http://schemas.openxmlformats.org/officeDocument/2006/relationships/oleObject" Target="../embeddings/oleObject29.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4.xml"/><Relationship Id="rId7" Type="http://schemas.openxmlformats.org/officeDocument/2006/relationships/image" Target="../media/image31.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31.bin"/><Relationship Id="rId5" Type="http://schemas.openxmlformats.org/officeDocument/2006/relationships/image" Target="../media/image30.wmf"/><Relationship Id="rId4" Type="http://schemas.openxmlformats.org/officeDocument/2006/relationships/oleObject" Target="../embeddings/oleObject30.bin"/></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36.wmf"/><Relationship Id="rId3" Type="http://schemas.openxmlformats.org/officeDocument/2006/relationships/notesSlide" Target="../notesSlides/notesSlide86.xml"/><Relationship Id="rId7" Type="http://schemas.openxmlformats.org/officeDocument/2006/relationships/image" Target="../media/image33.wmf"/><Relationship Id="rId12"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33.bin"/><Relationship Id="rId11" Type="http://schemas.openxmlformats.org/officeDocument/2006/relationships/image" Target="../media/image35.wmf"/><Relationship Id="rId5" Type="http://schemas.openxmlformats.org/officeDocument/2006/relationships/image" Target="../media/image32.wmf"/><Relationship Id="rId15" Type="http://schemas.openxmlformats.org/officeDocument/2006/relationships/image" Target="../media/image37.w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34.wmf"/><Relationship Id="rId14" Type="http://schemas.openxmlformats.org/officeDocument/2006/relationships/oleObject" Target="../embeddings/oleObject37.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7.xml"/><Relationship Id="rId7"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39.bin"/><Relationship Id="rId5" Type="http://schemas.openxmlformats.org/officeDocument/2006/relationships/image" Target="../media/image38.wmf"/><Relationship Id="rId4" Type="http://schemas.openxmlformats.org/officeDocument/2006/relationships/oleObject" Target="../embeddings/oleObject38.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8.xml"/><Relationship Id="rId7" Type="http://schemas.openxmlformats.org/officeDocument/2006/relationships/image" Target="../media/image41.w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41.bin"/><Relationship Id="rId5" Type="http://schemas.openxmlformats.org/officeDocument/2006/relationships/image" Target="../media/image40.wmf"/><Relationship Id="rId4" Type="http://schemas.openxmlformats.org/officeDocument/2006/relationships/oleObject" Target="../embeddings/oleObject40.bin"/></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42.wmf"/><Relationship Id="rId4" Type="http://schemas.openxmlformats.org/officeDocument/2006/relationships/oleObject" Target="../embeddings/oleObject42.bin"/></Relationships>
</file>

<file path=ppt/slides/_rels/slide93.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notesSlide" Target="../notesSlides/notesSlide90.xml"/><Relationship Id="rId7" Type="http://schemas.openxmlformats.org/officeDocument/2006/relationships/image" Target="../media/image43.w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44.bin"/><Relationship Id="rId11" Type="http://schemas.openxmlformats.org/officeDocument/2006/relationships/image" Target="../media/image45.wmf"/><Relationship Id="rId5" Type="http://schemas.openxmlformats.org/officeDocument/2006/relationships/image" Target="../media/image40.wmf"/><Relationship Id="rId10" Type="http://schemas.openxmlformats.org/officeDocument/2006/relationships/oleObject" Target="../embeddings/oleObject46.bin"/><Relationship Id="rId4" Type="http://schemas.openxmlformats.org/officeDocument/2006/relationships/oleObject" Target="../embeddings/oleObject43.bin"/><Relationship Id="rId9" Type="http://schemas.openxmlformats.org/officeDocument/2006/relationships/image" Target="../media/image44.wmf"/></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1.xml"/><Relationship Id="rId7" Type="http://schemas.openxmlformats.org/officeDocument/2006/relationships/image" Target="../media/image47.wmf"/><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48.bin"/><Relationship Id="rId5" Type="http://schemas.openxmlformats.org/officeDocument/2006/relationships/image" Target="../media/image46.wmf"/><Relationship Id="rId4" Type="http://schemas.openxmlformats.org/officeDocument/2006/relationships/oleObject" Target="../embeddings/oleObject47.bin"/></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2.xml"/><Relationship Id="rId7" Type="http://schemas.openxmlformats.org/officeDocument/2006/relationships/image" Target="../media/image49.wmf"/><Relationship Id="rId2" Type="http://schemas.openxmlformats.org/officeDocument/2006/relationships/slideLayout" Target="../slideLayouts/slideLayout1.xml"/><Relationship Id="rId1" Type="http://schemas.openxmlformats.org/officeDocument/2006/relationships/vmlDrawing" Target="../drawings/vmlDrawing25.vml"/><Relationship Id="rId6" Type="http://schemas.openxmlformats.org/officeDocument/2006/relationships/oleObject" Target="../embeddings/oleObject50.bin"/><Relationship Id="rId5" Type="http://schemas.openxmlformats.org/officeDocument/2006/relationships/image" Target="../media/image48.wmf"/><Relationship Id="rId4" Type="http://schemas.openxmlformats.org/officeDocument/2006/relationships/oleObject" Target="../embeddings/oleObject49.bin"/></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3.xml"/><Relationship Id="rId7" Type="http://schemas.openxmlformats.org/officeDocument/2006/relationships/image" Target="../media/image51.wmf"/><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oleObject" Target="../embeddings/oleObject52.bin"/><Relationship Id="rId5" Type="http://schemas.openxmlformats.org/officeDocument/2006/relationships/image" Target="../media/image50.wmf"/><Relationship Id="rId4" Type="http://schemas.openxmlformats.org/officeDocument/2006/relationships/oleObject" Target="../embeddings/oleObject51.bin"/></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52.wmf"/><Relationship Id="rId4" Type="http://schemas.openxmlformats.org/officeDocument/2006/relationships/oleObject" Target="../embeddings/oleObject53.bin"/></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53.wmf"/><Relationship Id="rId4" Type="http://schemas.openxmlformats.org/officeDocument/2006/relationships/oleObject" Target="../embeddings/oleObject54.bin"/></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381000" y="457200"/>
            <a:ext cx="8229600" cy="2209800"/>
          </a:xfrm>
        </p:spPr>
        <p:txBody>
          <a:bodyPr anchorCtr="1"/>
          <a:lstStyle/>
          <a:p>
            <a:pPr algn="r" eaLnBrk="1" hangingPunct="1">
              <a:defRPr/>
            </a:pPr>
            <a:r>
              <a:rPr lang="fa-IR" sz="13800" b="1" dirty="0" smtClean="0">
                <a:solidFill>
                  <a:srgbClr val="CC3300"/>
                </a:solidFill>
              </a:rPr>
              <a:t/>
            </a:r>
            <a:br>
              <a:rPr lang="fa-IR" sz="13800" b="1" dirty="0" smtClean="0">
                <a:solidFill>
                  <a:srgbClr val="CC3300"/>
                </a:solidFill>
              </a:rPr>
            </a:br>
            <a:r>
              <a:rPr lang="fa-IR" sz="13800" b="1" dirty="0" smtClean="0">
                <a:solidFill>
                  <a:srgbClr val="CC3300"/>
                </a:solidFill>
              </a:rPr>
              <a:t/>
            </a:r>
            <a:br>
              <a:rPr lang="fa-IR" sz="13800" b="1" dirty="0" smtClean="0">
                <a:solidFill>
                  <a:srgbClr val="CC3300"/>
                </a:solidFill>
              </a:rPr>
            </a:br>
            <a:r>
              <a:rPr lang="fa-IR" sz="13800" b="1" dirty="0" smtClean="0">
                <a:solidFill>
                  <a:srgbClr val="CC3300"/>
                </a:solidFill>
              </a:rPr>
              <a:t/>
            </a:r>
            <a:br>
              <a:rPr lang="fa-IR" sz="13800" b="1" dirty="0" smtClean="0">
                <a:solidFill>
                  <a:srgbClr val="CC3300"/>
                </a:solidFill>
              </a:rPr>
            </a:br>
            <a:r>
              <a:rPr lang="fa-IR" sz="2400" b="1" dirty="0" smtClean="0">
                <a:solidFill>
                  <a:srgbClr val="CC3300"/>
                </a:solidFill>
              </a:rPr>
              <a:t/>
            </a:r>
            <a:br>
              <a:rPr lang="fa-IR" sz="2400" b="1" dirty="0" smtClean="0">
                <a:solidFill>
                  <a:srgbClr val="CC3300"/>
                </a:solidFill>
              </a:rPr>
            </a:br>
            <a:r>
              <a:rPr lang="fa-IR" sz="2400" b="1" dirty="0" smtClean="0">
                <a:solidFill>
                  <a:srgbClr val="CC3300"/>
                </a:solidFill>
              </a:rPr>
              <a:t/>
            </a:r>
            <a:br>
              <a:rPr lang="fa-IR" sz="2400" b="1" dirty="0" smtClean="0">
                <a:solidFill>
                  <a:srgbClr val="CC3300"/>
                </a:solidFill>
              </a:rPr>
            </a:br>
            <a:r>
              <a:rPr lang="fa-IR" sz="2400" b="1" dirty="0" smtClean="0">
                <a:solidFill>
                  <a:srgbClr val="CC3300"/>
                </a:solidFill>
              </a:rPr>
              <a:t> </a:t>
            </a:r>
            <a:br>
              <a:rPr lang="fa-IR" sz="2400" b="1" dirty="0" smtClean="0">
                <a:solidFill>
                  <a:srgbClr val="CC3300"/>
                </a:solidFill>
              </a:rPr>
            </a:br>
            <a:r>
              <a:rPr lang="fa-IR" sz="13800" b="1" dirty="0" smtClean="0">
                <a:solidFill>
                  <a:srgbClr val="CC3300"/>
                </a:solidFill>
              </a:rPr>
              <a:t> </a:t>
            </a:r>
            <a:r>
              <a:rPr lang="fa-IR" sz="2400" b="1" dirty="0" smtClean="0">
                <a:solidFill>
                  <a:srgbClr val="CC3300"/>
                </a:solidFill>
              </a:rPr>
              <a:t/>
            </a:r>
            <a:br>
              <a:rPr lang="fa-IR" sz="2400" b="1" dirty="0" smtClean="0">
                <a:solidFill>
                  <a:srgbClr val="CC3300"/>
                </a:solidFill>
              </a:rPr>
            </a:br>
            <a:endParaRPr lang="en-US" sz="2400" b="1" dirty="0" smtClean="0">
              <a:solidFill>
                <a:srgbClr val="CC3300"/>
              </a:solidFill>
            </a:endParaRPr>
          </a:p>
        </p:txBody>
      </p:sp>
      <p:pic>
        <p:nvPicPr>
          <p:cNvPr id="84995" name="Picture 2" descr="Bism2"/>
          <p:cNvPicPr>
            <a:picLocks noChangeAspect="1" noChangeArrowheads="1"/>
          </p:cNvPicPr>
          <p:nvPr/>
        </p:nvPicPr>
        <p:blipFill>
          <a:blip r:embed="rId3"/>
          <a:srcRect/>
          <a:stretch>
            <a:fillRect/>
          </a:stretch>
        </p:blipFill>
        <p:spPr bwMode="auto">
          <a:xfrm>
            <a:off x="755650" y="931863"/>
            <a:ext cx="7632700" cy="49942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57200" y="533400"/>
            <a:ext cx="8305800" cy="5334000"/>
          </a:xfrm>
        </p:spPr>
        <p:txBody>
          <a:bodyPr anchorCtr="1"/>
          <a:lstStyle/>
          <a:p>
            <a:pPr algn="r" eaLnBrk="1" hangingPunct="1">
              <a:lnSpc>
                <a:spcPct val="150000"/>
              </a:lnSpc>
              <a:defRPr/>
            </a:pPr>
            <a:r>
              <a:rPr lang="fa-IR" sz="3200" b="1" dirty="0" smtClean="0"/>
              <a:t/>
            </a:r>
            <a:br>
              <a:rPr lang="fa-IR" sz="3200" b="1" dirty="0" smtClean="0"/>
            </a:br>
            <a:r>
              <a:rPr lang="fa-IR" sz="3200" b="1" dirty="0" smtClean="0">
                <a:solidFill>
                  <a:srgbClr val="FF33CC"/>
                </a:solidFill>
              </a:rPr>
              <a:t>نکته :</a:t>
            </a:r>
            <a:r>
              <a:rPr lang="fa-IR" sz="3200" b="1" dirty="0" smtClean="0"/>
              <a:t> روشهای آمار توصیفی همیشه برای تعیین و بیان ویژگیهای اطلاعاتی به کار برده می شود که به وسیله پژوهشگران جمع آوری شده اند.</a:t>
            </a:r>
            <a:br>
              <a:rPr lang="fa-IR" sz="3200" b="1" dirty="0" smtClean="0"/>
            </a:br>
            <a:r>
              <a:rPr lang="fa-IR" sz="3200" b="1" dirty="0" smtClean="0"/>
              <a:t/>
            </a:r>
            <a:br>
              <a:rPr lang="fa-IR" sz="3200" b="1" dirty="0" smtClean="0"/>
            </a:br>
            <a:r>
              <a:rPr lang="fa-IR" sz="3200" b="1" dirty="0" smtClean="0">
                <a:solidFill>
                  <a:srgbClr val="FF33CC"/>
                </a:solidFill>
              </a:rPr>
              <a:t>نکته:</a:t>
            </a:r>
            <a:r>
              <a:rPr lang="fa-IR" sz="3200" b="1" dirty="0" smtClean="0"/>
              <a:t>هدف نهایی آمار استنباطی برآورد ویژگیهای جامعه است</a:t>
            </a:r>
            <a:r>
              <a:rPr lang="en-US" sz="3200" b="1" dirty="0"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ppt_w</p:attrName>
                                        </p:attrNameLst>
                                      </p:cBhvr>
                                      <p:tavLst>
                                        <p:tav tm="0">
                                          <p:val>
                                            <p:fltVal val="0"/>
                                          </p:val>
                                        </p:tav>
                                        <p:tav tm="100000">
                                          <p:val>
                                            <p:strVal val="#ppt_w"/>
                                          </p:val>
                                        </p:tav>
                                      </p:tavLst>
                                    </p:anim>
                                    <p:anim calcmode="lin" valueType="num">
                                      <p:cBhvr>
                                        <p:cTn id="8" dur="500" fill="hold"/>
                                        <p:tgtEl>
                                          <p:spTgt spid="204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10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9138" name="Rectangle 2"/>
          <p:cNvSpPr>
            <a:spLocks noGrp="1" noChangeArrowheads="1"/>
          </p:cNvSpPr>
          <p:nvPr>
            <p:ph type="title" idx="4294967295"/>
          </p:nvPr>
        </p:nvSpPr>
        <p:spPr>
          <a:xfrm>
            <a:off x="457200" y="457200"/>
            <a:ext cx="8229600" cy="1139825"/>
          </a:xfrm>
        </p:spPr>
        <p:txBody>
          <a:bodyPr anchorCtr="1"/>
          <a:lstStyle/>
          <a:p>
            <a:pPr eaLnBrk="1" hangingPunct="1">
              <a:defRPr/>
            </a:pPr>
            <a:r>
              <a:rPr lang="fa-IR" sz="4000" b="1" smtClean="0">
                <a:solidFill>
                  <a:schemeClr val="hlink"/>
                </a:solidFill>
              </a:rPr>
              <a:t>مقایسه نما، میانه ، میانگین</a:t>
            </a:r>
            <a:endParaRPr lang="en-US" sz="4000" b="1" smtClean="0">
              <a:solidFill>
                <a:schemeClr val="hlink"/>
              </a:solidFill>
            </a:endParaRPr>
          </a:p>
        </p:txBody>
      </p:sp>
      <p:grpSp>
        <p:nvGrpSpPr>
          <p:cNvPr id="2" name="Group 3"/>
          <p:cNvGrpSpPr>
            <a:grpSpLocks/>
          </p:cNvGrpSpPr>
          <p:nvPr/>
        </p:nvGrpSpPr>
        <p:grpSpPr bwMode="auto">
          <a:xfrm>
            <a:off x="2971800" y="3657600"/>
            <a:ext cx="3352800" cy="2627313"/>
            <a:chOff x="340" y="300"/>
            <a:chExt cx="2313" cy="1955"/>
          </a:xfrm>
        </p:grpSpPr>
        <p:sp>
          <p:nvSpPr>
            <p:cNvPr id="157719" name="Line 4"/>
            <p:cNvSpPr>
              <a:spLocks noChangeShapeType="1"/>
            </p:cNvSpPr>
            <p:nvPr/>
          </p:nvSpPr>
          <p:spPr bwMode="auto">
            <a:xfrm>
              <a:off x="340" y="1344"/>
              <a:ext cx="2313" cy="0"/>
            </a:xfrm>
            <a:prstGeom prst="line">
              <a:avLst/>
            </a:prstGeom>
            <a:noFill/>
            <a:ln w="9525">
              <a:solidFill>
                <a:schemeClr val="tx1"/>
              </a:solidFill>
              <a:round/>
              <a:headEnd/>
              <a:tailEnd/>
            </a:ln>
          </p:spPr>
          <p:txBody>
            <a:bodyPr/>
            <a:lstStyle/>
            <a:p>
              <a:endParaRPr lang="en-US"/>
            </a:p>
          </p:txBody>
        </p:sp>
        <p:sp>
          <p:nvSpPr>
            <p:cNvPr id="157720" name="Freeform 5"/>
            <p:cNvSpPr>
              <a:spLocks/>
            </p:cNvSpPr>
            <p:nvPr/>
          </p:nvSpPr>
          <p:spPr bwMode="auto">
            <a:xfrm>
              <a:off x="385" y="300"/>
              <a:ext cx="2132" cy="1013"/>
            </a:xfrm>
            <a:custGeom>
              <a:avLst/>
              <a:gdLst>
                <a:gd name="T0" fmla="*/ 0 w 2132"/>
                <a:gd name="T1" fmla="*/ 907 h 1013"/>
                <a:gd name="T2" fmla="*/ 408 w 2132"/>
                <a:gd name="T3" fmla="*/ 862 h 1013"/>
                <a:gd name="T4" fmla="*/ 1180 w 2132"/>
                <a:gd name="T5" fmla="*/ 0 h 1013"/>
                <a:gd name="T6" fmla="*/ 1724 w 2132"/>
                <a:gd name="T7" fmla="*/ 862 h 1013"/>
                <a:gd name="T8" fmla="*/ 2132 w 2132"/>
                <a:gd name="T9" fmla="*/ 862 h 1013"/>
                <a:gd name="T10" fmla="*/ 0 60000 65536"/>
                <a:gd name="T11" fmla="*/ 0 60000 65536"/>
                <a:gd name="T12" fmla="*/ 0 60000 65536"/>
                <a:gd name="T13" fmla="*/ 0 60000 65536"/>
                <a:gd name="T14" fmla="*/ 0 60000 65536"/>
                <a:gd name="T15" fmla="*/ 0 w 2132"/>
                <a:gd name="T16" fmla="*/ 0 h 1013"/>
                <a:gd name="T17" fmla="*/ 2132 w 2132"/>
                <a:gd name="T18" fmla="*/ 1013 h 1013"/>
              </a:gdLst>
              <a:ahLst/>
              <a:cxnLst>
                <a:cxn ang="T10">
                  <a:pos x="T0" y="T1"/>
                </a:cxn>
                <a:cxn ang="T11">
                  <a:pos x="T2" y="T3"/>
                </a:cxn>
                <a:cxn ang="T12">
                  <a:pos x="T4" y="T5"/>
                </a:cxn>
                <a:cxn ang="T13">
                  <a:pos x="T6" y="T7"/>
                </a:cxn>
                <a:cxn ang="T14">
                  <a:pos x="T8" y="T9"/>
                </a:cxn>
              </a:cxnLst>
              <a:rect l="T15" t="T16" r="T17" b="T18"/>
              <a:pathLst>
                <a:path w="2132" h="1013">
                  <a:moveTo>
                    <a:pt x="0" y="907"/>
                  </a:moveTo>
                  <a:cubicBezTo>
                    <a:pt x="105" y="960"/>
                    <a:pt x="211" y="1013"/>
                    <a:pt x="408" y="862"/>
                  </a:cubicBezTo>
                  <a:cubicBezTo>
                    <a:pt x="605" y="711"/>
                    <a:pt x="961" y="0"/>
                    <a:pt x="1180" y="0"/>
                  </a:cubicBezTo>
                  <a:cubicBezTo>
                    <a:pt x="1399" y="0"/>
                    <a:pt x="1565" y="718"/>
                    <a:pt x="1724" y="862"/>
                  </a:cubicBezTo>
                  <a:cubicBezTo>
                    <a:pt x="1883" y="1006"/>
                    <a:pt x="2007" y="934"/>
                    <a:pt x="2132" y="862"/>
                  </a:cubicBezTo>
                </a:path>
              </a:pathLst>
            </a:custGeom>
            <a:noFill/>
            <a:ln w="9525">
              <a:solidFill>
                <a:schemeClr val="tx1"/>
              </a:solidFill>
              <a:round/>
              <a:headEnd/>
              <a:tailEnd/>
            </a:ln>
          </p:spPr>
          <p:txBody>
            <a:bodyPr/>
            <a:lstStyle/>
            <a:p>
              <a:endParaRPr lang="fa-IR"/>
            </a:p>
          </p:txBody>
        </p:sp>
        <p:sp>
          <p:nvSpPr>
            <p:cNvPr id="157721" name="Line 6"/>
            <p:cNvSpPr>
              <a:spLocks noChangeShapeType="1"/>
            </p:cNvSpPr>
            <p:nvPr/>
          </p:nvSpPr>
          <p:spPr bwMode="auto">
            <a:xfrm flipH="1">
              <a:off x="1565" y="300"/>
              <a:ext cx="0" cy="1044"/>
            </a:xfrm>
            <a:prstGeom prst="line">
              <a:avLst/>
            </a:prstGeom>
            <a:noFill/>
            <a:ln w="9525">
              <a:solidFill>
                <a:schemeClr val="tx1"/>
              </a:solidFill>
              <a:prstDash val="dash"/>
              <a:round/>
              <a:headEnd/>
              <a:tailEnd/>
            </a:ln>
          </p:spPr>
          <p:txBody>
            <a:bodyPr/>
            <a:lstStyle/>
            <a:p>
              <a:endParaRPr lang="en-US"/>
            </a:p>
          </p:txBody>
        </p:sp>
        <p:grpSp>
          <p:nvGrpSpPr>
            <p:cNvPr id="157722" name="Group 7"/>
            <p:cNvGrpSpPr>
              <a:grpSpLocks/>
            </p:cNvGrpSpPr>
            <p:nvPr/>
          </p:nvGrpSpPr>
          <p:grpSpPr bwMode="auto">
            <a:xfrm>
              <a:off x="1383" y="1434"/>
              <a:ext cx="454" cy="821"/>
              <a:chOff x="1383" y="1525"/>
              <a:chExt cx="454" cy="821"/>
            </a:xfrm>
          </p:grpSpPr>
          <p:sp>
            <p:nvSpPr>
              <p:cNvPr id="157723" name="Text Box 8"/>
              <p:cNvSpPr txBox="1">
                <a:spLocks noChangeArrowheads="1"/>
              </p:cNvSpPr>
              <p:nvPr/>
            </p:nvSpPr>
            <p:spPr bwMode="auto">
              <a:xfrm>
                <a:off x="1383" y="1572"/>
                <a:ext cx="454" cy="774"/>
              </a:xfrm>
              <a:prstGeom prst="rect">
                <a:avLst/>
              </a:prstGeom>
              <a:noFill/>
              <a:ln w="9525">
                <a:noFill/>
                <a:miter lim="800000"/>
                <a:headEnd/>
                <a:tailEnd/>
              </a:ln>
            </p:spPr>
            <p:txBody>
              <a:bodyPr>
                <a:spAutoFit/>
              </a:bodyPr>
              <a:lstStyle/>
              <a:p>
                <a:pPr>
                  <a:lnSpc>
                    <a:spcPct val="50000"/>
                  </a:lnSpc>
                  <a:spcBef>
                    <a:spcPct val="50000"/>
                  </a:spcBef>
                </a:pPr>
                <a:r>
                  <a:rPr lang="en-US" sz="2400" b="1">
                    <a:latin typeface="Arial" charset="0"/>
                    <a:cs typeface="B Zar" pitchFamily="2" charset="-78"/>
                  </a:rPr>
                  <a:t>X</a:t>
                </a:r>
              </a:p>
              <a:p>
                <a:pPr>
                  <a:lnSpc>
                    <a:spcPct val="50000"/>
                  </a:lnSpc>
                  <a:spcBef>
                    <a:spcPct val="50000"/>
                  </a:spcBef>
                </a:pPr>
                <a:r>
                  <a:rPr lang="en-US" sz="2400" b="1">
                    <a:latin typeface="Arial" charset="0"/>
                    <a:cs typeface="B Zar" pitchFamily="2" charset="-78"/>
                  </a:rPr>
                  <a:t>m</a:t>
                </a:r>
              </a:p>
              <a:p>
                <a:pPr>
                  <a:lnSpc>
                    <a:spcPct val="50000"/>
                  </a:lnSpc>
                  <a:spcBef>
                    <a:spcPct val="50000"/>
                  </a:spcBef>
                </a:pPr>
                <a:r>
                  <a:rPr lang="en-US" sz="2400" b="1">
                    <a:latin typeface="Arial" charset="0"/>
                    <a:cs typeface="B Zar" pitchFamily="2" charset="-78"/>
                  </a:rPr>
                  <a:t>Mo</a:t>
                </a:r>
              </a:p>
            </p:txBody>
          </p:sp>
          <p:sp>
            <p:nvSpPr>
              <p:cNvPr id="157724" name="Line 9"/>
              <p:cNvSpPr>
                <a:spLocks noChangeShapeType="1"/>
              </p:cNvSpPr>
              <p:nvPr/>
            </p:nvSpPr>
            <p:spPr bwMode="auto">
              <a:xfrm>
                <a:off x="1429" y="1525"/>
                <a:ext cx="136" cy="0"/>
              </a:xfrm>
              <a:prstGeom prst="line">
                <a:avLst/>
              </a:prstGeom>
              <a:noFill/>
              <a:ln w="12700">
                <a:solidFill>
                  <a:schemeClr val="tx1"/>
                </a:solidFill>
                <a:round/>
                <a:headEnd/>
                <a:tailEnd/>
              </a:ln>
            </p:spPr>
            <p:txBody>
              <a:bodyPr/>
              <a:lstStyle/>
              <a:p>
                <a:endParaRPr lang="en-US"/>
              </a:p>
            </p:txBody>
          </p:sp>
        </p:grpSp>
      </p:grpSp>
      <p:grpSp>
        <p:nvGrpSpPr>
          <p:cNvPr id="4" name="Group 10"/>
          <p:cNvGrpSpPr>
            <a:grpSpLocks/>
          </p:cNvGrpSpPr>
          <p:nvPr/>
        </p:nvGrpSpPr>
        <p:grpSpPr bwMode="auto">
          <a:xfrm>
            <a:off x="228600" y="1676400"/>
            <a:ext cx="4424363" cy="1954213"/>
            <a:chOff x="1111" y="2281"/>
            <a:chExt cx="2540" cy="1678"/>
          </a:xfrm>
        </p:grpSpPr>
        <p:sp>
          <p:nvSpPr>
            <p:cNvPr id="157711" name="Line 11"/>
            <p:cNvSpPr>
              <a:spLocks noChangeShapeType="1"/>
            </p:cNvSpPr>
            <p:nvPr/>
          </p:nvSpPr>
          <p:spPr bwMode="auto">
            <a:xfrm>
              <a:off x="1111" y="3475"/>
              <a:ext cx="2540" cy="0"/>
            </a:xfrm>
            <a:prstGeom prst="line">
              <a:avLst/>
            </a:prstGeom>
            <a:noFill/>
            <a:ln w="9525">
              <a:solidFill>
                <a:schemeClr val="tx1"/>
              </a:solidFill>
              <a:round/>
              <a:headEnd/>
              <a:tailEnd/>
            </a:ln>
          </p:spPr>
          <p:txBody>
            <a:bodyPr/>
            <a:lstStyle/>
            <a:p>
              <a:endParaRPr lang="en-US"/>
            </a:p>
          </p:txBody>
        </p:sp>
        <p:sp>
          <p:nvSpPr>
            <p:cNvPr id="157712" name="Freeform 12"/>
            <p:cNvSpPr>
              <a:spLocks/>
            </p:cNvSpPr>
            <p:nvPr/>
          </p:nvSpPr>
          <p:spPr bwMode="auto">
            <a:xfrm>
              <a:off x="1156" y="2281"/>
              <a:ext cx="2314" cy="1187"/>
            </a:xfrm>
            <a:custGeom>
              <a:avLst/>
              <a:gdLst>
                <a:gd name="T0" fmla="*/ 0 w 2314"/>
                <a:gd name="T1" fmla="*/ 1058 h 1187"/>
                <a:gd name="T2" fmla="*/ 1044 w 2314"/>
                <a:gd name="T3" fmla="*/ 1013 h 1187"/>
                <a:gd name="T4" fmla="*/ 1905 w 2314"/>
                <a:gd name="T5" fmla="*/ 15 h 1187"/>
                <a:gd name="T6" fmla="*/ 2178 w 2314"/>
                <a:gd name="T7" fmla="*/ 922 h 1187"/>
                <a:gd name="T8" fmla="*/ 2314 w 2314"/>
                <a:gd name="T9" fmla="*/ 1013 h 1187"/>
                <a:gd name="T10" fmla="*/ 0 60000 65536"/>
                <a:gd name="T11" fmla="*/ 0 60000 65536"/>
                <a:gd name="T12" fmla="*/ 0 60000 65536"/>
                <a:gd name="T13" fmla="*/ 0 60000 65536"/>
                <a:gd name="T14" fmla="*/ 0 60000 65536"/>
                <a:gd name="T15" fmla="*/ 0 w 2314"/>
                <a:gd name="T16" fmla="*/ 0 h 1187"/>
                <a:gd name="T17" fmla="*/ 2314 w 2314"/>
                <a:gd name="T18" fmla="*/ 1187 h 1187"/>
              </a:gdLst>
              <a:ahLst/>
              <a:cxnLst>
                <a:cxn ang="T10">
                  <a:pos x="T0" y="T1"/>
                </a:cxn>
                <a:cxn ang="T11">
                  <a:pos x="T2" y="T3"/>
                </a:cxn>
                <a:cxn ang="T12">
                  <a:pos x="T4" y="T5"/>
                </a:cxn>
                <a:cxn ang="T13">
                  <a:pos x="T6" y="T7"/>
                </a:cxn>
                <a:cxn ang="T14">
                  <a:pos x="T8" y="T9"/>
                </a:cxn>
              </a:cxnLst>
              <a:rect l="T15" t="T16" r="T17" b="T18"/>
              <a:pathLst>
                <a:path w="2314" h="1187">
                  <a:moveTo>
                    <a:pt x="0" y="1058"/>
                  </a:moveTo>
                  <a:cubicBezTo>
                    <a:pt x="363" y="1122"/>
                    <a:pt x="726" y="1187"/>
                    <a:pt x="1044" y="1013"/>
                  </a:cubicBezTo>
                  <a:cubicBezTo>
                    <a:pt x="1362" y="839"/>
                    <a:pt x="1716" y="30"/>
                    <a:pt x="1905" y="15"/>
                  </a:cubicBezTo>
                  <a:cubicBezTo>
                    <a:pt x="2094" y="0"/>
                    <a:pt x="2110" y="756"/>
                    <a:pt x="2178" y="922"/>
                  </a:cubicBezTo>
                  <a:cubicBezTo>
                    <a:pt x="2246" y="1088"/>
                    <a:pt x="2280" y="1050"/>
                    <a:pt x="2314" y="1013"/>
                  </a:cubicBezTo>
                </a:path>
              </a:pathLst>
            </a:custGeom>
            <a:noFill/>
            <a:ln w="9525">
              <a:solidFill>
                <a:schemeClr val="tx1"/>
              </a:solidFill>
              <a:round/>
              <a:headEnd/>
              <a:tailEnd/>
            </a:ln>
          </p:spPr>
          <p:txBody>
            <a:bodyPr/>
            <a:lstStyle/>
            <a:p>
              <a:endParaRPr lang="fa-IR"/>
            </a:p>
          </p:txBody>
        </p:sp>
        <p:sp>
          <p:nvSpPr>
            <p:cNvPr id="157713" name="Line 13"/>
            <p:cNvSpPr>
              <a:spLocks noChangeShapeType="1"/>
            </p:cNvSpPr>
            <p:nvPr/>
          </p:nvSpPr>
          <p:spPr bwMode="auto">
            <a:xfrm>
              <a:off x="2245" y="3249"/>
              <a:ext cx="0" cy="226"/>
            </a:xfrm>
            <a:prstGeom prst="line">
              <a:avLst/>
            </a:prstGeom>
            <a:noFill/>
            <a:ln w="9525">
              <a:solidFill>
                <a:schemeClr val="tx1"/>
              </a:solidFill>
              <a:prstDash val="dash"/>
              <a:round/>
              <a:headEnd/>
              <a:tailEnd/>
            </a:ln>
          </p:spPr>
          <p:txBody>
            <a:bodyPr/>
            <a:lstStyle/>
            <a:p>
              <a:endParaRPr lang="en-US"/>
            </a:p>
          </p:txBody>
        </p:sp>
        <p:sp>
          <p:nvSpPr>
            <p:cNvPr id="157714" name="Line 14"/>
            <p:cNvSpPr>
              <a:spLocks noChangeShapeType="1"/>
            </p:cNvSpPr>
            <p:nvPr/>
          </p:nvSpPr>
          <p:spPr bwMode="auto">
            <a:xfrm>
              <a:off x="3061" y="2296"/>
              <a:ext cx="0" cy="1179"/>
            </a:xfrm>
            <a:prstGeom prst="line">
              <a:avLst/>
            </a:prstGeom>
            <a:noFill/>
            <a:ln w="9525">
              <a:solidFill>
                <a:schemeClr val="tx1"/>
              </a:solidFill>
              <a:prstDash val="dash"/>
              <a:round/>
              <a:headEnd/>
              <a:tailEnd/>
            </a:ln>
          </p:spPr>
          <p:txBody>
            <a:bodyPr/>
            <a:lstStyle/>
            <a:p>
              <a:endParaRPr lang="en-US"/>
            </a:p>
          </p:txBody>
        </p:sp>
        <p:sp>
          <p:nvSpPr>
            <p:cNvPr id="157715" name="Line 15"/>
            <p:cNvSpPr>
              <a:spLocks noChangeShapeType="1"/>
            </p:cNvSpPr>
            <p:nvPr/>
          </p:nvSpPr>
          <p:spPr bwMode="auto">
            <a:xfrm>
              <a:off x="2880" y="2432"/>
              <a:ext cx="0" cy="1043"/>
            </a:xfrm>
            <a:prstGeom prst="line">
              <a:avLst/>
            </a:prstGeom>
            <a:noFill/>
            <a:ln w="9525">
              <a:solidFill>
                <a:schemeClr val="tx1"/>
              </a:solidFill>
              <a:prstDash val="dash"/>
              <a:round/>
              <a:headEnd/>
              <a:tailEnd/>
            </a:ln>
          </p:spPr>
          <p:txBody>
            <a:bodyPr/>
            <a:lstStyle/>
            <a:p>
              <a:endParaRPr lang="en-US"/>
            </a:p>
          </p:txBody>
        </p:sp>
        <p:grpSp>
          <p:nvGrpSpPr>
            <p:cNvPr id="157716" name="Group 16"/>
            <p:cNvGrpSpPr>
              <a:grpSpLocks/>
            </p:cNvGrpSpPr>
            <p:nvPr/>
          </p:nvGrpSpPr>
          <p:grpSpPr bwMode="auto">
            <a:xfrm>
              <a:off x="2154" y="3566"/>
              <a:ext cx="1316" cy="393"/>
              <a:chOff x="2154" y="3657"/>
              <a:chExt cx="1316" cy="393"/>
            </a:xfrm>
          </p:grpSpPr>
          <p:sp>
            <p:nvSpPr>
              <p:cNvPr id="157717" name="Text Box 17"/>
              <p:cNvSpPr txBox="1">
                <a:spLocks noChangeArrowheads="1"/>
              </p:cNvSpPr>
              <p:nvPr/>
            </p:nvSpPr>
            <p:spPr bwMode="auto">
              <a:xfrm>
                <a:off x="2154" y="3657"/>
                <a:ext cx="1316" cy="393"/>
              </a:xfrm>
              <a:prstGeom prst="rect">
                <a:avLst/>
              </a:prstGeom>
              <a:noFill/>
              <a:ln w="9525">
                <a:noFill/>
                <a:miter lim="800000"/>
                <a:headEnd/>
                <a:tailEnd/>
              </a:ln>
            </p:spPr>
            <p:txBody>
              <a:bodyPr>
                <a:spAutoFit/>
              </a:bodyPr>
              <a:lstStyle/>
              <a:p>
                <a:pPr>
                  <a:spcBef>
                    <a:spcPct val="50000"/>
                  </a:spcBef>
                </a:pPr>
                <a:r>
                  <a:rPr lang="en-US" sz="2400" b="1">
                    <a:latin typeface="Arial" charset="0"/>
                    <a:cs typeface="B Zar" pitchFamily="2" charset="-78"/>
                  </a:rPr>
                  <a:t>X        m    Mo</a:t>
                </a:r>
              </a:p>
            </p:txBody>
          </p:sp>
          <p:sp>
            <p:nvSpPr>
              <p:cNvPr id="157718" name="Line 18"/>
              <p:cNvSpPr>
                <a:spLocks noChangeShapeType="1"/>
              </p:cNvSpPr>
              <p:nvPr/>
            </p:nvSpPr>
            <p:spPr bwMode="auto">
              <a:xfrm>
                <a:off x="2200" y="3657"/>
                <a:ext cx="136" cy="0"/>
              </a:xfrm>
              <a:prstGeom prst="line">
                <a:avLst/>
              </a:prstGeom>
              <a:noFill/>
              <a:ln w="9525">
                <a:solidFill>
                  <a:schemeClr val="tx1"/>
                </a:solidFill>
                <a:round/>
                <a:headEnd/>
                <a:tailEnd/>
              </a:ln>
            </p:spPr>
            <p:txBody>
              <a:bodyPr/>
              <a:lstStyle/>
              <a:p>
                <a:endParaRPr lang="en-US"/>
              </a:p>
            </p:txBody>
          </p:sp>
        </p:grpSp>
      </p:grpSp>
      <p:grpSp>
        <p:nvGrpSpPr>
          <p:cNvPr id="6" name="Group 19"/>
          <p:cNvGrpSpPr>
            <a:grpSpLocks/>
          </p:cNvGrpSpPr>
          <p:nvPr/>
        </p:nvGrpSpPr>
        <p:grpSpPr bwMode="auto">
          <a:xfrm>
            <a:off x="4876800" y="1371600"/>
            <a:ext cx="3886200" cy="2268538"/>
            <a:chOff x="3107" y="300"/>
            <a:chExt cx="2268" cy="1478"/>
          </a:xfrm>
        </p:grpSpPr>
        <p:sp>
          <p:nvSpPr>
            <p:cNvPr id="157702" name="Line 20"/>
            <p:cNvSpPr>
              <a:spLocks noChangeShapeType="1"/>
            </p:cNvSpPr>
            <p:nvPr/>
          </p:nvSpPr>
          <p:spPr bwMode="auto">
            <a:xfrm>
              <a:off x="3107" y="1389"/>
              <a:ext cx="2268" cy="0"/>
            </a:xfrm>
            <a:prstGeom prst="line">
              <a:avLst/>
            </a:prstGeom>
            <a:noFill/>
            <a:ln w="9525">
              <a:solidFill>
                <a:schemeClr val="tx1"/>
              </a:solidFill>
              <a:round/>
              <a:headEnd/>
              <a:tailEnd/>
            </a:ln>
          </p:spPr>
          <p:txBody>
            <a:bodyPr/>
            <a:lstStyle/>
            <a:p>
              <a:endParaRPr lang="en-US"/>
            </a:p>
          </p:txBody>
        </p:sp>
        <p:sp>
          <p:nvSpPr>
            <p:cNvPr id="157703" name="Freeform 21"/>
            <p:cNvSpPr>
              <a:spLocks/>
            </p:cNvSpPr>
            <p:nvPr/>
          </p:nvSpPr>
          <p:spPr bwMode="auto">
            <a:xfrm>
              <a:off x="3152" y="301"/>
              <a:ext cx="2223" cy="1043"/>
            </a:xfrm>
            <a:custGeom>
              <a:avLst/>
              <a:gdLst>
                <a:gd name="T0" fmla="*/ 0 w 2223"/>
                <a:gd name="T1" fmla="*/ 1013 h 1043"/>
                <a:gd name="T2" fmla="*/ 408 w 2223"/>
                <a:gd name="T3" fmla="*/ 877 h 1043"/>
                <a:gd name="T4" fmla="*/ 862 w 2223"/>
                <a:gd name="T5" fmla="*/ 15 h 1043"/>
                <a:gd name="T6" fmla="*/ 1225 w 2223"/>
                <a:gd name="T7" fmla="*/ 786 h 1043"/>
                <a:gd name="T8" fmla="*/ 2223 w 2223"/>
                <a:gd name="T9" fmla="*/ 1013 h 1043"/>
                <a:gd name="T10" fmla="*/ 0 60000 65536"/>
                <a:gd name="T11" fmla="*/ 0 60000 65536"/>
                <a:gd name="T12" fmla="*/ 0 60000 65536"/>
                <a:gd name="T13" fmla="*/ 0 60000 65536"/>
                <a:gd name="T14" fmla="*/ 0 60000 65536"/>
                <a:gd name="T15" fmla="*/ 0 w 2223"/>
                <a:gd name="T16" fmla="*/ 0 h 1043"/>
                <a:gd name="T17" fmla="*/ 2223 w 2223"/>
                <a:gd name="T18" fmla="*/ 1043 h 1043"/>
              </a:gdLst>
              <a:ahLst/>
              <a:cxnLst>
                <a:cxn ang="T10">
                  <a:pos x="T0" y="T1"/>
                </a:cxn>
                <a:cxn ang="T11">
                  <a:pos x="T2" y="T3"/>
                </a:cxn>
                <a:cxn ang="T12">
                  <a:pos x="T4" y="T5"/>
                </a:cxn>
                <a:cxn ang="T13">
                  <a:pos x="T6" y="T7"/>
                </a:cxn>
                <a:cxn ang="T14">
                  <a:pos x="T8" y="T9"/>
                </a:cxn>
              </a:cxnLst>
              <a:rect l="T15" t="T16" r="T17" b="T18"/>
              <a:pathLst>
                <a:path w="2223" h="1043">
                  <a:moveTo>
                    <a:pt x="0" y="1013"/>
                  </a:moveTo>
                  <a:cubicBezTo>
                    <a:pt x="132" y="1028"/>
                    <a:pt x="264" y="1043"/>
                    <a:pt x="408" y="877"/>
                  </a:cubicBezTo>
                  <a:cubicBezTo>
                    <a:pt x="552" y="711"/>
                    <a:pt x="726" y="30"/>
                    <a:pt x="862" y="15"/>
                  </a:cubicBezTo>
                  <a:cubicBezTo>
                    <a:pt x="998" y="0"/>
                    <a:pt x="998" y="620"/>
                    <a:pt x="1225" y="786"/>
                  </a:cubicBezTo>
                  <a:cubicBezTo>
                    <a:pt x="1452" y="952"/>
                    <a:pt x="2049" y="975"/>
                    <a:pt x="2223" y="1013"/>
                  </a:cubicBezTo>
                </a:path>
              </a:pathLst>
            </a:custGeom>
            <a:noFill/>
            <a:ln w="9525">
              <a:solidFill>
                <a:schemeClr val="tx1"/>
              </a:solidFill>
              <a:round/>
              <a:headEnd/>
              <a:tailEnd/>
            </a:ln>
          </p:spPr>
          <p:txBody>
            <a:bodyPr/>
            <a:lstStyle/>
            <a:p>
              <a:endParaRPr lang="fa-IR"/>
            </a:p>
          </p:txBody>
        </p:sp>
        <p:grpSp>
          <p:nvGrpSpPr>
            <p:cNvPr id="157704" name="Group 22"/>
            <p:cNvGrpSpPr>
              <a:grpSpLocks/>
            </p:cNvGrpSpPr>
            <p:nvPr/>
          </p:nvGrpSpPr>
          <p:grpSpPr bwMode="auto">
            <a:xfrm>
              <a:off x="3651" y="300"/>
              <a:ext cx="1588" cy="1478"/>
              <a:chOff x="3651" y="300"/>
              <a:chExt cx="1588" cy="1478"/>
            </a:xfrm>
          </p:grpSpPr>
          <p:sp>
            <p:nvSpPr>
              <p:cNvPr id="157705" name="Line 23"/>
              <p:cNvSpPr>
                <a:spLocks noChangeShapeType="1"/>
              </p:cNvSpPr>
              <p:nvPr/>
            </p:nvSpPr>
            <p:spPr bwMode="auto">
              <a:xfrm>
                <a:off x="4014" y="300"/>
                <a:ext cx="0" cy="1089"/>
              </a:xfrm>
              <a:prstGeom prst="line">
                <a:avLst/>
              </a:prstGeom>
              <a:noFill/>
              <a:ln w="9525">
                <a:solidFill>
                  <a:schemeClr val="tx1"/>
                </a:solidFill>
                <a:prstDash val="dash"/>
                <a:round/>
                <a:headEnd/>
                <a:tailEnd/>
              </a:ln>
            </p:spPr>
            <p:txBody>
              <a:bodyPr/>
              <a:lstStyle/>
              <a:p>
                <a:endParaRPr lang="en-US"/>
              </a:p>
            </p:txBody>
          </p:sp>
          <p:sp>
            <p:nvSpPr>
              <p:cNvPr id="157706" name="Line 24"/>
              <p:cNvSpPr>
                <a:spLocks noChangeShapeType="1"/>
              </p:cNvSpPr>
              <p:nvPr/>
            </p:nvSpPr>
            <p:spPr bwMode="auto">
              <a:xfrm>
                <a:off x="4105" y="436"/>
                <a:ext cx="0" cy="953"/>
              </a:xfrm>
              <a:prstGeom prst="line">
                <a:avLst/>
              </a:prstGeom>
              <a:noFill/>
              <a:ln w="9525">
                <a:solidFill>
                  <a:schemeClr val="tx1"/>
                </a:solidFill>
                <a:prstDash val="dash"/>
                <a:round/>
                <a:headEnd/>
                <a:tailEnd/>
              </a:ln>
            </p:spPr>
            <p:txBody>
              <a:bodyPr/>
              <a:lstStyle/>
              <a:p>
                <a:endParaRPr lang="en-US"/>
              </a:p>
            </p:txBody>
          </p:sp>
          <p:sp>
            <p:nvSpPr>
              <p:cNvPr id="157707" name="Line 25"/>
              <p:cNvSpPr>
                <a:spLocks noChangeShapeType="1"/>
              </p:cNvSpPr>
              <p:nvPr/>
            </p:nvSpPr>
            <p:spPr bwMode="auto">
              <a:xfrm>
                <a:off x="4468" y="1162"/>
                <a:ext cx="0" cy="227"/>
              </a:xfrm>
              <a:prstGeom prst="line">
                <a:avLst/>
              </a:prstGeom>
              <a:noFill/>
              <a:ln w="9525">
                <a:solidFill>
                  <a:schemeClr val="tx1"/>
                </a:solidFill>
                <a:prstDash val="dash"/>
                <a:round/>
                <a:headEnd/>
                <a:tailEnd/>
              </a:ln>
            </p:spPr>
            <p:txBody>
              <a:bodyPr/>
              <a:lstStyle/>
              <a:p>
                <a:endParaRPr lang="en-US"/>
              </a:p>
            </p:txBody>
          </p:sp>
          <p:grpSp>
            <p:nvGrpSpPr>
              <p:cNvPr id="157708" name="Group 26"/>
              <p:cNvGrpSpPr>
                <a:grpSpLocks/>
              </p:cNvGrpSpPr>
              <p:nvPr/>
            </p:nvGrpSpPr>
            <p:grpSpPr bwMode="auto">
              <a:xfrm>
                <a:off x="3651" y="1480"/>
                <a:ext cx="1588" cy="298"/>
                <a:chOff x="3651" y="1554"/>
                <a:chExt cx="1588" cy="298"/>
              </a:xfrm>
            </p:grpSpPr>
            <p:sp>
              <p:nvSpPr>
                <p:cNvPr id="157709" name="Text Box 27"/>
                <p:cNvSpPr txBox="1">
                  <a:spLocks noChangeArrowheads="1"/>
                </p:cNvSpPr>
                <p:nvPr/>
              </p:nvSpPr>
              <p:spPr bwMode="auto">
                <a:xfrm>
                  <a:off x="3651" y="1554"/>
                  <a:ext cx="1588" cy="298"/>
                </a:xfrm>
                <a:prstGeom prst="rect">
                  <a:avLst/>
                </a:prstGeom>
                <a:noFill/>
                <a:ln w="9525">
                  <a:noFill/>
                  <a:miter lim="800000"/>
                  <a:headEnd/>
                  <a:tailEnd/>
                </a:ln>
              </p:spPr>
              <p:txBody>
                <a:bodyPr>
                  <a:spAutoFit/>
                </a:bodyPr>
                <a:lstStyle/>
                <a:p>
                  <a:pPr>
                    <a:spcBef>
                      <a:spcPct val="50000"/>
                    </a:spcBef>
                  </a:pPr>
                  <a:r>
                    <a:rPr lang="en-US" sz="2400" b="1">
                      <a:latin typeface="Arial" charset="0"/>
                      <a:cs typeface="B Zar" pitchFamily="2" charset="-78"/>
                    </a:rPr>
                    <a:t>Mo  m   </a:t>
                  </a:r>
                  <a:r>
                    <a:rPr lang="fa-IR" sz="2400" b="1">
                      <a:latin typeface="Arial" charset="0"/>
                      <a:cs typeface="B Zar" pitchFamily="2" charset="-78"/>
                    </a:rPr>
                    <a:t> </a:t>
                  </a:r>
                  <a:r>
                    <a:rPr lang="en-US" sz="2400" b="1">
                      <a:latin typeface="Arial" charset="0"/>
                      <a:cs typeface="B Zar" pitchFamily="2" charset="-78"/>
                    </a:rPr>
                    <a:t>  X    </a:t>
                  </a:r>
                </a:p>
              </p:txBody>
            </p:sp>
            <p:sp>
              <p:nvSpPr>
                <p:cNvPr id="157710" name="Line 28"/>
                <p:cNvSpPr>
                  <a:spLocks noChangeShapeType="1"/>
                </p:cNvSpPr>
                <p:nvPr/>
              </p:nvSpPr>
              <p:spPr bwMode="auto">
                <a:xfrm>
                  <a:off x="4486" y="1566"/>
                  <a:ext cx="136" cy="0"/>
                </a:xfrm>
                <a:prstGeom prst="line">
                  <a:avLst/>
                </a:prstGeom>
                <a:noFill/>
                <a:ln w="12700">
                  <a:solidFill>
                    <a:schemeClr val="tx1"/>
                  </a:solidFill>
                  <a:round/>
                  <a:headEnd/>
                  <a:tailEnd/>
                </a:ln>
              </p:spPr>
              <p:txBody>
                <a:bodyPr/>
                <a:lstStyle/>
                <a:p>
                  <a:endParaRPr lang="en-US"/>
                </a:p>
              </p:txBody>
            </p:sp>
          </p:gr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19138"/>
                                        </p:tgtEl>
                                        <p:attrNameLst>
                                          <p:attrName>style.visibility</p:attrName>
                                        </p:attrNameLst>
                                      </p:cBhvr>
                                      <p:to>
                                        <p:strVal val="visible"/>
                                      </p:to>
                                    </p:set>
                                    <p:anim calcmode="lin" valueType="num">
                                      <p:cBhvr>
                                        <p:cTn id="7" dur="500" fill="hold"/>
                                        <p:tgtEl>
                                          <p:spTgt spid="219138"/>
                                        </p:tgtEl>
                                        <p:attrNameLst>
                                          <p:attrName>ppt_w</p:attrName>
                                        </p:attrNameLst>
                                      </p:cBhvr>
                                      <p:tavLst>
                                        <p:tav tm="0">
                                          <p:val>
                                            <p:fltVal val="0"/>
                                          </p:val>
                                        </p:tav>
                                        <p:tav tm="100000">
                                          <p:val>
                                            <p:strVal val="#ppt_w"/>
                                          </p:val>
                                        </p:tav>
                                      </p:tavLst>
                                    </p:anim>
                                    <p:anim calcmode="lin" valueType="num">
                                      <p:cBhvr>
                                        <p:cTn id="8" dur="500" fill="hold"/>
                                        <p:tgtEl>
                                          <p:spTgt spid="21913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8" grpId="0"/>
    </p:bld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701" name="Rectangle 2"/>
          <p:cNvSpPr>
            <a:spLocks noChangeArrowheads="1"/>
          </p:cNvSpPr>
          <p:nvPr/>
        </p:nvSpPr>
        <p:spPr bwMode="auto">
          <a:xfrm>
            <a:off x="0" y="3319463"/>
            <a:ext cx="9144000" cy="0"/>
          </a:xfrm>
          <a:prstGeom prst="rect">
            <a:avLst/>
          </a:prstGeom>
          <a:noFill/>
          <a:ln w="9525">
            <a:noFill/>
            <a:miter lim="800000"/>
            <a:headEnd/>
            <a:tailEnd/>
          </a:ln>
        </p:spPr>
        <p:txBody>
          <a:bodyPr wrap="none" anchor="ctr">
            <a:spAutoFit/>
          </a:bodyPr>
          <a:lstStyle/>
          <a:p>
            <a:endParaRPr lang="fa-IR"/>
          </a:p>
        </p:txBody>
      </p:sp>
      <p:graphicFrame>
        <p:nvGraphicFramePr>
          <p:cNvPr id="221187" name="Object 3"/>
          <p:cNvGraphicFramePr>
            <a:graphicFrameLocks noChangeAspect="1"/>
          </p:cNvGraphicFramePr>
          <p:nvPr/>
        </p:nvGraphicFramePr>
        <p:xfrm>
          <a:off x="1058863" y="1219200"/>
          <a:ext cx="2911475" cy="838200"/>
        </p:xfrm>
        <a:graphic>
          <a:graphicData uri="http://schemas.openxmlformats.org/presentationml/2006/ole">
            <mc:AlternateContent xmlns:mc="http://schemas.openxmlformats.org/markup-compatibility/2006">
              <mc:Choice xmlns:v="urn:schemas-microsoft-com:vml" Requires="v">
                <p:oleObj spid="_x0000_s29716" name="Equation" r:id="rId4" imgW="838080" imgH="215640" progId="Equation.3">
                  <p:embed/>
                </p:oleObj>
              </mc:Choice>
              <mc:Fallback>
                <p:oleObj name="Equation" r:id="rId4" imgW="838080" imgH="215640" progId="Equation.3">
                  <p:embed/>
                  <p:pic>
                    <p:nvPicPr>
                      <p:cNvPr id="0" name="Object 3"/>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1058863" y="1219200"/>
                        <a:ext cx="2911475"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2" name="Rectangle 4"/>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fa-IR"/>
          </a:p>
        </p:txBody>
      </p:sp>
      <p:graphicFrame>
        <p:nvGraphicFramePr>
          <p:cNvPr id="221189" name="Object 5"/>
          <p:cNvGraphicFramePr>
            <a:graphicFrameLocks noChangeAspect="1"/>
          </p:cNvGraphicFramePr>
          <p:nvPr/>
        </p:nvGraphicFramePr>
        <p:xfrm>
          <a:off x="1001713" y="2590800"/>
          <a:ext cx="2720975" cy="990600"/>
        </p:xfrm>
        <a:graphic>
          <a:graphicData uri="http://schemas.openxmlformats.org/presentationml/2006/ole">
            <mc:AlternateContent xmlns:mc="http://schemas.openxmlformats.org/markup-compatibility/2006">
              <mc:Choice xmlns:v="urn:schemas-microsoft-com:vml" Requires="v">
                <p:oleObj spid="_x0000_s29717" name="Equation" r:id="rId6" imgW="647640" imgH="241200" progId="Equation.3">
                  <p:embed/>
                </p:oleObj>
              </mc:Choice>
              <mc:Fallback>
                <p:oleObj name="Equation" r:id="rId6" imgW="647640" imgH="241200" progId="Equation.3">
                  <p:embed/>
                  <p:pic>
                    <p:nvPicPr>
                      <p:cNvPr id="0" name="Object 5"/>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1001713" y="2590800"/>
                        <a:ext cx="2720975"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3" name="Rectangle 6"/>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fa-IR"/>
          </a:p>
        </p:txBody>
      </p:sp>
      <p:graphicFrame>
        <p:nvGraphicFramePr>
          <p:cNvPr id="221191" name="Object 7"/>
          <p:cNvGraphicFramePr>
            <a:graphicFrameLocks noChangeAspect="1"/>
          </p:cNvGraphicFramePr>
          <p:nvPr/>
        </p:nvGraphicFramePr>
        <p:xfrm>
          <a:off x="1012825" y="4191000"/>
          <a:ext cx="2849563" cy="890588"/>
        </p:xfrm>
        <a:graphic>
          <a:graphicData uri="http://schemas.openxmlformats.org/presentationml/2006/ole">
            <mc:AlternateContent xmlns:mc="http://schemas.openxmlformats.org/markup-compatibility/2006">
              <mc:Choice xmlns:v="urn:schemas-microsoft-com:vml" Requires="v">
                <p:oleObj spid="_x0000_s29718" name="Equation" r:id="rId8" imgW="647640" imgH="241200" progId="Equation.3">
                  <p:embed/>
                </p:oleObj>
              </mc:Choice>
              <mc:Fallback>
                <p:oleObj name="Equation" r:id="rId8" imgW="647640" imgH="241200" progId="Equation.3">
                  <p:embed/>
                  <p:pic>
                    <p:nvPicPr>
                      <p:cNvPr id="0" name="Object 7"/>
                      <p:cNvPicPr>
                        <a:picLocks noChangeAspect="1" noChangeArrowheads="1"/>
                      </p:cNvPicPr>
                      <p:nvPr/>
                    </p:nvPicPr>
                    <p:blipFill>
                      <a:blip r:embed="rId9">
                        <a:lum bright="100000"/>
                        <a:extLst>
                          <a:ext uri="{28A0092B-C50C-407E-A947-70E740481C1C}">
                            <a14:useLocalDpi xmlns:a14="http://schemas.microsoft.com/office/drawing/2010/main" val="0"/>
                          </a:ext>
                        </a:extLst>
                      </a:blip>
                      <a:srcRect/>
                      <a:stretch>
                        <a:fillRect/>
                      </a:stretch>
                    </p:blipFill>
                    <p:spPr bwMode="auto">
                      <a:xfrm>
                        <a:off x="1012825" y="4191000"/>
                        <a:ext cx="2849563" cy="890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1192" name="Rectangle 8"/>
          <p:cNvSpPr>
            <a:spLocks noChangeArrowheads="1"/>
          </p:cNvSpPr>
          <p:nvPr/>
        </p:nvSpPr>
        <p:spPr bwMode="auto">
          <a:xfrm>
            <a:off x="5105400" y="1447800"/>
            <a:ext cx="3471863" cy="579438"/>
          </a:xfrm>
          <a:prstGeom prst="rect">
            <a:avLst/>
          </a:prstGeom>
          <a:noFill/>
          <a:ln w="9525">
            <a:noFill/>
            <a:miter lim="800000"/>
            <a:headEnd/>
            <a:tailEnd/>
          </a:ln>
        </p:spPr>
        <p:txBody>
          <a:bodyPr anchor="ctr">
            <a:spAutoFit/>
          </a:bodyPr>
          <a:lstStyle/>
          <a:p>
            <a:pPr>
              <a:tabLst>
                <a:tab pos="1341438" algn="l"/>
              </a:tabLst>
            </a:pPr>
            <a:r>
              <a:rPr lang="fa-IR" sz="3200" b="1"/>
              <a:t>اگر منحنی نرمال باشد</a:t>
            </a:r>
            <a:endParaRPr lang="en-US" sz="3200" b="1"/>
          </a:p>
        </p:txBody>
      </p:sp>
      <p:sp>
        <p:nvSpPr>
          <p:cNvPr id="221193" name="Rectangle 9"/>
          <p:cNvSpPr>
            <a:spLocks noChangeArrowheads="1"/>
          </p:cNvSpPr>
          <p:nvPr/>
        </p:nvSpPr>
        <p:spPr bwMode="auto">
          <a:xfrm>
            <a:off x="5486400" y="2865438"/>
            <a:ext cx="2917825" cy="579437"/>
          </a:xfrm>
          <a:prstGeom prst="rect">
            <a:avLst/>
          </a:prstGeom>
          <a:noFill/>
          <a:ln w="9525">
            <a:noFill/>
            <a:miter lim="800000"/>
            <a:headEnd/>
            <a:tailEnd/>
          </a:ln>
        </p:spPr>
        <p:txBody>
          <a:bodyPr anchor="ctr">
            <a:spAutoFit/>
          </a:bodyPr>
          <a:lstStyle/>
          <a:p>
            <a:pPr>
              <a:tabLst>
                <a:tab pos="1341438" algn="l"/>
              </a:tabLst>
            </a:pPr>
            <a:r>
              <a:rPr lang="fa-IR" sz="3200" b="1"/>
              <a:t>اگر کجی مثبت باشد</a:t>
            </a:r>
            <a:endParaRPr lang="en-US" sz="3200" b="1"/>
          </a:p>
        </p:txBody>
      </p:sp>
      <p:sp>
        <p:nvSpPr>
          <p:cNvPr id="221194" name="Rectangle 10"/>
          <p:cNvSpPr>
            <a:spLocks noChangeArrowheads="1"/>
          </p:cNvSpPr>
          <p:nvPr/>
        </p:nvSpPr>
        <p:spPr bwMode="auto">
          <a:xfrm>
            <a:off x="5486400" y="4343400"/>
            <a:ext cx="3048000" cy="579438"/>
          </a:xfrm>
          <a:prstGeom prst="rect">
            <a:avLst/>
          </a:prstGeom>
          <a:noFill/>
          <a:ln w="9525">
            <a:noFill/>
            <a:miter lim="800000"/>
            <a:headEnd/>
            <a:tailEnd/>
          </a:ln>
        </p:spPr>
        <p:txBody>
          <a:bodyPr anchor="ctr">
            <a:spAutoFit/>
          </a:bodyPr>
          <a:lstStyle/>
          <a:p>
            <a:pPr>
              <a:tabLst>
                <a:tab pos="1341438" algn="l"/>
              </a:tabLst>
            </a:pPr>
            <a:r>
              <a:rPr lang="fa-IR" sz="3200" b="1"/>
              <a:t>اگر کجی منفی باشد</a:t>
            </a:r>
            <a:endParaRPr lang="en-US" sz="32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1187"/>
                                        </p:tgtEl>
                                        <p:attrNameLst>
                                          <p:attrName>style.visibility</p:attrName>
                                        </p:attrNameLst>
                                      </p:cBhvr>
                                      <p:to>
                                        <p:strVal val="visible"/>
                                      </p:to>
                                    </p:set>
                                    <p:anim calcmode="lin" valueType="num">
                                      <p:cBhvr>
                                        <p:cTn id="7" dur="1000" fill="hold"/>
                                        <p:tgtEl>
                                          <p:spTgt spid="221187"/>
                                        </p:tgtEl>
                                        <p:attrNameLst>
                                          <p:attrName>ppt_w</p:attrName>
                                        </p:attrNameLst>
                                      </p:cBhvr>
                                      <p:tavLst>
                                        <p:tav tm="0">
                                          <p:val>
                                            <p:fltVal val="0"/>
                                          </p:val>
                                        </p:tav>
                                        <p:tav tm="100000">
                                          <p:val>
                                            <p:strVal val="#ppt_w"/>
                                          </p:val>
                                        </p:tav>
                                      </p:tavLst>
                                    </p:anim>
                                    <p:anim calcmode="lin" valueType="num">
                                      <p:cBhvr>
                                        <p:cTn id="8" dur="1000" fill="hold"/>
                                        <p:tgtEl>
                                          <p:spTgt spid="221187"/>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21189"/>
                                        </p:tgtEl>
                                        <p:attrNameLst>
                                          <p:attrName>style.visibility</p:attrName>
                                        </p:attrNameLst>
                                      </p:cBhvr>
                                      <p:to>
                                        <p:strVal val="visible"/>
                                      </p:to>
                                    </p:set>
                                    <p:anim calcmode="lin" valueType="num">
                                      <p:cBhvr>
                                        <p:cTn id="11" dur="1000" fill="hold"/>
                                        <p:tgtEl>
                                          <p:spTgt spid="221189"/>
                                        </p:tgtEl>
                                        <p:attrNameLst>
                                          <p:attrName>ppt_w</p:attrName>
                                        </p:attrNameLst>
                                      </p:cBhvr>
                                      <p:tavLst>
                                        <p:tav tm="0">
                                          <p:val>
                                            <p:fltVal val="0"/>
                                          </p:val>
                                        </p:tav>
                                        <p:tav tm="100000">
                                          <p:val>
                                            <p:strVal val="#ppt_w"/>
                                          </p:val>
                                        </p:tav>
                                      </p:tavLst>
                                    </p:anim>
                                    <p:anim calcmode="lin" valueType="num">
                                      <p:cBhvr>
                                        <p:cTn id="12" dur="1000" fill="hold"/>
                                        <p:tgtEl>
                                          <p:spTgt spid="221189"/>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21191"/>
                                        </p:tgtEl>
                                        <p:attrNameLst>
                                          <p:attrName>style.visibility</p:attrName>
                                        </p:attrNameLst>
                                      </p:cBhvr>
                                      <p:to>
                                        <p:strVal val="visible"/>
                                      </p:to>
                                    </p:set>
                                    <p:anim calcmode="lin" valueType="num">
                                      <p:cBhvr>
                                        <p:cTn id="15" dur="1000" fill="hold"/>
                                        <p:tgtEl>
                                          <p:spTgt spid="221191"/>
                                        </p:tgtEl>
                                        <p:attrNameLst>
                                          <p:attrName>ppt_w</p:attrName>
                                        </p:attrNameLst>
                                      </p:cBhvr>
                                      <p:tavLst>
                                        <p:tav tm="0">
                                          <p:val>
                                            <p:fltVal val="0"/>
                                          </p:val>
                                        </p:tav>
                                        <p:tav tm="100000">
                                          <p:val>
                                            <p:strVal val="#ppt_w"/>
                                          </p:val>
                                        </p:tav>
                                      </p:tavLst>
                                    </p:anim>
                                    <p:anim calcmode="lin" valueType="num">
                                      <p:cBhvr>
                                        <p:cTn id="16" dur="1000" fill="hold"/>
                                        <p:tgtEl>
                                          <p:spTgt spid="221191"/>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221192"/>
                                        </p:tgtEl>
                                        <p:attrNameLst>
                                          <p:attrName>style.visibility</p:attrName>
                                        </p:attrNameLst>
                                      </p:cBhvr>
                                      <p:to>
                                        <p:strVal val="visible"/>
                                      </p:to>
                                    </p:set>
                                    <p:anim calcmode="lin" valueType="num">
                                      <p:cBhvr>
                                        <p:cTn id="19" dur="1000" fill="hold"/>
                                        <p:tgtEl>
                                          <p:spTgt spid="221192"/>
                                        </p:tgtEl>
                                        <p:attrNameLst>
                                          <p:attrName>ppt_w</p:attrName>
                                        </p:attrNameLst>
                                      </p:cBhvr>
                                      <p:tavLst>
                                        <p:tav tm="0">
                                          <p:val>
                                            <p:fltVal val="0"/>
                                          </p:val>
                                        </p:tav>
                                        <p:tav tm="100000">
                                          <p:val>
                                            <p:strVal val="#ppt_w"/>
                                          </p:val>
                                        </p:tav>
                                      </p:tavLst>
                                    </p:anim>
                                    <p:anim calcmode="lin" valueType="num">
                                      <p:cBhvr>
                                        <p:cTn id="20" dur="1000" fill="hold"/>
                                        <p:tgtEl>
                                          <p:spTgt spid="221192"/>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221193"/>
                                        </p:tgtEl>
                                        <p:attrNameLst>
                                          <p:attrName>style.visibility</p:attrName>
                                        </p:attrNameLst>
                                      </p:cBhvr>
                                      <p:to>
                                        <p:strVal val="visible"/>
                                      </p:to>
                                    </p:set>
                                    <p:anim calcmode="lin" valueType="num">
                                      <p:cBhvr>
                                        <p:cTn id="23" dur="1000" fill="hold"/>
                                        <p:tgtEl>
                                          <p:spTgt spid="221193"/>
                                        </p:tgtEl>
                                        <p:attrNameLst>
                                          <p:attrName>ppt_w</p:attrName>
                                        </p:attrNameLst>
                                      </p:cBhvr>
                                      <p:tavLst>
                                        <p:tav tm="0">
                                          <p:val>
                                            <p:fltVal val="0"/>
                                          </p:val>
                                        </p:tav>
                                        <p:tav tm="100000">
                                          <p:val>
                                            <p:strVal val="#ppt_w"/>
                                          </p:val>
                                        </p:tav>
                                      </p:tavLst>
                                    </p:anim>
                                    <p:anim calcmode="lin" valueType="num">
                                      <p:cBhvr>
                                        <p:cTn id="24" dur="1000" fill="hold"/>
                                        <p:tgtEl>
                                          <p:spTgt spid="221193"/>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221194"/>
                                        </p:tgtEl>
                                        <p:attrNameLst>
                                          <p:attrName>style.visibility</p:attrName>
                                        </p:attrNameLst>
                                      </p:cBhvr>
                                      <p:to>
                                        <p:strVal val="visible"/>
                                      </p:to>
                                    </p:set>
                                    <p:anim calcmode="lin" valueType="num">
                                      <p:cBhvr>
                                        <p:cTn id="27" dur="1000" fill="hold"/>
                                        <p:tgtEl>
                                          <p:spTgt spid="221194"/>
                                        </p:tgtEl>
                                        <p:attrNameLst>
                                          <p:attrName>ppt_w</p:attrName>
                                        </p:attrNameLst>
                                      </p:cBhvr>
                                      <p:tavLst>
                                        <p:tav tm="0">
                                          <p:val>
                                            <p:fltVal val="0"/>
                                          </p:val>
                                        </p:tav>
                                        <p:tav tm="100000">
                                          <p:val>
                                            <p:strVal val="#ppt_w"/>
                                          </p:val>
                                        </p:tav>
                                      </p:tavLst>
                                    </p:anim>
                                    <p:anim calcmode="lin" valueType="num">
                                      <p:cBhvr>
                                        <p:cTn id="28" dur="1000" fill="hold"/>
                                        <p:tgtEl>
                                          <p:spTgt spid="2211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2" grpId="0"/>
      <p:bldP spid="221193" grpId="0"/>
      <p:bldP spid="221194" grpId="0"/>
    </p:bldLst>
  </p:timing>
</p:sld>
</file>

<file path=ppt/slides/slide10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3234" name="Rectangle 2"/>
          <p:cNvSpPr>
            <a:spLocks noGrp="1" noChangeArrowheads="1"/>
          </p:cNvSpPr>
          <p:nvPr>
            <p:ph type="title" idx="4294967295"/>
          </p:nvPr>
        </p:nvSpPr>
        <p:spPr>
          <a:xfrm>
            <a:off x="0" y="1447800"/>
            <a:ext cx="9144000" cy="2667000"/>
          </a:xfrm>
        </p:spPr>
        <p:txBody>
          <a:bodyPr anchorCtr="1"/>
          <a:lstStyle/>
          <a:p>
            <a:pPr algn="ctr" eaLnBrk="1" hangingPunct="1">
              <a:defRPr/>
            </a:pPr>
            <a:r>
              <a:rPr lang="fa-IR" sz="5400" b="1" dirty="0" smtClean="0">
                <a:solidFill>
                  <a:srgbClr val="CC3300"/>
                </a:solidFill>
              </a:rPr>
              <a:t>فصل پنجم</a:t>
            </a:r>
            <a:br>
              <a:rPr lang="fa-IR" sz="5400" b="1" dirty="0" smtClean="0">
                <a:solidFill>
                  <a:srgbClr val="CC3300"/>
                </a:solidFill>
              </a:rPr>
            </a:br>
            <a:r>
              <a:rPr lang="fa-IR" sz="5400" b="1" dirty="0" smtClean="0">
                <a:solidFill>
                  <a:srgbClr val="CC3300"/>
                </a:solidFill>
              </a:rPr>
              <a:t/>
            </a:r>
            <a:br>
              <a:rPr lang="fa-IR" sz="5400" b="1" dirty="0" smtClean="0">
                <a:solidFill>
                  <a:srgbClr val="CC3300"/>
                </a:solidFill>
              </a:rPr>
            </a:br>
            <a:r>
              <a:rPr lang="fa-IR" sz="8800" b="1" dirty="0" smtClean="0">
                <a:solidFill>
                  <a:srgbClr val="CC3300"/>
                </a:solidFill>
              </a:rPr>
              <a:t>شاخصهای پراکندگی</a:t>
            </a:r>
            <a:endParaRPr lang="en-US" sz="8800" b="1" dirty="0" smtClean="0">
              <a:solidFill>
                <a:srgbClr val="CC33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23234"/>
                                        </p:tgtEl>
                                        <p:attrNameLst>
                                          <p:attrName>style.visibility</p:attrName>
                                        </p:attrNameLst>
                                      </p:cBhvr>
                                      <p:to>
                                        <p:strVal val="visible"/>
                                      </p:to>
                                    </p:set>
                                    <p:anim calcmode="lin" valueType="num">
                                      <p:cBhvr>
                                        <p:cTn id="7" dur="500" fill="hold"/>
                                        <p:tgtEl>
                                          <p:spTgt spid="223234"/>
                                        </p:tgtEl>
                                        <p:attrNameLst>
                                          <p:attrName>ppt_w</p:attrName>
                                        </p:attrNameLst>
                                      </p:cBhvr>
                                      <p:tavLst>
                                        <p:tav tm="0">
                                          <p:val>
                                            <p:fltVal val="0"/>
                                          </p:val>
                                        </p:tav>
                                        <p:tav tm="100000">
                                          <p:val>
                                            <p:strVal val="#ppt_w"/>
                                          </p:val>
                                        </p:tav>
                                      </p:tavLst>
                                    </p:anim>
                                    <p:anim calcmode="lin" valueType="num">
                                      <p:cBhvr>
                                        <p:cTn id="8" dur="500" fill="hold"/>
                                        <p:tgtEl>
                                          <p:spTgt spid="2232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4" grpId="0"/>
    </p:bldLst>
  </p:timing>
</p:sld>
</file>

<file path=ppt/slides/slide10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82" name="Rectangle 2"/>
          <p:cNvSpPr>
            <a:spLocks noGrp="1" noChangeArrowheads="1"/>
          </p:cNvSpPr>
          <p:nvPr>
            <p:ph type="title" idx="4294967295"/>
          </p:nvPr>
        </p:nvSpPr>
        <p:spPr>
          <a:xfrm>
            <a:off x="838200" y="1066800"/>
            <a:ext cx="7467600" cy="2667000"/>
          </a:xfrm>
        </p:spPr>
        <p:txBody>
          <a:bodyPr anchorCtr="1"/>
          <a:lstStyle/>
          <a:p>
            <a:pPr algn="just" eaLnBrk="1" hangingPunct="1">
              <a:defRPr/>
            </a:pPr>
            <a:r>
              <a:rPr lang="fa-IR" sz="3200" b="1" dirty="0" smtClean="0"/>
              <a:t>شاخصهای پراکندگی، میزان پراکندگی یا تغییراتی که در بین داده های یک توزیع وجود دارد را نشان می دهند</a:t>
            </a:r>
            <a:r>
              <a:rPr lang="en-US" sz="3200" b="1" dirty="0" smtClean="0"/>
              <a:t>.</a:t>
            </a:r>
            <a:r>
              <a:rPr lang="fa-IR" sz="3200" b="1" dirty="0" smtClean="0"/>
              <a:t> ممکن است توزیعهایی وجود داشته باشند که میانگینهای آنها مساوی باشد ولی پراکندگی آنها در اطراف میانگین اختلاف داشته باشد.</a:t>
            </a:r>
            <a:endParaRPr lang="en-US" sz="3200" b="1" dirty="0" smtClean="0"/>
          </a:p>
        </p:txBody>
      </p:sp>
      <p:grpSp>
        <p:nvGrpSpPr>
          <p:cNvPr id="2" name="Group 3"/>
          <p:cNvGrpSpPr>
            <a:grpSpLocks/>
          </p:cNvGrpSpPr>
          <p:nvPr/>
        </p:nvGrpSpPr>
        <p:grpSpPr bwMode="auto">
          <a:xfrm>
            <a:off x="457200" y="4267200"/>
            <a:ext cx="3960813" cy="1092200"/>
            <a:chOff x="249" y="1336"/>
            <a:chExt cx="2495" cy="688"/>
          </a:xfrm>
        </p:grpSpPr>
        <p:sp>
          <p:nvSpPr>
            <p:cNvPr id="159752" name="Line 4"/>
            <p:cNvSpPr>
              <a:spLocks noChangeShapeType="1"/>
            </p:cNvSpPr>
            <p:nvPr/>
          </p:nvSpPr>
          <p:spPr bwMode="auto">
            <a:xfrm>
              <a:off x="249" y="2024"/>
              <a:ext cx="2495" cy="0"/>
            </a:xfrm>
            <a:prstGeom prst="line">
              <a:avLst/>
            </a:prstGeom>
            <a:noFill/>
            <a:ln w="38100">
              <a:solidFill>
                <a:schemeClr val="tx1"/>
              </a:solidFill>
              <a:round/>
              <a:headEnd/>
              <a:tailEnd/>
            </a:ln>
          </p:spPr>
          <p:txBody>
            <a:bodyPr/>
            <a:lstStyle/>
            <a:p>
              <a:endParaRPr lang="en-US"/>
            </a:p>
          </p:txBody>
        </p:sp>
        <p:sp>
          <p:nvSpPr>
            <p:cNvPr id="159753" name="Freeform 5"/>
            <p:cNvSpPr>
              <a:spLocks/>
            </p:cNvSpPr>
            <p:nvPr/>
          </p:nvSpPr>
          <p:spPr bwMode="auto">
            <a:xfrm>
              <a:off x="249" y="1336"/>
              <a:ext cx="2495" cy="597"/>
            </a:xfrm>
            <a:custGeom>
              <a:avLst/>
              <a:gdLst>
                <a:gd name="T0" fmla="*/ 0 w 2223"/>
                <a:gd name="T1" fmla="*/ 8476 h 552"/>
                <a:gd name="T2" fmla="*/ 34716 w 2223"/>
                <a:gd name="T3" fmla="*/ 6996 h 552"/>
                <a:gd name="T4" fmla="*/ 78144 w 2223"/>
                <a:gd name="T5" fmla="*/ 141 h 552"/>
                <a:gd name="T6" fmla="*/ 109987 w 2223"/>
                <a:gd name="T7" fmla="*/ 6195 h 552"/>
                <a:gd name="T8" fmla="*/ 141829 w 2223"/>
                <a:gd name="T9" fmla="*/ 9292 h 552"/>
                <a:gd name="T10" fmla="*/ 0 60000 65536"/>
                <a:gd name="T11" fmla="*/ 0 60000 65536"/>
                <a:gd name="T12" fmla="*/ 0 60000 65536"/>
                <a:gd name="T13" fmla="*/ 0 60000 65536"/>
                <a:gd name="T14" fmla="*/ 0 60000 65536"/>
                <a:gd name="T15" fmla="*/ 0 w 2223"/>
                <a:gd name="T16" fmla="*/ 0 h 552"/>
                <a:gd name="T17" fmla="*/ 2223 w 2223"/>
                <a:gd name="T18" fmla="*/ 552 h 552"/>
              </a:gdLst>
              <a:ahLst/>
              <a:cxnLst>
                <a:cxn ang="T10">
                  <a:pos x="T0" y="T1"/>
                </a:cxn>
                <a:cxn ang="T11">
                  <a:pos x="T2" y="T3"/>
                </a:cxn>
                <a:cxn ang="T12">
                  <a:pos x="T4" y="T5"/>
                </a:cxn>
                <a:cxn ang="T13">
                  <a:pos x="T6" y="T7"/>
                </a:cxn>
                <a:cxn ang="T14">
                  <a:pos x="T8" y="T9"/>
                </a:cxn>
              </a:cxnLst>
              <a:rect l="T15" t="T16" r="T17" b="T18"/>
              <a:pathLst>
                <a:path w="2223" h="552">
                  <a:moveTo>
                    <a:pt x="0" y="506"/>
                  </a:moveTo>
                  <a:cubicBezTo>
                    <a:pt x="170" y="502"/>
                    <a:pt x="340" y="499"/>
                    <a:pt x="544" y="416"/>
                  </a:cubicBezTo>
                  <a:cubicBezTo>
                    <a:pt x="748" y="333"/>
                    <a:pt x="1028" y="16"/>
                    <a:pt x="1225" y="8"/>
                  </a:cubicBezTo>
                  <a:cubicBezTo>
                    <a:pt x="1422" y="0"/>
                    <a:pt x="1558" y="279"/>
                    <a:pt x="1724" y="370"/>
                  </a:cubicBezTo>
                  <a:cubicBezTo>
                    <a:pt x="1890" y="461"/>
                    <a:pt x="2140" y="522"/>
                    <a:pt x="2223" y="552"/>
                  </a:cubicBezTo>
                </a:path>
              </a:pathLst>
            </a:custGeom>
            <a:noFill/>
            <a:ln w="9525">
              <a:solidFill>
                <a:schemeClr val="tx1"/>
              </a:solidFill>
              <a:round/>
              <a:headEnd/>
              <a:tailEnd/>
            </a:ln>
          </p:spPr>
          <p:txBody>
            <a:bodyPr/>
            <a:lstStyle/>
            <a:p>
              <a:endParaRPr lang="fa-IR"/>
            </a:p>
          </p:txBody>
        </p:sp>
      </p:grpSp>
      <p:grpSp>
        <p:nvGrpSpPr>
          <p:cNvPr id="3" name="Group 6"/>
          <p:cNvGrpSpPr>
            <a:grpSpLocks/>
          </p:cNvGrpSpPr>
          <p:nvPr/>
        </p:nvGrpSpPr>
        <p:grpSpPr bwMode="auto">
          <a:xfrm>
            <a:off x="4876800" y="3657600"/>
            <a:ext cx="3313113" cy="1739900"/>
            <a:chOff x="3061" y="883"/>
            <a:chExt cx="2087" cy="1096"/>
          </a:xfrm>
        </p:grpSpPr>
        <p:sp>
          <p:nvSpPr>
            <p:cNvPr id="159750" name="Line 7"/>
            <p:cNvSpPr>
              <a:spLocks noChangeShapeType="1"/>
            </p:cNvSpPr>
            <p:nvPr/>
          </p:nvSpPr>
          <p:spPr bwMode="auto">
            <a:xfrm>
              <a:off x="3061" y="1979"/>
              <a:ext cx="2087" cy="0"/>
            </a:xfrm>
            <a:prstGeom prst="line">
              <a:avLst/>
            </a:prstGeom>
            <a:noFill/>
            <a:ln w="38100">
              <a:solidFill>
                <a:schemeClr val="tx1"/>
              </a:solidFill>
              <a:round/>
              <a:headEnd/>
              <a:tailEnd/>
            </a:ln>
          </p:spPr>
          <p:txBody>
            <a:bodyPr/>
            <a:lstStyle/>
            <a:p>
              <a:endParaRPr lang="en-US"/>
            </a:p>
          </p:txBody>
        </p:sp>
        <p:sp>
          <p:nvSpPr>
            <p:cNvPr id="159751" name="Freeform 8"/>
            <p:cNvSpPr>
              <a:spLocks/>
            </p:cNvSpPr>
            <p:nvPr/>
          </p:nvSpPr>
          <p:spPr bwMode="auto">
            <a:xfrm>
              <a:off x="3379" y="883"/>
              <a:ext cx="1451" cy="1073"/>
            </a:xfrm>
            <a:custGeom>
              <a:avLst/>
              <a:gdLst>
                <a:gd name="T0" fmla="*/ 0 w 1451"/>
                <a:gd name="T1" fmla="*/ 959 h 1073"/>
                <a:gd name="T2" fmla="*/ 317 w 1451"/>
                <a:gd name="T3" fmla="*/ 914 h 1073"/>
                <a:gd name="T4" fmla="*/ 816 w 1451"/>
                <a:gd name="T5" fmla="*/ 7 h 1073"/>
                <a:gd name="T6" fmla="*/ 1179 w 1451"/>
                <a:gd name="T7" fmla="*/ 869 h 1073"/>
                <a:gd name="T8" fmla="*/ 1451 w 1451"/>
                <a:gd name="T9" fmla="*/ 1005 h 1073"/>
                <a:gd name="T10" fmla="*/ 0 60000 65536"/>
                <a:gd name="T11" fmla="*/ 0 60000 65536"/>
                <a:gd name="T12" fmla="*/ 0 60000 65536"/>
                <a:gd name="T13" fmla="*/ 0 60000 65536"/>
                <a:gd name="T14" fmla="*/ 0 60000 65536"/>
                <a:gd name="T15" fmla="*/ 0 w 1451"/>
                <a:gd name="T16" fmla="*/ 0 h 1073"/>
                <a:gd name="T17" fmla="*/ 1451 w 1451"/>
                <a:gd name="T18" fmla="*/ 1073 h 1073"/>
              </a:gdLst>
              <a:ahLst/>
              <a:cxnLst>
                <a:cxn ang="T10">
                  <a:pos x="T0" y="T1"/>
                </a:cxn>
                <a:cxn ang="T11">
                  <a:pos x="T2" y="T3"/>
                </a:cxn>
                <a:cxn ang="T12">
                  <a:pos x="T4" y="T5"/>
                </a:cxn>
                <a:cxn ang="T13">
                  <a:pos x="T6" y="T7"/>
                </a:cxn>
                <a:cxn ang="T14">
                  <a:pos x="T8" y="T9"/>
                </a:cxn>
              </a:cxnLst>
              <a:rect l="T15" t="T16" r="T17" b="T18"/>
              <a:pathLst>
                <a:path w="1451" h="1073">
                  <a:moveTo>
                    <a:pt x="0" y="959"/>
                  </a:moveTo>
                  <a:cubicBezTo>
                    <a:pt x="90" y="1016"/>
                    <a:pt x="181" y="1073"/>
                    <a:pt x="317" y="914"/>
                  </a:cubicBezTo>
                  <a:cubicBezTo>
                    <a:pt x="453" y="755"/>
                    <a:pt x="672" y="14"/>
                    <a:pt x="816" y="7"/>
                  </a:cubicBezTo>
                  <a:cubicBezTo>
                    <a:pt x="960" y="0"/>
                    <a:pt x="1073" y="703"/>
                    <a:pt x="1179" y="869"/>
                  </a:cubicBezTo>
                  <a:cubicBezTo>
                    <a:pt x="1285" y="1035"/>
                    <a:pt x="1406" y="982"/>
                    <a:pt x="1451" y="1005"/>
                  </a:cubicBezTo>
                </a:path>
              </a:pathLst>
            </a:custGeom>
            <a:noFill/>
            <a:ln w="9525">
              <a:solidFill>
                <a:schemeClr val="tx1"/>
              </a:solidFill>
              <a:round/>
              <a:headEnd/>
              <a:tailEnd/>
            </a:ln>
          </p:spPr>
          <p:txBody>
            <a:bodyPr/>
            <a:lstStyle/>
            <a:p>
              <a:endParaRPr lang="fa-IR"/>
            </a:p>
          </p:txBody>
        </p:sp>
      </p:grpSp>
      <p:sp>
        <p:nvSpPr>
          <p:cNvPr id="225289" name="Rectangle 9"/>
          <p:cNvSpPr>
            <a:spLocks noChangeArrowheads="1"/>
          </p:cNvSpPr>
          <p:nvPr/>
        </p:nvSpPr>
        <p:spPr bwMode="auto">
          <a:xfrm>
            <a:off x="0" y="5715000"/>
            <a:ext cx="9144000" cy="584200"/>
          </a:xfrm>
          <a:prstGeom prst="rect">
            <a:avLst/>
          </a:prstGeom>
          <a:noFill/>
          <a:ln w="9525">
            <a:noFill/>
            <a:miter lim="800000"/>
            <a:headEnd/>
            <a:tailEnd/>
          </a:ln>
        </p:spPr>
        <p:txBody>
          <a:bodyPr anchor="ctr">
            <a:spAutoFit/>
          </a:bodyPr>
          <a:lstStyle/>
          <a:p>
            <a:pPr algn="ctr">
              <a:tabLst>
                <a:tab pos="1341438" algn="l"/>
              </a:tabLst>
            </a:pPr>
            <a:r>
              <a:rPr lang="fa-IR" sz="3200" b="1"/>
              <a:t>توزیعهای دو آزمون هوش با میانگینهای مساوی</a:t>
            </a:r>
            <a:endParaRPr lang="en-US" sz="32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25282"/>
                                        </p:tgtEl>
                                        <p:attrNameLst>
                                          <p:attrName>style.visibility</p:attrName>
                                        </p:attrNameLst>
                                      </p:cBhvr>
                                      <p:to>
                                        <p:strVal val="visible"/>
                                      </p:to>
                                    </p:set>
                                    <p:anim calcmode="lin" valueType="num">
                                      <p:cBhvr>
                                        <p:cTn id="7" dur="500" fill="hold"/>
                                        <p:tgtEl>
                                          <p:spTgt spid="225282"/>
                                        </p:tgtEl>
                                        <p:attrNameLst>
                                          <p:attrName>ppt_w</p:attrName>
                                        </p:attrNameLst>
                                      </p:cBhvr>
                                      <p:tavLst>
                                        <p:tav tm="0">
                                          <p:val>
                                            <p:fltVal val="0"/>
                                          </p:val>
                                        </p:tav>
                                        <p:tav tm="100000">
                                          <p:val>
                                            <p:strVal val="#ppt_w"/>
                                          </p:val>
                                        </p:tav>
                                      </p:tavLst>
                                    </p:anim>
                                    <p:anim calcmode="lin" valueType="num">
                                      <p:cBhvr>
                                        <p:cTn id="8" dur="500" fill="hold"/>
                                        <p:tgtEl>
                                          <p:spTgt spid="22528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225289"/>
                                        </p:tgtEl>
                                        <p:attrNameLst>
                                          <p:attrName>style.visibility</p:attrName>
                                        </p:attrNameLst>
                                      </p:cBhvr>
                                      <p:to>
                                        <p:strVal val="visible"/>
                                      </p:to>
                                    </p:set>
                                    <p:anim calcmode="lin" valueType="num">
                                      <p:cBhvr>
                                        <p:cTn id="21" dur="1000" fill="hold"/>
                                        <p:tgtEl>
                                          <p:spTgt spid="225289"/>
                                        </p:tgtEl>
                                        <p:attrNameLst>
                                          <p:attrName>ppt_w</p:attrName>
                                        </p:attrNameLst>
                                      </p:cBhvr>
                                      <p:tavLst>
                                        <p:tav tm="0">
                                          <p:val>
                                            <p:fltVal val="0"/>
                                          </p:val>
                                        </p:tav>
                                        <p:tav tm="100000">
                                          <p:val>
                                            <p:strVal val="#ppt_w"/>
                                          </p:val>
                                        </p:tav>
                                      </p:tavLst>
                                    </p:anim>
                                    <p:anim calcmode="lin" valueType="num">
                                      <p:cBhvr>
                                        <p:cTn id="22" dur="1000" fill="hold"/>
                                        <p:tgtEl>
                                          <p:spTgt spid="2252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2" grpId="0"/>
      <p:bldP spid="225289" grpId="0"/>
    </p:bldLst>
  </p:timing>
</p:sld>
</file>

<file path=ppt/slides/slide10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7330" name="Rectangle 2"/>
          <p:cNvSpPr>
            <a:spLocks noGrp="1" noChangeArrowheads="1"/>
          </p:cNvSpPr>
          <p:nvPr>
            <p:ph type="title" idx="4294967295"/>
          </p:nvPr>
        </p:nvSpPr>
        <p:spPr/>
        <p:txBody>
          <a:bodyPr anchorCtr="1"/>
          <a:lstStyle/>
          <a:p>
            <a:pPr eaLnBrk="1" hangingPunct="1">
              <a:defRPr/>
            </a:pPr>
            <a:r>
              <a:rPr lang="fa-IR" sz="4000" b="1" smtClean="0">
                <a:solidFill>
                  <a:schemeClr val="hlink"/>
                </a:solidFill>
              </a:rPr>
              <a:t>انواع شاخصهای پراکندگی</a:t>
            </a:r>
            <a:endParaRPr lang="en-US" sz="4000" b="1" smtClean="0">
              <a:solidFill>
                <a:schemeClr val="hlink"/>
              </a:solidFill>
            </a:endParaRPr>
          </a:p>
        </p:txBody>
      </p:sp>
      <p:sp>
        <p:nvSpPr>
          <p:cNvPr id="227331" name="Rectangle 3"/>
          <p:cNvSpPr>
            <a:spLocks noGrp="1" noChangeArrowheads="1"/>
          </p:cNvSpPr>
          <p:nvPr>
            <p:ph type="body" idx="4294967295"/>
          </p:nvPr>
        </p:nvSpPr>
        <p:spPr>
          <a:xfrm>
            <a:off x="457200" y="1905000"/>
            <a:ext cx="7848600" cy="2906713"/>
          </a:xfrm>
        </p:spPr>
        <p:txBody>
          <a:bodyPr/>
          <a:lstStyle/>
          <a:p>
            <a:pPr eaLnBrk="1" hangingPunct="1">
              <a:buFontTx/>
              <a:buNone/>
              <a:defRPr/>
            </a:pPr>
            <a:r>
              <a:rPr lang="fa-IR" b="1" dirty="0" smtClean="0"/>
              <a:t>  الف: دامنه تغییرات    </a:t>
            </a:r>
          </a:p>
          <a:p>
            <a:pPr eaLnBrk="1" hangingPunct="1">
              <a:buFontTx/>
              <a:buNone/>
              <a:defRPr/>
            </a:pPr>
            <a:r>
              <a:rPr lang="fa-IR" b="1" dirty="0" smtClean="0"/>
              <a:t>  ب: انحراف چارکی    </a:t>
            </a:r>
          </a:p>
          <a:p>
            <a:pPr eaLnBrk="1" hangingPunct="1">
              <a:buFontTx/>
              <a:buNone/>
              <a:defRPr/>
            </a:pPr>
            <a:r>
              <a:rPr lang="fa-IR" b="1" dirty="0" smtClean="0"/>
              <a:t>  ج: واریانس</a:t>
            </a:r>
          </a:p>
          <a:p>
            <a:pPr eaLnBrk="1" hangingPunct="1">
              <a:buFontTx/>
              <a:buNone/>
              <a:defRPr/>
            </a:pPr>
            <a:r>
              <a:rPr lang="fa-IR" b="1" dirty="0" smtClean="0"/>
              <a:t>  د: انحراف استاندارد.</a:t>
            </a:r>
          </a:p>
          <a:p>
            <a:pPr eaLnBrk="1" hangingPunct="1">
              <a:buFontTx/>
              <a:buNone/>
              <a:defRPr/>
            </a:pPr>
            <a:r>
              <a:rPr lang="fa-IR" b="1" dirty="0" smtClean="0"/>
              <a:t>  </a:t>
            </a:r>
          </a:p>
          <a:p>
            <a:pPr eaLnBrk="1" hangingPunct="1">
              <a:buFontTx/>
              <a:buNone/>
              <a:defRPr/>
            </a:pPr>
            <a:r>
              <a:rPr lang="fa-IR" b="1" dirty="0" smtClean="0"/>
              <a:t>  دامنه تغییرات:</a:t>
            </a:r>
          </a:p>
          <a:p>
            <a:pPr eaLnBrk="1" hangingPunct="1">
              <a:defRPr/>
            </a:pPr>
            <a:endParaRPr lang="fa-IR" b="1" dirty="0" smtClean="0"/>
          </a:p>
          <a:p>
            <a:pPr eaLnBrk="1" hangingPunct="1">
              <a:defRPr/>
            </a:pPr>
            <a:endParaRPr lang="fa-IR" b="1" dirty="0" smtClean="0"/>
          </a:p>
          <a:p>
            <a:pPr eaLnBrk="1" hangingPunct="1">
              <a:buFontTx/>
              <a:buNone/>
              <a:defRPr/>
            </a:pPr>
            <a:r>
              <a:rPr lang="fa-IR" b="1" dirty="0" smtClean="0"/>
              <a:t>  </a:t>
            </a:r>
            <a:endParaRPr lang="en-US" sz="2400" b="1" dirty="0" smtClean="0"/>
          </a:p>
        </p:txBody>
      </p:sp>
      <p:sp>
        <p:nvSpPr>
          <p:cNvPr id="30725" name="Rectangle 4"/>
          <p:cNvSpPr>
            <a:spLocks noChangeArrowheads="1"/>
          </p:cNvSpPr>
          <p:nvPr/>
        </p:nvSpPr>
        <p:spPr bwMode="auto">
          <a:xfrm>
            <a:off x="0" y="3319463"/>
            <a:ext cx="9144000" cy="0"/>
          </a:xfrm>
          <a:prstGeom prst="rect">
            <a:avLst/>
          </a:prstGeom>
          <a:noFill/>
          <a:ln w="9525">
            <a:noFill/>
            <a:miter lim="800000"/>
            <a:headEnd/>
            <a:tailEnd/>
          </a:ln>
        </p:spPr>
        <p:txBody>
          <a:bodyPr wrap="none" anchor="ctr">
            <a:spAutoFit/>
          </a:bodyPr>
          <a:lstStyle/>
          <a:p>
            <a:endParaRPr lang="fa-IR"/>
          </a:p>
        </p:txBody>
      </p:sp>
      <p:sp>
        <p:nvSpPr>
          <p:cNvPr id="30726" name="Rectangle 6"/>
          <p:cNvSpPr>
            <a:spLocks noChangeArrowheads="1"/>
          </p:cNvSpPr>
          <p:nvPr/>
        </p:nvSpPr>
        <p:spPr bwMode="auto">
          <a:xfrm>
            <a:off x="0" y="3538538"/>
            <a:ext cx="9144000" cy="0"/>
          </a:xfrm>
          <a:prstGeom prst="rect">
            <a:avLst/>
          </a:prstGeom>
          <a:noFill/>
          <a:ln w="9525">
            <a:noFill/>
            <a:miter lim="800000"/>
            <a:headEnd/>
            <a:tailEnd/>
          </a:ln>
        </p:spPr>
        <p:txBody>
          <a:bodyPr wrap="none" anchor="ctr">
            <a:spAutoFit/>
          </a:bodyPr>
          <a:lstStyle/>
          <a:p>
            <a:endParaRPr lang="fa-IR"/>
          </a:p>
        </p:txBody>
      </p:sp>
      <p:graphicFrame>
        <p:nvGraphicFramePr>
          <p:cNvPr id="227333" name="Object 9"/>
          <p:cNvGraphicFramePr>
            <a:graphicFrameLocks noChangeAspect="1"/>
          </p:cNvGraphicFramePr>
          <p:nvPr/>
        </p:nvGraphicFramePr>
        <p:xfrm>
          <a:off x="2362200" y="4648200"/>
          <a:ext cx="2740025" cy="881063"/>
        </p:xfrm>
        <a:graphic>
          <a:graphicData uri="http://schemas.openxmlformats.org/presentationml/2006/ole">
            <mc:AlternateContent xmlns:mc="http://schemas.openxmlformats.org/markup-compatibility/2006">
              <mc:Choice xmlns:v="urn:schemas-microsoft-com:vml" Requires="v">
                <p:oleObj spid="_x0000_s30728" name="Equation" r:id="rId4" imgW="1028520" imgH="215640" progId="Equation.3">
                  <p:embed/>
                </p:oleObj>
              </mc:Choice>
              <mc:Fallback>
                <p:oleObj name="Equation" r:id="rId4" imgW="1028520" imgH="215640" progId="Equation.3">
                  <p:embed/>
                  <p:pic>
                    <p:nvPicPr>
                      <p:cNvPr id="0" name="Object 9"/>
                      <p:cNvPicPr>
                        <a:picLocks noChangeAspect="1" noChangeArrowheads="1"/>
                      </p:cNvPicPr>
                      <p:nvPr/>
                    </p:nvPicPr>
                    <p:blipFill>
                      <a:blip r:embed="rId5">
                        <a:lum bright="100000"/>
                        <a:extLst>
                          <a:ext uri="{28A0092B-C50C-407E-A947-70E740481C1C}">
                            <a14:useLocalDpi xmlns:a14="http://schemas.microsoft.com/office/drawing/2010/main" val="0"/>
                          </a:ext>
                        </a:extLst>
                      </a:blip>
                      <a:srcRect r="18765" b="-24118"/>
                      <a:stretch>
                        <a:fillRect/>
                      </a:stretch>
                    </p:blipFill>
                    <p:spPr bwMode="auto">
                      <a:xfrm>
                        <a:off x="2362200" y="4648200"/>
                        <a:ext cx="2740025" cy="881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27330"/>
                                        </p:tgtEl>
                                        <p:attrNameLst>
                                          <p:attrName>style.visibility</p:attrName>
                                        </p:attrNameLst>
                                      </p:cBhvr>
                                      <p:to>
                                        <p:strVal val="visible"/>
                                      </p:to>
                                    </p:set>
                                    <p:anim calcmode="lin" valueType="num">
                                      <p:cBhvr>
                                        <p:cTn id="7" dur="500" fill="hold"/>
                                        <p:tgtEl>
                                          <p:spTgt spid="227330"/>
                                        </p:tgtEl>
                                        <p:attrNameLst>
                                          <p:attrName>ppt_w</p:attrName>
                                        </p:attrNameLst>
                                      </p:cBhvr>
                                      <p:tavLst>
                                        <p:tav tm="0">
                                          <p:val>
                                            <p:fltVal val="0"/>
                                          </p:val>
                                        </p:tav>
                                        <p:tav tm="100000">
                                          <p:val>
                                            <p:strVal val="#ppt_w"/>
                                          </p:val>
                                        </p:tav>
                                      </p:tavLst>
                                    </p:anim>
                                    <p:anim calcmode="lin" valueType="num">
                                      <p:cBhvr>
                                        <p:cTn id="8" dur="500" fill="hold"/>
                                        <p:tgtEl>
                                          <p:spTgt spid="22733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27331">
                                            <p:txEl>
                                              <p:pRg st="0" end="0"/>
                                            </p:txEl>
                                          </p:spTgt>
                                        </p:tgtEl>
                                        <p:attrNameLst>
                                          <p:attrName>style.visibility</p:attrName>
                                        </p:attrNameLst>
                                      </p:cBhvr>
                                      <p:to>
                                        <p:strVal val="visible"/>
                                      </p:to>
                                    </p:set>
                                    <p:anim calcmode="lin" valueType="num">
                                      <p:cBhvr>
                                        <p:cTn id="13" dur="500" fill="hold"/>
                                        <p:tgtEl>
                                          <p:spTgt spid="22733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2733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27331">
                                            <p:txEl>
                                              <p:pRg st="1" end="1"/>
                                            </p:txEl>
                                          </p:spTgt>
                                        </p:tgtEl>
                                        <p:attrNameLst>
                                          <p:attrName>style.visibility</p:attrName>
                                        </p:attrNameLst>
                                      </p:cBhvr>
                                      <p:to>
                                        <p:strVal val="visible"/>
                                      </p:to>
                                    </p:set>
                                    <p:anim calcmode="lin" valueType="num">
                                      <p:cBhvr>
                                        <p:cTn id="19" dur="500" fill="hold"/>
                                        <p:tgtEl>
                                          <p:spTgt spid="22733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2733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27331">
                                            <p:txEl>
                                              <p:pRg st="2" end="2"/>
                                            </p:txEl>
                                          </p:spTgt>
                                        </p:tgtEl>
                                        <p:attrNameLst>
                                          <p:attrName>style.visibility</p:attrName>
                                        </p:attrNameLst>
                                      </p:cBhvr>
                                      <p:to>
                                        <p:strVal val="visible"/>
                                      </p:to>
                                    </p:set>
                                    <p:anim calcmode="lin" valueType="num">
                                      <p:cBhvr>
                                        <p:cTn id="25" dur="500" fill="hold"/>
                                        <p:tgtEl>
                                          <p:spTgt spid="22733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2733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27331">
                                            <p:txEl>
                                              <p:pRg st="3" end="3"/>
                                            </p:txEl>
                                          </p:spTgt>
                                        </p:tgtEl>
                                        <p:attrNameLst>
                                          <p:attrName>style.visibility</p:attrName>
                                        </p:attrNameLst>
                                      </p:cBhvr>
                                      <p:to>
                                        <p:strVal val="visible"/>
                                      </p:to>
                                    </p:set>
                                    <p:anim calcmode="lin" valueType="num">
                                      <p:cBhvr>
                                        <p:cTn id="31" dur="500" fill="hold"/>
                                        <p:tgtEl>
                                          <p:spTgt spid="227331">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22733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27331">
                                            <p:txEl>
                                              <p:pRg st="4" end="4"/>
                                            </p:txEl>
                                          </p:spTgt>
                                        </p:tgtEl>
                                        <p:attrNameLst>
                                          <p:attrName>style.visibility</p:attrName>
                                        </p:attrNameLst>
                                      </p:cBhvr>
                                      <p:to>
                                        <p:strVal val="visible"/>
                                      </p:to>
                                    </p:set>
                                    <p:anim calcmode="lin" valueType="num">
                                      <p:cBhvr>
                                        <p:cTn id="37" dur="500" fill="hold"/>
                                        <p:tgtEl>
                                          <p:spTgt spid="227331">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227331">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27331">
                                            <p:txEl>
                                              <p:pRg st="5" end="5"/>
                                            </p:txEl>
                                          </p:spTgt>
                                        </p:tgtEl>
                                        <p:attrNameLst>
                                          <p:attrName>style.visibility</p:attrName>
                                        </p:attrNameLst>
                                      </p:cBhvr>
                                      <p:to>
                                        <p:strVal val="visible"/>
                                      </p:to>
                                    </p:set>
                                    <p:anim calcmode="lin" valueType="num">
                                      <p:cBhvr>
                                        <p:cTn id="43" dur="500" fill="hold"/>
                                        <p:tgtEl>
                                          <p:spTgt spid="227331">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227331">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227331">
                                            <p:txEl>
                                              <p:pRg st="8" end="8"/>
                                            </p:txEl>
                                          </p:spTgt>
                                        </p:tgtEl>
                                        <p:attrNameLst>
                                          <p:attrName>style.visibility</p:attrName>
                                        </p:attrNameLst>
                                      </p:cBhvr>
                                      <p:to>
                                        <p:strVal val="visible"/>
                                      </p:to>
                                    </p:set>
                                    <p:anim calcmode="lin" valueType="num">
                                      <p:cBhvr>
                                        <p:cTn id="49" dur="500" fill="hold"/>
                                        <p:tgtEl>
                                          <p:spTgt spid="227331">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227331">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0" grpId="0"/>
      <p:bldP spid="227331" grpId="0" build="p"/>
    </p:bldLst>
  </p:timing>
</p:sld>
</file>

<file path=ppt/slides/slide10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9378" name="Rectangle 2"/>
          <p:cNvSpPr>
            <a:spLocks noGrp="1" noChangeArrowheads="1"/>
          </p:cNvSpPr>
          <p:nvPr>
            <p:ph type="title" idx="4294967295"/>
          </p:nvPr>
        </p:nvSpPr>
        <p:spPr>
          <a:xfrm>
            <a:off x="762000" y="1600200"/>
            <a:ext cx="7772400" cy="3733800"/>
          </a:xfrm>
        </p:spPr>
        <p:txBody>
          <a:bodyPr anchorCtr="1"/>
          <a:lstStyle/>
          <a:p>
            <a:pPr algn="r" eaLnBrk="1" hangingPunct="1">
              <a:defRPr/>
            </a:pPr>
            <a:r>
              <a:rPr lang="fa-IR" sz="3200" b="1" dirty="0" smtClean="0">
                <a:solidFill>
                  <a:srgbClr val="FF33CC"/>
                </a:solidFill>
              </a:rPr>
              <a:t>نکته: </a:t>
            </a:r>
            <a:r>
              <a:rPr lang="fa-IR" sz="3200" b="1" dirty="0" smtClean="0"/>
              <a:t>وجود یا فقدان پراکندگی ضرورتا ً نه خوب است نه بد بلکه بستگی به هدف پژوهش دارد.</a:t>
            </a:r>
            <a:br>
              <a:rPr lang="fa-IR" sz="3200" b="1" dirty="0" smtClean="0"/>
            </a:br>
            <a:r>
              <a:rPr lang="fa-IR" sz="3200" b="1" dirty="0" smtClean="0"/>
              <a:t>مثلا ً : در صورتی که تعیین میزان معلومات یک گروه مد نظر باشد پراکندگی زیاد مطلوب است. ولی در صورتی که میزان یادگیری مطالب تدریس شده مد نظر باشد پراکندگی کم مطلوب است.</a:t>
            </a:r>
            <a:endParaRPr lang="en-US" sz="32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29378"/>
                                        </p:tgtEl>
                                        <p:attrNameLst>
                                          <p:attrName>style.visibility</p:attrName>
                                        </p:attrNameLst>
                                      </p:cBhvr>
                                      <p:to>
                                        <p:strVal val="visible"/>
                                      </p:to>
                                    </p:set>
                                    <p:anim calcmode="lin" valueType="num">
                                      <p:cBhvr>
                                        <p:cTn id="7" dur="500" fill="hold"/>
                                        <p:tgtEl>
                                          <p:spTgt spid="229378"/>
                                        </p:tgtEl>
                                        <p:attrNameLst>
                                          <p:attrName>ppt_w</p:attrName>
                                        </p:attrNameLst>
                                      </p:cBhvr>
                                      <p:tavLst>
                                        <p:tav tm="0">
                                          <p:val>
                                            <p:fltVal val="0"/>
                                          </p:val>
                                        </p:tav>
                                        <p:tav tm="100000">
                                          <p:val>
                                            <p:strVal val="#ppt_w"/>
                                          </p:val>
                                        </p:tav>
                                      </p:tavLst>
                                    </p:anim>
                                    <p:anim calcmode="lin" valueType="num">
                                      <p:cBhvr>
                                        <p:cTn id="8" dur="500" fill="hold"/>
                                        <p:tgtEl>
                                          <p:spTgt spid="22937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8" grpId="0"/>
    </p:bldLst>
  </p:timing>
</p:sld>
</file>

<file path=ppt/slides/slide10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609600" y="2286000"/>
            <a:ext cx="7772400" cy="3048000"/>
          </a:xfrm>
        </p:spPr>
        <p:txBody>
          <a:bodyPr anchorCtr="1"/>
          <a:lstStyle/>
          <a:p>
            <a:pPr algn="r" eaLnBrk="1" hangingPunct="1">
              <a:defRPr/>
            </a:pPr>
            <a:r>
              <a:rPr lang="fa-IR" sz="3200" b="1" dirty="0" smtClean="0">
                <a:solidFill>
                  <a:srgbClr val="FF33CC"/>
                </a:solidFill>
              </a:rPr>
              <a:t>نکته: </a:t>
            </a:r>
            <a:r>
              <a:rPr lang="fa-IR" sz="3200" b="1" dirty="0" smtClean="0"/>
              <a:t>به دلیل اینکه دامنه  تغییرات  فقط  پراکندگی  بین بزرگترین و کوچکترین نمره ها را تعیین می کند قادر به توصیف توزیع نمره ها به صورت حقیقی نیست.</a:t>
            </a:r>
            <a:br>
              <a:rPr lang="fa-IR" sz="3200" b="1" dirty="0" smtClean="0"/>
            </a:br>
            <a:r>
              <a:rPr lang="fa-IR" sz="3200" b="1" dirty="0" smtClean="0"/>
              <a:t/>
            </a:r>
            <a:br>
              <a:rPr lang="fa-IR" sz="3200" b="1" dirty="0" smtClean="0"/>
            </a:br>
            <a:r>
              <a:rPr lang="fa-IR" sz="3200" b="1" dirty="0" smtClean="0"/>
              <a:t/>
            </a:r>
            <a:br>
              <a:rPr lang="fa-IR" sz="3200" b="1" dirty="0" smtClean="0"/>
            </a:br>
            <a:r>
              <a:rPr lang="fa-IR" sz="3200" b="1" dirty="0" smtClean="0"/>
              <a:t/>
            </a:r>
            <a:br>
              <a:rPr lang="fa-IR" sz="3200" b="1" dirty="0" smtClean="0"/>
            </a:br>
            <a:r>
              <a:rPr lang="fa-IR" sz="3200" b="1" dirty="0" smtClean="0">
                <a:solidFill>
                  <a:srgbClr val="FF33CC"/>
                </a:solidFill>
              </a:rPr>
              <a:t>نکته: </a:t>
            </a:r>
            <a:r>
              <a:rPr lang="fa-IR" sz="3200" b="1" dirty="0" smtClean="0"/>
              <a:t>دامنه تغییرات یک  شاخص پایدار پراکندگی نیست زیرا مقدار آن با تغییر یک نمره (کوچکترین یا بزگترین) تغییر می کند.</a:t>
            </a:r>
            <a:br>
              <a:rPr lang="fa-IR" sz="3200" b="1" dirty="0" smtClean="0"/>
            </a:br>
            <a:endParaRPr lang="en-US" sz="32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31426"/>
                                        </p:tgtEl>
                                        <p:attrNameLst>
                                          <p:attrName>style.visibility</p:attrName>
                                        </p:attrNameLst>
                                      </p:cBhvr>
                                      <p:to>
                                        <p:strVal val="visible"/>
                                      </p:to>
                                    </p:set>
                                    <p:anim calcmode="lin" valueType="num">
                                      <p:cBhvr>
                                        <p:cTn id="7" dur="500" fill="hold"/>
                                        <p:tgtEl>
                                          <p:spTgt spid="231426"/>
                                        </p:tgtEl>
                                        <p:attrNameLst>
                                          <p:attrName>ppt_w</p:attrName>
                                        </p:attrNameLst>
                                      </p:cBhvr>
                                      <p:tavLst>
                                        <p:tav tm="0">
                                          <p:val>
                                            <p:fltVal val="0"/>
                                          </p:val>
                                        </p:tav>
                                        <p:tav tm="100000">
                                          <p:val>
                                            <p:strVal val="#ppt_w"/>
                                          </p:val>
                                        </p:tav>
                                      </p:tavLst>
                                    </p:anim>
                                    <p:anim calcmode="lin" valueType="num">
                                      <p:cBhvr>
                                        <p:cTn id="8" dur="500" fill="hold"/>
                                        <p:tgtEl>
                                          <p:spTgt spid="2314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6" grpId="0"/>
    </p:bldLst>
  </p:timing>
</p:sld>
</file>

<file path=ppt/slides/slide10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3474" name="Rectangle 2"/>
          <p:cNvSpPr>
            <a:spLocks noGrp="1" noChangeArrowheads="1"/>
          </p:cNvSpPr>
          <p:nvPr>
            <p:ph type="ctrTitle" idx="4294967295"/>
          </p:nvPr>
        </p:nvSpPr>
        <p:spPr>
          <a:xfrm>
            <a:off x="762000" y="838200"/>
            <a:ext cx="7772400" cy="838200"/>
          </a:xfrm>
        </p:spPr>
        <p:txBody>
          <a:bodyPr anchor="b" anchorCtr="1"/>
          <a:lstStyle/>
          <a:p>
            <a:pPr algn="ctr" eaLnBrk="1" hangingPunct="1">
              <a:defRPr/>
            </a:pPr>
            <a:r>
              <a:rPr lang="fa-IR" sz="4000" b="1" dirty="0" smtClean="0">
                <a:solidFill>
                  <a:schemeClr val="hlink"/>
                </a:solidFill>
              </a:rPr>
              <a:t>انحراف چارکی</a:t>
            </a:r>
            <a:r>
              <a:rPr lang="fa-IR" sz="4000" b="1" dirty="0" smtClean="0"/>
              <a:t> </a:t>
            </a:r>
            <a:endParaRPr lang="en-US" sz="4000" b="1" dirty="0" smtClean="0"/>
          </a:p>
        </p:txBody>
      </p:sp>
      <p:sp>
        <p:nvSpPr>
          <p:cNvPr id="233475" name="Rectangle 3"/>
          <p:cNvSpPr>
            <a:spLocks noGrp="1" noChangeArrowheads="1"/>
          </p:cNvSpPr>
          <p:nvPr>
            <p:ph type="subTitle" idx="4294967295"/>
          </p:nvPr>
        </p:nvSpPr>
        <p:spPr>
          <a:xfrm>
            <a:off x="1143000" y="2133600"/>
            <a:ext cx="7086600" cy="1155700"/>
          </a:xfrm>
        </p:spPr>
        <p:txBody>
          <a:bodyPr/>
          <a:lstStyle/>
          <a:p>
            <a:pPr marL="0" indent="0" algn="ctr" eaLnBrk="1" hangingPunct="1">
              <a:lnSpc>
                <a:spcPct val="90000"/>
              </a:lnSpc>
              <a:buFontTx/>
              <a:buNone/>
              <a:defRPr/>
            </a:pPr>
            <a:r>
              <a:rPr lang="fa-IR" b="1" dirty="0" smtClean="0"/>
              <a:t>این شاخص میزان پراکندگی را در اطراف مرکز توزیع نمره ها نشان می دهد.</a:t>
            </a:r>
            <a:endParaRPr lang="en-US" b="1" dirty="0" smtClean="0"/>
          </a:p>
        </p:txBody>
      </p:sp>
      <p:sp>
        <p:nvSpPr>
          <p:cNvPr id="31753" name="Rectangle 4"/>
          <p:cNvSpPr>
            <a:spLocks noChangeArrowheads="1"/>
          </p:cNvSpPr>
          <p:nvPr/>
        </p:nvSpPr>
        <p:spPr bwMode="auto">
          <a:xfrm>
            <a:off x="0" y="3276600"/>
            <a:ext cx="9144000" cy="0"/>
          </a:xfrm>
          <a:prstGeom prst="rect">
            <a:avLst/>
          </a:prstGeom>
          <a:noFill/>
          <a:ln w="9525">
            <a:noFill/>
            <a:miter lim="800000"/>
            <a:headEnd/>
            <a:tailEnd/>
          </a:ln>
        </p:spPr>
        <p:txBody>
          <a:bodyPr wrap="none" anchor="ctr">
            <a:spAutoFit/>
          </a:bodyPr>
          <a:lstStyle/>
          <a:p>
            <a:endParaRPr lang="fa-IR"/>
          </a:p>
        </p:txBody>
      </p:sp>
      <p:sp>
        <p:nvSpPr>
          <p:cNvPr id="31754" name="Rectangle 5"/>
          <p:cNvSpPr>
            <a:spLocks noChangeArrowheads="1"/>
          </p:cNvSpPr>
          <p:nvPr/>
        </p:nvSpPr>
        <p:spPr bwMode="auto">
          <a:xfrm>
            <a:off x="0" y="3981450"/>
            <a:ext cx="9144000" cy="0"/>
          </a:xfrm>
          <a:prstGeom prst="rect">
            <a:avLst/>
          </a:prstGeom>
          <a:noFill/>
          <a:ln w="9525">
            <a:noFill/>
            <a:miter lim="800000"/>
            <a:headEnd/>
            <a:tailEnd/>
          </a:ln>
        </p:spPr>
        <p:txBody>
          <a:bodyPr wrap="none" anchor="ctr">
            <a:spAutoFit/>
          </a:bodyPr>
          <a:lstStyle/>
          <a:p>
            <a:pPr>
              <a:tabLst>
                <a:tab pos="1341438" algn="l"/>
              </a:tabLst>
            </a:pPr>
            <a:endParaRPr lang="fa-IR">
              <a:latin typeface="Arial" charset="0"/>
            </a:endParaRPr>
          </a:p>
        </p:txBody>
      </p:sp>
      <p:grpSp>
        <p:nvGrpSpPr>
          <p:cNvPr id="2" name="Group 6"/>
          <p:cNvGrpSpPr>
            <a:grpSpLocks/>
          </p:cNvGrpSpPr>
          <p:nvPr/>
        </p:nvGrpSpPr>
        <p:grpSpPr bwMode="auto">
          <a:xfrm>
            <a:off x="533400" y="3124200"/>
            <a:ext cx="8610600" cy="2667000"/>
            <a:chOff x="219" y="1968"/>
            <a:chExt cx="5424" cy="1680"/>
          </a:xfrm>
        </p:grpSpPr>
        <p:graphicFrame>
          <p:nvGraphicFramePr>
            <p:cNvPr id="31746" name="Object 7"/>
            <p:cNvGraphicFramePr>
              <a:graphicFrameLocks noChangeAspect="1"/>
            </p:cNvGraphicFramePr>
            <p:nvPr/>
          </p:nvGraphicFramePr>
          <p:xfrm>
            <a:off x="219" y="1968"/>
            <a:ext cx="1392" cy="784"/>
          </p:xfrm>
          <a:graphic>
            <a:graphicData uri="http://schemas.openxmlformats.org/presentationml/2006/ole">
              <mc:AlternateContent xmlns:mc="http://schemas.openxmlformats.org/markup-compatibility/2006">
                <mc:Choice xmlns:v="urn:schemas-microsoft-com:vml" Requires="v">
                  <p:oleObj spid="_x0000_s31776" name="Equation" r:id="rId4" imgW="799753" imgH="393529" progId="Equation.3">
                    <p:embed/>
                  </p:oleObj>
                </mc:Choice>
                <mc:Fallback>
                  <p:oleObj name="Equation" r:id="rId4" imgW="799753" imgH="393529" progId="Equation.3">
                    <p:embed/>
                    <p:pic>
                      <p:nvPicPr>
                        <p:cNvPr id="0" name="Object 7"/>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219" y="1968"/>
                          <a:ext cx="1392" cy="7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6" name="Rectangle 8"/>
            <p:cNvSpPr>
              <a:spLocks noChangeArrowheads="1"/>
            </p:cNvSpPr>
            <p:nvPr/>
          </p:nvSpPr>
          <p:spPr bwMode="auto">
            <a:xfrm>
              <a:off x="219" y="2909"/>
              <a:ext cx="1989" cy="365"/>
            </a:xfrm>
            <a:prstGeom prst="rect">
              <a:avLst/>
            </a:prstGeom>
            <a:noFill/>
            <a:ln w="9525">
              <a:noFill/>
              <a:miter lim="800000"/>
              <a:headEnd/>
              <a:tailEnd/>
            </a:ln>
          </p:spPr>
          <p:txBody>
            <a:bodyPr anchor="ctr">
              <a:spAutoFit/>
            </a:bodyPr>
            <a:lstStyle/>
            <a:p>
              <a:pPr>
                <a:tabLst>
                  <a:tab pos="1341438" algn="l"/>
                </a:tabLst>
              </a:pPr>
              <a:r>
                <a:rPr lang="en-US" sz="3200" b="1"/>
                <a:t>Q =</a:t>
              </a:r>
              <a:r>
                <a:rPr lang="fa-IR" sz="3200" b="1"/>
                <a:t>انحراف چارکی</a:t>
              </a:r>
              <a:r>
                <a:rPr lang="en-US"/>
                <a:t> </a:t>
              </a:r>
            </a:p>
          </p:txBody>
        </p:sp>
        <p:graphicFrame>
          <p:nvGraphicFramePr>
            <p:cNvPr id="31747" name="Object 9"/>
            <p:cNvGraphicFramePr>
              <a:graphicFrameLocks noChangeAspect="1"/>
            </p:cNvGraphicFramePr>
            <p:nvPr/>
          </p:nvGraphicFramePr>
          <p:xfrm>
            <a:off x="2688" y="2400"/>
            <a:ext cx="324" cy="576"/>
          </p:xfrm>
          <a:graphic>
            <a:graphicData uri="http://schemas.openxmlformats.org/presentationml/2006/ole">
              <mc:AlternateContent xmlns:mc="http://schemas.openxmlformats.org/markup-compatibility/2006">
                <mc:Choice xmlns:v="urn:schemas-microsoft-com:vml" Requires="v">
                  <p:oleObj spid="_x0000_s31777" name="Equation" r:id="rId6" imgW="88823" imgH="228402" progId="Equation.3">
                    <p:embed/>
                  </p:oleObj>
                </mc:Choice>
                <mc:Fallback>
                  <p:oleObj name="Equation" r:id="rId6" imgW="88823" imgH="228402" progId="Equation.3">
                    <p:embed/>
                    <p:pic>
                      <p:nvPicPr>
                        <p:cNvPr id="0" name="Object 9"/>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2688" y="2400"/>
                          <a:ext cx="324" cy="5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8" name="Object 10"/>
            <p:cNvGraphicFramePr>
              <a:graphicFrameLocks noChangeAspect="1"/>
            </p:cNvGraphicFramePr>
            <p:nvPr/>
          </p:nvGraphicFramePr>
          <p:xfrm>
            <a:off x="4128" y="2592"/>
            <a:ext cx="480" cy="384"/>
          </p:xfrm>
          <a:graphic>
            <a:graphicData uri="http://schemas.openxmlformats.org/presentationml/2006/ole">
              <mc:AlternateContent xmlns:mc="http://schemas.openxmlformats.org/markup-compatibility/2006">
                <mc:Choice xmlns:v="urn:schemas-microsoft-com:vml" Requires="v">
                  <p:oleObj spid="_x0000_s31778" name="Equation" r:id="rId8" imgW="190417" imgH="152334" progId="Equation.3">
                    <p:embed/>
                  </p:oleObj>
                </mc:Choice>
                <mc:Fallback>
                  <p:oleObj name="Equation" r:id="rId8" imgW="190417" imgH="152334" progId="Equation.3">
                    <p:embed/>
                    <p:pic>
                      <p:nvPicPr>
                        <p:cNvPr id="0" name="Object 10"/>
                        <p:cNvPicPr>
                          <a:picLocks noChangeAspect="1" noChangeArrowheads="1"/>
                        </p:cNvPicPr>
                        <p:nvPr/>
                      </p:nvPicPr>
                      <p:blipFill>
                        <a:blip r:embed="rId9">
                          <a:lum bright="100000"/>
                          <a:extLst>
                            <a:ext uri="{28A0092B-C50C-407E-A947-70E740481C1C}">
                              <a14:useLocalDpi xmlns:a14="http://schemas.microsoft.com/office/drawing/2010/main" val="0"/>
                            </a:ext>
                          </a:extLst>
                        </a:blip>
                        <a:srcRect/>
                        <a:stretch>
                          <a:fillRect/>
                        </a:stretch>
                      </p:blipFill>
                      <p:spPr bwMode="auto">
                        <a:xfrm>
                          <a:off x="4128" y="2592"/>
                          <a:ext cx="480"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7" name="Rectangle 11"/>
            <p:cNvSpPr>
              <a:spLocks noChangeArrowheads="1"/>
            </p:cNvSpPr>
            <p:nvPr/>
          </p:nvSpPr>
          <p:spPr bwMode="auto">
            <a:xfrm>
              <a:off x="2256" y="2460"/>
              <a:ext cx="528" cy="365"/>
            </a:xfrm>
            <a:prstGeom prst="rect">
              <a:avLst/>
            </a:prstGeom>
            <a:noFill/>
            <a:ln w="9525">
              <a:noFill/>
              <a:miter lim="800000"/>
              <a:headEnd/>
              <a:tailEnd/>
            </a:ln>
          </p:spPr>
          <p:txBody>
            <a:bodyPr anchor="ctr">
              <a:spAutoFit/>
            </a:bodyPr>
            <a:lstStyle/>
            <a:p>
              <a:pPr algn="r" rtl="1"/>
              <a:r>
                <a:rPr lang="en-US" sz="3200" b="1">
                  <a:latin typeface="Arial" charset="0"/>
                  <a:cs typeface="Times New Roman" pitchFamily="18" charset="0"/>
                </a:rPr>
                <a:t>Q</a:t>
              </a:r>
              <a:endParaRPr lang="en-US" sz="3200" b="1">
                <a:latin typeface="Arial" charset="0"/>
              </a:endParaRPr>
            </a:p>
          </p:txBody>
        </p:sp>
        <p:sp>
          <p:nvSpPr>
            <p:cNvPr id="31758" name="Rectangle 12"/>
            <p:cNvSpPr>
              <a:spLocks noChangeArrowheads="1"/>
            </p:cNvSpPr>
            <p:nvPr/>
          </p:nvSpPr>
          <p:spPr bwMode="auto">
            <a:xfrm>
              <a:off x="2928" y="2544"/>
              <a:ext cx="1271" cy="365"/>
            </a:xfrm>
            <a:prstGeom prst="rect">
              <a:avLst/>
            </a:prstGeom>
            <a:noFill/>
            <a:ln w="9525">
              <a:noFill/>
              <a:miter lim="800000"/>
              <a:headEnd/>
              <a:tailEnd/>
            </a:ln>
          </p:spPr>
          <p:txBody>
            <a:bodyPr wrap="none" anchor="ctr">
              <a:spAutoFit/>
            </a:bodyPr>
            <a:lstStyle/>
            <a:p>
              <a:r>
                <a:rPr lang="en-US" sz="3200" b="1">
                  <a:latin typeface="Arial" charset="0"/>
                  <a:cs typeface="Times New Roman" pitchFamily="18" charset="0"/>
                </a:rPr>
                <a:t>= </a:t>
              </a:r>
              <a:r>
                <a:rPr lang="fa-IR" sz="3200" b="1">
                  <a:latin typeface="Arial" charset="0"/>
                  <a:cs typeface="Times New Roman" pitchFamily="18" charset="0"/>
                </a:rPr>
                <a:t>چارک سوم</a:t>
              </a:r>
              <a:endParaRPr lang="en-US" sz="3200" b="1">
                <a:latin typeface="Arial" charset="0"/>
              </a:endParaRPr>
            </a:p>
          </p:txBody>
        </p:sp>
        <p:sp>
          <p:nvSpPr>
            <p:cNvPr id="31759" name="Rectangle 13"/>
            <p:cNvSpPr>
              <a:spLocks noChangeArrowheads="1"/>
            </p:cNvSpPr>
            <p:nvPr/>
          </p:nvSpPr>
          <p:spPr bwMode="auto">
            <a:xfrm>
              <a:off x="2499" y="2439"/>
              <a:ext cx="136" cy="144"/>
            </a:xfrm>
            <a:prstGeom prst="rect">
              <a:avLst/>
            </a:prstGeom>
            <a:noFill/>
            <a:ln w="9525">
              <a:noFill/>
              <a:miter lim="800000"/>
              <a:headEnd/>
              <a:tailEnd/>
            </a:ln>
          </p:spPr>
          <p:txBody>
            <a:bodyPr wrap="none" anchor="ctr">
              <a:spAutoFit/>
            </a:bodyPr>
            <a:lstStyle/>
            <a:p>
              <a:r>
                <a:rPr lang="en-US" sz="900">
                  <a:latin typeface="Arial" charset="0"/>
                </a:rPr>
                <a:t> </a:t>
              </a:r>
              <a:endParaRPr lang="en-US">
                <a:latin typeface="Arial" charset="0"/>
              </a:endParaRPr>
            </a:p>
          </p:txBody>
        </p:sp>
        <p:graphicFrame>
          <p:nvGraphicFramePr>
            <p:cNvPr id="31749" name="Object 14"/>
            <p:cNvGraphicFramePr>
              <a:graphicFrameLocks noChangeAspect="1"/>
            </p:cNvGraphicFramePr>
            <p:nvPr/>
          </p:nvGraphicFramePr>
          <p:xfrm>
            <a:off x="2715" y="3024"/>
            <a:ext cx="250" cy="624"/>
          </p:xfrm>
          <a:graphic>
            <a:graphicData uri="http://schemas.openxmlformats.org/presentationml/2006/ole">
              <mc:AlternateContent xmlns:mc="http://schemas.openxmlformats.org/markup-compatibility/2006">
                <mc:Choice xmlns:v="urn:schemas-microsoft-com:vml" Requires="v">
                  <p:oleObj spid="_x0000_s31779" name="Equation" r:id="rId10" imgW="76068" imgH="215526" progId="Equation.3">
                    <p:embed/>
                  </p:oleObj>
                </mc:Choice>
                <mc:Fallback>
                  <p:oleObj name="Equation" r:id="rId10" imgW="76068" imgH="215526" progId="Equation.3">
                    <p:embed/>
                    <p:pic>
                      <p:nvPicPr>
                        <p:cNvPr id="0" name="Object 14"/>
                        <p:cNvPicPr>
                          <a:picLocks noChangeAspect="1" noChangeArrowheads="1"/>
                        </p:cNvPicPr>
                        <p:nvPr/>
                      </p:nvPicPr>
                      <p:blipFill>
                        <a:blip r:embed="rId11">
                          <a:lum bright="100000"/>
                          <a:extLst>
                            <a:ext uri="{28A0092B-C50C-407E-A947-70E740481C1C}">
                              <a14:useLocalDpi xmlns:a14="http://schemas.microsoft.com/office/drawing/2010/main" val="0"/>
                            </a:ext>
                          </a:extLst>
                        </a:blip>
                        <a:srcRect/>
                        <a:stretch>
                          <a:fillRect/>
                        </a:stretch>
                      </p:blipFill>
                      <p:spPr bwMode="auto">
                        <a:xfrm>
                          <a:off x="2715" y="3024"/>
                          <a:ext cx="250" cy="6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50" name="Object 15"/>
            <p:cNvGraphicFramePr>
              <a:graphicFrameLocks noChangeAspect="1"/>
            </p:cNvGraphicFramePr>
            <p:nvPr/>
          </p:nvGraphicFramePr>
          <p:xfrm>
            <a:off x="4059" y="3216"/>
            <a:ext cx="480" cy="384"/>
          </p:xfrm>
          <a:graphic>
            <a:graphicData uri="http://schemas.openxmlformats.org/presentationml/2006/ole">
              <mc:AlternateContent xmlns:mc="http://schemas.openxmlformats.org/markup-compatibility/2006">
                <mc:Choice xmlns:v="urn:schemas-microsoft-com:vml" Requires="v">
                  <p:oleObj spid="_x0000_s31780" name="Equation" r:id="rId12" imgW="190417" imgH="152334" progId="Equation.3">
                    <p:embed/>
                  </p:oleObj>
                </mc:Choice>
                <mc:Fallback>
                  <p:oleObj name="Equation" r:id="rId12" imgW="190417" imgH="152334" progId="Equation.3">
                    <p:embed/>
                    <p:pic>
                      <p:nvPicPr>
                        <p:cNvPr id="0" name="Object 15"/>
                        <p:cNvPicPr>
                          <a:picLocks noChangeAspect="1" noChangeArrowheads="1"/>
                        </p:cNvPicPr>
                        <p:nvPr/>
                      </p:nvPicPr>
                      <p:blipFill>
                        <a:blip r:embed="rId9">
                          <a:lum bright="100000"/>
                          <a:extLst>
                            <a:ext uri="{28A0092B-C50C-407E-A947-70E740481C1C}">
                              <a14:useLocalDpi xmlns:a14="http://schemas.microsoft.com/office/drawing/2010/main" val="0"/>
                            </a:ext>
                          </a:extLst>
                        </a:blip>
                        <a:srcRect/>
                        <a:stretch>
                          <a:fillRect/>
                        </a:stretch>
                      </p:blipFill>
                      <p:spPr bwMode="auto">
                        <a:xfrm>
                          <a:off x="4059" y="3216"/>
                          <a:ext cx="480"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60" name="Rectangle 16"/>
            <p:cNvSpPr>
              <a:spLocks noChangeArrowheads="1"/>
            </p:cNvSpPr>
            <p:nvPr/>
          </p:nvSpPr>
          <p:spPr bwMode="auto">
            <a:xfrm>
              <a:off x="2475" y="3168"/>
              <a:ext cx="336" cy="365"/>
            </a:xfrm>
            <a:prstGeom prst="rect">
              <a:avLst/>
            </a:prstGeom>
            <a:noFill/>
            <a:ln w="9525">
              <a:noFill/>
              <a:miter lim="800000"/>
              <a:headEnd/>
              <a:tailEnd/>
            </a:ln>
          </p:spPr>
          <p:txBody>
            <a:bodyPr anchor="ctr">
              <a:spAutoFit/>
            </a:bodyPr>
            <a:lstStyle/>
            <a:p>
              <a:r>
                <a:rPr lang="en-US" sz="3200" b="1">
                  <a:latin typeface="Arial" charset="0"/>
                  <a:cs typeface="Times New Roman" pitchFamily="18" charset="0"/>
                </a:rPr>
                <a:t>Q</a:t>
              </a:r>
              <a:endParaRPr lang="en-US" sz="3200" b="1">
                <a:latin typeface="Arial" charset="0"/>
              </a:endParaRPr>
            </a:p>
          </p:txBody>
        </p:sp>
        <p:sp>
          <p:nvSpPr>
            <p:cNvPr id="31761" name="Rectangle 17"/>
            <p:cNvSpPr>
              <a:spLocks noChangeArrowheads="1"/>
            </p:cNvSpPr>
            <p:nvPr/>
          </p:nvSpPr>
          <p:spPr bwMode="auto">
            <a:xfrm>
              <a:off x="2907" y="3216"/>
              <a:ext cx="1312" cy="365"/>
            </a:xfrm>
            <a:prstGeom prst="rect">
              <a:avLst/>
            </a:prstGeom>
            <a:noFill/>
            <a:ln w="9525">
              <a:noFill/>
              <a:miter lim="800000"/>
              <a:headEnd/>
              <a:tailEnd/>
            </a:ln>
          </p:spPr>
          <p:txBody>
            <a:bodyPr anchor="ctr">
              <a:spAutoFit/>
            </a:bodyPr>
            <a:lstStyle/>
            <a:p>
              <a:r>
                <a:rPr lang="en-US" sz="3200" b="1">
                  <a:latin typeface="Arial" charset="0"/>
                  <a:cs typeface="Times New Roman" pitchFamily="18" charset="0"/>
                </a:rPr>
                <a:t>= </a:t>
              </a:r>
              <a:r>
                <a:rPr lang="fa-IR" sz="3200" b="1">
                  <a:latin typeface="Arial" charset="0"/>
                  <a:cs typeface="Times New Roman" pitchFamily="18" charset="0"/>
                </a:rPr>
                <a:t>چارک اول</a:t>
              </a:r>
              <a:r>
                <a:rPr lang="en-US">
                  <a:latin typeface="Arial" charset="0"/>
                  <a:cs typeface="Times New Roman" pitchFamily="18" charset="0"/>
                </a:rPr>
                <a:t> </a:t>
              </a:r>
              <a:endParaRPr lang="en-US">
                <a:latin typeface="Arial" charset="0"/>
              </a:endParaRPr>
            </a:p>
          </p:txBody>
        </p:sp>
        <p:sp>
          <p:nvSpPr>
            <p:cNvPr id="31762" name="Rectangle 18"/>
            <p:cNvSpPr>
              <a:spLocks noChangeArrowheads="1"/>
            </p:cNvSpPr>
            <p:nvPr/>
          </p:nvSpPr>
          <p:spPr bwMode="auto">
            <a:xfrm>
              <a:off x="4464" y="2592"/>
              <a:ext cx="1083" cy="365"/>
            </a:xfrm>
            <a:prstGeom prst="rect">
              <a:avLst/>
            </a:prstGeom>
            <a:noFill/>
            <a:ln w="9525">
              <a:noFill/>
              <a:miter lim="800000"/>
              <a:headEnd/>
              <a:tailEnd/>
            </a:ln>
          </p:spPr>
          <p:txBody>
            <a:bodyPr wrap="none" anchor="ctr">
              <a:spAutoFit/>
            </a:bodyPr>
            <a:lstStyle/>
            <a:p>
              <a:pPr>
                <a:tabLst>
                  <a:tab pos="1341438" algn="l"/>
                </a:tabLst>
              </a:pPr>
              <a:r>
                <a:rPr lang="fa-IR" sz="3200" b="1"/>
                <a:t>نقطه 75/0</a:t>
              </a:r>
              <a:endParaRPr lang="en-US" sz="3200" b="1"/>
            </a:p>
          </p:txBody>
        </p:sp>
        <p:sp>
          <p:nvSpPr>
            <p:cNvPr id="31763" name="Rectangle 19"/>
            <p:cNvSpPr>
              <a:spLocks noChangeArrowheads="1"/>
            </p:cNvSpPr>
            <p:nvPr/>
          </p:nvSpPr>
          <p:spPr bwMode="auto">
            <a:xfrm>
              <a:off x="4443" y="3216"/>
              <a:ext cx="1200" cy="365"/>
            </a:xfrm>
            <a:prstGeom prst="rect">
              <a:avLst/>
            </a:prstGeom>
            <a:noFill/>
            <a:ln w="9525">
              <a:noFill/>
              <a:miter lim="800000"/>
              <a:headEnd/>
              <a:tailEnd/>
            </a:ln>
          </p:spPr>
          <p:txBody>
            <a:bodyPr anchor="ctr">
              <a:spAutoFit/>
            </a:bodyPr>
            <a:lstStyle/>
            <a:p>
              <a:r>
                <a:rPr lang="fa-IR" sz="3200" b="1"/>
                <a:t>نقطه 25/0</a:t>
              </a:r>
              <a:r>
                <a:rPr lang="en-US"/>
                <a:t> </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33474"/>
                                        </p:tgtEl>
                                        <p:attrNameLst>
                                          <p:attrName>style.visibility</p:attrName>
                                        </p:attrNameLst>
                                      </p:cBhvr>
                                      <p:to>
                                        <p:strVal val="visible"/>
                                      </p:to>
                                    </p:set>
                                    <p:anim calcmode="lin" valueType="num">
                                      <p:cBhvr>
                                        <p:cTn id="7" dur="500" fill="hold"/>
                                        <p:tgtEl>
                                          <p:spTgt spid="233474"/>
                                        </p:tgtEl>
                                        <p:attrNameLst>
                                          <p:attrName>ppt_w</p:attrName>
                                        </p:attrNameLst>
                                      </p:cBhvr>
                                      <p:tavLst>
                                        <p:tav tm="0">
                                          <p:val>
                                            <p:fltVal val="0"/>
                                          </p:val>
                                        </p:tav>
                                        <p:tav tm="100000">
                                          <p:val>
                                            <p:strVal val="#ppt_w"/>
                                          </p:val>
                                        </p:tav>
                                      </p:tavLst>
                                    </p:anim>
                                    <p:anim calcmode="lin" valueType="num">
                                      <p:cBhvr>
                                        <p:cTn id="8" dur="500" fill="hold"/>
                                        <p:tgtEl>
                                          <p:spTgt spid="2334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33475">
                                            <p:txEl>
                                              <p:pRg st="0" end="0"/>
                                            </p:txEl>
                                          </p:spTgt>
                                        </p:tgtEl>
                                        <p:attrNameLst>
                                          <p:attrName>style.visibility</p:attrName>
                                        </p:attrNameLst>
                                      </p:cBhvr>
                                      <p:to>
                                        <p:strVal val="visible"/>
                                      </p:to>
                                    </p:set>
                                    <p:anim calcmode="lin" valueType="num">
                                      <p:cBhvr>
                                        <p:cTn id="13" dur="500" fill="hold"/>
                                        <p:tgtEl>
                                          <p:spTgt spid="23347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334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4" grpId="0"/>
      <p:bldP spid="233475" grpId="0" build="p"/>
    </p:bldLst>
  </p:timing>
</p:sld>
</file>

<file path=ppt/slides/slide10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9618" name="Rectangle 2"/>
          <p:cNvSpPr>
            <a:spLocks noGrp="1" noChangeArrowheads="1"/>
          </p:cNvSpPr>
          <p:nvPr>
            <p:ph type="title" idx="4294967295"/>
          </p:nvPr>
        </p:nvSpPr>
        <p:spPr>
          <a:xfrm>
            <a:off x="0" y="292100"/>
            <a:ext cx="9144000" cy="1384300"/>
          </a:xfrm>
        </p:spPr>
        <p:txBody>
          <a:bodyPr anchorCtr="1"/>
          <a:lstStyle/>
          <a:p>
            <a:pPr algn="r" eaLnBrk="1" hangingPunct="1">
              <a:defRPr/>
            </a:pPr>
            <a:r>
              <a:rPr lang="fa-IR" sz="4000" b="1" dirty="0" smtClean="0">
                <a:solidFill>
                  <a:schemeClr val="hlink"/>
                </a:solidFill>
              </a:rPr>
              <a:t>محاسبه انحراف چارکی در اعدا د طبقه بندی شده</a:t>
            </a:r>
            <a:endParaRPr lang="en-US" sz="4000" b="1" dirty="0" smtClean="0">
              <a:solidFill>
                <a:schemeClr val="hlink"/>
              </a:solidFill>
            </a:endParaRPr>
          </a:p>
        </p:txBody>
      </p:sp>
      <p:sp>
        <p:nvSpPr>
          <p:cNvPr id="32773" name="Rectangle 3"/>
          <p:cNvSpPr>
            <a:spLocks noChangeArrowheads="1"/>
          </p:cNvSpPr>
          <p:nvPr/>
        </p:nvSpPr>
        <p:spPr bwMode="auto">
          <a:xfrm>
            <a:off x="0" y="3143250"/>
            <a:ext cx="9144000" cy="0"/>
          </a:xfrm>
          <a:prstGeom prst="rect">
            <a:avLst/>
          </a:prstGeom>
          <a:noFill/>
          <a:ln w="9525">
            <a:noFill/>
            <a:miter lim="800000"/>
            <a:headEnd/>
            <a:tailEnd/>
          </a:ln>
        </p:spPr>
        <p:txBody>
          <a:bodyPr wrap="none" anchor="ctr">
            <a:spAutoFit/>
          </a:bodyPr>
          <a:lstStyle/>
          <a:p>
            <a:endParaRPr lang="fa-IR"/>
          </a:p>
        </p:txBody>
      </p:sp>
      <p:graphicFrame>
        <p:nvGraphicFramePr>
          <p:cNvPr id="239620" name="Object 4"/>
          <p:cNvGraphicFramePr>
            <a:graphicFrameLocks noChangeAspect="1"/>
          </p:cNvGraphicFramePr>
          <p:nvPr/>
        </p:nvGraphicFramePr>
        <p:xfrm>
          <a:off x="1371600" y="1905000"/>
          <a:ext cx="2667000" cy="1033463"/>
        </p:xfrm>
        <a:graphic>
          <a:graphicData uri="http://schemas.openxmlformats.org/presentationml/2006/ole">
            <mc:AlternateContent xmlns:mc="http://schemas.openxmlformats.org/markup-compatibility/2006">
              <mc:Choice xmlns:v="urn:schemas-microsoft-com:vml" Requires="v">
                <p:oleObj spid="_x0000_s32782" name="Equation" r:id="rId4" imgW="1257120" imgH="596880" progId="Equation.3">
                  <p:embed/>
                </p:oleObj>
              </mc:Choice>
              <mc:Fallback>
                <p:oleObj name="Equation" r:id="rId4" imgW="1257120" imgH="596880" progId="Equation.3">
                  <p:embed/>
                  <p:pic>
                    <p:nvPicPr>
                      <p:cNvPr id="0" name="Object 4"/>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1371600" y="1905000"/>
                        <a:ext cx="2667000" cy="1033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4" name="Rectangle 5"/>
          <p:cNvSpPr>
            <a:spLocks noChangeArrowheads="1"/>
          </p:cNvSpPr>
          <p:nvPr/>
        </p:nvSpPr>
        <p:spPr bwMode="auto">
          <a:xfrm>
            <a:off x="0" y="3714750"/>
            <a:ext cx="9144000" cy="0"/>
          </a:xfrm>
          <a:prstGeom prst="rect">
            <a:avLst/>
          </a:prstGeom>
          <a:noFill/>
          <a:ln w="9525">
            <a:noFill/>
            <a:miter lim="800000"/>
            <a:headEnd/>
            <a:tailEnd/>
          </a:ln>
        </p:spPr>
        <p:txBody>
          <a:bodyPr wrap="none" anchor="ctr">
            <a:spAutoFit/>
          </a:bodyPr>
          <a:lstStyle/>
          <a:p>
            <a:endParaRPr lang="fa-IR"/>
          </a:p>
        </p:txBody>
      </p:sp>
      <p:sp>
        <p:nvSpPr>
          <p:cNvPr id="32775" name="Rectangle 6"/>
          <p:cNvSpPr>
            <a:spLocks noChangeArrowheads="1"/>
          </p:cNvSpPr>
          <p:nvPr/>
        </p:nvSpPr>
        <p:spPr bwMode="auto">
          <a:xfrm>
            <a:off x="0" y="3143250"/>
            <a:ext cx="9144000" cy="0"/>
          </a:xfrm>
          <a:prstGeom prst="rect">
            <a:avLst/>
          </a:prstGeom>
          <a:noFill/>
          <a:ln w="9525">
            <a:noFill/>
            <a:miter lim="800000"/>
            <a:headEnd/>
            <a:tailEnd/>
          </a:ln>
        </p:spPr>
        <p:txBody>
          <a:bodyPr wrap="none" anchor="ctr">
            <a:spAutoFit/>
          </a:bodyPr>
          <a:lstStyle/>
          <a:p>
            <a:endParaRPr lang="fa-IR"/>
          </a:p>
        </p:txBody>
      </p:sp>
      <p:graphicFrame>
        <p:nvGraphicFramePr>
          <p:cNvPr id="239623" name="Object 7"/>
          <p:cNvGraphicFramePr>
            <a:graphicFrameLocks noChangeAspect="1"/>
          </p:cNvGraphicFramePr>
          <p:nvPr/>
        </p:nvGraphicFramePr>
        <p:xfrm>
          <a:off x="4800600" y="1905000"/>
          <a:ext cx="2392363" cy="1112838"/>
        </p:xfrm>
        <a:graphic>
          <a:graphicData uri="http://schemas.openxmlformats.org/presentationml/2006/ole">
            <mc:AlternateContent xmlns:mc="http://schemas.openxmlformats.org/markup-compatibility/2006">
              <mc:Choice xmlns:v="urn:schemas-microsoft-com:vml" Requires="v">
                <p:oleObj spid="_x0000_s32783" name="Equation" r:id="rId6" imgW="1333440" imgH="596880" progId="Equation.3">
                  <p:embed/>
                </p:oleObj>
              </mc:Choice>
              <mc:Fallback>
                <p:oleObj name="Equation" r:id="rId6" imgW="1333440" imgH="596880" progId="Equation.3">
                  <p:embed/>
                  <p:pic>
                    <p:nvPicPr>
                      <p:cNvPr id="0" name="Object 7"/>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4800600" y="1905000"/>
                        <a:ext cx="2392363" cy="1112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6" name="Rectangle 8"/>
          <p:cNvSpPr>
            <a:spLocks noChangeArrowheads="1"/>
          </p:cNvSpPr>
          <p:nvPr/>
        </p:nvSpPr>
        <p:spPr bwMode="auto">
          <a:xfrm>
            <a:off x="0" y="3714750"/>
            <a:ext cx="9144000" cy="0"/>
          </a:xfrm>
          <a:prstGeom prst="rect">
            <a:avLst/>
          </a:prstGeom>
          <a:noFill/>
          <a:ln w="9525">
            <a:noFill/>
            <a:miter lim="800000"/>
            <a:headEnd/>
            <a:tailEnd/>
          </a:ln>
        </p:spPr>
        <p:txBody>
          <a:bodyPr wrap="none" anchor="ctr">
            <a:spAutoFit/>
          </a:bodyPr>
          <a:lstStyle/>
          <a:p>
            <a:endParaRPr lang="fa-IR"/>
          </a:p>
        </p:txBody>
      </p:sp>
      <p:sp>
        <p:nvSpPr>
          <p:cNvPr id="239625" name="Rectangle 9"/>
          <p:cNvSpPr>
            <a:spLocks noChangeArrowheads="1"/>
          </p:cNvSpPr>
          <p:nvPr/>
        </p:nvSpPr>
        <p:spPr bwMode="auto">
          <a:xfrm>
            <a:off x="762000" y="3352800"/>
            <a:ext cx="7620000" cy="2308225"/>
          </a:xfrm>
          <a:prstGeom prst="rect">
            <a:avLst/>
          </a:prstGeom>
          <a:noFill/>
          <a:ln w="9525">
            <a:noFill/>
            <a:miter lim="800000"/>
            <a:headEnd/>
            <a:tailEnd/>
          </a:ln>
        </p:spPr>
        <p:txBody>
          <a:bodyPr anchor="ctr">
            <a:spAutoFit/>
          </a:bodyPr>
          <a:lstStyle/>
          <a:p>
            <a:pPr>
              <a:tabLst>
                <a:tab pos="1341438" algn="l"/>
              </a:tabLst>
            </a:pPr>
            <a:r>
              <a:rPr lang="en-US" sz="2400" b="1"/>
              <a:t>L = </a:t>
            </a:r>
            <a:r>
              <a:rPr lang="fa-IR" sz="2400" b="1"/>
              <a:t>حد پایین طبقه ایی که چارک اول یا سوم در آن است</a:t>
            </a:r>
            <a:endParaRPr lang="en-US" sz="2400" b="1"/>
          </a:p>
          <a:p>
            <a:pPr>
              <a:tabLst>
                <a:tab pos="1341438" algn="l"/>
              </a:tabLst>
            </a:pPr>
            <a:r>
              <a:rPr lang="en-US" sz="2400" b="1"/>
              <a:t>N =</a:t>
            </a:r>
            <a:r>
              <a:rPr lang="fa-IR" sz="2400" b="1"/>
              <a:t> تعداد داده ها</a:t>
            </a:r>
            <a:r>
              <a:rPr lang="en-US" sz="2400" b="1"/>
              <a:t> </a:t>
            </a:r>
          </a:p>
          <a:p>
            <a:pPr>
              <a:tabLst>
                <a:tab pos="1341438" algn="l"/>
              </a:tabLst>
            </a:pPr>
            <a:r>
              <a:rPr lang="en-US" sz="2400" b="1"/>
              <a:t>CF =</a:t>
            </a:r>
            <a:r>
              <a:rPr lang="fa-IR" sz="2400" b="1"/>
              <a:t>فراوانی تراکی طبقه قبل از طبقه ای که چارک اول یا سوم در آن وجود دارد</a:t>
            </a:r>
            <a:endParaRPr lang="en-US" sz="2400" b="1"/>
          </a:p>
          <a:p>
            <a:pPr>
              <a:tabLst>
                <a:tab pos="1341438" algn="l"/>
              </a:tabLst>
            </a:pPr>
            <a:r>
              <a:rPr lang="en-US" sz="2400" b="1"/>
              <a:t>f = </a:t>
            </a:r>
            <a:r>
              <a:rPr lang="fa-IR" sz="2400" b="1"/>
              <a:t>فراوانی مطلق طبقه ایی که چارک اول یا سوم در آن است</a:t>
            </a:r>
            <a:endParaRPr lang="en-US" sz="2400" b="1"/>
          </a:p>
          <a:p>
            <a:pPr>
              <a:tabLst>
                <a:tab pos="1341438" algn="l"/>
              </a:tabLst>
            </a:pPr>
            <a:r>
              <a:rPr lang="en-US" sz="2400" b="1"/>
              <a:t>i = </a:t>
            </a:r>
            <a:r>
              <a:rPr lang="fa-IR" sz="2400" b="1"/>
              <a:t>فاصله طبقات</a:t>
            </a:r>
            <a:endParaRPr lang="en-US" sz="24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39618"/>
                                        </p:tgtEl>
                                        <p:attrNameLst>
                                          <p:attrName>style.visibility</p:attrName>
                                        </p:attrNameLst>
                                      </p:cBhvr>
                                      <p:to>
                                        <p:strVal val="visible"/>
                                      </p:to>
                                    </p:set>
                                    <p:anim calcmode="lin" valueType="num">
                                      <p:cBhvr>
                                        <p:cTn id="7" dur="500" fill="hold"/>
                                        <p:tgtEl>
                                          <p:spTgt spid="239618"/>
                                        </p:tgtEl>
                                        <p:attrNameLst>
                                          <p:attrName>ppt_w</p:attrName>
                                        </p:attrNameLst>
                                      </p:cBhvr>
                                      <p:tavLst>
                                        <p:tav tm="0">
                                          <p:val>
                                            <p:fltVal val="0"/>
                                          </p:val>
                                        </p:tav>
                                        <p:tav tm="100000">
                                          <p:val>
                                            <p:strVal val="#ppt_w"/>
                                          </p:val>
                                        </p:tav>
                                      </p:tavLst>
                                    </p:anim>
                                    <p:anim calcmode="lin" valueType="num">
                                      <p:cBhvr>
                                        <p:cTn id="8" dur="500" fill="hold"/>
                                        <p:tgtEl>
                                          <p:spTgt spid="23961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39620"/>
                                        </p:tgtEl>
                                        <p:attrNameLst>
                                          <p:attrName>style.visibility</p:attrName>
                                        </p:attrNameLst>
                                      </p:cBhvr>
                                      <p:to>
                                        <p:strVal val="visible"/>
                                      </p:to>
                                    </p:set>
                                    <p:anim calcmode="lin" valueType="num">
                                      <p:cBhvr>
                                        <p:cTn id="13" dur="1000" fill="hold"/>
                                        <p:tgtEl>
                                          <p:spTgt spid="239620"/>
                                        </p:tgtEl>
                                        <p:attrNameLst>
                                          <p:attrName>ppt_w</p:attrName>
                                        </p:attrNameLst>
                                      </p:cBhvr>
                                      <p:tavLst>
                                        <p:tav tm="0">
                                          <p:val>
                                            <p:fltVal val="0"/>
                                          </p:val>
                                        </p:tav>
                                        <p:tav tm="100000">
                                          <p:val>
                                            <p:strVal val="#ppt_w"/>
                                          </p:val>
                                        </p:tav>
                                      </p:tavLst>
                                    </p:anim>
                                    <p:anim calcmode="lin" valueType="num">
                                      <p:cBhvr>
                                        <p:cTn id="14" dur="1000" fill="hold"/>
                                        <p:tgtEl>
                                          <p:spTgt spid="239620"/>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239623"/>
                                        </p:tgtEl>
                                        <p:attrNameLst>
                                          <p:attrName>style.visibility</p:attrName>
                                        </p:attrNameLst>
                                      </p:cBhvr>
                                      <p:to>
                                        <p:strVal val="visible"/>
                                      </p:to>
                                    </p:set>
                                    <p:anim calcmode="lin" valueType="num">
                                      <p:cBhvr>
                                        <p:cTn id="17" dur="1000" fill="hold"/>
                                        <p:tgtEl>
                                          <p:spTgt spid="239623"/>
                                        </p:tgtEl>
                                        <p:attrNameLst>
                                          <p:attrName>ppt_w</p:attrName>
                                        </p:attrNameLst>
                                      </p:cBhvr>
                                      <p:tavLst>
                                        <p:tav tm="0">
                                          <p:val>
                                            <p:fltVal val="0"/>
                                          </p:val>
                                        </p:tav>
                                        <p:tav tm="100000">
                                          <p:val>
                                            <p:strVal val="#ppt_w"/>
                                          </p:val>
                                        </p:tav>
                                      </p:tavLst>
                                    </p:anim>
                                    <p:anim calcmode="lin" valueType="num">
                                      <p:cBhvr>
                                        <p:cTn id="18" dur="1000" fill="hold"/>
                                        <p:tgtEl>
                                          <p:spTgt spid="239623"/>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239625"/>
                                        </p:tgtEl>
                                        <p:attrNameLst>
                                          <p:attrName>style.visibility</p:attrName>
                                        </p:attrNameLst>
                                      </p:cBhvr>
                                      <p:to>
                                        <p:strVal val="visible"/>
                                      </p:to>
                                    </p:set>
                                    <p:anim calcmode="lin" valueType="num">
                                      <p:cBhvr>
                                        <p:cTn id="21" dur="1000" fill="hold"/>
                                        <p:tgtEl>
                                          <p:spTgt spid="239625"/>
                                        </p:tgtEl>
                                        <p:attrNameLst>
                                          <p:attrName>ppt_w</p:attrName>
                                        </p:attrNameLst>
                                      </p:cBhvr>
                                      <p:tavLst>
                                        <p:tav tm="0">
                                          <p:val>
                                            <p:fltVal val="0"/>
                                          </p:val>
                                        </p:tav>
                                        <p:tav tm="100000">
                                          <p:val>
                                            <p:strVal val="#ppt_w"/>
                                          </p:val>
                                        </p:tav>
                                      </p:tavLst>
                                    </p:anim>
                                    <p:anim calcmode="lin" valueType="num">
                                      <p:cBhvr>
                                        <p:cTn id="22" dur="1000" fill="hold"/>
                                        <p:tgtEl>
                                          <p:spTgt spid="2396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8" grpId="0"/>
      <p:bldP spid="239625" grpId="0"/>
    </p:bldLst>
  </p:timing>
</p:sld>
</file>

<file path=ppt/slides/slide10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1666" name="Rectangle 2"/>
          <p:cNvSpPr>
            <a:spLocks noGrp="1" noChangeArrowheads="1"/>
          </p:cNvSpPr>
          <p:nvPr>
            <p:ph type="title" idx="4294967295"/>
          </p:nvPr>
        </p:nvSpPr>
        <p:spPr>
          <a:xfrm>
            <a:off x="0" y="292100"/>
            <a:ext cx="9144000" cy="1384300"/>
          </a:xfrm>
        </p:spPr>
        <p:txBody>
          <a:bodyPr anchorCtr="1"/>
          <a:lstStyle/>
          <a:p>
            <a:pPr algn="r" eaLnBrk="1" hangingPunct="1">
              <a:defRPr/>
            </a:pPr>
            <a:r>
              <a:rPr lang="fa-IR" sz="3600" b="1" dirty="0" smtClean="0">
                <a:solidFill>
                  <a:schemeClr val="hlink"/>
                </a:solidFill>
              </a:rPr>
              <a:t>مراحل محاسبه انحراف چارکی در اعداد طبقه بندی شده</a:t>
            </a:r>
            <a:endParaRPr lang="en-US" sz="3600" b="1" dirty="0" smtClean="0">
              <a:solidFill>
                <a:schemeClr val="hlink"/>
              </a:solidFill>
            </a:endParaRPr>
          </a:p>
        </p:txBody>
      </p:sp>
      <p:sp>
        <p:nvSpPr>
          <p:cNvPr id="241667" name="Rectangle 3"/>
          <p:cNvSpPr>
            <a:spLocks noGrp="1" noChangeArrowheads="1"/>
          </p:cNvSpPr>
          <p:nvPr>
            <p:ph type="body" idx="4294967295"/>
          </p:nvPr>
        </p:nvSpPr>
        <p:spPr>
          <a:xfrm>
            <a:off x="838200" y="1905000"/>
            <a:ext cx="7620000" cy="3667125"/>
          </a:xfrm>
        </p:spPr>
        <p:txBody>
          <a:bodyPr/>
          <a:lstStyle/>
          <a:p>
            <a:pPr algn="just" eaLnBrk="1" hangingPunct="1">
              <a:buFontTx/>
              <a:buNone/>
              <a:defRPr/>
            </a:pPr>
            <a:r>
              <a:rPr lang="fa-IR" sz="2800" b="1" dirty="0" smtClean="0"/>
              <a:t> </a:t>
            </a:r>
            <a:r>
              <a:rPr lang="en-US" sz="2800" b="1" dirty="0" smtClean="0"/>
              <a:t> </a:t>
            </a:r>
            <a:r>
              <a:rPr lang="fa-IR" sz="2800" b="1" dirty="0" smtClean="0"/>
              <a:t>1- به دست آوردن       یا       </a:t>
            </a:r>
          </a:p>
          <a:p>
            <a:pPr algn="just" eaLnBrk="1" hangingPunct="1">
              <a:buFontTx/>
              <a:buNone/>
              <a:defRPr/>
            </a:pPr>
            <a:endParaRPr lang="fa-IR" sz="2800" b="1" dirty="0" smtClean="0"/>
          </a:p>
          <a:p>
            <a:pPr algn="just" eaLnBrk="1" hangingPunct="1">
              <a:buFontTx/>
              <a:buNone/>
              <a:defRPr/>
            </a:pPr>
            <a:r>
              <a:rPr lang="fa-IR" sz="2800" b="1" dirty="0" smtClean="0"/>
              <a:t>  2- پیدا کردن طبقه ای که فراوانی تراکمی آن بزرگتریا</a:t>
            </a:r>
          </a:p>
          <a:p>
            <a:pPr algn="just" eaLnBrk="1" hangingPunct="1">
              <a:buFontTx/>
              <a:buNone/>
              <a:defRPr/>
            </a:pPr>
            <a:r>
              <a:rPr lang="fa-IR" sz="2800" b="1" dirty="0" smtClean="0"/>
              <a:t> </a:t>
            </a:r>
            <a:r>
              <a:rPr lang="en-US" sz="2800" b="1" dirty="0" smtClean="0"/>
              <a:t> </a:t>
            </a:r>
            <a:r>
              <a:rPr lang="fa-IR" sz="2800" b="1" dirty="0" smtClean="0"/>
              <a:t>مساوی</a:t>
            </a:r>
            <a:r>
              <a:rPr lang="en-US" sz="2800" b="1" dirty="0" smtClean="0"/>
              <a:t>  </a:t>
            </a:r>
            <a:r>
              <a:rPr lang="fa-IR" sz="2800" b="1" dirty="0" smtClean="0"/>
              <a:t>با </a:t>
            </a:r>
            <a:r>
              <a:rPr lang="en-US" sz="2800" b="1" dirty="0" smtClean="0"/>
              <a:t> </a:t>
            </a:r>
            <a:r>
              <a:rPr lang="fa-IR" sz="2800" b="1" dirty="0" smtClean="0"/>
              <a:t>     یا        باشد.</a:t>
            </a:r>
          </a:p>
          <a:p>
            <a:pPr algn="just" eaLnBrk="1" hangingPunct="1">
              <a:buFontTx/>
              <a:buNone/>
              <a:defRPr/>
            </a:pPr>
            <a:endParaRPr lang="fa-IR" sz="2800" b="1" dirty="0" smtClean="0"/>
          </a:p>
          <a:p>
            <a:pPr algn="just" eaLnBrk="1" hangingPunct="1">
              <a:buFontTx/>
              <a:buNone/>
              <a:defRPr/>
            </a:pPr>
            <a:r>
              <a:rPr lang="fa-IR" sz="2800" b="1" dirty="0" smtClean="0"/>
              <a:t>  3- جایگزین کردن اعداد در فرمول چارک اول و سوم.</a:t>
            </a:r>
          </a:p>
          <a:p>
            <a:pPr algn="just" eaLnBrk="1" hangingPunct="1">
              <a:buFontTx/>
              <a:buNone/>
              <a:defRPr/>
            </a:pPr>
            <a:r>
              <a:rPr lang="fa-IR" sz="2800" b="1" dirty="0" smtClean="0"/>
              <a:t>  </a:t>
            </a:r>
            <a:endParaRPr lang="en-US" sz="2800" b="1" dirty="0" smtClean="0"/>
          </a:p>
          <a:p>
            <a:pPr algn="just" eaLnBrk="1" hangingPunct="1">
              <a:buFontTx/>
              <a:buNone/>
              <a:defRPr/>
            </a:pPr>
            <a:r>
              <a:rPr lang="en-US" sz="2800" b="1" dirty="0" smtClean="0"/>
              <a:t>4  </a:t>
            </a:r>
            <a:r>
              <a:rPr lang="fa-IR" sz="2800" b="1" dirty="0" smtClean="0"/>
              <a:t>- محاسبه انحراف چارکی</a:t>
            </a:r>
            <a:endParaRPr lang="en-US" sz="2800" b="1" dirty="0" smtClean="0"/>
          </a:p>
        </p:txBody>
      </p:sp>
      <p:sp>
        <p:nvSpPr>
          <p:cNvPr id="33801" name="Rectangle 4"/>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fa-IR"/>
          </a:p>
        </p:txBody>
      </p:sp>
      <p:graphicFrame>
        <p:nvGraphicFramePr>
          <p:cNvPr id="241669" name="Object 5"/>
          <p:cNvGraphicFramePr>
            <a:graphicFrameLocks noChangeAspect="1"/>
          </p:cNvGraphicFramePr>
          <p:nvPr/>
        </p:nvGraphicFramePr>
        <p:xfrm>
          <a:off x="5410200" y="1752600"/>
          <a:ext cx="533400" cy="838200"/>
        </p:xfrm>
        <a:graphic>
          <a:graphicData uri="http://schemas.openxmlformats.org/presentationml/2006/ole">
            <mc:AlternateContent xmlns:mc="http://schemas.openxmlformats.org/markup-compatibility/2006">
              <mc:Choice xmlns:v="urn:schemas-microsoft-com:vml" Requires="v">
                <p:oleObj spid="_x0000_s33824" name="Equation" r:id="rId4" imgW="203112" imgH="393529" progId="Equation.3">
                  <p:embed/>
                </p:oleObj>
              </mc:Choice>
              <mc:Fallback>
                <p:oleObj name="Equation" r:id="rId4" imgW="203112" imgH="393529" progId="Equation.3">
                  <p:embed/>
                  <p:pic>
                    <p:nvPicPr>
                      <p:cNvPr id="0" name="Object 5"/>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5410200" y="1752600"/>
                        <a:ext cx="533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02" name="Rectangle 6"/>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fa-IR"/>
          </a:p>
        </p:txBody>
      </p:sp>
      <p:graphicFrame>
        <p:nvGraphicFramePr>
          <p:cNvPr id="241671" name="Object 7"/>
          <p:cNvGraphicFramePr>
            <a:graphicFrameLocks noChangeAspect="1"/>
          </p:cNvGraphicFramePr>
          <p:nvPr/>
        </p:nvGraphicFramePr>
        <p:xfrm>
          <a:off x="4419600" y="1676400"/>
          <a:ext cx="623888" cy="914400"/>
        </p:xfrm>
        <a:graphic>
          <a:graphicData uri="http://schemas.openxmlformats.org/presentationml/2006/ole">
            <mc:AlternateContent xmlns:mc="http://schemas.openxmlformats.org/markup-compatibility/2006">
              <mc:Choice xmlns:v="urn:schemas-microsoft-com:vml" Requires="v">
                <p:oleObj spid="_x0000_s33825" name="Equation" r:id="rId6" imgW="266469" imgH="393359" progId="Equation.3">
                  <p:embed/>
                </p:oleObj>
              </mc:Choice>
              <mc:Fallback>
                <p:oleObj name="Equation" r:id="rId6" imgW="266469" imgH="393359" progId="Equation.3">
                  <p:embed/>
                  <p:pic>
                    <p:nvPicPr>
                      <p:cNvPr id="0" name="Object 7"/>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4419600" y="1676400"/>
                        <a:ext cx="62388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03" name="Rectangle 8"/>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fa-IR"/>
          </a:p>
        </p:txBody>
      </p:sp>
      <p:graphicFrame>
        <p:nvGraphicFramePr>
          <p:cNvPr id="241673" name="Object 9"/>
          <p:cNvGraphicFramePr>
            <a:graphicFrameLocks noChangeAspect="1"/>
          </p:cNvGraphicFramePr>
          <p:nvPr/>
        </p:nvGraphicFramePr>
        <p:xfrm>
          <a:off x="5410200" y="3276600"/>
          <a:ext cx="573088" cy="914400"/>
        </p:xfrm>
        <a:graphic>
          <a:graphicData uri="http://schemas.openxmlformats.org/presentationml/2006/ole">
            <mc:AlternateContent xmlns:mc="http://schemas.openxmlformats.org/markup-compatibility/2006">
              <mc:Choice xmlns:v="urn:schemas-microsoft-com:vml" Requires="v">
                <p:oleObj spid="_x0000_s33826" name="Equation" r:id="rId8" imgW="266469" imgH="393359" progId="Equation.3">
                  <p:embed/>
                </p:oleObj>
              </mc:Choice>
              <mc:Fallback>
                <p:oleObj name="Equation" r:id="rId8" imgW="266469" imgH="393359" progId="Equation.3">
                  <p:embed/>
                  <p:pic>
                    <p:nvPicPr>
                      <p:cNvPr id="0" name="Object 9"/>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5410200" y="3276600"/>
                        <a:ext cx="57308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04" name="Rectangle 10"/>
          <p:cNvSpPr>
            <a:spLocks noChangeArrowheads="1"/>
          </p:cNvSpPr>
          <p:nvPr/>
        </p:nvSpPr>
        <p:spPr bwMode="auto">
          <a:xfrm>
            <a:off x="0" y="3505200"/>
            <a:ext cx="9144000" cy="0"/>
          </a:xfrm>
          <a:prstGeom prst="rect">
            <a:avLst/>
          </a:prstGeom>
          <a:noFill/>
          <a:ln w="9525">
            <a:noFill/>
            <a:miter lim="800000"/>
            <a:headEnd/>
            <a:tailEnd/>
          </a:ln>
        </p:spPr>
        <p:txBody>
          <a:bodyPr wrap="none" anchor="ctr">
            <a:spAutoFit/>
          </a:bodyPr>
          <a:lstStyle/>
          <a:p>
            <a:endParaRPr lang="fa-IR"/>
          </a:p>
        </p:txBody>
      </p:sp>
      <p:graphicFrame>
        <p:nvGraphicFramePr>
          <p:cNvPr id="241675" name="Object 11"/>
          <p:cNvGraphicFramePr>
            <a:graphicFrameLocks noChangeAspect="1"/>
          </p:cNvGraphicFramePr>
          <p:nvPr/>
        </p:nvGraphicFramePr>
        <p:xfrm>
          <a:off x="6400800" y="3276600"/>
          <a:ext cx="468313" cy="914400"/>
        </p:xfrm>
        <a:graphic>
          <a:graphicData uri="http://schemas.openxmlformats.org/presentationml/2006/ole">
            <mc:AlternateContent xmlns:mc="http://schemas.openxmlformats.org/markup-compatibility/2006">
              <mc:Choice xmlns:v="urn:schemas-microsoft-com:vml" Requires="v">
                <p:oleObj spid="_x0000_s33827" name="Equation" r:id="rId9" imgW="203112" imgH="393529" progId="Equation.3">
                  <p:embed/>
                </p:oleObj>
              </mc:Choice>
              <mc:Fallback>
                <p:oleObj name="Equation" r:id="rId9" imgW="203112" imgH="393529" progId="Equation.3">
                  <p:embed/>
                  <p:pic>
                    <p:nvPicPr>
                      <p:cNvPr id="0" name="Object 11"/>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6400800" y="3276600"/>
                        <a:ext cx="468313"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05" name="Rectangle 12"/>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fa-IR"/>
          </a:p>
        </p:txBody>
      </p:sp>
      <p:graphicFrame>
        <p:nvGraphicFramePr>
          <p:cNvPr id="241677" name="Object 13"/>
          <p:cNvGraphicFramePr>
            <a:graphicFrameLocks noChangeAspect="1"/>
          </p:cNvGraphicFramePr>
          <p:nvPr/>
        </p:nvGraphicFramePr>
        <p:xfrm>
          <a:off x="2057400" y="5105400"/>
          <a:ext cx="2362200" cy="1293813"/>
        </p:xfrm>
        <a:graphic>
          <a:graphicData uri="http://schemas.openxmlformats.org/presentationml/2006/ole">
            <mc:AlternateContent xmlns:mc="http://schemas.openxmlformats.org/markup-compatibility/2006">
              <mc:Choice xmlns:v="urn:schemas-microsoft-com:vml" Requires="v">
                <p:oleObj spid="_x0000_s33828" name="Equation" r:id="rId10" imgW="799753" imgH="393529" progId="Equation.3">
                  <p:embed/>
                </p:oleObj>
              </mc:Choice>
              <mc:Fallback>
                <p:oleObj name="Equation" r:id="rId10" imgW="799753" imgH="393529" progId="Equation.3">
                  <p:embed/>
                  <p:pic>
                    <p:nvPicPr>
                      <p:cNvPr id="0" name="Object 13"/>
                      <p:cNvPicPr>
                        <a:picLocks noChangeAspect="1" noChangeArrowheads="1"/>
                      </p:cNvPicPr>
                      <p:nvPr/>
                    </p:nvPicPr>
                    <p:blipFill>
                      <a:blip r:embed="rId11">
                        <a:lum bright="100000"/>
                        <a:extLst>
                          <a:ext uri="{28A0092B-C50C-407E-A947-70E740481C1C}">
                            <a14:useLocalDpi xmlns:a14="http://schemas.microsoft.com/office/drawing/2010/main" val="0"/>
                          </a:ext>
                        </a:extLst>
                      </a:blip>
                      <a:srcRect/>
                      <a:stretch>
                        <a:fillRect/>
                      </a:stretch>
                    </p:blipFill>
                    <p:spPr bwMode="auto">
                      <a:xfrm>
                        <a:off x="2057400" y="5105400"/>
                        <a:ext cx="2362200" cy="1293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41666"/>
                                        </p:tgtEl>
                                        <p:attrNameLst>
                                          <p:attrName>style.visibility</p:attrName>
                                        </p:attrNameLst>
                                      </p:cBhvr>
                                      <p:to>
                                        <p:strVal val="visible"/>
                                      </p:to>
                                    </p:set>
                                    <p:anim calcmode="lin" valueType="num">
                                      <p:cBhvr>
                                        <p:cTn id="7" dur="500" fill="hold"/>
                                        <p:tgtEl>
                                          <p:spTgt spid="241666"/>
                                        </p:tgtEl>
                                        <p:attrNameLst>
                                          <p:attrName>ppt_w</p:attrName>
                                        </p:attrNameLst>
                                      </p:cBhvr>
                                      <p:tavLst>
                                        <p:tav tm="0">
                                          <p:val>
                                            <p:fltVal val="0"/>
                                          </p:val>
                                        </p:tav>
                                        <p:tav tm="100000">
                                          <p:val>
                                            <p:strVal val="#ppt_w"/>
                                          </p:val>
                                        </p:tav>
                                      </p:tavLst>
                                    </p:anim>
                                    <p:anim calcmode="lin" valueType="num">
                                      <p:cBhvr>
                                        <p:cTn id="8" dur="500" fill="hold"/>
                                        <p:tgtEl>
                                          <p:spTgt spid="24166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41667">
                                            <p:txEl>
                                              <p:pRg st="0" end="0"/>
                                            </p:txEl>
                                          </p:spTgt>
                                        </p:tgtEl>
                                        <p:attrNameLst>
                                          <p:attrName>style.visibility</p:attrName>
                                        </p:attrNameLst>
                                      </p:cBhvr>
                                      <p:to>
                                        <p:strVal val="visible"/>
                                      </p:to>
                                    </p:set>
                                    <p:anim calcmode="lin" valueType="num">
                                      <p:cBhvr>
                                        <p:cTn id="13" dur="500" fill="hold"/>
                                        <p:tgtEl>
                                          <p:spTgt spid="24166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4166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41667">
                                            <p:txEl>
                                              <p:pRg st="2" end="2"/>
                                            </p:txEl>
                                          </p:spTgt>
                                        </p:tgtEl>
                                        <p:attrNameLst>
                                          <p:attrName>style.visibility</p:attrName>
                                        </p:attrNameLst>
                                      </p:cBhvr>
                                      <p:to>
                                        <p:strVal val="visible"/>
                                      </p:to>
                                    </p:set>
                                    <p:anim calcmode="lin" valueType="num">
                                      <p:cBhvr>
                                        <p:cTn id="19" dur="500" fill="hold"/>
                                        <p:tgtEl>
                                          <p:spTgt spid="24166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4166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41667">
                                            <p:txEl>
                                              <p:pRg st="3" end="3"/>
                                            </p:txEl>
                                          </p:spTgt>
                                        </p:tgtEl>
                                        <p:attrNameLst>
                                          <p:attrName>style.visibility</p:attrName>
                                        </p:attrNameLst>
                                      </p:cBhvr>
                                      <p:to>
                                        <p:strVal val="visible"/>
                                      </p:to>
                                    </p:set>
                                    <p:anim calcmode="lin" valueType="num">
                                      <p:cBhvr>
                                        <p:cTn id="25" dur="500" fill="hold"/>
                                        <p:tgtEl>
                                          <p:spTgt spid="24166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4166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41667">
                                            <p:txEl>
                                              <p:pRg st="5" end="5"/>
                                            </p:txEl>
                                          </p:spTgt>
                                        </p:tgtEl>
                                        <p:attrNameLst>
                                          <p:attrName>style.visibility</p:attrName>
                                        </p:attrNameLst>
                                      </p:cBhvr>
                                      <p:to>
                                        <p:strVal val="visible"/>
                                      </p:to>
                                    </p:set>
                                    <p:anim calcmode="lin" valueType="num">
                                      <p:cBhvr>
                                        <p:cTn id="31" dur="500" fill="hold"/>
                                        <p:tgtEl>
                                          <p:spTgt spid="241667">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241667">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41667">
                                            <p:txEl>
                                              <p:pRg st="6" end="6"/>
                                            </p:txEl>
                                          </p:spTgt>
                                        </p:tgtEl>
                                        <p:attrNameLst>
                                          <p:attrName>style.visibility</p:attrName>
                                        </p:attrNameLst>
                                      </p:cBhvr>
                                      <p:to>
                                        <p:strVal val="visible"/>
                                      </p:to>
                                    </p:set>
                                    <p:anim calcmode="lin" valueType="num">
                                      <p:cBhvr>
                                        <p:cTn id="37" dur="500" fill="hold"/>
                                        <p:tgtEl>
                                          <p:spTgt spid="241667">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241667">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41667">
                                            <p:txEl>
                                              <p:pRg st="7" end="7"/>
                                            </p:txEl>
                                          </p:spTgt>
                                        </p:tgtEl>
                                        <p:attrNameLst>
                                          <p:attrName>style.visibility</p:attrName>
                                        </p:attrNameLst>
                                      </p:cBhvr>
                                      <p:to>
                                        <p:strVal val="visible"/>
                                      </p:to>
                                    </p:set>
                                    <p:anim calcmode="lin" valueType="num">
                                      <p:cBhvr>
                                        <p:cTn id="43" dur="500" fill="hold"/>
                                        <p:tgtEl>
                                          <p:spTgt spid="241667">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241667">
                                            <p:txEl>
                                              <p:pRg st="7" end="7"/>
                                            </p:txEl>
                                          </p:spTgt>
                                        </p:tgtEl>
                                        <p:attrNameLst>
                                          <p:attrName>ppt_h</p:attrName>
                                        </p:attrNameLst>
                                      </p:cBhvr>
                                      <p:tavLst>
                                        <p:tav tm="0">
                                          <p:val>
                                            <p:fltVal val="0"/>
                                          </p:val>
                                        </p:tav>
                                        <p:tav tm="100000">
                                          <p:val>
                                            <p:strVal val="#ppt_h"/>
                                          </p:val>
                                        </p:tav>
                                      </p:tavLst>
                                    </p:anim>
                                  </p:childTnLst>
                                </p:cTn>
                              </p:par>
                            </p:childTnLst>
                          </p:cTn>
                        </p:par>
                        <p:par>
                          <p:cTn id="45" fill="hold">
                            <p:stCondLst>
                              <p:cond delay="500"/>
                            </p:stCondLst>
                            <p:childTnLst>
                              <p:par>
                                <p:cTn id="46" presetID="23" presetClass="entr" presetSubtype="16" fill="hold" nodeType="afterEffect">
                                  <p:stCondLst>
                                    <p:cond delay="0"/>
                                  </p:stCondLst>
                                  <p:childTnLst>
                                    <p:set>
                                      <p:cBhvr>
                                        <p:cTn id="47" dur="1" fill="hold">
                                          <p:stCondLst>
                                            <p:cond delay="0"/>
                                          </p:stCondLst>
                                        </p:cTn>
                                        <p:tgtEl>
                                          <p:spTgt spid="241671"/>
                                        </p:tgtEl>
                                        <p:attrNameLst>
                                          <p:attrName>style.visibility</p:attrName>
                                        </p:attrNameLst>
                                      </p:cBhvr>
                                      <p:to>
                                        <p:strVal val="visible"/>
                                      </p:to>
                                    </p:set>
                                    <p:anim calcmode="lin" valueType="num">
                                      <p:cBhvr>
                                        <p:cTn id="48" dur="500" fill="hold"/>
                                        <p:tgtEl>
                                          <p:spTgt spid="241671"/>
                                        </p:tgtEl>
                                        <p:attrNameLst>
                                          <p:attrName>ppt_w</p:attrName>
                                        </p:attrNameLst>
                                      </p:cBhvr>
                                      <p:tavLst>
                                        <p:tav tm="0">
                                          <p:val>
                                            <p:fltVal val="0"/>
                                          </p:val>
                                        </p:tav>
                                        <p:tav tm="100000">
                                          <p:val>
                                            <p:strVal val="#ppt_w"/>
                                          </p:val>
                                        </p:tav>
                                      </p:tavLst>
                                    </p:anim>
                                    <p:anim calcmode="lin" valueType="num">
                                      <p:cBhvr>
                                        <p:cTn id="49" dur="500" fill="hold"/>
                                        <p:tgtEl>
                                          <p:spTgt spid="241671"/>
                                        </p:tgtEl>
                                        <p:attrNameLst>
                                          <p:attrName>ppt_h</p:attrName>
                                        </p:attrNameLst>
                                      </p:cBhvr>
                                      <p:tavLst>
                                        <p:tav tm="0">
                                          <p:val>
                                            <p:fltVal val="0"/>
                                          </p:val>
                                        </p:tav>
                                        <p:tav tm="100000">
                                          <p:val>
                                            <p:strVal val="#ppt_h"/>
                                          </p:val>
                                        </p:tav>
                                      </p:tavLst>
                                    </p:anim>
                                  </p:childTnLst>
                                </p:cTn>
                              </p:par>
                            </p:childTnLst>
                          </p:cTn>
                        </p:par>
                        <p:par>
                          <p:cTn id="50" fill="hold">
                            <p:stCondLst>
                              <p:cond delay="1000"/>
                            </p:stCondLst>
                            <p:childTnLst>
                              <p:par>
                                <p:cTn id="51" presetID="23" presetClass="entr" presetSubtype="16" fill="hold" nodeType="afterEffect">
                                  <p:stCondLst>
                                    <p:cond delay="0"/>
                                  </p:stCondLst>
                                  <p:childTnLst>
                                    <p:set>
                                      <p:cBhvr>
                                        <p:cTn id="52" dur="1" fill="hold">
                                          <p:stCondLst>
                                            <p:cond delay="0"/>
                                          </p:stCondLst>
                                        </p:cTn>
                                        <p:tgtEl>
                                          <p:spTgt spid="241669"/>
                                        </p:tgtEl>
                                        <p:attrNameLst>
                                          <p:attrName>style.visibility</p:attrName>
                                        </p:attrNameLst>
                                      </p:cBhvr>
                                      <p:to>
                                        <p:strVal val="visible"/>
                                      </p:to>
                                    </p:set>
                                    <p:anim calcmode="lin" valueType="num">
                                      <p:cBhvr>
                                        <p:cTn id="53" dur="500" fill="hold"/>
                                        <p:tgtEl>
                                          <p:spTgt spid="241669"/>
                                        </p:tgtEl>
                                        <p:attrNameLst>
                                          <p:attrName>ppt_w</p:attrName>
                                        </p:attrNameLst>
                                      </p:cBhvr>
                                      <p:tavLst>
                                        <p:tav tm="0">
                                          <p:val>
                                            <p:fltVal val="0"/>
                                          </p:val>
                                        </p:tav>
                                        <p:tav tm="100000">
                                          <p:val>
                                            <p:strVal val="#ppt_w"/>
                                          </p:val>
                                        </p:tav>
                                      </p:tavLst>
                                    </p:anim>
                                    <p:anim calcmode="lin" valueType="num">
                                      <p:cBhvr>
                                        <p:cTn id="54" dur="500" fill="hold"/>
                                        <p:tgtEl>
                                          <p:spTgt spid="241669"/>
                                        </p:tgtEl>
                                        <p:attrNameLst>
                                          <p:attrName>ppt_h</p:attrName>
                                        </p:attrNameLst>
                                      </p:cBhvr>
                                      <p:tavLst>
                                        <p:tav tm="0">
                                          <p:val>
                                            <p:fltVal val="0"/>
                                          </p:val>
                                        </p:tav>
                                        <p:tav tm="100000">
                                          <p:val>
                                            <p:strVal val="#ppt_h"/>
                                          </p:val>
                                        </p:tav>
                                      </p:tavLst>
                                    </p:anim>
                                  </p:childTnLst>
                                </p:cTn>
                              </p:par>
                            </p:childTnLst>
                          </p:cTn>
                        </p:par>
                        <p:par>
                          <p:cTn id="55" fill="hold">
                            <p:stCondLst>
                              <p:cond delay="1500"/>
                            </p:stCondLst>
                            <p:childTnLst>
                              <p:par>
                                <p:cTn id="56" presetID="23" presetClass="entr" presetSubtype="16" fill="hold" nodeType="afterEffect">
                                  <p:stCondLst>
                                    <p:cond delay="0"/>
                                  </p:stCondLst>
                                  <p:childTnLst>
                                    <p:set>
                                      <p:cBhvr>
                                        <p:cTn id="57" dur="1" fill="hold">
                                          <p:stCondLst>
                                            <p:cond delay="0"/>
                                          </p:stCondLst>
                                        </p:cTn>
                                        <p:tgtEl>
                                          <p:spTgt spid="241673"/>
                                        </p:tgtEl>
                                        <p:attrNameLst>
                                          <p:attrName>style.visibility</p:attrName>
                                        </p:attrNameLst>
                                      </p:cBhvr>
                                      <p:to>
                                        <p:strVal val="visible"/>
                                      </p:to>
                                    </p:set>
                                    <p:anim calcmode="lin" valueType="num">
                                      <p:cBhvr>
                                        <p:cTn id="58" dur="500" fill="hold"/>
                                        <p:tgtEl>
                                          <p:spTgt spid="241673"/>
                                        </p:tgtEl>
                                        <p:attrNameLst>
                                          <p:attrName>ppt_w</p:attrName>
                                        </p:attrNameLst>
                                      </p:cBhvr>
                                      <p:tavLst>
                                        <p:tav tm="0">
                                          <p:val>
                                            <p:fltVal val="0"/>
                                          </p:val>
                                        </p:tav>
                                        <p:tav tm="100000">
                                          <p:val>
                                            <p:strVal val="#ppt_w"/>
                                          </p:val>
                                        </p:tav>
                                      </p:tavLst>
                                    </p:anim>
                                    <p:anim calcmode="lin" valueType="num">
                                      <p:cBhvr>
                                        <p:cTn id="59" dur="500" fill="hold"/>
                                        <p:tgtEl>
                                          <p:spTgt spid="241673"/>
                                        </p:tgtEl>
                                        <p:attrNameLst>
                                          <p:attrName>ppt_h</p:attrName>
                                        </p:attrNameLst>
                                      </p:cBhvr>
                                      <p:tavLst>
                                        <p:tav tm="0">
                                          <p:val>
                                            <p:fltVal val="0"/>
                                          </p:val>
                                        </p:tav>
                                        <p:tav tm="100000">
                                          <p:val>
                                            <p:strVal val="#ppt_h"/>
                                          </p:val>
                                        </p:tav>
                                      </p:tavLst>
                                    </p:anim>
                                  </p:childTnLst>
                                </p:cTn>
                              </p:par>
                            </p:childTnLst>
                          </p:cTn>
                        </p:par>
                        <p:par>
                          <p:cTn id="60" fill="hold">
                            <p:stCondLst>
                              <p:cond delay="2000"/>
                            </p:stCondLst>
                            <p:childTnLst>
                              <p:par>
                                <p:cTn id="61" presetID="23" presetClass="entr" presetSubtype="16" fill="hold" nodeType="afterEffect">
                                  <p:stCondLst>
                                    <p:cond delay="0"/>
                                  </p:stCondLst>
                                  <p:childTnLst>
                                    <p:set>
                                      <p:cBhvr>
                                        <p:cTn id="62" dur="1" fill="hold">
                                          <p:stCondLst>
                                            <p:cond delay="0"/>
                                          </p:stCondLst>
                                        </p:cTn>
                                        <p:tgtEl>
                                          <p:spTgt spid="241675"/>
                                        </p:tgtEl>
                                        <p:attrNameLst>
                                          <p:attrName>style.visibility</p:attrName>
                                        </p:attrNameLst>
                                      </p:cBhvr>
                                      <p:to>
                                        <p:strVal val="visible"/>
                                      </p:to>
                                    </p:set>
                                    <p:anim calcmode="lin" valueType="num">
                                      <p:cBhvr>
                                        <p:cTn id="63" dur="500" fill="hold"/>
                                        <p:tgtEl>
                                          <p:spTgt spid="241675"/>
                                        </p:tgtEl>
                                        <p:attrNameLst>
                                          <p:attrName>ppt_w</p:attrName>
                                        </p:attrNameLst>
                                      </p:cBhvr>
                                      <p:tavLst>
                                        <p:tav tm="0">
                                          <p:val>
                                            <p:fltVal val="0"/>
                                          </p:val>
                                        </p:tav>
                                        <p:tav tm="100000">
                                          <p:val>
                                            <p:strVal val="#ppt_w"/>
                                          </p:val>
                                        </p:tav>
                                      </p:tavLst>
                                    </p:anim>
                                    <p:anim calcmode="lin" valueType="num">
                                      <p:cBhvr>
                                        <p:cTn id="64" dur="500" fill="hold"/>
                                        <p:tgtEl>
                                          <p:spTgt spid="241675"/>
                                        </p:tgtEl>
                                        <p:attrNameLst>
                                          <p:attrName>ppt_h</p:attrName>
                                        </p:attrNameLst>
                                      </p:cBhvr>
                                      <p:tavLst>
                                        <p:tav tm="0">
                                          <p:val>
                                            <p:fltVal val="0"/>
                                          </p:val>
                                        </p:tav>
                                        <p:tav tm="100000">
                                          <p:val>
                                            <p:strVal val="#ppt_h"/>
                                          </p:val>
                                        </p:tav>
                                      </p:tavLst>
                                    </p:anim>
                                  </p:childTnLst>
                                </p:cTn>
                              </p:par>
                            </p:childTnLst>
                          </p:cTn>
                        </p:par>
                        <p:par>
                          <p:cTn id="65" fill="hold">
                            <p:stCondLst>
                              <p:cond delay="2500"/>
                            </p:stCondLst>
                            <p:childTnLst>
                              <p:par>
                                <p:cTn id="66" presetID="23" presetClass="entr" presetSubtype="16" fill="hold" nodeType="afterEffect">
                                  <p:stCondLst>
                                    <p:cond delay="0"/>
                                  </p:stCondLst>
                                  <p:childTnLst>
                                    <p:set>
                                      <p:cBhvr>
                                        <p:cTn id="67" dur="1" fill="hold">
                                          <p:stCondLst>
                                            <p:cond delay="0"/>
                                          </p:stCondLst>
                                        </p:cTn>
                                        <p:tgtEl>
                                          <p:spTgt spid="241677"/>
                                        </p:tgtEl>
                                        <p:attrNameLst>
                                          <p:attrName>style.visibility</p:attrName>
                                        </p:attrNameLst>
                                      </p:cBhvr>
                                      <p:to>
                                        <p:strVal val="visible"/>
                                      </p:to>
                                    </p:set>
                                    <p:anim calcmode="lin" valueType="num">
                                      <p:cBhvr>
                                        <p:cTn id="68" dur="500" fill="hold"/>
                                        <p:tgtEl>
                                          <p:spTgt spid="241677"/>
                                        </p:tgtEl>
                                        <p:attrNameLst>
                                          <p:attrName>ppt_w</p:attrName>
                                        </p:attrNameLst>
                                      </p:cBhvr>
                                      <p:tavLst>
                                        <p:tav tm="0">
                                          <p:val>
                                            <p:fltVal val="0"/>
                                          </p:val>
                                        </p:tav>
                                        <p:tav tm="100000">
                                          <p:val>
                                            <p:strVal val="#ppt_w"/>
                                          </p:val>
                                        </p:tav>
                                      </p:tavLst>
                                    </p:anim>
                                    <p:anim calcmode="lin" valueType="num">
                                      <p:cBhvr>
                                        <p:cTn id="69" dur="500" fill="hold"/>
                                        <p:tgtEl>
                                          <p:spTgt spid="2416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6" grpId="0"/>
      <p:bldP spid="24166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nchorCtr="1"/>
          <a:lstStyle/>
          <a:p>
            <a:pPr eaLnBrk="1" hangingPunct="1">
              <a:defRPr/>
            </a:pPr>
            <a:r>
              <a:rPr lang="fa-IR" b="1" dirty="0" smtClean="0">
                <a:solidFill>
                  <a:schemeClr val="hlink"/>
                </a:solidFill>
              </a:rPr>
              <a:t>دلایل مطالعه آمار:</a:t>
            </a:r>
            <a:endParaRPr lang="en-US" b="1" dirty="0" smtClean="0">
              <a:solidFill>
                <a:schemeClr val="hlink"/>
              </a:solidFill>
            </a:endParaRPr>
          </a:p>
        </p:txBody>
      </p:sp>
      <p:sp>
        <p:nvSpPr>
          <p:cNvPr id="22531" name="Rectangle 3"/>
          <p:cNvSpPr>
            <a:spLocks noGrp="1" noChangeArrowheads="1"/>
          </p:cNvSpPr>
          <p:nvPr>
            <p:ph type="body" idx="4294967295"/>
          </p:nvPr>
        </p:nvSpPr>
        <p:spPr>
          <a:xfrm>
            <a:off x="533400" y="2112963"/>
            <a:ext cx="7391400" cy="2768600"/>
          </a:xfrm>
        </p:spPr>
        <p:txBody>
          <a:bodyPr/>
          <a:lstStyle/>
          <a:p>
            <a:pPr algn="just" eaLnBrk="1" hangingPunct="1">
              <a:lnSpc>
                <a:spcPct val="150000"/>
              </a:lnSpc>
              <a:buFontTx/>
              <a:buNone/>
              <a:defRPr/>
            </a:pPr>
            <a:r>
              <a:rPr lang="fa-IR" sz="3600" b="1" dirty="0" smtClean="0"/>
              <a:t>1- کاربرد روزانه</a:t>
            </a:r>
          </a:p>
          <a:p>
            <a:pPr algn="just" eaLnBrk="1" hangingPunct="1">
              <a:lnSpc>
                <a:spcPct val="150000"/>
              </a:lnSpc>
              <a:buFontTx/>
              <a:buNone/>
              <a:defRPr/>
            </a:pPr>
            <a:r>
              <a:rPr lang="fa-IR" sz="3600" b="1" dirty="0" smtClean="0"/>
              <a:t>2- حل مسائل</a:t>
            </a:r>
          </a:p>
          <a:p>
            <a:pPr algn="just" eaLnBrk="1" hangingPunct="1">
              <a:lnSpc>
                <a:spcPct val="150000"/>
              </a:lnSpc>
              <a:buFontTx/>
              <a:buNone/>
              <a:defRPr/>
            </a:pPr>
            <a:r>
              <a:rPr lang="fa-IR" sz="3600" b="1" dirty="0" smtClean="0"/>
              <a:t>3- پژوهش نظریه ایی</a:t>
            </a:r>
          </a:p>
          <a:p>
            <a:pPr algn="just" eaLnBrk="1" hangingPunct="1">
              <a:lnSpc>
                <a:spcPct val="150000"/>
              </a:lnSpc>
              <a:buFontTx/>
              <a:buNone/>
              <a:defRPr/>
            </a:pPr>
            <a:r>
              <a:rPr lang="fa-IR" sz="3600" b="1" dirty="0" smtClean="0"/>
              <a:t>4- کاربرد پژوهش و درک و فهم ان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500" fill="hold"/>
                                        <p:tgtEl>
                                          <p:spTgt spid="22530"/>
                                        </p:tgtEl>
                                        <p:attrNameLst>
                                          <p:attrName>ppt_w</p:attrName>
                                        </p:attrNameLst>
                                      </p:cBhvr>
                                      <p:tavLst>
                                        <p:tav tm="0">
                                          <p:val>
                                            <p:fltVal val="0"/>
                                          </p:val>
                                        </p:tav>
                                        <p:tav tm="100000">
                                          <p:val>
                                            <p:strVal val="#ppt_w"/>
                                          </p:val>
                                        </p:tav>
                                      </p:tavLst>
                                    </p:anim>
                                    <p:anim calcmode="lin" valueType="num">
                                      <p:cBhvr>
                                        <p:cTn id="8" dur="500" fill="hold"/>
                                        <p:tgtEl>
                                          <p:spTgt spid="2253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2531">
                                            <p:txEl>
                                              <p:pRg st="0" end="0"/>
                                            </p:txEl>
                                          </p:spTgt>
                                        </p:tgtEl>
                                        <p:attrNameLst>
                                          <p:attrName>style.visibility</p:attrName>
                                        </p:attrNameLst>
                                      </p:cBhvr>
                                      <p:to>
                                        <p:strVal val="visible"/>
                                      </p:to>
                                    </p:set>
                                    <p:anim calcmode="lin" valueType="num">
                                      <p:cBhvr>
                                        <p:cTn id="13" dur="500" fill="hold"/>
                                        <p:tgtEl>
                                          <p:spTgt spid="2253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253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2531">
                                            <p:txEl>
                                              <p:pRg st="1" end="1"/>
                                            </p:txEl>
                                          </p:spTgt>
                                        </p:tgtEl>
                                        <p:attrNameLst>
                                          <p:attrName>style.visibility</p:attrName>
                                        </p:attrNameLst>
                                      </p:cBhvr>
                                      <p:to>
                                        <p:strVal val="visible"/>
                                      </p:to>
                                    </p:set>
                                    <p:anim calcmode="lin" valueType="num">
                                      <p:cBhvr>
                                        <p:cTn id="19" dur="500" fill="hold"/>
                                        <p:tgtEl>
                                          <p:spTgt spid="2253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253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2531">
                                            <p:txEl>
                                              <p:pRg st="2" end="2"/>
                                            </p:txEl>
                                          </p:spTgt>
                                        </p:tgtEl>
                                        <p:attrNameLst>
                                          <p:attrName>style.visibility</p:attrName>
                                        </p:attrNameLst>
                                      </p:cBhvr>
                                      <p:to>
                                        <p:strVal val="visible"/>
                                      </p:to>
                                    </p:set>
                                    <p:anim calcmode="lin" valueType="num">
                                      <p:cBhvr>
                                        <p:cTn id="25" dur="500" fill="hold"/>
                                        <p:tgtEl>
                                          <p:spTgt spid="2253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253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2531">
                                            <p:txEl>
                                              <p:pRg st="3" end="3"/>
                                            </p:txEl>
                                          </p:spTgt>
                                        </p:tgtEl>
                                        <p:attrNameLst>
                                          <p:attrName>style.visibility</p:attrName>
                                        </p:attrNameLst>
                                      </p:cBhvr>
                                      <p:to>
                                        <p:strVal val="visible"/>
                                      </p:to>
                                    </p:set>
                                    <p:anim calcmode="lin" valueType="num">
                                      <p:cBhvr>
                                        <p:cTn id="31" dur="500" fill="hold"/>
                                        <p:tgtEl>
                                          <p:spTgt spid="22531">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22531">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1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3714" name="Rectangle 2"/>
          <p:cNvSpPr>
            <a:spLocks noGrp="1" noChangeArrowheads="1"/>
          </p:cNvSpPr>
          <p:nvPr>
            <p:ph type="title" idx="4294967295"/>
          </p:nvPr>
        </p:nvSpPr>
        <p:spPr/>
        <p:txBody>
          <a:bodyPr anchorCtr="1"/>
          <a:lstStyle/>
          <a:p>
            <a:pPr eaLnBrk="1" hangingPunct="1">
              <a:defRPr/>
            </a:pPr>
            <a:r>
              <a:rPr lang="fa-IR" sz="3200" b="1" smtClean="0"/>
              <a:t>مثال: در توزیع زیر انحراف چارکی را محاسبه کنید.</a:t>
            </a:r>
            <a:endParaRPr lang="en-US" sz="3200" b="1" smtClean="0"/>
          </a:p>
        </p:txBody>
      </p:sp>
      <p:graphicFrame>
        <p:nvGraphicFramePr>
          <p:cNvPr id="243715" name="Group 3"/>
          <p:cNvGraphicFramePr>
            <a:graphicFrameLocks noGrp="1"/>
          </p:cNvGraphicFramePr>
          <p:nvPr>
            <p:ph idx="4294967295"/>
          </p:nvPr>
        </p:nvGraphicFramePr>
        <p:xfrm>
          <a:off x="762000" y="1600200"/>
          <a:ext cx="2743200" cy="4544695"/>
        </p:xfrm>
        <a:graphic>
          <a:graphicData uri="http://schemas.openxmlformats.org/drawingml/2006/table">
            <a:tbl>
              <a:tblPr/>
              <a:tblGrid>
                <a:gridCol w="1295400"/>
                <a:gridCol w="762000"/>
                <a:gridCol w="685800"/>
              </a:tblGrid>
              <a:tr h="58420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en-US"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X</a:t>
                      </a:r>
                      <a:endParaRPr kumimoji="0" lang="en-US" sz="32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en-US"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f</a:t>
                      </a:r>
                      <a:endParaRPr kumimoji="0" lang="en-US" sz="32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CF</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3825">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14-13</a:t>
                      </a:r>
                      <a:endParaRPr kumimoji="0" lang="en-US"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12-11</a:t>
                      </a:r>
                      <a:endParaRPr kumimoji="0" lang="en-US"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10-9</a:t>
                      </a:r>
                      <a:endParaRPr kumimoji="0" lang="en-US"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8-7</a:t>
                      </a:r>
                      <a:endParaRPr kumimoji="0" lang="en-US"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6-5</a:t>
                      </a:r>
                      <a:endParaRPr kumimoji="0" lang="en-US"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4-</a:t>
                      </a:r>
                      <a:r>
                        <a:rPr kumimoji="0" lang="fa-IR"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a:t>
                      </a:r>
                      <a:endParaRPr kumimoji="0" lang="en-US"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4</a:t>
                      </a:r>
                      <a:endParaRPr kumimoji="0" lang="en-US"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a:t>
                      </a:r>
                      <a:endParaRPr kumimoji="0" lang="en-US"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a:t>
                      </a:r>
                      <a:endParaRPr kumimoji="0" lang="en-US"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a:t>
                      </a:r>
                      <a:endParaRPr kumimoji="0" lang="en-US"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a:t>
                      </a:r>
                      <a:endParaRPr kumimoji="0" lang="en-US" sz="32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16</a:t>
                      </a:r>
                      <a:endParaRPr kumimoji="0" lang="en-US"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13</a:t>
                      </a:r>
                      <a:endParaRPr kumimoji="0" lang="en-US"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9</a:t>
                      </a:r>
                      <a:endParaRPr kumimoji="0" lang="en-US"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6</a:t>
                      </a:r>
                      <a:endParaRPr kumimoji="0" lang="en-US"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a:t>
                      </a:r>
                      <a:endParaRPr kumimoji="0" lang="en-US"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a:t>
                      </a:r>
                      <a:endParaRPr kumimoji="0" lang="en-US" sz="32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2975">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fa-IR" sz="3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3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16</a:t>
                      </a:r>
                      <a:endParaRPr kumimoji="0" lang="en-US" sz="3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fa-IR" sz="32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842" name="Rectangle 21"/>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fa-IR"/>
          </a:p>
        </p:txBody>
      </p:sp>
      <p:graphicFrame>
        <p:nvGraphicFramePr>
          <p:cNvPr id="243734" name="Object 22"/>
          <p:cNvGraphicFramePr>
            <a:graphicFrameLocks noChangeAspect="1"/>
          </p:cNvGraphicFramePr>
          <p:nvPr/>
        </p:nvGraphicFramePr>
        <p:xfrm>
          <a:off x="4267200" y="1676400"/>
          <a:ext cx="1524000" cy="790575"/>
        </p:xfrm>
        <a:graphic>
          <a:graphicData uri="http://schemas.openxmlformats.org/presentationml/2006/ole">
            <mc:AlternateContent xmlns:mc="http://schemas.openxmlformats.org/markup-compatibility/2006">
              <mc:Choice xmlns:v="urn:schemas-microsoft-com:vml" Requires="v">
                <p:oleObj spid="_x0000_s34848" name="Equation" r:id="rId4" imgW="748975" imgH="393529" progId="Equation.3">
                  <p:embed/>
                </p:oleObj>
              </mc:Choice>
              <mc:Fallback>
                <p:oleObj name="Equation" r:id="rId4" imgW="748975" imgH="393529" progId="Equation.3">
                  <p:embed/>
                  <p:pic>
                    <p:nvPicPr>
                      <p:cNvPr id="0" name="Object 22"/>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4267200" y="1676400"/>
                        <a:ext cx="1524000"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43" name="Rectangle 23"/>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fa-IR"/>
          </a:p>
        </p:txBody>
      </p:sp>
      <p:graphicFrame>
        <p:nvGraphicFramePr>
          <p:cNvPr id="243736" name="Object 24"/>
          <p:cNvGraphicFramePr>
            <a:graphicFrameLocks noChangeAspect="1"/>
          </p:cNvGraphicFramePr>
          <p:nvPr/>
        </p:nvGraphicFramePr>
        <p:xfrm>
          <a:off x="6477000" y="1676400"/>
          <a:ext cx="1219200" cy="847725"/>
        </p:xfrm>
        <a:graphic>
          <a:graphicData uri="http://schemas.openxmlformats.org/presentationml/2006/ole">
            <mc:AlternateContent xmlns:mc="http://schemas.openxmlformats.org/markup-compatibility/2006">
              <mc:Choice xmlns:v="urn:schemas-microsoft-com:vml" Requires="v">
                <p:oleObj spid="_x0000_s34849" name="Equation" r:id="rId6" imgW="558558" imgH="393529" progId="Equation.3">
                  <p:embed/>
                </p:oleObj>
              </mc:Choice>
              <mc:Fallback>
                <p:oleObj name="Equation" r:id="rId6" imgW="558558" imgH="393529" progId="Equation.3">
                  <p:embed/>
                  <p:pic>
                    <p:nvPicPr>
                      <p:cNvPr id="0" name="Object 24"/>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6477000" y="1676400"/>
                        <a:ext cx="1219200" cy="84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44" name="Rectangle 25"/>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fa-IR"/>
          </a:p>
        </p:txBody>
      </p:sp>
      <p:graphicFrame>
        <p:nvGraphicFramePr>
          <p:cNvPr id="243738" name="Object 26"/>
          <p:cNvGraphicFramePr>
            <a:graphicFrameLocks noChangeAspect="1"/>
          </p:cNvGraphicFramePr>
          <p:nvPr/>
        </p:nvGraphicFramePr>
        <p:xfrm>
          <a:off x="4191000" y="2743200"/>
          <a:ext cx="3859213" cy="847725"/>
        </p:xfrm>
        <a:graphic>
          <a:graphicData uri="http://schemas.openxmlformats.org/presentationml/2006/ole">
            <mc:AlternateContent xmlns:mc="http://schemas.openxmlformats.org/markup-compatibility/2006">
              <mc:Choice xmlns:v="urn:schemas-microsoft-com:vml" Requires="v">
                <p:oleObj spid="_x0000_s34850" name="Equation" r:id="rId8" imgW="1777680" imgH="393480" progId="Equation.3">
                  <p:embed/>
                </p:oleObj>
              </mc:Choice>
              <mc:Fallback>
                <p:oleObj name="Equation" r:id="rId8" imgW="1777680" imgH="393480" progId="Equation.3">
                  <p:embed/>
                  <p:pic>
                    <p:nvPicPr>
                      <p:cNvPr id="0" name="Object 26"/>
                      <p:cNvPicPr>
                        <a:picLocks noChangeAspect="1" noChangeArrowheads="1"/>
                      </p:cNvPicPr>
                      <p:nvPr/>
                    </p:nvPicPr>
                    <p:blipFill>
                      <a:blip r:embed="rId9">
                        <a:lum bright="100000"/>
                        <a:extLst>
                          <a:ext uri="{28A0092B-C50C-407E-A947-70E740481C1C}">
                            <a14:useLocalDpi xmlns:a14="http://schemas.microsoft.com/office/drawing/2010/main" val="0"/>
                          </a:ext>
                        </a:extLst>
                      </a:blip>
                      <a:srcRect/>
                      <a:stretch>
                        <a:fillRect/>
                      </a:stretch>
                    </p:blipFill>
                    <p:spPr bwMode="auto">
                      <a:xfrm>
                        <a:off x="4191000" y="2743200"/>
                        <a:ext cx="3859213" cy="84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45" name="Rectangle 27"/>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fa-IR"/>
          </a:p>
        </p:txBody>
      </p:sp>
      <p:graphicFrame>
        <p:nvGraphicFramePr>
          <p:cNvPr id="243740" name="Object 28"/>
          <p:cNvGraphicFramePr>
            <a:graphicFrameLocks noChangeAspect="1"/>
          </p:cNvGraphicFramePr>
          <p:nvPr/>
        </p:nvGraphicFramePr>
        <p:xfrm>
          <a:off x="4267200" y="3733800"/>
          <a:ext cx="3770313" cy="847725"/>
        </p:xfrm>
        <a:graphic>
          <a:graphicData uri="http://schemas.openxmlformats.org/presentationml/2006/ole">
            <mc:AlternateContent xmlns:mc="http://schemas.openxmlformats.org/markup-compatibility/2006">
              <mc:Choice xmlns:v="urn:schemas-microsoft-com:vml" Requires="v">
                <p:oleObj spid="_x0000_s34851" name="Equation" r:id="rId10" imgW="1739880" imgH="393480" progId="Equation.3">
                  <p:embed/>
                </p:oleObj>
              </mc:Choice>
              <mc:Fallback>
                <p:oleObj name="Equation" r:id="rId10" imgW="1739880" imgH="393480" progId="Equation.3">
                  <p:embed/>
                  <p:pic>
                    <p:nvPicPr>
                      <p:cNvPr id="0" name="Object 28"/>
                      <p:cNvPicPr>
                        <a:picLocks noChangeAspect="1" noChangeArrowheads="1"/>
                      </p:cNvPicPr>
                      <p:nvPr/>
                    </p:nvPicPr>
                    <p:blipFill>
                      <a:blip r:embed="rId11">
                        <a:lum bright="100000"/>
                        <a:extLst>
                          <a:ext uri="{28A0092B-C50C-407E-A947-70E740481C1C}">
                            <a14:useLocalDpi xmlns:a14="http://schemas.microsoft.com/office/drawing/2010/main" val="0"/>
                          </a:ext>
                        </a:extLst>
                      </a:blip>
                      <a:srcRect/>
                      <a:stretch>
                        <a:fillRect/>
                      </a:stretch>
                    </p:blipFill>
                    <p:spPr bwMode="auto">
                      <a:xfrm>
                        <a:off x="4267200" y="3733800"/>
                        <a:ext cx="3770313" cy="84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46" name="Rectangle 29"/>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fa-IR"/>
          </a:p>
        </p:txBody>
      </p:sp>
      <p:graphicFrame>
        <p:nvGraphicFramePr>
          <p:cNvPr id="243742" name="Object 30"/>
          <p:cNvGraphicFramePr>
            <a:graphicFrameLocks noChangeAspect="1"/>
          </p:cNvGraphicFramePr>
          <p:nvPr/>
        </p:nvGraphicFramePr>
        <p:xfrm>
          <a:off x="4648200" y="4724400"/>
          <a:ext cx="3222625" cy="917575"/>
        </p:xfrm>
        <a:graphic>
          <a:graphicData uri="http://schemas.openxmlformats.org/presentationml/2006/ole">
            <mc:AlternateContent xmlns:mc="http://schemas.openxmlformats.org/markup-compatibility/2006">
              <mc:Choice xmlns:v="urn:schemas-microsoft-com:vml" Requires="v">
                <p:oleObj spid="_x0000_s34852" name="Equation" r:id="rId12" imgW="1371600" imgH="393480" progId="Equation.3">
                  <p:embed/>
                </p:oleObj>
              </mc:Choice>
              <mc:Fallback>
                <p:oleObj name="Equation" r:id="rId12" imgW="1371600" imgH="393480" progId="Equation.3">
                  <p:embed/>
                  <p:pic>
                    <p:nvPicPr>
                      <p:cNvPr id="0" name="Object 30"/>
                      <p:cNvPicPr>
                        <a:picLocks noChangeAspect="1" noChangeArrowheads="1"/>
                      </p:cNvPicPr>
                      <p:nvPr/>
                    </p:nvPicPr>
                    <p:blipFill>
                      <a:blip r:embed="rId13">
                        <a:lum bright="100000"/>
                        <a:extLst>
                          <a:ext uri="{28A0092B-C50C-407E-A947-70E740481C1C}">
                            <a14:useLocalDpi xmlns:a14="http://schemas.microsoft.com/office/drawing/2010/main" val="0"/>
                          </a:ext>
                        </a:extLst>
                      </a:blip>
                      <a:srcRect/>
                      <a:stretch>
                        <a:fillRect/>
                      </a:stretch>
                    </p:blipFill>
                    <p:spPr bwMode="auto">
                      <a:xfrm>
                        <a:off x="4648200" y="4724400"/>
                        <a:ext cx="3222625" cy="91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43714"/>
                                        </p:tgtEl>
                                        <p:attrNameLst>
                                          <p:attrName>style.visibility</p:attrName>
                                        </p:attrNameLst>
                                      </p:cBhvr>
                                      <p:to>
                                        <p:strVal val="visible"/>
                                      </p:to>
                                    </p:set>
                                    <p:anim calcmode="lin" valueType="num">
                                      <p:cBhvr>
                                        <p:cTn id="7" dur="500" fill="hold"/>
                                        <p:tgtEl>
                                          <p:spTgt spid="243714"/>
                                        </p:tgtEl>
                                        <p:attrNameLst>
                                          <p:attrName>ppt_w</p:attrName>
                                        </p:attrNameLst>
                                      </p:cBhvr>
                                      <p:tavLst>
                                        <p:tav tm="0">
                                          <p:val>
                                            <p:fltVal val="0"/>
                                          </p:val>
                                        </p:tav>
                                        <p:tav tm="100000">
                                          <p:val>
                                            <p:strVal val="#ppt_w"/>
                                          </p:val>
                                        </p:tav>
                                      </p:tavLst>
                                    </p:anim>
                                    <p:anim calcmode="lin" valueType="num">
                                      <p:cBhvr>
                                        <p:cTn id="8" dur="500" fill="hold"/>
                                        <p:tgtEl>
                                          <p:spTgt spid="24371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43715"/>
                                        </p:tgtEl>
                                        <p:attrNameLst>
                                          <p:attrName>style.visibility</p:attrName>
                                        </p:attrNameLst>
                                      </p:cBhvr>
                                      <p:to>
                                        <p:strVal val="visible"/>
                                      </p:to>
                                    </p:set>
                                    <p:anim calcmode="lin" valueType="num">
                                      <p:cBhvr>
                                        <p:cTn id="13" dur="1000" fill="hold"/>
                                        <p:tgtEl>
                                          <p:spTgt spid="243715"/>
                                        </p:tgtEl>
                                        <p:attrNameLst>
                                          <p:attrName>ppt_w</p:attrName>
                                        </p:attrNameLst>
                                      </p:cBhvr>
                                      <p:tavLst>
                                        <p:tav tm="0">
                                          <p:val>
                                            <p:fltVal val="0"/>
                                          </p:val>
                                        </p:tav>
                                        <p:tav tm="100000">
                                          <p:val>
                                            <p:strVal val="#ppt_w"/>
                                          </p:val>
                                        </p:tav>
                                      </p:tavLst>
                                    </p:anim>
                                    <p:anim calcmode="lin" valueType="num">
                                      <p:cBhvr>
                                        <p:cTn id="14" dur="1000" fill="hold"/>
                                        <p:tgtEl>
                                          <p:spTgt spid="243715"/>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243734"/>
                                        </p:tgtEl>
                                        <p:attrNameLst>
                                          <p:attrName>style.visibility</p:attrName>
                                        </p:attrNameLst>
                                      </p:cBhvr>
                                      <p:to>
                                        <p:strVal val="visible"/>
                                      </p:to>
                                    </p:set>
                                    <p:anim calcmode="lin" valueType="num">
                                      <p:cBhvr>
                                        <p:cTn id="17" dur="1000" fill="hold"/>
                                        <p:tgtEl>
                                          <p:spTgt spid="243734"/>
                                        </p:tgtEl>
                                        <p:attrNameLst>
                                          <p:attrName>ppt_w</p:attrName>
                                        </p:attrNameLst>
                                      </p:cBhvr>
                                      <p:tavLst>
                                        <p:tav tm="0">
                                          <p:val>
                                            <p:fltVal val="0"/>
                                          </p:val>
                                        </p:tav>
                                        <p:tav tm="100000">
                                          <p:val>
                                            <p:strVal val="#ppt_w"/>
                                          </p:val>
                                        </p:tav>
                                      </p:tavLst>
                                    </p:anim>
                                    <p:anim calcmode="lin" valueType="num">
                                      <p:cBhvr>
                                        <p:cTn id="18" dur="1000" fill="hold"/>
                                        <p:tgtEl>
                                          <p:spTgt spid="243734"/>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243736"/>
                                        </p:tgtEl>
                                        <p:attrNameLst>
                                          <p:attrName>style.visibility</p:attrName>
                                        </p:attrNameLst>
                                      </p:cBhvr>
                                      <p:to>
                                        <p:strVal val="visible"/>
                                      </p:to>
                                    </p:set>
                                    <p:anim calcmode="lin" valueType="num">
                                      <p:cBhvr>
                                        <p:cTn id="21" dur="1000" fill="hold"/>
                                        <p:tgtEl>
                                          <p:spTgt spid="243736"/>
                                        </p:tgtEl>
                                        <p:attrNameLst>
                                          <p:attrName>ppt_w</p:attrName>
                                        </p:attrNameLst>
                                      </p:cBhvr>
                                      <p:tavLst>
                                        <p:tav tm="0">
                                          <p:val>
                                            <p:fltVal val="0"/>
                                          </p:val>
                                        </p:tav>
                                        <p:tav tm="100000">
                                          <p:val>
                                            <p:strVal val="#ppt_w"/>
                                          </p:val>
                                        </p:tav>
                                      </p:tavLst>
                                    </p:anim>
                                    <p:anim calcmode="lin" valueType="num">
                                      <p:cBhvr>
                                        <p:cTn id="22" dur="1000" fill="hold"/>
                                        <p:tgtEl>
                                          <p:spTgt spid="243736"/>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243738"/>
                                        </p:tgtEl>
                                        <p:attrNameLst>
                                          <p:attrName>style.visibility</p:attrName>
                                        </p:attrNameLst>
                                      </p:cBhvr>
                                      <p:to>
                                        <p:strVal val="visible"/>
                                      </p:to>
                                    </p:set>
                                    <p:anim calcmode="lin" valueType="num">
                                      <p:cBhvr>
                                        <p:cTn id="25" dur="1000" fill="hold"/>
                                        <p:tgtEl>
                                          <p:spTgt spid="243738"/>
                                        </p:tgtEl>
                                        <p:attrNameLst>
                                          <p:attrName>ppt_w</p:attrName>
                                        </p:attrNameLst>
                                      </p:cBhvr>
                                      <p:tavLst>
                                        <p:tav tm="0">
                                          <p:val>
                                            <p:fltVal val="0"/>
                                          </p:val>
                                        </p:tav>
                                        <p:tav tm="100000">
                                          <p:val>
                                            <p:strVal val="#ppt_w"/>
                                          </p:val>
                                        </p:tav>
                                      </p:tavLst>
                                    </p:anim>
                                    <p:anim calcmode="lin" valueType="num">
                                      <p:cBhvr>
                                        <p:cTn id="26" dur="1000" fill="hold"/>
                                        <p:tgtEl>
                                          <p:spTgt spid="243738"/>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243740"/>
                                        </p:tgtEl>
                                        <p:attrNameLst>
                                          <p:attrName>style.visibility</p:attrName>
                                        </p:attrNameLst>
                                      </p:cBhvr>
                                      <p:to>
                                        <p:strVal val="visible"/>
                                      </p:to>
                                    </p:set>
                                    <p:anim calcmode="lin" valueType="num">
                                      <p:cBhvr>
                                        <p:cTn id="29" dur="1000" fill="hold"/>
                                        <p:tgtEl>
                                          <p:spTgt spid="243740"/>
                                        </p:tgtEl>
                                        <p:attrNameLst>
                                          <p:attrName>ppt_w</p:attrName>
                                        </p:attrNameLst>
                                      </p:cBhvr>
                                      <p:tavLst>
                                        <p:tav tm="0">
                                          <p:val>
                                            <p:fltVal val="0"/>
                                          </p:val>
                                        </p:tav>
                                        <p:tav tm="100000">
                                          <p:val>
                                            <p:strVal val="#ppt_w"/>
                                          </p:val>
                                        </p:tav>
                                      </p:tavLst>
                                    </p:anim>
                                    <p:anim calcmode="lin" valueType="num">
                                      <p:cBhvr>
                                        <p:cTn id="30" dur="1000" fill="hold"/>
                                        <p:tgtEl>
                                          <p:spTgt spid="243740"/>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243742"/>
                                        </p:tgtEl>
                                        <p:attrNameLst>
                                          <p:attrName>style.visibility</p:attrName>
                                        </p:attrNameLst>
                                      </p:cBhvr>
                                      <p:to>
                                        <p:strVal val="visible"/>
                                      </p:to>
                                    </p:set>
                                    <p:anim calcmode="lin" valueType="num">
                                      <p:cBhvr>
                                        <p:cTn id="33" dur="1000" fill="hold"/>
                                        <p:tgtEl>
                                          <p:spTgt spid="243742"/>
                                        </p:tgtEl>
                                        <p:attrNameLst>
                                          <p:attrName>ppt_w</p:attrName>
                                        </p:attrNameLst>
                                      </p:cBhvr>
                                      <p:tavLst>
                                        <p:tav tm="0">
                                          <p:val>
                                            <p:fltVal val="0"/>
                                          </p:val>
                                        </p:tav>
                                        <p:tav tm="100000">
                                          <p:val>
                                            <p:strVal val="#ppt_w"/>
                                          </p:val>
                                        </p:tav>
                                      </p:tavLst>
                                    </p:anim>
                                    <p:anim calcmode="lin" valueType="num">
                                      <p:cBhvr>
                                        <p:cTn id="34" dur="1000" fill="hold"/>
                                        <p:tgtEl>
                                          <p:spTgt spid="2437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4" grpId="0"/>
    </p:bldLst>
  </p:timing>
</p:sld>
</file>

<file path=ppt/slides/slide1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62" name="Rectangle 2"/>
          <p:cNvSpPr>
            <a:spLocks noGrp="1" noChangeArrowheads="1"/>
          </p:cNvSpPr>
          <p:nvPr>
            <p:ph type="title" idx="4294967295"/>
          </p:nvPr>
        </p:nvSpPr>
        <p:spPr>
          <a:xfrm>
            <a:off x="609600" y="2209800"/>
            <a:ext cx="7620000" cy="3200400"/>
          </a:xfrm>
        </p:spPr>
        <p:txBody>
          <a:bodyPr anchorCtr="1"/>
          <a:lstStyle/>
          <a:p>
            <a:pPr algn="r" eaLnBrk="1" hangingPunct="1">
              <a:defRPr/>
            </a:pPr>
            <a:r>
              <a:rPr lang="fa-IR" sz="3200" b="1" dirty="0" smtClean="0">
                <a:solidFill>
                  <a:srgbClr val="FF33CC"/>
                </a:solidFill>
              </a:rPr>
              <a:t>نکته: </a:t>
            </a:r>
            <a:r>
              <a:rPr lang="fa-IR" sz="3200" b="1" dirty="0" smtClean="0"/>
              <a:t>انحراف چارکی همانند میانه تحت تأثیر نمره های خیلی بزرگ یا کوچک قرار نمی گیرد.</a:t>
            </a:r>
            <a:br>
              <a:rPr lang="fa-IR" sz="3200" b="1" dirty="0" smtClean="0"/>
            </a:br>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fa-IR" sz="3200" b="1" dirty="0" smtClean="0">
                <a:solidFill>
                  <a:srgbClr val="FF33CC"/>
                </a:solidFill>
              </a:rPr>
              <a:t>نکته: </a:t>
            </a:r>
            <a:r>
              <a:rPr lang="fa-IR" sz="3200" b="1" dirty="0" smtClean="0"/>
              <a:t>بهترین مورد استفاده آن </a:t>
            </a:r>
            <a:r>
              <a:rPr lang="en-US" sz="3200" b="1" dirty="0" smtClean="0"/>
              <a:t> </a:t>
            </a:r>
            <a:r>
              <a:rPr lang="fa-IR" sz="3200" b="1" dirty="0" smtClean="0"/>
              <a:t>زمانی</a:t>
            </a:r>
            <a:r>
              <a:rPr lang="en-US" sz="3200" b="1" dirty="0" smtClean="0"/>
              <a:t> </a:t>
            </a:r>
            <a:r>
              <a:rPr lang="fa-IR" sz="3200" b="1" dirty="0" smtClean="0"/>
              <a:t> است که نمره های خیلی بزرگ یا خیلی کوچک شکل توزیع نمره ها</a:t>
            </a:r>
            <a:r>
              <a:rPr lang="en-US" sz="3200" b="1" dirty="0" smtClean="0"/>
              <a:t> </a:t>
            </a:r>
            <a:r>
              <a:rPr lang="fa-IR" sz="3200" b="1" dirty="0" smtClean="0"/>
              <a:t> را ازبین می برد.</a:t>
            </a:r>
            <a:br>
              <a:rPr lang="fa-IR" sz="3200" b="1" dirty="0" smtClean="0"/>
            </a:br>
            <a:r>
              <a:rPr lang="fa-IR" sz="3200" b="1" dirty="0" smtClean="0"/>
              <a:t/>
            </a:r>
            <a:br>
              <a:rPr lang="fa-IR" sz="3200" b="1" dirty="0" smtClean="0"/>
            </a:br>
            <a:endParaRPr lang="en-US" sz="32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45762"/>
                                        </p:tgtEl>
                                        <p:attrNameLst>
                                          <p:attrName>style.visibility</p:attrName>
                                        </p:attrNameLst>
                                      </p:cBhvr>
                                      <p:to>
                                        <p:strVal val="visible"/>
                                      </p:to>
                                    </p:set>
                                    <p:anim calcmode="lin" valueType="num">
                                      <p:cBhvr>
                                        <p:cTn id="7" dur="500" fill="hold"/>
                                        <p:tgtEl>
                                          <p:spTgt spid="245762"/>
                                        </p:tgtEl>
                                        <p:attrNameLst>
                                          <p:attrName>ppt_w</p:attrName>
                                        </p:attrNameLst>
                                      </p:cBhvr>
                                      <p:tavLst>
                                        <p:tav tm="0">
                                          <p:val>
                                            <p:fltVal val="0"/>
                                          </p:val>
                                        </p:tav>
                                        <p:tav tm="100000">
                                          <p:val>
                                            <p:strVal val="#ppt_w"/>
                                          </p:val>
                                        </p:tav>
                                      </p:tavLst>
                                    </p:anim>
                                    <p:anim calcmode="lin" valueType="num">
                                      <p:cBhvr>
                                        <p:cTn id="8" dur="500" fill="hold"/>
                                        <p:tgtEl>
                                          <p:spTgt spid="2457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2" grpId="0"/>
    </p:bldLst>
  </p:timing>
</p:sld>
</file>

<file path=ppt/slides/slide1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7810" name="Rectangle 2"/>
          <p:cNvSpPr>
            <a:spLocks noGrp="1" noChangeArrowheads="1"/>
          </p:cNvSpPr>
          <p:nvPr>
            <p:ph type="title" idx="4294967295"/>
          </p:nvPr>
        </p:nvSpPr>
        <p:spPr/>
        <p:txBody>
          <a:bodyPr anchorCtr="1"/>
          <a:lstStyle/>
          <a:p>
            <a:pPr eaLnBrk="1" hangingPunct="1">
              <a:defRPr/>
            </a:pPr>
            <a:r>
              <a:rPr lang="fa-IR" sz="4000" b="1" smtClean="0">
                <a:solidFill>
                  <a:schemeClr val="hlink"/>
                </a:solidFill>
              </a:rPr>
              <a:t>انحراف متوسط یا میانگین قدر مطلق انحرافات</a:t>
            </a:r>
            <a:endParaRPr lang="en-US" sz="4000" b="1" smtClean="0">
              <a:solidFill>
                <a:schemeClr val="hlink"/>
              </a:solidFill>
            </a:endParaRPr>
          </a:p>
        </p:txBody>
      </p:sp>
      <p:sp>
        <p:nvSpPr>
          <p:cNvPr id="247811" name="Rectangle 3"/>
          <p:cNvSpPr>
            <a:spLocks noGrp="1" noChangeArrowheads="1"/>
          </p:cNvSpPr>
          <p:nvPr>
            <p:ph type="body" idx="4294967295"/>
          </p:nvPr>
        </p:nvSpPr>
        <p:spPr>
          <a:xfrm>
            <a:off x="533400" y="1905000"/>
            <a:ext cx="8153400" cy="4114800"/>
          </a:xfrm>
        </p:spPr>
        <p:txBody>
          <a:bodyPr/>
          <a:lstStyle/>
          <a:p>
            <a:pPr algn="just" eaLnBrk="1" hangingPunct="1">
              <a:buFontTx/>
              <a:buNone/>
              <a:defRPr/>
            </a:pPr>
            <a:r>
              <a:rPr lang="fa-IR" b="1" dirty="0" smtClean="0"/>
              <a:t>   در آمار فاصله بین هر عدد از یکی از شاخص های مرکزی انحراف نامیده می شود و میانگین قدر مطلق انحرافات از میانگین را نیز انحراف متوسط می گویند.</a:t>
            </a:r>
          </a:p>
          <a:p>
            <a:pPr algn="just" eaLnBrk="1" hangingPunct="1">
              <a:defRPr/>
            </a:pPr>
            <a:endParaRPr lang="fa-IR" b="1" dirty="0" smtClean="0"/>
          </a:p>
          <a:p>
            <a:pPr algn="just" eaLnBrk="1" hangingPunct="1">
              <a:defRPr/>
            </a:pPr>
            <a:endParaRPr lang="fa-IR" b="1" dirty="0" smtClean="0"/>
          </a:p>
          <a:p>
            <a:pPr algn="just" eaLnBrk="1" hangingPunct="1">
              <a:defRPr/>
            </a:pPr>
            <a:endParaRPr lang="fa-IR" b="1" dirty="0" smtClean="0"/>
          </a:p>
          <a:p>
            <a:pPr algn="just" eaLnBrk="1" hangingPunct="1">
              <a:buFontTx/>
              <a:buNone/>
              <a:defRPr/>
            </a:pPr>
            <a:r>
              <a:rPr lang="fa-IR" b="1" dirty="0" smtClean="0"/>
              <a:t>   </a:t>
            </a:r>
            <a:r>
              <a:rPr lang="fa-IR" b="1" dirty="0" smtClean="0">
                <a:solidFill>
                  <a:srgbClr val="FF33CC"/>
                </a:solidFill>
              </a:rPr>
              <a:t>نکته: </a:t>
            </a:r>
            <a:r>
              <a:rPr lang="fa-IR" b="1" dirty="0" smtClean="0"/>
              <a:t>در محاسبه انحراف متوسط علائم در نظر گرفته نمی شود.</a:t>
            </a:r>
            <a:endParaRPr lang="en-US" b="1" dirty="0" smtClean="0"/>
          </a:p>
        </p:txBody>
      </p:sp>
      <p:sp>
        <p:nvSpPr>
          <p:cNvPr id="35846" name="Rectangle 4"/>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fa-IR"/>
          </a:p>
        </p:txBody>
      </p:sp>
      <p:graphicFrame>
        <p:nvGraphicFramePr>
          <p:cNvPr id="247813" name="Object 5"/>
          <p:cNvGraphicFramePr>
            <a:graphicFrameLocks noChangeAspect="1"/>
          </p:cNvGraphicFramePr>
          <p:nvPr/>
        </p:nvGraphicFramePr>
        <p:xfrm>
          <a:off x="762000" y="3657600"/>
          <a:ext cx="2362200" cy="1241425"/>
        </p:xfrm>
        <a:graphic>
          <a:graphicData uri="http://schemas.openxmlformats.org/presentationml/2006/ole">
            <mc:AlternateContent xmlns:mc="http://schemas.openxmlformats.org/markup-compatibility/2006">
              <mc:Choice xmlns:v="urn:schemas-microsoft-com:vml" Requires="v">
                <p:oleObj spid="_x0000_s35854" name="Equation" r:id="rId4" imgW="710891" imgH="431613" progId="Equation.3">
                  <p:embed/>
                </p:oleObj>
              </mc:Choice>
              <mc:Fallback>
                <p:oleObj name="Equation" r:id="rId4" imgW="710891" imgH="431613" progId="Equation.3">
                  <p:embed/>
                  <p:pic>
                    <p:nvPicPr>
                      <p:cNvPr id="0" name="Object 5"/>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762000" y="3657600"/>
                        <a:ext cx="2362200" cy="1241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6"/>
          <p:cNvSpPr>
            <a:spLocks noChangeArrowheads="1"/>
          </p:cNvSpPr>
          <p:nvPr/>
        </p:nvSpPr>
        <p:spPr bwMode="auto">
          <a:xfrm>
            <a:off x="0" y="3643313"/>
            <a:ext cx="9144000" cy="0"/>
          </a:xfrm>
          <a:prstGeom prst="rect">
            <a:avLst/>
          </a:prstGeom>
          <a:noFill/>
          <a:ln w="9525">
            <a:noFill/>
            <a:miter lim="800000"/>
            <a:headEnd/>
            <a:tailEnd/>
          </a:ln>
        </p:spPr>
        <p:txBody>
          <a:bodyPr wrap="none" anchor="ctr">
            <a:spAutoFit/>
          </a:bodyPr>
          <a:lstStyle/>
          <a:p>
            <a:endParaRPr lang="fa-IR"/>
          </a:p>
        </p:txBody>
      </p:sp>
      <p:sp>
        <p:nvSpPr>
          <p:cNvPr id="35848" name="Rectangle 7"/>
          <p:cNvSpPr>
            <a:spLocks noChangeArrowheads="1"/>
          </p:cNvSpPr>
          <p:nvPr/>
        </p:nvSpPr>
        <p:spPr bwMode="auto">
          <a:xfrm>
            <a:off x="0" y="3295650"/>
            <a:ext cx="9144000" cy="0"/>
          </a:xfrm>
          <a:prstGeom prst="rect">
            <a:avLst/>
          </a:prstGeom>
          <a:noFill/>
          <a:ln w="9525">
            <a:noFill/>
            <a:miter lim="800000"/>
            <a:headEnd/>
            <a:tailEnd/>
          </a:ln>
        </p:spPr>
        <p:txBody>
          <a:bodyPr wrap="none" anchor="ctr">
            <a:spAutoFit/>
          </a:bodyPr>
          <a:lstStyle/>
          <a:p>
            <a:endParaRPr lang="fa-IR"/>
          </a:p>
        </p:txBody>
      </p:sp>
      <p:sp>
        <p:nvSpPr>
          <p:cNvPr id="247816" name="Rectangle 8"/>
          <p:cNvSpPr>
            <a:spLocks noChangeArrowheads="1"/>
          </p:cNvSpPr>
          <p:nvPr/>
        </p:nvSpPr>
        <p:spPr bwMode="auto">
          <a:xfrm>
            <a:off x="6096000" y="4038600"/>
            <a:ext cx="2514600" cy="461963"/>
          </a:xfrm>
          <a:prstGeom prst="rect">
            <a:avLst/>
          </a:prstGeom>
          <a:noFill/>
          <a:ln w="9525">
            <a:noFill/>
            <a:miter lim="800000"/>
            <a:headEnd/>
            <a:tailEnd/>
          </a:ln>
        </p:spPr>
        <p:txBody>
          <a:bodyPr anchor="ctr">
            <a:spAutoFit/>
          </a:bodyPr>
          <a:lstStyle/>
          <a:p>
            <a:pPr algn="just">
              <a:tabLst>
                <a:tab pos="1341438" algn="l"/>
              </a:tabLst>
            </a:pPr>
            <a:r>
              <a:rPr lang="en-US" sz="2400" b="1"/>
              <a:t>N =  </a:t>
            </a:r>
            <a:r>
              <a:rPr lang="fa-IR" sz="2400" b="1"/>
              <a:t>تعداد داده ها</a:t>
            </a:r>
            <a:endParaRPr lang="en-US" sz="2400" b="1"/>
          </a:p>
        </p:txBody>
      </p:sp>
      <p:sp>
        <p:nvSpPr>
          <p:cNvPr id="35850" name="Rectangle 9"/>
          <p:cNvSpPr>
            <a:spLocks noChangeArrowheads="1"/>
          </p:cNvSpPr>
          <p:nvPr/>
        </p:nvSpPr>
        <p:spPr bwMode="auto">
          <a:xfrm>
            <a:off x="0" y="3295650"/>
            <a:ext cx="9144000" cy="0"/>
          </a:xfrm>
          <a:prstGeom prst="rect">
            <a:avLst/>
          </a:prstGeom>
          <a:noFill/>
          <a:ln w="9525">
            <a:noFill/>
            <a:miter lim="800000"/>
            <a:headEnd/>
            <a:tailEnd/>
          </a:ln>
        </p:spPr>
        <p:txBody>
          <a:bodyPr wrap="none" anchor="ctr">
            <a:spAutoFit/>
          </a:bodyPr>
          <a:lstStyle/>
          <a:p>
            <a:endParaRPr lang="fa-IR"/>
          </a:p>
        </p:txBody>
      </p:sp>
      <p:graphicFrame>
        <p:nvGraphicFramePr>
          <p:cNvPr id="247818" name="Object 10"/>
          <p:cNvGraphicFramePr>
            <a:graphicFrameLocks noChangeAspect="1"/>
          </p:cNvGraphicFramePr>
          <p:nvPr/>
        </p:nvGraphicFramePr>
        <p:xfrm>
          <a:off x="3657600" y="3886200"/>
          <a:ext cx="2286000" cy="777875"/>
        </p:xfrm>
        <a:graphic>
          <a:graphicData uri="http://schemas.openxmlformats.org/presentationml/2006/ole">
            <mc:AlternateContent xmlns:mc="http://schemas.openxmlformats.org/markup-compatibility/2006">
              <mc:Choice xmlns:v="urn:schemas-microsoft-com:vml" Requires="v">
                <p:oleObj spid="_x0000_s35855" name="Equation" r:id="rId6" imgW="748975" imgH="266584" progId="Equation.3">
                  <p:embed/>
                </p:oleObj>
              </mc:Choice>
              <mc:Fallback>
                <p:oleObj name="Equation" r:id="rId6" imgW="748975" imgH="266584" progId="Equation.3">
                  <p:embed/>
                  <p:pic>
                    <p:nvPicPr>
                      <p:cNvPr id="0" name="Object 10"/>
                      <p:cNvPicPr>
                        <a:picLocks noChangeAspect="1" noChangeArrowheads="1"/>
                      </p:cNvPicPr>
                      <p:nvPr/>
                    </p:nvPicPr>
                    <p:blipFill>
                      <a:blip r:embed="rId7">
                        <a:lum bright="100000" contrast="100000"/>
                        <a:extLst>
                          <a:ext uri="{28A0092B-C50C-407E-A947-70E740481C1C}">
                            <a14:useLocalDpi xmlns:a14="http://schemas.microsoft.com/office/drawing/2010/main" val="0"/>
                          </a:ext>
                        </a:extLst>
                      </a:blip>
                      <a:srcRect/>
                      <a:stretch>
                        <a:fillRect/>
                      </a:stretch>
                    </p:blipFill>
                    <p:spPr bwMode="auto">
                      <a:xfrm>
                        <a:off x="3657600" y="3886200"/>
                        <a:ext cx="2286000" cy="777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47810"/>
                                        </p:tgtEl>
                                        <p:attrNameLst>
                                          <p:attrName>style.visibility</p:attrName>
                                        </p:attrNameLst>
                                      </p:cBhvr>
                                      <p:to>
                                        <p:strVal val="visible"/>
                                      </p:to>
                                    </p:set>
                                    <p:anim calcmode="lin" valueType="num">
                                      <p:cBhvr>
                                        <p:cTn id="7" dur="500" fill="hold"/>
                                        <p:tgtEl>
                                          <p:spTgt spid="247810"/>
                                        </p:tgtEl>
                                        <p:attrNameLst>
                                          <p:attrName>ppt_w</p:attrName>
                                        </p:attrNameLst>
                                      </p:cBhvr>
                                      <p:tavLst>
                                        <p:tav tm="0">
                                          <p:val>
                                            <p:fltVal val="0"/>
                                          </p:val>
                                        </p:tav>
                                        <p:tav tm="100000">
                                          <p:val>
                                            <p:strVal val="#ppt_w"/>
                                          </p:val>
                                        </p:tav>
                                      </p:tavLst>
                                    </p:anim>
                                    <p:anim calcmode="lin" valueType="num">
                                      <p:cBhvr>
                                        <p:cTn id="8" dur="500" fill="hold"/>
                                        <p:tgtEl>
                                          <p:spTgt spid="2478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47811">
                                            <p:txEl>
                                              <p:pRg st="0" end="0"/>
                                            </p:txEl>
                                          </p:spTgt>
                                        </p:tgtEl>
                                        <p:attrNameLst>
                                          <p:attrName>style.visibility</p:attrName>
                                        </p:attrNameLst>
                                      </p:cBhvr>
                                      <p:to>
                                        <p:strVal val="visible"/>
                                      </p:to>
                                    </p:set>
                                    <p:anim calcmode="lin" valueType="num">
                                      <p:cBhvr>
                                        <p:cTn id="13" dur="500" fill="hold"/>
                                        <p:tgtEl>
                                          <p:spTgt spid="24781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4781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47811">
                                            <p:txEl>
                                              <p:pRg st="4" end="4"/>
                                            </p:txEl>
                                          </p:spTgt>
                                        </p:tgtEl>
                                        <p:attrNameLst>
                                          <p:attrName>style.visibility</p:attrName>
                                        </p:attrNameLst>
                                      </p:cBhvr>
                                      <p:to>
                                        <p:strVal val="visible"/>
                                      </p:to>
                                    </p:set>
                                    <p:anim calcmode="lin" valueType="num">
                                      <p:cBhvr>
                                        <p:cTn id="19" dur="500" fill="hold"/>
                                        <p:tgtEl>
                                          <p:spTgt spid="247811">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247811">
                                            <p:txEl>
                                              <p:pRg st="4" end="4"/>
                                            </p:txEl>
                                          </p:spTgt>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47813"/>
                                        </p:tgtEl>
                                        <p:attrNameLst>
                                          <p:attrName>style.visibility</p:attrName>
                                        </p:attrNameLst>
                                      </p:cBhvr>
                                      <p:to>
                                        <p:strVal val="visible"/>
                                      </p:to>
                                    </p:set>
                                    <p:anim calcmode="lin" valueType="num">
                                      <p:cBhvr>
                                        <p:cTn id="23" dur="1000" fill="hold"/>
                                        <p:tgtEl>
                                          <p:spTgt spid="247813"/>
                                        </p:tgtEl>
                                        <p:attrNameLst>
                                          <p:attrName>ppt_w</p:attrName>
                                        </p:attrNameLst>
                                      </p:cBhvr>
                                      <p:tavLst>
                                        <p:tav tm="0">
                                          <p:val>
                                            <p:fltVal val="0"/>
                                          </p:val>
                                        </p:tav>
                                        <p:tav tm="100000">
                                          <p:val>
                                            <p:strVal val="#ppt_w"/>
                                          </p:val>
                                        </p:tav>
                                      </p:tavLst>
                                    </p:anim>
                                    <p:anim calcmode="lin" valueType="num">
                                      <p:cBhvr>
                                        <p:cTn id="24" dur="1000" fill="hold"/>
                                        <p:tgtEl>
                                          <p:spTgt spid="247813"/>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247818"/>
                                        </p:tgtEl>
                                        <p:attrNameLst>
                                          <p:attrName>style.visibility</p:attrName>
                                        </p:attrNameLst>
                                      </p:cBhvr>
                                      <p:to>
                                        <p:strVal val="visible"/>
                                      </p:to>
                                    </p:set>
                                    <p:anim calcmode="lin" valueType="num">
                                      <p:cBhvr>
                                        <p:cTn id="27" dur="1000" fill="hold"/>
                                        <p:tgtEl>
                                          <p:spTgt spid="247818"/>
                                        </p:tgtEl>
                                        <p:attrNameLst>
                                          <p:attrName>ppt_w</p:attrName>
                                        </p:attrNameLst>
                                      </p:cBhvr>
                                      <p:tavLst>
                                        <p:tav tm="0">
                                          <p:val>
                                            <p:fltVal val="0"/>
                                          </p:val>
                                        </p:tav>
                                        <p:tav tm="100000">
                                          <p:val>
                                            <p:strVal val="#ppt_w"/>
                                          </p:val>
                                        </p:tav>
                                      </p:tavLst>
                                    </p:anim>
                                    <p:anim calcmode="lin" valueType="num">
                                      <p:cBhvr>
                                        <p:cTn id="28" dur="1000" fill="hold"/>
                                        <p:tgtEl>
                                          <p:spTgt spid="247818"/>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247816"/>
                                        </p:tgtEl>
                                        <p:attrNameLst>
                                          <p:attrName>style.visibility</p:attrName>
                                        </p:attrNameLst>
                                      </p:cBhvr>
                                      <p:to>
                                        <p:strVal val="visible"/>
                                      </p:to>
                                    </p:set>
                                    <p:anim calcmode="lin" valueType="num">
                                      <p:cBhvr>
                                        <p:cTn id="31" dur="1000" fill="hold"/>
                                        <p:tgtEl>
                                          <p:spTgt spid="247816"/>
                                        </p:tgtEl>
                                        <p:attrNameLst>
                                          <p:attrName>ppt_w</p:attrName>
                                        </p:attrNameLst>
                                      </p:cBhvr>
                                      <p:tavLst>
                                        <p:tav tm="0">
                                          <p:val>
                                            <p:fltVal val="0"/>
                                          </p:val>
                                        </p:tav>
                                        <p:tav tm="100000">
                                          <p:val>
                                            <p:strVal val="#ppt_w"/>
                                          </p:val>
                                        </p:tav>
                                      </p:tavLst>
                                    </p:anim>
                                    <p:anim calcmode="lin" valueType="num">
                                      <p:cBhvr>
                                        <p:cTn id="32" dur="1000" fill="hold"/>
                                        <p:tgtEl>
                                          <p:spTgt spid="2478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0" grpId="0"/>
      <p:bldP spid="247811" grpId="0" build="p"/>
      <p:bldP spid="247816" grpId="0"/>
    </p:bldLst>
  </p:timing>
</p:sld>
</file>

<file path=ppt/slides/slide1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9858" name="Rectangle 2"/>
          <p:cNvSpPr>
            <a:spLocks noGrp="1" noChangeArrowheads="1"/>
          </p:cNvSpPr>
          <p:nvPr>
            <p:ph type="title" idx="4294967295"/>
          </p:nvPr>
        </p:nvSpPr>
        <p:spPr>
          <a:xfrm>
            <a:off x="990600" y="838200"/>
            <a:ext cx="7162800" cy="3124200"/>
          </a:xfrm>
        </p:spPr>
        <p:txBody>
          <a:bodyPr anchorCtr="1"/>
          <a:lstStyle/>
          <a:p>
            <a:pPr algn="just" eaLnBrk="1" hangingPunct="1">
              <a:defRPr/>
            </a:pPr>
            <a:r>
              <a:rPr lang="fa-IR" sz="3200" b="1" dirty="0" smtClean="0">
                <a:solidFill>
                  <a:srgbClr val="FF33CC"/>
                </a:solidFill>
              </a:rPr>
              <a:t>نکته: </a:t>
            </a:r>
            <a:r>
              <a:rPr lang="fa-IR" sz="3200" b="1" dirty="0" smtClean="0"/>
              <a:t>طریقه محاسبه انحراف متوسط برای داده های طبقه بندی نشده همانند اعداد طبقه بندی شده است با این تفاوت که ابتدا انحراف نماینده طبقات محاسبه می شود، سپس در فراوانی طبقات ضرب می شود و در نهایت تقسیم بر تعداد داده ها می شود.</a:t>
            </a:r>
            <a:endParaRPr lang="en-US" sz="3200" b="1" dirty="0" smtClean="0"/>
          </a:p>
        </p:txBody>
      </p:sp>
      <p:sp>
        <p:nvSpPr>
          <p:cNvPr id="36868" name="Rectangle 3"/>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fa-IR"/>
          </a:p>
        </p:txBody>
      </p:sp>
      <p:graphicFrame>
        <p:nvGraphicFramePr>
          <p:cNvPr id="249860" name="Object 4"/>
          <p:cNvGraphicFramePr>
            <a:graphicFrameLocks noChangeAspect="1"/>
          </p:cNvGraphicFramePr>
          <p:nvPr/>
        </p:nvGraphicFramePr>
        <p:xfrm>
          <a:off x="2667000" y="4267200"/>
          <a:ext cx="3657600" cy="1492250"/>
        </p:xfrm>
        <a:graphic>
          <a:graphicData uri="http://schemas.openxmlformats.org/presentationml/2006/ole">
            <mc:AlternateContent xmlns:mc="http://schemas.openxmlformats.org/markup-compatibility/2006">
              <mc:Choice xmlns:v="urn:schemas-microsoft-com:vml" Requires="v">
                <p:oleObj spid="_x0000_s36872" name="Equation" r:id="rId4" imgW="812447" imgH="431613" progId="Equation.3">
                  <p:embed/>
                </p:oleObj>
              </mc:Choice>
              <mc:Fallback>
                <p:oleObj name="Equation" r:id="rId4" imgW="812447" imgH="431613" progId="Equation.3">
                  <p:embed/>
                  <p:pic>
                    <p:nvPicPr>
                      <p:cNvPr id="0" name="Object 4"/>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2667000" y="4267200"/>
                        <a:ext cx="3657600" cy="1492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69" name="Rectangle 5"/>
          <p:cNvSpPr>
            <a:spLocks noChangeArrowheads="1"/>
          </p:cNvSpPr>
          <p:nvPr/>
        </p:nvSpPr>
        <p:spPr bwMode="auto">
          <a:xfrm>
            <a:off x="0" y="3643313"/>
            <a:ext cx="9144000" cy="0"/>
          </a:xfrm>
          <a:prstGeom prst="rect">
            <a:avLst/>
          </a:prstGeom>
          <a:noFill/>
          <a:ln w="9525">
            <a:noFill/>
            <a:miter lim="800000"/>
            <a:headEnd/>
            <a:tailEnd/>
          </a:ln>
        </p:spPr>
        <p:txBody>
          <a:bodyPr wrap="none" anchor="ctr">
            <a:spAutoFit/>
          </a:bodyPr>
          <a:lstStyle/>
          <a:p>
            <a:endParaRPr lang="fa-I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49858"/>
                                        </p:tgtEl>
                                        <p:attrNameLst>
                                          <p:attrName>style.visibility</p:attrName>
                                        </p:attrNameLst>
                                      </p:cBhvr>
                                      <p:to>
                                        <p:strVal val="visible"/>
                                      </p:to>
                                    </p:set>
                                    <p:anim calcmode="lin" valueType="num">
                                      <p:cBhvr>
                                        <p:cTn id="7" dur="500" fill="hold"/>
                                        <p:tgtEl>
                                          <p:spTgt spid="249858"/>
                                        </p:tgtEl>
                                        <p:attrNameLst>
                                          <p:attrName>ppt_w</p:attrName>
                                        </p:attrNameLst>
                                      </p:cBhvr>
                                      <p:tavLst>
                                        <p:tav tm="0">
                                          <p:val>
                                            <p:fltVal val="0"/>
                                          </p:val>
                                        </p:tav>
                                        <p:tav tm="100000">
                                          <p:val>
                                            <p:strVal val="#ppt_w"/>
                                          </p:val>
                                        </p:tav>
                                      </p:tavLst>
                                    </p:anim>
                                    <p:anim calcmode="lin" valueType="num">
                                      <p:cBhvr>
                                        <p:cTn id="8" dur="500" fill="hold"/>
                                        <p:tgtEl>
                                          <p:spTgt spid="24985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49860"/>
                                        </p:tgtEl>
                                        <p:attrNameLst>
                                          <p:attrName>style.visibility</p:attrName>
                                        </p:attrNameLst>
                                      </p:cBhvr>
                                      <p:to>
                                        <p:strVal val="visible"/>
                                      </p:to>
                                    </p:set>
                                    <p:anim calcmode="lin" valueType="num">
                                      <p:cBhvr>
                                        <p:cTn id="13" dur="500" fill="hold"/>
                                        <p:tgtEl>
                                          <p:spTgt spid="249860"/>
                                        </p:tgtEl>
                                        <p:attrNameLst>
                                          <p:attrName>ppt_w</p:attrName>
                                        </p:attrNameLst>
                                      </p:cBhvr>
                                      <p:tavLst>
                                        <p:tav tm="0">
                                          <p:val>
                                            <p:fltVal val="0"/>
                                          </p:val>
                                        </p:tav>
                                        <p:tav tm="100000">
                                          <p:val>
                                            <p:strVal val="#ppt_w"/>
                                          </p:val>
                                        </p:tav>
                                      </p:tavLst>
                                    </p:anim>
                                    <p:anim calcmode="lin" valueType="num">
                                      <p:cBhvr>
                                        <p:cTn id="14" dur="500" fill="hold"/>
                                        <p:tgtEl>
                                          <p:spTgt spid="2498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8" grpId="0"/>
    </p:bldLst>
  </p:timing>
</p:sld>
</file>

<file path=ppt/slides/slide1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1906" name="Rectangle 2"/>
          <p:cNvSpPr>
            <a:spLocks noGrp="1" noChangeArrowheads="1"/>
          </p:cNvSpPr>
          <p:nvPr>
            <p:ph type="title" idx="4294967295"/>
          </p:nvPr>
        </p:nvSpPr>
        <p:spPr>
          <a:xfrm>
            <a:off x="1066800" y="762000"/>
            <a:ext cx="6934200" cy="4876800"/>
          </a:xfrm>
        </p:spPr>
        <p:txBody>
          <a:bodyPr anchorCtr="1"/>
          <a:lstStyle/>
          <a:p>
            <a:pPr algn="r" eaLnBrk="1" hangingPunct="1">
              <a:defRPr/>
            </a:pPr>
            <a:r>
              <a:rPr lang="en-US" sz="3200" b="1" dirty="0" smtClean="0"/>
              <a:t/>
            </a:r>
            <a:br>
              <a:rPr lang="en-US" sz="3200" b="1" dirty="0" smtClean="0"/>
            </a:br>
            <a:r>
              <a:rPr lang="fa-IR" sz="3200" b="1" dirty="0" smtClean="0"/>
              <a:t/>
            </a:r>
            <a:br>
              <a:rPr lang="fa-IR" sz="3200" b="1" dirty="0" smtClean="0"/>
            </a:br>
            <a:r>
              <a:rPr lang="fa-IR" sz="3200" b="1" dirty="0" smtClean="0"/>
              <a:t/>
            </a:r>
            <a:br>
              <a:rPr lang="fa-IR" sz="3200" b="1" dirty="0" smtClean="0"/>
            </a:br>
            <a:r>
              <a:rPr lang="fa-IR" sz="3200" b="1" dirty="0" smtClean="0">
                <a:solidFill>
                  <a:srgbClr val="FF33CC"/>
                </a:solidFill>
              </a:rPr>
              <a:t>نکته: </a:t>
            </a:r>
            <a:r>
              <a:rPr lang="fa-IR" sz="3200" b="1" dirty="0" smtClean="0"/>
              <a:t>مقدار آن از توزیعی به توزیعی دیگر به </a:t>
            </a:r>
            <a:r>
              <a:rPr lang="en-US" sz="3200" b="1" dirty="0" smtClean="0"/>
              <a:t/>
            </a:r>
            <a:br>
              <a:rPr lang="en-US" sz="3200" b="1" dirty="0" smtClean="0"/>
            </a:br>
            <a:r>
              <a:rPr lang="en-US" sz="3200" b="1" dirty="0" smtClean="0"/>
              <a:t/>
            </a:r>
            <a:br>
              <a:rPr lang="en-US" sz="3200" b="1" dirty="0" smtClean="0"/>
            </a:br>
            <a:r>
              <a:rPr lang="fa-IR" sz="3200" b="1" dirty="0" smtClean="0"/>
              <a:t>صورت چشمگیری دستخوش تغییر می شود.</a:t>
            </a:r>
            <a:br>
              <a:rPr lang="fa-IR" sz="3200" b="1" dirty="0" smtClean="0"/>
            </a:br>
            <a:r>
              <a:rPr lang="fa-IR" sz="3200" b="1" dirty="0" smtClean="0"/>
              <a:t/>
            </a:r>
            <a:br>
              <a:rPr lang="fa-IR" sz="3200" b="1" dirty="0" smtClean="0"/>
            </a:br>
            <a:endParaRPr lang="en-US" sz="32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51906"/>
                                        </p:tgtEl>
                                        <p:attrNameLst>
                                          <p:attrName>style.visibility</p:attrName>
                                        </p:attrNameLst>
                                      </p:cBhvr>
                                      <p:to>
                                        <p:strVal val="visible"/>
                                      </p:to>
                                    </p:set>
                                    <p:anim calcmode="lin" valueType="num">
                                      <p:cBhvr>
                                        <p:cTn id="7" dur="500" fill="hold"/>
                                        <p:tgtEl>
                                          <p:spTgt spid="251906"/>
                                        </p:tgtEl>
                                        <p:attrNameLst>
                                          <p:attrName>ppt_w</p:attrName>
                                        </p:attrNameLst>
                                      </p:cBhvr>
                                      <p:tavLst>
                                        <p:tav tm="0">
                                          <p:val>
                                            <p:fltVal val="0"/>
                                          </p:val>
                                        </p:tav>
                                        <p:tav tm="100000">
                                          <p:val>
                                            <p:strVal val="#ppt_w"/>
                                          </p:val>
                                        </p:tav>
                                      </p:tavLst>
                                    </p:anim>
                                    <p:anim calcmode="lin" valueType="num">
                                      <p:cBhvr>
                                        <p:cTn id="8" dur="500" fill="hold"/>
                                        <p:tgtEl>
                                          <p:spTgt spid="2519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6" grpId="0"/>
    </p:bldLst>
  </p:timing>
</p:sld>
</file>

<file path=ppt/slides/slide1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3954" name="Rectangle 2"/>
          <p:cNvSpPr>
            <a:spLocks noGrp="1" noChangeArrowheads="1"/>
          </p:cNvSpPr>
          <p:nvPr>
            <p:ph type="title" idx="4294967295"/>
          </p:nvPr>
        </p:nvSpPr>
        <p:spPr>
          <a:xfrm>
            <a:off x="457200" y="457200"/>
            <a:ext cx="8229600" cy="1600200"/>
          </a:xfrm>
        </p:spPr>
        <p:txBody>
          <a:bodyPr anchorCtr="1"/>
          <a:lstStyle/>
          <a:p>
            <a:pPr eaLnBrk="1" hangingPunct="1">
              <a:defRPr/>
            </a:pPr>
            <a:r>
              <a:rPr lang="fa-IR" sz="4000" b="1" dirty="0" smtClean="0">
                <a:solidFill>
                  <a:schemeClr val="hlink"/>
                </a:solidFill>
              </a:rPr>
              <a:t>واریانس</a:t>
            </a:r>
            <a:endParaRPr lang="en-US" sz="4000" b="1" dirty="0" smtClean="0">
              <a:solidFill>
                <a:schemeClr val="hlink"/>
              </a:solidFill>
            </a:endParaRPr>
          </a:p>
        </p:txBody>
      </p:sp>
      <p:sp>
        <p:nvSpPr>
          <p:cNvPr id="253955" name="Rectangle 3"/>
          <p:cNvSpPr>
            <a:spLocks noGrp="1" noChangeArrowheads="1"/>
          </p:cNvSpPr>
          <p:nvPr>
            <p:ph type="body" idx="4294967295"/>
          </p:nvPr>
        </p:nvSpPr>
        <p:spPr>
          <a:xfrm>
            <a:off x="1066800" y="2389188"/>
            <a:ext cx="7620000" cy="2768600"/>
          </a:xfrm>
        </p:spPr>
        <p:txBody>
          <a:bodyPr/>
          <a:lstStyle/>
          <a:p>
            <a:pPr algn="just" eaLnBrk="1" hangingPunct="1">
              <a:buFontTx/>
              <a:buNone/>
              <a:defRPr/>
            </a:pPr>
            <a:r>
              <a:rPr lang="fa-IR" b="1" dirty="0" smtClean="0"/>
              <a:t>   به دلیل اینکه در محاسبه انحراف متوسط علائم اعداد و در محاسبه انحراف چارکی کلیه ارزشهای مقداری تمام اعداد مورد بررسی قرار نمی گیرند یک شاخص پراکندگی با ثبات و معتبر لازم است که ارزشهای عددی کلیه نمره مورد استفاده قرار گیرد. این شاخص واریانس می باشد.</a:t>
            </a: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53954"/>
                                        </p:tgtEl>
                                        <p:attrNameLst>
                                          <p:attrName>style.visibility</p:attrName>
                                        </p:attrNameLst>
                                      </p:cBhvr>
                                      <p:to>
                                        <p:strVal val="visible"/>
                                      </p:to>
                                    </p:set>
                                    <p:anim calcmode="lin" valueType="num">
                                      <p:cBhvr>
                                        <p:cTn id="7" dur="500" fill="hold"/>
                                        <p:tgtEl>
                                          <p:spTgt spid="253954"/>
                                        </p:tgtEl>
                                        <p:attrNameLst>
                                          <p:attrName>ppt_w</p:attrName>
                                        </p:attrNameLst>
                                      </p:cBhvr>
                                      <p:tavLst>
                                        <p:tav tm="0">
                                          <p:val>
                                            <p:fltVal val="0"/>
                                          </p:val>
                                        </p:tav>
                                        <p:tav tm="100000">
                                          <p:val>
                                            <p:strVal val="#ppt_w"/>
                                          </p:val>
                                        </p:tav>
                                      </p:tavLst>
                                    </p:anim>
                                    <p:anim calcmode="lin" valueType="num">
                                      <p:cBhvr>
                                        <p:cTn id="8" dur="500" fill="hold"/>
                                        <p:tgtEl>
                                          <p:spTgt spid="25395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53955">
                                            <p:txEl>
                                              <p:pRg st="0" end="0"/>
                                            </p:txEl>
                                          </p:spTgt>
                                        </p:tgtEl>
                                        <p:attrNameLst>
                                          <p:attrName>style.visibility</p:attrName>
                                        </p:attrNameLst>
                                      </p:cBhvr>
                                      <p:to>
                                        <p:strVal val="visible"/>
                                      </p:to>
                                    </p:set>
                                    <p:anim calcmode="lin" valueType="num">
                                      <p:cBhvr>
                                        <p:cTn id="13" dur="500" fill="hold"/>
                                        <p:tgtEl>
                                          <p:spTgt spid="25395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5395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4" grpId="0"/>
      <p:bldP spid="253955" grpId="0" build="p"/>
    </p:bld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4" name="Rectangle 2"/>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fa-IR"/>
          </a:p>
        </p:txBody>
      </p:sp>
      <p:sp>
        <p:nvSpPr>
          <p:cNvPr id="37895" name="Rectangle 3"/>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fa-IR"/>
          </a:p>
        </p:txBody>
      </p:sp>
      <p:sp>
        <p:nvSpPr>
          <p:cNvPr id="37896" name="Rectangle 4"/>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fa-IR"/>
          </a:p>
        </p:txBody>
      </p:sp>
      <p:sp>
        <p:nvSpPr>
          <p:cNvPr id="37897" name="Rectangle 5"/>
          <p:cNvSpPr>
            <a:spLocks noChangeArrowheads="1"/>
          </p:cNvSpPr>
          <p:nvPr/>
        </p:nvSpPr>
        <p:spPr bwMode="auto">
          <a:xfrm>
            <a:off x="0" y="3352800"/>
            <a:ext cx="9144000" cy="0"/>
          </a:xfrm>
          <a:prstGeom prst="rect">
            <a:avLst/>
          </a:prstGeom>
          <a:noFill/>
          <a:ln w="9525">
            <a:noFill/>
            <a:miter lim="800000"/>
            <a:headEnd/>
            <a:tailEnd/>
          </a:ln>
        </p:spPr>
        <p:txBody>
          <a:bodyPr wrap="none" anchor="ctr">
            <a:spAutoFit/>
          </a:bodyPr>
          <a:lstStyle/>
          <a:p>
            <a:endParaRPr lang="fa-IR"/>
          </a:p>
        </p:txBody>
      </p:sp>
      <p:grpSp>
        <p:nvGrpSpPr>
          <p:cNvPr id="2" name="Group 6"/>
          <p:cNvGrpSpPr>
            <a:grpSpLocks/>
          </p:cNvGrpSpPr>
          <p:nvPr/>
        </p:nvGrpSpPr>
        <p:grpSpPr bwMode="auto">
          <a:xfrm>
            <a:off x="609600" y="838200"/>
            <a:ext cx="8077200" cy="5181600"/>
            <a:chOff x="288" y="384"/>
            <a:chExt cx="5184" cy="3408"/>
          </a:xfrm>
        </p:grpSpPr>
        <p:sp>
          <p:nvSpPr>
            <p:cNvPr id="256007" name="AutoShape 7"/>
            <p:cNvSpPr>
              <a:spLocks noChangeArrowheads="1"/>
            </p:cNvSpPr>
            <p:nvPr/>
          </p:nvSpPr>
          <p:spPr bwMode="auto">
            <a:xfrm>
              <a:off x="288" y="384"/>
              <a:ext cx="5184" cy="3408"/>
            </a:xfrm>
            <a:prstGeom prst="roundRect">
              <a:avLst>
                <a:gd name="adj" fmla="val 0"/>
              </a:avLst>
            </a:prstGeom>
            <a:ln/>
          </p:spPr>
          <p:txBody>
            <a:bodyPr anchor="ctr" anchorCtr="1"/>
            <a:lstStyle/>
            <a:p>
              <a:pPr algn="r" rtl="1">
                <a:defRPr/>
              </a:pPr>
              <a:r>
                <a:rPr lang="fa-IR" sz="3200" b="1" dirty="0">
                  <a:solidFill>
                    <a:schemeClr val="tx2"/>
                  </a:solidFill>
                  <a:effectLst>
                    <a:outerShdw blurRad="38100" dist="38100" dir="2700000" algn="tl">
                      <a:srgbClr val="000000"/>
                    </a:outerShdw>
                  </a:effectLst>
                  <a:latin typeface="Arial" pitchFamily="34" charset="0"/>
                  <a:cs typeface="Arial" pitchFamily="34" charset="0"/>
                </a:rPr>
                <a:t>واریانس عبارتست از میانگین انحراف </a:t>
              </a:r>
              <a:r>
                <a:rPr lang="en-US" sz="3200" b="1" dirty="0">
                  <a:solidFill>
                    <a:schemeClr val="tx2"/>
                  </a:solidFill>
                  <a:effectLst>
                    <a:outerShdw blurRad="38100" dist="38100" dir="2700000" algn="tl">
                      <a:srgbClr val="000000"/>
                    </a:outerShdw>
                  </a:effectLst>
                  <a:latin typeface="Arial" pitchFamily="34" charset="0"/>
                  <a:cs typeface="Arial" pitchFamily="34" charset="0"/>
                </a:rPr>
                <a:t> </a:t>
              </a:r>
              <a:r>
                <a:rPr lang="fa-IR" sz="3200" b="1" dirty="0">
                  <a:solidFill>
                    <a:schemeClr val="tx2"/>
                  </a:solidFill>
                  <a:effectLst>
                    <a:outerShdw blurRad="38100" dist="38100" dir="2700000" algn="tl">
                      <a:srgbClr val="000000"/>
                    </a:outerShdw>
                  </a:effectLst>
                  <a:latin typeface="Arial" pitchFamily="34" charset="0"/>
                  <a:cs typeface="Arial" pitchFamily="34" charset="0"/>
                </a:rPr>
                <a:t>نمره ها از میانگین یا مجموع مجذورات انحراف نمره ها از میانگین</a:t>
              </a:r>
              <a:r>
                <a:rPr lang="en-US" sz="3200" b="1" dirty="0">
                  <a:solidFill>
                    <a:schemeClr val="tx2"/>
                  </a:solidFill>
                  <a:effectLst>
                    <a:outerShdw blurRad="38100" dist="38100" dir="2700000" algn="tl">
                      <a:srgbClr val="000000"/>
                    </a:outerShdw>
                  </a:effectLst>
                  <a:latin typeface="Arial" pitchFamily="34" charset="0"/>
                  <a:cs typeface="Arial" pitchFamily="34" charset="0"/>
                </a:rPr>
                <a:t> </a:t>
              </a:r>
              <a:r>
                <a:rPr lang="fa-IR" sz="3200" b="1" dirty="0">
                  <a:solidFill>
                    <a:schemeClr val="tx2"/>
                  </a:solidFill>
                  <a:effectLst>
                    <a:outerShdw blurRad="38100" dist="38100" dir="2700000" algn="tl">
                      <a:srgbClr val="000000"/>
                    </a:outerShdw>
                  </a:effectLst>
                  <a:latin typeface="Arial" pitchFamily="34" charset="0"/>
                  <a:cs typeface="Arial" pitchFamily="34" charset="0"/>
                </a:rPr>
                <a:t> تقسیم</a:t>
              </a:r>
              <a:r>
                <a:rPr lang="en-US" sz="3200" b="1" dirty="0">
                  <a:solidFill>
                    <a:schemeClr val="tx2"/>
                  </a:solidFill>
                  <a:effectLst>
                    <a:outerShdw blurRad="38100" dist="38100" dir="2700000" algn="tl">
                      <a:srgbClr val="000000"/>
                    </a:outerShdw>
                  </a:effectLst>
                  <a:latin typeface="Arial" pitchFamily="34" charset="0"/>
                  <a:cs typeface="Arial" pitchFamily="34" charset="0"/>
                </a:rPr>
                <a:t> </a:t>
              </a:r>
              <a:r>
                <a:rPr lang="fa-IR" sz="3200" b="1" dirty="0">
                  <a:solidFill>
                    <a:schemeClr val="tx2"/>
                  </a:solidFill>
                  <a:effectLst>
                    <a:outerShdw blurRad="38100" dist="38100" dir="2700000" algn="tl">
                      <a:srgbClr val="000000"/>
                    </a:outerShdw>
                  </a:effectLst>
                  <a:latin typeface="Arial" pitchFamily="34" charset="0"/>
                  <a:cs typeface="Arial" pitchFamily="34" charset="0"/>
                </a:rPr>
                <a:t> بر تعداد نمره ها .</a:t>
              </a:r>
              <a:br>
                <a:rPr lang="fa-IR" sz="3200" b="1" dirty="0">
                  <a:solidFill>
                    <a:schemeClr val="tx2"/>
                  </a:solidFill>
                  <a:effectLst>
                    <a:outerShdw blurRad="38100" dist="38100" dir="2700000" algn="tl">
                      <a:srgbClr val="000000"/>
                    </a:outerShdw>
                  </a:effectLst>
                  <a:latin typeface="Arial" pitchFamily="34" charset="0"/>
                  <a:cs typeface="Arial" pitchFamily="34" charset="0"/>
                </a:rPr>
              </a:br>
              <a:r>
                <a:rPr lang="fa-IR" sz="3200" b="1" dirty="0">
                  <a:solidFill>
                    <a:schemeClr val="tx2"/>
                  </a:solidFill>
                  <a:effectLst>
                    <a:outerShdw blurRad="38100" dist="38100" dir="2700000" algn="tl">
                      <a:srgbClr val="000000"/>
                    </a:outerShdw>
                  </a:effectLst>
                  <a:latin typeface="Arial" pitchFamily="34" charset="0"/>
                  <a:cs typeface="Arial" pitchFamily="34" charset="0"/>
                </a:rPr>
                <a:t>واریانس را با      نشان می دهند. در واقع برای نشان دادن واریانس نمونه و      برای  نشان دادن واریانس جامعه به کار برده می شوند.</a:t>
              </a:r>
              <a:br>
                <a:rPr lang="fa-IR" sz="3200" b="1" dirty="0">
                  <a:solidFill>
                    <a:schemeClr val="tx2"/>
                  </a:solidFill>
                  <a:effectLst>
                    <a:outerShdw blurRad="38100" dist="38100" dir="2700000" algn="tl">
                      <a:srgbClr val="000000"/>
                    </a:outerShdw>
                  </a:effectLst>
                  <a:latin typeface="Arial" pitchFamily="34" charset="0"/>
                  <a:cs typeface="Arial" pitchFamily="34" charset="0"/>
                </a:rPr>
              </a:br>
              <a:endParaRPr lang="en-US" sz="3200" b="1" dirty="0">
                <a:solidFill>
                  <a:schemeClr val="tx2"/>
                </a:solidFill>
                <a:effectLst>
                  <a:outerShdw blurRad="38100" dist="38100" dir="2700000" algn="tl">
                    <a:srgbClr val="000000"/>
                  </a:outerShdw>
                </a:effectLst>
                <a:latin typeface="Arial" pitchFamily="34" charset="0"/>
                <a:cs typeface="Arial" pitchFamily="34" charset="0"/>
              </a:endParaRPr>
            </a:p>
            <a:p>
              <a:pPr algn="r" rtl="1">
                <a:defRPr/>
              </a:pPr>
              <a:endParaRPr lang="en-US" sz="3200" b="1" dirty="0">
                <a:solidFill>
                  <a:schemeClr val="tx2"/>
                </a:solidFill>
                <a:effectLst>
                  <a:outerShdw blurRad="38100" dist="38100" dir="2700000" algn="tl">
                    <a:srgbClr val="000000"/>
                  </a:outerShdw>
                </a:effectLst>
                <a:latin typeface="Arial" pitchFamily="34" charset="0"/>
                <a:cs typeface="Arial" pitchFamily="34" charset="0"/>
              </a:endParaRPr>
            </a:p>
            <a:p>
              <a:pPr algn="r" rtl="1">
                <a:defRPr/>
              </a:pPr>
              <a:r>
                <a:rPr lang="en-US" sz="3200" b="1" dirty="0">
                  <a:solidFill>
                    <a:srgbClr val="FF33CC"/>
                  </a:solidFill>
                  <a:effectLst>
                    <a:outerShdw blurRad="38100" dist="38100" dir="2700000" algn="tl">
                      <a:srgbClr val="000000"/>
                    </a:outerShdw>
                  </a:effectLst>
                  <a:latin typeface="Arial" pitchFamily="34" charset="0"/>
                  <a:cs typeface="Arial" pitchFamily="34" charset="0"/>
                </a:rPr>
                <a:t>  </a:t>
              </a:r>
              <a:r>
                <a:rPr lang="fa-IR" sz="3200" b="1" dirty="0">
                  <a:solidFill>
                    <a:srgbClr val="FF33CC"/>
                  </a:solidFill>
                  <a:effectLst>
                    <a:outerShdw blurRad="38100" dist="38100" dir="2700000" algn="tl">
                      <a:srgbClr val="000000"/>
                    </a:outerShdw>
                  </a:effectLst>
                  <a:latin typeface="Arial" pitchFamily="34" charset="0"/>
                  <a:cs typeface="Arial" pitchFamily="34" charset="0"/>
                </a:rPr>
                <a:t>نکته: </a:t>
              </a:r>
              <a:r>
                <a:rPr lang="fa-IR" sz="3200" b="1" dirty="0">
                  <a:solidFill>
                    <a:schemeClr val="tx2"/>
                  </a:solidFill>
                  <a:effectLst>
                    <a:outerShdw blurRad="38100" dist="38100" dir="2700000" algn="tl">
                      <a:srgbClr val="000000"/>
                    </a:outerShdw>
                  </a:effectLst>
                  <a:latin typeface="Arial" pitchFamily="34" charset="0"/>
                  <a:cs typeface="Arial" pitchFamily="34" charset="0"/>
                </a:rPr>
                <a:t>زمانی که بخواهیم    را محاسبه کنیم مخرج</a:t>
              </a:r>
              <a:r>
                <a:rPr lang="en-US" sz="3200" b="1" dirty="0">
                  <a:solidFill>
                    <a:schemeClr val="tx2"/>
                  </a:solidFill>
                  <a:effectLst>
                    <a:outerShdw blurRad="38100" dist="38100" dir="2700000" algn="tl">
                      <a:srgbClr val="000000"/>
                    </a:outerShdw>
                  </a:effectLst>
                  <a:latin typeface="Arial" pitchFamily="34" charset="0"/>
                  <a:cs typeface="Arial" pitchFamily="34" charset="0"/>
                </a:rPr>
                <a:t>N </a:t>
              </a:r>
              <a:r>
                <a:rPr lang="fa-IR" sz="3200" b="1" dirty="0">
                  <a:solidFill>
                    <a:schemeClr val="tx2"/>
                  </a:solidFill>
                  <a:effectLst>
                    <a:outerShdw blurRad="38100" dist="38100" dir="2700000" algn="tl">
                      <a:srgbClr val="000000"/>
                    </a:outerShdw>
                  </a:effectLst>
                  <a:latin typeface="Arial" pitchFamily="34" charset="0"/>
                  <a:cs typeface="Arial" pitchFamily="34" charset="0"/>
                </a:rPr>
                <a:t>می </a:t>
              </a:r>
              <a:br>
                <a:rPr lang="fa-IR" sz="3200" b="1" dirty="0">
                  <a:solidFill>
                    <a:schemeClr val="tx2"/>
                  </a:solidFill>
                  <a:effectLst>
                    <a:outerShdw blurRad="38100" dist="38100" dir="2700000" algn="tl">
                      <a:srgbClr val="000000"/>
                    </a:outerShdw>
                  </a:effectLst>
                  <a:latin typeface="Arial" pitchFamily="34" charset="0"/>
                  <a:cs typeface="Arial" pitchFamily="34" charset="0"/>
                </a:rPr>
              </a:br>
              <a:r>
                <a:rPr lang="fa-IR" sz="3200" b="1" dirty="0">
                  <a:solidFill>
                    <a:schemeClr val="tx2"/>
                  </a:solidFill>
                  <a:effectLst>
                    <a:outerShdw blurRad="38100" dist="38100" dir="2700000" algn="tl">
                      <a:srgbClr val="000000"/>
                    </a:outerShdw>
                  </a:effectLst>
                  <a:latin typeface="Arial" pitchFamily="34" charset="0"/>
                  <a:cs typeface="Arial" pitchFamily="34" charset="0"/>
                </a:rPr>
                <a:t> </a:t>
              </a:r>
              <a:r>
                <a:rPr lang="en-US" sz="3200" b="1" dirty="0">
                  <a:solidFill>
                    <a:schemeClr val="tx2"/>
                  </a:solidFill>
                  <a:effectLst>
                    <a:outerShdw blurRad="38100" dist="38100" dir="2700000" algn="tl">
                      <a:srgbClr val="000000"/>
                    </a:outerShdw>
                  </a:effectLst>
                  <a:latin typeface="Arial" pitchFamily="34" charset="0"/>
                  <a:cs typeface="Arial" pitchFamily="34" charset="0"/>
                </a:rPr>
                <a:t>   </a:t>
              </a:r>
              <a:r>
                <a:rPr lang="fa-IR" sz="3200" b="1" dirty="0">
                  <a:solidFill>
                    <a:schemeClr val="tx2"/>
                  </a:solidFill>
                  <a:effectLst>
                    <a:outerShdw blurRad="38100" dist="38100" dir="2700000" algn="tl">
                      <a:srgbClr val="000000"/>
                    </a:outerShdw>
                  </a:effectLst>
                  <a:latin typeface="Arial" pitchFamily="34" charset="0"/>
                  <a:cs typeface="Arial" pitchFamily="34" charset="0"/>
                </a:rPr>
                <a:t>باشد و زمانی که بخواهیم    را محاسبه کنیم مخرج</a:t>
              </a:r>
              <a:br>
                <a:rPr lang="fa-IR" sz="3200" b="1" dirty="0">
                  <a:solidFill>
                    <a:schemeClr val="tx2"/>
                  </a:solidFill>
                  <a:effectLst>
                    <a:outerShdw blurRad="38100" dist="38100" dir="2700000" algn="tl">
                      <a:srgbClr val="000000"/>
                    </a:outerShdw>
                  </a:effectLst>
                  <a:latin typeface="Arial" pitchFamily="34" charset="0"/>
                  <a:cs typeface="Arial" pitchFamily="34" charset="0"/>
                </a:rPr>
              </a:br>
              <a:r>
                <a:rPr lang="fa-IR" sz="3200" b="1" dirty="0">
                  <a:solidFill>
                    <a:schemeClr val="tx2"/>
                  </a:solidFill>
                  <a:effectLst>
                    <a:outerShdw blurRad="38100" dist="38100" dir="2700000" algn="tl">
                      <a:srgbClr val="000000"/>
                    </a:outerShdw>
                  </a:effectLst>
                  <a:latin typeface="Arial" pitchFamily="34" charset="0"/>
                  <a:cs typeface="Arial" pitchFamily="34" charset="0"/>
                </a:rPr>
                <a:t> </a:t>
              </a:r>
              <a:r>
                <a:rPr lang="en-US" sz="3200" b="1" dirty="0">
                  <a:solidFill>
                    <a:schemeClr val="tx2"/>
                  </a:solidFill>
                  <a:effectLst>
                    <a:outerShdw blurRad="38100" dist="38100" dir="2700000" algn="tl">
                      <a:srgbClr val="000000"/>
                    </a:outerShdw>
                  </a:effectLst>
                  <a:latin typeface="Arial" pitchFamily="34" charset="0"/>
                  <a:cs typeface="Arial" pitchFamily="34" charset="0"/>
                </a:rPr>
                <a:t>                        </a:t>
              </a:r>
              <a:r>
                <a:rPr lang="fa-IR" sz="3200" b="1" dirty="0">
                  <a:solidFill>
                    <a:schemeClr val="tx2"/>
                  </a:solidFill>
                  <a:effectLst>
                    <a:outerShdw blurRad="38100" dist="38100" dir="2700000" algn="tl">
                      <a:srgbClr val="000000"/>
                    </a:outerShdw>
                  </a:effectLst>
                  <a:latin typeface="Arial" pitchFamily="34" charset="0"/>
                  <a:cs typeface="Arial" pitchFamily="34" charset="0"/>
                </a:rPr>
                <a:t>1-</a:t>
              </a:r>
              <a:r>
                <a:rPr lang="en-US" sz="3200" b="1" dirty="0">
                  <a:solidFill>
                    <a:schemeClr val="tx2"/>
                  </a:solidFill>
                  <a:effectLst>
                    <a:outerShdw blurRad="38100" dist="38100" dir="2700000" algn="tl">
                      <a:srgbClr val="000000"/>
                    </a:outerShdw>
                  </a:effectLst>
                  <a:latin typeface="Arial" pitchFamily="34" charset="0"/>
                  <a:cs typeface="Arial" pitchFamily="34" charset="0"/>
                </a:rPr>
                <a:t>N</a:t>
              </a:r>
              <a:r>
                <a:rPr lang="fa-IR" sz="3200" b="1" dirty="0">
                  <a:solidFill>
                    <a:schemeClr val="tx2"/>
                  </a:solidFill>
                  <a:effectLst>
                    <a:outerShdw blurRad="38100" dist="38100" dir="2700000" algn="tl">
                      <a:srgbClr val="000000"/>
                    </a:outerShdw>
                  </a:effectLst>
                  <a:latin typeface="Arial" pitchFamily="34" charset="0"/>
                  <a:cs typeface="Arial" pitchFamily="34" charset="0"/>
                </a:rPr>
                <a:t>می باشد</a:t>
              </a:r>
              <a:r>
                <a:rPr lang="en-US" sz="3200" b="1" dirty="0">
                  <a:solidFill>
                    <a:schemeClr val="tx2"/>
                  </a:solidFill>
                  <a:effectLst>
                    <a:outerShdw blurRad="38100" dist="38100" dir="2700000" algn="tl">
                      <a:srgbClr val="000000"/>
                    </a:outerShdw>
                  </a:effectLst>
                  <a:latin typeface="Arial" pitchFamily="34" charset="0"/>
                  <a:cs typeface="Arial" pitchFamily="34" charset="0"/>
                </a:rPr>
                <a:t>.</a:t>
              </a:r>
            </a:p>
          </p:txBody>
        </p:sp>
        <p:graphicFrame>
          <p:nvGraphicFramePr>
            <p:cNvPr id="37890" name="Object 8"/>
            <p:cNvGraphicFramePr>
              <a:graphicFrameLocks noChangeAspect="1"/>
            </p:cNvGraphicFramePr>
            <p:nvPr/>
          </p:nvGraphicFramePr>
          <p:xfrm>
            <a:off x="3907" y="1236"/>
            <a:ext cx="261" cy="384"/>
          </p:xfrm>
          <a:graphic>
            <a:graphicData uri="http://schemas.openxmlformats.org/presentationml/2006/ole">
              <mc:AlternateContent xmlns:mc="http://schemas.openxmlformats.org/markup-compatibility/2006">
                <mc:Choice xmlns:v="urn:schemas-microsoft-com:vml" Requires="v">
                  <p:oleObj spid="_x0000_s37914" name="Equation" r:id="rId4" imgW="177569" imgH="202936" progId="Equation.3">
                    <p:embed/>
                  </p:oleObj>
                </mc:Choice>
                <mc:Fallback>
                  <p:oleObj name="Equation" r:id="rId4" imgW="177569" imgH="202936" progId="Equation.3">
                    <p:embed/>
                    <p:pic>
                      <p:nvPicPr>
                        <p:cNvPr id="0" name="Object 8"/>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3907" y="1236"/>
                          <a:ext cx="261"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1" name="Object 9"/>
            <p:cNvGraphicFramePr>
              <a:graphicFrameLocks noChangeAspect="1"/>
            </p:cNvGraphicFramePr>
            <p:nvPr/>
          </p:nvGraphicFramePr>
          <p:xfrm>
            <a:off x="2929" y="2840"/>
            <a:ext cx="217" cy="384"/>
          </p:xfrm>
          <a:graphic>
            <a:graphicData uri="http://schemas.openxmlformats.org/presentationml/2006/ole">
              <mc:AlternateContent xmlns:mc="http://schemas.openxmlformats.org/markup-compatibility/2006">
                <mc:Choice xmlns:v="urn:schemas-microsoft-com:vml" Requires="v">
                  <p:oleObj spid="_x0000_s37915" name="Equation" r:id="rId6" imgW="177569" imgH="202936" progId="Equation.3">
                    <p:embed/>
                  </p:oleObj>
                </mc:Choice>
                <mc:Fallback>
                  <p:oleObj name="Equation" r:id="rId6" imgW="177569" imgH="202936" progId="Equation.3">
                    <p:embed/>
                    <p:pic>
                      <p:nvPicPr>
                        <p:cNvPr id="0" name="Object 9"/>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2929" y="2840"/>
                          <a:ext cx="217"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2" name="Object 10"/>
            <p:cNvGraphicFramePr>
              <a:graphicFrameLocks noChangeAspect="1"/>
            </p:cNvGraphicFramePr>
            <p:nvPr/>
          </p:nvGraphicFramePr>
          <p:xfrm>
            <a:off x="3614" y="1537"/>
            <a:ext cx="229" cy="432"/>
          </p:xfrm>
          <a:graphic>
            <a:graphicData uri="http://schemas.openxmlformats.org/presentationml/2006/ole">
              <mc:AlternateContent xmlns:mc="http://schemas.openxmlformats.org/markup-compatibility/2006">
                <mc:Choice xmlns:v="urn:schemas-microsoft-com:vml" Requires="v">
                  <p:oleObj spid="_x0000_s37916" name="Equation" r:id="rId7" imgW="190417" imgH="203112" progId="Equation.3">
                    <p:embed/>
                  </p:oleObj>
                </mc:Choice>
                <mc:Fallback>
                  <p:oleObj name="Equation" r:id="rId7" imgW="190417" imgH="203112" progId="Equation.3">
                    <p:embed/>
                    <p:pic>
                      <p:nvPicPr>
                        <p:cNvPr id="0" name="Object 10"/>
                        <p:cNvPicPr>
                          <a:picLocks noChangeAspect="1" noChangeArrowheads="1"/>
                        </p:cNvPicPr>
                        <p:nvPr/>
                      </p:nvPicPr>
                      <p:blipFill>
                        <a:blip r:embed="rId8">
                          <a:lum bright="100000"/>
                          <a:extLst>
                            <a:ext uri="{28A0092B-C50C-407E-A947-70E740481C1C}">
                              <a14:useLocalDpi xmlns:a14="http://schemas.microsoft.com/office/drawing/2010/main" val="0"/>
                            </a:ext>
                          </a:extLst>
                        </a:blip>
                        <a:srcRect/>
                        <a:stretch>
                          <a:fillRect/>
                        </a:stretch>
                      </p:blipFill>
                      <p:spPr bwMode="auto">
                        <a:xfrm>
                          <a:off x="3614" y="1537"/>
                          <a:ext cx="229" cy="4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3" name="Object 11"/>
            <p:cNvGraphicFramePr>
              <a:graphicFrameLocks noChangeAspect="1"/>
            </p:cNvGraphicFramePr>
            <p:nvPr/>
          </p:nvGraphicFramePr>
          <p:xfrm>
            <a:off x="2684" y="3090"/>
            <a:ext cx="262" cy="480"/>
          </p:xfrm>
          <a:graphic>
            <a:graphicData uri="http://schemas.openxmlformats.org/presentationml/2006/ole">
              <mc:AlternateContent xmlns:mc="http://schemas.openxmlformats.org/markup-compatibility/2006">
                <mc:Choice xmlns:v="urn:schemas-microsoft-com:vml" Requires="v">
                  <p:oleObj spid="_x0000_s37917" name="Equation" r:id="rId9" imgW="190417" imgH="203112" progId="Equation.3">
                    <p:embed/>
                  </p:oleObj>
                </mc:Choice>
                <mc:Fallback>
                  <p:oleObj name="Equation" r:id="rId9" imgW="190417" imgH="203112" progId="Equation.3">
                    <p:embed/>
                    <p:pic>
                      <p:nvPicPr>
                        <p:cNvPr id="0" name="Object 11"/>
                        <p:cNvPicPr>
                          <a:picLocks noChangeAspect="1" noChangeArrowheads="1"/>
                        </p:cNvPicPr>
                        <p:nvPr/>
                      </p:nvPicPr>
                      <p:blipFill>
                        <a:blip r:embed="rId8">
                          <a:lum bright="100000"/>
                          <a:extLst>
                            <a:ext uri="{28A0092B-C50C-407E-A947-70E740481C1C}">
                              <a14:useLocalDpi xmlns:a14="http://schemas.microsoft.com/office/drawing/2010/main" val="0"/>
                            </a:ext>
                          </a:extLst>
                        </a:blip>
                        <a:srcRect/>
                        <a:stretch>
                          <a:fillRect/>
                        </a:stretch>
                      </p:blipFill>
                      <p:spPr bwMode="auto">
                        <a:xfrm>
                          <a:off x="2684" y="3090"/>
                          <a:ext cx="262" cy="4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title" idx="4294967295"/>
          </p:nvPr>
        </p:nvSpPr>
        <p:spPr>
          <a:xfrm>
            <a:off x="457200" y="457200"/>
            <a:ext cx="8229600" cy="2286000"/>
          </a:xfrm>
        </p:spPr>
        <p:txBody>
          <a:bodyPr anchorCtr="1"/>
          <a:lstStyle/>
          <a:p>
            <a:pPr eaLnBrk="1" hangingPunct="1">
              <a:defRPr/>
            </a:pPr>
            <a:r>
              <a:rPr lang="fa-IR" sz="4000" b="1" dirty="0" smtClean="0">
                <a:solidFill>
                  <a:schemeClr val="hlink"/>
                </a:solidFill>
              </a:rPr>
              <a:t>محاسبه واریانس اعداد طبقه بندی نشده</a:t>
            </a:r>
            <a:endParaRPr lang="en-US" sz="4000" b="1" dirty="0" smtClean="0">
              <a:solidFill>
                <a:schemeClr val="hlink"/>
              </a:solidFill>
            </a:endParaRPr>
          </a:p>
        </p:txBody>
      </p:sp>
      <p:sp>
        <p:nvSpPr>
          <p:cNvPr id="38916" name="Rectangle 4"/>
          <p:cNvSpPr>
            <a:spLocks noChangeArrowheads="1"/>
          </p:cNvSpPr>
          <p:nvPr/>
        </p:nvSpPr>
        <p:spPr bwMode="auto">
          <a:xfrm>
            <a:off x="0" y="3128963"/>
            <a:ext cx="9144000" cy="0"/>
          </a:xfrm>
          <a:prstGeom prst="rect">
            <a:avLst/>
          </a:prstGeom>
          <a:noFill/>
          <a:ln w="9525">
            <a:noFill/>
            <a:miter lim="800000"/>
            <a:headEnd/>
            <a:tailEnd/>
          </a:ln>
        </p:spPr>
        <p:txBody>
          <a:bodyPr wrap="none" anchor="ctr">
            <a:spAutoFit/>
          </a:bodyPr>
          <a:lstStyle/>
          <a:p>
            <a:endParaRPr lang="fa-IR"/>
          </a:p>
        </p:txBody>
      </p:sp>
      <p:graphicFrame>
        <p:nvGraphicFramePr>
          <p:cNvPr id="258053" name="Object 5"/>
          <p:cNvGraphicFramePr>
            <a:graphicFrameLocks noChangeAspect="1"/>
          </p:cNvGraphicFramePr>
          <p:nvPr/>
        </p:nvGraphicFramePr>
        <p:xfrm>
          <a:off x="3352800" y="3048000"/>
          <a:ext cx="2833688" cy="1716088"/>
        </p:xfrm>
        <a:graphic>
          <a:graphicData uri="http://schemas.openxmlformats.org/presentationml/2006/ole">
            <mc:AlternateContent xmlns:mc="http://schemas.openxmlformats.org/markup-compatibility/2006">
              <mc:Choice xmlns:v="urn:schemas-microsoft-com:vml" Requires="v">
                <p:oleObj spid="_x0000_s38920" name="Equation" r:id="rId4" imgW="1168200" imgH="583920" progId="Equation.3">
                  <p:embed/>
                </p:oleObj>
              </mc:Choice>
              <mc:Fallback>
                <p:oleObj name="Equation" r:id="rId4" imgW="1168200" imgH="583920" progId="Equation.3">
                  <p:embed/>
                  <p:pic>
                    <p:nvPicPr>
                      <p:cNvPr id="0" name="Object 5"/>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3352800" y="3048000"/>
                        <a:ext cx="2833688" cy="1716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17" name="Rectangle 6"/>
          <p:cNvSpPr>
            <a:spLocks noChangeArrowheads="1"/>
          </p:cNvSpPr>
          <p:nvPr/>
        </p:nvSpPr>
        <p:spPr bwMode="auto">
          <a:xfrm>
            <a:off x="0" y="3729038"/>
            <a:ext cx="9144000" cy="0"/>
          </a:xfrm>
          <a:prstGeom prst="rect">
            <a:avLst/>
          </a:prstGeom>
          <a:noFill/>
          <a:ln w="9525">
            <a:noFill/>
            <a:miter lim="800000"/>
            <a:headEnd/>
            <a:tailEnd/>
          </a:ln>
        </p:spPr>
        <p:txBody>
          <a:bodyPr wrap="none" anchor="ctr">
            <a:spAutoFit/>
          </a:bodyPr>
          <a:lstStyle/>
          <a:p>
            <a:endParaRPr lang="fa-IR"/>
          </a:p>
        </p:txBody>
      </p:sp>
      <p:sp>
        <p:nvSpPr>
          <p:cNvPr id="38918" name="Rectangle 7"/>
          <p:cNvSpPr>
            <a:spLocks noChangeArrowheads="1"/>
          </p:cNvSpPr>
          <p:nvPr/>
        </p:nvSpPr>
        <p:spPr bwMode="auto">
          <a:xfrm>
            <a:off x="0" y="3219450"/>
            <a:ext cx="9144000" cy="0"/>
          </a:xfrm>
          <a:prstGeom prst="rect">
            <a:avLst/>
          </a:prstGeom>
          <a:noFill/>
          <a:ln w="9525">
            <a:noFill/>
            <a:miter lim="800000"/>
            <a:headEnd/>
            <a:tailEnd/>
          </a:ln>
        </p:spPr>
        <p:txBody>
          <a:bodyPr wrap="none" anchor="ctr">
            <a:spAutoFit/>
          </a:bodyPr>
          <a:lstStyle/>
          <a:p>
            <a:endParaRPr lang="fa-IR"/>
          </a:p>
        </p:txBody>
      </p:sp>
      <p:sp>
        <p:nvSpPr>
          <p:cNvPr id="38919" name="Rectangle 9"/>
          <p:cNvSpPr>
            <a:spLocks noChangeArrowheads="1"/>
          </p:cNvSpPr>
          <p:nvPr/>
        </p:nvSpPr>
        <p:spPr bwMode="auto">
          <a:xfrm>
            <a:off x="0" y="3638550"/>
            <a:ext cx="9144000" cy="0"/>
          </a:xfrm>
          <a:prstGeom prst="rect">
            <a:avLst/>
          </a:prstGeom>
          <a:noFill/>
          <a:ln w="9525">
            <a:noFill/>
            <a:miter lim="800000"/>
            <a:headEnd/>
            <a:tailEnd/>
          </a:ln>
        </p:spPr>
        <p:txBody>
          <a:bodyPr wrap="none" anchor="ctr">
            <a:spAutoFit/>
          </a:bodyPr>
          <a:lstStyle/>
          <a:p>
            <a:endParaRPr lang="fa-I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58050"/>
                                        </p:tgtEl>
                                        <p:attrNameLst>
                                          <p:attrName>style.visibility</p:attrName>
                                        </p:attrNameLst>
                                      </p:cBhvr>
                                      <p:to>
                                        <p:strVal val="visible"/>
                                      </p:to>
                                    </p:set>
                                    <p:anim calcmode="lin" valueType="num">
                                      <p:cBhvr>
                                        <p:cTn id="7" dur="500" fill="hold"/>
                                        <p:tgtEl>
                                          <p:spTgt spid="258050"/>
                                        </p:tgtEl>
                                        <p:attrNameLst>
                                          <p:attrName>ppt_w</p:attrName>
                                        </p:attrNameLst>
                                      </p:cBhvr>
                                      <p:tavLst>
                                        <p:tav tm="0">
                                          <p:val>
                                            <p:fltVal val="0"/>
                                          </p:val>
                                        </p:tav>
                                        <p:tav tm="100000">
                                          <p:val>
                                            <p:strVal val="#ppt_w"/>
                                          </p:val>
                                        </p:tav>
                                      </p:tavLst>
                                    </p:anim>
                                    <p:anim calcmode="lin" valueType="num">
                                      <p:cBhvr>
                                        <p:cTn id="8" dur="500" fill="hold"/>
                                        <p:tgtEl>
                                          <p:spTgt spid="25805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58053"/>
                                        </p:tgtEl>
                                        <p:attrNameLst>
                                          <p:attrName>style.visibility</p:attrName>
                                        </p:attrNameLst>
                                      </p:cBhvr>
                                      <p:to>
                                        <p:strVal val="visible"/>
                                      </p:to>
                                    </p:set>
                                    <p:anim calcmode="lin" valueType="num">
                                      <p:cBhvr>
                                        <p:cTn id="13" dur="1000" fill="hold"/>
                                        <p:tgtEl>
                                          <p:spTgt spid="258053"/>
                                        </p:tgtEl>
                                        <p:attrNameLst>
                                          <p:attrName>ppt_w</p:attrName>
                                        </p:attrNameLst>
                                      </p:cBhvr>
                                      <p:tavLst>
                                        <p:tav tm="0">
                                          <p:val>
                                            <p:fltVal val="0"/>
                                          </p:val>
                                        </p:tav>
                                        <p:tav tm="100000">
                                          <p:val>
                                            <p:strVal val="#ppt_w"/>
                                          </p:val>
                                        </p:tav>
                                      </p:tavLst>
                                    </p:anim>
                                    <p:anim calcmode="lin" valueType="num">
                                      <p:cBhvr>
                                        <p:cTn id="14" dur="1000" fill="hold"/>
                                        <p:tgtEl>
                                          <p:spTgt spid="25805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0" grpId="0"/>
    </p:bldLst>
  </p:timing>
</p:sld>
</file>

<file path=ppt/slides/slide1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2146" name="Rectangle 2"/>
          <p:cNvSpPr>
            <a:spLocks noGrp="1" noChangeArrowheads="1"/>
          </p:cNvSpPr>
          <p:nvPr>
            <p:ph type="title" idx="4294967295"/>
          </p:nvPr>
        </p:nvSpPr>
        <p:spPr>
          <a:xfrm>
            <a:off x="457200" y="304800"/>
            <a:ext cx="8229600" cy="1139825"/>
          </a:xfrm>
        </p:spPr>
        <p:txBody>
          <a:bodyPr anchorCtr="1"/>
          <a:lstStyle/>
          <a:p>
            <a:pPr eaLnBrk="1" hangingPunct="1">
              <a:defRPr/>
            </a:pPr>
            <a:r>
              <a:rPr lang="fa-IR" sz="4000" b="1" dirty="0" smtClean="0">
                <a:latin typeface="Titr-s" pitchFamily="34" charset="0"/>
                <a:cs typeface="B Zar" pitchFamily="2" charset="-78"/>
              </a:rPr>
              <a:t>مثال</a:t>
            </a:r>
            <a:endParaRPr lang="en-US" sz="4000" b="1" dirty="0" smtClean="0">
              <a:latin typeface="Titr-s" pitchFamily="34" charset="0"/>
              <a:cs typeface="B Zar" pitchFamily="2" charset="-78"/>
            </a:endParaRPr>
          </a:p>
        </p:txBody>
      </p:sp>
      <p:sp>
        <p:nvSpPr>
          <p:cNvPr id="262147" name="Rectangle 3"/>
          <p:cNvSpPr>
            <a:spLocks noGrp="1" noChangeArrowheads="1"/>
          </p:cNvSpPr>
          <p:nvPr>
            <p:ph type="body" sz="half" idx="4294967295"/>
          </p:nvPr>
        </p:nvSpPr>
        <p:spPr>
          <a:xfrm>
            <a:off x="914400" y="1371600"/>
            <a:ext cx="7543800" cy="990600"/>
          </a:xfrm>
        </p:spPr>
        <p:txBody>
          <a:bodyPr/>
          <a:lstStyle/>
          <a:p>
            <a:pPr algn="ctr" eaLnBrk="1" hangingPunct="1">
              <a:lnSpc>
                <a:spcPct val="90000"/>
              </a:lnSpc>
              <a:buFontTx/>
              <a:buNone/>
              <a:defRPr/>
            </a:pPr>
            <a:r>
              <a:rPr lang="fa-IR" b="1" dirty="0" smtClean="0"/>
              <a:t>  واریانس اعداد زیر را محاسبه کنید:</a:t>
            </a:r>
          </a:p>
          <a:p>
            <a:pPr algn="ctr" eaLnBrk="1" hangingPunct="1">
              <a:lnSpc>
                <a:spcPct val="90000"/>
              </a:lnSpc>
              <a:buFontTx/>
              <a:buNone/>
              <a:defRPr/>
            </a:pPr>
            <a:r>
              <a:rPr lang="fa-IR" b="1" dirty="0" smtClean="0"/>
              <a:t>8-6-4-</a:t>
            </a:r>
            <a:r>
              <a:rPr lang="en-US" b="1" dirty="0" smtClean="0"/>
              <a:t>2</a:t>
            </a:r>
          </a:p>
        </p:txBody>
      </p:sp>
      <p:graphicFrame>
        <p:nvGraphicFramePr>
          <p:cNvPr id="262148" name="Object 4"/>
          <p:cNvGraphicFramePr>
            <a:graphicFrameLocks noChangeAspect="1"/>
          </p:cNvGraphicFramePr>
          <p:nvPr/>
        </p:nvGraphicFramePr>
        <p:xfrm>
          <a:off x="2743200" y="2743200"/>
          <a:ext cx="609600" cy="508000"/>
        </p:xfrm>
        <a:graphic>
          <a:graphicData uri="http://schemas.openxmlformats.org/presentationml/2006/ole">
            <mc:AlternateContent xmlns:mc="http://schemas.openxmlformats.org/markup-compatibility/2006">
              <mc:Choice xmlns:v="urn:schemas-microsoft-com:vml" Requires="v">
                <p:oleObj spid="_x0000_s39962" name="Equation" r:id="rId4" imgW="228600" imgH="190500" progId="Equation.3">
                  <p:embed/>
                </p:oleObj>
              </mc:Choice>
              <mc:Fallback>
                <p:oleObj name="Equation" r:id="rId4" imgW="228600" imgH="190500" progId="Equation.3">
                  <p:embed/>
                  <p:pic>
                    <p:nvPicPr>
                      <p:cNvPr id="0" name="Object 4"/>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2743200" y="2743200"/>
                        <a:ext cx="6096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2149" name="Rectangle 5"/>
          <p:cNvSpPr>
            <a:spLocks noChangeArrowheads="1"/>
          </p:cNvSpPr>
          <p:nvPr/>
        </p:nvSpPr>
        <p:spPr bwMode="auto">
          <a:xfrm>
            <a:off x="4024313" y="2393950"/>
            <a:ext cx="571500" cy="0"/>
          </a:xfrm>
          <a:prstGeom prst="rect">
            <a:avLst/>
          </a:prstGeom>
          <a:noFill/>
          <a:ln w="9525">
            <a:noFill/>
            <a:miter lim="800000"/>
            <a:headEnd/>
            <a:tailEnd/>
          </a:ln>
        </p:spPr>
        <p:txBody>
          <a:bodyPr wrap="none">
            <a:spAutoFit/>
          </a:bodyPr>
          <a:lstStyle/>
          <a:p>
            <a:endParaRPr lang="fa-IR"/>
          </a:p>
        </p:txBody>
      </p:sp>
      <p:sp>
        <p:nvSpPr>
          <p:cNvPr id="262150" name="Rectangle 6"/>
          <p:cNvSpPr>
            <a:spLocks noChangeArrowheads="1"/>
          </p:cNvSpPr>
          <p:nvPr/>
        </p:nvSpPr>
        <p:spPr bwMode="auto">
          <a:xfrm>
            <a:off x="4024313" y="2393950"/>
            <a:ext cx="525462" cy="0"/>
          </a:xfrm>
          <a:prstGeom prst="rect">
            <a:avLst/>
          </a:prstGeom>
          <a:noFill/>
          <a:ln w="9525">
            <a:noFill/>
            <a:miter lim="800000"/>
            <a:headEnd/>
            <a:tailEnd/>
          </a:ln>
        </p:spPr>
        <p:txBody>
          <a:bodyPr wrap="none">
            <a:spAutoFit/>
          </a:bodyPr>
          <a:lstStyle/>
          <a:p>
            <a:endParaRPr lang="fa-IR"/>
          </a:p>
        </p:txBody>
      </p:sp>
      <p:sp>
        <p:nvSpPr>
          <p:cNvPr id="262151" name="Rectangle 7"/>
          <p:cNvSpPr>
            <a:spLocks noChangeArrowheads="1"/>
          </p:cNvSpPr>
          <p:nvPr/>
        </p:nvSpPr>
        <p:spPr bwMode="auto">
          <a:xfrm>
            <a:off x="4024313" y="2393950"/>
            <a:ext cx="571500" cy="0"/>
          </a:xfrm>
          <a:prstGeom prst="rect">
            <a:avLst/>
          </a:prstGeom>
          <a:noFill/>
          <a:ln w="9525">
            <a:noFill/>
            <a:miter lim="800000"/>
            <a:headEnd/>
            <a:tailEnd/>
          </a:ln>
        </p:spPr>
        <p:txBody>
          <a:bodyPr wrap="none">
            <a:spAutoFit/>
          </a:bodyPr>
          <a:lstStyle/>
          <a:p>
            <a:endParaRPr lang="fa-IR"/>
          </a:p>
        </p:txBody>
      </p:sp>
      <p:graphicFrame>
        <p:nvGraphicFramePr>
          <p:cNvPr id="44060" name="Group 28"/>
          <p:cNvGraphicFramePr>
            <a:graphicFrameLocks noGrp="1"/>
          </p:cNvGraphicFramePr>
          <p:nvPr/>
        </p:nvGraphicFramePr>
        <p:xfrm>
          <a:off x="1905000" y="2667000"/>
          <a:ext cx="1676400" cy="3261360"/>
        </p:xfrm>
        <a:graphic>
          <a:graphicData uri="http://schemas.openxmlformats.org/drawingml/2006/table">
            <a:tbl>
              <a:tblPr/>
              <a:tblGrid>
                <a:gridCol w="685800"/>
                <a:gridCol w="990600"/>
              </a:tblGrid>
              <a:tr h="320675">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endParaRPr kumimoji="0" lang="fa-IR" sz="36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fa-IR" sz="3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6475">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a:t>
                      </a:r>
                      <a:endParaRPr kumimoji="0" lang="en-US"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4</a:t>
                      </a:r>
                      <a:endParaRPr kumimoji="0" lang="en-US"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6</a:t>
                      </a:r>
                      <a:endParaRPr kumimoji="0" lang="en-US"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8</a:t>
                      </a:r>
                      <a:endParaRPr kumimoji="0" lang="en-US" sz="32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4</a:t>
                      </a:r>
                      <a:endParaRPr kumimoji="0" lang="en-US"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16</a:t>
                      </a:r>
                      <a:endParaRPr kumimoji="0" lang="en-US"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36</a:t>
                      </a:r>
                      <a:endParaRPr kumimoji="0" lang="en-US"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64</a:t>
                      </a:r>
                      <a:endParaRPr kumimoji="0" lang="en-US" sz="32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32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20</a:t>
                      </a:r>
                      <a:endParaRPr kumimoji="0" lang="en-US" sz="32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32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120</a:t>
                      </a:r>
                      <a:endParaRPr kumimoji="0" lang="en-US" sz="32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2166" name="Object 22"/>
          <p:cNvGraphicFramePr>
            <a:graphicFrameLocks noGrp="1" noChangeAspect="1"/>
          </p:cNvGraphicFramePr>
          <p:nvPr>
            <p:ph sz="half" idx="4294967295"/>
          </p:nvPr>
        </p:nvGraphicFramePr>
        <p:xfrm>
          <a:off x="4648200" y="2667000"/>
          <a:ext cx="3111500" cy="1555750"/>
        </p:xfrm>
        <a:graphic>
          <a:graphicData uri="http://schemas.openxmlformats.org/presentationml/2006/ole">
            <mc:AlternateContent xmlns:mc="http://schemas.openxmlformats.org/markup-compatibility/2006">
              <mc:Choice xmlns:v="urn:schemas-microsoft-com:vml" Requires="v">
                <p:oleObj spid="_x0000_s39963" name="Equation" r:id="rId6" imgW="1168200" imgH="583920" progId="Equation.3">
                  <p:embed/>
                </p:oleObj>
              </mc:Choice>
              <mc:Fallback>
                <p:oleObj name="Equation" r:id="rId6" imgW="1168200" imgH="583920" progId="Equation.3">
                  <p:embed/>
                  <p:pic>
                    <p:nvPicPr>
                      <p:cNvPr id="0" name="Object 22"/>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4648200" y="2667000"/>
                        <a:ext cx="3111500" cy="155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61" name="Rectangle 23"/>
          <p:cNvSpPr>
            <a:spLocks noChangeArrowheads="1"/>
          </p:cNvSpPr>
          <p:nvPr/>
        </p:nvSpPr>
        <p:spPr bwMode="auto">
          <a:xfrm>
            <a:off x="0" y="3143250"/>
            <a:ext cx="9144000" cy="0"/>
          </a:xfrm>
          <a:prstGeom prst="rect">
            <a:avLst/>
          </a:prstGeom>
          <a:noFill/>
          <a:ln w="9525">
            <a:noFill/>
            <a:miter lim="800000"/>
            <a:headEnd/>
            <a:tailEnd/>
          </a:ln>
        </p:spPr>
        <p:txBody>
          <a:bodyPr wrap="none" anchor="ctr">
            <a:spAutoFit/>
          </a:bodyPr>
          <a:lstStyle/>
          <a:p>
            <a:endParaRPr lang="fa-IR"/>
          </a:p>
        </p:txBody>
      </p:sp>
      <p:graphicFrame>
        <p:nvGraphicFramePr>
          <p:cNvPr id="262168" name="Object 24"/>
          <p:cNvGraphicFramePr>
            <a:graphicFrameLocks noChangeAspect="1"/>
          </p:cNvGraphicFramePr>
          <p:nvPr/>
        </p:nvGraphicFramePr>
        <p:xfrm>
          <a:off x="4724400" y="4267200"/>
          <a:ext cx="3352800" cy="1665288"/>
        </p:xfrm>
        <a:graphic>
          <a:graphicData uri="http://schemas.openxmlformats.org/presentationml/2006/ole">
            <mc:AlternateContent xmlns:mc="http://schemas.openxmlformats.org/markup-compatibility/2006">
              <mc:Choice xmlns:v="urn:schemas-microsoft-com:vml" Requires="v">
                <p:oleObj spid="_x0000_s39964" name="Equation" r:id="rId8" imgW="1269720" imgH="596880" progId="Equation.3">
                  <p:embed/>
                </p:oleObj>
              </mc:Choice>
              <mc:Fallback>
                <p:oleObj name="Equation" r:id="rId8" imgW="1269720" imgH="596880" progId="Equation.3">
                  <p:embed/>
                  <p:pic>
                    <p:nvPicPr>
                      <p:cNvPr id="0" name="Object 24"/>
                      <p:cNvPicPr>
                        <a:picLocks noChangeAspect="1" noChangeArrowheads="1"/>
                      </p:cNvPicPr>
                      <p:nvPr/>
                    </p:nvPicPr>
                    <p:blipFill>
                      <a:blip r:embed="rId9">
                        <a:lum bright="100000"/>
                        <a:extLst>
                          <a:ext uri="{28A0092B-C50C-407E-A947-70E740481C1C}">
                            <a14:useLocalDpi xmlns:a14="http://schemas.microsoft.com/office/drawing/2010/main" val="0"/>
                          </a:ext>
                        </a:extLst>
                      </a:blip>
                      <a:srcRect/>
                      <a:stretch>
                        <a:fillRect/>
                      </a:stretch>
                    </p:blipFill>
                    <p:spPr bwMode="auto">
                      <a:xfrm>
                        <a:off x="4724400" y="4267200"/>
                        <a:ext cx="3352800" cy="166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62" name="Rectangle 25"/>
          <p:cNvSpPr>
            <a:spLocks noChangeArrowheads="1"/>
          </p:cNvSpPr>
          <p:nvPr/>
        </p:nvSpPr>
        <p:spPr bwMode="auto">
          <a:xfrm>
            <a:off x="0" y="3348038"/>
            <a:ext cx="9144000" cy="0"/>
          </a:xfrm>
          <a:prstGeom prst="rect">
            <a:avLst/>
          </a:prstGeom>
          <a:noFill/>
          <a:ln w="9525">
            <a:noFill/>
            <a:miter lim="800000"/>
            <a:headEnd/>
            <a:tailEnd/>
          </a:ln>
        </p:spPr>
        <p:txBody>
          <a:bodyPr wrap="none" anchor="ctr">
            <a:spAutoFit/>
          </a:bodyPr>
          <a:lstStyle/>
          <a:p>
            <a:endParaRPr lang="fa-IR"/>
          </a:p>
        </p:txBody>
      </p:sp>
      <p:graphicFrame>
        <p:nvGraphicFramePr>
          <p:cNvPr id="262170" name="Object 26"/>
          <p:cNvGraphicFramePr>
            <a:graphicFrameLocks noChangeAspect="1"/>
          </p:cNvGraphicFramePr>
          <p:nvPr/>
        </p:nvGraphicFramePr>
        <p:xfrm>
          <a:off x="1981200" y="2743200"/>
          <a:ext cx="533400" cy="477838"/>
        </p:xfrm>
        <a:graphic>
          <a:graphicData uri="http://schemas.openxmlformats.org/presentationml/2006/ole">
            <mc:AlternateContent xmlns:mc="http://schemas.openxmlformats.org/markup-compatibility/2006">
              <mc:Choice xmlns:v="urn:schemas-microsoft-com:vml" Requires="v">
                <p:oleObj spid="_x0000_s39965" name="Equation" r:id="rId10" imgW="177492" imgH="164814" progId="Equation.3">
                  <p:embed/>
                </p:oleObj>
              </mc:Choice>
              <mc:Fallback>
                <p:oleObj name="Equation" r:id="rId10" imgW="177492" imgH="164814" progId="Equation.3">
                  <p:embed/>
                  <p:pic>
                    <p:nvPicPr>
                      <p:cNvPr id="0" name="Object 26"/>
                      <p:cNvPicPr>
                        <a:picLocks noChangeAspect="1" noChangeArrowheads="1"/>
                      </p:cNvPicPr>
                      <p:nvPr/>
                    </p:nvPicPr>
                    <p:blipFill>
                      <a:blip r:embed="rId11">
                        <a:lum bright="100000"/>
                        <a:extLst>
                          <a:ext uri="{28A0092B-C50C-407E-A947-70E740481C1C}">
                            <a14:useLocalDpi xmlns:a14="http://schemas.microsoft.com/office/drawing/2010/main" val="0"/>
                          </a:ext>
                        </a:extLst>
                      </a:blip>
                      <a:srcRect/>
                      <a:stretch>
                        <a:fillRect/>
                      </a:stretch>
                    </p:blipFill>
                    <p:spPr bwMode="auto">
                      <a:xfrm>
                        <a:off x="1981200" y="2743200"/>
                        <a:ext cx="533400" cy="477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62146"/>
                                        </p:tgtEl>
                                        <p:attrNameLst>
                                          <p:attrName>style.visibility</p:attrName>
                                        </p:attrNameLst>
                                      </p:cBhvr>
                                      <p:to>
                                        <p:strVal val="visible"/>
                                      </p:to>
                                    </p:set>
                                    <p:anim calcmode="lin" valueType="num">
                                      <p:cBhvr>
                                        <p:cTn id="7" dur="500" fill="hold"/>
                                        <p:tgtEl>
                                          <p:spTgt spid="262146"/>
                                        </p:tgtEl>
                                        <p:attrNameLst>
                                          <p:attrName>ppt_w</p:attrName>
                                        </p:attrNameLst>
                                      </p:cBhvr>
                                      <p:tavLst>
                                        <p:tav tm="0">
                                          <p:val>
                                            <p:fltVal val="0"/>
                                          </p:val>
                                        </p:tav>
                                        <p:tav tm="100000">
                                          <p:val>
                                            <p:strVal val="#ppt_w"/>
                                          </p:val>
                                        </p:tav>
                                      </p:tavLst>
                                    </p:anim>
                                    <p:anim calcmode="lin" valueType="num">
                                      <p:cBhvr>
                                        <p:cTn id="8" dur="500" fill="hold"/>
                                        <p:tgtEl>
                                          <p:spTgt spid="26214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62147">
                                            <p:txEl>
                                              <p:pRg st="0" end="0"/>
                                            </p:txEl>
                                          </p:spTgt>
                                        </p:tgtEl>
                                        <p:attrNameLst>
                                          <p:attrName>style.visibility</p:attrName>
                                        </p:attrNameLst>
                                      </p:cBhvr>
                                      <p:to>
                                        <p:strVal val="visible"/>
                                      </p:to>
                                    </p:set>
                                    <p:anim calcmode="lin" valueType="num">
                                      <p:cBhvr>
                                        <p:cTn id="13" dur="500" fill="hold"/>
                                        <p:tgtEl>
                                          <p:spTgt spid="26214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621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62147">
                                            <p:txEl>
                                              <p:pRg st="1" end="1"/>
                                            </p:txEl>
                                          </p:spTgt>
                                        </p:tgtEl>
                                        <p:attrNameLst>
                                          <p:attrName>style.visibility</p:attrName>
                                        </p:attrNameLst>
                                      </p:cBhvr>
                                      <p:to>
                                        <p:strVal val="visible"/>
                                      </p:to>
                                    </p:set>
                                    <p:anim calcmode="lin" valueType="num">
                                      <p:cBhvr>
                                        <p:cTn id="19" dur="500" fill="hold"/>
                                        <p:tgtEl>
                                          <p:spTgt spid="26214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62147">
                                            <p:txEl>
                                              <p:pRg st="1" end="1"/>
                                            </p:txEl>
                                          </p:spTgt>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23" presetClass="entr" presetSubtype="16" fill="hold" nodeType="afterEffect">
                                  <p:stCondLst>
                                    <p:cond delay="0"/>
                                  </p:stCondLst>
                                  <p:childTnLst>
                                    <p:set>
                                      <p:cBhvr>
                                        <p:cTn id="23" dur="1" fill="hold">
                                          <p:stCondLst>
                                            <p:cond delay="0"/>
                                          </p:stCondLst>
                                        </p:cTn>
                                        <p:tgtEl>
                                          <p:spTgt spid="262148"/>
                                        </p:tgtEl>
                                        <p:attrNameLst>
                                          <p:attrName>style.visibility</p:attrName>
                                        </p:attrNameLst>
                                      </p:cBhvr>
                                      <p:to>
                                        <p:strVal val="visible"/>
                                      </p:to>
                                    </p:set>
                                    <p:anim calcmode="lin" valueType="num">
                                      <p:cBhvr>
                                        <p:cTn id="24" dur="500" fill="hold"/>
                                        <p:tgtEl>
                                          <p:spTgt spid="262148"/>
                                        </p:tgtEl>
                                        <p:attrNameLst>
                                          <p:attrName>ppt_w</p:attrName>
                                        </p:attrNameLst>
                                      </p:cBhvr>
                                      <p:tavLst>
                                        <p:tav tm="0">
                                          <p:val>
                                            <p:fltVal val="0"/>
                                          </p:val>
                                        </p:tav>
                                        <p:tav tm="100000">
                                          <p:val>
                                            <p:strVal val="#ppt_w"/>
                                          </p:val>
                                        </p:tav>
                                      </p:tavLst>
                                    </p:anim>
                                    <p:anim calcmode="lin" valueType="num">
                                      <p:cBhvr>
                                        <p:cTn id="25" dur="500" fill="hold"/>
                                        <p:tgtEl>
                                          <p:spTgt spid="262148"/>
                                        </p:tgtEl>
                                        <p:attrNameLst>
                                          <p:attrName>ppt_h</p:attrName>
                                        </p:attrNameLst>
                                      </p:cBhvr>
                                      <p:tavLst>
                                        <p:tav tm="0">
                                          <p:val>
                                            <p:fltVal val="0"/>
                                          </p:val>
                                        </p:tav>
                                        <p:tav tm="100000">
                                          <p:val>
                                            <p:strVal val="#ppt_h"/>
                                          </p:val>
                                        </p:tav>
                                      </p:tavLst>
                                    </p:anim>
                                  </p:childTnLst>
                                </p:cTn>
                              </p:par>
                            </p:childTnLst>
                          </p:cTn>
                        </p:par>
                        <p:par>
                          <p:cTn id="26" fill="hold">
                            <p:stCondLst>
                              <p:cond delay="1000"/>
                            </p:stCondLst>
                            <p:childTnLst>
                              <p:par>
                                <p:cTn id="27" presetID="23" presetClass="entr" presetSubtype="16" fill="hold" grpId="0" nodeType="afterEffect" nodePh="1">
                                  <p:stCondLst>
                                    <p:cond delay="0"/>
                                  </p:stCondLst>
                                  <p:endCondLst>
                                    <p:cond evt="begin" delay="0">
                                      <p:tn val="27"/>
                                    </p:cond>
                                  </p:endCondLst>
                                  <p:childTnLst>
                                    <p:set>
                                      <p:cBhvr>
                                        <p:cTn id="28" dur="1" fill="hold">
                                          <p:stCondLst>
                                            <p:cond delay="0"/>
                                          </p:stCondLst>
                                        </p:cTn>
                                        <p:tgtEl>
                                          <p:spTgt spid="262149"/>
                                        </p:tgtEl>
                                        <p:attrNameLst>
                                          <p:attrName>style.visibility</p:attrName>
                                        </p:attrNameLst>
                                      </p:cBhvr>
                                      <p:to>
                                        <p:strVal val="visible"/>
                                      </p:to>
                                    </p:set>
                                    <p:anim calcmode="lin" valueType="num">
                                      <p:cBhvr>
                                        <p:cTn id="29" dur="500" fill="hold"/>
                                        <p:tgtEl>
                                          <p:spTgt spid="262149"/>
                                        </p:tgtEl>
                                        <p:attrNameLst>
                                          <p:attrName>ppt_w</p:attrName>
                                        </p:attrNameLst>
                                      </p:cBhvr>
                                      <p:tavLst>
                                        <p:tav tm="0">
                                          <p:val>
                                            <p:fltVal val="0"/>
                                          </p:val>
                                        </p:tav>
                                        <p:tav tm="100000">
                                          <p:val>
                                            <p:strVal val="#ppt_w"/>
                                          </p:val>
                                        </p:tav>
                                      </p:tavLst>
                                    </p:anim>
                                    <p:anim calcmode="lin" valueType="num">
                                      <p:cBhvr>
                                        <p:cTn id="30" dur="500" fill="hold"/>
                                        <p:tgtEl>
                                          <p:spTgt spid="262149"/>
                                        </p:tgtEl>
                                        <p:attrNameLst>
                                          <p:attrName>ppt_h</p:attrName>
                                        </p:attrNameLst>
                                      </p:cBhvr>
                                      <p:tavLst>
                                        <p:tav tm="0">
                                          <p:val>
                                            <p:fltVal val="0"/>
                                          </p:val>
                                        </p:tav>
                                        <p:tav tm="100000">
                                          <p:val>
                                            <p:strVal val="#ppt_h"/>
                                          </p:val>
                                        </p:tav>
                                      </p:tavLst>
                                    </p:anim>
                                  </p:childTnLst>
                                </p:cTn>
                              </p:par>
                            </p:childTnLst>
                          </p:cTn>
                        </p:par>
                        <p:par>
                          <p:cTn id="31" fill="hold">
                            <p:stCondLst>
                              <p:cond delay="1500"/>
                            </p:stCondLst>
                            <p:childTnLst>
                              <p:par>
                                <p:cTn id="32" presetID="23" presetClass="entr" presetSubtype="16" fill="hold" grpId="0" nodeType="afterEffect" nodePh="1">
                                  <p:stCondLst>
                                    <p:cond delay="0"/>
                                  </p:stCondLst>
                                  <p:endCondLst>
                                    <p:cond evt="begin" delay="0">
                                      <p:tn val="32"/>
                                    </p:cond>
                                  </p:endCondLst>
                                  <p:childTnLst>
                                    <p:set>
                                      <p:cBhvr>
                                        <p:cTn id="33" dur="1" fill="hold">
                                          <p:stCondLst>
                                            <p:cond delay="0"/>
                                          </p:stCondLst>
                                        </p:cTn>
                                        <p:tgtEl>
                                          <p:spTgt spid="262150"/>
                                        </p:tgtEl>
                                        <p:attrNameLst>
                                          <p:attrName>style.visibility</p:attrName>
                                        </p:attrNameLst>
                                      </p:cBhvr>
                                      <p:to>
                                        <p:strVal val="visible"/>
                                      </p:to>
                                    </p:set>
                                    <p:anim calcmode="lin" valueType="num">
                                      <p:cBhvr>
                                        <p:cTn id="34" dur="500" fill="hold"/>
                                        <p:tgtEl>
                                          <p:spTgt spid="262150"/>
                                        </p:tgtEl>
                                        <p:attrNameLst>
                                          <p:attrName>ppt_w</p:attrName>
                                        </p:attrNameLst>
                                      </p:cBhvr>
                                      <p:tavLst>
                                        <p:tav tm="0">
                                          <p:val>
                                            <p:fltVal val="0"/>
                                          </p:val>
                                        </p:tav>
                                        <p:tav tm="100000">
                                          <p:val>
                                            <p:strVal val="#ppt_w"/>
                                          </p:val>
                                        </p:tav>
                                      </p:tavLst>
                                    </p:anim>
                                    <p:anim calcmode="lin" valueType="num">
                                      <p:cBhvr>
                                        <p:cTn id="35" dur="500" fill="hold"/>
                                        <p:tgtEl>
                                          <p:spTgt spid="262150"/>
                                        </p:tgtEl>
                                        <p:attrNameLst>
                                          <p:attrName>ppt_h</p:attrName>
                                        </p:attrNameLst>
                                      </p:cBhvr>
                                      <p:tavLst>
                                        <p:tav tm="0">
                                          <p:val>
                                            <p:fltVal val="0"/>
                                          </p:val>
                                        </p:tav>
                                        <p:tav tm="100000">
                                          <p:val>
                                            <p:strVal val="#ppt_h"/>
                                          </p:val>
                                        </p:tav>
                                      </p:tavLst>
                                    </p:anim>
                                  </p:childTnLst>
                                </p:cTn>
                              </p:par>
                            </p:childTnLst>
                          </p:cTn>
                        </p:par>
                        <p:par>
                          <p:cTn id="36" fill="hold">
                            <p:stCondLst>
                              <p:cond delay="2000"/>
                            </p:stCondLst>
                            <p:childTnLst>
                              <p:par>
                                <p:cTn id="37" presetID="23" presetClass="entr" presetSubtype="16" fill="hold" grpId="0" nodeType="afterEffect" nodePh="1">
                                  <p:stCondLst>
                                    <p:cond delay="0"/>
                                  </p:stCondLst>
                                  <p:endCondLst>
                                    <p:cond evt="begin" delay="0">
                                      <p:tn val="37"/>
                                    </p:cond>
                                  </p:endCondLst>
                                  <p:childTnLst>
                                    <p:set>
                                      <p:cBhvr>
                                        <p:cTn id="38" dur="1" fill="hold">
                                          <p:stCondLst>
                                            <p:cond delay="0"/>
                                          </p:stCondLst>
                                        </p:cTn>
                                        <p:tgtEl>
                                          <p:spTgt spid="262151"/>
                                        </p:tgtEl>
                                        <p:attrNameLst>
                                          <p:attrName>style.visibility</p:attrName>
                                        </p:attrNameLst>
                                      </p:cBhvr>
                                      <p:to>
                                        <p:strVal val="visible"/>
                                      </p:to>
                                    </p:set>
                                    <p:anim calcmode="lin" valueType="num">
                                      <p:cBhvr>
                                        <p:cTn id="39" dur="500" fill="hold"/>
                                        <p:tgtEl>
                                          <p:spTgt spid="262151"/>
                                        </p:tgtEl>
                                        <p:attrNameLst>
                                          <p:attrName>ppt_w</p:attrName>
                                        </p:attrNameLst>
                                      </p:cBhvr>
                                      <p:tavLst>
                                        <p:tav tm="0">
                                          <p:val>
                                            <p:fltVal val="0"/>
                                          </p:val>
                                        </p:tav>
                                        <p:tav tm="100000">
                                          <p:val>
                                            <p:strVal val="#ppt_w"/>
                                          </p:val>
                                        </p:tav>
                                      </p:tavLst>
                                    </p:anim>
                                    <p:anim calcmode="lin" valueType="num">
                                      <p:cBhvr>
                                        <p:cTn id="40" dur="500" fill="hold"/>
                                        <p:tgtEl>
                                          <p:spTgt spid="262151"/>
                                        </p:tgtEl>
                                        <p:attrNameLst>
                                          <p:attrName>ppt_h</p:attrName>
                                        </p:attrNameLst>
                                      </p:cBhvr>
                                      <p:tavLst>
                                        <p:tav tm="0">
                                          <p:val>
                                            <p:fltVal val="0"/>
                                          </p:val>
                                        </p:tav>
                                        <p:tav tm="100000">
                                          <p:val>
                                            <p:strVal val="#ppt_h"/>
                                          </p:val>
                                        </p:tav>
                                      </p:tavLst>
                                    </p:anim>
                                  </p:childTnLst>
                                </p:cTn>
                              </p:par>
                            </p:childTnLst>
                          </p:cTn>
                        </p:par>
                        <p:par>
                          <p:cTn id="41" fill="hold">
                            <p:stCondLst>
                              <p:cond delay="2500"/>
                            </p:stCondLst>
                            <p:childTnLst>
                              <p:par>
                                <p:cTn id="42" presetID="23" presetClass="entr" presetSubtype="16" fill="hold" nodeType="afterEffect">
                                  <p:stCondLst>
                                    <p:cond delay="0"/>
                                  </p:stCondLst>
                                  <p:childTnLst>
                                    <p:set>
                                      <p:cBhvr>
                                        <p:cTn id="43" dur="1" fill="hold">
                                          <p:stCondLst>
                                            <p:cond delay="0"/>
                                          </p:stCondLst>
                                        </p:cTn>
                                        <p:tgtEl>
                                          <p:spTgt spid="44060"/>
                                        </p:tgtEl>
                                        <p:attrNameLst>
                                          <p:attrName>style.visibility</p:attrName>
                                        </p:attrNameLst>
                                      </p:cBhvr>
                                      <p:to>
                                        <p:strVal val="visible"/>
                                      </p:to>
                                    </p:set>
                                    <p:anim calcmode="lin" valueType="num">
                                      <p:cBhvr>
                                        <p:cTn id="44" dur="500" fill="hold"/>
                                        <p:tgtEl>
                                          <p:spTgt spid="44060"/>
                                        </p:tgtEl>
                                        <p:attrNameLst>
                                          <p:attrName>ppt_w</p:attrName>
                                        </p:attrNameLst>
                                      </p:cBhvr>
                                      <p:tavLst>
                                        <p:tav tm="0">
                                          <p:val>
                                            <p:fltVal val="0"/>
                                          </p:val>
                                        </p:tav>
                                        <p:tav tm="100000">
                                          <p:val>
                                            <p:strVal val="#ppt_w"/>
                                          </p:val>
                                        </p:tav>
                                      </p:tavLst>
                                    </p:anim>
                                    <p:anim calcmode="lin" valueType="num">
                                      <p:cBhvr>
                                        <p:cTn id="45" dur="500" fill="hold"/>
                                        <p:tgtEl>
                                          <p:spTgt spid="44060"/>
                                        </p:tgtEl>
                                        <p:attrNameLst>
                                          <p:attrName>ppt_h</p:attrName>
                                        </p:attrNameLst>
                                      </p:cBhvr>
                                      <p:tavLst>
                                        <p:tav tm="0">
                                          <p:val>
                                            <p:fltVal val="0"/>
                                          </p:val>
                                        </p:tav>
                                        <p:tav tm="100000">
                                          <p:val>
                                            <p:strVal val="#ppt_h"/>
                                          </p:val>
                                        </p:tav>
                                      </p:tavLst>
                                    </p:anim>
                                  </p:childTnLst>
                                </p:cTn>
                              </p:par>
                            </p:childTnLst>
                          </p:cTn>
                        </p:par>
                        <p:par>
                          <p:cTn id="46" fill="hold">
                            <p:stCondLst>
                              <p:cond delay="3000"/>
                            </p:stCondLst>
                            <p:childTnLst>
                              <p:par>
                                <p:cTn id="47" presetID="23" presetClass="entr" presetSubtype="16" fill="hold" nodeType="afterEffect">
                                  <p:stCondLst>
                                    <p:cond delay="0"/>
                                  </p:stCondLst>
                                  <p:childTnLst>
                                    <p:set>
                                      <p:cBhvr>
                                        <p:cTn id="48" dur="1" fill="hold">
                                          <p:stCondLst>
                                            <p:cond delay="0"/>
                                          </p:stCondLst>
                                        </p:cTn>
                                        <p:tgtEl>
                                          <p:spTgt spid="262166"/>
                                        </p:tgtEl>
                                        <p:attrNameLst>
                                          <p:attrName>style.visibility</p:attrName>
                                        </p:attrNameLst>
                                      </p:cBhvr>
                                      <p:to>
                                        <p:strVal val="visible"/>
                                      </p:to>
                                    </p:set>
                                    <p:anim calcmode="lin" valueType="num">
                                      <p:cBhvr>
                                        <p:cTn id="49" dur="500" fill="hold"/>
                                        <p:tgtEl>
                                          <p:spTgt spid="262166"/>
                                        </p:tgtEl>
                                        <p:attrNameLst>
                                          <p:attrName>ppt_w</p:attrName>
                                        </p:attrNameLst>
                                      </p:cBhvr>
                                      <p:tavLst>
                                        <p:tav tm="0">
                                          <p:val>
                                            <p:fltVal val="0"/>
                                          </p:val>
                                        </p:tav>
                                        <p:tav tm="100000">
                                          <p:val>
                                            <p:strVal val="#ppt_w"/>
                                          </p:val>
                                        </p:tav>
                                      </p:tavLst>
                                    </p:anim>
                                    <p:anim calcmode="lin" valueType="num">
                                      <p:cBhvr>
                                        <p:cTn id="50" dur="500" fill="hold"/>
                                        <p:tgtEl>
                                          <p:spTgt spid="262166"/>
                                        </p:tgtEl>
                                        <p:attrNameLst>
                                          <p:attrName>ppt_h</p:attrName>
                                        </p:attrNameLst>
                                      </p:cBhvr>
                                      <p:tavLst>
                                        <p:tav tm="0">
                                          <p:val>
                                            <p:fltVal val="0"/>
                                          </p:val>
                                        </p:tav>
                                        <p:tav tm="100000">
                                          <p:val>
                                            <p:strVal val="#ppt_h"/>
                                          </p:val>
                                        </p:tav>
                                      </p:tavLst>
                                    </p:anim>
                                  </p:childTnLst>
                                </p:cTn>
                              </p:par>
                            </p:childTnLst>
                          </p:cTn>
                        </p:par>
                        <p:par>
                          <p:cTn id="51" fill="hold">
                            <p:stCondLst>
                              <p:cond delay="3500"/>
                            </p:stCondLst>
                            <p:childTnLst>
                              <p:par>
                                <p:cTn id="52" presetID="23" presetClass="entr" presetSubtype="16" fill="hold" nodeType="afterEffect">
                                  <p:stCondLst>
                                    <p:cond delay="0"/>
                                  </p:stCondLst>
                                  <p:childTnLst>
                                    <p:set>
                                      <p:cBhvr>
                                        <p:cTn id="53" dur="1" fill="hold">
                                          <p:stCondLst>
                                            <p:cond delay="0"/>
                                          </p:stCondLst>
                                        </p:cTn>
                                        <p:tgtEl>
                                          <p:spTgt spid="262168"/>
                                        </p:tgtEl>
                                        <p:attrNameLst>
                                          <p:attrName>style.visibility</p:attrName>
                                        </p:attrNameLst>
                                      </p:cBhvr>
                                      <p:to>
                                        <p:strVal val="visible"/>
                                      </p:to>
                                    </p:set>
                                    <p:anim calcmode="lin" valueType="num">
                                      <p:cBhvr>
                                        <p:cTn id="54" dur="500" fill="hold"/>
                                        <p:tgtEl>
                                          <p:spTgt spid="262168"/>
                                        </p:tgtEl>
                                        <p:attrNameLst>
                                          <p:attrName>ppt_w</p:attrName>
                                        </p:attrNameLst>
                                      </p:cBhvr>
                                      <p:tavLst>
                                        <p:tav tm="0">
                                          <p:val>
                                            <p:fltVal val="0"/>
                                          </p:val>
                                        </p:tav>
                                        <p:tav tm="100000">
                                          <p:val>
                                            <p:strVal val="#ppt_w"/>
                                          </p:val>
                                        </p:tav>
                                      </p:tavLst>
                                    </p:anim>
                                    <p:anim calcmode="lin" valueType="num">
                                      <p:cBhvr>
                                        <p:cTn id="55" dur="500" fill="hold"/>
                                        <p:tgtEl>
                                          <p:spTgt spid="262168"/>
                                        </p:tgtEl>
                                        <p:attrNameLst>
                                          <p:attrName>ppt_h</p:attrName>
                                        </p:attrNameLst>
                                      </p:cBhvr>
                                      <p:tavLst>
                                        <p:tav tm="0">
                                          <p:val>
                                            <p:fltVal val="0"/>
                                          </p:val>
                                        </p:tav>
                                        <p:tav tm="100000">
                                          <p:val>
                                            <p:strVal val="#ppt_h"/>
                                          </p:val>
                                        </p:tav>
                                      </p:tavLst>
                                    </p:anim>
                                  </p:childTnLst>
                                </p:cTn>
                              </p:par>
                            </p:childTnLst>
                          </p:cTn>
                        </p:par>
                        <p:par>
                          <p:cTn id="56" fill="hold">
                            <p:stCondLst>
                              <p:cond delay="4000"/>
                            </p:stCondLst>
                            <p:childTnLst>
                              <p:par>
                                <p:cTn id="57" presetID="23" presetClass="entr" presetSubtype="16" fill="hold" nodeType="afterEffect">
                                  <p:stCondLst>
                                    <p:cond delay="0"/>
                                  </p:stCondLst>
                                  <p:childTnLst>
                                    <p:set>
                                      <p:cBhvr>
                                        <p:cTn id="58" dur="1" fill="hold">
                                          <p:stCondLst>
                                            <p:cond delay="0"/>
                                          </p:stCondLst>
                                        </p:cTn>
                                        <p:tgtEl>
                                          <p:spTgt spid="262170"/>
                                        </p:tgtEl>
                                        <p:attrNameLst>
                                          <p:attrName>style.visibility</p:attrName>
                                        </p:attrNameLst>
                                      </p:cBhvr>
                                      <p:to>
                                        <p:strVal val="visible"/>
                                      </p:to>
                                    </p:set>
                                    <p:anim calcmode="lin" valueType="num">
                                      <p:cBhvr>
                                        <p:cTn id="59" dur="500" fill="hold"/>
                                        <p:tgtEl>
                                          <p:spTgt spid="262170"/>
                                        </p:tgtEl>
                                        <p:attrNameLst>
                                          <p:attrName>ppt_w</p:attrName>
                                        </p:attrNameLst>
                                      </p:cBhvr>
                                      <p:tavLst>
                                        <p:tav tm="0">
                                          <p:val>
                                            <p:fltVal val="0"/>
                                          </p:val>
                                        </p:tav>
                                        <p:tav tm="100000">
                                          <p:val>
                                            <p:strVal val="#ppt_w"/>
                                          </p:val>
                                        </p:tav>
                                      </p:tavLst>
                                    </p:anim>
                                    <p:anim calcmode="lin" valueType="num">
                                      <p:cBhvr>
                                        <p:cTn id="60" dur="500" fill="hold"/>
                                        <p:tgtEl>
                                          <p:spTgt spid="2621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6" grpId="0"/>
      <p:bldP spid="262147" grpId="0" build="p"/>
      <p:bldP spid="262149" grpId="0" autoUpdateAnimBg="0"/>
      <p:bldP spid="262150" grpId="0" autoUpdateAnimBg="0"/>
      <p:bldP spid="262151" grpId="0"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4194" name="Rectangle 2"/>
          <p:cNvSpPr>
            <a:spLocks noGrp="1" noChangeArrowheads="1"/>
          </p:cNvSpPr>
          <p:nvPr>
            <p:ph type="title" idx="4294967295"/>
          </p:nvPr>
        </p:nvSpPr>
        <p:spPr>
          <a:xfrm>
            <a:off x="381000" y="609600"/>
            <a:ext cx="8229600" cy="1905000"/>
          </a:xfrm>
        </p:spPr>
        <p:txBody>
          <a:bodyPr anchorCtr="1"/>
          <a:lstStyle/>
          <a:p>
            <a:pPr eaLnBrk="1" hangingPunct="1">
              <a:defRPr/>
            </a:pPr>
            <a:r>
              <a:rPr lang="fa-IR" sz="4000" b="1" dirty="0" smtClean="0">
                <a:solidFill>
                  <a:schemeClr val="hlink"/>
                </a:solidFill>
              </a:rPr>
              <a:t>محاسبه واریانس اعداد طبقه بندی شده</a:t>
            </a:r>
            <a:r>
              <a:rPr lang="fa-IR" sz="4000" b="1" dirty="0" smtClean="0"/>
              <a:t> </a:t>
            </a:r>
            <a:endParaRPr lang="en-US" sz="4000" b="1" dirty="0" smtClean="0"/>
          </a:p>
        </p:txBody>
      </p:sp>
      <p:sp>
        <p:nvSpPr>
          <p:cNvPr id="264195" name="Rectangle 3"/>
          <p:cNvSpPr>
            <a:spLocks noGrp="1" noChangeArrowheads="1"/>
          </p:cNvSpPr>
          <p:nvPr>
            <p:ph type="body" idx="4294967295"/>
          </p:nvPr>
        </p:nvSpPr>
        <p:spPr>
          <a:xfrm>
            <a:off x="304800" y="1828800"/>
            <a:ext cx="8229600" cy="3429000"/>
          </a:xfrm>
        </p:spPr>
        <p:txBody>
          <a:bodyPr/>
          <a:lstStyle/>
          <a:p>
            <a:pPr eaLnBrk="1" hangingPunct="1">
              <a:buFontTx/>
              <a:buNone/>
              <a:defRPr/>
            </a:pPr>
            <a:r>
              <a:rPr lang="en-US" b="1" smtClean="0"/>
              <a:t>  </a:t>
            </a:r>
            <a:endParaRPr lang="fa-IR" b="1" smtClean="0"/>
          </a:p>
          <a:p>
            <a:pPr eaLnBrk="1" hangingPunct="1">
              <a:buFontTx/>
              <a:buNone/>
              <a:defRPr/>
            </a:pPr>
            <a:endParaRPr lang="fa-IR" b="1" smtClean="0"/>
          </a:p>
          <a:p>
            <a:pPr eaLnBrk="1" hangingPunct="1">
              <a:buFontTx/>
              <a:buNone/>
              <a:defRPr/>
            </a:pPr>
            <a:r>
              <a:rPr lang="en-US" b="1" smtClean="0"/>
              <a:t>  </a:t>
            </a:r>
            <a:endParaRPr lang="fa-IR" b="1" smtClean="0"/>
          </a:p>
          <a:p>
            <a:pPr eaLnBrk="1" hangingPunct="1">
              <a:buFontTx/>
              <a:buNone/>
              <a:defRPr/>
            </a:pPr>
            <a:endParaRPr lang="en-US" b="1" smtClean="0"/>
          </a:p>
        </p:txBody>
      </p:sp>
      <p:sp>
        <p:nvSpPr>
          <p:cNvPr id="40965" name="Rectangle 4"/>
          <p:cNvSpPr>
            <a:spLocks noChangeArrowheads="1"/>
          </p:cNvSpPr>
          <p:nvPr/>
        </p:nvSpPr>
        <p:spPr bwMode="auto">
          <a:xfrm>
            <a:off x="0" y="3219450"/>
            <a:ext cx="9144000" cy="0"/>
          </a:xfrm>
          <a:prstGeom prst="rect">
            <a:avLst/>
          </a:prstGeom>
          <a:noFill/>
          <a:ln w="9525">
            <a:noFill/>
            <a:miter lim="800000"/>
            <a:headEnd/>
            <a:tailEnd/>
          </a:ln>
        </p:spPr>
        <p:txBody>
          <a:bodyPr wrap="none" anchor="ctr">
            <a:spAutoFit/>
          </a:bodyPr>
          <a:lstStyle/>
          <a:p>
            <a:endParaRPr lang="fa-IR"/>
          </a:p>
        </p:txBody>
      </p:sp>
      <p:sp>
        <p:nvSpPr>
          <p:cNvPr id="40966" name="Rectangle 6"/>
          <p:cNvSpPr>
            <a:spLocks noChangeArrowheads="1"/>
          </p:cNvSpPr>
          <p:nvPr/>
        </p:nvSpPr>
        <p:spPr bwMode="auto">
          <a:xfrm>
            <a:off x="0" y="3638550"/>
            <a:ext cx="9144000" cy="0"/>
          </a:xfrm>
          <a:prstGeom prst="rect">
            <a:avLst/>
          </a:prstGeom>
          <a:noFill/>
          <a:ln w="9525">
            <a:noFill/>
            <a:miter lim="800000"/>
            <a:headEnd/>
            <a:tailEnd/>
          </a:ln>
        </p:spPr>
        <p:txBody>
          <a:bodyPr wrap="none" anchor="ctr">
            <a:spAutoFit/>
          </a:bodyPr>
          <a:lstStyle/>
          <a:p>
            <a:endParaRPr lang="fa-IR"/>
          </a:p>
        </p:txBody>
      </p:sp>
      <p:sp>
        <p:nvSpPr>
          <p:cNvPr id="40967" name="Rectangle 7"/>
          <p:cNvSpPr>
            <a:spLocks noChangeArrowheads="1"/>
          </p:cNvSpPr>
          <p:nvPr/>
        </p:nvSpPr>
        <p:spPr bwMode="auto">
          <a:xfrm>
            <a:off x="0" y="3128963"/>
            <a:ext cx="9144000" cy="0"/>
          </a:xfrm>
          <a:prstGeom prst="rect">
            <a:avLst/>
          </a:prstGeom>
          <a:noFill/>
          <a:ln w="9525">
            <a:noFill/>
            <a:miter lim="800000"/>
            <a:headEnd/>
            <a:tailEnd/>
          </a:ln>
        </p:spPr>
        <p:txBody>
          <a:bodyPr wrap="none" anchor="ctr">
            <a:spAutoFit/>
          </a:bodyPr>
          <a:lstStyle/>
          <a:p>
            <a:endParaRPr lang="fa-IR"/>
          </a:p>
        </p:txBody>
      </p:sp>
      <p:graphicFrame>
        <p:nvGraphicFramePr>
          <p:cNvPr id="264200" name="Object 8"/>
          <p:cNvGraphicFramePr>
            <a:graphicFrameLocks noChangeAspect="1"/>
          </p:cNvGraphicFramePr>
          <p:nvPr/>
        </p:nvGraphicFramePr>
        <p:xfrm>
          <a:off x="2590800" y="3124200"/>
          <a:ext cx="4114800" cy="1689100"/>
        </p:xfrm>
        <a:graphic>
          <a:graphicData uri="http://schemas.openxmlformats.org/presentationml/2006/ole">
            <mc:AlternateContent xmlns:mc="http://schemas.openxmlformats.org/markup-compatibility/2006">
              <mc:Choice xmlns:v="urn:schemas-microsoft-com:vml" Requires="v">
                <p:oleObj spid="_x0000_s40968" name="Equation" r:id="rId4" imgW="1358640" imgH="583920" progId="Equation.3">
                  <p:embed/>
                </p:oleObj>
              </mc:Choice>
              <mc:Fallback>
                <p:oleObj name="Equation" r:id="rId4" imgW="1358640" imgH="583920" progId="Equation.3">
                  <p:embed/>
                  <p:pic>
                    <p:nvPicPr>
                      <p:cNvPr id="0" name="Object 8"/>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2590800" y="3124200"/>
                        <a:ext cx="4114800" cy="1689100"/>
                      </a:xfrm>
                      <a:prstGeom prst="rect">
                        <a:avLst/>
                      </a:prstGeom>
                      <a:noFill/>
                      <a:ln>
                        <a:noFill/>
                      </a:ln>
                      <a:extLst>
                        <a:ext uri="{909E8E84-426E-40DD-AFC4-6F175D3DCCD1}">
                          <a14:hiddenFill xmlns:a14="http://schemas.microsoft.com/office/drawing/2010/main">
                            <a:solidFill>
                              <a:srgbClr val="993366"/>
                            </a:solidFill>
                          </a14:hiddenFill>
                        </a:ext>
                        <a:ext uri="{91240B29-F687-4F45-9708-019B960494DF}">
                          <a14:hiddenLine xmlns:a14="http://schemas.microsoft.com/office/drawing/2010/main" w="9525">
                            <a:solidFill>
                              <a:srgbClr val="993366"/>
                            </a:solidFill>
                            <a:miter lim="800000"/>
                            <a:headEnd/>
                            <a:tailEnd/>
                          </a14:hiddenLine>
                        </a:ext>
                      </a:extLst>
                    </p:spPr>
                  </p:pic>
                </p:oleObj>
              </mc:Fallback>
            </mc:AlternateContent>
          </a:graphicData>
        </a:graphic>
      </p:graphicFrame>
      <p:sp>
        <p:nvSpPr>
          <p:cNvPr id="40968" name="Rectangle 9"/>
          <p:cNvSpPr>
            <a:spLocks noChangeArrowheads="1"/>
          </p:cNvSpPr>
          <p:nvPr/>
        </p:nvSpPr>
        <p:spPr bwMode="auto">
          <a:xfrm>
            <a:off x="0" y="3729038"/>
            <a:ext cx="9144000" cy="0"/>
          </a:xfrm>
          <a:prstGeom prst="rect">
            <a:avLst/>
          </a:prstGeom>
          <a:noFill/>
          <a:ln w="9525">
            <a:noFill/>
            <a:miter lim="800000"/>
            <a:headEnd/>
            <a:tailEnd/>
          </a:ln>
        </p:spPr>
        <p:txBody>
          <a:bodyPr wrap="none" anchor="ctr">
            <a:spAutoFit/>
          </a:bodyPr>
          <a:lstStyle/>
          <a:p>
            <a:endParaRPr lang="fa-IR"/>
          </a:p>
        </p:txBody>
      </p:sp>
      <p:sp>
        <p:nvSpPr>
          <p:cNvPr id="264202" name="Rectangle 10"/>
          <p:cNvSpPr>
            <a:spLocks noChangeArrowheads="1"/>
          </p:cNvSpPr>
          <p:nvPr/>
        </p:nvSpPr>
        <p:spPr bwMode="auto">
          <a:xfrm>
            <a:off x="0" y="3475038"/>
            <a:ext cx="184150" cy="366712"/>
          </a:xfrm>
          <a:prstGeom prst="rect">
            <a:avLst/>
          </a:prstGeom>
          <a:noFill/>
          <a:ln w="9525">
            <a:noFill/>
            <a:miter lim="800000"/>
            <a:headEnd/>
            <a:tailEnd/>
          </a:ln>
        </p:spPr>
        <p:txBody>
          <a:bodyPr wrap="none" anchor="ctr">
            <a:spAutoFit/>
          </a:bodyPr>
          <a:lstStyle/>
          <a:p>
            <a:endParaRPr lang="fa-IR"/>
          </a:p>
        </p:txBody>
      </p:sp>
      <p:sp>
        <p:nvSpPr>
          <p:cNvPr id="40970" name="Rectangle 12"/>
          <p:cNvSpPr>
            <a:spLocks noChangeArrowheads="1"/>
          </p:cNvSpPr>
          <p:nvPr/>
        </p:nvSpPr>
        <p:spPr bwMode="auto">
          <a:xfrm>
            <a:off x="0" y="3733800"/>
            <a:ext cx="9144000" cy="0"/>
          </a:xfrm>
          <a:prstGeom prst="rect">
            <a:avLst/>
          </a:prstGeom>
          <a:noFill/>
          <a:ln w="9525">
            <a:noFill/>
            <a:miter lim="800000"/>
            <a:headEnd/>
            <a:tailEnd/>
          </a:ln>
        </p:spPr>
        <p:txBody>
          <a:bodyPr wrap="none" anchor="ctr">
            <a:spAutoFit/>
          </a:bodyPr>
          <a:lstStyle/>
          <a:p>
            <a:endParaRPr lang="fa-I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64194"/>
                                        </p:tgtEl>
                                        <p:attrNameLst>
                                          <p:attrName>style.visibility</p:attrName>
                                        </p:attrNameLst>
                                      </p:cBhvr>
                                      <p:to>
                                        <p:strVal val="visible"/>
                                      </p:to>
                                    </p:set>
                                    <p:anim calcmode="lin" valueType="num">
                                      <p:cBhvr>
                                        <p:cTn id="7" dur="500" fill="hold"/>
                                        <p:tgtEl>
                                          <p:spTgt spid="264194"/>
                                        </p:tgtEl>
                                        <p:attrNameLst>
                                          <p:attrName>ppt_w</p:attrName>
                                        </p:attrNameLst>
                                      </p:cBhvr>
                                      <p:tavLst>
                                        <p:tav tm="0">
                                          <p:val>
                                            <p:fltVal val="0"/>
                                          </p:val>
                                        </p:tav>
                                        <p:tav tm="100000">
                                          <p:val>
                                            <p:strVal val="#ppt_w"/>
                                          </p:val>
                                        </p:tav>
                                      </p:tavLst>
                                    </p:anim>
                                    <p:anim calcmode="lin" valueType="num">
                                      <p:cBhvr>
                                        <p:cTn id="8" dur="500" fill="hold"/>
                                        <p:tgtEl>
                                          <p:spTgt spid="26419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64195">
                                            <p:txEl>
                                              <p:pRg st="0" end="0"/>
                                            </p:txEl>
                                          </p:spTgt>
                                        </p:tgtEl>
                                        <p:attrNameLst>
                                          <p:attrName>style.visibility</p:attrName>
                                        </p:attrNameLst>
                                      </p:cBhvr>
                                      <p:to>
                                        <p:strVal val="visible"/>
                                      </p:to>
                                    </p:set>
                                    <p:anim calcmode="lin" valueType="num">
                                      <p:cBhvr>
                                        <p:cTn id="13" dur="500" fill="hold"/>
                                        <p:tgtEl>
                                          <p:spTgt spid="26419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6419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64195">
                                            <p:txEl>
                                              <p:pRg st="2" end="2"/>
                                            </p:txEl>
                                          </p:spTgt>
                                        </p:tgtEl>
                                        <p:attrNameLst>
                                          <p:attrName>style.visibility</p:attrName>
                                        </p:attrNameLst>
                                      </p:cBhvr>
                                      <p:to>
                                        <p:strVal val="visible"/>
                                      </p:to>
                                    </p:set>
                                    <p:anim calcmode="lin" valueType="num">
                                      <p:cBhvr>
                                        <p:cTn id="19" dur="500" fill="hold"/>
                                        <p:tgtEl>
                                          <p:spTgt spid="26419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64195">
                                            <p:txEl>
                                              <p:pRg st="2" end="2"/>
                                            </p:txEl>
                                          </p:spTgt>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64200"/>
                                        </p:tgtEl>
                                        <p:attrNameLst>
                                          <p:attrName>style.visibility</p:attrName>
                                        </p:attrNameLst>
                                      </p:cBhvr>
                                      <p:to>
                                        <p:strVal val="visible"/>
                                      </p:to>
                                    </p:set>
                                    <p:anim calcmode="lin" valueType="num">
                                      <p:cBhvr>
                                        <p:cTn id="23" dur="500" fill="hold"/>
                                        <p:tgtEl>
                                          <p:spTgt spid="264200"/>
                                        </p:tgtEl>
                                        <p:attrNameLst>
                                          <p:attrName>ppt_w</p:attrName>
                                        </p:attrNameLst>
                                      </p:cBhvr>
                                      <p:tavLst>
                                        <p:tav tm="0">
                                          <p:val>
                                            <p:fltVal val="0"/>
                                          </p:val>
                                        </p:tav>
                                        <p:tav tm="100000">
                                          <p:val>
                                            <p:strVal val="#ppt_w"/>
                                          </p:val>
                                        </p:tav>
                                      </p:tavLst>
                                    </p:anim>
                                    <p:anim calcmode="lin" valueType="num">
                                      <p:cBhvr>
                                        <p:cTn id="24" dur="500" fill="hold"/>
                                        <p:tgtEl>
                                          <p:spTgt spid="264200"/>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264202"/>
                                        </p:tgtEl>
                                        <p:attrNameLst>
                                          <p:attrName>style.visibility</p:attrName>
                                        </p:attrNameLst>
                                      </p:cBhvr>
                                      <p:to>
                                        <p:strVal val="visible"/>
                                      </p:to>
                                    </p:set>
                                    <p:anim calcmode="lin" valueType="num">
                                      <p:cBhvr>
                                        <p:cTn id="27" dur="500" fill="hold"/>
                                        <p:tgtEl>
                                          <p:spTgt spid="264202"/>
                                        </p:tgtEl>
                                        <p:attrNameLst>
                                          <p:attrName>ppt_w</p:attrName>
                                        </p:attrNameLst>
                                      </p:cBhvr>
                                      <p:tavLst>
                                        <p:tav tm="0">
                                          <p:val>
                                            <p:fltVal val="0"/>
                                          </p:val>
                                        </p:tav>
                                        <p:tav tm="100000">
                                          <p:val>
                                            <p:strVal val="#ppt_w"/>
                                          </p:val>
                                        </p:tav>
                                      </p:tavLst>
                                    </p:anim>
                                    <p:anim calcmode="lin" valueType="num">
                                      <p:cBhvr>
                                        <p:cTn id="28" dur="500" fill="hold"/>
                                        <p:tgtEl>
                                          <p:spTgt spid="2642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4" grpId="0"/>
      <p:bldP spid="264195" grpId="0" build="p"/>
      <p:bldP spid="26420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457200" y="762000"/>
            <a:ext cx="8229600" cy="1139825"/>
          </a:xfrm>
        </p:spPr>
        <p:txBody>
          <a:bodyPr anchorCtr="1"/>
          <a:lstStyle/>
          <a:p>
            <a:pPr eaLnBrk="1" hangingPunct="1">
              <a:defRPr/>
            </a:pPr>
            <a:r>
              <a:rPr lang="fa-IR" b="1" dirty="0" smtClean="0">
                <a:solidFill>
                  <a:srgbClr val="FF3300"/>
                </a:solidFill>
              </a:rPr>
              <a:t>1) </a:t>
            </a:r>
            <a:r>
              <a:rPr lang="fa-IR" b="1" dirty="0" smtClean="0"/>
              <a:t>کاربرد روزانه :</a:t>
            </a:r>
            <a:endParaRPr lang="en-US" b="1" dirty="0" smtClean="0"/>
          </a:p>
        </p:txBody>
      </p:sp>
      <p:sp>
        <p:nvSpPr>
          <p:cNvPr id="24579" name="Rectangle 3"/>
          <p:cNvSpPr>
            <a:spLocks noGrp="1" noChangeArrowheads="1"/>
          </p:cNvSpPr>
          <p:nvPr>
            <p:ph type="body" idx="4294967295"/>
          </p:nvPr>
        </p:nvSpPr>
        <p:spPr>
          <a:xfrm>
            <a:off x="685800" y="2597150"/>
            <a:ext cx="8001000" cy="2214563"/>
          </a:xfrm>
        </p:spPr>
        <p:txBody>
          <a:bodyPr/>
          <a:lstStyle/>
          <a:p>
            <a:pPr algn="just" eaLnBrk="1" hangingPunct="1">
              <a:lnSpc>
                <a:spcPct val="150000"/>
              </a:lnSpc>
              <a:buFontTx/>
              <a:buNone/>
              <a:defRPr/>
            </a:pPr>
            <a:r>
              <a:rPr lang="fa-IR" b="1" dirty="0" smtClean="0"/>
              <a:t>   در تسریع برنامه ها، تهیه آزمون و تفسیر کمک می کند. (مثلا : تفسیر نمره ها توسط معلم، تفسیر مشاهدات توسط روانشناسان، ارزشیابی اطلاعات و تعمیم آنها توسط جامعه شناسان</a:t>
            </a:r>
            <a:r>
              <a:rPr lang="en-US" b="1" dirty="0" smtClean="0"/>
              <a:t>  </a:t>
            </a:r>
            <a:r>
              <a:rPr lang="fa-IR" b="1" dirty="0" smtClean="0"/>
              <a:t>و ...)</a:t>
            </a:r>
            <a:endParaRPr lang="en-US" b="1" dirty="0" smtClean="0"/>
          </a:p>
          <a:p>
            <a:pPr algn="just" eaLnBrk="1" hangingPunct="1">
              <a:lnSpc>
                <a:spcPct val="150000"/>
              </a:lnSpc>
              <a:buFontTx/>
              <a:buNone/>
              <a:defRPr/>
            </a:pPr>
            <a:r>
              <a:rPr lang="en-US" b="1" dirty="0" smtClean="0"/>
              <a:t/>
            </a:r>
            <a:br>
              <a:rPr lang="en-US" b="1" dirty="0" smtClean="0"/>
            </a:b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500" fill="hold"/>
                                        <p:tgtEl>
                                          <p:spTgt spid="24578"/>
                                        </p:tgtEl>
                                        <p:attrNameLst>
                                          <p:attrName>ppt_w</p:attrName>
                                        </p:attrNameLst>
                                      </p:cBhvr>
                                      <p:tavLst>
                                        <p:tav tm="0">
                                          <p:val>
                                            <p:fltVal val="0"/>
                                          </p:val>
                                        </p:tav>
                                        <p:tav tm="100000">
                                          <p:val>
                                            <p:strVal val="#ppt_w"/>
                                          </p:val>
                                        </p:tav>
                                      </p:tavLst>
                                    </p:anim>
                                    <p:anim calcmode="lin" valueType="num">
                                      <p:cBhvr>
                                        <p:cTn id="8" dur="500" fill="hold"/>
                                        <p:tgtEl>
                                          <p:spTgt spid="2457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4579">
                                            <p:txEl>
                                              <p:pRg st="0" end="0"/>
                                            </p:txEl>
                                          </p:spTgt>
                                        </p:tgtEl>
                                        <p:attrNameLst>
                                          <p:attrName>style.visibility</p:attrName>
                                        </p:attrNameLst>
                                      </p:cBhvr>
                                      <p:to>
                                        <p:strVal val="visible"/>
                                      </p:to>
                                    </p:set>
                                    <p:anim calcmode="lin" valueType="num">
                                      <p:cBhvr>
                                        <p:cTn id="13" dur="500" fill="hold"/>
                                        <p:tgtEl>
                                          <p:spTgt spid="2457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457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4579">
                                            <p:txEl>
                                              <p:pRg st="1" end="1"/>
                                            </p:txEl>
                                          </p:spTgt>
                                        </p:tgtEl>
                                        <p:attrNameLst>
                                          <p:attrName>style.visibility</p:attrName>
                                        </p:attrNameLst>
                                      </p:cBhvr>
                                      <p:to>
                                        <p:strVal val="visible"/>
                                      </p:to>
                                    </p:set>
                                    <p:anim calcmode="lin" valueType="num">
                                      <p:cBhvr>
                                        <p:cTn id="19" dur="500" fill="hold"/>
                                        <p:tgtEl>
                                          <p:spTgt spid="2457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4579">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1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8290" name="Rectangle 2"/>
          <p:cNvSpPr>
            <a:spLocks noGrp="1" noChangeArrowheads="1"/>
          </p:cNvSpPr>
          <p:nvPr>
            <p:ph type="title" idx="4294967295"/>
          </p:nvPr>
        </p:nvSpPr>
        <p:spPr/>
        <p:txBody>
          <a:bodyPr anchorCtr="1"/>
          <a:lstStyle/>
          <a:p>
            <a:pPr eaLnBrk="1" hangingPunct="1">
              <a:defRPr/>
            </a:pPr>
            <a:r>
              <a:rPr lang="fa-IR" sz="4000" b="1" smtClean="0"/>
              <a:t>مثال</a:t>
            </a:r>
            <a:endParaRPr lang="en-US" sz="4000" b="1" smtClean="0"/>
          </a:p>
        </p:txBody>
      </p:sp>
      <p:graphicFrame>
        <p:nvGraphicFramePr>
          <p:cNvPr id="268291" name="Object 3"/>
          <p:cNvGraphicFramePr>
            <a:graphicFrameLocks noChangeAspect="1"/>
          </p:cNvGraphicFramePr>
          <p:nvPr/>
        </p:nvGraphicFramePr>
        <p:xfrm>
          <a:off x="5334000" y="1981200"/>
          <a:ext cx="334963" cy="609600"/>
        </p:xfrm>
        <a:graphic>
          <a:graphicData uri="http://schemas.openxmlformats.org/presentationml/2006/ole">
            <mc:AlternateContent xmlns:mc="http://schemas.openxmlformats.org/markup-compatibility/2006">
              <mc:Choice xmlns:v="urn:schemas-microsoft-com:vml" Requires="v">
                <p:oleObj spid="_x0000_s42010" name="Equation" r:id="rId4" imgW="101556" imgH="190417" progId="Equation.3">
                  <p:embed/>
                </p:oleObj>
              </mc:Choice>
              <mc:Fallback>
                <p:oleObj name="Equation" r:id="rId4" imgW="101556" imgH="190417" progId="Equation.3">
                  <p:embed/>
                  <p:pic>
                    <p:nvPicPr>
                      <p:cNvPr id="0" name="Object 3"/>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5334000" y="1981200"/>
                        <a:ext cx="334963"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8292" name="Object 4"/>
          <p:cNvGraphicFramePr>
            <a:graphicFrameLocks noChangeAspect="1"/>
          </p:cNvGraphicFramePr>
          <p:nvPr/>
        </p:nvGraphicFramePr>
        <p:xfrm>
          <a:off x="4343400" y="1981200"/>
          <a:ext cx="376238" cy="685800"/>
        </p:xfrm>
        <a:graphic>
          <a:graphicData uri="http://schemas.openxmlformats.org/presentationml/2006/ole">
            <mc:AlternateContent xmlns:mc="http://schemas.openxmlformats.org/markup-compatibility/2006">
              <mc:Choice xmlns:v="urn:schemas-microsoft-com:vml" Requires="v">
                <p:oleObj spid="_x0000_s42011" name="Equation" r:id="rId6" imgW="101556" imgH="190417" progId="Equation.3">
                  <p:embed/>
                </p:oleObj>
              </mc:Choice>
              <mc:Fallback>
                <p:oleObj name="Equation" r:id="rId6" imgW="101556" imgH="190417" progId="Equation.3">
                  <p:embed/>
                  <p:pic>
                    <p:nvPicPr>
                      <p:cNvPr id="0" name="Object 4"/>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4343400" y="1981200"/>
                        <a:ext cx="376238"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8293" name="Rectangle 5"/>
          <p:cNvSpPr>
            <a:spLocks noChangeArrowheads="1"/>
          </p:cNvSpPr>
          <p:nvPr/>
        </p:nvSpPr>
        <p:spPr bwMode="auto">
          <a:xfrm>
            <a:off x="4038600" y="2057400"/>
            <a:ext cx="441325" cy="519113"/>
          </a:xfrm>
          <a:prstGeom prst="rect">
            <a:avLst/>
          </a:prstGeom>
          <a:noFill/>
          <a:ln w="9525">
            <a:noFill/>
            <a:miter lim="800000"/>
            <a:headEnd/>
            <a:tailEnd/>
          </a:ln>
        </p:spPr>
        <p:txBody>
          <a:bodyPr wrap="none">
            <a:spAutoFit/>
          </a:bodyPr>
          <a:lstStyle/>
          <a:p>
            <a:r>
              <a:rPr lang="en-US" sz="2800" b="1">
                <a:latin typeface="Times New Roman" pitchFamily="18" charset="0"/>
                <a:cs typeface="Times New Roman" pitchFamily="18" charset="0"/>
              </a:rPr>
              <a:t>X</a:t>
            </a:r>
            <a:endParaRPr lang="en-US" sz="2800" b="1">
              <a:latin typeface="Arial" charset="0"/>
            </a:endParaRPr>
          </a:p>
        </p:txBody>
      </p:sp>
      <p:sp>
        <p:nvSpPr>
          <p:cNvPr id="268294" name="Rectangle 6"/>
          <p:cNvSpPr>
            <a:spLocks noChangeArrowheads="1"/>
          </p:cNvSpPr>
          <p:nvPr/>
        </p:nvSpPr>
        <p:spPr bwMode="auto">
          <a:xfrm>
            <a:off x="4800600" y="2057400"/>
            <a:ext cx="658813" cy="519113"/>
          </a:xfrm>
          <a:prstGeom prst="rect">
            <a:avLst/>
          </a:prstGeom>
          <a:noFill/>
          <a:ln w="9525">
            <a:noFill/>
            <a:miter lim="800000"/>
            <a:headEnd/>
            <a:tailEnd/>
          </a:ln>
        </p:spPr>
        <p:txBody>
          <a:bodyPr wrap="none">
            <a:spAutoFit/>
          </a:bodyPr>
          <a:lstStyle/>
          <a:p>
            <a:r>
              <a:rPr lang="en-US" sz="2800" b="1">
                <a:latin typeface="Times New Roman" pitchFamily="18" charset="0"/>
                <a:cs typeface="Times New Roman" pitchFamily="18" charset="0"/>
              </a:rPr>
              <a:t>FX</a:t>
            </a:r>
            <a:endParaRPr lang="en-US" sz="2800" b="1">
              <a:latin typeface="Arial" charset="0"/>
            </a:endParaRPr>
          </a:p>
        </p:txBody>
      </p:sp>
      <p:graphicFrame>
        <p:nvGraphicFramePr>
          <p:cNvPr id="268295" name="Group 7"/>
          <p:cNvGraphicFramePr>
            <a:graphicFrameLocks noGrp="1"/>
          </p:cNvGraphicFramePr>
          <p:nvPr/>
        </p:nvGraphicFramePr>
        <p:xfrm>
          <a:off x="304800" y="2057400"/>
          <a:ext cx="5334000" cy="2834640"/>
        </p:xfrm>
        <a:graphic>
          <a:graphicData uri="http://schemas.openxmlformats.org/drawingml/2006/table">
            <a:tbl>
              <a:tblPr/>
              <a:tblGrid>
                <a:gridCol w="1300163"/>
                <a:gridCol w="700087"/>
                <a:gridCol w="793750"/>
                <a:gridCol w="792163"/>
                <a:gridCol w="796925"/>
                <a:gridCol w="950912"/>
              </a:tblGrid>
              <a:tr h="320675">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1341438" algn="l"/>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X</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1341438" algn="l"/>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F</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1341438" algn="l"/>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X</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1341438" algn="l"/>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FX</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fa-I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fa-I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6475">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4- 2</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7- 5</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10- 8</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13- 11</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6</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9</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12</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12</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18</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36</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9</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36</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1341438" algn="l"/>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81</a:t>
                      </a:r>
                    </a:p>
                    <a:p>
                      <a:pPr marL="0" marR="0" lvl="0" indent="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144</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9</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72</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1341438" algn="l"/>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162</a:t>
                      </a:r>
                    </a:p>
                    <a:p>
                      <a:pPr marL="0" marR="0" lvl="0" indent="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432</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fa-I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fa-I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fa-I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69</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1341438" algn="l"/>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270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1341438" algn="l"/>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675</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023" name="Rectangle 37"/>
          <p:cNvSpPr>
            <a:spLocks noChangeArrowheads="1"/>
          </p:cNvSpPr>
          <p:nvPr/>
        </p:nvSpPr>
        <p:spPr bwMode="auto">
          <a:xfrm>
            <a:off x="0" y="3128963"/>
            <a:ext cx="9144000" cy="0"/>
          </a:xfrm>
          <a:prstGeom prst="rect">
            <a:avLst/>
          </a:prstGeom>
          <a:noFill/>
          <a:ln w="9525">
            <a:noFill/>
            <a:miter lim="800000"/>
            <a:headEnd/>
            <a:tailEnd/>
          </a:ln>
        </p:spPr>
        <p:txBody>
          <a:bodyPr wrap="none" anchor="ctr">
            <a:spAutoFit/>
          </a:bodyPr>
          <a:lstStyle/>
          <a:p>
            <a:endParaRPr lang="fa-IR"/>
          </a:p>
        </p:txBody>
      </p:sp>
      <p:graphicFrame>
        <p:nvGraphicFramePr>
          <p:cNvPr id="268326" name="Object 38"/>
          <p:cNvGraphicFramePr>
            <a:graphicFrameLocks noChangeAspect="1"/>
          </p:cNvGraphicFramePr>
          <p:nvPr/>
        </p:nvGraphicFramePr>
        <p:xfrm>
          <a:off x="6096000" y="1981200"/>
          <a:ext cx="2692400" cy="1171575"/>
        </p:xfrm>
        <a:graphic>
          <a:graphicData uri="http://schemas.openxmlformats.org/presentationml/2006/ole">
            <mc:AlternateContent xmlns:mc="http://schemas.openxmlformats.org/markup-compatibility/2006">
              <mc:Choice xmlns:v="urn:schemas-microsoft-com:vml" Requires="v">
                <p:oleObj spid="_x0000_s42012" name="Equation" r:id="rId8" imgW="1358640" imgH="583920" progId="Equation.3">
                  <p:embed/>
                </p:oleObj>
              </mc:Choice>
              <mc:Fallback>
                <p:oleObj name="Equation" r:id="rId8" imgW="1358640" imgH="583920" progId="Equation.3">
                  <p:embed/>
                  <p:pic>
                    <p:nvPicPr>
                      <p:cNvPr id="0" name="Object 38"/>
                      <p:cNvPicPr>
                        <a:picLocks noChangeAspect="1" noChangeArrowheads="1"/>
                      </p:cNvPicPr>
                      <p:nvPr/>
                    </p:nvPicPr>
                    <p:blipFill>
                      <a:blip r:embed="rId9">
                        <a:lum bright="100000"/>
                        <a:extLst>
                          <a:ext uri="{28A0092B-C50C-407E-A947-70E740481C1C}">
                            <a14:useLocalDpi xmlns:a14="http://schemas.microsoft.com/office/drawing/2010/main" val="0"/>
                          </a:ext>
                        </a:extLst>
                      </a:blip>
                      <a:srcRect/>
                      <a:stretch>
                        <a:fillRect/>
                      </a:stretch>
                    </p:blipFill>
                    <p:spPr bwMode="auto">
                      <a:xfrm>
                        <a:off x="6096000" y="1981200"/>
                        <a:ext cx="2692400" cy="1171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024" name="Rectangle 39"/>
          <p:cNvSpPr>
            <a:spLocks noChangeArrowheads="1"/>
          </p:cNvSpPr>
          <p:nvPr/>
        </p:nvSpPr>
        <p:spPr bwMode="auto">
          <a:xfrm>
            <a:off x="0" y="3729038"/>
            <a:ext cx="9144000" cy="0"/>
          </a:xfrm>
          <a:prstGeom prst="rect">
            <a:avLst/>
          </a:prstGeom>
          <a:noFill/>
          <a:ln w="9525">
            <a:noFill/>
            <a:miter lim="800000"/>
            <a:headEnd/>
            <a:tailEnd/>
          </a:ln>
        </p:spPr>
        <p:txBody>
          <a:bodyPr wrap="none" anchor="ctr">
            <a:spAutoFit/>
          </a:bodyPr>
          <a:lstStyle/>
          <a:p>
            <a:endParaRPr lang="fa-IR"/>
          </a:p>
        </p:txBody>
      </p:sp>
      <p:sp>
        <p:nvSpPr>
          <p:cNvPr id="42025" name="Rectangle 40"/>
          <p:cNvSpPr>
            <a:spLocks noChangeArrowheads="1"/>
          </p:cNvSpPr>
          <p:nvPr/>
        </p:nvSpPr>
        <p:spPr bwMode="auto">
          <a:xfrm>
            <a:off x="0" y="3128963"/>
            <a:ext cx="9144000" cy="0"/>
          </a:xfrm>
          <a:prstGeom prst="rect">
            <a:avLst/>
          </a:prstGeom>
          <a:noFill/>
          <a:ln w="9525">
            <a:noFill/>
            <a:miter lim="800000"/>
            <a:headEnd/>
            <a:tailEnd/>
          </a:ln>
        </p:spPr>
        <p:txBody>
          <a:bodyPr wrap="none" anchor="ctr">
            <a:spAutoFit/>
          </a:bodyPr>
          <a:lstStyle/>
          <a:p>
            <a:endParaRPr lang="fa-IR"/>
          </a:p>
        </p:txBody>
      </p:sp>
      <p:graphicFrame>
        <p:nvGraphicFramePr>
          <p:cNvPr id="268329" name="Object 41"/>
          <p:cNvGraphicFramePr>
            <a:graphicFrameLocks noChangeAspect="1"/>
          </p:cNvGraphicFramePr>
          <p:nvPr/>
        </p:nvGraphicFramePr>
        <p:xfrm>
          <a:off x="6019800" y="3505200"/>
          <a:ext cx="2841625" cy="1044575"/>
        </p:xfrm>
        <a:graphic>
          <a:graphicData uri="http://schemas.openxmlformats.org/presentationml/2006/ole">
            <mc:AlternateContent xmlns:mc="http://schemas.openxmlformats.org/markup-compatibility/2006">
              <mc:Choice xmlns:v="urn:schemas-microsoft-com:vml" Requires="v">
                <p:oleObj spid="_x0000_s42013" name="Equation" r:id="rId10" imgW="1523880" imgH="583920" progId="Equation.3">
                  <p:embed/>
                </p:oleObj>
              </mc:Choice>
              <mc:Fallback>
                <p:oleObj name="Equation" r:id="rId10" imgW="1523880" imgH="583920" progId="Equation.3">
                  <p:embed/>
                  <p:pic>
                    <p:nvPicPr>
                      <p:cNvPr id="0" name="Object 41"/>
                      <p:cNvPicPr>
                        <a:picLocks noChangeAspect="1" noChangeArrowheads="1"/>
                      </p:cNvPicPr>
                      <p:nvPr/>
                    </p:nvPicPr>
                    <p:blipFill>
                      <a:blip r:embed="rId11">
                        <a:lum bright="100000"/>
                        <a:extLst>
                          <a:ext uri="{28A0092B-C50C-407E-A947-70E740481C1C}">
                            <a14:useLocalDpi xmlns:a14="http://schemas.microsoft.com/office/drawing/2010/main" val="0"/>
                          </a:ext>
                        </a:extLst>
                      </a:blip>
                      <a:srcRect/>
                      <a:stretch>
                        <a:fillRect/>
                      </a:stretch>
                    </p:blipFill>
                    <p:spPr bwMode="auto">
                      <a:xfrm>
                        <a:off x="6019800" y="3505200"/>
                        <a:ext cx="2841625" cy="104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8330" name="Rectangle 42"/>
          <p:cNvSpPr>
            <a:spLocks noChangeArrowheads="1"/>
          </p:cNvSpPr>
          <p:nvPr/>
        </p:nvSpPr>
        <p:spPr bwMode="auto">
          <a:xfrm>
            <a:off x="2133600" y="5410200"/>
            <a:ext cx="4806950" cy="584200"/>
          </a:xfrm>
          <a:prstGeom prst="rect">
            <a:avLst/>
          </a:prstGeom>
          <a:noFill/>
          <a:ln w="9525">
            <a:noFill/>
            <a:miter lim="800000"/>
            <a:headEnd/>
            <a:tailEnd/>
          </a:ln>
        </p:spPr>
        <p:txBody>
          <a:bodyPr anchor="ctr">
            <a:spAutoFit/>
          </a:bodyPr>
          <a:lstStyle/>
          <a:p>
            <a:pPr algn="r" rtl="1">
              <a:tabLst>
                <a:tab pos="1341438" algn="l"/>
              </a:tabLst>
            </a:pPr>
            <a:r>
              <a:rPr lang="fa-IR" sz="3200" b="1">
                <a:solidFill>
                  <a:srgbClr val="FF33CC"/>
                </a:solidFill>
              </a:rPr>
              <a:t>نکته: </a:t>
            </a:r>
            <a:r>
              <a:rPr lang="en-US" sz="3200" b="1"/>
              <a:t>X </a:t>
            </a:r>
            <a:r>
              <a:rPr lang="fa-IR" sz="3200" b="1"/>
              <a:t>  نقطه میانی طبقات است</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68290"/>
                                        </p:tgtEl>
                                        <p:attrNameLst>
                                          <p:attrName>style.visibility</p:attrName>
                                        </p:attrNameLst>
                                      </p:cBhvr>
                                      <p:to>
                                        <p:strVal val="visible"/>
                                      </p:to>
                                    </p:set>
                                    <p:anim calcmode="lin" valueType="num">
                                      <p:cBhvr>
                                        <p:cTn id="7" dur="500" fill="hold"/>
                                        <p:tgtEl>
                                          <p:spTgt spid="268290"/>
                                        </p:tgtEl>
                                        <p:attrNameLst>
                                          <p:attrName>ppt_w</p:attrName>
                                        </p:attrNameLst>
                                      </p:cBhvr>
                                      <p:tavLst>
                                        <p:tav tm="0">
                                          <p:val>
                                            <p:fltVal val="0"/>
                                          </p:val>
                                        </p:tav>
                                        <p:tav tm="100000">
                                          <p:val>
                                            <p:strVal val="#ppt_w"/>
                                          </p:val>
                                        </p:tav>
                                      </p:tavLst>
                                    </p:anim>
                                    <p:anim calcmode="lin" valueType="num">
                                      <p:cBhvr>
                                        <p:cTn id="8" dur="500" fill="hold"/>
                                        <p:tgtEl>
                                          <p:spTgt spid="268290"/>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68291"/>
                                        </p:tgtEl>
                                        <p:attrNameLst>
                                          <p:attrName>style.visibility</p:attrName>
                                        </p:attrNameLst>
                                      </p:cBhvr>
                                      <p:to>
                                        <p:strVal val="visible"/>
                                      </p:to>
                                    </p:set>
                                    <p:anim calcmode="lin" valueType="num">
                                      <p:cBhvr>
                                        <p:cTn id="11" dur="1000" fill="hold"/>
                                        <p:tgtEl>
                                          <p:spTgt spid="268291"/>
                                        </p:tgtEl>
                                        <p:attrNameLst>
                                          <p:attrName>ppt_w</p:attrName>
                                        </p:attrNameLst>
                                      </p:cBhvr>
                                      <p:tavLst>
                                        <p:tav tm="0">
                                          <p:val>
                                            <p:fltVal val="0"/>
                                          </p:val>
                                        </p:tav>
                                        <p:tav tm="100000">
                                          <p:val>
                                            <p:strVal val="#ppt_w"/>
                                          </p:val>
                                        </p:tav>
                                      </p:tavLst>
                                    </p:anim>
                                    <p:anim calcmode="lin" valueType="num">
                                      <p:cBhvr>
                                        <p:cTn id="12" dur="1000" fill="hold"/>
                                        <p:tgtEl>
                                          <p:spTgt spid="268291"/>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68292"/>
                                        </p:tgtEl>
                                        <p:attrNameLst>
                                          <p:attrName>style.visibility</p:attrName>
                                        </p:attrNameLst>
                                      </p:cBhvr>
                                      <p:to>
                                        <p:strVal val="visible"/>
                                      </p:to>
                                    </p:set>
                                    <p:anim calcmode="lin" valueType="num">
                                      <p:cBhvr>
                                        <p:cTn id="15" dur="1000" fill="hold"/>
                                        <p:tgtEl>
                                          <p:spTgt spid="268292"/>
                                        </p:tgtEl>
                                        <p:attrNameLst>
                                          <p:attrName>ppt_w</p:attrName>
                                        </p:attrNameLst>
                                      </p:cBhvr>
                                      <p:tavLst>
                                        <p:tav tm="0">
                                          <p:val>
                                            <p:fltVal val="0"/>
                                          </p:val>
                                        </p:tav>
                                        <p:tav tm="100000">
                                          <p:val>
                                            <p:strVal val="#ppt_w"/>
                                          </p:val>
                                        </p:tav>
                                      </p:tavLst>
                                    </p:anim>
                                    <p:anim calcmode="lin" valueType="num">
                                      <p:cBhvr>
                                        <p:cTn id="16" dur="1000" fill="hold"/>
                                        <p:tgtEl>
                                          <p:spTgt spid="268292"/>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268293"/>
                                        </p:tgtEl>
                                        <p:attrNameLst>
                                          <p:attrName>style.visibility</p:attrName>
                                        </p:attrNameLst>
                                      </p:cBhvr>
                                      <p:to>
                                        <p:strVal val="visible"/>
                                      </p:to>
                                    </p:set>
                                    <p:anim calcmode="lin" valueType="num">
                                      <p:cBhvr>
                                        <p:cTn id="19" dur="1000" fill="hold"/>
                                        <p:tgtEl>
                                          <p:spTgt spid="268293"/>
                                        </p:tgtEl>
                                        <p:attrNameLst>
                                          <p:attrName>ppt_w</p:attrName>
                                        </p:attrNameLst>
                                      </p:cBhvr>
                                      <p:tavLst>
                                        <p:tav tm="0">
                                          <p:val>
                                            <p:fltVal val="0"/>
                                          </p:val>
                                        </p:tav>
                                        <p:tav tm="100000">
                                          <p:val>
                                            <p:strVal val="#ppt_w"/>
                                          </p:val>
                                        </p:tav>
                                      </p:tavLst>
                                    </p:anim>
                                    <p:anim calcmode="lin" valueType="num">
                                      <p:cBhvr>
                                        <p:cTn id="20" dur="1000" fill="hold"/>
                                        <p:tgtEl>
                                          <p:spTgt spid="268293"/>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268294"/>
                                        </p:tgtEl>
                                        <p:attrNameLst>
                                          <p:attrName>style.visibility</p:attrName>
                                        </p:attrNameLst>
                                      </p:cBhvr>
                                      <p:to>
                                        <p:strVal val="visible"/>
                                      </p:to>
                                    </p:set>
                                    <p:anim calcmode="lin" valueType="num">
                                      <p:cBhvr>
                                        <p:cTn id="23" dur="1000" fill="hold"/>
                                        <p:tgtEl>
                                          <p:spTgt spid="268294"/>
                                        </p:tgtEl>
                                        <p:attrNameLst>
                                          <p:attrName>ppt_w</p:attrName>
                                        </p:attrNameLst>
                                      </p:cBhvr>
                                      <p:tavLst>
                                        <p:tav tm="0">
                                          <p:val>
                                            <p:fltVal val="0"/>
                                          </p:val>
                                        </p:tav>
                                        <p:tav tm="100000">
                                          <p:val>
                                            <p:strVal val="#ppt_w"/>
                                          </p:val>
                                        </p:tav>
                                      </p:tavLst>
                                    </p:anim>
                                    <p:anim calcmode="lin" valueType="num">
                                      <p:cBhvr>
                                        <p:cTn id="24" dur="1000" fill="hold"/>
                                        <p:tgtEl>
                                          <p:spTgt spid="268294"/>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268326"/>
                                        </p:tgtEl>
                                        <p:attrNameLst>
                                          <p:attrName>style.visibility</p:attrName>
                                        </p:attrNameLst>
                                      </p:cBhvr>
                                      <p:to>
                                        <p:strVal val="visible"/>
                                      </p:to>
                                    </p:set>
                                    <p:anim calcmode="lin" valueType="num">
                                      <p:cBhvr>
                                        <p:cTn id="27" dur="1000" fill="hold"/>
                                        <p:tgtEl>
                                          <p:spTgt spid="268326"/>
                                        </p:tgtEl>
                                        <p:attrNameLst>
                                          <p:attrName>ppt_w</p:attrName>
                                        </p:attrNameLst>
                                      </p:cBhvr>
                                      <p:tavLst>
                                        <p:tav tm="0">
                                          <p:val>
                                            <p:fltVal val="0"/>
                                          </p:val>
                                        </p:tav>
                                        <p:tav tm="100000">
                                          <p:val>
                                            <p:strVal val="#ppt_w"/>
                                          </p:val>
                                        </p:tav>
                                      </p:tavLst>
                                    </p:anim>
                                    <p:anim calcmode="lin" valueType="num">
                                      <p:cBhvr>
                                        <p:cTn id="28" dur="1000" fill="hold"/>
                                        <p:tgtEl>
                                          <p:spTgt spid="268326"/>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268329"/>
                                        </p:tgtEl>
                                        <p:attrNameLst>
                                          <p:attrName>style.visibility</p:attrName>
                                        </p:attrNameLst>
                                      </p:cBhvr>
                                      <p:to>
                                        <p:strVal val="visible"/>
                                      </p:to>
                                    </p:set>
                                    <p:anim calcmode="lin" valueType="num">
                                      <p:cBhvr>
                                        <p:cTn id="31" dur="1000" fill="hold"/>
                                        <p:tgtEl>
                                          <p:spTgt spid="268329"/>
                                        </p:tgtEl>
                                        <p:attrNameLst>
                                          <p:attrName>ppt_w</p:attrName>
                                        </p:attrNameLst>
                                      </p:cBhvr>
                                      <p:tavLst>
                                        <p:tav tm="0">
                                          <p:val>
                                            <p:fltVal val="0"/>
                                          </p:val>
                                        </p:tav>
                                        <p:tav tm="100000">
                                          <p:val>
                                            <p:strVal val="#ppt_w"/>
                                          </p:val>
                                        </p:tav>
                                      </p:tavLst>
                                    </p:anim>
                                    <p:anim calcmode="lin" valueType="num">
                                      <p:cBhvr>
                                        <p:cTn id="32" dur="1000" fill="hold"/>
                                        <p:tgtEl>
                                          <p:spTgt spid="268329"/>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268330"/>
                                        </p:tgtEl>
                                        <p:attrNameLst>
                                          <p:attrName>style.visibility</p:attrName>
                                        </p:attrNameLst>
                                      </p:cBhvr>
                                      <p:to>
                                        <p:strVal val="visible"/>
                                      </p:to>
                                    </p:set>
                                    <p:anim calcmode="lin" valueType="num">
                                      <p:cBhvr>
                                        <p:cTn id="35" dur="1000" fill="hold"/>
                                        <p:tgtEl>
                                          <p:spTgt spid="268330"/>
                                        </p:tgtEl>
                                        <p:attrNameLst>
                                          <p:attrName>ppt_w</p:attrName>
                                        </p:attrNameLst>
                                      </p:cBhvr>
                                      <p:tavLst>
                                        <p:tav tm="0">
                                          <p:val>
                                            <p:fltVal val="0"/>
                                          </p:val>
                                        </p:tav>
                                        <p:tav tm="100000">
                                          <p:val>
                                            <p:strVal val="#ppt_w"/>
                                          </p:val>
                                        </p:tav>
                                      </p:tavLst>
                                    </p:anim>
                                    <p:anim calcmode="lin" valueType="num">
                                      <p:cBhvr>
                                        <p:cTn id="36" dur="1000" fill="hold"/>
                                        <p:tgtEl>
                                          <p:spTgt spid="26833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268295"/>
                                        </p:tgtEl>
                                        <p:attrNameLst>
                                          <p:attrName>style.visibility</p:attrName>
                                        </p:attrNameLst>
                                      </p:cBhvr>
                                      <p:to>
                                        <p:strVal val="visible"/>
                                      </p:to>
                                    </p:set>
                                    <p:anim calcmode="lin" valueType="num">
                                      <p:cBhvr>
                                        <p:cTn id="39" dur="1000" fill="hold"/>
                                        <p:tgtEl>
                                          <p:spTgt spid="268295"/>
                                        </p:tgtEl>
                                        <p:attrNameLst>
                                          <p:attrName>ppt_w</p:attrName>
                                        </p:attrNameLst>
                                      </p:cBhvr>
                                      <p:tavLst>
                                        <p:tav tm="0">
                                          <p:val>
                                            <p:fltVal val="0"/>
                                          </p:val>
                                        </p:tav>
                                        <p:tav tm="100000">
                                          <p:val>
                                            <p:strVal val="#ppt_w"/>
                                          </p:val>
                                        </p:tav>
                                      </p:tavLst>
                                    </p:anim>
                                    <p:anim calcmode="lin" valueType="num">
                                      <p:cBhvr>
                                        <p:cTn id="40" dur="1000" fill="hold"/>
                                        <p:tgtEl>
                                          <p:spTgt spid="2682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0" grpId="0"/>
      <p:bldP spid="268293" grpId="0"/>
      <p:bldP spid="268294" grpId="0"/>
      <p:bldP spid="268330" grpId="0"/>
    </p:bldLst>
  </p:timing>
</p:sld>
</file>

<file path=ppt/slides/slide1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2386" name="Rectangle 2"/>
          <p:cNvSpPr>
            <a:spLocks noGrp="1" noChangeArrowheads="1"/>
          </p:cNvSpPr>
          <p:nvPr>
            <p:ph type="title" idx="4294967295"/>
          </p:nvPr>
        </p:nvSpPr>
        <p:spPr/>
        <p:txBody>
          <a:bodyPr anchorCtr="1"/>
          <a:lstStyle/>
          <a:p>
            <a:pPr eaLnBrk="1" hangingPunct="1">
              <a:defRPr/>
            </a:pPr>
            <a:r>
              <a:rPr lang="fa-IR" sz="4000" b="1" smtClean="0">
                <a:solidFill>
                  <a:schemeClr val="hlink"/>
                </a:solidFill>
              </a:rPr>
              <a:t>انحراف استاندارد</a:t>
            </a:r>
            <a:endParaRPr lang="en-US" sz="4000" b="1" smtClean="0">
              <a:solidFill>
                <a:schemeClr val="hlink"/>
              </a:solidFill>
            </a:endParaRPr>
          </a:p>
        </p:txBody>
      </p:sp>
      <p:sp>
        <p:nvSpPr>
          <p:cNvPr id="272387" name="Rectangle 3"/>
          <p:cNvSpPr>
            <a:spLocks noGrp="1" noChangeArrowheads="1"/>
          </p:cNvSpPr>
          <p:nvPr>
            <p:ph type="body" idx="4294967295"/>
          </p:nvPr>
        </p:nvSpPr>
        <p:spPr>
          <a:xfrm>
            <a:off x="1066800" y="1905000"/>
            <a:ext cx="7239000" cy="3875088"/>
          </a:xfrm>
        </p:spPr>
        <p:txBody>
          <a:bodyPr/>
          <a:lstStyle/>
          <a:p>
            <a:pPr algn="just" eaLnBrk="1" hangingPunct="1">
              <a:buFontTx/>
              <a:buNone/>
              <a:defRPr/>
            </a:pPr>
            <a:r>
              <a:rPr lang="en-US" b="1" dirty="0" smtClean="0"/>
              <a:t>        </a:t>
            </a:r>
            <a:r>
              <a:rPr lang="fa-IR" b="1" dirty="0" smtClean="0"/>
              <a:t>جذر واریانس ،انحراف استاندارد می باشد</a:t>
            </a:r>
          </a:p>
          <a:p>
            <a:pPr algn="just" eaLnBrk="1" hangingPunct="1">
              <a:defRPr/>
            </a:pPr>
            <a:endParaRPr lang="fa-IR" b="1" dirty="0" smtClean="0"/>
          </a:p>
          <a:p>
            <a:pPr algn="just" eaLnBrk="1" hangingPunct="1">
              <a:defRPr/>
            </a:pPr>
            <a:endParaRPr lang="fa-IR" b="1" dirty="0" smtClean="0"/>
          </a:p>
          <a:p>
            <a:pPr algn="just" eaLnBrk="1" hangingPunct="1">
              <a:buFontTx/>
              <a:buNone/>
              <a:defRPr/>
            </a:pPr>
            <a:r>
              <a:rPr lang="en-US" b="1" dirty="0" smtClean="0"/>
              <a:t>  </a:t>
            </a:r>
          </a:p>
          <a:p>
            <a:pPr algn="just" eaLnBrk="1" hangingPunct="1">
              <a:buFontTx/>
              <a:buNone/>
              <a:defRPr/>
            </a:pPr>
            <a:r>
              <a:rPr lang="en-US" b="1" dirty="0" smtClean="0">
                <a:solidFill>
                  <a:srgbClr val="FF33CC"/>
                </a:solidFill>
              </a:rPr>
              <a:t>   </a:t>
            </a:r>
            <a:r>
              <a:rPr lang="fa-IR" b="1" dirty="0" smtClean="0">
                <a:solidFill>
                  <a:srgbClr val="FF33CC"/>
                </a:solidFill>
              </a:rPr>
              <a:t>نکته: </a:t>
            </a:r>
            <a:r>
              <a:rPr lang="fa-IR" b="1" dirty="0" smtClean="0"/>
              <a:t>تمام روشهایی که برای محاسبه واریانس بکار برده می شوند برای بدست آوردن انحراف استاندارد هم کاربرد دارند.</a:t>
            </a:r>
            <a:endParaRPr lang="en-US" b="1" dirty="0" smtClean="0"/>
          </a:p>
        </p:txBody>
      </p:sp>
      <p:sp>
        <p:nvSpPr>
          <p:cNvPr id="43014" name="Rectangle 4"/>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fa-IR"/>
          </a:p>
        </p:txBody>
      </p:sp>
      <p:graphicFrame>
        <p:nvGraphicFramePr>
          <p:cNvPr id="272389" name="Object 5"/>
          <p:cNvGraphicFramePr>
            <a:graphicFrameLocks noChangeAspect="1"/>
          </p:cNvGraphicFramePr>
          <p:nvPr/>
        </p:nvGraphicFramePr>
        <p:xfrm>
          <a:off x="2133600" y="3048000"/>
          <a:ext cx="1752600" cy="827088"/>
        </p:xfrm>
        <a:graphic>
          <a:graphicData uri="http://schemas.openxmlformats.org/presentationml/2006/ole">
            <mc:AlternateContent xmlns:mc="http://schemas.openxmlformats.org/markup-compatibility/2006">
              <mc:Choice xmlns:v="urn:schemas-microsoft-com:vml" Requires="v">
                <p:oleObj spid="_x0000_s43022" name="Equation" r:id="rId4" imgW="583947" imgH="253890" progId="Equation.3">
                  <p:embed/>
                </p:oleObj>
              </mc:Choice>
              <mc:Fallback>
                <p:oleObj name="Equation" r:id="rId4" imgW="583947" imgH="253890" progId="Equation.3">
                  <p:embed/>
                  <p:pic>
                    <p:nvPicPr>
                      <p:cNvPr id="0" name="Object 5"/>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2133600" y="3048000"/>
                        <a:ext cx="1752600" cy="827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6"/>
          <p:cNvSpPr>
            <a:spLocks noChangeArrowheads="1"/>
          </p:cNvSpPr>
          <p:nvPr/>
        </p:nvSpPr>
        <p:spPr bwMode="auto">
          <a:xfrm>
            <a:off x="0" y="3557588"/>
            <a:ext cx="9144000" cy="0"/>
          </a:xfrm>
          <a:prstGeom prst="rect">
            <a:avLst/>
          </a:prstGeom>
          <a:noFill/>
          <a:ln w="9525">
            <a:noFill/>
            <a:miter lim="800000"/>
            <a:headEnd/>
            <a:tailEnd/>
          </a:ln>
        </p:spPr>
        <p:txBody>
          <a:bodyPr wrap="none" anchor="ctr">
            <a:spAutoFit/>
          </a:bodyPr>
          <a:lstStyle/>
          <a:p>
            <a:endParaRPr lang="fa-IR"/>
          </a:p>
        </p:txBody>
      </p:sp>
      <p:sp>
        <p:nvSpPr>
          <p:cNvPr id="43016" name="Rectangle 7"/>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fa-IR"/>
          </a:p>
        </p:txBody>
      </p:sp>
      <p:graphicFrame>
        <p:nvGraphicFramePr>
          <p:cNvPr id="272392" name="Object 8"/>
          <p:cNvGraphicFramePr>
            <a:graphicFrameLocks noChangeAspect="1"/>
          </p:cNvGraphicFramePr>
          <p:nvPr/>
        </p:nvGraphicFramePr>
        <p:xfrm>
          <a:off x="5257800" y="3048000"/>
          <a:ext cx="1447800" cy="811213"/>
        </p:xfrm>
        <a:graphic>
          <a:graphicData uri="http://schemas.openxmlformats.org/presentationml/2006/ole">
            <mc:AlternateContent xmlns:mc="http://schemas.openxmlformats.org/markup-compatibility/2006">
              <mc:Choice xmlns:v="urn:schemas-microsoft-com:vml" Requires="v">
                <p:oleObj spid="_x0000_s43023" name="Equation" r:id="rId6" imgW="571252" imgH="253890" progId="Equation.3">
                  <p:embed/>
                </p:oleObj>
              </mc:Choice>
              <mc:Fallback>
                <p:oleObj name="Equation" r:id="rId6" imgW="571252" imgH="253890" progId="Equation.3">
                  <p:embed/>
                  <p:pic>
                    <p:nvPicPr>
                      <p:cNvPr id="0" name="Object 8"/>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5257800" y="3048000"/>
                        <a:ext cx="1447800" cy="81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72386"/>
                                        </p:tgtEl>
                                        <p:attrNameLst>
                                          <p:attrName>style.visibility</p:attrName>
                                        </p:attrNameLst>
                                      </p:cBhvr>
                                      <p:to>
                                        <p:strVal val="visible"/>
                                      </p:to>
                                    </p:set>
                                    <p:anim calcmode="lin" valueType="num">
                                      <p:cBhvr>
                                        <p:cTn id="7" dur="500" fill="hold"/>
                                        <p:tgtEl>
                                          <p:spTgt spid="272386"/>
                                        </p:tgtEl>
                                        <p:attrNameLst>
                                          <p:attrName>ppt_w</p:attrName>
                                        </p:attrNameLst>
                                      </p:cBhvr>
                                      <p:tavLst>
                                        <p:tav tm="0">
                                          <p:val>
                                            <p:fltVal val="0"/>
                                          </p:val>
                                        </p:tav>
                                        <p:tav tm="100000">
                                          <p:val>
                                            <p:strVal val="#ppt_w"/>
                                          </p:val>
                                        </p:tav>
                                      </p:tavLst>
                                    </p:anim>
                                    <p:anim calcmode="lin" valueType="num">
                                      <p:cBhvr>
                                        <p:cTn id="8" dur="500" fill="hold"/>
                                        <p:tgtEl>
                                          <p:spTgt spid="27238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72387">
                                            <p:txEl>
                                              <p:pRg st="0" end="0"/>
                                            </p:txEl>
                                          </p:spTgt>
                                        </p:tgtEl>
                                        <p:attrNameLst>
                                          <p:attrName>style.visibility</p:attrName>
                                        </p:attrNameLst>
                                      </p:cBhvr>
                                      <p:to>
                                        <p:strVal val="visible"/>
                                      </p:to>
                                    </p:set>
                                    <p:anim calcmode="lin" valueType="num">
                                      <p:cBhvr>
                                        <p:cTn id="13" dur="500" fill="hold"/>
                                        <p:tgtEl>
                                          <p:spTgt spid="27238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7238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72387">
                                            <p:txEl>
                                              <p:pRg st="3" end="3"/>
                                            </p:txEl>
                                          </p:spTgt>
                                        </p:tgtEl>
                                        <p:attrNameLst>
                                          <p:attrName>style.visibility</p:attrName>
                                        </p:attrNameLst>
                                      </p:cBhvr>
                                      <p:to>
                                        <p:strVal val="visible"/>
                                      </p:to>
                                    </p:set>
                                    <p:anim calcmode="lin" valueType="num">
                                      <p:cBhvr>
                                        <p:cTn id="19" dur="500" fill="hold"/>
                                        <p:tgtEl>
                                          <p:spTgt spid="272387">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27238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72387">
                                            <p:txEl>
                                              <p:pRg st="4" end="4"/>
                                            </p:txEl>
                                          </p:spTgt>
                                        </p:tgtEl>
                                        <p:attrNameLst>
                                          <p:attrName>style.visibility</p:attrName>
                                        </p:attrNameLst>
                                      </p:cBhvr>
                                      <p:to>
                                        <p:strVal val="visible"/>
                                      </p:to>
                                    </p:set>
                                    <p:anim calcmode="lin" valueType="num">
                                      <p:cBhvr>
                                        <p:cTn id="25" dur="500" fill="hold"/>
                                        <p:tgtEl>
                                          <p:spTgt spid="272387">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272387">
                                            <p:txEl>
                                              <p:pRg st="4" end="4"/>
                                            </p:txEl>
                                          </p:spTgt>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272389"/>
                                        </p:tgtEl>
                                        <p:attrNameLst>
                                          <p:attrName>style.visibility</p:attrName>
                                        </p:attrNameLst>
                                      </p:cBhvr>
                                      <p:to>
                                        <p:strVal val="visible"/>
                                      </p:to>
                                    </p:set>
                                    <p:anim calcmode="lin" valueType="num">
                                      <p:cBhvr>
                                        <p:cTn id="29" dur="500" fill="hold"/>
                                        <p:tgtEl>
                                          <p:spTgt spid="272389"/>
                                        </p:tgtEl>
                                        <p:attrNameLst>
                                          <p:attrName>ppt_w</p:attrName>
                                        </p:attrNameLst>
                                      </p:cBhvr>
                                      <p:tavLst>
                                        <p:tav tm="0">
                                          <p:val>
                                            <p:fltVal val="0"/>
                                          </p:val>
                                        </p:tav>
                                        <p:tav tm="100000">
                                          <p:val>
                                            <p:strVal val="#ppt_w"/>
                                          </p:val>
                                        </p:tav>
                                      </p:tavLst>
                                    </p:anim>
                                    <p:anim calcmode="lin" valueType="num">
                                      <p:cBhvr>
                                        <p:cTn id="30" dur="500" fill="hold"/>
                                        <p:tgtEl>
                                          <p:spTgt spid="272389"/>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272392"/>
                                        </p:tgtEl>
                                        <p:attrNameLst>
                                          <p:attrName>style.visibility</p:attrName>
                                        </p:attrNameLst>
                                      </p:cBhvr>
                                      <p:to>
                                        <p:strVal val="visible"/>
                                      </p:to>
                                    </p:set>
                                    <p:anim calcmode="lin" valueType="num">
                                      <p:cBhvr>
                                        <p:cTn id="33" dur="500" fill="hold"/>
                                        <p:tgtEl>
                                          <p:spTgt spid="272392"/>
                                        </p:tgtEl>
                                        <p:attrNameLst>
                                          <p:attrName>ppt_w</p:attrName>
                                        </p:attrNameLst>
                                      </p:cBhvr>
                                      <p:tavLst>
                                        <p:tav tm="0">
                                          <p:val>
                                            <p:fltVal val="0"/>
                                          </p:val>
                                        </p:tav>
                                        <p:tav tm="100000">
                                          <p:val>
                                            <p:strVal val="#ppt_w"/>
                                          </p:val>
                                        </p:tav>
                                      </p:tavLst>
                                    </p:anim>
                                    <p:anim calcmode="lin" valueType="num">
                                      <p:cBhvr>
                                        <p:cTn id="34" dur="500" fill="hold"/>
                                        <p:tgtEl>
                                          <p:spTgt spid="2723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6" grpId="0"/>
      <p:bldP spid="272387" grpId="0" build="p"/>
    </p:bldLst>
  </p:timing>
</p:sld>
</file>

<file path=ppt/slides/slide1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4434" name="Rectangle 2"/>
          <p:cNvSpPr>
            <a:spLocks noGrp="1" noChangeArrowheads="1"/>
          </p:cNvSpPr>
          <p:nvPr>
            <p:ph type="title" idx="4294967295"/>
          </p:nvPr>
        </p:nvSpPr>
        <p:spPr>
          <a:xfrm>
            <a:off x="914400" y="1752600"/>
            <a:ext cx="7315200" cy="3352800"/>
          </a:xfrm>
        </p:spPr>
        <p:txBody>
          <a:bodyPr anchorCtr="1"/>
          <a:lstStyle/>
          <a:p>
            <a:pPr algn="just" eaLnBrk="1" hangingPunct="1">
              <a:defRPr/>
            </a:pPr>
            <a:r>
              <a:rPr lang="fa-IR" sz="3200" b="1" dirty="0" smtClean="0">
                <a:solidFill>
                  <a:srgbClr val="FF33CC"/>
                </a:solidFill>
              </a:rPr>
              <a:t>نکته : </a:t>
            </a:r>
            <a:r>
              <a:rPr lang="fa-IR" sz="3200" b="1" dirty="0" smtClean="0"/>
              <a:t>در صورتی که عدد ثابتی به همه اعداد یک توزیع اضافه شود یا از آنها کم شود واریانس و انحراف استاندارد تغییری نخواهد کرد اما اگر عدد ثابتی در اعداد خام ضرب شود همان عدد در واریانس و انحراف استاندارد ضرب می شود. </a:t>
            </a:r>
            <a:endParaRPr lang="en-US" sz="32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74434"/>
                                        </p:tgtEl>
                                        <p:attrNameLst>
                                          <p:attrName>style.visibility</p:attrName>
                                        </p:attrNameLst>
                                      </p:cBhvr>
                                      <p:to>
                                        <p:strVal val="visible"/>
                                      </p:to>
                                    </p:set>
                                    <p:anim calcmode="lin" valueType="num">
                                      <p:cBhvr>
                                        <p:cTn id="7" dur="500" fill="hold"/>
                                        <p:tgtEl>
                                          <p:spTgt spid="274434"/>
                                        </p:tgtEl>
                                        <p:attrNameLst>
                                          <p:attrName>ppt_w</p:attrName>
                                        </p:attrNameLst>
                                      </p:cBhvr>
                                      <p:tavLst>
                                        <p:tav tm="0">
                                          <p:val>
                                            <p:fltVal val="0"/>
                                          </p:val>
                                        </p:tav>
                                        <p:tav tm="100000">
                                          <p:val>
                                            <p:strVal val="#ppt_w"/>
                                          </p:val>
                                        </p:tav>
                                      </p:tavLst>
                                    </p:anim>
                                    <p:anim calcmode="lin" valueType="num">
                                      <p:cBhvr>
                                        <p:cTn id="8" dur="500" fill="hold"/>
                                        <p:tgtEl>
                                          <p:spTgt spid="2744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4" grpId="0"/>
    </p:bldLst>
  </p:timing>
</p:sld>
</file>

<file path=ppt/slides/slide1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482" name="Rectangle 2"/>
          <p:cNvSpPr>
            <a:spLocks noGrp="1" noChangeArrowheads="1"/>
          </p:cNvSpPr>
          <p:nvPr>
            <p:ph type="title" idx="4294967295"/>
          </p:nvPr>
        </p:nvSpPr>
        <p:spPr>
          <a:xfrm>
            <a:off x="457200" y="292100"/>
            <a:ext cx="8229600" cy="1765300"/>
          </a:xfrm>
        </p:spPr>
        <p:txBody>
          <a:bodyPr anchorCtr="1"/>
          <a:lstStyle/>
          <a:p>
            <a:pPr eaLnBrk="1" hangingPunct="1">
              <a:defRPr/>
            </a:pPr>
            <a:r>
              <a:rPr lang="fa-IR" sz="4000" b="1" dirty="0" smtClean="0">
                <a:solidFill>
                  <a:srgbClr val="FF3300"/>
                </a:solidFill>
              </a:rPr>
              <a:t>محاسبه انحراف استاندارد مرکب </a:t>
            </a:r>
            <a:endParaRPr lang="en-US" sz="4000" b="1" dirty="0" smtClean="0">
              <a:solidFill>
                <a:srgbClr val="FF3300"/>
              </a:solidFill>
            </a:endParaRPr>
          </a:p>
        </p:txBody>
      </p:sp>
      <p:sp>
        <p:nvSpPr>
          <p:cNvPr id="44037" name="Rectangle 3"/>
          <p:cNvSpPr>
            <a:spLocks noChangeArrowheads="1"/>
          </p:cNvSpPr>
          <p:nvPr/>
        </p:nvSpPr>
        <p:spPr bwMode="auto">
          <a:xfrm>
            <a:off x="0" y="3067050"/>
            <a:ext cx="9144000" cy="0"/>
          </a:xfrm>
          <a:prstGeom prst="rect">
            <a:avLst/>
          </a:prstGeom>
          <a:noFill/>
          <a:ln w="9525">
            <a:noFill/>
            <a:miter lim="800000"/>
            <a:headEnd/>
            <a:tailEnd/>
          </a:ln>
        </p:spPr>
        <p:txBody>
          <a:bodyPr wrap="none" anchor="ctr">
            <a:spAutoFit/>
          </a:bodyPr>
          <a:lstStyle/>
          <a:p>
            <a:endParaRPr lang="fa-IR"/>
          </a:p>
        </p:txBody>
      </p:sp>
      <p:graphicFrame>
        <p:nvGraphicFramePr>
          <p:cNvPr id="276484" name="Object 4"/>
          <p:cNvGraphicFramePr>
            <a:graphicFrameLocks noChangeAspect="1"/>
          </p:cNvGraphicFramePr>
          <p:nvPr/>
        </p:nvGraphicFramePr>
        <p:xfrm>
          <a:off x="1371600" y="2286000"/>
          <a:ext cx="6691313" cy="1490663"/>
        </p:xfrm>
        <a:graphic>
          <a:graphicData uri="http://schemas.openxmlformats.org/presentationml/2006/ole">
            <mc:AlternateContent xmlns:mc="http://schemas.openxmlformats.org/markup-compatibility/2006">
              <mc:Choice xmlns:v="urn:schemas-microsoft-com:vml" Requires="v">
                <p:oleObj spid="_x0000_s44046" name="Equation" r:id="rId4" imgW="2819160" imgH="736560" progId="Equation.3">
                  <p:embed/>
                </p:oleObj>
              </mc:Choice>
              <mc:Fallback>
                <p:oleObj name="Equation" r:id="rId4" imgW="2819160" imgH="736560" progId="Equation.3">
                  <p:embed/>
                  <p:pic>
                    <p:nvPicPr>
                      <p:cNvPr id="0" name="Object 4"/>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1371600" y="2286000"/>
                        <a:ext cx="6691313" cy="1490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8" name="Rectangle 5"/>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fa-IR"/>
          </a:p>
        </p:txBody>
      </p:sp>
      <p:sp>
        <p:nvSpPr>
          <p:cNvPr id="44039" name="Rectangle 6"/>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fa-IR"/>
          </a:p>
        </p:txBody>
      </p:sp>
      <p:graphicFrame>
        <p:nvGraphicFramePr>
          <p:cNvPr id="276487" name="Object 7"/>
          <p:cNvGraphicFramePr>
            <a:graphicFrameLocks noChangeAspect="1"/>
          </p:cNvGraphicFramePr>
          <p:nvPr/>
        </p:nvGraphicFramePr>
        <p:xfrm>
          <a:off x="3124200" y="4419600"/>
          <a:ext cx="2895600" cy="1371600"/>
        </p:xfrm>
        <a:graphic>
          <a:graphicData uri="http://schemas.openxmlformats.org/presentationml/2006/ole">
            <mc:AlternateContent xmlns:mc="http://schemas.openxmlformats.org/markup-compatibility/2006">
              <mc:Choice xmlns:v="urn:schemas-microsoft-com:vml" Requires="v">
                <p:oleObj spid="_x0000_s44047" name="Equation" r:id="rId6" imgW="723586" imgH="457002" progId="Equation.3">
                  <p:embed/>
                </p:oleObj>
              </mc:Choice>
              <mc:Fallback>
                <p:oleObj name="Equation" r:id="rId6" imgW="723586" imgH="457002" progId="Equation.3">
                  <p:embed/>
                  <p:pic>
                    <p:nvPicPr>
                      <p:cNvPr id="0" name="Object 7"/>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3124200" y="4419600"/>
                        <a:ext cx="2895600"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76482"/>
                                        </p:tgtEl>
                                        <p:attrNameLst>
                                          <p:attrName>style.visibility</p:attrName>
                                        </p:attrNameLst>
                                      </p:cBhvr>
                                      <p:to>
                                        <p:strVal val="visible"/>
                                      </p:to>
                                    </p:set>
                                    <p:anim calcmode="lin" valueType="num">
                                      <p:cBhvr>
                                        <p:cTn id="7" dur="500" fill="hold"/>
                                        <p:tgtEl>
                                          <p:spTgt spid="276482"/>
                                        </p:tgtEl>
                                        <p:attrNameLst>
                                          <p:attrName>ppt_w</p:attrName>
                                        </p:attrNameLst>
                                      </p:cBhvr>
                                      <p:tavLst>
                                        <p:tav tm="0">
                                          <p:val>
                                            <p:fltVal val="0"/>
                                          </p:val>
                                        </p:tav>
                                        <p:tav tm="100000">
                                          <p:val>
                                            <p:strVal val="#ppt_w"/>
                                          </p:val>
                                        </p:tav>
                                      </p:tavLst>
                                    </p:anim>
                                    <p:anim calcmode="lin" valueType="num">
                                      <p:cBhvr>
                                        <p:cTn id="8" dur="500" fill="hold"/>
                                        <p:tgtEl>
                                          <p:spTgt spid="27648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76484"/>
                                        </p:tgtEl>
                                        <p:attrNameLst>
                                          <p:attrName>style.visibility</p:attrName>
                                        </p:attrNameLst>
                                      </p:cBhvr>
                                      <p:to>
                                        <p:strVal val="visible"/>
                                      </p:to>
                                    </p:set>
                                    <p:anim calcmode="lin" valueType="num">
                                      <p:cBhvr>
                                        <p:cTn id="13" dur="500" fill="hold"/>
                                        <p:tgtEl>
                                          <p:spTgt spid="276484"/>
                                        </p:tgtEl>
                                        <p:attrNameLst>
                                          <p:attrName>ppt_w</p:attrName>
                                        </p:attrNameLst>
                                      </p:cBhvr>
                                      <p:tavLst>
                                        <p:tav tm="0">
                                          <p:val>
                                            <p:fltVal val="0"/>
                                          </p:val>
                                        </p:tav>
                                        <p:tav tm="100000">
                                          <p:val>
                                            <p:strVal val="#ppt_w"/>
                                          </p:val>
                                        </p:tav>
                                      </p:tavLst>
                                    </p:anim>
                                    <p:anim calcmode="lin" valueType="num">
                                      <p:cBhvr>
                                        <p:cTn id="14" dur="500" fill="hold"/>
                                        <p:tgtEl>
                                          <p:spTgt spid="27648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76487"/>
                                        </p:tgtEl>
                                        <p:attrNameLst>
                                          <p:attrName>style.visibility</p:attrName>
                                        </p:attrNameLst>
                                      </p:cBhvr>
                                      <p:to>
                                        <p:strVal val="visible"/>
                                      </p:to>
                                    </p:set>
                                    <p:anim calcmode="lin" valueType="num">
                                      <p:cBhvr>
                                        <p:cTn id="19" dur="500" fill="hold"/>
                                        <p:tgtEl>
                                          <p:spTgt spid="276487"/>
                                        </p:tgtEl>
                                        <p:attrNameLst>
                                          <p:attrName>ppt_w</p:attrName>
                                        </p:attrNameLst>
                                      </p:cBhvr>
                                      <p:tavLst>
                                        <p:tav tm="0">
                                          <p:val>
                                            <p:fltVal val="0"/>
                                          </p:val>
                                        </p:tav>
                                        <p:tav tm="100000">
                                          <p:val>
                                            <p:strVal val="#ppt_w"/>
                                          </p:val>
                                        </p:tav>
                                      </p:tavLst>
                                    </p:anim>
                                    <p:anim calcmode="lin" valueType="num">
                                      <p:cBhvr>
                                        <p:cTn id="20" dur="500" fill="hold"/>
                                        <p:tgtEl>
                                          <p:spTgt spid="2764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2" grpId="0"/>
    </p:bldLst>
  </p:timing>
</p:sld>
</file>

<file path=ppt/slides/slide1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8530" name="Rectangle 2"/>
          <p:cNvSpPr>
            <a:spLocks noGrp="1" noChangeArrowheads="1"/>
          </p:cNvSpPr>
          <p:nvPr>
            <p:ph type="title" idx="4294967295"/>
          </p:nvPr>
        </p:nvSpPr>
        <p:spPr/>
        <p:txBody>
          <a:bodyPr anchorCtr="1"/>
          <a:lstStyle/>
          <a:p>
            <a:pPr eaLnBrk="1" hangingPunct="1">
              <a:defRPr/>
            </a:pPr>
            <a:r>
              <a:rPr lang="fa-IR" sz="4000" b="1" smtClean="0"/>
              <a:t>مثال</a:t>
            </a:r>
            <a:endParaRPr lang="en-US" sz="4000" b="1" smtClean="0"/>
          </a:p>
        </p:txBody>
      </p:sp>
      <p:graphicFrame>
        <p:nvGraphicFramePr>
          <p:cNvPr id="278531" name="Object 3"/>
          <p:cNvGraphicFramePr>
            <a:graphicFrameLocks noChangeAspect="1"/>
          </p:cNvGraphicFramePr>
          <p:nvPr/>
        </p:nvGraphicFramePr>
        <p:xfrm>
          <a:off x="2514600" y="3048000"/>
          <a:ext cx="346075" cy="381000"/>
        </p:xfrm>
        <a:graphic>
          <a:graphicData uri="http://schemas.openxmlformats.org/presentationml/2006/ole">
            <mc:AlternateContent xmlns:mc="http://schemas.openxmlformats.org/markup-compatibility/2006">
              <mc:Choice xmlns:v="urn:schemas-microsoft-com:vml" Requires="v">
                <p:oleObj spid="_x0000_s45082" name="Equation" r:id="rId4" imgW="177569" imgH="202936" progId="Equation.3">
                  <p:embed/>
                </p:oleObj>
              </mc:Choice>
              <mc:Fallback>
                <p:oleObj name="Equation" r:id="rId4" imgW="177569" imgH="202936" progId="Equation.3">
                  <p:embed/>
                  <p:pic>
                    <p:nvPicPr>
                      <p:cNvPr id="0" name="Object 3"/>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2514600" y="3048000"/>
                        <a:ext cx="34607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8532" name="Rectangle 4"/>
          <p:cNvSpPr>
            <a:spLocks noChangeArrowheads="1"/>
          </p:cNvSpPr>
          <p:nvPr/>
        </p:nvSpPr>
        <p:spPr bwMode="auto">
          <a:xfrm>
            <a:off x="3109913" y="2478088"/>
            <a:ext cx="525462" cy="0"/>
          </a:xfrm>
          <a:prstGeom prst="rect">
            <a:avLst/>
          </a:prstGeom>
          <a:noFill/>
          <a:ln w="9525">
            <a:noFill/>
            <a:miter lim="800000"/>
            <a:headEnd/>
            <a:tailEnd/>
          </a:ln>
        </p:spPr>
        <p:txBody>
          <a:bodyPr wrap="none">
            <a:spAutoFit/>
          </a:bodyPr>
          <a:lstStyle/>
          <a:p>
            <a:endParaRPr lang="fa-IR"/>
          </a:p>
        </p:txBody>
      </p:sp>
      <p:sp>
        <p:nvSpPr>
          <p:cNvPr id="278533" name="Rectangle 5"/>
          <p:cNvSpPr>
            <a:spLocks noChangeArrowheads="1"/>
          </p:cNvSpPr>
          <p:nvPr/>
        </p:nvSpPr>
        <p:spPr bwMode="auto">
          <a:xfrm>
            <a:off x="3109913" y="2478088"/>
            <a:ext cx="525462" cy="0"/>
          </a:xfrm>
          <a:prstGeom prst="rect">
            <a:avLst/>
          </a:prstGeom>
          <a:noFill/>
          <a:ln w="9525">
            <a:noFill/>
            <a:miter lim="800000"/>
            <a:headEnd/>
            <a:tailEnd/>
          </a:ln>
        </p:spPr>
        <p:txBody>
          <a:bodyPr wrap="none">
            <a:spAutoFit/>
          </a:bodyPr>
          <a:lstStyle/>
          <a:p>
            <a:endParaRPr lang="fa-IR"/>
          </a:p>
        </p:txBody>
      </p:sp>
      <p:graphicFrame>
        <p:nvGraphicFramePr>
          <p:cNvPr id="278534" name="Group 6"/>
          <p:cNvGraphicFramePr>
            <a:graphicFrameLocks noGrp="1"/>
          </p:cNvGraphicFramePr>
          <p:nvPr/>
        </p:nvGraphicFramePr>
        <p:xfrm>
          <a:off x="2209800" y="2057400"/>
          <a:ext cx="4953000" cy="1828800"/>
        </p:xfrm>
        <a:graphic>
          <a:graphicData uri="http://schemas.openxmlformats.org/drawingml/2006/table">
            <a:tbl>
              <a:tblPr/>
              <a:tblGrid>
                <a:gridCol w="877888"/>
                <a:gridCol w="4075112"/>
              </a:tblGrid>
              <a:tr h="320675">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fa-IR"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1341438" algn="l"/>
                        </a:tabLst>
                      </a:pP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                   B                  C</a:t>
                      </a:r>
                      <a:endPar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1341438" algn="l"/>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N</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1341438" algn="l"/>
                        </a:tabLst>
                      </a:pP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70</a:t>
                      </a:r>
                      <a:r>
                        <a:rPr kumimoji="0" lang="en-US"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20</a:t>
                      </a:r>
                      <a:r>
                        <a:rPr kumimoji="0" lang="en-US"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10</a:t>
                      </a:r>
                      <a:r>
                        <a:rPr kumimoji="0" lang="en-US"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fa-IR"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1341438" algn="l"/>
                        </a:tabLst>
                      </a:pP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10</a:t>
                      </a:r>
                      <a:r>
                        <a:rPr kumimoji="0" lang="en-US"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9</a:t>
                      </a:r>
                      <a:r>
                        <a:rPr kumimoji="0" lang="en-US"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8</a:t>
                      </a:r>
                      <a:r>
                        <a:rPr kumimoji="0" lang="en-US"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fa-IR"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1341438" algn="l"/>
                        </a:tabLst>
                      </a:pPr>
                      <a:r>
                        <a:rPr kumimoji="0" lang="fa-IR" sz="24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250</a:t>
                      </a: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r>
                        <a:rPr kumimoji="0" lang="fa-IR" sz="24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250</a:t>
                      </a: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r>
                        <a:rPr kumimoji="0" lang="fa-IR" sz="24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160</a:t>
                      </a: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endPar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8551" name="Rectangle 23"/>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fa-IR"/>
          </a:p>
        </p:txBody>
      </p:sp>
      <p:graphicFrame>
        <p:nvGraphicFramePr>
          <p:cNvPr id="278552" name="Object 24"/>
          <p:cNvGraphicFramePr>
            <a:graphicFrameLocks noChangeAspect="1"/>
          </p:cNvGraphicFramePr>
          <p:nvPr/>
        </p:nvGraphicFramePr>
        <p:xfrm>
          <a:off x="2590800" y="4572000"/>
          <a:ext cx="3733800" cy="679450"/>
        </p:xfrm>
        <a:graphic>
          <a:graphicData uri="http://schemas.openxmlformats.org/presentationml/2006/ole">
            <mc:AlternateContent xmlns:mc="http://schemas.openxmlformats.org/markup-compatibility/2006">
              <mc:Choice xmlns:v="urn:schemas-microsoft-com:vml" Requires="v">
                <p:oleObj spid="_x0000_s45083" name="Equation" r:id="rId6" imgW="2438400" imgH="393700" progId="Equation.3">
                  <p:embed/>
                </p:oleObj>
              </mc:Choice>
              <mc:Fallback>
                <p:oleObj name="Equation" r:id="rId6" imgW="2438400" imgH="393700" progId="Equation.3">
                  <p:embed/>
                  <p:pic>
                    <p:nvPicPr>
                      <p:cNvPr id="0" name="Object 24"/>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2590800" y="4572000"/>
                        <a:ext cx="3733800" cy="679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8553" name="Rectangle 25"/>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fa-IR"/>
          </a:p>
        </p:txBody>
      </p:sp>
      <p:graphicFrame>
        <p:nvGraphicFramePr>
          <p:cNvPr id="278554" name="Object 26"/>
          <p:cNvGraphicFramePr>
            <a:graphicFrameLocks noChangeAspect="1"/>
          </p:cNvGraphicFramePr>
          <p:nvPr/>
        </p:nvGraphicFramePr>
        <p:xfrm>
          <a:off x="249238" y="5562600"/>
          <a:ext cx="8894762" cy="762000"/>
        </p:xfrm>
        <a:graphic>
          <a:graphicData uri="http://schemas.openxmlformats.org/presentationml/2006/ole">
            <mc:AlternateContent xmlns:mc="http://schemas.openxmlformats.org/markup-compatibility/2006">
              <mc:Choice xmlns:v="urn:schemas-microsoft-com:vml" Requires="v">
                <p:oleObj spid="_x0000_s45084" name="Equation" r:id="rId8" imgW="5155920" imgH="457200" progId="Equation.3">
                  <p:embed/>
                </p:oleObj>
              </mc:Choice>
              <mc:Fallback>
                <p:oleObj name="Equation" r:id="rId8" imgW="5155920" imgH="457200" progId="Equation.3">
                  <p:embed/>
                  <p:pic>
                    <p:nvPicPr>
                      <p:cNvPr id="0" name="Object 26"/>
                      <p:cNvPicPr>
                        <a:picLocks noChangeAspect="1" noChangeArrowheads="1"/>
                      </p:cNvPicPr>
                      <p:nvPr/>
                    </p:nvPicPr>
                    <p:blipFill>
                      <a:blip r:embed="rId9">
                        <a:lum bright="100000"/>
                        <a:extLst>
                          <a:ext uri="{28A0092B-C50C-407E-A947-70E740481C1C}">
                            <a14:useLocalDpi xmlns:a14="http://schemas.microsoft.com/office/drawing/2010/main" val="0"/>
                          </a:ext>
                        </a:extLst>
                      </a:blip>
                      <a:srcRect/>
                      <a:stretch>
                        <a:fillRect/>
                      </a:stretch>
                    </p:blipFill>
                    <p:spPr bwMode="auto">
                      <a:xfrm>
                        <a:off x="249238" y="5562600"/>
                        <a:ext cx="8894762"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8555" name="Rectangle 27"/>
          <p:cNvSpPr>
            <a:spLocks noChangeArrowheads="1"/>
          </p:cNvSpPr>
          <p:nvPr/>
        </p:nvSpPr>
        <p:spPr bwMode="auto">
          <a:xfrm>
            <a:off x="0" y="3429000"/>
            <a:ext cx="9144000" cy="0"/>
          </a:xfrm>
          <a:prstGeom prst="rect">
            <a:avLst/>
          </a:prstGeom>
          <a:noFill/>
          <a:ln w="9525">
            <a:noFill/>
            <a:miter lim="800000"/>
            <a:headEnd/>
            <a:tailEnd/>
          </a:ln>
        </p:spPr>
        <p:txBody>
          <a:bodyPr wrap="none" anchor="ctr">
            <a:spAutoFit/>
          </a:bodyPr>
          <a:lstStyle/>
          <a:p>
            <a:endParaRPr lang="fa-IR"/>
          </a:p>
        </p:txBody>
      </p:sp>
      <p:graphicFrame>
        <p:nvGraphicFramePr>
          <p:cNvPr id="278556" name="Object 28"/>
          <p:cNvGraphicFramePr>
            <a:graphicFrameLocks noChangeAspect="1"/>
          </p:cNvGraphicFramePr>
          <p:nvPr/>
        </p:nvGraphicFramePr>
        <p:xfrm>
          <a:off x="2514600" y="3505200"/>
          <a:ext cx="344488" cy="381000"/>
        </p:xfrm>
        <a:graphic>
          <a:graphicData uri="http://schemas.openxmlformats.org/presentationml/2006/ole">
            <mc:AlternateContent xmlns:mc="http://schemas.openxmlformats.org/markup-compatibility/2006">
              <mc:Choice xmlns:v="urn:schemas-microsoft-com:vml" Requires="v">
                <p:oleObj spid="_x0000_s45085" name="Equation" r:id="rId10" imgW="177569" imgH="202936" progId="Equation.3">
                  <p:embed/>
                </p:oleObj>
              </mc:Choice>
              <mc:Fallback>
                <p:oleObj name="Equation" r:id="rId10" imgW="177569" imgH="202936" progId="Equation.3">
                  <p:embed/>
                  <p:pic>
                    <p:nvPicPr>
                      <p:cNvPr id="0" name="Object 28"/>
                      <p:cNvPicPr>
                        <a:picLocks noChangeAspect="1" noChangeArrowheads="1"/>
                      </p:cNvPicPr>
                      <p:nvPr/>
                    </p:nvPicPr>
                    <p:blipFill>
                      <a:blip r:embed="rId11">
                        <a:lum bright="100000"/>
                        <a:extLst>
                          <a:ext uri="{28A0092B-C50C-407E-A947-70E740481C1C}">
                            <a14:useLocalDpi xmlns:a14="http://schemas.microsoft.com/office/drawing/2010/main" val="0"/>
                          </a:ext>
                        </a:extLst>
                      </a:blip>
                      <a:srcRect/>
                      <a:stretch>
                        <a:fillRect/>
                      </a:stretch>
                    </p:blipFill>
                    <p:spPr bwMode="auto">
                      <a:xfrm>
                        <a:off x="2514600" y="3505200"/>
                        <a:ext cx="344488"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8557" name="Rectangle 29"/>
          <p:cNvSpPr>
            <a:spLocks noChangeArrowheads="1"/>
          </p:cNvSpPr>
          <p:nvPr/>
        </p:nvSpPr>
        <p:spPr bwMode="auto">
          <a:xfrm>
            <a:off x="0" y="3581400"/>
            <a:ext cx="9144000" cy="0"/>
          </a:xfrm>
          <a:prstGeom prst="rect">
            <a:avLst/>
          </a:prstGeom>
          <a:noFill/>
          <a:ln w="9525">
            <a:noFill/>
            <a:miter lim="800000"/>
            <a:headEnd/>
            <a:tailEnd/>
          </a:ln>
        </p:spPr>
        <p:txBody>
          <a:bodyPr wrap="none" anchor="ctr">
            <a:spAutoFit/>
          </a:bodyPr>
          <a:lstStyle/>
          <a:p>
            <a:endParaRPr lang="fa-I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78530"/>
                                        </p:tgtEl>
                                        <p:attrNameLst>
                                          <p:attrName>style.visibility</p:attrName>
                                        </p:attrNameLst>
                                      </p:cBhvr>
                                      <p:to>
                                        <p:strVal val="visible"/>
                                      </p:to>
                                    </p:set>
                                    <p:anim calcmode="lin" valueType="num">
                                      <p:cBhvr>
                                        <p:cTn id="7" dur="500" fill="hold"/>
                                        <p:tgtEl>
                                          <p:spTgt spid="278530"/>
                                        </p:tgtEl>
                                        <p:attrNameLst>
                                          <p:attrName>ppt_w</p:attrName>
                                        </p:attrNameLst>
                                      </p:cBhvr>
                                      <p:tavLst>
                                        <p:tav tm="0">
                                          <p:val>
                                            <p:fltVal val="0"/>
                                          </p:val>
                                        </p:tav>
                                        <p:tav tm="100000">
                                          <p:val>
                                            <p:strVal val="#ppt_w"/>
                                          </p:val>
                                        </p:tav>
                                      </p:tavLst>
                                    </p:anim>
                                    <p:anim calcmode="lin" valueType="num">
                                      <p:cBhvr>
                                        <p:cTn id="8" dur="500" fill="hold"/>
                                        <p:tgtEl>
                                          <p:spTgt spid="278530"/>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78531"/>
                                        </p:tgtEl>
                                        <p:attrNameLst>
                                          <p:attrName>style.visibility</p:attrName>
                                        </p:attrNameLst>
                                      </p:cBhvr>
                                      <p:to>
                                        <p:strVal val="visible"/>
                                      </p:to>
                                    </p:set>
                                    <p:anim calcmode="lin" valueType="num">
                                      <p:cBhvr>
                                        <p:cTn id="11" dur="1000" fill="hold"/>
                                        <p:tgtEl>
                                          <p:spTgt spid="278531"/>
                                        </p:tgtEl>
                                        <p:attrNameLst>
                                          <p:attrName>ppt_w</p:attrName>
                                        </p:attrNameLst>
                                      </p:cBhvr>
                                      <p:tavLst>
                                        <p:tav tm="0">
                                          <p:val>
                                            <p:fltVal val="0"/>
                                          </p:val>
                                        </p:tav>
                                        <p:tav tm="100000">
                                          <p:val>
                                            <p:strVal val="#ppt_w"/>
                                          </p:val>
                                        </p:tav>
                                      </p:tavLst>
                                    </p:anim>
                                    <p:anim calcmode="lin" valueType="num">
                                      <p:cBhvr>
                                        <p:cTn id="12" dur="1000" fill="hold"/>
                                        <p:tgtEl>
                                          <p:spTgt spid="278531"/>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nodePh="1">
                                  <p:stCondLst>
                                    <p:cond delay="0"/>
                                  </p:stCondLst>
                                  <p:endCondLst>
                                    <p:cond evt="begin" delay="0">
                                      <p:tn val="13"/>
                                    </p:cond>
                                  </p:endCondLst>
                                  <p:childTnLst>
                                    <p:set>
                                      <p:cBhvr>
                                        <p:cTn id="14" dur="1" fill="hold">
                                          <p:stCondLst>
                                            <p:cond delay="0"/>
                                          </p:stCondLst>
                                        </p:cTn>
                                        <p:tgtEl>
                                          <p:spTgt spid="278532"/>
                                        </p:tgtEl>
                                        <p:attrNameLst>
                                          <p:attrName>style.visibility</p:attrName>
                                        </p:attrNameLst>
                                      </p:cBhvr>
                                      <p:to>
                                        <p:strVal val="visible"/>
                                      </p:to>
                                    </p:set>
                                    <p:anim calcmode="lin" valueType="num">
                                      <p:cBhvr>
                                        <p:cTn id="15" dur="1000" fill="hold"/>
                                        <p:tgtEl>
                                          <p:spTgt spid="278532"/>
                                        </p:tgtEl>
                                        <p:attrNameLst>
                                          <p:attrName>ppt_w</p:attrName>
                                        </p:attrNameLst>
                                      </p:cBhvr>
                                      <p:tavLst>
                                        <p:tav tm="0">
                                          <p:val>
                                            <p:fltVal val="0"/>
                                          </p:val>
                                        </p:tav>
                                        <p:tav tm="100000">
                                          <p:val>
                                            <p:strVal val="#ppt_w"/>
                                          </p:val>
                                        </p:tav>
                                      </p:tavLst>
                                    </p:anim>
                                    <p:anim calcmode="lin" valueType="num">
                                      <p:cBhvr>
                                        <p:cTn id="16" dur="1000" fill="hold"/>
                                        <p:tgtEl>
                                          <p:spTgt spid="278532"/>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nodePh="1">
                                  <p:stCondLst>
                                    <p:cond delay="0"/>
                                  </p:stCondLst>
                                  <p:endCondLst>
                                    <p:cond evt="begin" delay="0">
                                      <p:tn val="17"/>
                                    </p:cond>
                                  </p:endCondLst>
                                  <p:childTnLst>
                                    <p:set>
                                      <p:cBhvr>
                                        <p:cTn id="18" dur="1" fill="hold">
                                          <p:stCondLst>
                                            <p:cond delay="0"/>
                                          </p:stCondLst>
                                        </p:cTn>
                                        <p:tgtEl>
                                          <p:spTgt spid="278533"/>
                                        </p:tgtEl>
                                        <p:attrNameLst>
                                          <p:attrName>style.visibility</p:attrName>
                                        </p:attrNameLst>
                                      </p:cBhvr>
                                      <p:to>
                                        <p:strVal val="visible"/>
                                      </p:to>
                                    </p:set>
                                    <p:anim calcmode="lin" valueType="num">
                                      <p:cBhvr>
                                        <p:cTn id="19" dur="1000" fill="hold"/>
                                        <p:tgtEl>
                                          <p:spTgt spid="278533"/>
                                        </p:tgtEl>
                                        <p:attrNameLst>
                                          <p:attrName>ppt_w</p:attrName>
                                        </p:attrNameLst>
                                      </p:cBhvr>
                                      <p:tavLst>
                                        <p:tav tm="0">
                                          <p:val>
                                            <p:fltVal val="0"/>
                                          </p:val>
                                        </p:tav>
                                        <p:tav tm="100000">
                                          <p:val>
                                            <p:strVal val="#ppt_w"/>
                                          </p:val>
                                        </p:tav>
                                      </p:tavLst>
                                    </p:anim>
                                    <p:anim calcmode="lin" valueType="num">
                                      <p:cBhvr>
                                        <p:cTn id="20" dur="1000" fill="hold"/>
                                        <p:tgtEl>
                                          <p:spTgt spid="278533"/>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78534"/>
                                        </p:tgtEl>
                                        <p:attrNameLst>
                                          <p:attrName>style.visibility</p:attrName>
                                        </p:attrNameLst>
                                      </p:cBhvr>
                                      <p:to>
                                        <p:strVal val="visible"/>
                                      </p:to>
                                    </p:set>
                                    <p:anim calcmode="lin" valueType="num">
                                      <p:cBhvr>
                                        <p:cTn id="23" dur="1000" fill="hold"/>
                                        <p:tgtEl>
                                          <p:spTgt spid="278534"/>
                                        </p:tgtEl>
                                        <p:attrNameLst>
                                          <p:attrName>ppt_w</p:attrName>
                                        </p:attrNameLst>
                                      </p:cBhvr>
                                      <p:tavLst>
                                        <p:tav tm="0">
                                          <p:val>
                                            <p:fltVal val="0"/>
                                          </p:val>
                                        </p:tav>
                                        <p:tav tm="100000">
                                          <p:val>
                                            <p:strVal val="#ppt_w"/>
                                          </p:val>
                                        </p:tav>
                                      </p:tavLst>
                                    </p:anim>
                                    <p:anim calcmode="lin" valueType="num">
                                      <p:cBhvr>
                                        <p:cTn id="24" dur="1000" fill="hold"/>
                                        <p:tgtEl>
                                          <p:spTgt spid="278534"/>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278551"/>
                                        </p:tgtEl>
                                        <p:attrNameLst>
                                          <p:attrName>style.visibility</p:attrName>
                                        </p:attrNameLst>
                                      </p:cBhvr>
                                      <p:to>
                                        <p:strVal val="visible"/>
                                      </p:to>
                                    </p:set>
                                    <p:anim calcmode="lin" valueType="num">
                                      <p:cBhvr>
                                        <p:cTn id="27" dur="1000" fill="hold"/>
                                        <p:tgtEl>
                                          <p:spTgt spid="278551"/>
                                        </p:tgtEl>
                                        <p:attrNameLst>
                                          <p:attrName>ppt_w</p:attrName>
                                        </p:attrNameLst>
                                      </p:cBhvr>
                                      <p:tavLst>
                                        <p:tav tm="0">
                                          <p:val>
                                            <p:fltVal val="0"/>
                                          </p:val>
                                        </p:tav>
                                        <p:tav tm="100000">
                                          <p:val>
                                            <p:strVal val="#ppt_w"/>
                                          </p:val>
                                        </p:tav>
                                      </p:tavLst>
                                    </p:anim>
                                    <p:anim calcmode="lin" valueType="num">
                                      <p:cBhvr>
                                        <p:cTn id="28" dur="1000" fill="hold"/>
                                        <p:tgtEl>
                                          <p:spTgt spid="278551"/>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278552"/>
                                        </p:tgtEl>
                                        <p:attrNameLst>
                                          <p:attrName>style.visibility</p:attrName>
                                        </p:attrNameLst>
                                      </p:cBhvr>
                                      <p:to>
                                        <p:strVal val="visible"/>
                                      </p:to>
                                    </p:set>
                                    <p:anim calcmode="lin" valueType="num">
                                      <p:cBhvr>
                                        <p:cTn id="31" dur="1000" fill="hold"/>
                                        <p:tgtEl>
                                          <p:spTgt spid="278552"/>
                                        </p:tgtEl>
                                        <p:attrNameLst>
                                          <p:attrName>ppt_w</p:attrName>
                                        </p:attrNameLst>
                                      </p:cBhvr>
                                      <p:tavLst>
                                        <p:tav tm="0">
                                          <p:val>
                                            <p:fltVal val="0"/>
                                          </p:val>
                                        </p:tav>
                                        <p:tav tm="100000">
                                          <p:val>
                                            <p:strVal val="#ppt_w"/>
                                          </p:val>
                                        </p:tav>
                                      </p:tavLst>
                                    </p:anim>
                                    <p:anim calcmode="lin" valueType="num">
                                      <p:cBhvr>
                                        <p:cTn id="32" dur="1000" fill="hold"/>
                                        <p:tgtEl>
                                          <p:spTgt spid="278552"/>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nodePh="1">
                                  <p:stCondLst>
                                    <p:cond delay="0"/>
                                  </p:stCondLst>
                                  <p:endCondLst>
                                    <p:cond evt="begin" delay="0">
                                      <p:tn val="33"/>
                                    </p:cond>
                                  </p:endCondLst>
                                  <p:childTnLst>
                                    <p:set>
                                      <p:cBhvr>
                                        <p:cTn id="34" dur="1" fill="hold">
                                          <p:stCondLst>
                                            <p:cond delay="0"/>
                                          </p:stCondLst>
                                        </p:cTn>
                                        <p:tgtEl>
                                          <p:spTgt spid="278553"/>
                                        </p:tgtEl>
                                        <p:attrNameLst>
                                          <p:attrName>style.visibility</p:attrName>
                                        </p:attrNameLst>
                                      </p:cBhvr>
                                      <p:to>
                                        <p:strVal val="visible"/>
                                      </p:to>
                                    </p:set>
                                    <p:anim calcmode="lin" valueType="num">
                                      <p:cBhvr>
                                        <p:cTn id="35" dur="1000" fill="hold"/>
                                        <p:tgtEl>
                                          <p:spTgt spid="278553"/>
                                        </p:tgtEl>
                                        <p:attrNameLst>
                                          <p:attrName>ppt_w</p:attrName>
                                        </p:attrNameLst>
                                      </p:cBhvr>
                                      <p:tavLst>
                                        <p:tav tm="0">
                                          <p:val>
                                            <p:fltVal val="0"/>
                                          </p:val>
                                        </p:tav>
                                        <p:tav tm="100000">
                                          <p:val>
                                            <p:strVal val="#ppt_w"/>
                                          </p:val>
                                        </p:tav>
                                      </p:tavLst>
                                    </p:anim>
                                    <p:anim calcmode="lin" valueType="num">
                                      <p:cBhvr>
                                        <p:cTn id="36" dur="1000" fill="hold"/>
                                        <p:tgtEl>
                                          <p:spTgt spid="278553"/>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278554"/>
                                        </p:tgtEl>
                                        <p:attrNameLst>
                                          <p:attrName>style.visibility</p:attrName>
                                        </p:attrNameLst>
                                      </p:cBhvr>
                                      <p:to>
                                        <p:strVal val="visible"/>
                                      </p:to>
                                    </p:set>
                                    <p:anim calcmode="lin" valueType="num">
                                      <p:cBhvr>
                                        <p:cTn id="39" dur="1000" fill="hold"/>
                                        <p:tgtEl>
                                          <p:spTgt spid="278554"/>
                                        </p:tgtEl>
                                        <p:attrNameLst>
                                          <p:attrName>ppt_w</p:attrName>
                                        </p:attrNameLst>
                                      </p:cBhvr>
                                      <p:tavLst>
                                        <p:tav tm="0">
                                          <p:val>
                                            <p:fltVal val="0"/>
                                          </p:val>
                                        </p:tav>
                                        <p:tav tm="100000">
                                          <p:val>
                                            <p:strVal val="#ppt_w"/>
                                          </p:val>
                                        </p:tav>
                                      </p:tavLst>
                                    </p:anim>
                                    <p:anim calcmode="lin" valueType="num">
                                      <p:cBhvr>
                                        <p:cTn id="40" dur="1000" fill="hold"/>
                                        <p:tgtEl>
                                          <p:spTgt spid="278554"/>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nodePh="1">
                                  <p:stCondLst>
                                    <p:cond delay="0"/>
                                  </p:stCondLst>
                                  <p:endCondLst>
                                    <p:cond evt="begin" delay="0">
                                      <p:tn val="41"/>
                                    </p:cond>
                                  </p:endCondLst>
                                  <p:childTnLst>
                                    <p:set>
                                      <p:cBhvr>
                                        <p:cTn id="42" dur="1" fill="hold">
                                          <p:stCondLst>
                                            <p:cond delay="0"/>
                                          </p:stCondLst>
                                        </p:cTn>
                                        <p:tgtEl>
                                          <p:spTgt spid="278555"/>
                                        </p:tgtEl>
                                        <p:attrNameLst>
                                          <p:attrName>style.visibility</p:attrName>
                                        </p:attrNameLst>
                                      </p:cBhvr>
                                      <p:to>
                                        <p:strVal val="visible"/>
                                      </p:to>
                                    </p:set>
                                    <p:anim calcmode="lin" valueType="num">
                                      <p:cBhvr>
                                        <p:cTn id="43" dur="1000" fill="hold"/>
                                        <p:tgtEl>
                                          <p:spTgt spid="278555"/>
                                        </p:tgtEl>
                                        <p:attrNameLst>
                                          <p:attrName>ppt_w</p:attrName>
                                        </p:attrNameLst>
                                      </p:cBhvr>
                                      <p:tavLst>
                                        <p:tav tm="0">
                                          <p:val>
                                            <p:fltVal val="0"/>
                                          </p:val>
                                        </p:tav>
                                        <p:tav tm="100000">
                                          <p:val>
                                            <p:strVal val="#ppt_w"/>
                                          </p:val>
                                        </p:tav>
                                      </p:tavLst>
                                    </p:anim>
                                    <p:anim calcmode="lin" valueType="num">
                                      <p:cBhvr>
                                        <p:cTn id="44" dur="1000" fill="hold"/>
                                        <p:tgtEl>
                                          <p:spTgt spid="278555"/>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278556"/>
                                        </p:tgtEl>
                                        <p:attrNameLst>
                                          <p:attrName>style.visibility</p:attrName>
                                        </p:attrNameLst>
                                      </p:cBhvr>
                                      <p:to>
                                        <p:strVal val="visible"/>
                                      </p:to>
                                    </p:set>
                                    <p:anim calcmode="lin" valueType="num">
                                      <p:cBhvr>
                                        <p:cTn id="47" dur="1000" fill="hold"/>
                                        <p:tgtEl>
                                          <p:spTgt spid="278556"/>
                                        </p:tgtEl>
                                        <p:attrNameLst>
                                          <p:attrName>ppt_w</p:attrName>
                                        </p:attrNameLst>
                                      </p:cBhvr>
                                      <p:tavLst>
                                        <p:tav tm="0">
                                          <p:val>
                                            <p:fltVal val="0"/>
                                          </p:val>
                                        </p:tav>
                                        <p:tav tm="100000">
                                          <p:val>
                                            <p:strVal val="#ppt_w"/>
                                          </p:val>
                                        </p:tav>
                                      </p:tavLst>
                                    </p:anim>
                                    <p:anim calcmode="lin" valueType="num">
                                      <p:cBhvr>
                                        <p:cTn id="48" dur="1000" fill="hold"/>
                                        <p:tgtEl>
                                          <p:spTgt spid="278556"/>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nodePh="1">
                                  <p:stCondLst>
                                    <p:cond delay="0"/>
                                  </p:stCondLst>
                                  <p:endCondLst>
                                    <p:cond evt="begin" delay="0">
                                      <p:tn val="49"/>
                                    </p:cond>
                                  </p:endCondLst>
                                  <p:childTnLst>
                                    <p:set>
                                      <p:cBhvr>
                                        <p:cTn id="50" dur="1" fill="hold">
                                          <p:stCondLst>
                                            <p:cond delay="0"/>
                                          </p:stCondLst>
                                        </p:cTn>
                                        <p:tgtEl>
                                          <p:spTgt spid="278557"/>
                                        </p:tgtEl>
                                        <p:attrNameLst>
                                          <p:attrName>style.visibility</p:attrName>
                                        </p:attrNameLst>
                                      </p:cBhvr>
                                      <p:to>
                                        <p:strVal val="visible"/>
                                      </p:to>
                                    </p:set>
                                    <p:anim calcmode="lin" valueType="num">
                                      <p:cBhvr>
                                        <p:cTn id="51" dur="1000" fill="hold"/>
                                        <p:tgtEl>
                                          <p:spTgt spid="278557"/>
                                        </p:tgtEl>
                                        <p:attrNameLst>
                                          <p:attrName>ppt_w</p:attrName>
                                        </p:attrNameLst>
                                      </p:cBhvr>
                                      <p:tavLst>
                                        <p:tav tm="0">
                                          <p:val>
                                            <p:fltVal val="0"/>
                                          </p:val>
                                        </p:tav>
                                        <p:tav tm="100000">
                                          <p:val>
                                            <p:strVal val="#ppt_w"/>
                                          </p:val>
                                        </p:tav>
                                      </p:tavLst>
                                    </p:anim>
                                    <p:anim calcmode="lin" valueType="num">
                                      <p:cBhvr>
                                        <p:cTn id="52" dur="1000" fill="hold"/>
                                        <p:tgtEl>
                                          <p:spTgt spid="2785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0" grpId="0"/>
      <p:bldP spid="278532" grpId="0" animBg="1"/>
      <p:bldP spid="278533" grpId="0" animBg="1"/>
      <p:bldP spid="278551" grpId="0" animBg="1"/>
      <p:bldP spid="278553" grpId="0" animBg="1"/>
      <p:bldP spid="278555" grpId="0" animBg="1"/>
      <p:bldP spid="278557" grpId="0" animBg="1"/>
    </p:bldLst>
  </p:timing>
</p:sld>
</file>

<file path=ppt/slides/slide1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0578" name="Rectangle 2"/>
          <p:cNvSpPr>
            <a:spLocks noGrp="1" noChangeArrowheads="1"/>
          </p:cNvSpPr>
          <p:nvPr>
            <p:ph type="title" idx="4294967295"/>
          </p:nvPr>
        </p:nvSpPr>
        <p:spPr>
          <a:xfrm>
            <a:off x="457200" y="533400"/>
            <a:ext cx="8229600" cy="1981200"/>
          </a:xfrm>
        </p:spPr>
        <p:txBody>
          <a:bodyPr anchorCtr="1"/>
          <a:lstStyle/>
          <a:p>
            <a:pPr eaLnBrk="1" hangingPunct="1">
              <a:defRPr/>
            </a:pPr>
            <a:r>
              <a:rPr lang="fa-IR" sz="4000" b="1" dirty="0" smtClean="0">
                <a:solidFill>
                  <a:schemeClr val="hlink"/>
                </a:solidFill>
              </a:rPr>
              <a:t>ویژگیهای انحراف استاندارد:</a:t>
            </a:r>
            <a:endParaRPr lang="en-US" sz="4000" b="1" dirty="0" smtClean="0">
              <a:solidFill>
                <a:schemeClr val="hlink"/>
              </a:solidFill>
            </a:endParaRPr>
          </a:p>
        </p:txBody>
      </p:sp>
      <p:sp>
        <p:nvSpPr>
          <p:cNvPr id="280579" name="Rectangle 3"/>
          <p:cNvSpPr>
            <a:spLocks noGrp="1" noChangeArrowheads="1"/>
          </p:cNvSpPr>
          <p:nvPr>
            <p:ph type="body" idx="4294967295"/>
          </p:nvPr>
        </p:nvSpPr>
        <p:spPr>
          <a:xfrm>
            <a:off x="685800" y="2362200"/>
            <a:ext cx="7924800" cy="3048000"/>
          </a:xfrm>
        </p:spPr>
        <p:txBody>
          <a:bodyPr/>
          <a:lstStyle/>
          <a:p>
            <a:pPr algn="just" eaLnBrk="1" hangingPunct="1">
              <a:buFontTx/>
              <a:buNone/>
              <a:defRPr/>
            </a:pPr>
            <a:r>
              <a:rPr lang="fa-IR" b="1" dirty="0" smtClean="0"/>
              <a:t> </a:t>
            </a:r>
          </a:p>
          <a:p>
            <a:pPr algn="just" eaLnBrk="1" hangingPunct="1">
              <a:buFontTx/>
              <a:buNone/>
              <a:defRPr/>
            </a:pPr>
            <a:r>
              <a:rPr lang="fa-IR" b="1" dirty="0" smtClean="0"/>
              <a:t>  </a:t>
            </a:r>
            <a:r>
              <a:rPr lang="en-US" b="1" dirty="0" smtClean="0"/>
              <a:t>1</a:t>
            </a:r>
            <a:r>
              <a:rPr lang="fa-IR" b="1" dirty="0" smtClean="0"/>
              <a:t>- انحراف استاندارد معتبرترین شاخص پراکندگی است.</a:t>
            </a:r>
          </a:p>
          <a:p>
            <a:pPr algn="just" eaLnBrk="1" hangingPunct="1">
              <a:buFontTx/>
              <a:buNone/>
              <a:defRPr/>
            </a:pPr>
            <a:r>
              <a:rPr lang="fa-IR" b="1" dirty="0" smtClean="0"/>
              <a:t>  </a:t>
            </a:r>
            <a:r>
              <a:rPr lang="en-US" b="1" dirty="0" smtClean="0"/>
              <a:t>2</a:t>
            </a:r>
            <a:r>
              <a:rPr lang="fa-IR" b="1" dirty="0" smtClean="0"/>
              <a:t>- اگر پراکندگی نمرات بالا باشند انحراف استاندارد بزرگ خواهد شد.</a:t>
            </a: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80578"/>
                                        </p:tgtEl>
                                        <p:attrNameLst>
                                          <p:attrName>style.visibility</p:attrName>
                                        </p:attrNameLst>
                                      </p:cBhvr>
                                      <p:to>
                                        <p:strVal val="visible"/>
                                      </p:to>
                                    </p:set>
                                    <p:anim calcmode="lin" valueType="num">
                                      <p:cBhvr>
                                        <p:cTn id="7" dur="500" fill="hold"/>
                                        <p:tgtEl>
                                          <p:spTgt spid="280578"/>
                                        </p:tgtEl>
                                        <p:attrNameLst>
                                          <p:attrName>ppt_w</p:attrName>
                                        </p:attrNameLst>
                                      </p:cBhvr>
                                      <p:tavLst>
                                        <p:tav tm="0">
                                          <p:val>
                                            <p:fltVal val="0"/>
                                          </p:val>
                                        </p:tav>
                                        <p:tav tm="100000">
                                          <p:val>
                                            <p:strVal val="#ppt_w"/>
                                          </p:val>
                                        </p:tav>
                                      </p:tavLst>
                                    </p:anim>
                                    <p:anim calcmode="lin" valueType="num">
                                      <p:cBhvr>
                                        <p:cTn id="8" dur="500" fill="hold"/>
                                        <p:tgtEl>
                                          <p:spTgt spid="28057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80579">
                                            <p:txEl>
                                              <p:pRg st="0" end="0"/>
                                            </p:txEl>
                                          </p:spTgt>
                                        </p:tgtEl>
                                        <p:attrNameLst>
                                          <p:attrName>style.visibility</p:attrName>
                                        </p:attrNameLst>
                                      </p:cBhvr>
                                      <p:to>
                                        <p:strVal val="visible"/>
                                      </p:to>
                                    </p:set>
                                    <p:anim calcmode="lin" valueType="num">
                                      <p:cBhvr>
                                        <p:cTn id="13" dur="500" fill="hold"/>
                                        <p:tgtEl>
                                          <p:spTgt spid="28057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8057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80579">
                                            <p:txEl>
                                              <p:pRg st="1" end="1"/>
                                            </p:txEl>
                                          </p:spTgt>
                                        </p:tgtEl>
                                        <p:attrNameLst>
                                          <p:attrName>style.visibility</p:attrName>
                                        </p:attrNameLst>
                                      </p:cBhvr>
                                      <p:to>
                                        <p:strVal val="visible"/>
                                      </p:to>
                                    </p:set>
                                    <p:anim calcmode="lin" valueType="num">
                                      <p:cBhvr>
                                        <p:cTn id="19" dur="500" fill="hold"/>
                                        <p:tgtEl>
                                          <p:spTgt spid="28057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8057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80579">
                                            <p:txEl>
                                              <p:pRg st="2" end="2"/>
                                            </p:txEl>
                                          </p:spTgt>
                                        </p:tgtEl>
                                        <p:attrNameLst>
                                          <p:attrName>style.visibility</p:attrName>
                                        </p:attrNameLst>
                                      </p:cBhvr>
                                      <p:to>
                                        <p:strVal val="visible"/>
                                      </p:to>
                                    </p:set>
                                    <p:anim calcmode="lin" valueType="num">
                                      <p:cBhvr>
                                        <p:cTn id="25" dur="500" fill="hold"/>
                                        <p:tgtEl>
                                          <p:spTgt spid="280579">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80579">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8" grpId="0"/>
      <p:bldP spid="280579" grpId="0" build="p"/>
    </p:bldLst>
  </p:timing>
</p:sld>
</file>

<file path=ppt/slides/slide1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22" name="Rectangle 2"/>
          <p:cNvSpPr>
            <a:spLocks noGrp="1" noChangeArrowheads="1"/>
          </p:cNvSpPr>
          <p:nvPr>
            <p:ph type="title" idx="4294967295"/>
          </p:nvPr>
        </p:nvSpPr>
        <p:spPr>
          <a:xfrm>
            <a:off x="457200" y="457200"/>
            <a:ext cx="8229600" cy="1139825"/>
          </a:xfrm>
        </p:spPr>
        <p:txBody>
          <a:bodyPr anchorCtr="1"/>
          <a:lstStyle/>
          <a:p>
            <a:pPr eaLnBrk="1" hangingPunct="1">
              <a:defRPr/>
            </a:pPr>
            <a:r>
              <a:rPr lang="fa-IR" sz="4000" b="1" smtClean="0">
                <a:solidFill>
                  <a:schemeClr val="hlink"/>
                </a:solidFill>
              </a:rPr>
              <a:t>ضریب تغییرات(پراکندگی)</a:t>
            </a:r>
            <a:endParaRPr lang="en-US" sz="4000" b="1" smtClean="0">
              <a:solidFill>
                <a:schemeClr val="hlink"/>
              </a:solidFill>
            </a:endParaRPr>
          </a:p>
        </p:txBody>
      </p:sp>
      <p:sp>
        <p:nvSpPr>
          <p:cNvPr id="286723" name="Rectangle 3"/>
          <p:cNvSpPr>
            <a:spLocks noGrp="1" noChangeArrowheads="1"/>
          </p:cNvSpPr>
          <p:nvPr>
            <p:ph type="body" idx="4294967295"/>
          </p:nvPr>
        </p:nvSpPr>
        <p:spPr>
          <a:xfrm>
            <a:off x="1143000" y="2209800"/>
            <a:ext cx="7162800" cy="2286000"/>
          </a:xfrm>
        </p:spPr>
        <p:txBody>
          <a:bodyPr/>
          <a:lstStyle/>
          <a:p>
            <a:pPr algn="just" eaLnBrk="1" hangingPunct="1">
              <a:buFontTx/>
              <a:buNone/>
              <a:defRPr/>
            </a:pPr>
            <a:r>
              <a:rPr lang="fa-IR" b="1" dirty="0" smtClean="0"/>
              <a:t>   این ضریب برابر است با نسبت انحراف استاندارد به میانگین که اغلب به صورت درصد بیان می شود.این ضریب در عمل برای مقایسه بکار می رود.</a:t>
            </a:r>
            <a:endParaRPr lang="en-US" b="1" dirty="0" smtClean="0"/>
          </a:p>
        </p:txBody>
      </p:sp>
      <p:sp>
        <p:nvSpPr>
          <p:cNvPr id="46085" name="Rectangle 4"/>
          <p:cNvSpPr>
            <a:spLocks noChangeArrowheads="1"/>
          </p:cNvSpPr>
          <p:nvPr/>
        </p:nvSpPr>
        <p:spPr bwMode="auto">
          <a:xfrm>
            <a:off x="0" y="3224213"/>
            <a:ext cx="9144000" cy="0"/>
          </a:xfrm>
          <a:prstGeom prst="rect">
            <a:avLst/>
          </a:prstGeom>
          <a:noFill/>
          <a:ln w="9525">
            <a:noFill/>
            <a:miter lim="800000"/>
            <a:headEnd/>
            <a:tailEnd/>
          </a:ln>
        </p:spPr>
        <p:txBody>
          <a:bodyPr wrap="none" anchor="ctr">
            <a:spAutoFit/>
          </a:bodyPr>
          <a:lstStyle/>
          <a:p>
            <a:endParaRPr lang="fa-IR"/>
          </a:p>
        </p:txBody>
      </p:sp>
      <p:graphicFrame>
        <p:nvGraphicFramePr>
          <p:cNvPr id="286725" name="Object 5"/>
          <p:cNvGraphicFramePr>
            <a:graphicFrameLocks noChangeAspect="1"/>
          </p:cNvGraphicFramePr>
          <p:nvPr/>
        </p:nvGraphicFramePr>
        <p:xfrm>
          <a:off x="2895600" y="4800600"/>
          <a:ext cx="3124200" cy="1158875"/>
        </p:xfrm>
        <a:graphic>
          <a:graphicData uri="http://schemas.openxmlformats.org/presentationml/2006/ole">
            <mc:AlternateContent xmlns:mc="http://schemas.openxmlformats.org/markup-compatibility/2006">
              <mc:Choice xmlns:v="urn:schemas-microsoft-com:vml" Requires="v">
                <p:oleObj spid="_x0000_s46088" name="Equation" r:id="rId4" imgW="774364" imgH="406224" progId="Equation.3">
                  <p:embed/>
                </p:oleObj>
              </mc:Choice>
              <mc:Fallback>
                <p:oleObj name="Equation" r:id="rId4" imgW="774364" imgH="406224" progId="Equation.3">
                  <p:embed/>
                  <p:pic>
                    <p:nvPicPr>
                      <p:cNvPr id="0" name="Object 5"/>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2895600" y="4800600"/>
                        <a:ext cx="3124200" cy="1158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86" name="Rectangle 6"/>
          <p:cNvSpPr>
            <a:spLocks noChangeArrowheads="1"/>
          </p:cNvSpPr>
          <p:nvPr/>
        </p:nvSpPr>
        <p:spPr bwMode="auto">
          <a:xfrm>
            <a:off x="0" y="3633788"/>
            <a:ext cx="9144000" cy="0"/>
          </a:xfrm>
          <a:prstGeom prst="rect">
            <a:avLst/>
          </a:prstGeom>
          <a:noFill/>
          <a:ln w="9525">
            <a:noFill/>
            <a:miter lim="800000"/>
            <a:headEnd/>
            <a:tailEnd/>
          </a:ln>
        </p:spPr>
        <p:txBody>
          <a:bodyPr wrap="none" anchor="ctr">
            <a:spAutoFit/>
          </a:bodyPr>
          <a:lstStyle/>
          <a:p>
            <a:endParaRPr lang="fa-I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86722"/>
                                        </p:tgtEl>
                                        <p:attrNameLst>
                                          <p:attrName>style.visibility</p:attrName>
                                        </p:attrNameLst>
                                      </p:cBhvr>
                                      <p:to>
                                        <p:strVal val="visible"/>
                                      </p:to>
                                    </p:set>
                                    <p:anim calcmode="lin" valueType="num">
                                      <p:cBhvr>
                                        <p:cTn id="7" dur="500" fill="hold"/>
                                        <p:tgtEl>
                                          <p:spTgt spid="286722"/>
                                        </p:tgtEl>
                                        <p:attrNameLst>
                                          <p:attrName>ppt_w</p:attrName>
                                        </p:attrNameLst>
                                      </p:cBhvr>
                                      <p:tavLst>
                                        <p:tav tm="0">
                                          <p:val>
                                            <p:fltVal val="0"/>
                                          </p:val>
                                        </p:tav>
                                        <p:tav tm="100000">
                                          <p:val>
                                            <p:strVal val="#ppt_w"/>
                                          </p:val>
                                        </p:tav>
                                      </p:tavLst>
                                    </p:anim>
                                    <p:anim calcmode="lin" valueType="num">
                                      <p:cBhvr>
                                        <p:cTn id="8" dur="500" fill="hold"/>
                                        <p:tgtEl>
                                          <p:spTgt spid="28672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86723">
                                            <p:txEl>
                                              <p:pRg st="0" end="0"/>
                                            </p:txEl>
                                          </p:spTgt>
                                        </p:tgtEl>
                                        <p:attrNameLst>
                                          <p:attrName>style.visibility</p:attrName>
                                        </p:attrNameLst>
                                      </p:cBhvr>
                                      <p:to>
                                        <p:strVal val="visible"/>
                                      </p:to>
                                    </p:set>
                                    <p:anim calcmode="lin" valueType="num">
                                      <p:cBhvr>
                                        <p:cTn id="13" dur="500" fill="hold"/>
                                        <p:tgtEl>
                                          <p:spTgt spid="28672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8672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86725"/>
                                        </p:tgtEl>
                                        <p:attrNameLst>
                                          <p:attrName>style.visibility</p:attrName>
                                        </p:attrNameLst>
                                      </p:cBhvr>
                                      <p:to>
                                        <p:strVal val="visible"/>
                                      </p:to>
                                    </p:set>
                                    <p:anim calcmode="lin" valueType="num">
                                      <p:cBhvr>
                                        <p:cTn id="19" dur="1000" fill="hold"/>
                                        <p:tgtEl>
                                          <p:spTgt spid="286725"/>
                                        </p:tgtEl>
                                        <p:attrNameLst>
                                          <p:attrName>ppt_w</p:attrName>
                                        </p:attrNameLst>
                                      </p:cBhvr>
                                      <p:tavLst>
                                        <p:tav tm="0">
                                          <p:val>
                                            <p:fltVal val="0"/>
                                          </p:val>
                                        </p:tav>
                                        <p:tav tm="100000">
                                          <p:val>
                                            <p:strVal val="#ppt_w"/>
                                          </p:val>
                                        </p:tav>
                                      </p:tavLst>
                                    </p:anim>
                                    <p:anim calcmode="lin" valueType="num">
                                      <p:cBhvr>
                                        <p:cTn id="20" dur="1000" fill="hold"/>
                                        <p:tgtEl>
                                          <p:spTgt spid="2867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2" grpId="0"/>
      <p:bldP spid="286723" grpId="0" build="p"/>
    </p:bldLst>
  </p:timing>
</p:sld>
</file>

<file path=ppt/slides/slide1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8770" name="Rectangle 2"/>
          <p:cNvSpPr>
            <a:spLocks noGrp="1" noChangeArrowheads="1"/>
          </p:cNvSpPr>
          <p:nvPr>
            <p:ph type="title" idx="4294967295"/>
          </p:nvPr>
        </p:nvSpPr>
        <p:spPr>
          <a:xfrm>
            <a:off x="381000" y="914400"/>
            <a:ext cx="8229600" cy="1828800"/>
          </a:xfrm>
        </p:spPr>
        <p:txBody>
          <a:bodyPr anchorCtr="1"/>
          <a:lstStyle/>
          <a:p>
            <a:pPr algn="just" eaLnBrk="1" hangingPunct="1">
              <a:defRPr/>
            </a:pPr>
            <a:r>
              <a:rPr lang="fa-IR" sz="3200" b="1" dirty="0" smtClean="0"/>
              <a:t>مثال: کارخانه ای 2 نوع لاستیک تولید میکند.اگر   و    نوع اول به ترتیب 10000 و 2000 کیلومترباشد و اگر </a:t>
            </a:r>
            <a:r>
              <a:rPr lang="en-US" sz="3200" b="1" dirty="0" smtClean="0"/>
              <a:t> </a:t>
            </a:r>
            <a:r>
              <a:rPr lang="fa-IR" sz="3200" b="1" dirty="0" smtClean="0"/>
              <a:t>و </a:t>
            </a:r>
            <a:r>
              <a:rPr lang="en-US" sz="3200" b="1" dirty="0" smtClean="0"/>
              <a:t>  </a:t>
            </a:r>
            <a:r>
              <a:rPr lang="fa-IR" sz="3200" b="1" dirty="0" smtClean="0"/>
              <a:t>نوع دوم به ترتیب 11000 و 1000 کیلومترباشد، کدام نوع لاستیک بهتر است؟</a:t>
            </a:r>
            <a:endParaRPr lang="en-US" sz="3200" b="1" dirty="0" smtClean="0"/>
          </a:p>
        </p:txBody>
      </p:sp>
      <p:graphicFrame>
        <p:nvGraphicFramePr>
          <p:cNvPr id="288771" name="Object 3"/>
          <p:cNvGraphicFramePr>
            <a:graphicFrameLocks noGrp="1" noChangeAspect="1"/>
          </p:cNvGraphicFramePr>
          <p:nvPr>
            <p:ph sz="half" idx="4294967295"/>
          </p:nvPr>
        </p:nvGraphicFramePr>
        <p:xfrm>
          <a:off x="1066800" y="1371600"/>
          <a:ext cx="400050" cy="414338"/>
        </p:xfrm>
        <a:graphic>
          <a:graphicData uri="http://schemas.openxmlformats.org/presentationml/2006/ole">
            <mc:AlternateContent xmlns:mc="http://schemas.openxmlformats.org/markup-compatibility/2006">
              <mc:Choice xmlns:v="urn:schemas-microsoft-com:vml" Requires="v">
                <p:oleObj spid="_x0000_s47142" name="Equation" r:id="rId4" imgW="177569" imgH="202936" progId="Equation.3">
                  <p:embed/>
                </p:oleObj>
              </mc:Choice>
              <mc:Fallback>
                <p:oleObj name="Equation" r:id="rId4" imgW="177569" imgH="202936" progId="Equation.3">
                  <p:embed/>
                  <p:pic>
                    <p:nvPicPr>
                      <p:cNvPr id="0" name="Object 3"/>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1066800" y="1371600"/>
                        <a:ext cx="400050" cy="414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13" name="Rectangle 4"/>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fa-IR"/>
          </a:p>
        </p:txBody>
      </p:sp>
      <p:graphicFrame>
        <p:nvGraphicFramePr>
          <p:cNvPr id="288773" name="Object 5"/>
          <p:cNvGraphicFramePr>
            <a:graphicFrameLocks noChangeAspect="1"/>
          </p:cNvGraphicFramePr>
          <p:nvPr/>
        </p:nvGraphicFramePr>
        <p:xfrm>
          <a:off x="1676400" y="838200"/>
          <a:ext cx="414338" cy="457200"/>
        </p:xfrm>
        <a:graphic>
          <a:graphicData uri="http://schemas.openxmlformats.org/presentationml/2006/ole">
            <mc:AlternateContent xmlns:mc="http://schemas.openxmlformats.org/markup-compatibility/2006">
              <mc:Choice xmlns:v="urn:schemas-microsoft-com:vml" Requires="v">
                <p:oleObj spid="_x0000_s47143" name="Equation" r:id="rId6" imgW="177569" imgH="202936" progId="Equation.3">
                  <p:embed/>
                </p:oleObj>
              </mc:Choice>
              <mc:Fallback>
                <p:oleObj name="Equation" r:id="rId6" imgW="177569" imgH="202936" progId="Equation.3">
                  <p:embed/>
                  <p:pic>
                    <p:nvPicPr>
                      <p:cNvPr id="0" name="Object 5"/>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1676400" y="838200"/>
                        <a:ext cx="41433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14" name="Rectangle 6"/>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fa-IR"/>
          </a:p>
        </p:txBody>
      </p:sp>
      <p:graphicFrame>
        <p:nvGraphicFramePr>
          <p:cNvPr id="288775" name="Object 7"/>
          <p:cNvGraphicFramePr>
            <a:graphicFrameLocks noChangeAspect="1"/>
          </p:cNvGraphicFramePr>
          <p:nvPr/>
        </p:nvGraphicFramePr>
        <p:xfrm>
          <a:off x="1143000" y="914400"/>
          <a:ext cx="360363" cy="457200"/>
        </p:xfrm>
        <a:graphic>
          <a:graphicData uri="http://schemas.openxmlformats.org/presentationml/2006/ole">
            <mc:AlternateContent xmlns:mc="http://schemas.openxmlformats.org/markup-compatibility/2006">
              <mc:Choice xmlns:v="urn:schemas-microsoft-com:vml" Requires="v">
                <p:oleObj spid="_x0000_s47144" name="Equation" r:id="rId7" imgW="139579" imgH="177646" progId="Equation.3">
                  <p:embed/>
                </p:oleObj>
              </mc:Choice>
              <mc:Fallback>
                <p:oleObj name="Equation" r:id="rId7" imgW="139579" imgH="177646" progId="Equation.3">
                  <p:embed/>
                  <p:pic>
                    <p:nvPicPr>
                      <p:cNvPr id="0" name="Object 7"/>
                      <p:cNvPicPr>
                        <a:picLocks noChangeAspect="1" noChangeArrowheads="1"/>
                      </p:cNvPicPr>
                      <p:nvPr/>
                    </p:nvPicPr>
                    <p:blipFill>
                      <a:blip r:embed="rId8">
                        <a:lum bright="100000"/>
                        <a:extLst>
                          <a:ext uri="{28A0092B-C50C-407E-A947-70E740481C1C}">
                            <a14:useLocalDpi xmlns:a14="http://schemas.microsoft.com/office/drawing/2010/main" val="0"/>
                          </a:ext>
                        </a:extLst>
                      </a:blip>
                      <a:srcRect/>
                      <a:stretch>
                        <a:fillRect/>
                      </a:stretch>
                    </p:blipFill>
                    <p:spPr bwMode="auto">
                      <a:xfrm>
                        <a:off x="1143000" y="914400"/>
                        <a:ext cx="36036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8776" name="Object 8"/>
          <p:cNvGraphicFramePr>
            <a:graphicFrameLocks noGrp="1" noChangeAspect="1"/>
          </p:cNvGraphicFramePr>
          <p:nvPr>
            <p:ph sz="half" idx="4294967295"/>
          </p:nvPr>
        </p:nvGraphicFramePr>
        <p:xfrm>
          <a:off x="533400" y="1371600"/>
          <a:ext cx="360363" cy="415925"/>
        </p:xfrm>
        <a:graphic>
          <a:graphicData uri="http://schemas.openxmlformats.org/presentationml/2006/ole">
            <mc:AlternateContent xmlns:mc="http://schemas.openxmlformats.org/markup-compatibility/2006">
              <mc:Choice xmlns:v="urn:schemas-microsoft-com:vml" Requires="v">
                <p:oleObj spid="_x0000_s47145" name="Equation" r:id="rId9" imgW="139579" imgH="177646" progId="Equation.3">
                  <p:embed/>
                </p:oleObj>
              </mc:Choice>
              <mc:Fallback>
                <p:oleObj name="Equation" r:id="rId9" imgW="139579" imgH="177646" progId="Equation.3">
                  <p:embed/>
                  <p:pic>
                    <p:nvPicPr>
                      <p:cNvPr id="0" name="Object 8"/>
                      <p:cNvPicPr>
                        <a:picLocks noChangeAspect="1" noChangeArrowheads="1"/>
                      </p:cNvPicPr>
                      <p:nvPr/>
                    </p:nvPicPr>
                    <p:blipFill>
                      <a:blip r:embed="rId8">
                        <a:lum bright="100000"/>
                        <a:extLst>
                          <a:ext uri="{28A0092B-C50C-407E-A947-70E740481C1C}">
                            <a14:useLocalDpi xmlns:a14="http://schemas.microsoft.com/office/drawing/2010/main" val="0"/>
                          </a:ext>
                        </a:extLst>
                      </a:blip>
                      <a:srcRect/>
                      <a:stretch>
                        <a:fillRect/>
                      </a:stretch>
                    </p:blipFill>
                    <p:spPr bwMode="auto">
                      <a:xfrm>
                        <a:off x="533400" y="1371600"/>
                        <a:ext cx="360363"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15" name="Rectangle 9"/>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fa-IR"/>
          </a:p>
        </p:txBody>
      </p:sp>
      <p:graphicFrame>
        <p:nvGraphicFramePr>
          <p:cNvPr id="288778" name="Object 10"/>
          <p:cNvGraphicFramePr>
            <a:graphicFrameLocks noChangeAspect="1"/>
          </p:cNvGraphicFramePr>
          <p:nvPr/>
        </p:nvGraphicFramePr>
        <p:xfrm>
          <a:off x="2743200" y="2971800"/>
          <a:ext cx="3978275" cy="1066800"/>
        </p:xfrm>
        <a:graphic>
          <a:graphicData uri="http://schemas.openxmlformats.org/presentationml/2006/ole">
            <mc:AlternateContent xmlns:mc="http://schemas.openxmlformats.org/markup-compatibility/2006">
              <mc:Choice xmlns:v="urn:schemas-microsoft-com:vml" Requires="v">
                <p:oleObj spid="_x0000_s47146" name="Equation" r:id="rId10" imgW="1282680" imgH="393480" progId="Equation.3">
                  <p:embed/>
                </p:oleObj>
              </mc:Choice>
              <mc:Fallback>
                <p:oleObj name="Equation" r:id="rId10" imgW="1282680" imgH="393480" progId="Equation.3">
                  <p:embed/>
                  <p:pic>
                    <p:nvPicPr>
                      <p:cNvPr id="0" name="Object 10"/>
                      <p:cNvPicPr>
                        <a:picLocks noChangeAspect="1" noChangeArrowheads="1"/>
                      </p:cNvPicPr>
                      <p:nvPr/>
                    </p:nvPicPr>
                    <p:blipFill>
                      <a:blip r:embed="rId11">
                        <a:lum bright="100000"/>
                        <a:extLst>
                          <a:ext uri="{28A0092B-C50C-407E-A947-70E740481C1C}">
                            <a14:useLocalDpi xmlns:a14="http://schemas.microsoft.com/office/drawing/2010/main" val="0"/>
                          </a:ext>
                        </a:extLst>
                      </a:blip>
                      <a:srcRect/>
                      <a:stretch>
                        <a:fillRect/>
                      </a:stretch>
                    </p:blipFill>
                    <p:spPr bwMode="auto">
                      <a:xfrm>
                        <a:off x="2743200" y="2971800"/>
                        <a:ext cx="3978275"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16" name="Rectangle 11"/>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fa-IR"/>
          </a:p>
        </p:txBody>
      </p:sp>
      <p:graphicFrame>
        <p:nvGraphicFramePr>
          <p:cNvPr id="288780" name="Object 12"/>
          <p:cNvGraphicFramePr>
            <a:graphicFrameLocks noChangeAspect="1"/>
          </p:cNvGraphicFramePr>
          <p:nvPr/>
        </p:nvGraphicFramePr>
        <p:xfrm>
          <a:off x="2667000" y="4114800"/>
          <a:ext cx="4249738" cy="1120775"/>
        </p:xfrm>
        <a:graphic>
          <a:graphicData uri="http://schemas.openxmlformats.org/presentationml/2006/ole">
            <mc:AlternateContent xmlns:mc="http://schemas.openxmlformats.org/markup-compatibility/2006">
              <mc:Choice xmlns:v="urn:schemas-microsoft-com:vml" Requires="v">
                <p:oleObj spid="_x0000_s47147" name="Equation" r:id="rId12" imgW="1206360" imgH="393480" progId="Equation.3">
                  <p:embed/>
                </p:oleObj>
              </mc:Choice>
              <mc:Fallback>
                <p:oleObj name="Equation" r:id="rId12" imgW="1206360" imgH="393480" progId="Equation.3">
                  <p:embed/>
                  <p:pic>
                    <p:nvPicPr>
                      <p:cNvPr id="0" name="Object 12"/>
                      <p:cNvPicPr>
                        <a:picLocks noChangeAspect="1" noChangeArrowheads="1"/>
                      </p:cNvPicPr>
                      <p:nvPr/>
                    </p:nvPicPr>
                    <p:blipFill>
                      <a:blip r:embed="rId13">
                        <a:lum bright="100000"/>
                        <a:extLst>
                          <a:ext uri="{28A0092B-C50C-407E-A947-70E740481C1C}">
                            <a14:useLocalDpi xmlns:a14="http://schemas.microsoft.com/office/drawing/2010/main" val="0"/>
                          </a:ext>
                        </a:extLst>
                      </a:blip>
                      <a:srcRect/>
                      <a:stretch>
                        <a:fillRect/>
                      </a:stretch>
                    </p:blipFill>
                    <p:spPr bwMode="auto">
                      <a:xfrm>
                        <a:off x="2667000" y="4114800"/>
                        <a:ext cx="4249738" cy="1120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8781" name="Rectangle 13"/>
          <p:cNvSpPr>
            <a:spLocks noChangeArrowheads="1"/>
          </p:cNvSpPr>
          <p:nvPr/>
        </p:nvSpPr>
        <p:spPr bwMode="auto">
          <a:xfrm>
            <a:off x="1600200" y="3276600"/>
            <a:ext cx="1143000" cy="584200"/>
          </a:xfrm>
          <a:prstGeom prst="rect">
            <a:avLst/>
          </a:prstGeom>
          <a:noFill/>
          <a:ln w="9525">
            <a:noFill/>
            <a:miter lim="800000"/>
            <a:headEnd/>
            <a:tailEnd/>
          </a:ln>
        </p:spPr>
        <p:txBody>
          <a:bodyPr anchor="ctr">
            <a:spAutoFit/>
          </a:bodyPr>
          <a:lstStyle/>
          <a:p>
            <a:r>
              <a:rPr lang="en-US" sz="3200" b="1"/>
              <a:t>v1</a:t>
            </a:r>
            <a:r>
              <a:rPr lang="en-US" sz="3200"/>
              <a:t> </a:t>
            </a:r>
            <a:r>
              <a:rPr lang="fa-IR" sz="3200" b="1"/>
              <a:t>=</a:t>
            </a:r>
            <a:endParaRPr lang="en-US"/>
          </a:p>
        </p:txBody>
      </p:sp>
      <p:sp>
        <p:nvSpPr>
          <p:cNvPr id="288782" name="Rectangle 14"/>
          <p:cNvSpPr>
            <a:spLocks noChangeArrowheads="1"/>
          </p:cNvSpPr>
          <p:nvPr/>
        </p:nvSpPr>
        <p:spPr bwMode="auto">
          <a:xfrm>
            <a:off x="1752600" y="4343400"/>
            <a:ext cx="1219200" cy="584200"/>
          </a:xfrm>
          <a:prstGeom prst="rect">
            <a:avLst/>
          </a:prstGeom>
          <a:noFill/>
          <a:ln w="9525">
            <a:noFill/>
            <a:miter lim="800000"/>
            <a:headEnd/>
            <a:tailEnd/>
          </a:ln>
        </p:spPr>
        <p:txBody>
          <a:bodyPr anchor="ctr">
            <a:spAutoFit/>
          </a:bodyPr>
          <a:lstStyle/>
          <a:p>
            <a:pPr algn="just"/>
            <a:r>
              <a:rPr lang="en-US" sz="3200" b="1"/>
              <a:t>v2=</a:t>
            </a:r>
            <a:endParaRPr lang="en-US"/>
          </a:p>
        </p:txBody>
      </p:sp>
      <p:sp>
        <p:nvSpPr>
          <p:cNvPr id="288783" name="Rectangle 15"/>
          <p:cNvSpPr>
            <a:spLocks noChangeArrowheads="1"/>
          </p:cNvSpPr>
          <p:nvPr/>
        </p:nvSpPr>
        <p:spPr bwMode="auto">
          <a:xfrm>
            <a:off x="685800" y="5181600"/>
            <a:ext cx="7543800" cy="1077913"/>
          </a:xfrm>
          <a:prstGeom prst="rect">
            <a:avLst/>
          </a:prstGeom>
          <a:noFill/>
          <a:ln w="9525">
            <a:noFill/>
            <a:miter lim="800000"/>
            <a:headEnd/>
            <a:tailEnd/>
          </a:ln>
        </p:spPr>
        <p:txBody>
          <a:bodyPr anchor="ctr">
            <a:spAutoFit/>
          </a:bodyPr>
          <a:lstStyle/>
          <a:p>
            <a:pPr algn="ctr">
              <a:tabLst>
                <a:tab pos="1341438" algn="l"/>
              </a:tabLst>
            </a:pPr>
            <a:r>
              <a:rPr lang="fa-IR" sz="3200" b="1">
                <a:solidFill>
                  <a:srgbClr val="FF3300"/>
                </a:solidFill>
              </a:rPr>
              <a:t>نتیجه : </a:t>
            </a:r>
            <a:r>
              <a:rPr lang="fa-IR" sz="3200" b="1"/>
              <a:t>نوع دوم بهتر است زیرا هم میانگین عمر ان بیشتر </a:t>
            </a:r>
            <a:r>
              <a:rPr lang="en-US" sz="3200" b="1"/>
              <a:t>.</a:t>
            </a:r>
            <a:r>
              <a:rPr lang="fa-IR" sz="3200" b="1"/>
              <a:t>است و هم ضریب تغییرات ان کمتر است</a:t>
            </a:r>
            <a:endParaRPr lang="en-US" sz="32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88770"/>
                                        </p:tgtEl>
                                        <p:attrNameLst>
                                          <p:attrName>style.visibility</p:attrName>
                                        </p:attrNameLst>
                                      </p:cBhvr>
                                      <p:to>
                                        <p:strVal val="visible"/>
                                      </p:to>
                                    </p:set>
                                    <p:anim calcmode="lin" valueType="num">
                                      <p:cBhvr>
                                        <p:cTn id="7" dur="500" fill="hold"/>
                                        <p:tgtEl>
                                          <p:spTgt spid="288770"/>
                                        </p:tgtEl>
                                        <p:attrNameLst>
                                          <p:attrName>ppt_w</p:attrName>
                                        </p:attrNameLst>
                                      </p:cBhvr>
                                      <p:tavLst>
                                        <p:tav tm="0">
                                          <p:val>
                                            <p:fltVal val="0"/>
                                          </p:val>
                                        </p:tav>
                                        <p:tav tm="100000">
                                          <p:val>
                                            <p:strVal val="#ppt_w"/>
                                          </p:val>
                                        </p:tav>
                                      </p:tavLst>
                                    </p:anim>
                                    <p:anim calcmode="lin" valueType="num">
                                      <p:cBhvr>
                                        <p:cTn id="8" dur="500" fill="hold"/>
                                        <p:tgtEl>
                                          <p:spTgt spid="288770"/>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88771"/>
                                        </p:tgtEl>
                                        <p:attrNameLst>
                                          <p:attrName>style.visibility</p:attrName>
                                        </p:attrNameLst>
                                      </p:cBhvr>
                                      <p:to>
                                        <p:strVal val="visible"/>
                                      </p:to>
                                    </p:set>
                                    <p:anim calcmode="lin" valueType="num">
                                      <p:cBhvr>
                                        <p:cTn id="11" dur="1000" fill="hold"/>
                                        <p:tgtEl>
                                          <p:spTgt spid="288771"/>
                                        </p:tgtEl>
                                        <p:attrNameLst>
                                          <p:attrName>ppt_w</p:attrName>
                                        </p:attrNameLst>
                                      </p:cBhvr>
                                      <p:tavLst>
                                        <p:tav tm="0">
                                          <p:val>
                                            <p:fltVal val="0"/>
                                          </p:val>
                                        </p:tav>
                                        <p:tav tm="100000">
                                          <p:val>
                                            <p:strVal val="#ppt_w"/>
                                          </p:val>
                                        </p:tav>
                                      </p:tavLst>
                                    </p:anim>
                                    <p:anim calcmode="lin" valueType="num">
                                      <p:cBhvr>
                                        <p:cTn id="12" dur="1000" fill="hold"/>
                                        <p:tgtEl>
                                          <p:spTgt spid="288771"/>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88773"/>
                                        </p:tgtEl>
                                        <p:attrNameLst>
                                          <p:attrName>style.visibility</p:attrName>
                                        </p:attrNameLst>
                                      </p:cBhvr>
                                      <p:to>
                                        <p:strVal val="visible"/>
                                      </p:to>
                                    </p:set>
                                    <p:anim calcmode="lin" valueType="num">
                                      <p:cBhvr>
                                        <p:cTn id="15" dur="1000" fill="hold"/>
                                        <p:tgtEl>
                                          <p:spTgt spid="288773"/>
                                        </p:tgtEl>
                                        <p:attrNameLst>
                                          <p:attrName>ppt_w</p:attrName>
                                        </p:attrNameLst>
                                      </p:cBhvr>
                                      <p:tavLst>
                                        <p:tav tm="0">
                                          <p:val>
                                            <p:fltVal val="0"/>
                                          </p:val>
                                        </p:tav>
                                        <p:tav tm="100000">
                                          <p:val>
                                            <p:strVal val="#ppt_w"/>
                                          </p:val>
                                        </p:tav>
                                      </p:tavLst>
                                    </p:anim>
                                    <p:anim calcmode="lin" valueType="num">
                                      <p:cBhvr>
                                        <p:cTn id="16" dur="1000" fill="hold"/>
                                        <p:tgtEl>
                                          <p:spTgt spid="288773"/>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88775"/>
                                        </p:tgtEl>
                                        <p:attrNameLst>
                                          <p:attrName>style.visibility</p:attrName>
                                        </p:attrNameLst>
                                      </p:cBhvr>
                                      <p:to>
                                        <p:strVal val="visible"/>
                                      </p:to>
                                    </p:set>
                                    <p:anim calcmode="lin" valueType="num">
                                      <p:cBhvr>
                                        <p:cTn id="19" dur="1000" fill="hold"/>
                                        <p:tgtEl>
                                          <p:spTgt spid="288775"/>
                                        </p:tgtEl>
                                        <p:attrNameLst>
                                          <p:attrName>ppt_w</p:attrName>
                                        </p:attrNameLst>
                                      </p:cBhvr>
                                      <p:tavLst>
                                        <p:tav tm="0">
                                          <p:val>
                                            <p:fltVal val="0"/>
                                          </p:val>
                                        </p:tav>
                                        <p:tav tm="100000">
                                          <p:val>
                                            <p:strVal val="#ppt_w"/>
                                          </p:val>
                                        </p:tav>
                                      </p:tavLst>
                                    </p:anim>
                                    <p:anim calcmode="lin" valueType="num">
                                      <p:cBhvr>
                                        <p:cTn id="20" dur="1000" fill="hold"/>
                                        <p:tgtEl>
                                          <p:spTgt spid="288775"/>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88776"/>
                                        </p:tgtEl>
                                        <p:attrNameLst>
                                          <p:attrName>style.visibility</p:attrName>
                                        </p:attrNameLst>
                                      </p:cBhvr>
                                      <p:to>
                                        <p:strVal val="visible"/>
                                      </p:to>
                                    </p:set>
                                    <p:anim calcmode="lin" valueType="num">
                                      <p:cBhvr>
                                        <p:cTn id="23" dur="1000" fill="hold"/>
                                        <p:tgtEl>
                                          <p:spTgt spid="288776"/>
                                        </p:tgtEl>
                                        <p:attrNameLst>
                                          <p:attrName>ppt_w</p:attrName>
                                        </p:attrNameLst>
                                      </p:cBhvr>
                                      <p:tavLst>
                                        <p:tav tm="0">
                                          <p:val>
                                            <p:fltVal val="0"/>
                                          </p:val>
                                        </p:tav>
                                        <p:tav tm="100000">
                                          <p:val>
                                            <p:strVal val="#ppt_w"/>
                                          </p:val>
                                        </p:tav>
                                      </p:tavLst>
                                    </p:anim>
                                    <p:anim calcmode="lin" valueType="num">
                                      <p:cBhvr>
                                        <p:cTn id="24" dur="1000" fill="hold"/>
                                        <p:tgtEl>
                                          <p:spTgt spid="288776"/>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288778"/>
                                        </p:tgtEl>
                                        <p:attrNameLst>
                                          <p:attrName>style.visibility</p:attrName>
                                        </p:attrNameLst>
                                      </p:cBhvr>
                                      <p:to>
                                        <p:strVal val="visible"/>
                                      </p:to>
                                    </p:set>
                                    <p:anim calcmode="lin" valueType="num">
                                      <p:cBhvr>
                                        <p:cTn id="27" dur="1000" fill="hold"/>
                                        <p:tgtEl>
                                          <p:spTgt spid="288778"/>
                                        </p:tgtEl>
                                        <p:attrNameLst>
                                          <p:attrName>ppt_w</p:attrName>
                                        </p:attrNameLst>
                                      </p:cBhvr>
                                      <p:tavLst>
                                        <p:tav tm="0">
                                          <p:val>
                                            <p:fltVal val="0"/>
                                          </p:val>
                                        </p:tav>
                                        <p:tav tm="100000">
                                          <p:val>
                                            <p:strVal val="#ppt_w"/>
                                          </p:val>
                                        </p:tav>
                                      </p:tavLst>
                                    </p:anim>
                                    <p:anim calcmode="lin" valueType="num">
                                      <p:cBhvr>
                                        <p:cTn id="28" dur="1000" fill="hold"/>
                                        <p:tgtEl>
                                          <p:spTgt spid="288778"/>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288780"/>
                                        </p:tgtEl>
                                        <p:attrNameLst>
                                          <p:attrName>style.visibility</p:attrName>
                                        </p:attrNameLst>
                                      </p:cBhvr>
                                      <p:to>
                                        <p:strVal val="visible"/>
                                      </p:to>
                                    </p:set>
                                    <p:anim calcmode="lin" valueType="num">
                                      <p:cBhvr>
                                        <p:cTn id="31" dur="1000" fill="hold"/>
                                        <p:tgtEl>
                                          <p:spTgt spid="288780"/>
                                        </p:tgtEl>
                                        <p:attrNameLst>
                                          <p:attrName>ppt_w</p:attrName>
                                        </p:attrNameLst>
                                      </p:cBhvr>
                                      <p:tavLst>
                                        <p:tav tm="0">
                                          <p:val>
                                            <p:fltVal val="0"/>
                                          </p:val>
                                        </p:tav>
                                        <p:tav tm="100000">
                                          <p:val>
                                            <p:strVal val="#ppt_w"/>
                                          </p:val>
                                        </p:tav>
                                      </p:tavLst>
                                    </p:anim>
                                    <p:anim calcmode="lin" valueType="num">
                                      <p:cBhvr>
                                        <p:cTn id="32" dur="1000" fill="hold"/>
                                        <p:tgtEl>
                                          <p:spTgt spid="288780"/>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288781"/>
                                        </p:tgtEl>
                                        <p:attrNameLst>
                                          <p:attrName>style.visibility</p:attrName>
                                        </p:attrNameLst>
                                      </p:cBhvr>
                                      <p:to>
                                        <p:strVal val="visible"/>
                                      </p:to>
                                    </p:set>
                                    <p:anim calcmode="lin" valueType="num">
                                      <p:cBhvr>
                                        <p:cTn id="35" dur="1000" fill="hold"/>
                                        <p:tgtEl>
                                          <p:spTgt spid="288781"/>
                                        </p:tgtEl>
                                        <p:attrNameLst>
                                          <p:attrName>ppt_w</p:attrName>
                                        </p:attrNameLst>
                                      </p:cBhvr>
                                      <p:tavLst>
                                        <p:tav tm="0">
                                          <p:val>
                                            <p:fltVal val="0"/>
                                          </p:val>
                                        </p:tav>
                                        <p:tav tm="100000">
                                          <p:val>
                                            <p:strVal val="#ppt_w"/>
                                          </p:val>
                                        </p:tav>
                                      </p:tavLst>
                                    </p:anim>
                                    <p:anim calcmode="lin" valueType="num">
                                      <p:cBhvr>
                                        <p:cTn id="36" dur="1000" fill="hold"/>
                                        <p:tgtEl>
                                          <p:spTgt spid="288781"/>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288782"/>
                                        </p:tgtEl>
                                        <p:attrNameLst>
                                          <p:attrName>style.visibility</p:attrName>
                                        </p:attrNameLst>
                                      </p:cBhvr>
                                      <p:to>
                                        <p:strVal val="visible"/>
                                      </p:to>
                                    </p:set>
                                    <p:anim calcmode="lin" valueType="num">
                                      <p:cBhvr>
                                        <p:cTn id="39" dur="1000" fill="hold"/>
                                        <p:tgtEl>
                                          <p:spTgt spid="288782"/>
                                        </p:tgtEl>
                                        <p:attrNameLst>
                                          <p:attrName>ppt_w</p:attrName>
                                        </p:attrNameLst>
                                      </p:cBhvr>
                                      <p:tavLst>
                                        <p:tav tm="0">
                                          <p:val>
                                            <p:fltVal val="0"/>
                                          </p:val>
                                        </p:tav>
                                        <p:tav tm="100000">
                                          <p:val>
                                            <p:strVal val="#ppt_w"/>
                                          </p:val>
                                        </p:tav>
                                      </p:tavLst>
                                    </p:anim>
                                    <p:anim calcmode="lin" valueType="num">
                                      <p:cBhvr>
                                        <p:cTn id="40" dur="1000" fill="hold"/>
                                        <p:tgtEl>
                                          <p:spTgt spid="288782"/>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288783"/>
                                        </p:tgtEl>
                                        <p:attrNameLst>
                                          <p:attrName>style.visibility</p:attrName>
                                        </p:attrNameLst>
                                      </p:cBhvr>
                                      <p:to>
                                        <p:strVal val="visible"/>
                                      </p:to>
                                    </p:set>
                                    <p:anim calcmode="lin" valueType="num">
                                      <p:cBhvr>
                                        <p:cTn id="43" dur="1000" fill="hold"/>
                                        <p:tgtEl>
                                          <p:spTgt spid="288783"/>
                                        </p:tgtEl>
                                        <p:attrNameLst>
                                          <p:attrName>ppt_w</p:attrName>
                                        </p:attrNameLst>
                                      </p:cBhvr>
                                      <p:tavLst>
                                        <p:tav tm="0">
                                          <p:val>
                                            <p:fltVal val="0"/>
                                          </p:val>
                                        </p:tav>
                                        <p:tav tm="100000">
                                          <p:val>
                                            <p:strVal val="#ppt_w"/>
                                          </p:val>
                                        </p:tav>
                                      </p:tavLst>
                                    </p:anim>
                                    <p:anim calcmode="lin" valueType="num">
                                      <p:cBhvr>
                                        <p:cTn id="44" dur="1000" fill="hold"/>
                                        <p:tgtEl>
                                          <p:spTgt spid="28878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0" grpId="0"/>
      <p:bldP spid="288781" grpId="0"/>
      <p:bldP spid="288782" grpId="0"/>
      <p:bldP spid="288783" grpId="0"/>
    </p:bldLst>
  </p:timing>
</p:sld>
</file>

<file path=ppt/slides/slide1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0818" name="Rectangle 2"/>
          <p:cNvSpPr>
            <a:spLocks noGrp="1" noChangeArrowheads="1"/>
          </p:cNvSpPr>
          <p:nvPr>
            <p:ph type="title" idx="4294967295"/>
          </p:nvPr>
        </p:nvSpPr>
        <p:spPr>
          <a:xfrm>
            <a:off x="1143000" y="1371600"/>
            <a:ext cx="7162800" cy="1752600"/>
          </a:xfrm>
        </p:spPr>
        <p:txBody>
          <a:bodyPr anchorCtr="1"/>
          <a:lstStyle/>
          <a:p>
            <a:pPr algn="just" eaLnBrk="1" hangingPunct="1">
              <a:defRPr/>
            </a:pPr>
            <a:r>
              <a:rPr lang="fa-IR" sz="3200" b="1" dirty="0" smtClean="0"/>
              <a:t>انحراف استاندارد به دسته ای از شاخصهای آمار توصیفی که گشتاورها نامیده می شوند ، تعلق دارند.</a:t>
            </a:r>
            <a:endParaRPr lang="en-US" sz="3200" b="1" dirty="0" smtClean="0"/>
          </a:p>
        </p:txBody>
      </p:sp>
      <p:sp>
        <p:nvSpPr>
          <p:cNvPr id="48133" name="Rectangle 3"/>
          <p:cNvSpPr>
            <a:spLocks noChangeArrowheads="1"/>
          </p:cNvSpPr>
          <p:nvPr/>
        </p:nvSpPr>
        <p:spPr bwMode="auto">
          <a:xfrm>
            <a:off x="0" y="3176588"/>
            <a:ext cx="9144000" cy="0"/>
          </a:xfrm>
          <a:prstGeom prst="rect">
            <a:avLst/>
          </a:prstGeom>
          <a:noFill/>
          <a:ln w="9525">
            <a:noFill/>
            <a:miter lim="800000"/>
            <a:headEnd/>
            <a:tailEnd/>
          </a:ln>
        </p:spPr>
        <p:txBody>
          <a:bodyPr wrap="none" anchor="ctr">
            <a:spAutoFit/>
          </a:bodyPr>
          <a:lstStyle/>
          <a:p>
            <a:endParaRPr lang="fa-IR"/>
          </a:p>
        </p:txBody>
      </p:sp>
      <p:sp>
        <p:nvSpPr>
          <p:cNvPr id="48134" name="Rectangle 4"/>
          <p:cNvSpPr>
            <a:spLocks noChangeArrowheads="1"/>
          </p:cNvSpPr>
          <p:nvPr/>
        </p:nvSpPr>
        <p:spPr bwMode="auto">
          <a:xfrm>
            <a:off x="0" y="3219450"/>
            <a:ext cx="9144000" cy="0"/>
          </a:xfrm>
          <a:prstGeom prst="rect">
            <a:avLst/>
          </a:prstGeom>
          <a:noFill/>
          <a:ln w="9525">
            <a:noFill/>
            <a:miter lim="800000"/>
            <a:headEnd/>
            <a:tailEnd/>
          </a:ln>
        </p:spPr>
        <p:txBody>
          <a:bodyPr wrap="none" anchor="ctr">
            <a:spAutoFit/>
          </a:bodyPr>
          <a:lstStyle/>
          <a:p>
            <a:endParaRPr lang="fa-IR"/>
          </a:p>
        </p:txBody>
      </p:sp>
      <p:graphicFrame>
        <p:nvGraphicFramePr>
          <p:cNvPr id="290821" name="Object 5"/>
          <p:cNvGraphicFramePr>
            <a:graphicFrameLocks noChangeAspect="1"/>
          </p:cNvGraphicFramePr>
          <p:nvPr/>
        </p:nvGraphicFramePr>
        <p:xfrm>
          <a:off x="1219200" y="4648200"/>
          <a:ext cx="2971800" cy="1066800"/>
        </p:xfrm>
        <a:graphic>
          <a:graphicData uri="http://schemas.openxmlformats.org/presentationml/2006/ole">
            <mc:AlternateContent xmlns:mc="http://schemas.openxmlformats.org/markup-compatibility/2006">
              <mc:Choice xmlns:v="urn:schemas-microsoft-com:vml" Requires="v">
                <p:oleObj spid="_x0000_s48142" name="Equation" r:id="rId4" imgW="1066800" imgH="419100" progId="Equation.3">
                  <p:embed/>
                </p:oleObj>
              </mc:Choice>
              <mc:Fallback>
                <p:oleObj name="Equation" r:id="rId4" imgW="1066800" imgH="419100" progId="Equation.3">
                  <p:embed/>
                  <p:pic>
                    <p:nvPicPr>
                      <p:cNvPr id="0" name="Object 5"/>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1219200" y="4648200"/>
                        <a:ext cx="29718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0822" name="Rectangle 6"/>
          <p:cNvSpPr>
            <a:spLocks noChangeArrowheads="1"/>
          </p:cNvSpPr>
          <p:nvPr/>
        </p:nvSpPr>
        <p:spPr bwMode="auto">
          <a:xfrm>
            <a:off x="4953000" y="3657600"/>
            <a:ext cx="2895600" cy="584200"/>
          </a:xfrm>
          <a:prstGeom prst="rect">
            <a:avLst/>
          </a:prstGeom>
          <a:noFill/>
          <a:ln w="9525">
            <a:noFill/>
            <a:miter lim="800000"/>
            <a:headEnd/>
            <a:tailEnd/>
          </a:ln>
        </p:spPr>
        <p:txBody>
          <a:bodyPr anchor="ctr">
            <a:spAutoFit/>
          </a:bodyPr>
          <a:lstStyle/>
          <a:p>
            <a:pPr algn="r" rtl="1">
              <a:tabLst>
                <a:tab pos="1341438" algn="l"/>
              </a:tabLst>
            </a:pPr>
            <a:r>
              <a:rPr lang="fa-IR" sz="3200" b="1"/>
              <a:t>فرمول اصلی</a:t>
            </a:r>
            <a:r>
              <a:rPr lang="en-US" sz="3200" b="1"/>
              <a:t> ← </a:t>
            </a:r>
          </a:p>
        </p:txBody>
      </p:sp>
      <p:sp>
        <p:nvSpPr>
          <p:cNvPr id="290823" name="Rectangle 7"/>
          <p:cNvSpPr>
            <a:spLocks noChangeArrowheads="1"/>
          </p:cNvSpPr>
          <p:nvPr/>
        </p:nvSpPr>
        <p:spPr bwMode="auto">
          <a:xfrm>
            <a:off x="4051300" y="4876800"/>
            <a:ext cx="4505325" cy="584200"/>
          </a:xfrm>
          <a:prstGeom prst="rect">
            <a:avLst/>
          </a:prstGeom>
          <a:noFill/>
          <a:ln w="9525">
            <a:noFill/>
            <a:miter lim="800000"/>
            <a:headEnd/>
            <a:tailEnd/>
          </a:ln>
        </p:spPr>
        <p:txBody>
          <a:bodyPr anchor="ctr">
            <a:spAutoFit/>
          </a:bodyPr>
          <a:lstStyle/>
          <a:p>
            <a:pPr algn="r" rtl="1">
              <a:tabLst>
                <a:tab pos="1341438" algn="l"/>
              </a:tabLst>
            </a:pPr>
            <a:r>
              <a:rPr lang="fa-IR" sz="3200" b="1"/>
              <a:t>مثال: گشتاوری رتبه چهارم</a:t>
            </a:r>
            <a:r>
              <a:rPr lang="en-US" sz="3200" b="1"/>
              <a:t> ← </a:t>
            </a:r>
          </a:p>
        </p:txBody>
      </p:sp>
      <p:sp>
        <p:nvSpPr>
          <p:cNvPr id="48137" name="Rectangle 8"/>
          <p:cNvSpPr>
            <a:spLocks noChangeArrowheads="1"/>
          </p:cNvSpPr>
          <p:nvPr/>
        </p:nvSpPr>
        <p:spPr bwMode="auto">
          <a:xfrm>
            <a:off x="0" y="3176588"/>
            <a:ext cx="9144000" cy="0"/>
          </a:xfrm>
          <a:prstGeom prst="rect">
            <a:avLst/>
          </a:prstGeom>
          <a:noFill/>
          <a:ln w="9525">
            <a:noFill/>
            <a:miter lim="800000"/>
            <a:headEnd/>
            <a:tailEnd/>
          </a:ln>
        </p:spPr>
        <p:txBody>
          <a:bodyPr wrap="none" anchor="ctr">
            <a:spAutoFit/>
          </a:bodyPr>
          <a:lstStyle/>
          <a:p>
            <a:endParaRPr lang="fa-IR"/>
          </a:p>
        </p:txBody>
      </p:sp>
      <p:graphicFrame>
        <p:nvGraphicFramePr>
          <p:cNvPr id="290825" name="Object 9"/>
          <p:cNvGraphicFramePr>
            <a:graphicFrameLocks noChangeAspect="1"/>
          </p:cNvGraphicFramePr>
          <p:nvPr/>
        </p:nvGraphicFramePr>
        <p:xfrm>
          <a:off x="1219200" y="3352800"/>
          <a:ext cx="3016250" cy="1058863"/>
        </p:xfrm>
        <a:graphic>
          <a:graphicData uri="http://schemas.openxmlformats.org/presentationml/2006/ole">
            <mc:AlternateContent xmlns:mc="http://schemas.openxmlformats.org/markup-compatibility/2006">
              <mc:Choice xmlns:v="urn:schemas-microsoft-com:vml" Requires="v">
                <p:oleObj spid="_x0000_s48143" name="Equation" r:id="rId6" imgW="1028520" imgH="482400" progId="Equation.3">
                  <p:embed/>
                </p:oleObj>
              </mc:Choice>
              <mc:Fallback>
                <p:oleObj name="Equation" r:id="rId6" imgW="1028520" imgH="482400" progId="Equation.3">
                  <p:embed/>
                  <p:pic>
                    <p:nvPicPr>
                      <p:cNvPr id="0" name="Object 9"/>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1219200" y="3352800"/>
                        <a:ext cx="3016250" cy="1058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90818"/>
                                        </p:tgtEl>
                                        <p:attrNameLst>
                                          <p:attrName>style.visibility</p:attrName>
                                        </p:attrNameLst>
                                      </p:cBhvr>
                                      <p:to>
                                        <p:strVal val="visible"/>
                                      </p:to>
                                    </p:set>
                                    <p:anim calcmode="lin" valueType="num">
                                      <p:cBhvr>
                                        <p:cTn id="7" dur="500" fill="hold"/>
                                        <p:tgtEl>
                                          <p:spTgt spid="290818"/>
                                        </p:tgtEl>
                                        <p:attrNameLst>
                                          <p:attrName>ppt_w</p:attrName>
                                        </p:attrNameLst>
                                      </p:cBhvr>
                                      <p:tavLst>
                                        <p:tav tm="0">
                                          <p:val>
                                            <p:fltVal val="0"/>
                                          </p:val>
                                        </p:tav>
                                        <p:tav tm="100000">
                                          <p:val>
                                            <p:strVal val="#ppt_w"/>
                                          </p:val>
                                        </p:tav>
                                      </p:tavLst>
                                    </p:anim>
                                    <p:anim calcmode="lin" valueType="num">
                                      <p:cBhvr>
                                        <p:cTn id="8" dur="500" fill="hold"/>
                                        <p:tgtEl>
                                          <p:spTgt spid="29081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90821"/>
                                        </p:tgtEl>
                                        <p:attrNameLst>
                                          <p:attrName>style.visibility</p:attrName>
                                        </p:attrNameLst>
                                      </p:cBhvr>
                                      <p:to>
                                        <p:strVal val="visible"/>
                                      </p:to>
                                    </p:set>
                                    <p:anim calcmode="lin" valueType="num">
                                      <p:cBhvr>
                                        <p:cTn id="13" dur="500" fill="hold"/>
                                        <p:tgtEl>
                                          <p:spTgt spid="290821"/>
                                        </p:tgtEl>
                                        <p:attrNameLst>
                                          <p:attrName>ppt_w</p:attrName>
                                        </p:attrNameLst>
                                      </p:cBhvr>
                                      <p:tavLst>
                                        <p:tav tm="0">
                                          <p:val>
                                            <p:fltVal val="0"/>
                                          </p:val>
                                        </p:tav>
                                        <p:tav tm="100000">
                                          <p:val>
                                            <p:strVal val="#ppt_w"/>
                                          </p:val>
                                        </p:tav>
                                      </p:tavLst>
                                    </p:anim>
                                    <p:anim calcmode="lin" valueType="num">
                                      <p:cBhvr>
                                        <p:cTn id="14" dur="500" fill="hold"/>
                                        <p:tgtEl>
                                          <p:spTgt spid="290821"/>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290822"/>
                                        </p:tgtEl>
                                        <p:attrNameLst>
                                          <p:attrName>style.visibility</p:attrName>
                                        </p:attrNameLst>
                                      </p:cBhvr>
                                      <p:to>
                                        <p:strVal val="visible"/>
                                      </p:to>
                                    </p:set>
                                    <p:anim calcmode="lin" valueType="num">
                                      <p:cBhvr>
                                        <p:cTn id="17" dur="500" fill="hold"/>
                                        <p:tgtEl>
                                          <p:spTgt spid="290822"/>
                                        </p:tgtEl>
                                        <p:attrNameLst>
                                          <p:attrName>ppt_w</p:attrName>
                                        </p:attrNameLst>
                                      </p:cBhvr>
                                      <p:tavLst>
                                        <p:tav tm="0">
                                          <p:val>
                                            <p:fltVal val="0"/>
                                          </p:val>
                                        </p:tav>
                                        <p:tav tm="100000">
                                          <p:val>
                                            <p:strVal val="#ppt_w"/>
                                          </p:val>
                                        </p:tav>
                                      </p:tavLst>
                                    </p:anim>
                                    <p:anim calcmode="lin" valueType="num">
                                      <p:cBhvr>
                                        <p:cTn id="18" dur="500" fill="hold"/>
                                        <p:tgtEl>
                                          <p:spTgt spid="290822"/>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290823"/>
                                        </p:tgtEl>
                                        <p:attrNameLst>
                                          <p:attrName>style.visibility</p:attrName>
                                        </p:attrNameLst>
                                      </p:cBhvr>
                                      <p:to>
                                        <p:strVal val="visible"/>
                                      </p:to>
                                    </p:set>
                                    <p:anim calcmode="lin" valueType="num">
                                      <p:cBhvr>
                                        <p:cTn id="21" dur="500" fill="hold"/>
                                        <p:tgtEl>
                                          <p:spTgt spid="290823"/>
                                        </p:tgtEl>
                                        <p:attrNameLst>
                                          <p:attrName>ppt_w</p:attrName>
                                        </p:attrNameLst>
                                      </p:cBhvr>
                                      <p:tavLst>
                                        <p:tav tm="0">
                                          <p:val>
                                            <p:fltVal val="0"/>
                                          </p:val>
                                        </p:tav>
                                        <p:tav tm="100000">
                                          <p:val>
                                            <p:strVal val="#ppt_w"/>
                                          </p:val>
                                        </p:tav>
                                      </p:tavLst>
                                    </p:anim>
                                    <p:anim calcmode="lin" valueType="num">
                                      <p:cBhvr>
                                        <p:cTn id="22" dur="500" fill="hold"/>
                                        <p:tgtEl>
                                          <p:spTgt spid="290823"/>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290825"/>
                                        </p:tgtEl>
                                        <p:attrNameLst>
                                          <p:attrName>style.visibility</p:attrName>
                                        </p:attrNameLst>
                                      </p:cBhvr>
                                      <p:to>
                                        <p:strVal val="visible"/>
                                      </p:to>
                                    </p:set>
                                    <p:anim calcmode="lin" valueType="num">
                                      <p:cBhvr>
                                        <p:cTn id="25" dur="500" fill="hold"/>
                                        <p:tgtEl>
                                          <p:spTgt spid="290825"/>
                                        </p:tgtEl>
                                        <p:attrNameLst>
                                          <p:attrName>ppt_w</p:attrName>
                                        </p:attrNameLst>
                                      </p:cBhvr>
                                      <p:tavLst>
                                        <p:tav tm="0">
                                          <p:val>
                                            <p:fltVal val="0"/>
                                          </p:val>
                                        </p:tav>
                                        <p:tav tm="100000">
                                          <p:val>
                                            <p:strVal val="#ppt_w"/>
                                          </p:val>
                                        </p:tav>
                                      </p:tavLst>
                                    </p:anim>
                                    <p:anim calcmode="lin" valueType="num">
                                      <p:cBhvr>
                                        <p:cTn id="26" dur="500" fill="hold"/>
                                        <p:tgtEl>
                                          <p:spTgt spid="2908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8" grpId="0"/>
      <p:bldP spid="290822" grpId="0"/>
      <p:bldP spid="290823" grpId="0"/>
    </p:bldLst>
  </p:timing>
</p:sld>
</file>

<file path=ppt/slides/slide1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2866" name="Rectangle 2"/>
          <p:cNvSpPr>
            <a:spLocks noGrp="1" noChangeArrowheads="1"/>
          </p:cNvSpPr>
          <p:nvPr>
            <p:ph type="title" idx="4294967295"/>
          </p:nvPr>
        </p:nvSpPr>
        <p:spPr>
          <a:xfrm>
            <a:off x="457200" y="609600"/>
            <a:ext cx="8229600" cy="1139825"/>
          </a:xfrm>
        </p:spPr>
        <p:txBody>
          <a:bodyPr anchorCtr="1"/>
          <a:lstStyle/>
          <a:p>
            <a:pPr eaLnBrk="1" hangingPunct="1">
              <a:defRPr/>
            </a:pPr>
            <a:r>
              <a:rPr lang="fa-IR" sz="4000" b="1" smtClean="0">
                <a:solidFill>
                  <a:schemeClr val="hlink"/>
                </a:solidFill>
              </a:rPr>
              <a:t>نشان دادن کجی منحنی با استفاده از چارکها</a:t>
            </a:r>
            <a:endParaRPr lang="en-US" sz="4000" b="1" smtClean="0">
              <a:solidFill>
                <a:schemeClr val="hlink"/>
              </a:solidFill>
            </a:endParaRPr>
          </a:p>
        </p:txBody>
      </p:sp>
      <p:sp>
        <p:nvSpPr>
          <p:cNvPr id="49158" name="Rectangle 3"/>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fa-IR"/>
          </a:p>
        </p:txBody>
      </p:sp>
      <p:graphicFrame>
        <p:nvGraphicFramePr>
          <p:cNvPr id="292868" name="Object 4"/>
          <p:cNvGraphicFramePr>
            <a:graphicFrameLocks noChangeAspect="1"/>
          </p:cNvGraphicFramePr>
          <p:nvPr/>
        </p:nvGraphicFramePr>
        <p:xfrm>
          <a:off x="1524000" y="2209800"/>
          <a:ext cx="3352800" cy="762000"/>
        </p:xfrm>
        <a:graphic>
          <a:graphicData uri="http://schemas.openxmlformats.org/presentationml/2006/ole">
            <mc:AlternateContent xmlns:mc="http://schemas.openxmlformats.org/markup-compatibility/2006">
              <mc:Choice xmlns:v="urn:schemas-microsoft-com:vml" Requires="v">
                <p:oleObj spid="_x0000_s49172" name="Equation" r:id="rId4" imgW="1028700" imgH="228600" progId="Equation.3">
                  <p:embed/>
                </p:oleObj>
              </mc:Choice>
              <mc:Fallback>
                <p:oleObj name="Equation" r:id="rId4" imgW="1028700" imgH="228600" progId="Equation.3">
                  <p:embed/>
                  <p:pic>
                    <p:nvPicPr>
                      <p:cNvPr id="0" name="Object 4"/>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1524000" y="2209800"/>
                        <a:ext cx="33528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59"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fa-IR"/>
          </a:p>
        </p:txBody>
      </p:sp>
      <p:graphicFrame>
        <p:nvGraphicFramePr>
          <p:cNvPr id="292870" name="Object 6"/>
          <p:cNvGraphicFramePr>
            <a:graphicFrameLocks noChangeAspect="1"/>
          </p:cNvGraphicFramePr>
          <p:nvPr/>
        </p:nvGraphicFramePr>
        <p:xfrm>
          <a:off x="1600200" y="3276600"/>
          <a:ext cx="3276600" cy="704850"/>
        </p:xfrm>
        <a:graphic>
          <a:graphicData uri="http://schemas.openxmlformats.org/presentationml/2006/ole">
            <mc:AlternateContent xmlns:mc="http://schemas.openxmlformats.org/markup-compatibility/2006">
              <mc:Choice xmlns:v="urn:schemas-microsoft-com:vml" Requires="v">
                <p:oleObj spid="_x0000_s49173" name="Equation" r:id="rId6" imgW="1130300" imgH="228600" progId="Equation.3">
                  <p:embed/>
                </p:oleObj>
              </mc:Choice>
              <mc:Fallback>
                <p:oleObj name="Equation" r:id="rId6" imgW="1130300" imgH="228600" progId="Equation.3">
                  <p:embed/>
                  <p:pic>
                    <p:nvPicPr>
                      <p:cNvPr id="0" name="Object 6"/>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1600200" y="3276600"/>
                        <a:ext cx="3276600" cy="704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2871" name="Rectangle 7"/>
          <p:cNvSpPr>
            <a:spLocks noChangeArrowheads="1"/>
          </p:cNvSpPr>
          <p:nvPr/>
        </p:nvSpPr>
        <p:spPr bwMode="auto">
          <a:xfrm>
            <a:off x="4038600" y="2362200"/>
            <a:ext cx="3886200" cy="579438"/>
          </a:xfrm>
          <a:prstGeom prst="rect">
            <a:avLst/>
          </a:prstGeom>
          <a:noFill/>
          <a:ln w="9525">
            <a:noFill/>
            <a:miter lim="800000"/>
            <a:headEnd/>
            <a:tailEnd/>
          </a:ln>
        </p:spPr>
        <p:txBody>
          <a:bodyPr anchor="ctr">
            <a:spAutoFit/>
          </a:bodyPr>
          <a:lstStyle/>
          <a:p>
            <a:pPr algn="r" rtl="1"/>
            <a:r>
              <a:rPr lang="fa-IR" sz="3200" b="1"/>
              <a:t>کجی مثبت</a:t>
            </a:r>
            <a:r>
              <a:rPr lang="en-US" sz="3200" b="1"/>
              <a:t>      =</a:t>
            </a:r>
            <a:r>
              <a:rPr lang="en-US"/>
              <a:t>  </a:t>
            </a:r>
          </a:p>
        </p:txBody>
      </p:sp>
      <p:sp>
        <p:nvSpPr>
          <p:cNvPr id="292872" name="Rectangle 8"/>
          <p:cNvSpPr>
            <a:spLocks noChangeArrowheads="1"/>
          </p:cNvSpPr>
          <p:nvPr/>
        </p:nvSpPr>
        <p:spPr bwMode="auto">
          <a:xfrm>
            <a:off x="4800600" y="3276600"/>
            <a:ext cx="3124200" cy="579438"/>
          </a:xfrm>
          <a:prstGeom prst="rect">
            <a:avLst/>
          </a:prstGeom>
          <a:noFill/>
          <a:ln w="9525">
            <a:noFill/>
            <a:miter lim="800000"/>
            <a:headEnd/>
            <a:tailEnd/>
          </a:ln>
        </p:spPr>
        <p:txBody>
          <a:bodyPr anchor="ctr">
            <a:spAutoFit/>
          </a:bodyPr>
          <a:lstStyle/>
          <a:p>
            <a:pPr algn="r" rtl="1"/>
            <a:r>
              <a:rPr lang="fa-IR" sz="3200" b="1"/>
              <a:t>متقارن</a:t>
            </a:r>
            <a:r>
              <a:rPr lang="en-US" sz="3200" b="1"/>
              <a:t> =</a:t>
            </a:r>
            <a:r>
              <a:rPr lang="en-US"/>
              <a:t> </a:t>
            </a:r>
          </a:p>
        </p:txBody>
      </p:sp>
      <p:sp>
        <p:nvSpPr>
          <p:cNvPr id="49162" name="Rectangle 9"/>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fa-IR"/>
          </a:p>
        </p:txBody>
      </p:sp>
      <p:graphicFrame>
        <p:nvGraphicFramePr>
          <p:cNvPr id="292874" name="Object 10"/>
          <p:cNvGraphicFramePr>
            <a:graphicFrameLocks noChangeAspect="1"/>
          </p:cNvGraphicFramePr>
          <p:nvPr/>
        </p:nvGraphicFramePr>
        <p:xfrm>
          <a:off x="1524000" y="4343400"/>
          <a:ext cx="3505200" cy="762000"/>
        </p:xfrm>
        <a:graphic>
          <a:graphicData uri="http://schemas.openxmlformats.org/presentationml/2006/ole">
            <mc:AlternateContent xmlns:mc="http://schemas.openxmlformats.org/markup-compatibility/2006">
              <mc:Choice xmlns:v="urn:schemas-microsoft-com:vml" Requires="v">
                <p:oleObj spid="_x0000_s49174" name="Equation" r:id="rId8" imgW="1028700" imgH="228600" progId="Equation.3">
                  <p:embed/>
                </p:oleObj>
              </mc:Choice>
              <mc:Fallback>
                <p:oleObj name="Equation" r:id="rId8" imgW="1028700" imgH="228600" progId="Equation.3">
                  <p:embed/>
                  <p:pic>
                    <p:nvPicPr>
                      <p:cNvPr id="0" name="Object 10"/>
                      <p:cNvPicPr>
                        <a:picLocks noChangeAspect="1" noChangeArrowheads="1"/>
                      </p:cNvPicPr>
                      <p:nvPr/>
                    </p:nvPicPr>
                    <p:blipFill>
                      <a:blip r:embed="rId9">
                        <a:lum bright="100000"/>
                        <a:extLst>
                          <a:ext uri="{28A0092B-C50C-407E-A947-70E740481C1C}">
                            <a14:useLocalDpi xmlns:a14="http://schemas.microsoft.com/office/drawing/2010/main" val="0"/>
                          </a:ext>
                        </a:extLst>
                      </a:blip>
                      <a:srcRect/>
                      <a:stretch>
                        <a:fillRect/>
                      </a:stretch>
                    </p:blipFill>
                    <p:spPr bwMode="auto">
                      <a:xfrm>
                        <a:off x="1524000" y="4343400"/>
                        <a:ext cx="35052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2875" name="Rectangle 11"/>
          <p:cNvSpPr>
            <a:spLocks noChangeArrowheads="1"/>
          </p:cNvSpPr>
          <p:nvPr/>
        </p:nvSpPr>
        <p:spPr bwMode="auto">
          <a:xfrm>
            <a:off x="4800600" y="4419600"/>
            <a:ext cx="3200400" cy="579438"/>
          </a:xfrm>
          <a:prstGeom prst="rect">
            <a:avLst/>
          </a:prstGeom>
          <a:noFill/>
          <a:ln w="9525">
            <a:noFill/>
            <a:miter lim="800000"/>
            <a:headEnd/>
            <a:tailEnd/>
          </a:ln>
        </p:spPr>
        <p:txBody>
          <a:bodyPr anchor="ctr">
            <a:spAutoFit/>
          </a:bodyPr>
          <a:lstStyle/>
          <a:p>
            <a:pPr algn="r" rtl="1"/>
            <a:r>
              <a:rPr lang="fa-IR" sz="3200" b="1"/>
              <a:t>کجی منفی</a:t>
            </a:r>
            <a:r>
              <a:rPr lang="en-US" sz="3200" b="1"/>
              <a:t>  =</a:t>
            </a:r>
            <a:r>
              <a:rPr lang="en-US"/>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92866"/>
                                        </p:tgtEl>
                                        <p:attrNameLst>
                                          <p:attrName>style.visibility</p:attrName>
                                        </p:attrNameLst>
                                      </p:cBhvr>
                                      <p:to>
                                        <p:strVal val="visible"/>
                                      </p:to>
                                    </p:set>
                                    <p:anim calcmode="lin" valueType="num">
                                      <p:cBhvr>
                                        <p:cTn id="7" dur="500" fill="hold"/>
                                        <p:tgtEl>
                                          <p:spTgt spid="292866"/>
                                        </p:tgtEl>
                                        <p:attrNameLst>
                                          <p:attrName>ppt_w</p:attrName>
                                        </p:attrNameLst>
                                      </p:cBhvr>
                                      <p:tavLst>
                                        <p:tav tm="0">
                                          <p:val>
                                            <p:fltVal val="0"/>
                                          </p:val>
                                        </p:tav>
                                        <p:tav tm="100000">
                                          <p:val>
                                            <p:strVal val="#ppt_w"/>
                                          </p:val>
                                        </p:tav>
                                      </p:tavLst>
                                    </p:anim>
                                    <p:anim calcmode="lin" valueType="num">
                                      <p:cBhvr>
                                        <p:cTn id="8" dur="500" fill="hold"/>
                                        <p:tgtEl>
                                          <p:spTgt spid="29286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92868"/>
                                        </p:tgtEl>
                                        <p:attrNameLst>
                                          <p:attrName>style.visibility</p:attrName>
                                        </p:attrNameLst>
                                      </p:cBhvr>
                                      <p:to>
                                        <p:strVal val="visible"/>
                                      </p:to>
                                    </p:set>
                                    <p:anim calcmode="lin" valueType="num">
                                      <p:cBhvr>
                                        <p:cTn id="13" dur="500" fill="hold"/>
                                        <p:tgtEl>
                                          <p:spTgt spid="292868"/>
                                        </p:tgtEl>
                                        <p:attrNameLst>
                                          <p:attrName>ppt_w</p:attrName>
                                        </p:attrNameLst>
                                      </p:cBhvr>
                                      <p:tavLst>
                                        <p:tav tm="0">
                                          <p:val>
                                            <p:fltVal val="0"/>
                                          </p:val>
                                        </p:tav>
                                        <p:tav tm="100000">
                                          <p:val>
                                            <p:strVal val="#ppt_w"/>
                                          </p:val>
                                        </p:tav>
                                      </p:tavLst>
                                    </p:anim>
                                    <p:anim calcmode="lin" valueType="num">
                                      <p:cBhvr>
                                        <p:cTn id="14" dur="500" fill="hold"/>
                                        <p:tgtEl>
                                          <p:spTgt spid="292868"/>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292870"/>
                                        </p:tgtEl>
                                        <p:attrNameLst>
                                          <p:attrName>style.visibility</p:attrName>
                                        </p:attrNameLst>
                                      </p:cBhvr>
                                      <p:to>
                                        <p:strVal val="visible"/>
                                      </p:to>
                                    </p:set>
                                    <p:anim calcmode="lin" valueType="num">
                                      <p:cBhvr>
                                        <p:cTn id="17" dur="500" fill="hold"/>
                                        <p:tgtEl>
                                          <p:spTgt spid="292870"/>
                                        </p:tgtEl>
                                        <p:attrNameLst>
                                          <p:attrName>ppt_w</p:attrName>
                                        </p:attrNameLst>
                                      </p:cBhvr>
                                      <p:tavLst>
                                        <p:tav tm="0">
                                          <p:val>
                                            <p:fltVal val="0"/>
                                          </p:val>
                                        </p:tav>
                                        <p:tav tm="100000">
                                          <p:val>
                                            <p:strVal val="#ppt_w"/>
                                          </p:val>
                                        </p:tav>
                                      </p:tavLst>
                                    </p:anim>
                                    <p:anim calcmode="lin" valueType="num">
                                      <p:cBhvr>
                                        <p:cTn id="18" dur="500" fill="hold"/>
                                        <p:tgtEl>
                                          <p:spTgt spid="292870"/>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292871"/>
                                        </p:tgtEl>
                                        <p:attrNameLst>
                                          <p:attrName>style.visibility</p:attrName>
                                        </p:attrNameLst>
                                      </p:cBhvr>
                                      <p:to>
                                        <p:strVal val="visible"/>
                                      </p:to>
                                    </p:set>
                                    <p:anim calcmode="lin" valueType="num">
                                      <p:cBhvr>
                                        <p:cTn id="21" dur="500" fill="hold"/>
                                        <p:tgtEl>
                                          <p:spTgt spid="292871"/>
                                        </p:tgtEl>
                                        <p:attrNameLst>
                                          <p:attrName>ppt_w</p:attrName>
                                        </p:attrNameLst>
                                      </p:cBhvr>
                                      <p:tavLst>
                                        <p:tav tm="0">
                                          <p:val>
                                            <p:fltVal val="0"/>
                                          </p:val>
                                        </p:tav>
                                        <p:tav tm="100000">
                                          <p:val>
                                            <p:strVal val="#ppt_w"/>
                                          </p:val>
                                        </p:tav>
                                      </p:tavLst>
                                    </p:anim>
                                    <p:anim calcmode="lin" valueType="num">
                                      <p:cBhvr>
                                        <p:cTn id="22" dur="500" fill="hold"/>
                                        <p:tgtEl>
                                          <p:spTgt spid="292871"/>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292872"/>
                                        </p:tgtEl>
                                        <p:attrNameLst>
                                          <p:attrName>style.visibility</p:attrName>
                                        </p:attrNameLst>
                                      </p:cBhvr>
                                      <p:to>
                                        <p:strVal val="visible"/>
                                      </p:to>
                                    </p:set>
                                    <p:anim calcmode="lin" valueType="num">
                                      <p:cBhvr>
                                        <p:cTn id="25" dur="500" fill="hold"/>
                                        <p:tgtEl>
                                          <p:spTgt spid="292872"/>
                                        </p:tgtEl>
                                        <p:attrNameLst>
                                          <p:attrName>ppt_w</p:attrName>
                                        </p:attrNameLst>
                                      </p:cBhvr>
                                      <p:tavLst>
                                        <p:tav tm="0">
                                          <p:val>
                                            <p:fltVal val="0"/>
                                          </p:val>
                                        </p:tav>
                                        <p:tav tm="100000">
                                          <p:val>
                                            <p:strVal val="#ppt_w"/>
                                          </p:val>
                                        </p:tav>
                                      </p:tavLst>
                                    </p:anim>
                                    <p:anim calcmode="lin" valueType="num">
                                      <p:cBhvr>
                                        <p:cTn id="26" dur="500" fill="hold"/>
                                        <p:tgtEl>
                                          <p:spTgt spid="292872"/>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292874"/>
                                        </p:tgtEl>
                                        <p:attrNameLst>
                                          <p:attrName>style.visibility</p:attrName>
                                        </p:attrNameLst>
                                      </p:cBhvr>
                                      <p:to>
                                        <p:strVal val="visible"/>
                                      </p:to>
                                    </p:set>
                                    <p:anim calcmode="lin" valueType="num">
                                      <p:cBhvr>
                                        <p:cTn id="29" dur="500" fill="hold"/>
                                        <p:tgtEl>
                                          <p:spTgt spid="292874"/>
                                        </p:tgtEl>
                                        <p:attrNameLst>
                                          <p:attrName>ppt_w</p:attrName>
                                        </p:attrNameLst>
                                      </p:cBhvr>
                                      <p:tavLst>
                                        <p:tav tm="0">
                                          <p:val>
                                            <p:fltVal val="0"/>
                                          </p:val>
                                        </p:tav>
                                        <p:tav tm="100000">
                                          <p:val>
                                            <p:strVal val="#ppt_w"/>
                                          </p:val>
                                        </p:tav>
                                      </p:tavLst>
                                    </p:anim>
                                    <p:anim calcmode="lin" valueType="num">
                                      <p:cBhvr>
                                        <p:cTn id="30" dur="500" fill="hold"/>
                                        <p:tgtEl>
                                          <p:spTgt spid="292874"/>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292875"/>
                                        </p:tgtEl>
                                        <p:attrNameLst>
                                          <p:attrName>style.visibility</p:attrName>
                                        </p:attrNameLst>
                                      </p:cBhvr>
                                      <p:to>
                                        <p:strVal val="visible"/>
                                      </p:to>
                                    </p:set>
                                    <p:anim calcmode="lin" valueType="num">
                                      <p:cBhvr>
                                        <p:cTn id="33" dur="500" fill="hold"/>
                                        <p:tgtEl>
                                          <p:spTgt spid="292875"/>
                                        </p:tgtEl>
                                        <p:attrNameLst>
                                          <p:attrName>ppt_w</p:attrName>
                                        </p:attrNameLst>
                                      </p:cBhvr>
                                      <p:tavLst>
                                        <p:tav tm="0">
                                          <p:val>
                                            <p:fltVal val="0"/>
                                          </p:val>
                                        </p:tav>
                                        <p:tav tm="100000">
                                          <p:val>
                                            <p:strVal val="#ppt_w"/>
                                          </p:val>
                                        </p:tav>
                                      </p:tavLst>
                                    </p:anim>
                                    <p:anim calcmode="lin" valueType="num">
                                      <p:cBhvr>
                                        <p:cTn id="34" dur="500" fill="hold"/>
                                        <p:tgtEl>
                                          <p:spTgt spid="29287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6" grpId="0"/>
      <p:bldP spid="292871" grpId="0"/>
      <p:bldP spid="292872" grpId="0"/>
      <p:bldP spid="29287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ctrTitle" idx="4294967295"/>
          </p:nvPr>
        </p:nvSpPr>
        <p:spPr>
          <a:xfrm>
            <a:off x="914400" y="2438400"/>
            <a:ext cx="7391400" cy="2971800"/>
          </a:xfrm>
        </p:spPr>
        <p:txBody>
          <a:bodyPr anchor="b" anchorCtr="1"/>
          <a:lstStyle/>
          <a:p>
            <a:pPr algn="just" eaLnBrk="1" hangingPunct="1">
              <a:lnSpc>
                <a:spcPct val="150000"/>
              </a:lnSpc>
              <a:defRPr/>
            </a:pPr>
            <a:r>
              <a:rPr lang="fa-IR" sz="3200" b="1" dirty="0" smtClean="0"/>
              <a:t>پژوهش غالبا ً در یک مقیاس محدود و به منظور کشف اطلاعات ضروری برای حل مسائل عملی انجام می شود.در زندگی موضوعات و مسائل مختلفی وجود دارد که از طریق آمار به آنها پاسخ داده می شود.</a:t>
            </a:r>
            <a:endParaRPr lang="en-US" sz="3200" b="1" dirty="0" smtClean="0"/>
          </a:p>
        </p:txBody>
      </p:sp>
      <p:sp>
        <p:nvSpPr>
          <p:cNvPr id="26627" name="Rectangle 3"/>
          <p:cNvSpPr>
            <a:spLocks noChangeArrowheads="1"/>
          </p:cNvSpPr>
          <p:nvPr/>
        </p:nvSpPr>
        <p:spPr bwMode="auto">
          <a:xfrm>
            <a:off x="2895600" y="990600"/>
            <a:ext cx="6248400" cy="769938"/>
          </a:xfrm>
          <a:prstGeom prst="rect">
            <a:avLst/>
          </a:prstGeom>
          <a:noFill/>
          <a:ln w="9525">
            <a:noFill/>
            <a:miter lim="800000"/>
            <a:headEnd/>
            <a:tailEnd/>
          </a:ln>
          <a:effectLst/>
        </p:spPr>
        <p:txBody>
          <a:bodyPr>
            <a:spAutoFit/>
          </a:bodyPr>
          <a:lstStyle/>
          <a:p>
            <a:pPr>
              <a:defRPr/>
            </a:pPr>
            <a:r>
              <a:rPr lang="fa-IR" sz="4400" b="1" dirty="0">
                <a:solidFill>
                  <a:srgbClr val="FF3300"/>
                </a:solidFill>
                <a:effectLst>
                  <a:outerShdw blurRad="38100" dist="38100" dir="2700000" algn="tl">
                    <a:srgbClr val="000000"/>
                  </a:outerShdw>
                </a:effectLst>
              </a:rPr>
              <a:t>2)</a:t>
            </a:r>
            <a:r>
              <a:rPr lang="fa-IR" sz="4400" b="1" dirty="0">
                <a:effectLst>
                  <a:outerShdw blurRad="38100" dist="38100" dir="2700000" algn="tl">
                    <a:srgbClr val="000000"/>
                  </a:outerShdw>
                </a:effectLst>
              </a:rPr>
              <a:t> حل مسائل :</a:t>
            </a:r>
            <a:endParaRPr lang="en-US" sz="4400" b="1" dirty="0">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ppt_w</p:attrName>
                                        </p:attrNameLst>
                                      </p:cBhvr>
                                      <p:tavLst>
                                        <p:tav tm="0">
                                          <p:val>
                                            <p:fltVal val="0"/>
                                          </p:val>
                                        </p:tav>
                                        <p:tav tm="100000">
                                          <p:val>
                                            <p:strVal val="#ppt_w"/>
                                          </p:val>
                                        </p:tav>
                                      </p:tavLst>
                                    </p:anim>
                                    <p:anim calcmode="lin" valueType="num">
                                      <p:cBhvr>
                                        <p:cTn id="8" dur="500" fill="hold"/>
                                        <p:tgtEl>
                                          <p:spTgt spid="2662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6627"/>
                                        </p:tgtEl>
                                        <p:attrNameLst>
                                          <p:attrName>style.visibility</p:attrName>
                                        </p:attrNameLst>
                                      </p:cBhvr>
                                      <p:to>
                                        <p:strVal val="visible"/>
                                      </p:to>
                                    </p:set>
                                    <p:anim calcmode="lin" valueType="num">
                                      <p:cBhvr>
                                        <p:cTn id="11" dur="500" fill="hold"/>
                                        <p:tgtEl>
                                          <p:spTgt spid="26627"/>
                                        </p:tgtEl>
                                        <p:attrNameLst>
                                          <p:attrName>ppt_w</p:attrName>
                                        </p:attrNameLst>
                                      </p:cBhvr>
                                      <p:tavLst>
                                        <p:tav tm="0">
                                          <p:val>
                                            <p:fltVal val="0"/>
                                          </p:val>
                                        </p:tav>
                                        <p:tav tm="100000">
                                          <p:val>
                                            <p:strVal val="#ppt_w"/>
                                          </p:val>
                                        </p:tav>
                                      </p:tavLst>
                                    </p:anim>
                                    <p:anim calcmode="lin" valueType="num">
                                      <p:cBhvr>
                                        <p:cTn id="12" dur="500" fill="hold"/>
                                        <p:tgtEl>
                                          <p:spTgt spid="266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p:bldLst>
  </p:timing>
</p:sld>
</file>

<file path=ppt/slides/slide1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4914" name="Rectangle 2"/>
          <p:cNvSpPr>
            <a:spLocks noGrp="1" noChangeArrowheads="1"/>
          </p:cNvSpPr>
          <p:nvPr>
            <p:ph type="title" idx="4294967295"/>
          </p:nvPr>
        </p:nvSpPr>
        <p:spPr>
          <a:xfrm>
            <a:off x="457200" y="533400"/>
            <a:ext cx="8229600" cy="1600200"/>
          </a:xfrm>
        </p:spPr>
        <p:txBody>
          <a:bodyPr anchorCtr="1"/>
          <a:lstStyle/>
          <a:p>
            <a:pPr algn="ctr" eaLnBrk="1" hangingPunct="1">
              <a:defRPr/>
            </a:pPr>
            <a:r>
              <a:rPr lang="fa-IR" sz="4000" b="1" dirty="0" smtClean="0">
                <a:solidFill>
                  <a:schemeClr val="hlink"/>
                </a:solidFill>
              </a:rPr>
              <a:t>کشیدگی </a:t>
            </a:r>
            <a:br>
              <a:rPr lang="fa-IR" sz="4000" b="1" dirty="0" smtClean="0">
                <a:solidFill>
                  <a:schemeClr val="hlink"/>
                </a:solidFill>
              </a:rPr>
            </a:br>
            <a:r>
              <a:rPr lang="en-US" sz="4000" b="1" dirty="0" smtClean="0">
                <a:solidFill>
                  <a:schemeClr val="hlink"/>
                </a:solidFill>
              </a:rPr>
              <a:t/>
            </a:r>
            <a:br>
              <a:rPr lang="en-US" sz="4000" b="1" dirty="0" smtClean="0">
                <a:solidFill>
                  <a:schemeClr val="hlink"/>
                </a:solidFill>
              </a:rPr>
            </a:br>
            <a:r>
              <a:rPr lang="fa-IR" sz="4000" b="1" dirty="0" smtClean="0"/>
              <a:t>کشیدگی بیانگر نحوه پراکندگی  توزیع است</a:t>
            </a:r>
            <a:endParaRPr lang="en-US" sz="4000" b="1" dirty="0" smtClean="0"/>
          </a:p>
        </p:txBody>
      </p:sp>
      <p:grpSp>
        <p:nvGrpSpPr>
          <p:cNvPr id="2" name="Group 3"/>
          <p:cNvGrpSpPr>
            <a:grpSpLocks/>
          </p:cNvGrpSpPr>
          <p:nvPr/>
        </p:nvGrpSpPr>
        <p:grpSpPr bwMode="auto">
          <a:xfrm>
            <a:off x="381000" y="2362200"/>
            <a:ext cx="4032250" cy="1189038"/>
            <a:chOff x="158" y="656"/>
            <a:chExt cx="2540" cy="749"/>
          </a:xfrm>
        </p:grpSpPr>
        <p:sp>
          <p:nvSpPr>
            <p:cNvPr id="167948" name="Line 4"/>
            <p:cNvSpPr>
              <a:spLocks noChangeShapeType="1"/>
            </p:cNvSpPr>
            <p:nvPr/>
          </p:nvSpPr>
          <p:spPr bwMode="auto">
            <a:xfrm>
              <a:off x="158" y="1026"/>
              <a:ext cx="2495" cy="0"/>
            </a:xfrm>
            <a:prstGeom prst="line">
              <a:avLst/>
            </a:prstGeom>
            <a:noFill/>
            <a:ln w="9525">
              <a:solidFill>
                <a:schemeClr val="tx1"/>
              </a:solidFill>
              <a:round/>
              <a:headEnd/>
              <a:tailEnd/>
            </a:ln>
          </p:spPr>
          <p:txBody>
            <a:bodyPr/>
            <a:lstStyle/>
            <a:p>
              <a:endParaRPr lang="en-US"/>
            </a:p>
          </p:txBody>
        </p:sp>
        <p:sp>
          <p:nvSpPr>
            <p:cNvPr id="167949" name="Freeform 5"/>
            <p:cNvSpPr>
              <a:spLocks/>
            </p:cNvSpPr>
            <p:nvPr/>
          </p:nvSpPr>
          <p:spPr bwMode="auto">
            <a:xfrm>
              <a:off x="340" y="656"/>
              <a:ext cx="2177" cy="324"/>
            </a:xfrm>
            <a:custGeom>
              <a:avLst/>
              <a:gdLst>
                <a:gd name="T0" fmla="*/ 0 w 2177"/>
                <a:gd name="T1" fmla="*/ 279 h 324"/>
                <a:gd name="T2" fmla="*/ 453 w 2177"/>
                <a:gd name="T3" fmla="*/ 234 h 324"/>
                <a:gd name="T4" fmla="*/ 1134 w 2177"/>
                <a:gd name="T5" fmla="*/ 7 h 324"/>
                <a:gd name="T6" fmla="*/ 1769 w 2177"/>
                <a:gd name="T7" fmla="*/ 279 h 324"/>
                <a:gd name="T8" fmla="*/ 2177 w 2177"/>
                <a:gd name="T9" fmla="*/ 279 h 324"/>
                <a:gd name="T10" fmla="*/ 0 60000 65536"/>
                <a:gd name="T11" fmla="*/ 0 60000 65536"/>
                <a:gd name="T12" fmla="*/ 0 60000 65536"/>
                <a:gd name="T13" fmla="*/ 0 60000 65536"/>
                <a:gd name="T14" fmla="*/ 0 60000 65536"/>
                <a:gd name="T15" fmla="*/ 0 w 2177"/>
                <a:gd name="T16" fmla="*/ 0 h 324"/>
                <a:gd name="T17" fmla="*/ 2177 w 2177"/>
                <a:gd name="T18" fmla="*/ 324 h 324"/>
              </a:gdLst>
              <a:ahLst/>
              <a:cxnLst>
                <a:cxn ang="T10">
                  <a:pos x="T0" y="T1"/>
                </a:cxn>
                <a:cxn ang="T11">
                  <a:pos x="T2" y="T3"/>
                </a:cxn>
                <a:cxn ang="T12">
                  <a:pos x="T4" y="T5"/>
                </a:cxn>
                <a:cxn ang="T13">
                  <a:pos x="T6" y="T7"/>
                </a:cxn>
                <a:cxn ang="T14">
                  <a:pos x="T8" y="T9"/>
                </a:cxn>
              </a:cxnLst>
              <a:rect l="T15" t="T16" r="T17" b="T18"/>
              <a:pathLst>
                <a:path w="2177" h="324">
                  <a:moveTo>
                    <a:pt x="0" y="279"/>
                  </a:moveTo>
                  <a:cubicBezTo>
                    <a:pt x="132" y="279"/>
                    <a:pt x="264" y="279"/>
                    <a:pt x="453" y="234"/>
                  </a:cubicBezTo>
                  <a:cubicBezTo>
                    <a:pt x="642" y="189"/>
                    <a:pt x="915" y="0"/>
                    <a:pt x="1134" y="7"/>
                  </a:cubicBezTo>
                  <a:cubicBezTo>
                    <a:pt x="1353" y="14"/>
                    <a:pt x="1595" y="234"/>
                    <a:pt x="1769" y="279"/>
                  </a:cubicBezTo>
                  <a:cubicBezTo>
                    <a:pt x="1943" y="324"/>
                    <a:pt x="2060" y="301"/>
                    <a:pt x="2177" y="279"/>
                  </a:cubicBezTo>
                </a:path>
              </a:pathLst>
            </a:custGeom>
            <a:noFill/>
            <a:ln w="9525">
              <a:solidFill>
                <a:schemeClr val="tx1"/>
              </a:solidFill>
              <a:round/>
              <a:headEnd/>
              <a:tailEnd/>
            </a:ln>
          </p:spPr>
          <p:txBody>
            <a:bodyPr/>
            <a:lstStyle/>
            <a:p>
              <a:endParaRPr lang="fa-IR"/>
            </a:p>
          </p:txBody>
        </p:sp>
        <p:sp>
          <p:nvSpPr>
            <p:cNvPr id="167950" name="Text Box 6"/>
            <p:cNvSpPr txBox="1">
              <a:spLocks noChangeArrowheads="1"/>
            </p:cNvSpPr>
            <p:nvPr/>
          </p:nvSpPr>
          <p:spPr bwMode="auto">
            <a:xfrm>
              <a:off x="204" y="1117"/>
              <a:ext cx="2494" cy="288"/>
            </a:xfrm>
            <a:prstGeom prst="rect">
              <a:avLst/>
            </a:prstGeom>
            <a:noFill/>
            <a:ln w="9525">
              <a:noFill/>
              <a:miter lim="800000"/>
              <a:headEnd/>
              <a:tailEnd/>
            </a:ln>
          </p:spPr>
          <p:txBody>
            <a:bodyPr>
              <a:spAutoFit/>
            </a:bodyPr>
            <a:lstStyle/>
            <a:p>
              <a:pPr>
                <a:spcBef>
                  <a:spcPct val="50000"/>
                </a:spcBef>
              </a:pPr>
              <a:r>
                <a:rPr lang="fa-IR" sz="2400" b="1">
                  <a:latin typeface="Arial" charset="0"/>
                  <a:cs typeface="B Zar" pitchFamily="2" charset="-78"/>
                </a:rPr>
                <a:t>كشيدگي منفي (پراكندگي زياد )</a:t>
              </a:r>
              <a:endParaRPr lang="en-US" sz="2400" b="1">
                <a:latin typeface="Arial" charset="0"/>
                <a:cs typeface="B Zar" pitchFamily="2" charset="-78"/>
              </a:endParaRPr>
            </a:p>
          </p:txBody>
        </p:sp>
      </p:grpSp>
      <p:grpSp>
        <p:nvGrpSpPr>
          <p:cNvPr id="3" name="Group 7"/>
          <p:cNvGrpSpPr>
            <a:grpSpLocks/>
          </p:cNvGrpSpPr>
          <p:nvPr/>
        </p:nvGrpSpPr>
        <p:grpSpPr bwMode="auto">
          <a:xfrm>
            <a:off x="4800600" y="3124200"/>
            <a:ext cx="4176713" cy="2065338"/>
            <a:chOff x="3061" y="2689"/>
            <a:chExt cx="2631" cy="1301"/>
          </a:xfrm>
        </p:grpSpPr>
        <p:sp>
          <p:nvSpPr>
            <p:cNvPr id="167945" name="Line 8"/>
            <p:cNvSpPr>
              <a:spLocks noChangeShapeType="1"/>
            </p:cNvSpPr>
            <p:nvPr/>
          </p:nvSpPr>
          <p:spPr bwMode="auto">
            <a:xfrm flipV="1">
              <a:off x="3061" y="3612"/>
              <a:ext cx="2541" cy="45"/>
            </a:xfrm>
            <a:prstGeom prst="line">
              <a:avLst/>
            </a:prstGeom>
            <a:noFill/>
            <a:ln w="9525">
              <a:solidFill>
                <a:schemeClr val="tx1"/>
              </a:solidFill>
              <a:round/>
              <a:headEnd/>
              <a:tailEnd/>
            </a:ln>
          </p:spPr>
          <p:txBody>
            <a:bodyPr/>
            <a:lstStyle/>
            <a:p>
              <a:endParaRPr lang="en-US"/>
            </a:p>
          </p:txBody>
        </p:sp>
        <p:sp>
          <p:nvSpPr>
            <p:cNvPr id="167946" name="Freeform 9"/>
            <p:cNvSpPr>
              <a:spLocks/>
            </p:cNvSpPr>
            <p:nvPr/>
          </p:nvSpPr>
          <p:spPr bwMode="auto">
            <a:xfrm>
              <a:off x="3152" y="2689"/>
              <a:ext cx="2404" cy="908"/>
            </a:xfrm>
            <a:custGeom>
              <a:avLst/>
              <a:gdLst>
                <a:gd name="T0" fmla="*/ 0 w 2404"/>
                <a:gd name="T1" fmla="*/ 832 h 908"/>
                <a:gd name="T2" fmla="*/ 318 w 2404"/>
                <a:gd name="T3" fmla="*/ 832 h 908"/>
                <a:gd name="T4" fmla="*/ 590 w 2404"/>
                <a:gd name="T5" fmla="*/ 378 h 908"/>
                <a:gd name="T6" fmla="*/ 862 w 2404"/>
                <a:gd name="T7" fmla="*/ 106 h 908"/>
                <a:gd name="T8" fmla="*/ 1724 w 2404"/>
                <a:gd name="T9" fmla="*/ 106 h 908"/>
                <a:gd name="T10" fmla="*/ 2041 w 2404"/>
                <a:gd name="T11" fmla="*/ 741 h 908"/>
                <a:gd name="T12" fmla="*/ 2404 w 2404"/>
                <a:gd name="T13" fmla="*/ 832 h 908"/>
                <a:gd name="T14" fmla="*/ 0 60000 65536"/>
                <a:gd name="T15" fmla="*/ 0 60000 65536"/>
                <a:gd name="T16" fmla="*/ 0 60000 65536"/>
                <a:gd name="T17" fmla="*/ 0 60000 65536"/>
                <a:gd name="T18" fmla="*/ 0 60000 65536"/>
                <a:gd name="T19" fmla="*/ 0 60000 65536"/>
                <a:gd name="T20" fmla="*/ 0 60000 65536"/>
                <a:gd name="T21" fmla="*/ 0 w 2404"/>
                <a:gd name="T22" fmla="*/ 0 h 908"/>
                <a:gd name="T23" fmla="*/ 2404 w 2404"/>
                <a:gd name="T24" fmla="*/ 908 h 9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4" h="908">
                  <a:moveTo>
                    <a:pt x="0" y="832"/>
                  </a:moveTo>
                  <a:cubicBezTo>
                    <a:pt x="110" y="870"/>
                    <a:pt x="220" y="908"/>
                    <a:pt x="318" y="832"/>
                  </a:cubicBezTo>
                  <a:cubicBezTo>
                    <a:pt x="416" y="756"/>
                    <a:pt x="499" y="499"/>
                    <a:pt x="590" y="378"/>
                  </a:cubicBezTo>
                  <a:cubicBezTo>
                    <a:pt x="681" y="257"/>
                    <a:pt x="673" y="151"/>
                    <a:pt x="862" y="106"/>
                  </a:cubicBezTo>
                  <a:cubicBezTo>
                    <a:pt x="1051" y="61"/>
                    <a:pt x="1528" y="0"/>
                    <a:pt x="1724" y="106"/>
                  </a:cubicBezTo>
                  <a:cubicBezTo>
                    <a:pt x="1920" y="212"/>
                    <a:pt x="1928" y="620"/>
                    <a:pt x="2041" y="741"/>
                  </a:cubicBezTo>
                  <a:cubicBezTo>
                    <a:pt x="2154" y="862"/>
                    <a:pt x="2344" y="817"/>
                    <a:pt x="2404" y="832"/>
                  </a:cubicBezTo>
                </a:path>
              </a:pathLst>
            </a:custGeom>
            <a:noFill/>
            <a:ln w="9525">
              <a:solidFill>
                <a:schemeClr val="tx1"/>
              </a:solidFill>
              <a:round/>
              <a:headEnd/>
              <a:tailEnd/>
            </a:ln>
          </p:spPr>
          <p:txBody>
            <a:bodyPr/>
            <a:lstStyle/>
            <a:p>
              <a:endParaRPr lang="fa-IR"/>
            </a:p>
          </p:txBody>
        </p:sp>
        <p:sp>
          <p:nvSpPr>
            <p:cNvPr id="167947" name="Text Box 10"/>
            <p:cNvSpPr txBox="1">
              <a:spLocks noChangeArrowheads="1"/>
            </p:cNvSpPr>
            <p:nvPr/>
          </p:nvSpPr>
          <p:spPr bwMode="auto">
            <a:xfrm>
              <a:off x="3061" y="3702"/>
              <a:ext cx="2631" cy="288"/>
            </a:xfrm>
            <a:prstGeom prst="rect">
              <a:avLst/>
            </a:prstGeom>
            <a:noFill/>
            <a:ln w="9525">
              <a:noFill/>
              <a:miter lim="800000"/>
              <a:headEnd/>
              <a:tailEnd/>
            </a:ln>
          </p:spPr>
          <p:txBody>
            <a:bodyPr>
              <a:spAutoFit/>
            </a:bodyPr>
            <a:lstStyle/>
            <a:p>
              <a:pPr>
                <a:spcBef>
                  <a:spcPct val="50000"/>
                </a:spcBef>
              </a:pPr>
              <a:r>
                <a:rPr lang="fa-IR" sz="2400" b="1">
                  <a:latin typeface="Arial" charset="0"/>
                  <a:cs typeface="B Zar" pitchFamily="2" charset="-78"/>
                </a:rPr>
                <a:t>كشيدگي مثبت(پراكندگي متوسط)</a:t>
              </a:r>
              <a:endParaRPr lang="en-US" sz="2400" b="1">
                <a:latin typeface="Arial" charset="0"/>
                <a:cs typeface="B Zar" pitchFamily="2" charset="-78"/>
              </a:endParaRPr>
            </a:p>
          </p:txBody>
        </p:sp>
      </p:grpSp>
      <p:grpSp>
        <p:nvGrpSpPr>
          <p:cNvPr id="4" name="Group 11"/>
          <p:cNvGrpSpPr>
            <a:grpSpLocks/>
          </p:cNvGrpSpPr>
          <p:nvPr/>
        </p:nvGrpSpPr>
        <p:grpSpPr bwMode="auto">
          <a:xfrm>
            <a:off x="762000" y="4038600"/>
            <a:ext cx="3816350" cy="1965325"/>
            <a:chOff x="204" y="2379"/>
            <a:chExt cx="2404" cy="1608"/>
          </a:xfrm>
        </p:grpSpPr>
        <p:sp>
          <p:nvSpPr>
            <p:cNvPr id="167942" name="Line 12"/>
            <p:cNvSpPr>
              <a:spLocks noChangeShapeType="1"/>
            </p:cNvSpPr>
            <p:nvPr/>
          </p:nvSpPr>
          <p:spPr bwMode="auto">
            <a:xfrm>
              <a:off x="385" y="3566"/>
              <a:ext cx="1814" cy="0"/>
            </a:xfrm>
            <a:prstGeom prst="line">
              <a:avLst/>
            </a:prstGeom>
            <a:noFill/>
            <a:ln w="9525">
              <a:solidFill>
                <a:schemeClr val="tx1"/>
              </a:solidFill>
              <a:round/>
              <a:headEnd/>
              <a:tailEnd/>
            </a:ln>
          </p:spPr>
          <p:txBody>
            <a:bodyPr/>
            <a:lstStyle/>
            <a:p>
              <a:endParaRPr lang="en-US"/>
            </a:p>
          </p:txBody>
        </p:sp>
        <p:sp>
          <p:nvSpPr>
            <p:cNvPr id="167943" name="Freeform 13"/>
            <p:cNvSpPr>
              <a:spLocks/>
            </p:cNvSpPr>
            <p:nvPr/>
          </p:nvSpPr>
          <p:spPr bwMode="auto">
            <a:xfrm>
              <a:off x="521" y="2379"/>
              <a:ext cx="1497" cy="1142"/>
            </a:xfrm>
            <a:custGeom>
              <a:avLst/>
              <a:gdLst>
                <a:gd name="T0" fmla="*/ 0 w 1497"/>
                <a:gd name="T1" fmla="*/ 1142 h 1142"/>
                <a:gd name="T2" fmla="*/ 363 w 1497"/>
                <a:gd name="T3" fmla="*/ 870 h 1142"/>
                <a:gd name="T4" fmla="*/ 771 w 1497"/>
                <a:gd name="T5" fmla="*/ 8 h 1142"/>
                <a:gd name="T6" fmla="*/ 1180 w 1497"/>
                <a:gd name="T7" fmla="*/ 824 h 1142"/>
                <a:gd name="T8" fmla="*/ 1497 w 1497"/>
                <a:gd name="T9" fmla="*/ 1096 h 1142"/>
                <a:gd name="T10" fmla="*/ 0 60000 65536"/>
                <a:gd name="T11" fmla="*/ 0 60000 65536"/>
                <a:gd name="T12" fmla="*/ 0 60000 65536"/>
                <a:gd name="T13" fmla="*/ 0 60000 65536"/>
                <a:gd name="T14" fmla="*/ 0 60000 65536"/>
                <a:gd name="T15" fmla="*/ 0 w 1497"/>
                <a:gd name="T16" fmla="*/ 0 h 1142"/>
                <a:gd name="T17" fmla="*/ 1497 w 1497"/>
                <a:gd name="T18" fmla="*/ 1142 h 1142"/>
              </a:gdLst>
              <a:ahLst/>
              <a:cxnLst>
                <a:cxn ang="T10">
                  <a:pos x="T0" y="T1"/>
                </a:cxn>
                <a:cxn ang="T11">
                  <a:pos x="T2" y="T3"/>
                </a:cxn>
                <a:cxn ang="T12">
                  <a:pos x="T4" y="T5"/>
                </a:cxn>
                <a:cxn ang="T13">
                  <a:pos x="T6" y="T7"/>
                </a:cxn>
                <a:cxn ang="T14">
                  <a:pos x="T8" y="T9"/>
                </a:cxn>
              </a:cxnLst>
              <a:rect l="T15" t="T16" r="T17" b="T18"/>
              <a:pathLst>
                <a:path w="1497" h="1142">
                  <a:moveTo>
                    <a:pt x="0" y="1142"/>
                  </a:moveTo>
                  <a:cubicBezTo>
                    <a:pt x="117" y="1100"/>
                    <a:pt x="235" y="1059"/>
                    <a:pt x="363" y="870"/>
                  </a:cubicBezTo>
                  <a:cubicBezTo>
                    <a:pt x="491" y="681"/>
                    <a:pt x="635" y="16"/>
                    <a:pt x="771" y="8"/>
                  </a:cubicBezTo>
                  <a:cubicBezTo>
                    <a:pt x="907" y="0"/>
                    <a:pt x="1059" y="643"/>
                    <a:pt x="1180" y="824"/>
                  </a:cubicBezTo>
                  <a:cubicBezTo>
                    <a:pt x="1301" y="1005"/>
                    <a:pt x="1437" y="1058"/>
                    <a:pt x="1497" y="1096"/>
                  </a:cubicBezTo>
                </a:path>
              </a:pathLst>
            </a:custGeom>
            <a:noFill/>
            <a:ln w="9525">
              <a:solidFill>
                <a:schemeClr val="tx1"/>
              </a:solidFill>
              <a:round/>
              <a:headEnd/>
              <a:tailEnd/>
            </a:ln>
          </p:spPr>
          <p:txBody>
            <a:bodyPr/>
            <a:lstStyle/>
            <a:p>
              <a:endParaRPr lang="fa-IR"/>
            </a:p>
          </p:txBody>
        </p:sp>
        <p:sp>
          <p:nvSpPr>
            <p:cNvPr id="167944" name="Text Box 14"/>
            <p:cNvSpPr txBox="1">
              <a:spLocks noChangeArrowheads="1"/>
            </p:cNvSpPr>
            <p:nvPr/>
          </p:nvSpPr>
          <p:spPr bwMode="auto">
            <a:xfrm>
              <a:off x="204" y="3613"/>
              <a:ext cx="2404" cy="374"/>
            </a:xfrm>
            <a:prstGeom prst="rect">
              <a:avLst/>
            </a:prstGeom>
            <a:noFill/>
            <a:ln w="9525">
              <a:noFill/>
              <a:miter lim="800000"/>
              <a:headEnd/>
              <a:tailEnd/>
            </a:ln>
          </p:spPr>
          <p:txBody>
            <a:bodyPr>
              <a:spAutoFit/>
            </a:bodyPr>
            <a:lstStyle/>
            <a:p>
              <a:pPr>
                <a:spcBef>
                  <a:spcPct val="50000"/>
                </a:spcBef>
              </a:pPr>
              <a:r>
                <a:rPr lang="fa-IR" sz="2400" b="1">
                  <a:latin typeface="Arial" charset="0"/>
                  <a:cs typeface="B Zar" pitchFamily="2" charset="-78"/>
                </a:rPr>
                <a:t>كشيدگي 0 (پراكندگي خيلي كم)</a:t>
              </a:r>
              <a:endParaRPr lang="en-US" sz="2400" b="1">
                <a:latin typeface="Arial" charset="0"/>
                <a:cs typeface="B Zar" pitchFamily="2" charset="-78"/>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94914"/>
                                        </p:tgtEl>
                                        <p:attrNameLst>
                                          <p:attrName>style.visibility</p:attrName>
                                        </p:attrNameLst>
                                      </p:cBhvr>
                                      <p:to>
                                        <p:strVal val="visible"/>
                                      </p:to>
                                    </p:set>
                                    <p:anim calcmode="lin" valueType="num">
                                      <p:cBhvr>
                                        <p:cTn id="7" dur="500" fill="hold"/>
                                        <p:tgtEl>
                                          <p:spTgt spid="294914"/>
                                        </p:tgtEl>
                                        <p:attrNameLst>
                                          <p:attrName>ppt_w</p:attrName>
                                        </p:attrNameLst>
                                      </p:cBhvr>
                                      <p:tavLst>
                                        <p:tav tm="0">
                                          <p:val>
                                            <p:fltVal val="0"/>
                                          </p:val>
                                        </p:tav>
                                        <p:tav tm="100000">
                                          <p:val>
                                            <p:strVal val="#ppt_w"/>
                                          </p:val>
                                        </p:tav>
                                      </p:tavLst>
                                    </p:anim>
                                    <p:anim calcmode="lin" valueType="num">
                                      <p:cBhvr>
                                        <p:cTn id="8" dur="500" fill="hold"/>
                                        <p:tgtEl>
                                          <p:spTgt spid="29491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4" grpId="0"/>
    </p:bldLst>
  </p:timing>
</p:sld>
</file>

<file path=ppt/slides/slide1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62" name="Rectangle 2"/>
          <p:cNvSpPr>
            <a:spLocks noGrp="1" noChangeArrowheads="1"/>
          </p:cNvSpPr>
          <p:nvPr>
            <p:ph type="title" idx="4294967295"/>
          </p:nvPr>
        </p:nvSpPr>
        <p:spPr>
          <a:xfrm>
            <a:off x="152400" y="1524000"/>
            <a:ext cx="8229600" cy="2971800"/>
          </a:xfrm>
        </p:spPr>
        <p:txBody>
          <a:bodyPr anchorCtr="1"/>
          <a:lstStyle/>
          <a:p>
            <a:pPr algn="ctr" eaLnBrk="1" hangingPunct="1">
              <a:defRPr/>
            </a:pPr>
            <a:r>
              <a:rPr lang="fa-IR" sz="5400" b="1" dirty="0" smtClean="0">
                <a:solidFill>
                  <a:srgbClr val="CC3300"/>
                </a:solidFill>
              </a:rPr>
              <a:t>فصل ششم </a:t>
            </a:r>
            <a:r>
              <a:rPr lang="en-US" sz="5400" b="1" dirty="0" smtClean="0">
                <a:solidFill>
                  <a:srgbClr val="CC3300"/>
                </a:solidFill>
              </a:rPr>
              <a:t/>
            </a:r>
            <a:br>
              <a:rPr lang="en-US" sz="5400" b="1" dirty="0" smtClean="0">
                <a:solidFill>
                  <a:srgbClr val="CC3300"/>
                </a:solidFill>
              </a:rPr>
            </a:br>
            <a:r>
              <a:rPr lang="fa-IR" sz="5400" b="1" dirty="0" smtClean="0">
                <a:solidFill>
                  <a:srgbClr val="CC3300"/>
                </a:solidFill>
              </a:rPr>
              <a:t/>
            </a:r>
            <a:br>
              <a:rPr lang="fa-IR" sz="5400" b="1" dirty="0" smtClean="0">
                <a:solidFill>
                  <a:srgbClr val="CC3300"/>
                </a:solidFill>
              </a:rPr>
            </a:br>
            <a:r>
              <a:rPr lang="fa-IR" sz="8800" b="1" dirty="0" smtClean="0">
                <a:solidFill>
                  <a:srgbClr val="CC3300"/>
                </a:solidFill>
              </a:rPr>
              <a:t>نمره های استاندارد</a:t>
            </a:r>
            <a:endParaRPr lang="en-US" sz="8800" b="1" dirty="0" smtClean="0">
              <a:solidFill>
                <a:srgbClr val="CC33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96962"/>
                                        </p:tgtEl>
                                        <p:attrNameLst>
                                          <p:attrName>style.visibility</p:attrName>
                                        </p:attrNameLst>
                                      </p:cBhvr>
                                      <p:to>
                                        <p:strVal val="visible"/>
                                      </p:to>
                                    </p:set>
                                    <p:anim calcmode="lin" valueType="num">
                                      <p:cBhvr>
                                        <p:cTn id="7" dur="500" fill="hold"/>
                                        <p:tgtEl>
                                          <p:spTgt spid="296962"/>
                                        </p:tgtEl>
                                        <p:attrNameLst>
                                          <p:attrName>ppt_w</p:attrName>
                                        </p:attrNameLst>
                                      </p:cBhvr>
                                      <p:tavLst>
                                        <p:tav tm="0">
                                          <p:val>
                                            <p:fltVal val="0"/>
                                          </p:val>
                                        </p:tav>
                                        <p:tav tm="100000">
                                          <p:val>
                                            <p:strVal val="#ppt_w"/>
                                          </p:val>
                                        </p:tav>
                                      </p:tavLst>
                                    </p:anim>
                                    <p:anim calcmode="lin" valueType="num">
                                      <p:cBhvr>
                                        <p:cTn id="8" dur="500" fill="hold"/>
                                        <p:tgtEl>
                                          <p:spTgt spid="2969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2" grpId="0"/>
    </p:bldLst>
  </p:timing>
</p:sld>
</file>

<file path=ppt/slides/slide1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9010" name="Rectangle 2"/>
          <p:cNvSpPr>
            <a:spLocks noGrp="1" noChangeArrowheads="1"/>
          </p:cNvSpPr>
          <p:nvPr>
            <p:ph type="title" idx="4294967295"/>
          </p:nvPr>
        </p:nvSpPr>
        <p:spPr>
          <a:xfrm>
            <a:off x="685800" y="1600200"/>
            <a:ext cx="7696200" cy="3733800"/>
          </a:xfrm>
        </p:spPr>
        <p:txBody>
          <a:bodyPr anchorCtr="1"/>
          <a:lstStyle/>
          <a:p>
            <a:pPr algn="just" eaLnBrk="1" hangingPunct="1">
              <a:defRPr/>
            </a:pPr>
            <a:r>
              <a:rPr lang="fa-IR" sz="3200" b="1" dirty="0" smtClean="0"/>
              <a:t>تفسیر نمرات خام کار دشواری است . بهترین راه برای تفسیر نمرات تعیین جای نمره در توزیع است بدین معنی که آیا نمره در بالا یا پایین میانگین است و یا چند درصد نمرات پایین تر و یا بالاتر از نمره مورد نظر قرار دارند.</a:t>
            </a:r>
            <a:br>
              <a:rPr lang="fa-IR" sz="3200" b="1" dirty="0" smtClean="0"/>
            </a:br>
            <a:r>
              <a:rPr lang="fa-IR" sz="3200" b="1" dirty="0" smtClean="0"/>
              <a:t>برای تعیین موقعیت نسبی هر یک از اعداد شاخصهای مختلفی وجود دارد.</a:t>
            </a:r>
            <a:endParaRPr lang="en-US" sz="32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99010"/>
                                        </p:tgtEl>
                                        <p:attrNameLst>
                                          <p:attrName>style.visibility</p:attrName>
                                        </p:attrNameLst>
                                      </p:cBhvr>
                                      <p:to>
                                        <p:strVal val="visible"/>
                                      </p:to>
                                    </p:set>
                                    <p:anim calcmode="lin" valueType="num">
                                      <p:cBhvr>
                                        <p:cTn id="7" dur="500" fill="hold"/>
                                        <p:tgtEl>
                                          <p:spTgt spid="299010"/>
                                        </p:tgtEl>
                                        <p:attrNameLst>
                                          <p:attrName>ppt_w</p:attrName>
                                        </p:attrNameLst>
                                      </p:cBhvr>
                                      <p:tavLst>
                                        <p:tav tm="0">
                                          <p:val>
                                            <p:fltVal val="0"/>
                                          </p:val>
                                        </p:tav>
                                        <p:tav tm="100000">
                                          <p:val>
                                            <p:strVal val="#ppt_w"/>
                                          </p:val>
                                        </p:tav>
                                      </p:tavLst>
                                    </p:anim>
                                    <p:anim calcmode="lin" valueType="num">
                                      <p:cBhvr>
                                        <p:cTn id="8" dur="500" fill="hold"/>
                                        <p:tgtEl>
                                          <p:spTgt spid="2990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0" grpId="0"/>
    </p:bldLst>
  </p:timing>
</p:sld>
</file>

<file path=ppt/slides/slide1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1058" name="Rectangle 2"/>
          <p:cNvSpPr>
            <a:spLocks noGrp="1" noChangeArrowheads="1"/>
          </p:cNvSpPr>
          <p:nvPr>
            <p:ph type="title" idx="4294967295"/>
          </p:nvPr>
        </p:nvSpPr>
        <p:spPr>
          <a:xfrm>
            <a:off x="838200" y="1752600"/>
            <a:ext cx="7315200" cy="2590800"/>
          </a:xfrm>
        </p:spPr>
        <p:txBody>
          <a:bodyPr anchorCtr="1"/>
          <a:lstStyle/>
          <a:p>
            <a:pPr algn="just" eaLnBrk="1" hangingPunct="1">
              <a:defRPr/>
            </a:pPr>
            <a:r>
              <a:rPr lang="fa-IR" sz="3200" b="1" dirty="0" smtClean="0"/>
              <a:t>رتبه درصدی، رتبه نسبی و نمره های استاندارد </a:t>
            </a:r>
            <a:r>
              <a:rPr lang="en-US" sz="3200" b="1" dirty="0" smtClean="0"/>
              <a:t/>
            </a:r>
            <a:br>
              <a:rPr lang="en-US" sz="3200" b="1" dirty="0" smtClean="0"/>
            </a:br>
            <a:r>
              <a:rPr lang="en-US" sz="3200" b="1" dirty="0" smtClean="0"/>
              <a:t/>
            </a:r>
            <a:br>
              <a:rPr lang="en-US" sz="3200" b="1" dirty="0" smtClean="0"/>
            </a:br>
            <a:r>
              <a:rPr lang="fa-IR" sz="3200" b="1" dirty="0" smtClean="0"/>
              <a:t>موقعیت و محل نمره ها را براساس میانگین و </a:t>
            </a:r>
            <a:r>
              <a:rPr lang="en-US" sz="3200" b="1" dirty="0" smtClean="0"/>
              <a:t/>
            </a:r>
            <a:br>
              <a:rPr lang="en-US" sz="3200" b="1" dirty="0" smtClean="0"/>
            </a:br>
            <a:r>
              <a:rPr lang="en-US" sz="3200" b="1" dirty="0" smtClean="0"/>
              <a:t/>
            </a:r>
            <a:br>
              <a:rPr lang="en-US" sz="3200" b="1" dirty="0" smtClean="0"/>
            </a:br>
            <a:r>
              <a:rPr lang="fa-IR" sz="3200" b="1" dirty="0" smtClean="0"/>
              <a:t>انحراف استاندارد توزیع نمره ها مشخص می کنند.</a:t>
            </a:r>
            <a:endParaRPr lang="en-US" sz="32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1058"/>
                                        </p:tgtEl>
                                        <p:attrNameLst>
                                          <p:attrName>style.visibility</p:attrName>
                                        </p:attrNameLst>
                                      </p:cBhvr>
                                      <p:to>
                                        <p:strVal val="visible"/>
                                      </p:to>
                                    </p:set>
                                    <p:anim calcmode="lin" valueType="num">
                                      <p:cBhvr>
                                        <p:cTn id="7" dur="500" fill="hold"/>
                                        <p:tgtEl>
                                          <p:spTgt spid="301058"/>
                                        </p:tgtEl>
                                        <p:attrNameLst>
                                          <p:attrName>ppt_w</p:attrName>
                                        </p:attrNameLst>
                                      </p:cBhvr>
                                      <p:tavLst>
                                        <p:tav tm="0">
                                          <p:val>
                                            <p:fltVal val="0"/>
                                          </p:val>
                                        </p:tav>
                                        <p:tav tm="100000">
                                          <p:val>
                                            <p:strVal val="#ppt_w"/>
                                          </p:val>
                                        </p:tav>
                                      </p:tavLst>
                                    </p:anim>
                                    <p:anim calcmode="lin" valueType="num">
                                      <p:cBhvr>
                                        <p:cTn id="8" dur="500" fill="hold"/>
                                        <p:tgtEl>
                                          <p:spTgt spid="3010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8" grpId="0"/>
    </p:bldLst>
  </p:timing>
</p:sld>
</file>

<file path=ppt/slides/slide1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3106" name="Rectangle 2"/>
          <p:cNvSpPr>
            <a:spLocks noGrp="1" noChangeArrowheads="1"/>
          </p:cNvSpPr>
          <p:nvPr>
            <p:ph type="title" idx="4294967295"/>
          </p:nvPr>
        </p:nvSpPr>
        <p:spPr>
          <a:xfrm>
            <a:off x="990600" y="1524000"/>
            <a:ext cx="7467600" cy="4038600"/>
          </a:xfrm>
        </p:spPr>
        <p:txBody>
          <a:bodyPr anchorCtr="1"/>
          <a:lstStyle/>
          <a:p>
            <a:pPr algn="just" eaLnBrk="1" hangingPunct="1">
              <a:defRPr/>
            </a:pPr>
            <a:r>
              <a:rPr lang="fa-IR" sz="3200" b="1" dirty="0" smtClean="0">
                <a:solidFill>
                  <a:srgbClr val="FF3300"/>
                </a:solidFill>
              </a:rPr>
              <a:t>رتبه</a:t>
            </a:r>
            <a:r>
              <a:rPr lang="fa-IR" sz="3200" b="1" dirty="0" smtClean="0"/>
              <a:t> </a:t>
            </a:r>
            <a:r>
              <a:rPr lang="fa-IR" sz="3200" b="1" dirty="0" smtClean="0">
                <a:solidFill>
                  <a:srgbClr val="FF3300"/>
                </a:solidFill>
              </a:rPr>
              <a:t>درصدی: </a:t>
            </a:r>
            <a:r>
              <a:rPr lang="fa-IR" sz="3200" b="1" dirty="0" smtClean="0"/>
              <a:t>رتبه درصدی، رتبه نسبی یک نمره یا داده در توزیع نمره ها یا داده ها را بر اساس مقیاس 100 تعیین می کند. رتبه درصدی در واقع درصدی از نمره ها یا داده ها است که در توزیع پایین تر از داده مورد نظر قرار دارند. معنی رتبه درصدی 80 این است که 80 درصد نمره ها در زیر این نمره واقع شده اند.</a:t>
            </a:r>
            <a:endParaRPr lang="en-US" sz="32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3106"/>
                                        </p:tgtEl>
                                        <p:attrNameLst>
                                          <p:attrName>style.visibility</p:attrName>
                                        </p:attrNameLst>
                                      </p:cBhvr>
                                      <p:to>
                                        <p:strVal val="visible"/>
                                      </p:to>
                                    </p:set>
                                    <p:anim calcmode="lin" valueType="num">
                                      <p:cBhvr>
                                        <p:cTn id="7" dur="500" fill="hold"/>
                                        <p:tgtEl>
                                          <p:spTgt spid="303106"/>
                                        </p:tgtEl>
                                        <p:attrNameLst>
                                          <p:attrName>ppt_w</p:attrName>
                                        </p:attrNameLst>
                                      </p:cBhvr>
                                      <p:tavLst>
                                        <p:tav tm="0">
                                          <p:val>
                                            <p:fltVal val="0"/>
                                          </p:val>
                                        </p:tav>
                                        <p:tav tm="100000">
                                          <p:val>
                                            <p:strVal val="#ppt_w"/>
                                          </p:val>
                                        </p:tav>
                                      </p:tavLst>
                                    </p:anim>
                                    <p:anim calcmode="lin" valueType="num">
                                      <p:cBhvr>
                                        <p:cTn id="8" dur="500" fill="hold"/>
                                        <p:tgtEl>
                                          <p:spTgt spid="3031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6" grpId="0"/>
    </p:bldLst>
  </p:timing>
</p:sld>
</file>

<file path=ppt/slides/slide1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a:xfrm>
            <a:off x="533400" y="1524000"/>
            <a:ext cx="8229600" cy="3810000"/>
          </a:xfrm>
        </p:spPr>
        <p:txBody>
          <a:bodyPr anchorCtr="1"/>
          <a:lstStyle/>
          <a:p>
            <a:pPr algn="just" eaLnBrk="1" hangingPunct="1">
              <a:defRPr/>
            </a:pPr>
            <a:r>
              <a:rPr lang="fa-IR" sz="3200" b="1" dirty="0" smtClean="0">
                <a:solidFill>
                  <a:srgbClr val="FF33CC"/>
                </a:solidFill>
              </a:rPr>
              <a:t>نکته: </a:t>
            </a:r>
            <a:r>
              <a:rPr lang="fa-IR" sz="3200" b="1" dirty="0" smtClean="0"/>
              <a:t>رتبه درصدی در صورتی دارای معنی است و قابل محاسبه می باشد که تمام نمرات یک توزیع در دست باشد.</a:t>
            </a:r>
            <a:br>
              <a:rPr lang="fa-IR" sz="3200" b="1" dirty="0" smtClean="0"/>
            </a:br>
            <a:r>
              <a:rPr lang="en-US" sz="3200" b="1" dirty="0" smtClean="0"/>
              <a:t/>
            </a:r>
            <a:br>
              <a:rPr lang="en-US" sz="3200" b="1" dirty="0" smtClean="0"/>
            </a:br>
            <a:r>
              <a:rPr lang="en-US" sz="3200" b="1" dirty="0" smtClean="0"/>
              <a:t/>
            </a:r>
            <a:br>
              <a:rPr lang="en-US" sz="3200" b="1" dirty="0" smtClean="0"/>
            </a:br>
            <a:r>
              <a:rPr lang="fa-IR" sz="3200" b="1" dirty="0" smtClean="0">
                <a:solidFill>
                  <a:srgbClr val="FF33CC"/>
                </a:solidFill>
              </a:rPr>
              <a:t>نکته: </a:t>
            </a:r>
            <a:r>
              <a:rPr lang="fa-IR" sz="3200" b="1" dirty="0" smtClean="0"/>
              <a:t>- رتبه درصدی نزدیک به صفر نمره پایین است.</a:t>
            </a:r>
            <a:br>
              <a:rPr lang="fa-IR" sz="3200" b="1" dirty="0" smtClean="0"/>
            </a:br>
            <a:r>
              <a:rPr lang="fa-IR" sz="3200" b="1" dirty="0" smtClean="0"/>
              <a:t>- رتبه درصدی نزدیک به 50 نزدیک به میانگین است.</a:t>
            </a:r>
            <a:br>
              <a:rPr lang="fa-IR" sz="3200" b="1" dirty="0" smtClean="0"/>
            </a:br>
            <a:r>
              <a:rPr lang="fa-IR" sz="3200" b="1" dirty="0" smtClean="0"/>
              <a:t>- رتبه درصدی نزدیک به 100 نمره خیلی خوب است.</a:t>
            </a:r>
            <a:endParaRPr lang="en-US" sz="32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5154"/>
                                        </p:tgtEl>
                                        <p:attrNameLst>
                                          <p:attrName>style.visibility</p:attrName>
                                        </p:attrNameLst>
                                      </p:cBhvr>
                                      <p:to>
                                        <p:strVal val="visible"/>
                                      </p:to>
                                    </p:set>
                                    <p:anim calcmode="lin" valueType="num">
                                      <p:cBhvr>
                                        <p:cTn id="7" dur="500" fill="hold"/>
                                        <p:tgtEl>
                                          <p:spTgt spid="305154"/>
                                        </p:tgtEl>
                                        <p:attrNameLst>
                                          <p:attrName>ppt_w</p:attrName>
                                        </p:attrNameLst>
                                      </p:cBhvr>
                                      <p:tavLst>
                                        <p:tav tm="0">
                                          <p:val>
                                            <p:fltVal val="0"/>
                                          </p:val>
                                        </p:tav>
                                        <p:tav tm="100000">
                                          <p:val>
                                            <p:strVal val="#ppt_w"/>
                                          </p:val>
                                        </p:tav>
                                      </p:tavLst>
                                    </p:anim>
                                    <p:anim calcmode="lin" valueType="num">
                                      <p:cBhvr>
                                        <p:cTn id="8" dur="500" fill="hold"/>
                                        <p:tgtEl>
                                          <p:spTgt spid="3051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4" grpId="0"/>
    </p:bldLst>
  </p:timing>
</p:sld>
</file>

<file path=ppt/slides/slide1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1298" name="Rectangle 2"/>
          <p:cNvSpPr>
            <a:spLocks noGrp="1" noChangeArrowheads="1"/>
          </p:cNvSpPr>
          <p:nvPr>
            <p:ph type="title" idx="4294967295"/>
          </p:nvPr>
        </p:nvSpPr>
        <p:spPr>
          <a:xfrm>
            <a:off x="990600" y="1371600"/>
            <a:ext cx="7467600" cy="3810000"/>
          </a:xfrm>
        </p:spPr>
        <p:txBody>
          <a:bodyPr anchorCtr="1"/>
          <a:lstStyle/>
          <a:p>
            <a:pPr algn="just" eaLnBrk="1" hangingPunct="1">
              <a:defRPr/>
            </a:pPr>
            <a:r>
              <a:rPr lang="fa-IR" sz="3200" b="1" dirty="0" smtClean="0"/>
              <a:t/>
            </a:r>
            <a:br>
              <a:rPr lang="fa-IR" sz="3200" b="1" dirty="0" smtClean="0"/>
            </a:br>
            <a:r>
              <a:rPr lang="fa-IR" sz="3200" b="1" dirty="0" smtClean="0"/>
              <a:t/>
            </a:r>
            <a:br>
              <a:rPr lang="fa-IR" sz="3200" b="1" dirty="0" smtClean="0"/>
            </a:br>
            <a:r>
              <a:rPr lang="fa-IR" sz="3200" b="1" dirty="0" smtClean="0">
                <a:solidFill>
                  <a:srgbClr val="FF33CC"/>
                </a:solidFill>
              </a:rPr>
              <a:t>نکته: </a:t>
            </a:r>
            <a:r>
              <a:rPr lang="fa-IR" sz="3200" b="1" dirty="0" smtClean="0"/>
              <a:t>رتبه درصدی یک نمره بر اساس تعداد نمره </a:t>
            </a:r>
            <a:r>
              <a:rPr lang="en-US" sz="3200" b="1" dirty="0" smtClean="0"/>
              <a:t/>
            </a:r>
            <a:br>
              <a:rPr lang="en-US" sz="3200" b="1" dirty="0" smtClean="0"/>
            </a:br>
            <a:r>
              <a:rPr lang="en-US" sz="3200" b="1" dirty="0" smtClean="0"/>
              <a:t/>
            </a:r>
            <a:br>
              <a:rPr lang="en-US" sz="3200" b="1" dirty="0" smtClean="0"/>
            </a:br>
            <a:r>
              <a:rPr lang="fa-IR" sz="3200" b="1" dirty="0" smtClean="0"/>
              <a:t>هایی که این نمره از آنها بزرگتر است محاسبه می </a:t>
            </a:r>
            <a:r>
              <a:rPr lang="en-US" sz="3200" b="1" dirty="0" smtClean="0"/>
              <a:t/>
            </a:r>
            <a:br>
              <a:rPr lang="en-US" sz="3200" b="1" dirty="0" smtClean="0"/>
            </a:br>
            <a:r>
              <a:rPr lang="en-US" sz="3200" b="1" dirty="0" smtClean="0"/>
              <a:t/>
            </a:r>
            <a:br>
              <a:rPr lang="en-US" sz="3200" b="1" dirty="0" smtClean="0"/>
            </a:br>
            <a:r>
              <a:rPr lang="fa-IR" sz="3200" b="1" dirty="0" smtClean="0"/>
              <a:t>شود.</a:t>
            </a:r>
            <a:endParaRPr lang="en-US" sz="32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1298"/>
                                        </p:tgtEl>
                                        <p:attrNameLst>
                                          <p:attrName>style.visibility</p:attrName>
                                        </p:attrNameLst>
                                      </p:cBhvr>
                                      <p:to>
                                        <p:strVal val="visible"/>
                                      </p:to>
                                    </p:set>
                                    <p:anim calcmode="lin" valueType="num">
                                      <p:cBhvr>
                                        <p:cTn id="7" dur="500" fill="hold"/>
                                        <p:tgtEl>
                                          <p:spTgt spid="311298"/>
                                        </p:tgtEl>
                                        <p:attrNameLst>
                                          <p:attrName>ppt_w</p:attrName>
                                        </p:attrNameLst>
                                      </p:cBhvr>
                                      <p:tavLst>
                                        <p:tav tm="0">
                                          <p:val>
                                            <p:fltVal val="0"/>
                                          </p:val>
                                        </p:tav>
                                        <p:tav tm="100000">
                                          <p:val>
                                            <p:strVal val="#ppt_w"/>
                                          </p:val>
                                        </p:tav>
                                      </p:tavLst>
                                    </p:anim>
                                    <p:anim calcmode="lin" valueType="num">
                                      <p:cBhvr>
                                        <p:cTn id="8" dur="500" fill="hold"/>
                                        <p:tgtEl>
                                          <p:spTgt spid="3112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8" grpId="0"/>
    </p:bldLst>
  </p:timing>
</p:sld>
</file>

<file path=ppt/slides/slide1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3346" name="Rectangle 2"/>
          <p:cNvSpPr>
            <a:spLocks noGrp="1" noChangeArrowheads="1"/>
          </p:cNvSpPr>
          <p:nvPr>
            <p:ph type="title" idx="4294967295"/>
          </p:nvPr>
        </p:nvSpPr>
        <p:spPr>
          <a:xfrm>
            <a:off x="381000" y="457200"/>
            <a:ext cx="8229600" cy="1139825"/>
          </a:xfrm>
        </p:spPr>
        <p:txBody>
          <a:bodyPr anchorCtr="1"/>
          <a:lstStyle/>
          <a:p>
            <a:pPr eaLnBrk="1" hangingPunct="1">
              <a:defRPr/>
            </a:pPr>
            <a:r>
              <a:rPr lang="fa-IR" sz="4000" b="1" smtClean="0">
                <a:solidFill>
                  <a:schemeClr val="hlink"/>
                </a:solidFill>
              </a:rPr>
              <a:t>نقاط درصدی</a:t>
            </a:r>
            <a:r>
              <a:rPr lang="fa-IR" sz="4000" b="1" smtClean="0"/>
              <a:t> </a:t>
            </a:r>
            <a:endParaRPr lang="en-US" sz="4000" b="1" smtClean="0"/>
          </a:p>
        </p:txBody>
      </p:sp>
      <p:sp>
        <p:nvSpPr>
          <p:cNvPr id="313347" name="Rectangle 3"/>
          <p:cNvSpPr>
            <a:spLocks noGrp="1" noChangeArrowheads="1"/>
          </p:cNvSpPr>
          <p:nvPr>
            <p:ph type="body" idx="4294967295"/>
          </p:nvPr>
        </p:nvSpPr>
        <p:spPr>
          <a:xfrm>
            <a:off x="685800" y="2181225"/>
            <a:ext cx="8001000" cy="3390900"/>
          </a:xfrm>
        </p:spPr>
        <p:txBody>
          <a:bodyPr/>
          <a:lstStyle/>
          <a:p>
            <a:pPr algn="just" eaLnBrk="1" hangingPunct="1">
              <a:buFontTx/>
              <a:buNone/>
              <a:defRPr/>
            </a:pPr>
            <a:r>
              <a:rPr lang="fa-IR" b="1" dirty="0" smtClean="0"/>
              <a:t>   نقاط درصدی اعدادی هستند که توزیع را به درصدهای مختلف تقسیم می کنند. نقاط درصدی عکس رتبه های درصدی می باشند، در محاسبه رتبه درصدی با داشتن یک نقطه یا عدد رتبه آن محاسبه می شد، ولی در نقاط درصدی ، رتبه یا درصد نمره مشخص است و باید نمره یا داده مورد نظر که داده ها را به درصدهای جداگانه تقسیم کرده است، پیدا کرد.</a:t>
            </a: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3346"/>
                                        </p:tgtEl>
                                        <p:attrNameLst>
                                          <p:attrName>style.visibility</p:attrName>
                                        </p:attrNameLst>
                                      </p:cBhvr>
                                      <p:to>
                                        <p:strVal val="visible"/>
                                      </p:to>
                                    </p:set>
                                    <p:anim calcmode="lin" valueType="num">
                                      <p:cBhvr>
                                        <p:cTn id="7" dur="500" fill="hold"/>
                                        <p:tgtEl>
                                          <p:spTgt spid="313346"/>
                                        </p:tgtEl>
                                        <p:attrNameLst>
                                          <p:attrName>ppt_w</p:attrName>
                                        </p:attrNameLst>
                                      </p:cBhvr>
                                      <p:tavLst>
                                        <p:tav tm="0">
                                          <p:val>
                                            <p:fltVal val="0"/>
                                          </p:val>
                                        </p:tav>
                                        <p:tav tm="100000">
                                          <p:val>
                                            <p:strVal val="#ppt_w"/>
                                          </p:val>
                                        </p:tav>
                                      </p:tavLst>
                                    </p:anim>
                                    <p:anim calcmode="lin" valueType="num">
                                      <p:cBhvr>
                                        <p:cTn id="8" dur="500" fill="hold"/>
                                        <p:tgtEl>
                                          <p:spTgt spid="31334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13347">
                                            <p:txEl>
                                              <p:pRg st="0" end="0"/>
                                            </p:txEl>
                                          </p:spTgt>
                                        </p:tgtEl>
                                        <p:attrNameLst>
                                          <p:attrName>style.visibility</p:attrName>
                                        </p:attrNameLst>
                                      </p:cBhvr>
                                      <p:to>
                                        <p:strVal val="visible"/>
                                      </p:to>
                                    </p:set>
                                    <p:anim calcmode="lin" valueType="num">
                                      <p:cBhvr>
                                        <p:cTn id="13" dur="500" fill="hold"/>
                                        <p:tgtEl>
                                          <p:spTgt spid="31334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1334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6" grpId="0"/>
      <p:bldP spid="313347" grpId="0" build="p"/>
    </p:bldLst>
  </p:timing>
</p:sld>
</file>

<file path=ppt/slides/slide1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5394" name="Rectangle 2"/>
          <p:cNvSpPr>
            <a:spLocks noGrp="1" noChangeArrowheads="1"/>
          </p:cNvSpPr>
          <p:nvPr>
            <p:ph type="title" idx="4294967295"/>
          </p:nvPr>
        </p:nvSpPr>
        <p:spPr>
          <a:xfrm>
            <a:off x="533400" y="1828800"/>
            <a:ext cx="8229600" cy="2819400"/>
          </a:xfrm>
        </p:spPr>
        <p:txBody>
          <a:bodyPr anchorCtr="1"/>
          <a:lstStyle/>
          <a:p>
            <a:pPr algn="r" eaLnBrk="1" hangingPunct="1">
              <a:defRPr/>
            </a:pPr>
            <a:r>
              <a:rPr lang="fa-IR" sz="3200" b="1" dirty="0" smtClean="0"/>
              <a:t/>
            </a:r>
            <a:br>
              <a:rPr lang="fa-IR" sz="3200" b="1" dirty="0" smtClean="0"/>
            </a:br>
            <a:r>
              <a:rPr lang="en-US" sz="3200" b="1" dirty="0" smtClean="0"/>
              <a:t/>
            </a:r>
            <a:br>
              <a:rPr lang="en-US" sz="3200" b="1" dirty="0" smtClean="0"/>
            </a:br>
            <a:r>
              <a:rPr lang="fa-IR" sz="3200" b="1" dirty="0" smtClean="0">
                <a:solidFill>
                  <a:srgbClr val="FF33CC"/>
                </a:solidFill>
              </a:rPr>
              <a:t>نکته: </a:t>
            </a:r>
            <a:r>
              <a:rPr lang="fa-IR" sz="3200" b="1" dirty="0" smtClean="0"/>
              <a:t>نقاط درصدی را با       نشان می دهند</a:t>
            </a:r>
            <a:r>
              <a:rPr lang="en-US" sz="3200" b="1" dirty="0" smtClean="0"/>
              <a:t> </a:t>
            </a:r>
            <a:r>
              <a:rPr lang="fa-IR" sz="3200" b="1" dirty="0" smtClean="0"/>
              <a:t>. مثلا ً نودمین درصد به صورت        نوشته می شود.</a:t>
            </a:r>
            <a:br>
              <a:rPr lang="fa-IR" sz="3200" b="1" dirty="0" smtClean="0"/>
            </a:br>
            <a:r>
              <a:rPr lang="en-US" sz="3200" b="1" dirty="0" smtClean="0"/>
              <a:t/>
            </a:r>
            <a:br>
              <a:rPr lang="en-US" sz="3200" b="1" dirty="0" smtClean="0"/>
            </a:br>
            <a:r>
              <a:rPr lang="en-US" sz="3200" b="1" dirty="0" smtClean="0"/>
              <a:t>     </a:t>
            </a:r>
            <a:r>
              <a:rPr lang="fa-IR" sz="3200" b="1" dirty="0" smtClean="0">
                <a:solidFill>
                  <a:srgbClr val="FF33CC"/>
                </a:solidFill>
              </a:rPr>
              <a:t>نکته: </a:t>
            </a:r>
            <a:r>
              <a:rPr lang="fa-IR" sz="3200" b="1" dirty="0" smtClean="0"/>
              <a:t>نقاط درصدی زمانی به کار برده می شوند که </a:t>
            </a:r>
            <a:r>
              <a:rPr lang="en-US" sz="3200" b="1" dirty="0" smtClean="0"/>
              <a:t>        </a:t>
            </a:r>
            <a:r>
              <a:rPr lang="fa-IR" sz="3200" b="1" dirty="0" smtClean="0"/>
              <a:t>پژوهشگر بخواهد از یک جامعه قسمتی یا تعدادی را </a:t>
            </a:r>
            <a:r>
              <a:rPr lang="en-US" sz="3200" b="1" dirty="0" smtClean="0"/>
              <a:t>                               </a:t>
            </a:r>
            <a:r>
              <a:rPr lang="fa-IR" sz="3200" b="1" dirty="0" smtClean="0"/>
              <a:t>انتخاب کند.</a:t>
            </a:r>
            <a:br>
              <a:rPr lang="fa-IR" sz="3200" b="1" dirty="0" smtClean="0"/>
            </a:br>
            <a:r>
              <a:rPr lang="en-US" sz="3200" b="1" dirty="0" smtClean="0"/>
              <a:t/>
            </a:r>
            <a:br>
              <a:rPr lang="en-US" sz="3200" b="1" dirty="0" smtClean="0"/>
            </a:br>
            <a:r>
              <a:rPr lang="fa-IR" sz="3200" b="1" dirty="0" smtClean="0">
                <a:solidFill>
                  <a:srgbClr val="FF33CC"/>
                </a:solidFill>
              </a:rPr>
              <a:t>نکته:</a:t>
            </a:r>
            <a:endParaRPr lang="en-US" sz="3200" b="1" dirty="0" smtClean="0">
              <a:solidFill>
                <a:srgbClr val="FF33CC"/>
              </a:solidFill>
            </a:endParaRPr>
          </a:p>
        </p:txBody>
      </p:sp>
      <p:sp>
        <p:nvSpPr>
          <p:cNvPr id="50184" name="Rectangle 4"/>
          <p:cNvSpPr>
            <a:spLocks noChangeArrowheads="1"/>
          </p:cNvSpPr>
          <p:nvPr/>
        </p:nvSpPr>
        <p:spPr bwMode="auto">
          <a:xfrm>
            <a:off x="0" y="3319463"/>
            <a:ext cx="9144000" cy="0"/>
          </a:xfrm>
          <a:prstGeom prst="rect">
            <a:avLst/>
          </a:prstGeom>
          <a:noFill/>
          <a:ln w="9525">
            <a:noFill/>
            <a:miter lim="800000"/>
            <a:headEnd/>
            <a:tailEnd/>
          </a:ln>
        </p:spPr>
        <p:txBody>
          <a:bodyPr wrap="none" anchor="ctr">
            <a:spAutoFit/>
          </a:bodyPr>
          <a:lstStyle/>
          <a:p>
            <a:endParaRPr lang="fa-IR"/>
          </a:p>
        </p:txBody>
      </p:sp>
      <p:graphicFrame>
        <p:nvGraphicFramePr>
          <p:cNvPr id="315397" name="Object 5"/>
          <p:cNvGraphicFramePr>
            <a:graphicFrameLocks noChangeAspect="1"/>
          </p:cNvGraphicFramePr>
          <p:nvPr/>
        </p:nvGraphicFramePr>
        <p:xfrm>
          <a:off x="4648200" y="1676400"/>
          <a:ext cx="627063" cy="685800"/>
        </p:xfrm>
        <a:graphic>
          <a:graphicData uri="http://schemas.openxmlformats.org/presentationml/2006/ole">
            <mc:AlternateContent xmlns:mc="http://schemas.openxmlformats.org/markup-compatibility/2006">
              <mc:Choice xmlns:v="urn:schemas-microsoft-com:vml" Requires="v">
                <p:oleObj spid="_x0000_s50208" name="Equation" r:id="rId4" imgW="203024" imgH="215713" progId="Equation.3">
                  <p:embed/>
                </p:oleObj>
              </mc:Choice>
              <mc:Fallback>
                <p:oleObj name="Equation" r:id="rId4" imgW="203024" imgH="215713" progId="Equation.3">
                  <p:embed/>
                  <p:pic>
                    <p:nvPicPr>
                      <p:cNvPr id="0" name="Object 5"/>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4648200" y="1676400"/>
                        <a:ext cx="62706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85" name="Rectangle 6"/>
          <p:cNvSpPr>
            <a:spLocks noChangeArrowheads="1"/>
          </p:cNvSpPr>
          <p:nvPr/>
        </p:nvSpPr>
        <p:spPr bwMode="auto">
          <a:xfrm>
            <a:off x="0" y="3319463"/>
            <a:ext cx="9144000" cy="0"/>
          </a:xfrm>
          <a:prstGeom prst="rect">
            <a:avLst/>
          </a:prstGeom>
          <a:noFill/>
          <a:ln w="9525">
            <a:noFill/>
            <a:miter lim="800000"/>
            <a:headEnd/>
            <a:tailEnd/>
          </a:ln>
        </p:spPr>
        <p:txBody>
          <a:bodyPr wrap="none" anchor="ctr">
            <a:spAutoFit/>
          </a:bodyPr>
          <a:lstStyle/>
          <a:p>
            <a:endParaRPr lang="fa-IR"/>
          </a:p>
        </p:txBody>
      </p:sp>
      <p:graphicFrame>
        <p:nvGraphicFramePr>
          <p:cNvPr id="315399" name="Object 7"/>
          <p:cNvGraphicFramePr>
            <a:graphicFrameLocks noChangeAspect="1"/>
          </p:cNvGraphicFramePr>
          <p:nvPr/>
        </p:nvGraphicFramePr>
        <p:xfrm>
          <a:off x="5638800" y="2133600"/>
          <a:ext cx="695325" cy="762000"/>
        </p:xfrm>
        <a:graphic>
          <a:graphicData uri="http://schemas.openxmlformats.org/presentationml/2006/ole">
            <mc:AlternateContent xmlns:mc="http://schemas.openxmlformats.org/markup-compatibility/2006">
              <mc:Choice xmlns:v="urn:schemas-microsoft-com:vml" Requires="v">
                <p:oleObj spid="_x0000_s50209" name="Equation" r:id="rId6" imgW="203024" imgH="215713" progId="Equation.3">
                  <p:embed/>
                </p:oleObj>
              </mc:Choice>
              <mc:Fallback>
                <p:oleObj name="Equation" r:id="rId6" imgW="203024" imgH="215713" progId="Equation.3">
                  <p:embed/>
                  <p:pic>
                    <p:nvPicPr>
                      <p:cNvPr id="0" name="Object 7"/>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5638800" y="2133600"/>
                        <a:ext cx="695325"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86" name="Rectangle 8"/>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fa-IR"/>
          </a:p>
        </p:txBody>
      </p:sp>
      <p:graphicFrame>
        <p:nvGraphicFramePr>
          <p:cNvPr id="315401" name="Object 9"/>
          <p:cNvGraphicFramePr>
            <a:graphicFrameLocks noChangeAspect="1"/>
          </p:cNvGraphicFramePr>
          <p:nvPr/>
        </p:nvGraphicFramePr>
        <p:xfrm>
          <a:off x="3810000" y="5410200"/>
          <a:ext cx="1524000" cy="762000"/>
        </p:xfrm>
        <a:graphic>
          <a:graphicData uri="http://schemas.openxmlformats.org/presentationml/2006/ole">
            <mc:AlternateContent xmlns:mc="http://schemas.openxmlformats.org/markup-compatibility/2006">
              <mc:Choice xmlns:v="urn:schemas-microsoft-com:vml" Requires="v">
                <p:oleObj spid="_x0000_s50210" name="Equation" r:id="rId8" imgW="533169" imgH="228501" progId="Equation.3">
                  <p:embed/>
                </p:oleObj>
              </mc:Choice>
              <mc:Fallback>
                <p:oleObj name="Equation" r:id="rId8" imgW="533169" imgH="228501" progId="Equation.3">
                  <p:embed/>
                  <p:pic>
                    <p:nvPicPr>
                      <p:cNvPr id="0" name="Object 9"/>
                      <p:cNvPicPr>
                        <a:picLocks noChangeAspect="1" noChangeArrowheads="1"/>
                      </p:cNvPicPr>
                      <p:nvPr/>
                    </p:nvPicPr>
                    <p:blipFill>
                      <a:blip r:embed="rId9">
                        <a:lum bright="100000"/>
                        <a:extLst>
                          <a:ext uri="{28A0092B-C50C-407E-A947-70E740481C1C}">
                            <a14:useLocalDpi xmlns:a14="http://schemas.microsoft.com/office/drawing/2010/main" val="0"/>
                          </a:ext>
                        </a:extLst>
                      </a:blip>
                      <a:srcRect/>
                      <a:stretch>
                        <a:fillRect/>
                      </a:stretch>
                    </p:blipFill>
                    <p:spPr bwMode="auto">
                      <a:xfrm>
                        <a:off x="3810000" y="5410200"/>
                        <a:ext cx="15240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87" name="Rectangle 10"/>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fa-IR"/>
          </a:p>
        </p:txBody>
      </p:sp>
      <p:graphicFrame>
        <p:nvGraphicFramePr>
          <p:cNvPr id="315403" name="Object 11"/>
          <p:cNvGraphicFramePr>
            <a:graphicFrameLocks noChangeAspect="1"/>
          </p:cNvGraphicFramePr>
          <p:nvPr/>
        </p:nvGraphicFramePr>
        <p:xfrm>
          <a:off x="5791200" y="5410200"/>
          <a:ext cx="1600200" cy="762000"/>
        </p:xfrm>
        <a:graphic>
          <a:graphicData uri="http://schemas.openxmlformats.org/presentationml/2006/ole">
            <mc:AlternateContent xmlns:mc="http://schemas.openxmlformats.org/markup-compatibility/2006">
              <mc:Choice xmlns:v="urn:schemas-microsoft-com:vml" Requires="v">
                <p:oleObj spid="_x0000_s50211" name="Equation" r:id="rId10" imgW="533169" imgH="228501" progId="Equation.3">
                  <p:embed/>
                </p:oleObj>
              </mc:Choice>
              <mc:Fallback>
                <p:oleObj name="Equation" r:id="rId10" imgW="533169" imgH="228501" progId="Equation.3">
                  <p:embed/>
                  <p:pic>
                    <p:nvPicPr>
                      <p:cNvPr id="0" name="Object 11"/>
                      <p:cNvPicPr>
                        <a:picLocks noChangeAspect="1" noChangeArrowheads="1"/>
                      </p:cNvPicPr>
                      <p:nvPr/>
                    </p:nvPicPr>
                    <p:blipFill>
                      <a:blip r:embed="rId11">
                        <a:lum bright="100000"/>
                        <a:extLst>
                          <a:ext uri="{28A0092B-C50C-407E-A947-70E740481C1C}">
                            <a14:useLocalDpi xmlns:a14="http://schemas.microsoft.com/office/drawing/2010/main" val="0"/>
                          </a:ext>
                        </a:extLst>
                      </a:blip>
                      <a:srcRect/>
                      <a:stretch>
                        <a:fillRect/>
                      </a:stretch>
                    </p:blipFill>
                    <p:spPr bwMode="auto">
                      <a:xfrm>
                        <a:off x="5791200" y="5410200"/>
                        <a:ext cx="16002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88" name="Rectangle 12"/>
          <p:cNvSpPr>
            <a:spLocks noChangeArrowheads="1"/>
          </p:cNvSpPr>
          <p:nvPr/>
        </p:nvSpPr>
        <p:spPr bwMode="auto">
          <a:xfrm>
            <a:off x="0" y="3319463"/>
            <a:ext cx="9144000" cy="0"/>
          </a:xfrm>
          <a:prstGeom prst="rect">
            <a:avLst/>
          </a:prstGeom>
          <a:noFill/>
          <a:ln w="9525">
            <a:noFill/>
            <a:miter lim="800000"/>
            <a:headEnd/>
            <a:tailEnd/>
          </a:ln>
        </p:spPr>
        <p:txBody>
          <a:bodyPr wrap="none" anchor="ctr">
            <a:spAutoFit/>
          </a:bodyPr>
          <a:lstStyle/>
          <a:p>
            <a:endParaRPr lang="fa-IR"/>
          </a:p>
        </p:txBody>
      </p:sp>
      <p:graphicFrame>
        <p:nvGraphicFramePr>
          <p:cNvPr id="315405" name="Object 13"/>
          <p:cNvGraphicFramePr>
            <a:graphicFrameLocks noChangeAspect="1"/>
          </p:cNvGraphicFramePr>
          <p:nvPr/>
        </p:nvGraphicFramePr>
        <p:xfrm>
          <a:off x="457200" y="5410200"/>
          <a:ext cx="2663825" cy="798513"/>
        </p:xfrm>
        <a:graphic>
          <a:graphicData uri="http://schemas.openxmlformats.org/presentationml/2006/ole">
            <mc:AlternateContent xmlns:mc="http://schemas.openxmlformats.org/markup-compatibility/2006">
              <mc:Choice xmlns:v="urn:schemas-microsoft-com:vml" Requires="v">
                <p:oleObj spid="_x0000_s50212" name="Equation" r:id="rId12" imgW="850680" imgH="228600" progId="Equation.3">
                  <p:embed/>
                </p:oleObj>
              </mc:Choice>
              <mc:Fallback>
                <p:oleObj name="Equation" r:id="rId12" imgW="850680" imgH="228600" progId="Equation.3">
                  <p:embed/>
                  <p:pic>
                    <p:nvPicPr>
                      <p:cNvPr id="0" name="Object 13"/>
                      <p:cNvPicPr>
                        <a:picLocks noChangeAspect="1" noChangeArrowheads="1"/>
                      </p:cNvPicPr>
                      <p:nvPr/>
                    </p:nvPicPr>
                    <p:blipFill>
                      <a:blip r:embed="rId13">
                        <a:lum bright="100000"/>
                        <a:extLst>
                          <a:ext uri="{28A0092B-C50C-407E-A947-70E740481C1C}">
                            <a14:useLocalDpi xmlns:a14="http://schemas.microsoft.com/office/drawing/2010/main" val="0"/>
                          </a:ext>
                        </a:extLst>
                      </a:blip>
                      <a:srcRect/>
                      <a:stretch>
                        <a:fillRect/>
                      </a:stretch>
                    </p:blipFill>
                    <p:spPr bwMode="auto">
                      <a:xfrm>
                        <a:off x="457200" y="5410200"/>
                        <a:ext cx="2663825" cy="79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5394"/>
                                        </p:tgtEl>
                                        <p:attrNameLst>
                                          <p:attrName>style.visibility</p:attrName>
                                        </p:attrNameLst>
                                      </p:cBhvr>
                                      <p:to>
                                        <p:strVal val="visible"/>
                                      </p:to>
                                    </p:set>
                                    <p:anim calcmode="lin" valueType="num">
                                      <p:cBhvr>
                                        <p:cTn id="7" dur="500" fill="hold"/>
                                        <p:tgtEl>
                                          <p:spTgt spid="315394"/>
                                        </p:tgtEl>
                                        <p:attrNameLst>
                                          <p:attrName>ppt_w</p:attrName>
                                        </p:attrNameLst>
                                      </p:cBhvr>
                                      <p:tavLst>
                                        <p:tav tm="0">
                                          <p:val>
                                            <p:fltVal val="0"/>
                                          </p:val>
                                        </p:tav>
                                        <p:tav tm="100000">
                                          <p:val>
                                            <p:strVal val="#ppt_w"/>
                                          </p:val>
                                        </p:tav>
                                      </p:tavLst>
                                    </p:anim>
                                    <p:anim calcmode="lin" valueType="num">
                                      <p:cBhvr>
                                        <p:cTn id="8" dur="500" fill="hold"/>
                                        <p:tgtEl>
                                          <p:spTgt spid="31539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15397"/>
                                        </p:tgtEl>
                                        <p:attrNameLst>
                                          <p:attrName>style.visibility</p:attrName>
                                        </p:attrNameLst>
                                      </p:cBhvr>
                                      <p:to>
                                        <p:strVal val="visible"/>
                                      </p:to>
                                    </p:set>
                                    <p:anim calcmode="lin" valueType="num">
                                      <p:cBhvr>
                                        <p:cTn id="11" dur="500" fill="hold"/>
                                        <p:tgtEl>
                                          <p:spTgt spid="315397"/>
                                        </p:tgtEl>
                                        <p:attrNameLst>
                                          <p:attrName>ppt_w</p:attrName>
                                        </p:attrNameLst>
                                      </p:cBhvr>
                                      <p:tavLst>
                                        <p:tav tm="0">
                                          <p:val>
                                            <p:fltVal val="0"/>
                                          </p:val>
                                        </p:tav>
                                        <p:tav tm="100000">
                                          <p:val>
                                            <p:strVal val="#ppt_w"/>
                                          </p:val>
                                        </p:tav>
                                      </p:tavLst>
                                    </p:anim>
                                    <p:anim calcmode="lin" valueType="num">
                                      <p:cBhvr>
                                        <p:cTn id="12" dur="500" fill="hold"/>
                                        <p:tgtEl>
                                          <p:spTgt spid="315397"/>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15399"/>
                                        </p:tgtEl>
                                        <p:attrNameLst>
                                          <p:attrName>style.visibility</p:attrName>
                                        </p:attrNameLst>
                                      </p:cBhvr>
                                      <p:to>
                                        <p:strVal val="visible"/>
                                      </p:to>
                                    </p:set>
                                    <p:anim calcmode="lin" valueType="num">
                                      <p:cBhvr>
                                        <p:cTn id="15" dur="500" fill="hold"/>
                                        <p:tgtEl>
                                          <p:spTgt spid="315399"/>
                                        </p:tgtEl>
                                        <p:attrNameLst>
                                          <p:attrName>ppt_w</p:attrName>
                                        </p:attrNameLst>
                                      </p:cBhvr>
                                      <p:tavLst>
                                        <p:tav tm="0">
                                          <p:val>
                                            <p:fltVal val="0"/>
                                          </p:val>
                                        </p:tav>
                                        <p:tav tm="100000">
                                          <p:val>
                                            <p:strVal val="#ppt_w"/>
                                          </p:val>
                                        </p:tav>
                                      </p:tavLst>
                                    </p:anim>
                                    <p:anim calcmode="lin" valueType="num">
                                      <p:cBhvr>
                                        <p:cTn id="16" dur="500" fill="hold"/>
                                        <p:tgtEl>
                                          <p:spTgt spid="315399"/>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15401"/>
                                        </p:tgtEl>
                                        <p:attrNameLst>
                                          <p:attrName>style.visibility</p:attrName>
                                        </p:attrNameLst>
                                      </p:cBhvr>
                                      <p:to>
                                        <p:strVal val="visible"/>
                                      </p:to>
                                    </p:set>
                                    <p:anim calcmode="lin" valueType="num">
                                      <p:cBhvr>
                                        <p:cTn id="19" dur="500" fill="hold"/>
                                        <p:tgtEl>
                                          <p:spTgt spid="315401"/>
                                        </p:tgtEl>
                                        <p:attrNameLst>
                                          <p:attrName>ppt_w</p:attrName>
                                        </p:attrNameLst>
                                      </p:cBhvr>
                                      <p:tavLst>
                                        <p:tav tm="0">
                                          <p:val>
                                            <p:fltVal val="0"/>
                                          </p:val>
                                        </p:tav>
                                        <p:tav tm="100000">
                                          <p:val>
                                            <p:strVal val="#ppt_w"/>
                                          </p:val>
                                        </p:tav>
                                      </p:tavLst>
                                    </p:anim>
                                    <p:anim calcmode="lin" valueType="num">
                                      <p:cBhvr>
                                        <p:cTn id="20" dur="500" fill="hold"/>
                                        <p:tgtEl>
                                          <p:spTgt spid="315401"/>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15403"/>
                                        </p:tgtEl>
                                        <p:attrNameLst>
                                          <p:attrName>style.visibility</p:attrName>
                                        </p:attrNameLst>
                                      </p:cBhvr>
                                      <p:to>
                                        <p:strVal val="visible"/>
                                      </p:to>
                                    </p:set>
                                    <p:anim calcmode="lin" valueType="num">
                                      <p:cBhvr>
                                        <p:cTn id="23" dur="500" fill="hold"/>
                                        <p:tgtEl>
                                          <p:spTgt spid="315403"/>
                                        </p:tgtEl>
                                        <p:attrNameLst>
                                          <p:attrName>ppt_w</p:attrName>
                                        </p:attrNameLst>
                                      </p:cBhvr>
                                      <p:tavLst>
                                        <p:tav tm="0">
                                          <p:val>
                                            <p:fltVal val="0"/>
                                          </p:val>
                                        </p:tav>
                                        <p:tav tm="100000">
                                          <p:val>
                                            <p:strVal val="#ppt_w"/>
                                          </p:val>
                                        </p:tav>
                                      </p:tavLst>
                                    </p:anim>
                                    <p:anim calcmode="lin" valueType="num">
                                      <p:cBhvr>
                                        <p:cTn id="24" dur="500" fill="hold"/>
                                        <p:tgtEl>
                                          <p:spTgt spid="315403"/>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315405"/>
                                        </p:tgtEl>
                                        <p:attrNameLst>
                                          <p:attrName>style.visibility</p:attrName>
                                        </p:attrNameLst>
                                      </p:cBhvr>
                                      <p:to>
                                        <p:strVal val="visible"/>
                                      </p:to>
                                    </p:set>
                                    <p:anim calcmode="lin" valueType="num">
                                      <p:cBhvr>
                                        <p:cTn id="27" dur="500" fill="hold"/>
                                        <p:tgtEl>
                                          <p:spTgt spid="315405"/>
                                        </p:tgtEl>
                                        <p:attrNameLst>
                                          <p:attrName>ppt_w</p:attrName>
                                        </p:attrNameLst>
                                      </p:cBhvr>
                                      <p:tavLst>
                                        <p:tav tm="0">
                                          <p:val>
                                            <p:fltVal val="0"/>
                                          </p:val>
                                        </p:tav>
                                        <p:tav tm="100000">
                                          <p:val>
                                            <p:strVal val="#ppt_w"/>
                                          </p:val>
                                        </p:tav>
                                      </p:tavLst>
                                    </p:anim>
                                    <p:anim calcmode="lin" valueType="num">
                                      <p:cBhvr>
                                        <p:cTn id="28" dur="500" fill="hold"/>
                                        <p:tgtEl>
                                          <p:spTgt spid="31540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4" grpId="0"/>
    </p:bldLst>
  </p:timing>
</p:sld>
</file>

<file path=ppt/slides/slide1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42" name="Rectangle 2"/>
          <p:cNvSpPr>
            <a:spLocks noGrp="1" noChangeArrowheads="1"/>
          </p:cNvSpPr>
          <p:nvPr>
            <p:ph type="title" idx="4294967295"/>
          </p:nvPr>
        </p:nvSpPr>
        <p:spPr>
          <a:xfrm>
            <a:off x="457200" y="533400"/>
            <a:ext cx="8229600" cy="1139825"/>
          </a:xfrm>
        </p:spPr>
        <p:txBody>
          <a:bodyPr anchorCtr="1"/>
          <a:lstStyle/>
          <a:p>
            <a:pPr eaLnBrk="1" hangingPunct="1">
              <a:defRPr/>
            </a:pPr>
            <a:r>
              <a:rPr lang="fa-IR" sz="4000" b="1" smtClean="0">
                <a:solidFill>
                  <a:schemeClr val="hlink"/>
                </a:solidFill>
              </a:rPr>
              <a:t>محاسبه نقاط درصدی</a:t>
            </a:r>
            <a:endParaRPr lang="en-US" sz="4000" b="1" smtClean="0">
              <a:solidFill>
                <a:schemeClr val="hlink"/>
              </a:solidFill>
            </a:endParaRPr>
          </a:p>
        </p:txBody>
      </p:sp>
      <p:sp>
        <p:nvSpPr>
          <p:cNvPr id="317443" name="Rectangle 3"/>
          <p:cNvSpPr>
            <a:spLocks noGrp="1" noChangeArrowheads="1"/>
          </p:cNvSpPr>
          <p:nvPr>
            <p:ph type="body" idx="4294967295"/>
          </p:nvPr>
        </p:nvSpPr>
        <p:spPr>
          <a:xfrm>
            <a:off x="990600" y="2320925"/>
            <a:ext cx="7391400" cy="2974975"/>
          </a:xfrm>
        </p:spPr>
        <p:txBody>
          <a:bodyPr/>
          <a:lstStyle/>
          <a:p>
            <a:pPr eaLnBrk="1" hangingPunct="1">
              <a:buFontTx/>
              <a:buNone/>
              <a:defRPr/>
            </a:pPr>
            <a:r>
              <a:rPr lang="fa-IR" b="1" dirty="0" smtClean="0"/>
              <a:t>  1- ضرب </a:t>
            </a:r>
            <a:r>
              <a:rPr lang="en-US" b="1" dirty="0" smtClean="0"/>
              <a:t>P</a:t>
            </a:r>
            <a:r>
              <a:rPr lang="fa-IR" b="1" dirty="0" smtClean="0"/>
              <a:t> (نقطه درصدی مورد نظر) در </a:t>
            </a:r>
            <a:r>
              <a:rPr lang="en-US" b="1" dirty="0" smtClean="0"/>
              <a:t>N</a:t>
            </a:r>
          </a:p>
          <a:p>
            <a:pPr eaLnBrk="1" hangingPunct="1">
              <a:buFontTx/>
              <a:buNone/>
              <a:defRPr/>
            </a:pPr>
            <a:r>
              <a:rPr lang="fa-IR" b="1" dirty="0" smtClean="0"/>
              <a:t>  2- تشکیل ستون فراوانی تراکمی </a:t>
            </a:r>
          </a:p>
          <a:p>
            <a:pPr eaLnBrk="1" hangingPunct="1">
              <a:buFontTx/>
              <a:buNone/>
              <a:defRPr/>
            </a:pPr>
            <a:r>
              <a:rPr lang="fa-IR" b="1" dirty="0" smtClean="0"/>
              <a:t>  3- پیدا کردن طبقه ای که فراوانی تراکمی آن مساوی یا بزگتر از</a:t>
            </a:r>
            <a:r>
              <a:rPr lang="en-US" b="1" dirty="0" smtClean="0"/>
              <a:t>PN </a:t>
            </a:r>
            <a:r>
              <a:rPr lang="fa-IR" b="1" dirty="0" smtClean="0"/>
              <a:t> باشد.</a:t>
            </a:r>
          </a:p>
          <a:p>
            <a:pPr eaLnBrk="1" hangingPunct="1">
              <a:buFontTx/>
              <a:buNone/>
              <a:defRPr/>
            </a:pPr>
            <a:r>
              <a:rPr lang="fa-IR" b="1" dirty="0" smtClean="0"/>
              <a:t>  4- جایگزینی مقادیر در فرمول.</a:t>
            </a: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42"/>
                                        </p:tgtEl>
                                        <p:attrNameLst>
                                          <p:attrName>style.visibility</p:attrName>
                                        </p:attrNameLst>
                                      </p:cBhvr>
                                      <p:to>
                                        <p:strVal val="visible"/>
                                      </p:to>
                                    </p:set>
                                    <p:anim calcmode="lin" valueType="num">
                                      <p:cBhvr>
                                        <p:cTn id="7" dur="500" fill="hold"/>
                                        <p:tgtEl>
                                          <p:spTgt spid="317442"/>
                                        </p:tgtEl>
                                        <p:attrNameLst>
                                          <p:attrName>ppt_w</p:attrName>
                                        </p:attrNameLst>
                                      </p:cBhvr>
                                      <p:tavLst>
                                        <p:tav tm="0">
                                          <p:val>
                                            <p:fltVal val="0"/>
                                          </p:val>
                                        </p:tav>
                                        <p:tav tm="100000">
                                          <p:val>
                                            <p:strVal val="#ppt_w"/>
                                          </p:val>
                                        </p:tav>
                                      </p:tavLst>
                                    </p:anim>
                                    <p:anim calcmode="lin" valueType="num">
                                      <p:cBhvr>
                                        <p:cTn id="8" dur="500" fill="hold"/>
                                        <p:tgtEl>
                                          <p:spTgt spid="31744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17443">
                                            <p:txEl>
                                              <p:pRg st="0" end="0"/>
                                            </p:txEl>
                                          </p:spTgt>
                                        </p:tgtEl>
                                        <p:attrNameLst>
                                          <p:attrName>style.visibility</p:attrName>
                                        </p:attrNameLst>
                                      </p:cBhvr>
                                      <p:to>
                                        <p:strVal val="visible"/>
                                      </p:to>
                                    </p:set>
                                    <p:anim calcmode="lin" valueType="num">
                                      <p:cBhvr>
                                        <p:cTn id="13" dur="500" fill="hold"/>
                                        <p:tgtEl>
                                          <p:spTgt spid="31744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174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17443">
                                            <p:txEl>
                                              <p:pRg st="1" end="1"/>
                                            </p:txEl>
                                          </p:spTgt>
                                        </p:tgtEl>
                                        <p:attrNameLst>
                                          <p:attrName>style.visibility</p:attrName>
                                        </p:attrNameLst>
                                      </p:cBhvr>
                                      <p:to>
                                        <p:strVal val="visible"/>
                                      </p:to>
                                    </p:set>
                                    <p:anim calcmode="lin" valueType="num">
                                      <p:cBhvr>
                                        <p:cTn id="19" dur="500" fill="hold"/>
                                        <p:tgtEl>
                                          <p:spTgt spid="31744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1744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17443">
                                            <p:txEl>
                                              <p:pRg st="2" end="2"/>
                                            </p:txEl>
                                          </p:spTgt>
                                        </p:tgtEl>
                                        <p:attrNameLst>
                                          <p:attrName>style.visibility</p:attrName>
                                        </p:attrNameLst>
                                      </p:cBhvr>
                                      <p:to>
                                        <p:strVal val="visible"/>
                                      </p:to>
                                    </p:set>
                                    <p:anim calcmode="lin" valueType="num">
                                      <p:cBhvr>
                                        <p:cTn id="25" dur="500" fill="hold"/>
                                        <p:tgtEl>
                                          <p:spTgt spid="31744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1744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17443">
                                            <p:txEl>
                                              <p:pRg st="3" end="3"/>
                                            </p:txEl>
                                          </p:spTgt>
                                        </p:tgtEl>
                                        <p:attrNameLst>
                                          <p:attrName>style.visibility</p:attrName>
                                        </p:attrNameLst>
                                      </p:cBhvr>
                                      <p:to>
                                        <p:strVal val="visible"/>
                                      </p:to>
                                    </p:set>
                                    <p:anim calcmode="lin" valueType="num">
                                      <p:cBhvr>
                                        <p:cTn id="31" dur="500" fill="hold"/>
                                        <p:tgtEl>
                                          <p:spTgt spid="31744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1744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2" grpId="0"/>
      <p:bldP spid="31744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457200" y="838200"/>
            <a:ext cx="8229600" cy="1676400"/>
          </a:xfrm>
        </p:spPr>
        <p:txBody>
          <a:bodyPr anchorCtr="1"/>
          <a:lstStyle/>
          <a:p>
            <a:pPr eaLnBrk="1" hangingPunct="1">
              <a:defRPr/>
            </a:pPr>
            <a:r>
              <a:rPr lang="fa-IR" sz="4000" b="1" dirty="0" smtClean="0">
                <a:solidFill>
                  <a:srgbClr val="FF3300"/>
                </a:solidFill>
              </a:rPr>
              <a:t>3</a:t>
            </a:r>
            <a:r>
              <a:rPr lang="fa-IR" b="1" dirty="0" smtClean="0">
                <a:solidFill>
                  <a:srgbClr val="FF3300"/>
                </a:solidFill>
              </a:rPr>
              <a:t>)</a:t>
            </a:r>
            <a:r>
              <a:rPr lang="fa-IR" b="1" dirty="0" smtClean="0"/>
              <a:t> پژوهش نظریه ای:</a:t>
            </a:r>
            <a:r>
              <a:rPr lang="fa-IR" sz="4000" b="1" dirty="0" smtClean="0"/>
              <a:t/>
            </a:r>
            <a:br>
              <a:rPr lang="fa-IR" sz="4000" b="1" dirty="0" smtClean="0"/>
            </a:br>
            <a:endParaRPr lang="en-US" sz="4000" b="1" dirty="0" smtClean="0"/>
          </a:p>
        </p:txBody>
      </p:sp>
      <p:sp>
        <p:nvSpPr>
          <p:cNvPr id="28675" name="Rectangle 3"/>
          <p:cNvSpPr>
            <a:spLocks noGrp="1" noChangeArrowheads="1"/>
          </p:cNvSpPr>
          <p:nvPr>
            <p:ph type="body" idx="4294967295"/>
          </p:nvPr>
        </p:nvSpPr>
        <p:spPr>
          <a:xfrm>
            <a:off x="762000" y="2590800"/>
            <a:ext cx="7467600" cy="1698625"/>
          </a:xfrm>
        </p:spPr>
        <p:txBody>
          <a:bodyPr/>
          <a:lstStyle/>
          <a:p>
            <a:pPr eaLnBrk="1" hangingPunct="1">
              <a:lnSpc>
                <a:spcPct val="150000"/>
              </a:lnSpc>
              <a:buFontTx/>
              <a:buNone/>
              <a:defRPr/>
            </a:pPr>
            <a:r>
              <a:rPr lang="fa-IR" b="1" dirty="0" smtClean="0"/>
              <a:t>از طریق آمار می توان نظریه ها</a:t>
            </a:r>
            <a:r>
              <a:rPr lang="en-US" b="1" dirty="0" smtClean="0"/>
              <a:t>)</a:t>
            </a:r>
            <a:r>
              <a:rPr lang="fa-IR" b="1" dirty="0" smtClean="0"/>
              <a:t>مثلا : روانشناسی، </a:t>
            </a:r>
          </a:p>
          <a:p>
            <a:pPr eaLnBrk="1" hangingPunct="1">
              <a:lnSpc>
                <a:spcPct val="150000"/>
              </a:lnSpc>
              <a:buFontTx/>
              <a:buNone/>
              <a:defRPr/>
            </a:pPr>
            <a:r>
              <a:rPr lang="fa-IR" b="1" dirty="0" smtClean="0"/>
              <a:t>تربیتی و جامعه شناسی و ...</a:t>
            </a:r>
            <a:r>
              <a:rPr lang="en-US" b="1" dirty="0" smtClean="0"/>
              <a:t>(</a:t>
            </a:r>
            <a:r>
              <a:rPr lang="fa-IR" b="1" dirty="0" smtClean="0"/>
              <a:t> را مورد آزمون  قرار داد.</a:t>
            </a:r>
            <a:br>
              <a:rPr lang="fa-IR" b="1" dirty="0" smtClean="0"/>
            </a:b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500" fill="hold"/>
                                        <p:tgtEl>
                                          <p:spTgt spid="28674"/>
                                        </p:tgtEl>
                                        <p:attrNameLst>
                                          <p:attrName>ppt_w</p:attrName>
                                        </p:attrNameLst>
                                      </p:cBhvr>
                                      <p:tavLst>
                                        <p:tav tm="0">
                                          <p:val>
                                            <p:fltVal val="0"/>
                                          </p:val>
                                        </p:tav>
                                        <p:tav tm="100000">
                                          <p:val>
                                            <p:strVal val="#ppt_w"/>
                                          </p:val>
                                        </p:tav>
                                      </p:tavLst>
                                    </p:anim>
                                    <p:anim calcmode="lin" valueType="num">
                                      <p:cBhvr>
                                        <p:cTn id="8" dur="500" fill="hold"/>
                                        <p:tgtEl>
                                          <p:spTgt spid="286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8675">
                                            <p:txEl>
                                              <p:pRg st="0" end="0"/>
                                            </p:txEl>
                                          </p:spTgt>
                                        </p:tgtEl>
                                        <p:attrNameLst>
                                          <p:attrName>style.visibility</p:attrName>
                                        </p:attrNameLst>
                                      </p:cBhvr>
                                      <p:to>
                                        <p:strVal val="visible"/>
                                      </p:to>
                                    </p:set>
                                    <p:anim calcmode="lin" valueType="num">
                                      <p:cBhvr>
                                        <p:cTn id="13" dur="500" fill="hold"/>
                                        <p:tgtEl>
                                          <p:spTgt spid="2867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86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8675">
                                            <p:txEl>
                                              <p:pRg st="1" end="1"/>
                                            </p:txEl>
                                          </p:spTgt>
                                        </p:tgtEl>
                                        <p:attrNameLst>
                                          <p:attrName>style.visibility</p:attrName>
                                        </p:attrNameLst>
                                      </p:cBhvr>
                                      <p:to>
                                        <p:strVal val="visible"/>
                                      </p:to>
                                    </p:set>
                                    <p:anim calcmode="lin" valueType="num">
                                      <p:cBhvr>
                                        <p:cTn id="19" dur="500" fill="hold"/>
                                        <p:tgtEl>
                                          <p:spTgt spid="2867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867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14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p:txBody>
          <a:bodyPr anchorCtr="1"/>
          <a:lstStyle/>
          <a:p>
            <a:pPr eaLnBrk="1" hangingPunct="1">
              <a:defRPr/>
            </a:pPr>
            <a:r>
              <a:rPr lang="fa-IR" sz="4000" b="1" smtClean="0"/>
              <a:t>مثال: نقطه 60 درصدی را محاسبه کنید</a:t>
            </a:r>
            <a:endParaRPr lang="en-US" sz="4000" b="1" smtClean="0"/>
          </a:p>
        </p:txBody>
      </p:sp>
      <p:graphicFrame>
        <p:nvGraphicFramePr>
          <p:cNvPr id="59421" name="Group 29"/>
          <p:cNvGraphicFramePr>
            <a:graphicFrameLocks noGrp="1"/>
          </p:cNvGraphicFramePr>
          <p:nvPr>
            <p:ph idx="4294967295"/>
          </p:nvPr>
        </p:nvGraphicFramePr>
        <p:xfrm>
          <a:off x="457200" y="1905000"/>
          <a:ext cx="2286000" cy="4286568"/>
        </p:xfrm>
        <a:graphic>
          <a:graphicData uri="http://schemas.openxmlformats.org/drawingml/2006/table">
            <a:tbl>
              <a:tblPr/>
              <a:tblGrid>
                <a:gridCol w="1066800"/>
                <a:gridCol w="381000"/>
                <a:gridCol w="838200"/>
              </a:tblGrid>
              <a:tr h="520700">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tab pos="1341438" algn="l"/>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X</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tab pos="1341438" algn="l"/>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f</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tab pos="1341438" algn="l"/>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CF</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3013">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tab pos="1341438" algn="l"/>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13-14</a:t>
                      </a:r>
                    </a:p>
                    <a:p>
                      <a:pPr marL="342900" marR="0" lvl="0" indent="-342900" algn="r" defTabSz="914400" rtl="1" eaLnBrk="1" fontAlgn="base" latinLnBrk="0" hangingPunct="1">
                        <a:lnSpc>
                          <a:spcPct val="100000"/>
                        </a:lnSpc>
                        <a:spcBef>
                          <a:spcPct val="0"/>
                        </a:spcBef>
                        <a:spcAft>
                          <a:spcPct val="0"/>
                        </a:spcAft>
                        <a:buClrTx/>
                        <a:buSzTx/>
                        <a:buFontTx/>
                        <a:buNone/>
                        <a:tabLst>
                          <a:tab pos="1341438" algn="l"/>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11-12</a:t>
                      </a:r>
                    </a:p>
                    <a:p>
                      <a:pPr marL="342900" marR="0" lvl="0" indent="-342900" algn="r" defTabSz="914400" rtl="1" eaLnBrk="1" fontAlgn="base" latinLnBrk="0" hangingPunct="1">
                        <a:lnSpc>
                          <a:spcPct val="100000"/>
                        </a:lnSpc>
                        <a:spcBef>
                          <a:spcPct val="0"/>
                        </a:spcBef>
                        <a:spcAft>
                          <a:spcPct val="0"/>
                        </a:spcAft>
                        <a:buClrTx/>
                        <a:buSzTx/>
                        <a:buFontTx/>
                        <a:buNone/>
                        <a:tabLst>
                          <a:tab pos="1341438" algn="l"/>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9-10</a:t>
                      </a:r>
                    </a:p>
                    <a:p>
                      <a:pPr marL="342900" marR="0" lvl="0" indent="-342900" algn="r" defTabSz="914400" rtl="1" eaLnBrk="1" fontAlgn="base" latinLnBrk="0" hangingPunct="1">
                        <a:lnSpc>
                          <a:spcPct val="100000"/>
                        </a:lnSpc>
                        <a:spcBef>
                          <a:spcPct val="0"/>
                        </a:spcBef>
                        <a:spcAft>
                          <a:spcPct val="0"/>
                        </a:spcAft>
                        <a:buClrTx/>
                        <a:buSzTx/>
                        <a:buFontTx/>
                        <a:buNone/>
                        <a:tabLst>
                          <a:tab pos="1341438" algn="l"/>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7-8</a:t>
                      </a:r>
                    </a:p>
                    <a:p>
                      <a:pPr marL="342900" marR="0" lvl="0" indent="-342900" algn="r" defTabSz="914400" rtl="1" eaLnBrk="1" fontAlgn="base" latinLnBrk="0" hangingPunct="1">
                        <a:lnSpc>
                          <a:spcPct val="100000"/>
                        </a:lnSpc>
                        <a:spcBef>
                          <a:spcPct val="0"/>
                        </a:spcBef>
                        <a:spcAft>
                          <a:spcPct val="0"/>
                        </a:spcAft>
                        <a:buClrTx/>
                        <a:buSzTx/>
                        <a:buFontTx/>
                        <a:buNone/>
                        <a:tabLst>
                          <a:tab pos="1341438" algn="l"/>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5-6</a:t>
                      </a:r>
                    </a:p>
                    <a:p>
                      <a:pPr marL="342900" marR="0" lvl="0" indent="-342900" algn="r" defTabSz="914400" rtl="1" eaLnBrk="1" fontAlgn="base" latinLnBrk="0" hangingPunct="1">
                        <a:lnSpc>
                          <a:spcPct val="100000"/>
                        </a:lnSpc>
                        <a:spcBef>
                          <a:spcPct val="0"/>
                        </a:spcBef>
                        <a:spcAft>
                          <a:spcPct val="0"/>
                        </a:spcAft>
                        <a:buClrTx/>
                        <a:buSzTx/>
                        <a:buFontTx/>
                        <a:buNone/>
                        <a:tabLst>
                          <a:tab pos="1341438" algn="l"/>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3-4</a:t>
                      </a:r>
                    </a:p>
                    <a:p>
                      <a:pPr marL="342900" marR="0" lvl="0" indent="-342900" algn="r" defTabSz="914400" rtl="1" eaLnBrk="1" fontAlgn="base" latinLnBrk="0" hangingPunct="1">
                        <a:lnSpc>
                          <a:spcPct val="100000"/>
                        </a:lnSpc>
                        <a:spcBef>
                          <a:spcPct val="0"/>
                        </a:spcBef>
                        <a:spcAft>
                          <a:spcPct val="0"/>
                        </a:spcAft>
                        <a:buClrTx/>
                        <a:buSzTx/>
                        <a:buFontTx/>
                        <a:buNone/>
                        <a:tabLst>
                          <a:tab pos="1341438" algn="l"/>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1-2</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4</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4</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20</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19</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17</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13</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8</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4</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7388">
                <a:tc>
                  <a:txBody>
                    <a:bodyPr/>
                    <a:lstStyle/>
                    <a:p>
                      <a:endParaRPr lang="en-US"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endParaRPr kumimoji="0" lang="fa-IR" sz="2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224" name="Rectangle 21"/>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fa-IR"/>
          </a:p>
        </p:txBody>
      </p:sp>
      <p:graphicFrame>
        <p:nvGraphicFramePr>
          <p:cNvPr id="319510" name="Object 22"/>
          <p:cNvGraphicFramePr>
            <a:graphicFrameLocks noChangeAspect="1"/>
          </p:cNvGraphicFramePr>
          <p:nvPr/>
        </p:nvGraphicFramePr>
        <p:xfrm>
          <a:off x="3943350" y="1905000"/>
          <a:ext cx="4076700" cy="1082675"/>
        </p:xfrm>
        <a:graphic>
          <a:graphicData uri="http://schemas.openxmlformats.org/presentationml/2006/ole">
            <mc:AlternateContent xmlns:mc="http://schemas.openxmlformats.org/markup-compatibility/2006">
              <mc:Choice xmlns:v="urn:schemas-microsoft-com:vml" Requires="v">
                <p:oleObj spid="_x0000_s51220" name="Equation" r:id="rId4" imgW="1333440" imgH="393480" progId="Equation.3">
                  <p:embed/>
                </p:oleObj>
              </mc:Choice>
              <mc:Fallback>
                <p:oleObj name="Equation" r:id="rId4" imgW="1333440" imgH="393480" progId="Equation.3">
                  <p:embed/>
                  <p:pic>
                    <p:nvPicPr>
                      <p:cNvPr id="0" name="Object 22"/>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3943350" y="1905000"/>
                        <a:ext cx="4076700" cy="108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25" name="Rectangle 23"/>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fa-IR"/>
          </a:p>
        </p:txBody>
      </p:sp>
      <p:graphicFrame>
        <p:nvGraphicFramePr>
          <p:cNvPr id="319512" name="Object 24"/>
          <p:cNvGraphicFramePr>
            <a:graphicFrameLocks noChangeAspect="1"/>
          </p:cNvGraphicFramePr>
          <p:nvPr/>
        </p:nvGraphicFramePr>
        <p:xfrm>
          <a:off x="3871913" y="3351213"/>
          <a:ext cx="1704975" cy="522287"/>
        </p:xfrm>
        <a:graphic>
          <a:graphicData uri="http://schemas.openxmlformats.org/presentationml/2006/ole">
            <mc:AlternateContent xmlns:mc="http://schemas.openxmlformats.org/markup-compatibility/2006">
              <mc:Choice xmlns:v="urn:schemas-microsoft-com:vml" Requires="v">
                <p:oleObj spid="_x0000_s51221" name="Equation" r:id="rId6" imgW="583920" imgH="177480" progId="Equation.3">
                  <p:embed/>
                </p:oleObj>
              </mc:Choice>
              <mc:Fallback>
                <p:oleObj name="Equation" r:id="rId6" imgW="583920" imgH="177480" progId="Equation.3">
                  <p:embed/>
                  <p:pic>
                    <p:nvPicPr>
                      <p:cNvPr id="0" name="Object 24"/>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3871913" y="3351213"/>
                        <a:ext cx="1704975" cy="522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26" name="Rectangle 25"/>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fa-IR"/>
          </a:p>
        </p:txBody>
      </p:sp>
      <p:graphicFrame>
        <p:nvGraphicFramePr>
          <p:cNvPr id="319514" name="Object 26"/>
          <p:cNvGraphicFramePr>
            <a:graphicFrameLocks noChangeAspect="1"/>
          </p:cNvGraphicFramePr>
          <p:nvPr/>
        </p:nvGraphicFramePr>
        <p:xfrm>
          <a:off x="3841750" y="4343400"/>
          <a:ext cx="4506913" cy="1076325"/>
        </p:xfrm>
        <a:graphic>
          <a:graphicData uri="http://schemas.openxmlformats.org/presentationml/2006/ole">
            <mc:AlternateContent xmlns:mc="http://schemas.openxmlformats.org/markup-compatibility/2006">
              <mc:Choice xmlns:v="urn:schemas-microsoft-com:vml" Requires="v">
                <p:oleObj spid="_x0000_s51222" name="Equation" r:id="rId8" imgW="1765080" imgH="393480" progId="Equation.3">
                  <p:embed/>
                </p:oleObj>
              </mc:Choice>
              <mc:Fallback>
                <p:oleObj name="Equation" r:id="rId8" imgW="1765080" imgH="393480" progId="Equation.3">
                  <p:embed/>
                  <p:pic>
                    <p:nvPicPr>
                      <p:cNvPr id="0" name="Object 26"/>
                      <p:cNvPicPr>
                        <a:picLocks noChangeAspect="1" noChangeArrowheads="1"/>
                      </p:cNvPicPr>
                      <p:nvPr/>
                    </p:nvPicPr>
                    <p:blipFill>
                      <a:blip r:embed="rId9">
                        <a:lum bright="100000"/>
                        <a:extLst>
                          <a:ext uri="{28A0092B-C50C-407E-A947-70E740481C1C}">
                            <a14:useLocalDpi xmlns:a14="http://schemas.microsoft.com/office/drawing/2010/main" val="0"/>
                          </a:ext>
                        </a:extLst>
                      </a:blip>
                      <a:srcRect/>
                      <a:stretch>
                        <a:fillRect/>
                      </a:stretch>
                    </p:blipFill>
                    <p:spPr bwMode="auto">
                      <a:xfrm>
                        <a:off x="3841750" y="4343400"/>
                        <a:ext cx="4506913" cy="1076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9490"/>
                                        </p:tgtEl>
                                        <p:attrNameLst>
                                          <p:attrName>style.visibility</p:attrName>
                                        </p:attrNameLst>
                                      </p:cBhvr>
                                      <p:to>
                                        <p:strVal val="visible"/>
                                      </p:to>
                                    </p:set>
                                    <p:anim calcmode="lin" valueType="num">
                                      <p:cBhvr>
                                        <p:cTn id="7" dur="500" fill="hold"/>
                                        <p:tgtEl>
                                          <p:spTgt spid="319490"/>
                                        </p:tgtEl>
                                        <p:attrNameLst>
                                          <p:attrName>ppt_w</p:attrName>
                                        </p:attrNameLst>
                                      </p:cBhvr>
                                      <p:tavLst>
                                        <p:tav tm="0">
                                          <p:val>
                                            <p:fltVal val="0"/>
                                          </p:val>
                                        </p:tav>
                                        <p:tav tm="100000">
                                          <p:val>
                                            <p:strVal val="#ppt_w"/>
                                          </p:val>
                                        </p:tav>
                                      </p:tavLst>
                                    </p:anim>
                                    <p:anim calcmode="lin" valueType="num">
                                      <p:cBhvr>
                                        <p:cTn id="8" dur="500" fill="hold"/>
                                        <p:tgtEl>
                                          <p:spTgt spid="31949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9421"/>
                                        </p:tgtEl>
                                        <p:attrNameLst>
                                          <p:attrName>style.visibility</p:attrName>
                                        </p:attrNameLst>
                                      </p:cBhvr>
                                      <p:to>
                                        <p:strVal val="visible"/>
                                      </p:to>
                                    </p:set>
                                    <p:anim calcmode="lin" valueType="num">
                                      <p:cBhvr>
                                        <p:cTn id="13" dur="500" fill="hold"/>
                                        <p:tgtEl>
                                          <p:spTgt spid="59421"/>
                                        </p:tgtEl>
                                        <p:attrNameLst>
                                          <p:attrName>ppt_w</p:attrName>
                                        </p:attrNameLst>
                                      </p:cBhvr>
                                      <p:tavLst>
                                        <p:tav tm="0">
                                          <p:val>
                                            <p:fltVal val="0"/>
                                          </p:val>
                                        </p:tav>
                                        <p:tav tm="100000">
                                          <p:val>
                                            <p:strVal val="#ppt_w"/>
                                          </p:val>
                                        </p:tav>
                                      </p:tavLst>
                                    </p:anim>
                                    <p:anim calcmode="lin" valueType="num">
                                      <p:cBhvr>
                                        <p:cTn id="14" dur="500" fill="hold"/>
                                        <p:tgtEl>
                                          <p:spTgt spid="59421"/>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23" presetClass="entr" presetSubtype="16" fill="hold" nodeType="afterEffect">
                                  <p:stCondLst>
                                    <p:cond delay="0"/>
                                  </p:stCondLst>
                                  <p:childTnLst>
                                    <p:set>
                                      <p:cBhvr>
                                        <p:cTn id="17" dur="1" fill="hold">
                                          <p:stCondLst>
                                            <p:cond delay="0"/>
                                          </p:stCondLst>
                                        </p:cTn>
                                        <p:tgtEl>
                                          <p:spTgt spid="319510"/>
                                        </p:tgtEl>
                                        <p:attrNameLst>
                                          <p:attrName>style.visibility</p:attrName>
                                        </p:attrNameLst>
                                      </p:cBhvr>
                                      <p:to>
                                        <p:strVal val="visible"/>
                                      </p:to>
                                    </p:set>
                                    <p:anim calcmode="lin" valueType="num">
                                      <p:cBhvr>
                                        <p:cTn id="18" dur="500" fill="hold"/>
                                        <p:tgtEl>
                                          <p:spTgt spid="319510"/>
                                        </p:tgtEl>
                                        <p:attrNameLst>
                                          <p:attrName>ppt_w</p:attrName>
                                        </p:attrNameLst>
                                      </p:cBhvr>
                                      <p:tavLst>
                                        <p:tav tm="0">
                                          <p:val>
                                            <p:fltVal val="0"/>
                                          </p:val>
                                        </p:tav>
                                        <p:tav tm="100000">
                                          <p:val>
                                            <p:strVal val="#ppt_w"/>
                                          </p:val>
                                        </p:tav>
                                      </p:tavLst>
                                    </p:anim>
                                    <p:anim calcmode="lin" valueType="num">
                                      <p:cBhvr>
                                        <p:cTn id="19" dur="500" fill="hold"/>
                                        <p:tgtEl>
                                          <p:spTgt spid="319510"/>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nodeType="afterEffect">
                                  <p:stCondLst>
                                    <p:cond delay="0"/>
                                  </p:stCondLst>
                                  <p:childTnLst>
                                    <p:set>
                                      <p:cBhvr>
                                        <p:cTn id="22" dur="1" fill="hold">
                                          <p:stCondLst>
                                            <p:cond delay="0"/>
                                          </p:stCondLst>
                                        </p:cTn>
                                        <p:tgtEl>
                                          <p:spTgt spid="319512"/>
                                        </p:tgtEl>
                                        <p:attrNameLst>
                                          <p:attrName>style.visibility</p:attrName>
                                        </p:attrNameLst>
                                      </p:cBhvr>
                                      <p:to>
                                        <p:strVal val="visible"/>
                                      </p:to>
                                    </p:set>
                                    <p:anim calcmode="lin" valueType="num">
                                      <p:cBhvr>
                                        <p:cTn id="23" dur="500" fill="hold"/>
                                        <p:tgtEl>
                                          <p:spTgt spid="319512"/>
                                        </p:tgtEl>
                                        <p:attrNameLst>
                                          <p:attrName>ppt_w</p:attrName>
                                        </p:attrNameLst>
                                      </p:cBhvr>
                                      <p:tavLst>
                                        <p:tav tm="0">
                                          <p:val>
                                            <p:fltVal val="0"/>
                                          </p:val>
                                        </p:tav>
                                        <p:tav tm="100000">
                                          <p:val>
                                            <p:strVal val="#ppt_w"/>
                                          </p:val>
                                        </p:tav>
                                      </p:tavLst>
                                    </p:anim>
                                    <p:anim calcmode="lin" valueType="num">
                                      <p:cBhvr>
                                        <p:cTn id="24" dur="500" fill="hold"/>
                                        <p:tgtEl>
                                          <p:spTgt spid="319512"/>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23" presetClass="entr" presetSubtype="16" fill="hold" nodeType="afterEffect">
                                  <p:stCondLst>
                                    <p:cond delay="0"/>
                                  </p:stCondLst>
                                  <p:childTnLst>
                                    <p:set>
                                      <p:cBhvr>
                                        <p:cTn id="27" dur="1" fill="hold">
                                          <p:stCondLst>
                                            <p:cond delay="0"/>
                                          </p:stCondLst>
                                        </p:cTn>
                                        <p:tgtEl>
                                          <p:spTgt spid="319514"/>
                                        </p:tgtEl>
                                        <p:attrNameLst>
                                          <p:attrName>style.visibility</p:attrName>
                                        </p:attrNameLst>
                                      </p:cBhvr>
                                      <p:to>
                                        <p:strVal val="visible"/>
                                      </p:to>
                                    </p:set>
                                    <p:anim calcmode="lin" valueType="num">
                                      <p:cBhvr>
                                        <p:cTn id="28" dur="500" fill="hold"/>
                                        <p:tgtEl>
                                          <p:spTgt spid="319514"/>
                                        </p:tgtEl>
                                        <p:attrNameLst>
                                          <p:attrName>ppt_w</p:attrName>
                                        </p:attrNameLst>
                                      </p:cBhvr>
                                      <p:tavLst>
                                        <p:tav tm="0">
                                          <p:val>
                                            <p:fltVal val="0"/>
                                          </p:val>
                                        </p:tav>
                                        <p:tav tm="100000">
                                          <p:val>
                                            <p:strVal val="#ppt_w"/>
                                          </p:val>
                                        </p:tav>
                                      </p:tavLst>
                                    </p:anim>
                                    <p:anim calcmode="lin" valueType="num">
                                      <p:cBhvr>
                                        <p:cTn id="29" dur="500" fill="hold"/>
                                        <p:tgtEl>
                                          <p:spTgt spid="3195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0" grpId="0"/>
    </p:bldLst>
  </p:timing>
</p:sld>
</file>

<file path=ppt/slides/slide14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5634" name="Rectangle 2"/>
          <p:cNvSpPr>
            <a:spLocks noGrp="1" noChangeArrowheads="1"/>
          </p:cNvSpPr>
          <p:nvPr>
            <p:ph type="title" idx="4294967295"/>
          </p:nvPr>
        </p:nvSpPr>
        <p:spPr/>
        <p:txBody>
          <a:bodyPr anchorCtr="1"/>
          <a:lstStyle/>
          <a:p>
            <a:pPr eaLnBrk="1" hangingPunct="1">
              <a:defRPr/>
            </a:pPr>
            <a:r>
              <a:rPr lang="fa-IR" sz="4000" b="1" smtClean="0">
                <a:solidFill>
                  <a:schemeClr val="hlink"/>
                </a:solidFill>
              </a:rPr>
              <a:t>دهکها</a:t>
            </a:r>
            <a:endParaRPr lang="en-US" sz="4000" b="1" smtClean="0">
              <a:solidFill>
                <a:schemeClr val="hlink"/>
              </a:solidFill>
            </a:endParaRPr>
          </a:p>
        </p:txBody>
      </p:sp>
      <p:sp>
        <p:nvSpPr>
          <p:cNvPr id="325635" name="Rectangle 3"/>
          <p:cNvSpPr>
            <a:spLocks noGrp="1" noChangeArrowheads="1"/>
          </p:cNvSpPr>
          <p:nvPr>
            <p:ph type="body" idx="4294967295"/>
          </p:nvPr>
        </p:nvSpPr>
        <p:spPr>
          <a:xfrm>
            <a:off x="457200" y="1905000"/>
            <a:ext cx="8229600" cy="1522413"/>
          </a:xfrm>
        </p:spPr>
        <p:txBody>
          <a:bodyPr/>
          <a:lstStyle/>
          <a:p>
            <a:pPr eaLnBrk="1" hangingPunct="1">
              <a:buFontTx/>
              <a:buNone/>
              <a:defRPr/>
            </a:pPr>
            <a:r>
              <a:rPr lang="fa-IR" b="1" smtClean="0"/>
              <a:t>   دهکها نقاطی هستند که توزیع را به ده قسمت مساوی تقسیم می کنند . بنابراین در هر توزیع 9 دهک وجود دارد.</a:t>
            </a:r>
            <a:endParaRPr lang="en-US" b="1" smtClean="0"/>
          </a:p>
        </p:txBody>
      </p:sp>
      <p:grpSp>
        <p:nvGrpSpPr>
          <p:cNvPr id="2" name="Group 4"/>
          <p:cNvGrpSpPr>
            <a:grpSpLocks/>
          </p:cNvGrpSpPr>
          <p:nvPr/>
        </p:nvGrpSpPr>
        <p:grpSpPr bwMode="auto">
          <a:xfrm>
            <a:off x="990600" y="3810000"/>
            <a:ext cx="7273925" cy="879475"/>
            <a:chOff x="431" y="663"/>
            <a:chExt cx="4582" cy="554"/>
          </a:xfrm>
        </p:grpSpPr>
        <p:grpSp>
          <p:nvGrpSpPr>
            <p:cNvPr id="52235" name="Group 5"/>
            <p:cNvGrpSpPr>
              <a:grpSpLocks/>
            </p:cNvGrpSpPr>
            <p:nvPr/>
          </p:nvGrpSpPr>
          <p:grpSpPr bwMode="auto">
            <a:xfrm>
              <a:off x="431" y="663"/>
              <a:ext cx="4582" cy="136"/>
              <a:chOff x="521" y="1479"/>
              <a:chExt cx="1587" cy="182"/>
            </a:xfrm>
          </p:grpSpPr>
          <p:sp>
            <p:nvSpPr>
              <p:cNvPr id="52237" name="Line 6"/>
              <p:cNvSpPr>
                <a:spLocks noChangeShapeType="1"/>
              </p:cNvSpPr>
              <p:nvPr/>
            </p:nvSpPr>
            <p:spPr bwMode="auto">
              <a:xfrm>
                <a:off x="521" y="1570"/>
                <a:ext cx="1587" cy="0"/>
              </a:xfrm>
              <a:prstGeom prst="line">
                <a:avLst/>
              </a:prstGeom>
              <a:noFill/>
              <a:ln w="57150">
                <a:solidFill>
                  <a:schemeClr val="tx1"/>
                </a:solidFill>
                <a:round/>
                <a:headEnd/>
                <a:tailEnd type="triangle" w="med" len="med"/>
              </a:ln>
            </p:spPr>
            <p:txBody>
              <a:bodyPr/>
              <a:lstStyle/>
              <a:p>
                <a:endParaRPr lang="en-US"/>
              </a:p>
            </p:txBody>
          </p:sp>
          <p:sp>
            <p:nvSpPr>
              <p:cNvPr id="52238" name="Line 7"/>
              <p:cNvSpPr>
                <a:spLocks noChangeShapeType="1"/>
              </p:cNvSpPr>
              <p:nvPr/>
            </p:nvSpPr>
            <p:spPr bwMode="auto">
              <a:xfrm>
                <a:off x="703" y="1479"/>
                <a:ext cx="0" cy="182"/>
              </a:xfrm>
              <a:prstGeom prst="line">
                <a:avLst/>
              </a:prstGeom>
              <a:noFill/>
              <a:ln w="9525">
                <a:solidFill>
                  <a:schemeClr val="tx1"/>
                </a:solidFill>
                <a:round/>
                <a:headEnd/>
                <a:tailEnd/>
              </a:ln>
            </p:spPr>
            <p:txBody>
              <a:bodyPr/>
              <a:lstStyle/>
              <a:p>
                <a:endParaRPr lang="en-US"/>
              </a:p>
            </p:txBody>
          </p:sp>
          <p:sp>
            <p:nvSpPr>
              <p:cNvPr id="52239" name="Line 8"/>
              <p:cNvSpPr>
                <a:spLocks noChangeShapeType="1"/>
              </p:cNvSpPr>
              <p:nvPr/>
            </p:nvSpPr>
            <p:spPr bwMode="auto">
              <a:xfrm>
                <a:off x="839" y="1479"/>
                <a:ext cx="0" cy="182"/>
              </a:xfrm>
              <a:prstGeom prst="line">
                <a:avLst/>
              </a:prstGeom>
              <a:noFill/>
              <a:ln w="9525">
                <a:solidFill>
                  <a:schemeClr val="tx1"/>
                </a:solidFill>
                <a:round/>
                <a:headEnd/>
                <a:tailEnd/>
              </a:ln>
            </p:spPr>
            <p:txBody>
              <a:bodyPr/>
              <a:lstStyle/>
              <a:p>
                <a:endParaRPr lang="en-US"/>
              </a:p>
            </p:txBody>
          </p:sp>
          <p:sp>
            <p:nvSpPr>
              <p:cNvPr id="52240" name="Line 9"/>
              <p:cNvSpPr>
                <a:spLocks noChangeShapeType="1"/>
              </p:cNvSpPr>
              <p:nvPr/>
            </p:nvSpPr>
            <p:spPr bwMode="auto">
              <a:xfrm>
                <a:off x="975" y="1479"/>
                <a:ext cx="0" cy="182"/>
              </a:xfrm>
              <a:prstGeom prst="line">
                <a:avLst/>
              </a:prstGeom>
              <a:noFill/>
              <a:ln w="9525">
                <a:solidFill>
                  <a:schemeClr val="tx1"/>
                </a:solidFill>
                <a:round/>
                <a:headEnd/>
                <a:tailEnd/>
              </a:ln>
            </p:spPr>
            <p:txBody>
              <a:bodyPr/>
              <a:lstStyle/>
              <a:p>
                <a:endParaRPr lang="en-US"/>
              </a:p>
            </p:txBody>
          </p:sp>
          <p:sp>
            <p:nvSpPr>
              <p:cNvPr id="52241" name="Line 10"/>
              <p:cNvSpPr>
                <a:spLocks noChangeShapeType="1"/>
              </p:cNvSpPr>
              <p:nvPr/>
            </p:nvSpPr>
            <p:spPr bwMode="auto">
              <a:xfrm>
                <a:off x="1111" y="1479"/>
                <a:ext cx="0" cy="182"/>
              </a:xfrm>
              <a:prstGeom prst="line">
                <a:avLst/>
              </a:prstGeom>
              <a:noFill/>
              <a:ln w="9525">
                <a:solidFill>
                  <a:schemeClr val="tx1"/>
                </a:solidFill>
                <a:round/>
                <a:headEnd/>
                <a:tailEnd/>
              </a:ln>
            </p:spPr>
            <p:txBody>
              <a:bodyPr/>
              <a:lstStyle/>
              <a:p>
                <a:endParaRPr lang="en-US"/>
              </a:p>
            </p:txBody>
          </p:sp>
          <p:sp>
            <p:nvSpPr>
              <p:cNvPr id="52242" name="Line 11"/>
              <p:cNvSpPr>
                <a:spLocks noChangeShapeType="1"/>
              </p:cNvSpPr>
              <p:nvPr/>
            </p:nvSpPr>
            <p:spPr bwMode="auto">
              <a:xfrm>
                <a:off x="1247" y="1479"/>
                <a:ext cx="0" cy="182"/>
              </a:xfrm>
              <a:prstGeom prst="line">
                <a:avLst/>
              </a:prstGeom>
              <a:noFill/>
              <a:ln w="9525">
                <a:solidFill>
                  <a:schemeClr val="tx1"/>
                </a:solidFill>
                <a:round/>
                <a:headEnd/>
                <a:tailEnd/>
              </a:ln>
            </p:spPr>
            <p:txBody>
              <a:bodyPr/>
              <a:lstStyle/>
              <a:p>
                <a:endParaRPr lang="en-US"/>
              </a:p>
            </p:txBody>
          </p:sp>
          <p:sp>
            <p:nvSpPr>
              <p:cNvPr id="52243" name="Line 12"/>
              <p:cNvSpPr>
                <a:spLocks noChangeShapeType="1"/>
              </p:cNvSpPr>
              <p:nvPr/>
            </p:nvSpPr>
            <p:spPr bwMode="auto">
              <a:xfrm>
                <a:off x="1383" y="1479"/>
                <a:ext cx="0" cy="182"/>
              </a:xfrm>
              <a:prstGeom prst="line">
                <a:avLst/>
              </a:prstGeom>
              <a:noFill/>
              <a:ln w="9525">
                <a:solidFill>
                  <a:schemeClr val="tx1"/>
                </a:solidFill>
                <a:round/>
                <a:headEnd/>
                <a:tailEnd/>
              </a:ln>
            </p:spPr>
            <p:txBody>
              <a:bodyPr/>
              <a:lstStyle/>
              <a:p>
                <a:endParaRPr lang="en-US"/>
              </a:p>
            </p:txBody>
          </p:sp>
          <p:sp>
            <p:nvSpPr>
              <p:cNvPr id="52244" name="Line 13"/>
              <p:cNvSpPr>
                <a:spLocks noChangeShapeType="1"/>
              </p:cNvSpPr>
              <p:nvPr/>
            </p:nvSpPr>
            <p:spPr bwMode="auto">
              <a:xfrm>
                <a:off x="1519" y="1479"/>
                <a:ext cx="0" cy="182"/>
              </a:xfrm>
              <a:prstGeom prst="line">
                <a:avLst/>
              </a:prstGeom>
              <a:noFill/>
              <a:ln w="9525">
                <a:solidFill>
                  <a:schemeClr val="tx1"/>
                </a:solidFill>
                <a:round/>
                <a:headEnd/>
                <a:tailEnd/>
              </a:ln>
            </p:spPr>
            <p:txBody>
              <a:bodyPr/>
              <a:lstStyle/>
              <a:p>
                <a:endParaRPr lang="en-US"/>
              </a:p>
            </p:txBody>
          </p:sp>
          <p:sp>
            <p:nvSpPr>
              <p:cNvPr id="52245" name="Line 14"/>
              <p:cNvSpPr>
                <a:spLocks noChangeShapeType="1"/>
              </p:cNvSpPr>
              <p:nvPr/>
            </p:nvSpPr>
            <p:spPr bwMode="auto">
              <a:xfrm>
                <a:off x="1655" y="1479"/>
                <a:ext cx="0" cy="182"/>
              </a:xfrm>
              <a:prstGeom prst="line">
                <a:avLst/>
              </a:prstGeom>
              <a:noFill/>
              <a:ln w="9525">
                <a:solidFill>
                  <a:schemeClr val="tx1"/>
                </a:solidFill>
                <a:round/>
                <a:headEnd/>
                <a:tailEnd/>
              </a:ln>
            </p:spPr>
            <p:txBody>
              <a:bodyPr/>
              <a:lstStyle/>
              <a:p>
                <a:endParaRPr lang="en-US"/>
              </a:p>
            </p:txBody>
          </p:sp>
          <p:sp>
            <p:nvSpPr>
              <p:cNvPr id="52246" name="Line 15"/>
              <p:cNvSpPr>
                <a:spLocks noChangeShapeType="1"/>
              </p:cNvSpPr>
              <p:nvPr/>
            </p:nvSpPr>
            <p:spPr bwMode="auto">
              <a:xfrm>
                <a:off x="1791" y="1479"/>
                <a:ext cx="0" cy="182"/>
              </a:xfrm>
              <a:prstGeom prst="line">
                <a:avLst/>
              </a:prstGeom>
              <a:noFill/>
              <a:ln w="9525">
                <a:solidFill>
                  <a:schemeClr val="tx1"/>
                </a:solidFill>
                <a:round/>
                <a:headEnd/>
                <a:tailEnd/>
              </a:ln>
            </p:spPr>
            <p:txBody>
              <a:bodyPr/>
              <a:lstStyle/>
              <a:p>
                <a:endParaRPr lang="en-US"/>
              </a:p>
            </p:txBody>
          </p:sp>
        </p:grpSp>
        <p:sp>
          <p:nvSpPr>
            <p:cNvPr id="52236" name="Text Box 16"/>
            <p:cNvSpPr txBox="1">
              <a:spLocks noChangeArrowheads="1"/>
            </p:cNvSpPr>
            <p:nvPr/>
          </p:nvSpPr>
          <p:spPr bwMode="auto">
            <a:xfrm>
              <a:off x="794" y="890"/>
              <a:ext cx="3946" cy="327"/>
            </a:xfrm>
            <a:prstGeom prst="rect">
              <a:avLst/>
            </a:prstGeom>
            <a:noFill/>
            <a:ln w="9525">
              <a:noFill/>
              <a:miter lim="800000"/>
              <a:headEnd/>
              <a:tailEnd/>
            </a:ln>
          </p:spPr>
          <p:txBody>
            <a:bodyPr>
              <a:spAutoFit/>
            </a:bodyPr>
            <a:lstStyle/>
            <a:p>
              <a:pPr>
                <a:spcBef>
                  <a:spcPct val="50000"/>
                </a:spcBef>
              </a:pPr>
              <a:r>
                <a:rPr lang="en-US" sz="2800" b="1">
                  <a:latin typeface="Arial" charset="0"/>
                  <a:cs typeface="B Zar" pitchFamily="2" charset="-78"/>
                </a:rPr>
                <a:t>D1  D2  D3  D4  D5  D6  D7  D8  D9 </a:t>
              </a:r>
            </a:p>
          </p:txBody>
        </p:sp>
      </p:grpSp>
      <p:sp>
        <p:nvSpPr>
          <p:cNvPr id="52231" name="Rectangle 17"/>
          <p:cNvSpPr>
            <a:spLocks noChangeArrowheads="1"/>
          </p:cNvSpPr>
          <p:nvPr/>
        </p:nvSpPr>
        <p:spPr bwMode="auto">
          <a:xfrm>
            <a:off x="0" y="3319463"/>
            <a:ext cx="9144000" cy="0"/>
          </a:xfrm>
          <a:prstGeom prst="rect">
            <a:avLst/>
          </a:prstGeom>
          <a:noFill/>
          <a:ln w="9525">
            <a:noFill/>
            <a:miter lim="800000"/>
            <a:headEnd/>
            <a:tailEnd/>
          </a:ln>
        </p:spPr>
        <p:txBody>
          <a:bodyPr wrap="none" anchor="ctr">
            <a:spAutoFit/>
          </a:bodyPr>
          <a:lstStyle/>
          <a:p>
            <a:endParaRPr lang="fa-IR"/>
          </a:p>
        </p:txBody>
      </p:sp>
      <p:graphicFrame>
        <p:nvGraphicFramePr>
          <p:cNvPr id="325650" name="Object 18"/>
          <p:cNvGraphicFramePr>
            <a:graphicFrameLocks noChangeAspect="1"/>
          </p:cNvGraphicFramePr>
          <p:nvPr/>
        </p:nvGraphicFramePr>
        <p:xfrm>
          <a:off x="3200400" y="5334000"/>
          <a:ext cx="1295400" cy="609600"/>
        </p:xfrm>
        <a:graphic>
          <a:graphicData uri="http://schemas.openxmlformats.org/presentationml/2006/ole">
            <mc:AlternateContent xmlns:mc="http://schemas.openxmlformats.org/markup-compatibility/2006">
              <mc:Choice xmlns:v="urn:schemas-microsoft-com:vml" Requires="v">
                <p:oleObj spid="_x0000_s52238" name="Equation" r:id="rId4" imgW="507780" imgH="215806" progId="Equation.3">
                  <p:embed/>
                </p:oleObj>
              </mc:Choice>
              <mc:Fallback>
                <p:oleObj name="Equation" r:id="rId4" imgW="507780" imgH="215806" progId="Equation.3">
                  <p:embed/>
                  <p:pic>
                    <p:nvPicPr>
                      <p:cNvPr id="0" name="Object 18"/>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3200400" y="5334000"/>
                        <a:ext cx="12954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19"/>
          <p:cNvSpPr>
            <a:spLocks noChangeArrowheads="1"/>
          </p:cNvSpPr>
          <p:nvPr/>
        </p:nvSpPr>
        <p:spPr bwMode="auto">
          <a:xfrm>
            <a:off x="0" y="3319463"/>
            <a:ext cx="9144000" cy="0"/>
          </a:xfrm>
          <a:prstGeom prst="rect">
            <a:avLst/>
          </a:prstGeom>
          <a:noFill/>
          <a:ln w="9525">
            <a:noFill/>
            <a:miter lim="800000"/>
            <a:headEnd/>
            <a:tailEnd/>
          </a:ln>
        </p:spPr>
        <p:txBody>
          <a:bodyPr wrap="none" anchor="ctr">
            <a:spAutoFit/>
          </a:bodyPr>
          <a:lstStyle/>
          <a:p>
            <a:endParaRPr lang="fa-IR"/>
          </a:p>
        </p:txBody>
      </p:sp>
      <p:sp>
        <p:nvSpPr>
          <p:cNvPr id="325653" name="Rectangle 21"/>
          <p:cNvSpPr>
            <a:spLocks noChangeArrowheads="1"/>
          </p:cNvSpPr>
          <p:nvPr/>
        </p:nvSpPr>
        <p:spPr bwMode="auto">
          <a:xfrm>
            <a:off x="6934200" y="4800600"/>
            <a:ext cx="1250950" cy="1077913"/>
          </a:xfrm>
          <a:prstGeom prst="rect">
            <a:avLst/>
          </a:prstGeom>
          <a:noFill/>
          <a:ln w="9525">
            <a:noFill/>
            <a:miter lim="800000"/>
            <a:headEnd/>
            <a:tailEnd/>
          </a:ln>
        </p:spPr>
        <p:txBody>
          <a:bodyPr anchor="ctr">
            <a:spAutoFit/>
          </a:bodyPr>
          <a:lstStyle/>
          <a:p>
            <a:pPr algn="r" rtl="1">
              <a:tabLst>
                <a:tab pos="1341438" algn="l"/>
              </a:tabLst>
            </a:pPr>
            <a:endParaRPr lang="en-US" sz="3200" b="1">
              <a:solidFill>
                <a:srgbClr val="FF33CC"/>
              </a:solidFill>
            </a:endParaRPr>
          </a:p>
          <a:p>
            <a:pPr algn="r" rtl="1">
              <a:tabLst>
                <a:tab pos="1341438" algn="l"/>
              </a:tabLst>
            </a:pPr>
            <a:r>
              <a:rPr lang="fa-IR" sz="3200" b="1">
                <a:solidFill>
                  <a:srgbClr val="FF33CC"/>
                </a:solidFill>
              </a:rPr>
              <a:t>نکته</a:t>
            </a:r>
            <a:r>
              <a:rPr lang="en-US" sz="3200" b="1"/>
              <a:t> </a:t>
            </a:r>
            <a:r>
              <a:rPr lang="en-US" sz="3200" b="1">
                <a:solidFill>
                  <a:srgbClr val="FF33CC"/>
                </a:solidFill>
              </a:rPr>
              <a:t>:</a:t>
            </a:r>
          </a:p>
        </p:txBody>
      </p:sp>
      <p:sp>
        <p:nvSpPr>
          <p:cNvPr id="325654" name="Rectangle 22"/>
          <p:cNvSpPr>
            <a:spLocks noChangeArrowheads="1"/>
          </p:cNvSpPr>
          <p:nvPr/>
        </p:nvSpPr>
        <p:spPr bwMode="auto">
          <a:xfrm>
            <a:off x="1828800" y="5257800"/>
            <a:ext cx="811213" cy="584200"/>
          </a:xfrm>
          <a:prstGeom prst="rect">
            <a:avLst/>
          </a:prstGeom>
          <a:noFill/>
          <a:ln w="9525">
            <a:noFill/>
            <a:miter lim="800000"/>
            <a:headEnd/>
            <a:tailEnd/>
          </a:ln>
        </p:spPr>
        <p:txBody>
          <a:bodyPr anchor="ctr">
            <a:spAutoFit/>
          </a:bodyPr>
          <a:lstStyle/>
          <a:p>
            <a:pPr algn="r" rtl="1">
              <a:tabLst>
                <a:tab pos="1341438" algn="l"/>
              </a:tabLst>
            </a:pPr>
            <a:r>
              <a:rPr lang="fa-IR" sz="3200" b="1"/>
              <a:t>و</a:t>
            </a:r>
            <a:r>
              <a:rPr lang="en-US" sz="3200" b="1"/>
              <a:t>...</a:t>
            </a:r>
          </a:p>
        </p:txBody>
      </p:sp>
      <p:graphicFrame>
        <p:nvGraphicFramePr>
          <p:cNvPr id="3" name="Object 23"/>
          <p:cNvGraphicFramePr>
            <a:graphicFrameLocks noChangeAspect="1"/>
          </p:cNvGraphicFramePr>
          <p:nvPr/>
        </p:nvGraphicFramePr>
        <p:xfrm>
          <a:off x="4981575" y="5334000"/>
          <a:ext cx="1392238" cy="646113"/>
        </p:xfrm>
        <a:graphic>
          <a:graphicData uri="http://schemas.openxmlformats.org/presentationml/2006/ole">
            <mc:AlternateContent xmlns:mc="http://schemas.openxmlformats.org/markup-compatibility/2006">
              <mc:Choice xmlns:v="urn:schemas-microsoft-com:vml" Requires="v">
                <p:oleObj spid="_x0000_s52239" name="Equation" r:id="rId6" imgW="545760" imgH="228600" progId="Equation.3">
                  <p:embed/>
                </p:oleObj>
              </mc:Choice>
              <mc:Fallback>
                <p:oleObj name="Equation" r:id="rId6" imgW="545760" imgH="228600" progId="Equation.3">
                  <p:embed/>
                  <p:pic>
                    <p:nvPicPr>
                      <p:cNvPr id="0" name="Object 23"/>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4981575" y="5334000"/>
                        <a:ext cx="1392238" cy="646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25634"/>
                                        </p:tgtEl>
                                        <p:attrNameLst>
                                          <p:attrName>style.visibility</p:attrName>
                                        </p:attrNameLst>
                                      </p:cBhvr>
                                      <p:to>
                                        <p:strVal val="visible"/>
                                      </p:to>
                                    </p:set>
                                    <p:anim calcmode="lin" valueType="num">
                                      <p:cBhvr>
                                        <p:cTn id="7" dur="500" fill="hold"/>
                                        <p:tgtEl>
                                          <p:spTgt spid="325634"/>
                                        </p:tgtEl>
                                        <p:attrNameLst>
                                          <p:attrName>ppt_w</p:attrName>
                                        </p:attrNameLst>
                                      </p:cBhvr>
                                      <p:tavLst>
                                        <p:tav tm="0">
                                          <p:val>
                                            <p:fltVal val="0"/>
                                          </p:val>
                                        </p:tav>
                                        <p:tav tm="100000">
                                          <p:val>
                                            <p:strVal val="#ppt_w"/>
                                          </p:val>
                                        </p:tav>
                                      </p:tavLst>
                                    </p:anim>
                                    <p:anim calcmode="lin" valueType="num">
                                      <p:cBhvr>
                                        <p:cTn id="8" dur="500" fill="hold"/>
                                        <p:tgtEl>
                                          <p:spTgt spid="32563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25635">
                                            <p:txEl>
                                              <p:pRg st="0" end="0"/>
                                            </p:txEl>
                                          </p:spTgt>
                                        </p:tgtEl>
                                        <p:attrNameLst>
                                          <p:attrName>style.visibility</p:attrName>
                                        </p:attrNameLst>
                                      </p:cBhvr>
                                      <p:to>
                                        <p:strVal val="visible"/>
                                      </p:to>
                                    </p:set>
                                    <p:anim calcmode="lin" valueType="num">
                                      <p:cBhvr>
                                        <p:cTn id="13" dur="500" fill="hold"/>
                                        <p:tgtEl>
                                          <p:spTgt spid="32563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2563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25650"/>
                                        </p:tgtEl>
                                        <p:attrNameLst>
                                          <p:attrName>style.visibility</p:attrName>
                                        </p:attrNameLst>
                                      </p:cBhvr>
                                      <p:to>
                                        <p:strVal val="visible"/>
                                      </p:to>
                                    </p:set>
                                    <p:anim calcmode="lin" valueType="num">
                                      <p:cBhvr>
                                        <p:cTn id="23" dur="1000" fill="hold"/>
                                        <p:tgtEl>
                                          <p:spTgt spid="325650"/>
                                        </p:tgtEl>
                                        <p:attrNameLst>
                                          <p:attrName>ppt_w</p:attrName>
                                        </p:attrNameLst>
                                      </p:cBhvr>
                                      <p:tavLst>
                                        <p:tav tm="0">
                                          <p:val>
                                            <p:fltVal val="0"/>
                                          </p:val>
                                        </p:tav>
                                        <p:tav tm="100000">
                                          <p:val>
                                            <p:strVal val="#ppt_w"/>
                                          </p:val>
                                        </p:tav>
                                      </p:tavLst>
                                    </p:anim>
                                    <p:anim calcmode="lin" valueType="num">
                                      <p:cBhvr>
                                        <p:cTn id="24" dur="1000" fill="hold"/>
                                        <p:tgtEl>
                                          <p:spTgt spid="325650"/>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5653"/>
                                        </p:tgtEl>
                                        <p:attrNameLst>
                                          <p:attrName>style.visibility</p:attrName>
                                        </p:attrNameLst>
                                      </p:cBhvr>
                                      <p:to>
                                        <p:strVal val="visible"/>
                                      </p:to>
                                    </p:set>
                                    <p:anim calcmode="lin" valueType="num">
                                      <p:cBhvr>
                                        <p:cTn id="27" dur="1000" fill="hold"/>
                                        <p:tgtEl>
                                          <p:spTgt spid="325653"/>
                                        </p:tgtEl>
                                        <p:attrNameLst>
                                          <p:attrName>ppt_w</p:attrName>
                                        </p:attrNameLst>
                                      </p:cBhvr>
                                      <p:tavLst>
                                        <p:tav tm="0">
                                          <p:val>
                                            <p:fltVal val="0"/>
                                          </p:val>
                                        </p:tav>
                                        <p:tav tm="100000">
                                          <p:val>
                                            <p:strVal val="#ppt_w"/>
                                          </p:val>
                                        </p:tav>
                                      </p:tavLst>
                                    </p:anim>
                                    <p:anim calcmode="lin" valueType="num">
                                      <p:cBhvr>
                                        <p:cTn id="28" dur="1000" fill="hold"/>
                                        <p:tgtEl>
                                          <p:spTgt spid="325653"/>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325654"/>
                                        </p:tgtEl>
                                        <p:attrNameLst>
                                          <p:attrName>style.visibility</p:attrName>
                                        </p:attrNameLst>
                                      </p:cBhvr>
                                      <p:to>
                                        <p:strVal val="visible"/>
                                      </p:to>
                                    </p:set>
                                    <p:anim calcmode="lin" valueType="num">
                                      <p:cBhvr>
                                        <p:cTn id="31" dur="1000" fill="hold"/>
                                        <p:tgtEl>
                                          <p:spTgt spid="325654"/>
                                        </p:tgtEl>
                                        <p:attrNameLst>
                                          <p:attrName>ppt_w</p:attrName>
                                        </p:attrNameLst>
                                      </p:cBhvr>
                                      <p:tavLst>
                                        <p:tav tm="0">
                                          <p:val>
                                            <p:fltVal val="0"/>
                                          </p:val>
                                        </p:tav>
                                        <p:tav tm="100000">
                                          <p:val>
                                            <p:strVal val="#ppt_w"/>
                                          </p:val>
                                        </p:tav>
                                      </p:tavLst>
                                    </p:anim>
                                    <p:anim calcmode="lin" valueType="num">
                                      <p:cBhvr>
                                        <p:cTn id="32" dur="1000" fill="hold"/>
                                        <p:tgtEl>
                                          <p:spTgt spid="325654"/>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1000" fill="hold"/>
                                        <p:tgtEl>
                                          <p:spTgt spid="3"/>
                                        </p:tgtEl>
                                        <p:attrNameLst>
                                          <p:attrName>ppt_w</p:attrName>
                                        </p:attrNameLst>
                                      </p:cBhvr>
                                      <p:tavLst>
                                        <p:tav tm="0">
                                          <p:val>
                                            <p:fltVal val="0"/>
                                          </p:val>
                                        </p:tav>
                                        <p:tav tm="100000">
                                          <p:val>
                                            <p:strVal val="#ppt_w"/>
                                          </p:val>
                                        </p:tav>
                                      </p:tavLst>
                                    </p:anim>
                                    <p:anim calcmode="lin" valueType="num">
                                      <p:cBhvr>
                                        <p:cTn id="36" dur="1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4" grpId="0"/>
      <p:bldP spid="325635" grpId="0" build="p"/>
      <p:bldP spid="325653" grpId="0"/>
      <p:bldP spid="325654" grpId="0"/>
    </p:bldLst>
  </p:timing>
</p:sld>
</file>

<file path=ppt/slides/slide14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82" name="Rectangle 2"/>
          <p:cNvSpPr>
            <a:spLocks noGrp="1" noChangeArrowheads="1"/>
          </p:cNvSpPr>
          <p:nvPr>
            <p:ph type="title" idx="4294967295"/>
          </p:nvPr>
        </p:nvSpPr>
        <p:spPr>
          <a:xfrm>
            <a:off x="457200" y="457200"/>
            <a:ext cx="8229600" cy="1139825"/>
          </a:xfrm>
        </p:spPr>
        <p:txBody>
          <a:bodyPr anchorCtr="1"/>
          <a:lstStyle/>
          <a:p>
            <a:pPr eaLnBrk="1" hangingPunct="1">
              <a:defRPr/>
            </a:pPr>
            <a:r>
              <a:rPr lang="fa-IR" sz="4000" b="1" smtClean="0">
                <a:solidFill>
                  <a:schemeClr val="hlink"/>
                </a:solidFill>
              </a:rPr>
              <a:t>نمره های استاندارد</a:t>
            </a:r>
            <a:endParaRPr lang="en-US" sz="4000" b="1" smtClean="0">
              <a:solidFill>
                <a:schemeClr val="hlink"/>
              </a:solidFill>
            </a:endParaRPr>
          </a:p>
        </p:txBody>
      </p:sp>
      <p:sp>
        <p:nvSpPr>
          <p:cNvPr id="327683" name="Rectangle 3"/>
          <p:cNvSpPr>
            <a:spLocks noGrp="1" noChangeArrowheads="1"/>
          </p:cNvSpPr>
          <p:nvPr>
            <p:ph type="body" idx="4294967295"/>
          </p:nvPr>
        </p:nvSpPr>
        <p:spPr>
          <a:xfrm>
            <a:off x="762000" y="2251075"/>
            <a:ext cx="7924800" cy="3114675"/>
          </a:xfrm>
        </p:spPr>
        <p:txBody>
          <a:bodyPr/>
          <a:lstStyle/>
          <a:p>
            <a:pPr algn="just" eaLnBrk="1" hangingPunct="1">
              <a:buFontTx/>
              <a:buNone/>
              <a:defRPr/>
            </a:pPr>
            <a:r>
              <a:rPr lang="fa-IR" b="1" dirty="0" smtClean="0"/>
              <a:t>   از طریق رتبه درصدی نمی توان مشخص کرد که نمره یک فرد تا چه اندازه از نمره افراد دیگر بهتر است. بعلاوه تغییر جزئی در نمره های درصدی خیلی بالا یا پایین موجب اختلاف در نمره های خام می شود لذا نمره های استاندارد ملاک خوبی برای نشان دادن وضعیت افراد یا نمره ها نسبت به میانگین هستند. </a:t>
            </a: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27682"/>
                                        </p:tgtEl>
                                        <p:attrNameLst>
                                          <p:attrName>style.visibility</p:attrName>
                                        </p:attrNameLst>
                                      </p:cBhvr>
                                      <p:to>
                                        <p:strVal val="visible"/>
                                      </p:to>
                                    </p:set>
                                    <p:anim calcmode="lin" valueType="num">
                                      <p:cBhvr>
                                        <p:cTn id="7" dur="500" fill="hold"/>
                                        <p:tgtEl>
                                          <p:spTgt spid="327682"/>
                                        </p:tgtEl>
                                        <p:attrNameLst>
                                          <p:attrName>ppt_w</p:attrName>
                                        </p:attrNameLst>
                                      </p:cBhvr>
                                      <p:tavLst>
                                        <p:tav tm="0">
                                          <p:val>
                                            <p:fltVal val="0"/>
                                          </p:val>
                                        </p:tav>
                                        <p:tav tm="100000">
                                          <p:val>
                                            <p:strVal val="#ppt_w"/>
                                          </p:val>
                                        </p:tav>
                                      </p:tavLst>
                                    </p:anim>
                                    <p:anim calcmode="lin" valueType="num">
                                      <p:cBhvr>
                                        <p:cTn id="8" dur="500" fill="hold"/>
                                        <p:tgtEl>
                                          <p:spTgt spid="32768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27683">
                                            <p:txEl>
                                              <p:pRg st="0" end="0"/>
                                            </p:txEl>
                                          </p:spTgt>
                                        </p:tgtEl>
                                        <p:attrNameLst>
                                          <p:attrName>style.visibility</p:attrName>
                                        </p:attrNameLst>
                                      </p:cBhvr>
                                      <p:to>
                                        <p:strVal val="visible"/>
                                      </p:to>
                                    </p:set>
                                    <p:anim calcmode="lin" valueType="num">
                                      <p:cBhvr>
                                        <p:cTn id="13" dur="500" fill="hold"/>
                                        <p:tgtEl>
                                          <p:spTgt spid="32768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2768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2" grpId="0"/>
      <p:bldP spid="327683" grpId="0" build="p"/>
    </p:bldLst>
  </p:timing>
</p:sld>
</file>

<file path=ppt/slides/slide14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9730" name="Rectangle 2"/>
          <p:cNvSpPr>
            <a:spLocks noGrp="1" noChangeArrowheads="1"/>
          </p:cNvSpPr>
          <p:nvPr>
            <p:ph type="title" idx="4294967295"/>
          </p:nvPr>
        </p:nvSpPr>
        <p:spPr>
          <a:xfrm>
            <a:off x="990600" y="1066800"/>
            <a:ext cx="7391400" cy="4343400"/>
          </a:xfrm>
        </p:spPr>
        <p:txBody>
          <a:bodyPr anchorCtr="1"/>
          <a:lstStyle/>
          <a:p>
            <a:pPr algn="r" eaLnBrk="1" hangingPunct="1">
              <a:defRPr/>
            </a:pPr>
            <a:r>
              <a:rPr lang="fa-IR" sz="3200" b="1" dirty="0" smtClean="0">
                <a:solidFill>
                  <a:srgbClr val="FF33CC"/>
                </a:solidFill>
              </a:rPr>
              <a:t>نکته: </a:t>
            </a:r>
            <a:r>
              <a:rPr lang="fa-IR" sz="3200" b="1" dirty="0" smtClean="0"/>
              <a:t>نمره های استاندارد نشان می دهند که یک نمره در چه محلی در بالا یا پایین میانگین واقع شده اند.</a:t>
            </a:r>
            <a:br>
              <a:rPr lang="fa-IR" sz="3200" b="1" dirty="0" smtClean="0"/>
            </a:br>
            <a:r>
              <a:rPr lang="fa-IR" sz="3200" b="1" dirty="0" smtClean="0"/>
              <a:t/>
            </a:r>
            <a:br>
              <a:rPr lang="fa-IR" sz="3200" b="1" dirty="0" smtClean="0"/>
            </a:br>
            <a:r>
              <a:rPr lang="en-US" sz="3200" b="1" dirty="0" smtClean="0"/>
              <a:t/>
            </a:r>
            <a:br>
              <a:rPr lang="en-US" sz="3200" b="1" dirty="0" smtClean="0"/>
            </a:br>
            <a:r>
              <a:rPr lang="fa-IR" sz="3200" b="1" dirty="0" smtClean="0">
                <a:solidFill>
                  <a:srgbClr val="FF33CC"/>
                </a:solidFill>
              </a:rPr>
              <a:t>نکته: </a:t>
            </a:r>
            <a:r>
              <a:rPr lang="fa-IR" sz="3200" b="1" dirty="0" smtClean="0"/>
              <a:t>نمرات استاندارد تعیین می کنند یک نمره چند انحراف استاندارد بالاتر یا پایین تر از میانگین قرار دارد.</a:t>
            </a:r>
            <a:endParaRPr lang="en-US" sz="32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29730"/>
                                        </p:tgtEl>
                                        <p:attrNameLst>
                                          <p:attrName>style.visibility</p:attrName>
                                        </p:attrNameLst>
                                      </p:cBhvr>
                                      <p:to>
                                        <p:strVal val="visible"/>
                                      </p:to>
                                    </p:set>
                                    <p:anim calcmode="lin" valueType="num">
                                      <p:cBhvr>
                                        <p:cTn id="7" dur="500" fill="hold"/>
                                        <p:tgtEl>
                                          <p:spTgt spid="329730"/>
                                        </p:tgtEl>
                                        <p:attrNameLst>
                                          <p:attrName>ppt_w</p:attrName>
                                        </p:attrNameLst>
                                      </p:cBhvr>
                                      <p:tavLst>
                                        <p:tav tm="0">
                                          <p:val>
                                            <p:fltVal val="0"/>
                                          </p:val>
                                        </p:tav>
                                        <p:tav tm="100000">
                                          <p:val>
                                            <p:strVal val="#ppt_w"/>
                                          </p:val>
                                        </p:tav>
                                      </p:tavLst>
                                    </p:anim>
                                    <p:anim calcmode="lin" valueType="num">
                                      <p:cBhvr>
                                        <p:cTn id="8" dur="500" fill="hold"/>
                                        <p:tgtEl>
                                          <p:spTgt spid="3297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0" grpId="0"/>
    </p:bldLst>
  </p:timing>
</p:sld>
</file>

<file path=ppt/slides/slide14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1778" name="Rectangle 2"/>
          <p:cNvSpPr>
            <a:spLocks noGrp="1" noChangeArrowheads="1"/>
          </p:cNvSpPr>
          <p:nvPr>
            <p:ph type="title" idx="4294967295"/>
          </p:nvPr>
        </p:nvSpPr>
        <p:spPr>
          <a:xfrm>
            <a:off x="457200" y="838200"/>
            <a:ext cx="8229600" cy="1219200"/>
          </a:xfrm>
        </p:spPr>
        <p:txBody>
          <a:bodyPr anchorCtr="1"/>
          <a:lstStyle/>
          <a:p>
            <a:pPr eaLnBrk="1" hangingPunct="1">
              <a:defRPr/>
            </a:pPr>
            <a:r>
              <a:rPr lang="fa-IR" sz="4000" b="1" dirty="0" smtClean="0">
                <a:solidFill>
                  <a:schemeClr val="hlink"/>
                </a:solidFill>
              </a:rPr>
              <a:t>ویژگیهای نمرات استاندارد</a:t>
            </a:r>
            <a:endParaRPr lang="en-US" sz="4000" b="1" dirty="0" smtClean="0">
              <a:solidFill>
                <a:schemeClr val="hlink"/>
              </a:solidFill>
            </a:endParaRPr>
          </a:p>
        </p:txBody>
      </p:sp>
      <p:sp>
        <p:nvSpPr>
          <p:cNvPr id="331779" name="Rectangle 3"/>
          <p:cNvSpPr>
            <a:spLocks noGrp="1" noChangeArrowheads="1"/>
          </p:cNvSpPr>
          <p:nvPr>
            <p:ph type="body" idx="4294967295"/>
          </p:nvPr>
        </p:nvSpPr>
        <p:spPr>
          <a:xfrm>
            <a:off x="685800" y="2971800"/>
            <a:ext cx="7772400" cy="2286000"/>
          </a:xfrm>
        </p:spPr>
        <p:txBody>
          <a:bodyPr/>
          <a:lstStyle/>
          <a:p>
            <a:pPr eaLnBrk="1" hangingPunct="1">
              <a:buFontTx/>
              <a:buNone/>
              <a:defRPr/>
            </a:pPr>
            <a:r>
              <a:rPr lang="fa-IR" b="1" dirty="0" smtClean="0"/>
              <a:t>مستقیما از نمره های خام بدست می آیند. به همین دلیل نشان دهنده اندازه هر یک از اعداد خام هستند.</a:t>
            </a:r>
          </a:p>
          <a:p>
            <a:pPr eaLnBrk="1" hangingPunct="1">
              <a:buFontTx/>
              <a:buNone/>
              <a:defRPr/>
            </a:pPr>
            <a:endParaRPr lang="fa-IR"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31778"/>
                                        </p:tgtEl>
                                        <p:attrNameLst>
                                          <p:attrName>style.visibility</p:attrName>
                                        </p:attrNameLst>
                                      </p:cBhvr>
                                      <p:to>
                                        <p:strVal val="visible"/>
                                      </p:to>
                                    </p:set>
                                    <p:anim calcmode="lin" valueType="num">
                                      <p:cBhvr>
                                        <p:cTn id="7" dur="500" fill="hold"/>
                                        <p:tgtEl>
                                          <p:spTgt spid="331778"/>
                                        </p:tgtEl>
                                        <p:attrNameLst>
                                          <p:attrName>ppt_w</p:attrName>
                                        </p:attrNameLst>
                                      </p:cBhvr>
                                      <p:tavLst>
                                        <p:tav tm="0">
                                          <p:val>
                                            <p:fltVal val="0"/>
                                          </p:val>
                                        </p:tav>
                                        <p:tav tm="100000">
                                          <p:val>
                                            <p:strVal val="#ppt_w"/>
                                          </p:val>
                                        </p:tav>
                                      </p:tavLst>
                                    </p:anim>
                                    <p:anim calcmode="lin" valueType="num">
                                      <p:cBhvr>
                                        <p:cTn id="8" dur="500" fill="hold"/>
                                        <p:tgtEl>
                                          <p:spTgt spid="33177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31779">
                                            <p:txEl>
                                              <p:pRg st="0" end="0"/>
                                            </p:txEl>
                                          </p:spTgt>
                                        </p:tgtEl>
                                        <p:attrNameLst>
                                          <p:attrName>style.visibility</p:attrName>
                                        </p:attrNameLst>
                                      </p:cBhvr>
                                      <p:to>
                                        <p:strVal val="visible"/>
                                      </p:to>
                                    </p:set>
                                    <p:anim calcmode="lin" valueType="num">
                                      <p:cBhvr>
                                        <p:cTn id="13" dur="500" fill="hold"/>
                                        <p:tgtEl>
                                          <p:spTgt spid="33177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3177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8" grpId="0"/>
      <p:bldP spid="331779" grpId="0" build="p"/>
    </p:bldLst>
  </p:timing>
</p:sld>
</file>

<file path=ppt/slides/slide14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idx="4294967295"/>
          </p:nvPr>
        </p:nvSpPr>
        <p:spPr/>
        <p:txBody>
          <a:bodyPr anchorCtr="1"/>
          <a:lstStyle/>
          <a:p>
            <a:pPr eaLnBrk="1" hangingPunct="1">
              <a:defRPr/>
            </a:pPr>
            <a:r>
              <a:rPr lang="fa-IR" sz="4000" b="1" smtClean="0">
                <a:solidFill>
                  <a:schemeClr val="hlink"/>
                </a:solidFill>
              </a:rPr>
              <a:t>نمره</a:t>
            </a:r>
            <a:r>
              <a:rPr lang="fa-IR" sz="4000" b="1" smtClean="0"/>
              <a:t> </a:t>
            </a:r>
            <a:r>
              <a:rPr lang="en-US" sz="4000" b="1" smtClean="0">
                <a:solidFill>
                  <a:schemeClr val="hlink"/>
                </a:solidFill>
              </a:rPr>
              <a:t>Z</a:t>
            </a:r>
          </a:p>
        </p:txBody>
      </p:sp>
      <p:sp>
        <p:nvSpPr>
          <p:cNvPr id="333827" name="Rectangle 3"/>
          <p:cNvSpPr>
            <a:spLocks noGrp="1" noChangeArrowheads="1"/>
          </p:cNvSpPr>
          <p:nvPr>
            <p:ph type="body" idx="4294967295"/>
          </p:nvPr>
        </p:nvSpPr>
        <p:spPr>
          <a:xfrm>
            <a:off x="838200" y="1981200"/>
            <a:ext cx="7924800" cy="1524000"/>
          </a:xfrm>
        </p:spPr>
        <p:txBody>
          <a:bodyPr/>
          <a:lstStyle/>
          <a:p>
            <a:pPr algn="just" eaLnBrk="1" hangingPunct="1">
              <a:buFontTx/>
              <a:buNone/>
              <a:defRPr/>
            </a:pPr>
            <a:r>
              <a:rPr lang="fa-IR" b="1" dirty="0" smtClean="0"/>
              <a:t>   نمره </a:t>
            </a:r>
            <a:r>
              <a:rPr lang="en-US" b="1" dirty="0" smtClean="0"/>
              <a:t>Z</a:t>
            </a:r>
            <a:r>
              <a:rPr lang="fa-IR" b="1" dirty="0" smtClean="0"/>
              <a:t> یک نمره استاندارد بنیادی است و عبارتست از انحراف نمره خام از میانگین             تقسیم بر انحراف استاندارد.</a:t>
            </a:r>
            <a:endParaRPr lang="en-US" b="1" dirty="0" smtClean="0"/>
          </a:p>
        </p:txBody>
      </p:sp>
      <p:sp>
        <p:nvSpPr>
          <p:cNvPr id="53255" name="Rectangle 4"/>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fa-IR"/>
          </a:p>
        </p:txBody>
      </p:sp>
      <p:graphicFrame>
        <p:nvGraphicFramePr>
          <p:cNvPr id="333829" name="Object 5"/>
          <p:cNvGraphicFramePr>
            <a:graphicFrameLocks noChangeAspect="1"/>
          </p:cNvGraphicFramePr>
          <p:nvPr/>
        </p:nvGraphicFramePr>
        <p:xfrm>
          <a:off x="2667000" y="2514600"/>
          <a:ext cx="1371600" cy="528638"/>
        </p:xfrm>
        <a:graphic>
          <a:graphicData uri="http://schemas.openxmlformats.org/presentationml/2006/ole">
            <mc:AlternateContent xmlns:mc="http://schemas.openxmlformats.org/markup-compatibility/2006">
              <mc:Choice xmlns:v="urn:schemas-microsoft-com:vml" Requires="v">
                <p:oleObj spid="_x0000_s53268" name="Equation" r:id="rId4" imgW="558558" imgH="241195" progId="Equation.3">
                  <p:embed/>
                </p:oleObj>
              </mc:Choice>
              <mc:Fallback>
                <p:oleObj name="Equation" r:id="rId4" imgW="558558" imgH="241195" progId="Equation.3">
                  <p:embed/>
                  <p:pic>
                    <p:nvPicPr>
                      <p:cNvPr id="0" name="Object 5"/>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2667000" y="2514600"/>
                        <a:ext cx="1371600" cy="528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6" name="Rectangle 6"/>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fa-IR"/>
          </a:p>
        </p:txBody>
      </p:sp>
      <p:graphicFrame>
        <p:nvGraphicFramePr>
          <p:cNvPr id="333831" name="Object 7"/>
          <p:cNvGraphicFramePr>
            <a:graphicFrameLocks noChangeAspect="1"/>
          </p:cNvGraphicFramePr>
          <p:nvPr/>
        </p:nvGraphicFramePr>
        <p:xfrm>
          <a:off x="5635625" y="4191000"/>
          <a:ext cx="1757363" cy="995363"/>
        </p:xfrm>
        <a:graphic>
          <a:graphicData uri="http://schemas.openxmlformats.org/presentationml/2006/ole">
            <mc:AlternateContent xmlns:mc="http://schemas.openxmlformats.org/markup-compatibility/2006">
              <mc:Choice xmlns:v="urn:schemas-microsoft-com:vml" Requires="v">
                <p:oleObj spid="_x0000_s53269" name="Equation" r:id="rId6" imgW="749160" imgH="393480" progId="Equation.3">
                  <p:embed/>
                </p:oleObj>
              </mc:Choice>
              <mc:Fallback>
                <p:oleObj name="Equation" r:id="rId6" imgW="749160" imgH="393480" progId="Equation.3">
                  <p:embed/>
                  <p:pic>
                    <p:nvPicPr>
                      <p:cNvPr id="0" name="Object 7"/>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5635625" y="4191000"/>
                        <a:ext cx="1757363" cy="995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7" name="Rectangle 8"/>
          <p:cNvSpPr>
            <a:spLocks noChangeArrowheads="1"/>
          </p:cNvSpPr>
          <p:nvPr/>
        </p:nvSpPr>
        <p:spPr bwMode="auto">
          <a:xfrm>
            <a:off x="0" y="3219450"/>
            <a:ext cx="9144000" cy="0"/>
          </a:xfrm>
          <a:prstGeom prst="rect">
            <a:avLst/>
          </a:prstGeom>
          <a:noFill/>
          <a:ln w="9525">
            <a:noFill/>
            <a:miter lim="800000"/>
            <a:headEnd/>
            <a:tailEnd/>
          </a:ln>
        </p:spPr>
        <p:txBody>
          <a:bodyPr wrap="none" anchor="ctr">
            <a:spAutoFit/>
          </a:bodyPr>
          <a:lstStyle/>
          <a:p>
            <a:endParaRPr lang="fa-IR"/>
          </a:p>
        </p:txBody>
      </p:sp>
      <p:graphicFrame>
        <p:nvGraphicFramePr>
          <p:cNvPr id="333833" name="Object 9"/>
          <p:cNvGraphicFramePr>
            <a:graphicFrameLocks noChangeAspect="1"/>
          </p:cNvGraphicFramePr>
          <p:nvPr/>
        </p:nvGraphicFramePr>
        <p:xfrm>
          <a:off x="2133600" y="4114800"/>
          <a:ext cx="1828800" cy="1019175"/>
        </p:xfrm>
        <a:graphic>
          <a:graphicData uri="http://schemas.openxmlformats.org/presentationml/2006/ole">
            <mc:AlternateContent xmlns:mc="http://schemas.openxmlformats.org/markup-compatibility/2006">
              <mc:Choice xmlns:v="urn:schemas-microsoft-com:vml" Requires="v">
                <p:oleObj spid="_x0000_s53270" name="Equation" r:id="rId8" imgW="749300" imgH="419100" progId="Equation.3">
                  <p:embed/>
                </p:oleObj>
              </mc:Choice>
              <mc:Fallback>
                <p:oleObj name="Equation" r:id="rId8" imgW="749300" imgH="419100" progId="Equation.3">
                  <p:embed/>
                  <p:pic>
                    <p:nvPicPr>
                      <p:cNvPr id="0" name="Object 9"/>
                      <p:cNvPicPr>
                        <a:picLocks noChangeAspect="1" noChangeArrowheads="1"/>
                      </p:cNvPicPr>
                      <p:nvPr/>
                    </p:nvPicPr>
                    <p:blipFill>
                      <a:blip r:embed="rId9">
                        <a:lum bright="100000"/>
                        <a:extLst>
                          <a:ext uri="{28A0092B-C50C-407E-A947-70E740481C1C}">
                            <a14:useLocalDpi xmlns:a14="http://schemas.microsoft.com/office/drawing/2010/main" val="0"/>
                          </a:ext>
                        </a:extLst>
                      </a:blip>
                      <a:srcRect/>
                      <a:stretch>
                        <a:fillRect/>
                      </a:stretch>
                    </p:blipFill>
                    <p:spPr bwMode="auto">
                      <a:xfrm>
                        <a:off x="2133600" y="4114800"/>
                        <a:ext cx="1828800" cy="1019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3834" name="Rectangle 10"/>
          <p:cNvSpPr>
            <a:spLocks noChangeArrowheads="1"/>
          </p:cNvSpPr>
          <p:nvPr/>
        </p:nvSpPr>
        <p:spPr bwMode="auto">
          <a:xfrm>
            <a:off x="4495800" y="4343400"/>
            <a:ext cx="685800" cy="584200"/>
          </a:xfrm>
          <a:prstGeom prst="rect">
            <a:avLst/>
          </a:prstGeom>
          <a:noFill/>
          <a:ln w="9525">
            <a:noFill/>
            <a:miter lim="800000"/>
            <a:headEnd/>
            <a:tailEnd/>
          </a:ln>
        </p:spPr>
        <p:txBody>
          <a:bodyPr anchor="ctr">
            <a:spAutoFit/>
          </a:bodyPr>
          <a:lstStyle/>
          <a:p>
            <a:pPr>
              <a:tabLst>
                <a:tab pos="1341438" algn="l"/>
              </a:tabLst>
            </a:pPr>
            <a:r>
              <a:rPr lang="fa-IR" sz="3200" b="1"/>
              <a:t>یا</a:t>
            </a:r>
            <a:endParaRPr lang="en-US" sz="32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ppt_w</p:attrName>
                                        </p:attrNameLst>
                                      </p:cBhvr>
                                      <p:tavLst>
                                        <p:tav tm="0">
                                          <p:val>
                                            <p:fltVal val="0"/>
                                          </p:val>
                                        </p:tav>
                                        <p:tav tm="100000">
                                          <p:val>
                                            <p:strVal val="#ppt_w"/>
                                          </p:val>
                                        </p:tav>
                                      </p:tavLst>
                                    </p:anim>
                                    <p:anim calcmode="lin" valueType="num">
                                      <p:cBhvr>
                                        <p:cTn id="8" dur="500" fill="hold"/>
                                        <p:tgtEl>
                                          <p:spTgt spid="3338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33827">
                                            <p:txEl>
                                              <p:pRg st="0" end="0"/>
                                            </p:txEl>
                                          </p:spTgt>
                                        </p:tgtEl>
                                        <p:attrNameLst>
                                          <p:attrName>style.visibility</p:attrName>
                                        </p:attrNameLst>
                                      </p:cBhvr>
                                      <p:to>
                                        <p:strVal val="visible"/>
                                      </p:to>
                                    </p:set>
                                    <p:anim calcmode="lin" valueType="num">
                                      <p:cBhvr>
                                        <p:cTn id="13" dur="500" fill="hold"/>
                                        <p:tgtEl>
                                          <p:spTgt spid="33382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33827">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333829"/>
                                        </p:tgtEl>
                                        <p:attrNameLst>
                                          <p:attrName>style.visibility</p:attrName>
                                        </p:attrNameLst>
                                      </p:cBhvr>
                                      <p:to>
                                        <p:strVal val="visible"/>
                                      </p:to>
                                    </p:set>
                                    <p:anim calcmode="lin" valueType="num">
                                      <p:cBhvr>
                                        <p:cTn id="17" dur="1000" fill="hold"/>
                                        <p:tgtEl>
                                          <p:spTgt spid="333829"/>
                                        </p:tgtEl>
                                        <p:attrNameLst>
                                          <p:attrName>ppt_w</p:attrName>
                                        </p:attrNameLst>
                                      </p:cBhvr>
                                      <p:tavLst>
                                        <p:tav tm="0">
                                          <p:val>
                                            <p:fltVal val="0"/>
                                          </p:val>
                                        </p:tav>
                                        <p:tav tm="100000">
                                          <p:val>
                                            <p:strVal val="#ppt_w"/>
                                          </p:val>
                                        </p:tav>
                                      </p:tavLst>
                                    </p:anim>
                                    <p:anim calcmode="lin" valueType="num">
                                      <p:cBhvr>
                                        <p:cTn id="18" dur="1000" fill="hold"/>
                                        <p:tgtEl>
                                          <p:spTgt spid="333829"/>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333831"/>
                                        </p:tgtEl>
                                        <p:attrNameLst>
                                          <p:attrName>style.visibility</p:attrName>
                                        </p:attrNameLst>
                                      </p:cBhvr>
                                      <p:to>
                                        <p:strVal val="visible"/>
                                      </p:to>
                                    </p:set>
                                    <p:anim calcmode="lin" valueType="num">
                                      <p:cBhvr>
                                        <p:cTn id="21" dur="1000" fill="hold"/>
                                        <p:tgtEl>
                                          <p:spTgt spid="333831"/>
                                        </p:tgtEl>
                                        <p:attrNameLst>
                                          <p:attrName>ppt_w</p:attrName>
                                        </p:attrNameLst>
                                      </p:cBhvr>
                                      <p:tavLst>
                                        <p:tav tm="0">
                                          <p:val>
                                            <p:fltVal val="0"/>
                                          </p:val>
                                        </p:tav>
                                        <p:tav tm="100000">
                                          <p:val>
                                            <p:strVal val="#ppt_w"/>
                                          </p:val>
                                        </p:tav>
                                      </p:tavLst>
                                    </p:anim>
                                    <p:anim calcmode="lin" valueType="num">
                                      <p:cBhvr>
                                        <p:cTn id="22" dur="1000" fill="hold"/>
                                        <p:tgtEl>
                                          <p:spTgt spid="333831"/>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333833"/>
                                        </p:tgtEl>
                                        <p:attrNameLst>
                                          <p:attrName>style.visibility</p:attrName>
                                        </p:attrNameLst>
                                      </p:cBhvr>
                                      <p:to>
                                        <p:strVal val="visible"/>
                                      </p:to>
                                    </p:set>
                                    <p:anim calcmode="lin" valueType="num">
                                      <p:cBhvr>
                                        <p:cTn id="25" dur="1000" fill="hold"/>
                                        <p:tgtEl>
                                          <p:spTgt spid="333833"/>
                                        </p:tgtEl>
                                        <p:attrNameLst>
                                          <p:attrName>ppt_w</p:attrName>
                                        </p:attrNameLst>
                                      </p:cBhvr>
                                      <p:tavLst>
                                        <p:tav tm="0">
                                          <p:val>
                                            <p:fltVal val="0"/>
                                          </p:val>
                                        </p:tav>
                                        <p:tav tm="100000">
                                          <p:val>
                                            <p:strVal val="#ppt_w"/>
                                          </p:val>
                                        </p:tav>
                                      </p:tavLst>
                                    </p:anim>
                                    <p:anim calcmode="lin" valueType="num">
                                      <p:cBhvr>
                                        <p:cTn id="26" dur="1000" fill="hold"/>
                                        <p:tgtEl>
                                          <p:spTgt spid="333833"/>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333834"/>
                                        </p:tgtEl>
                                        <p:attrNameLst>
                                          <p:attrName>style.visibility</p:attrName>
                                        </p:attrNameLst>
                                      </p:cBhvr>
                                      <p:to>
                                        <p:strVal val="visible"/>
                                      </p:to>
                                    </p:set>
                                    <p:anim calcmode="lin" valueType="num">
                                      <p:cBhvr>
                                        <p:cTn id="29" dur="1000" fill="hold"/>
                                        <p:tgtEl>
                                          <p:spTgt spid="333834"/>
                                        </p:tgtEl>
                                        <p:attrNameLst>
                                          <p:attrName>ppt_w</p:attrName>
                                        </p:attrNameLst>
                                      </p:cBhvr>
                                      <p:tavLst>
                                        <p:tav tm="0">
                                          <p:val>
                                            <p:fltVal val="0"/>
                                          </p:val>
                                        </p:tav>
                                        <p:tav tm="100000">
                                          <p:val>
                                            <p:strVal val="#ppt_w"/>
                                          </p:val>
                                        </p:tav>
                                      </p:tavLst>
                                    </p:anim>
                                    <p:anim calcmode="lin" valueType="num">
                                      <p:cBhvr>
                                        <p:cTn id="30" dur="1000" fill="hold"/>
                                        <p:tgtEl>
                                          <p:spTgt spid="3338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p:bldP spid="333827" grpId="0" build="p"/>
      <p:bldP spid="333834" grpId="0"/>
    </p:bldLst>
  </p:timing>
</p:sld>
</file>

<file path=ppt/slides/slide14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5874" name="Rectangle 2"/>
          <p:cNvSpPr>
            <a:spLocks noGrp="1" noChangeArrowheads="1"/>
          </p:cNvSpPr>
          <p:nvPr>
            <p:ph type="title" idx="4294967295"/>
          </p:nvPr>
        </p:nvSpPr>
        <p:spPr>
          <a:xfrm>
            <a:off x="533400" y="381000"/>
            <a:ext cx="7772400" cy="6019800"/>
          </a:xfrm>
        </p:spPr>
        <p:txBody>
          <a:bodyPr anchorCtr="1"/>
          <a:lstStyle/>
          <a:p>
            <a:pPr algn="r" eaLnBrk="1" hangingPunct="1">
              <a:defRPr/>
            </a:pPr>
            <a:r>
              <a:rPr lang="fa-IR" sz="3200" b="1" dirty="0" smtClean="0"/>
              <a:t>مثال: در یک آزمون که          و          است نمره استاندارد عدد 95 را محاسبه کنید.</a:t>
            </a:r>
            <a:br>
              <a:rPr lang="fa-IR" sz="3200" b="1" dirty="0" smtClean="0"/>
            </a:br>
            <a:r>
              <a:rPr lang="fa-IR" sz="3200" b="1" dirty="0" smtClean="0"/>
              <a:t/>
            </a:r>
            <a:br>
              <a:rPr lang="fa-IR" sz="3200" b="1" dirty="0" smtClean="0"/>
            </a:br>
            <a:r>
              <a:rPr lang="fa-IR" sz="3200" b="1" dirty="0" smtClean="0"/>
              <a:t/>
            </a:r>
            <a:br>
              <a:rPr lang="fa-IR" sz="3200" b="1" dirty="0" smtClean="0"/>
            </a:br>
            <a:r>
              <a:rPr lang="fa-IR" sz="3200" b="1" dirty="0" smtClean="0"/>
              <a:t/>
            </a:r>
            <a:br>
              <a:rPr lang="fa-IR" sz="3200" b="1" dirty="0" smtClean="0"/>
            </a:br>
            <a:r>
              <a:rPr lang="fa-IR" sz="3200" b="1" dirty="0" smtClean="0"/>
              <a:t/>
            </a:r>
            <a:br>
              <a:rPr lang="fa-IR" sz="3200" b="1" dirty="0" smtClean="0"/>
            </a:br>
            <a:r>
              <a:rPr lang="fa-IR" sz="3200" b="1" dirty="0" smtClean="0">
                <a:solidFill>
                  <a:srgbClr val="FF33CC"/>
                </a:solidFill>
              </a:rPr>
              <a:t>نکته: </a:t>
            </a:r>
            <a:r>
              <a:rPr lang="fa-IR" sz="3200" b="1" dirty="0" smtClean="0"/>
              <a:t>اگر تمام داده ها تبدیل به </a:t>
            </a:r>
            <a:r>
              <a:rPr lang="en-US" sz="3200" b="1" dirty="0" smtClean="0"/>
              <a:t>Z</a:t>
            </a:r>
            <a:r>
              <a:rPr lang="fa-IR" sz="3200" b="1" dirty="0" smtClean="0"/>
              <a:t> شوند توزیع جدیدی</a:t>
            </a:r>
            <a:r>
              <a:rPr lang="en-US" sz="3200" b="1" dirty="0" smtClean="0"/>
              <a:t> </a:t>
            </a:r>
            <a:r>
              <a:rPr lang="fa-IR" sz="3200" b="1" dirty="0" smtClean="0"/>
              <a:t> به دست می آید که میانگین آن برابر  صفر و انحراف استاندارد آن برابریک خواهد بود.</a:t>
            </a:r>
            <a:endParaRPr lang="en-US" sz="3200" b="1" dirty="0" smtClean="0"/>
          </a:p>
        </p:txBody>
      </p:sp>
      <p:sp>
        <p:nvSpPr>
          <p:cNvPr id="54281" name="Rectangle 3"/>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fa-IR"/>
          </a:p>
        </p:txBody>
      </p:sp>
      <p:graphicFrame>
        <p:nvGraphicFramePr>
          <p:cNvPr id="335876" name="Object 4"/>
          <p:cNvGraphicFramePr>
            <a:graphicFrameLocks noChangeAspect="1"/>
          </p:cNvGraphicFramePr>
          <p:nvPr/>
        </p:nvGraphicFramePr>
        <p:xfrm>
          <a:off x="3886200" y="1219200"/>
          <a:ext cx="990600" cy="407988"/>
        </p:xfrm>
        <a:graphic>
          <a:graphicData uri="http://schemas.openxmlformats.org/presentationml/2006/ole">
            <mc:AlternateContent xmlns:mc="http://schemas.openxmlformats.org/markup-compatibility/2006">
              <mc:Choice xmlns:v="urn:schemas-microsoft-com:vml" Requires="v">
                <p:oleObj spid="_x0000_s54310" name="Equation" r:id="rId4" imgW="482391" imgH="203112" progId="Equation.3">
                  <p:embed/>
                </p:oleObj>
              </mc:Choice>
              <mc:Fallback>
                <p:oleObj name="Equation" r:id="rId4" imgW="482391" imgH="203112" progId="Equation.3">
                  <p:embed/>
                  <p:pic>
                    <p:nvPicPr>
                      <p:cNvPr id="0" name="Object 4"/>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3886200" y="1219200"/>
                        <a:ext cx="990600"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82" name="Rectangle 5"/>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fa-IR"/>
          </a:p>
        </p:txBody>
      </p:sp>
      <p:graphicFrame>
        <p:nvGraphicFramePr>
          <p:cNvPr id="335878" name="Object 6"/>
          <p:cNvGraphicFramePr>
            <a:graphicFrameLocks noChangeAspect="1"/>
          </p:cNvGraphicFramePr>
          <p:nvPr/>
        </p:nvGraphicFramePr>
        <p:xfrm>
          <a:off x="2590800" y="1219200"/>
          <a:ext cx="990600" cy="430213"/>
        </p:xfrm>
        <a:graphic>
          <a:graphicData uri="http://schemas.openxmlformats.org/presentationml/2006/ole">
            <mc:AlternateContent xmlns:mc="http://schemas.openxmlformats.org/markup-compatibility/2006">
              <mc:Choice xmlns:v="urn:schemas-microsoft-com:vml" Requires="v">
                <p:oleObj spid="_x0000_s54311" name="Equation" r:id="rId6" imgW="418918" imgH="177723" progId="Equation.3">
                  <p:embed/>
                </p:oleObj>
              </mc:Choice>
              <mc:Fallback>
                <p:oleObj name="Equation" r:id="rId6" imgW="418918" imgH="177723" progId="Equation.3">
                  <p:embed/>
                  <p:pic>
                    <p:nvPicPr>
                      <p:cNvPr id="0" name="Object 6"/>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2590800" y="1219200"/>
                        <a:ext cx="990600"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83" name="Rectangle 7"/>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fa-IR"/>
          </a:p>
        </p:txBody>
      </p:sp>
      <p:graphicFrame>
        <p:nvGraphicFramePr>
          <p:cNvPr id="335880" name="Object 8"/>
          <p:cNvGraphicFramePr>
            <a:graphicFrameLocks noChangeAspect="1"/>
          </p:cNvGraphicFramePr>
          <p:nvPr/>
        </p:nvGraphicFramePr>
        <p:xfrm>
          <a:off x="4724400" y="2667000"/>
          <a:ext cx="2514600" cy="990600"/>
        </p:xfrm>
        <a:graphic>
          <a:graphicData uri="http://schemas.openxmlformats.org/presentationml/2006/ole">
            <mc:AlternateContent xmlns:mc="http://schemas.openxmlformats.org/markup-compatibility/2006">
              <mc:Choice xmlns:v="urn:schemas-microsoft-com:vml" Requires="v">
                <p:oleObj spid="_x0000_s54312" name="Equation" r:id="rId8" imgW="990170" imgH="393529" progId="Equation.3">
                  <p:embed/>
                </p:oleObj>
              </mc:Choice>
              <mc:Fallback>
                <p:oleObj name="Equation" r:id="rId8" imgW="990170" imgH="393529" progId="Equation.3">
                  <p:embed/>
                  <p:pic>
                    <p:nvPicPr>
                      <p:cNvPr id="0" name="Object 8"/>
                      <p:cNvPicPr>
                        <a:picLocks noChangeAspect="1" noChangeArrowheads="1"/>
                      </p:cNvPicPr>
                      <p:nvPr/>
                    </p:nvPicPr>
                    <p:blipFill>
                      <a:blip r:embed="rId9">
                        <a:lum bright="100000"/>
                        <a:extLst>
                          <a:ext uri="{28A0092B-C50C-407E-A947-70E740481C1C}">
                            <a14:useLocalDpi xmlns:a14="http://schemas.microsoft.com/office/drawing/2010/main" val="0"/>
                          </a:ext>
                        </a:extLst>
                      </a:blip>
                      <a:srcRect/>
                      <a:stretch>
                        <a:fillRect/>
                      </a:stretch>
                    </p:blipFill>
                    <p:spPr bwMode="auto">
                      <a:xfrm>
                        <a:off x="4724400" y="2667000"/>
                        <a:ext cx="25146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84" name="Rectangle 9"/>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fa-IR"/>
          </a:p>
        </p:txBody>
      </p:sp>
      <p:graphicFrame>
        <p:nvGraphicFramePr>
          <p:cNvPr id="335882" name="Object 10"/>
          <p:cNvGraphicFramePr>
            <a:graphicFrameLocks noChangeAspect="1"/>
          </p:cNvGraphicFramePr>
          <p:nvPr/>
        </p:nvGraphicFramePr>
        <p:xfrm>
          <a:off x="1371600" y="2362200"/>
          <a:ext cx="990600" cy="427038"/>
        </p:xfrm>
        <a:graphic>
          <a:graphicData uri="http://schemas.openxmlformats.org/presentationml/2006/ole">
            <mc:AlternateContent xmlns:mc="http://schemas.openxmlformats.org/markup-compatibility/2006">
              <mc:Choice xmlns:v="urn:schemas-microsoft-com:vml" Requires="v">
                <p:oleObj spid="_x0000_s54313" name="Equation" r:id="rId10" imgW="418918" imgH="177723" progId="Equation.3">
                  <p:embed/>
                </p:oleObj>
              </mc:Choice>
              <mc:Fallback>
                <p:oleObj name="Equation" r:id="rId10" imgW="418918" imgH="177723" progId="Equation.3">
                  <p:embed/>
                  <p:pic>
                    <p:nvPicPr>
                      <p:cNvPr id="0" name="Object 10"/>
                      <p:cNvPicPr>
                        <a:picLocks noChangeAspect="1" noChangeArrowheads="1"/>
                      </p:cNvPicPr>
                      <p:nvPr/>
                    </p:nvPicPr>
                    <p:blipFill>
                      <a:blip r:embed="rId11">
                        <a:lum bright="100000"/>
                        <a:extLst>
                          <a:ext uri="{28A0092B-C50C-407E-A947-70E740481C1C}">
                            <a14:useLocalDpi xmlns:a14="http://schemas.microsoft.com/office/drawing/2010/main" val="0"/>
                          </a:ext>
                        </a:extLst>
                      </a:blip>
                      <a:srcRect/>
                      <a:stretch>
                        <a:fillRect/>
                      </a:stretch>
                    </p:blipFill>
                    <p:spPr bwMode="auto">
                      <a:xfrm>
                        <a:off x="1371600" y="2362200"/>
                        <a:ext cx="990600" cy="427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85" name="Rectangle 11"/>
          <p:cNvSpPr>
            <a:spLocks noChangeArrowheads="1"/>
          </p:cNvSpPr>
          <p:nvPr/>
        </p:nvSpPr>
        <p:spPr bwMode="auto">
          <a:xfrm>
            <a:off x="0" y="3276600"/>
            <a:ext cx="9144000" cy="0"/>
          </a:xfrm>
          <a:prstGeom prst="rect">
            <a:avLst/>
          </a:prstGeom>
          <a:noFill/>
          <a:ln w="9525">
            <a:noFill/>
            <a:miter lim="800000"/>
            <a:headEnd/>
            <a:tailEnd/>
          </a:ln>
        </p:spPr>
        <p:txBody>
          <a:bodyPr wrap="none" anchor="ctr">
            <a:spAutoFit/>
          </a:bodyPr>
          <a:lstStyle/>
          <a:p>
            <a:endParaRPr lang="fa-IR"/>
          </a:p>
        </p:txBody>
      </p:sp>
      <p:graphicFrame>
        <p:nvGraphicFramePr>
          <p:cNvPr id="335884" name="Object 12"/>
          <p:cNvGraphicFramePr>
            <a:graphicFrameLocks noChangeAspect="1"/>
          </p:cNvGraphicFramePr>
          <p:nvPr/>
        </p:nvGraphicFramePr>
        <p:xfrm>
          <a:off x="1371600" y="2895600"/>
          <a:ext cx="990600" cy="407988"/>
        </p:xfrm>
        <a:graphic>
          <a:graphicData uri="http://schemas.openxmlformats.org/presentationml/2006/ole">
            <mc:AlternateContent xmlns:mc="http://schemas.openxmlformats.org/markup-compatibility/2006">
              <mc:Choice xmlns:v="urn:schemas-microsoft-com:vml" Requires="v">
                <p:oleObj spid="_x0000_s54314" name="Equation" r:id="rId12" imgW="482391" imgH="203112" progId="Equation.3">
                  <p:embed/>
                </p:oleObj>
              </mc:Choice>
              <mc:Fallback>
                <p:oleObj name="Equation" r:id="rId12" imgW="482391" imgH="203112" progId="Equation.3">
                  <p:embed/>
                  <p:pic>
                    <p:nvPicPr>
                      <p:cNvPr id="0" name="Object 12"/>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1371600" y="2895600"/>
                        <a:ext cx="990600"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86" name="Rectangle 13"/>
          <p:cNvSpPr>
            <a:spLocks noChangeArrowheads="1"/>
          </p:cNvSpPr>
          <p:nvPr/>
        </p:nvSpPr>
        <p:spPr bwMode="auto">
          <a:xfrm>
            <a:off x="0" y="3352800"/>
            <a:ext cx="9144000" cy="0"/>
          </a:xfrm>
          <a:prstGeom prst="rect">
            <a:avLst/>
          </a:prstGeom>
          <a:noFill/>
          <a:ln w="9525">
            <a:noFill/>
            <a:miter lim="800000"/>
            <a:headEnd/>
            <a:tailEnd/>
          </a:ln>
        </p:spPr>
        <p:txBody>
          <a:bodyPr wrap="none" anchor="ctr">
            <a:spAutoFit/>
          </a:bodyPr>
          <a:lstStyle/>
          <a:p>
            <a:endParaRPr lang="fa-IR"/>
          </a:p>
        </p:txBody>
      </p:sp>
      <p:graphicFrame>
        <p:nvGraphicFramePr>
          <p:cNvPr id="335886" name="Object 14"/>
          <p:cNvGraphicFramePr>
            <a:graphicFrameLocks noChangeAspect="1"/>
          </p:cNvGraphicFramePr>
          <p:nvPr/>
        </p:nvGraphicFramePr>
        <p:xfrm>
          <a:off x="1371600" y="3505200"/>
          <a:ext cx="1066800" cy="355600"/>
        </p:xfrm>
        <a:graphic>
          <a:graphicData uri="http://schemas.openxmlformats.org/presentationml/2006/ole">
            <mc:AlternateContent xmlns:mc="http://schemas.openxmlformats.org/markup-compatibility/2006">
              <mc:Choice xmlns:v="urn:schemas-microsoft-com:vml" Requires="v">
                <p:oleObj spid="_x0000_s54315" name="Equation" r:id="rId13" imgW="482391" imgH="165028" progId="Equation.3">
                  <p:embed/>
                </p:oleObj>
              </mc:Choice>
              <mc:Fallback>
                <p:oleObj name="Equation" r:id="rId13" imgW="482391" imgH="165028" progId="Equation.3">
                  <p:embed/>
                  <p:pic>
                    <p:nvPicPr>
                      <p:cNvPr id="0" name="Object 14"/>
                      <p:cNvPicPr>
                        <a:picLocks noChangeAspect="1" noChangeArrowheads="1"/>
                      </p:cNvPicPr>
                      <p:nvPr/>
                    </p:nvPicPr>
                    <p:blipFill>
                      <a:blip r:embed="rId14">
                        <a:lum bright="100000"/>
                        <a:extLst>
                          <a:ext uri="{28A0092B-C50C-407E-A947-70E740481C1C}">
                            <a14:useLocalDpi xmlns:a14="http://schemas.microsoft.com/office/drawing/2010/main" val="0"/>
                          </a:ext>
                        </a:extLst>
                      </a:blip>
                      <a:srcRect/>
                      <a:stretch>
                        <a:fillRect/>
                      </a:stretch>
                    </p:blipFill>
                    <p:spPr bwMode="auto">
                      <a:xfrm>
                        <a:off x="1371600" y="3505200"/>
                        <a:ext cx="10668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35874"/>
                                        </p:tgtEl>
                                        <p:attrNameLst>
                                          <p:attrName>style.visibility</p:attrName>
                                        </p:attrNameLst>
                                      </p:cBhvr>
                                      <p:to>
                                        <p:strVal val="visible"/>
                                      </p:to>
                                    </p:set>
                                    <p:anim calcmode="lin" valueType="num">
                                      <p:cBhvr>
                                        <p:cTn id="7" dur="500" fill="hold"/>
                                        <p:tgtEl>
                                          <p:spTgt spid="335874"/>
                                        </p:tgtEl>
                                        <p:attrNameLst>
                                          <p:attrName>ppt_w</p:attrName>
                                        </p:attrNameLst>
                                      </p:cBhvr>
                                      <p:tavLst>
                                        <p:tav tm="0">
                                          <p:val>
                                            <p:fltVal val="0"/>
                                          </p:val>
                                        </p:tav>
                                        <p:tav tm="100000">
                                          <p:val>
                                            <p:strVal val="#ppt_w"/>
                                          </p:val>
                                        </p:tav>
                                      </p:tavLst>
                                    </p:anim>
                                    <p:anim calcmode="lin" valueType="num">
                                      <p:cBhvr>
                                        <p:cTn id="8" dur="500" fill="hold"/>
                                        <p:tgtEl>
                                          <p:spTgt spid="33587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35876"/>
                                        </p:tgtEl>
                                        <p:attrNameLst>
                                          <p:attrName>style.visibility</p:attrName>
                                        </p:attrNameLst>
                                      </p:cBhvr>
                                      <p:to>
                                        <p:strVal val="visible"/>
                                      </p:to>
                                    </p:set>
                                    <p:anim calcmode="lin" valueType="num">
                                      <p:cBhvr>
                                        <p:cTn id="11" dur="500" fill="hold"/>
                                        <p:tgtEl>
                                          <p:spTgt spid="335876"/>
                                        </p:tgtEl>
                                        <p:attrNameLst>
                                          <p:attrName>ppt_w</p:attrName>
                                        </p:attrNameLst>
                                      </p:cBhvr>
                                      <p:tavLst>
                                        <p:tav tm="0">
                                          <p:val>
                                            <p:fltVal val="0"/>
                                          </p:val>
                                        </p:tav>
                                        <p:tav tm="100000">
                                          <p:val>
                                            <p:strVal val="#ppt_w"/>
                                          </p:val>
                                        </p:tav>
                                      </p:tavLst>
                                    </p:anim>
                                    <p:anim calcmode="lin" valueType="num">
                                      <p:cBhvr>
                                        <p:cTn id="12" dur="500" fill="hold"/>
                                        <p:tgtEl>
                                          <p:spTgt spid="335876"/>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35878"/>
                                        </p:tgtEl>
                                        <p:attrNameLst>
                                          <p:attrName>style.visibility</p:attrName>
                                        </p:attrNameLst>
                                      </p:cBhvr>
                                      <p:to>
                                        <p:strVal val="visible"/>
                                      </p:to>
                                    </p:set>
                                    <p:anim calcmode="lin" valueType="num">
                                      <p:cBhvr>
                                        <p:cTn id="15" dur="500" fill="hold"/>
                                        <p:tgtEl>
                                          <p:spTgt spid="335878"/>
                                        </p:tgtEl>
                                        <p:attrNameLst>
                                          <p:attrName>ppt_w</p:attrName>
                                        </p:attrNameLst>
                                      </p:cBhvr>
                                      <p:tavLst>
                                        <p:tav tm="0">
                                          <p:val>
                                            <p:fltVal val="0"/>
                                          </p:val>
                                        </p:tav>
                                        <p:tav tm="100000">
                                          <p:val>
                                            <p:strVal val="#ppt_w"/>
                                          </p:val>
                                        </p:tav>
                                      </p:tavLst>
                                    </p:anim>
                                    <p:anim calcmode="lin" valueType="num">
                                      <p:cBhvr>
                                        <p:cTn id="16" dur="500" fill="hold"/>
                                        <p:tgtEl>
                                          <p:spTgt spid="335878"/>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35880"/>
                                        </p:tgtEl>
                                        <p:attrNameLst>
                                          <p:attrName>style.visibility</p:attrName>
                                        </p:attrNameLst>
                                      </p:cBhvr>
                                      <p:to>
                                        <p:strVal val="visible"/>
                                      </p:to>
                                    </p:set>
                                    <p:anim calcmode="lin" valueType="num">
                                      <p:cBhvr>
                                        <p:cTn id="19" dur="500" fill="hold"/>
                                        <p:tgtEl>
                                          <p:spTgt spid="335880"/>
                                        </p:tgtEl>
                                        <p:attrNameLst>
                                          <p:attrName>ppt_w</p:attrName>
                                        </p:attrNameLst>
                                      </p:cBhvr>
                                      <p:tavLst>
                                        <p:tav tm="0">
                                          <p:val>
                                            <p:fltVal val="0"/>
                                          </p:val>
                                        </p:tav>
                                        <p:tav tm="100000">
                                          <p:val>
                                            <p:strVal val="#ppt_w"/>
                                          </p:val>
                                        </p:tav>
                                      </p:tavLst>
                                    </p:anim>
                                    <p:anim calcmode="lin" valueType="num">
                                      <p:cBhvr>
                                        <p:cTn id="20" dur="500" fill="hold"/>
                                        <p:tgtEl>
                                          <p:spTgt spid="335880"/>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35882"/>
                                        </p:tgtEl>
                                        <p:attrNameLst>
                                          <p:attrName>style.visibility</p:attrName>
                                        </p:attrNameLst>
                                      </p:cBhvr>
                                      <p:to>
                                        <p:strVal val="visible"/>
                                      </p:to>
                                    </p:set>
                                    <p:anim calcmode="lin" valueType="num">
                                      <p:cBhvr>
                                        <p:cTn id="23" dur="500" fill="hold"/>
                                        <p:tgtEl>
                                          <p:spTgt spid="335882"/>
                                        </p:tgtEl>
                                        <p:attrNameLst>
                                          <p:attrName>ppt_w</p:attrName>
                                        </p:attrNameLst>
                                      </p:cBhvr>
                                      <p:tavLst>
                                        <p:tav tm="0">
                                          <p:val>
                                            <p:fltVal val="0"/>
                                          </p:val>
                                        </p:tav>
                                        <p:tav tm="100000">
                                          <p:val>
                                            <p:strVal val="#ppt_w"/>
                                          </p:val>
                                        </p:tav>
                                      </p:tavLst>
                                    </p:anim>
                                    <p:anim calcmode="lin" valueType="num">
                                      <p:cBhvr>
                                        <p:cTn id="24" dur="500" fill="hold"/>
                                        <p:tgtEl>
                                          <p:spTgt spid="335882"/>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335884"/>
                                        </p:tgtEl>
                                        <p:attrNameLst>
                                          <p:attrName>style.visibility</p:attrName>
                                        </p:attrNameLst>
                                      </p:cBhvr>
                                      <p:to>
                                        <p:strVal val="visible"/>
                                      </p:to>
                                    </p:set>
                                    <p:anim calcmode="lin" valueType="num">
                                      <p:cBhvr>
                                        <p:cTn id="27" dur="500" fill="hold"/>
                                        <p:tgtEl>
                                          <p:spTgt spid="335884"/>
                                        </p:tgtEl>
                                        <p:attrNameLst>
                                          <p:attrName>ppt_w</p:attrName>
                                        </p:attrNameLst>
                                      </p:cBhvr>
                                      <p:tavLst>
                                        <p:tav tm="0">
                                          <p:val>
                                            <p:fltVal val="0"/>
                                          </p:val>
                                        </p:tav>
                                        <p:tav tm="100000">
                                          <p:val>
                                            <p:strVal val="#ppt_w"/>
                                          </p:val>
                                        </p:tav>
                                      </p:tavLst>
                                    </p:anim>
                                    <p:anim calcmode="lin" valueType="num">
                                      <p:cBhvr>
                                        <p:cTn id="28" dur="500" fill="hold"/>
                                        <p:tgtEl>
                                          <p:spTgt spid="335884"/>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335886"/>
                                        </p:tgtEl>
                                        <p:attrNameLst>
                                          <p:attrName>style.visibility</p:attrName>
                                        </p:attrNameLst>
                                      </p:cBhvr>
                                      <p:to>
                                        <p:strVal val="visible"/>
                                      </p:to>
                                    </p:set>
                                    <p:anim calcmode="lin" valueType="num">
                                      <p:cBhvr>
                                        <p:cTn id="31" dur="500" fill="hold"/>
                                        <p:tgtEl>
                                          <p:spTgt spid="335886"/>
                                        </p:tgtEl>
                                        <p:attrNameLst>
                                          <p:attrName>ppt_w</p:attrName>
                                        </p:attrNameLst>
                                      </p:cBhvr>
                                      <p:tavLst>
                                        <p:tav tm="0">
                                          <p:val>
                                            <p:fltVal val="0"/>
                                          </p:val>
                                        </p:tav>
                                        <p:tav tm="100000">
                                          <p:val>
                                            <p:strVal val="#ppt_w"/>
                                          </p:val>
                                        </p:tav>
                                      </p:tavLst>
                                    </p:anim>
                                    <p:anim calcmode="lin" valueType="num">
                                      <p:cBhvr>
                                        <p:cTn id="32" dur="500" fill="hold"/>
                                        <p:tgtEl>
                                          <p:spTgt spid="3358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4" grpId="0"/>
    </p:bldLst>
  </p:timing>
</p:sld>
</file>

<file path=ppt/slides/slide14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22" name="Rectangle 2"/>
          <p:cNvSpPr>
            <a:spLocks noGrp="1" noChangeArrowheads="1"/>
          </p:cNvSpPr>
          <p:nvPr>
            <p:ph type="title" idx="4294967295"/>
          </p:nvPr>
        </p:nvSpPr>
        <p:spPr>
          <a:xfrm>
            <a:off x="457200" y="838200"/>
            <a:ext cx="8229600" cy="1219200"/>
          </a:xfrm>
        </p:spPr>
        <p:txBody>
          <a:bodyPr anchorCtr="1"/>
          <a:lstStyle/>
          <a:p>
            <a:pPr eaLnBrk="1" hangingPunct="1">
              <a:defRPr/>
            </a:pPr>
            <a:r>
              <a:rPr lang="fa-IR" sz="4000" b="1" dirty="0" smtClean="0">
                <a:solidFill>
                  <a:schemeClr val="hlink"/>
                </a:solidFill>
              </a:rPr>
              <a:t>ویژگیهای نمره های </a:t>
            </a:r>
            <a:r>
              <a:rPr lang="en-US" sz="4000" b="1" dirty="0" smtClean="0">
                <a:solidFill>
                  <a:schemeClr val="hlink"/>
                </a:solidFill>
              </a:rPr>
              <a:t>Z</a:t>
            </a:r>
          </a:p>
        </p:txBody>
      </p:sp>
      <p:sp>
        <p:nvSpPr>
          <p:cNvPr id="337923" name="Rectangle 3"/>
          <p:cNvSpPr>
            <a:spLocks noGrp="1" noChangeArrowheads="1"/>
          </p:cNvSpPr>
          <p:nvPr>
            <p:ph type="body" idx="4294967295"/>
          </p:nvPr>
        </p:nvSpPr>
        <p:spPr>
          <a:xfrm>
            <a:off x="990600" y="2514600"/>
            <a:ext cx="7391400" cy="3505200"/>
          </a:xfrm>
        </p:spPr>
        <p:txBody>
          <a:bodyPr/>
          <a:lstStyle/>
          <a:p>
            <a:pPr algn="just" eaLnBrk="1" hangingPunct="1">
              <a:buFontTx/>
              <a:buNone/>
              <a:defRPr/>
            </a:pPr>
            <a:r>
              <a:rPr lang="en-US" b="1" dirty="0" smtClean="0"/>
              <a:t>   </a:t>
            </a:r>
            <a:r>
              <a:rPr lang="fa-IR" b="1" dirty="0" smtClean="0"/>
              <a:t>اگر نمره خام بزرگتر از میانگین باشد نمره </a:t>
            </a:r>
            <a:r>
              <a:rPr lang="en-US" b="1" dirty="0" smtClean="0"/>
              <a:t>Z</a:t>
            </a:r>
            <a:r>
              <a:rPr lang="fa-IR" b="1" dirty="0" smtClean="0"/>
              <a:t> مثبت، اگر مساوی میانگین باشد </a:t>
            </a:r>
            <a:r>
              <a:rPr lang="en-US" b="1" dirty="0" smtClean="0"/>
              <a:t>Z</a:t>
            </a:r>
            <a:r>
              <a:rPr lang="fa-IR" b="1" dirty="0" smtClean="0"/>
              <a:t> صفر و اگر کوچکتر از میانگین باشد </a:t>
            </a:r>
            <a:r>
              <a:rPr lang="en-US" b="1" dirty="0" smtClean="0"/>
              <a:t>Z</a:t>
            </a:r>
            <a:r>
              <a:rPr lang="fa-IR" b="1" dirty="0" smtClean="0"/>
              <a:t> منفی خواهد شد.</a:t>
            </a:r>
          </a:p>
          <a:p>
            <a:pPr algn="just" eaLnBrk="1" hangingPunct="1">
              <a:buFontTx/>
              <a:buNone/>
              <a:defRPr/>
            </a:pPr>
            <a:r>
              <a:rPr lang="fa-IR" b="1" dirty="0" smtClean="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37922"/>
                                        </p:tgtEl>
                                        <p:attrNameLst>
                                          <p:attrName>style.visibility</p:attrName>
                                        </p:attrNameLst>
                                      </p:cBhvr>
                                      <p:to>
                                        <p:strVal val="visible"/>
                                      </p:to>
                                    </p:set>
                                    <p:anim calcmode="lin" valueType="num">
                                      <p:cBhvr>
                                        <p:cTn id="7" dur="500" fill="hold"/>
                                        <p:tgtEl>
                                          <p:spTgt spid="337922"/>
                                        </p:tgtEl>
                                        <p:attrNameLst>
                                          <p:attrName>ppt_w</p:attrName>
                                        </p:attrNameLst>
                                      </p:cBhvr>
                                      <p:tavLst>
                                        <p:tav tm="0">
                                          <p:val>
                                            <p:fltVal val="0"/>
                                          </p:val>
                                        </p:tav>
                                        <p:tav tm="100000">
                                          <p:val>
                                            <p:strVal val="#ppt_w"/>
                                          </p:val>
                                        </p:tav>
                                      </p:tavLst>
                                    </p:anim>
                                    <p:anim calcmode="lin" valueType="num">
                                      <p:cBhvr>
                                        <p:cTn id="8" dur="500" fill="hold"/>
                                        <p:tgtEl>
                                          <p:spTgt spid="33792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37923">
                                            <p:txEl>
                                              <p:pRg st="0" end="0"/>
                                            </p:txEl>
                                          </p:spTgt>
                                        </p:tgtEl>
                                        <p:attrNameLst>
                                          <p:attrName>style.visibility</p:attrName>
                                        </p:attrNameLst>
                                      </p:cBhvr>
                                      <p:to>
                                        <p:strVal val="visible"/>
                                      </p:to>
                                    </p:set>
                                    <p:anim calcmode="lin" valueType="num">
                                      <p:cBhvr>
                                        <p:cTn id="13" dur="500" fill="hold"/>
                                        <p:tgtEl>
                                          <p:spTgt spid="33792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3792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37923">
                                            <p:txEl>
                                              <p:pRg st="1" end="1"/>
                                            </p:txEl>
                                          </p:spTgt>
                                        </p:tgtEl>
                                        <p:attrNameLst>
                                          <p:attrName>style.visibility</p:attrName>
                                        </p:attrNameLst>
                                      </p:cBhvr>
                                      <p:to>
                                        <p:strVal val="visible"/>
                                      </p:to>
                                    </p:set>
                                    <p:anim calcmode="lin" valueType="num">
                                      <p:cBhvr>
                                        <p:cTn id="19" dur="500" fill="hold"/>
                                        <p:tgtEl>
                                          <p:spTgt spid="33792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3792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2" grpId="0"/>
      <p:bldP spid="337923" grpId="0" build="p"/>
    </p:bldLst>
  </p:timing>
</p:sld>
</file>

<file path=ppt/slides/slide14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9970" name="Rectangle 2"/>
          <p:cNvSpPr>
            <a:spLocks noGrp="1" noChangeArrowheads="1"/>
          </p:cNvSpPr>
          <p:nvPr>
            <p:ph type="title" idx="4294967295"/>
          </p:nvPr>
        </p:nvSpPr>
        <p:spPr/>
        <p:txBody>
          <a:bodyPr anchorCtr="1"/>
          <a:lstStyle/>
          <a:p>
            <a:pPr eaLnBrk="1" hangingPunct="1">
              <a:defRPr/>
            </a:pPr>
            <a:r>
              <a:rPr lang="fa-IR" sz="4000" b="1" smtClean="0">
                <a:solidFill>
                  <a:schemeClr val="hlink"/>
                </a:solidFill>
              </a:rPr>
              <a:t>موارد استفاده نمره </a:t>
            </a:r>
            <a:r>
              <a:rPr lang="en-US" sz="4000" b="1" smtClean="0">
                <a:solidFill>
                  <a:schemeClr val="hlink"/>
                </a:solidFill>
              </a:rPr>
              <a:t>Z</a:t>
            </a:r>
          </a:p>
        </p:txBody>
      </p:sp>
      <p:sp>
        <p:nvSpPr>
          <p:cNvPr id="339971" name="Rectangle 3"/>
          <p:cNvSpPr>
            <a:spLocks noGrp="1" noChangeArrowheads="1"/>
          </p:cNvSpPr>
          <p:nvPr>
            <p:ph type="body" sz="half" idx="4294967295"/>
          </p:nvPr>
        </p:nvSpPr>
        <p:spPr>
          <a:xfrm>
            <a:off x="228600" y="1524000"/>
            <a:ext cx="8915400" cy="609600"/>
          </a:xfrm>
        </p:spPr>
        <p:txBody>
          <a:bodyPr/>
          <a:lstStyle/>
          <a:p>
            <a:pPr algn="ctr" eaLnBrk="1" hangingPunct="1">
              <a:buFontTx/>
              <a:buNone/>
              <a:defRPr/>
            </a:pPr>
            <a:r>
              <a:rPr lang="fa-IR" sz="2800" b="1" dirty="0" smtClean="0"/>
              <a:t>مقایسه عملکرد فرد در ویژگیهای مختلف </a:t>
            </a:r>
            <a:endParaRPr lang="en-US" sz="2800" b="1" dirty="0" smtClean="0"/>
          </a:p>
        </p:txBody>
      </p:sp>
      <p:graphicFrame>
        <p:nvGraphicFramePr>
          <p:cNvPr id="215066" name="Group 26"/>
          <p:cNvGraphicFramePr>
            <a:graphicFrameLocks noGrp="1"/>
          </p:cNvGraphicFramePr>
          <p:nvPr>
            <p:ph sz="half" idx="4294967295"/>
          </p:nvPr>
        </p:nvGraphicFramePr>
        <p:xfrm>
          <a:off x="457200" y="3219450"/>
          <a:ext cx="8229600" cy="2722563"/>
        </p:xfrm>
        <a:graphic>
          <a:graphicData uri="http://schemas.openxmlformats.org/drawingml/2006/table">
            <a:tbl>
              <a:tblPr/>
              <a:tblGrid>
                <a:gridCol w="2641600"/>
                <a:gridCol w="1285875"/>
                <a:gridCol w="1341438"/>
                <a:gridCol w="1347787"/>
                <a:gridCol w="1612900"/>
              </a:tblGrid>
              <a:tr h="86836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fa-IR" sz="32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علوم</a:t>
                      </a:r>
                      <a:endParaRPr kumimoji="0" lang="en-US" sz="32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en-US"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Z</a:t>
                      </a:r>
                      <a:r>
                        <a:rPr kumimoji="0" lang="fa-IR"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علوم </a:t>
                      </a:r>
                      <a:r>
                        <a:rPr kumimoji="0" lang="en-US"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endParaRPr kumimoji="0" lang="en-US" sz="32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ریاضی</a:t>
                      </a:r>
                      <a:endParaRPr kumimoji="0" lang="en-US" sz="32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en-US"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Z </a:t>
                      </a:r>
                      <a:r>
                        <a:rPr kumimoji="0" lang="fa-IR"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ریاضی</a:t>
                      </a:r>
                      <a:endParaRPr kumimoji="0" lang="en-US" sz="32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5420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میانگین</a:t>
                      </a:r>
                      <a:endParaRPr kumimoji="0" lang="en-US"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انحراف استاندارد</a:t>
                      </a:r>
                      <a:endParaRPr kumimoji="0" lang="en-US"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نمره احمد</a:t>
                      </a:r>
                      <a:endParaRPr kumimoji="0" lang="en-US"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en-US"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72</a:t>
                      </a: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en-US"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15</a:t>
                      </a: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en-US"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endParaRPr kumimoji="0" lang="fa-IR"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endParaRPr kumimoji="0" lang="fa-IR"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en-US"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en-US"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50</a:t>
                      </a: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en-US"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20</a:t>
                      </a: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en-US"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endParaRPr kumimoji="0" lang="fa-IR"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endParaRPr kumimoji="0" lang="fa-IR"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en-US"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9992" name="Rectangle 24"/>
          <p:cNvSpPr>
            <a:spLocks noChangeArrowheads="1"/>
          </p:cNvSpPr>
          <p:nvPr/>
        </p:nvSpPr>
        <p:spPr bwMode="auto">
          <a:xfrm>
            <a:off x="0" y="2300288"/>
            <a:ext cx="9144000" cy="519112"/>
          </a:xfrm>
          <a:prstGeom prst="rect">
            <a:avLst/>
          </a:prstGeom>
          <a:noFill/>
          <a:ln w="9525">
            <a:noFill/>
            <a:miter lim="800000"/>
            <a:headEnd/>
            <a:tailEnd/>
          </a:ln>
        </p:spPr>
        <p:txBody>
          <a:bodyPr anchor="ctr">
            <a:spAutoFit/>
          </a:bodyPr>
          <a:lstStyle/>
          <a:p>
            <a:pPr algn="ctr" rtl="1">
              <a:tabLst>
                <a:tab pos="1341438" algn="l"/>
              </a:tabLst>
            </a:pPr>
            <a:r>
              <a:rPr lang="fa-IR" sz="2800" b="1"/>
              <a:t>نتایج حاصل از اجرای دو آزمون ریاضی و فیزیک</a:t>
            </a:r>
            <a:endParaRPr lang="en-US" sz="28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39970"/>
                                        </p:tgtEl>
                                        <p:attrNameLst>
                                          <p:attrName>style.visibility</p:attrName>
                                        </p:attrNameLst>
                                      </p:cBhvr>
                                      <p:to>
                                        <p:strVal val="visible"/>
                                      </p:to>
                                    </p:set>
                                    <p:anim calcmode="lin" valueType="num">
                                      <p:cBhvr>
                                        <p:cTn id="7" dur="500" fill="hold"/>
                                        <p:tgtEl>
                                          <p:spTgt spid="339970"/>
                                        </p:tgtEl>
                                        <p:attrNameLst>
                                          <p:attrName>ppt_w</p:attrName>
                                        </p:attrNameLst>
                                      </p:cBhvr>
                                      <p:tavLst>
                                        <p:tav tm="0">
                                          <p:val>
                                            <p:fltVal val="0"/>
                                          </p:val>
                                        </p:tav>
                                        <p:tav tm="100000">
                                          <p:val>
                                            <p:strVal val="#ppt_w"/>
                                          </p:val>
                                        </p:tav>
                                      </p:tavLst>
                                    </p:anim>
                                    <p:anim calcmode="lin" valueType="num">
                                      <p:cBhvr>
                                        <p:cTn id="8" dur="500" fill="hold"/>
                                        <p:tgtEl>
                                          <p:spTgt spid="33997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39971">
                                            <p:txEl>
                                              <p:pRg st="0" end="0"/>
                                            </p:txEl>
                                          </p:spTgt>
                                        </p:tgtEl>
                                        <p:attrNameLst>
                                          <p:attrName>style.visibility</p:attrName>
                                        </p:attrNameLst>
                                      </p:cBhvr>
                                      <p:to>
                                        <p:strVal val="visible"/>
                                      </p:to>
                                    </p:set>
                                    <p:anim calcmode="lin" valueType="num">
                                      <p:cBhvr>
                                        <p:cTn id="13" dur="500" fill="hold"/>
                                        <p:tgtEl>
                                          <p:spTgt spid="33997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3997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39992"/>
                                        </p:tgtEl>
                                        <p:attrNameLst>
                                          <p:attrName>style.visibility</p:attrName>
                                        </p:attrNameLst>
                                      </p:cBhvr>
                                      <p:to>
                                        <p:strVal val="visible"/>
                                      </p:to>
                                    </p:set>
                                    <p:anim calcmode="lin" valueType="num">
                                      <p:cBhvr>
                                        <p:cTn id="19" dur="500" fill="hold"/>
                                        <p:tgtEl>
                                          <p:spTgt spid="339992"/>
                                        </p:tgtEl>
                                        <p:attrNameLst>
                                          <p:attrName>ppt_w</p:attrName>
                                        </p:attrNameLst>
                                      </p:cBhvr>
                                      <p:tavLst>
                                        <p:tav tm="0">
                                          <p:val>
                                            <p:fltVal val="0"/>
                                          </p:val>
                                        </p:tav>
                                        <p:tav tm="100000">
                                          <p:val>
                                            <p:strVal val="#ppt_w"/>
                                          </p:val>
                                        </p:tav>
                                      </p:tavLst>
                                    </p:anim>
                                    <p:anim calcmode="lin" valueType="num">
                                      <p:cBhvr>
                                        <p:cTn id="20" dur="500" fill="hold"/>
                                        <p:tgtEl>
                                          <p:spTgt spid="339992"/>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15066"/>
                                        </p:tgtEl>
                                        <p:attrNameLst>
                                          <p:attrName>style.visibility</p:attrName>
                                        </p:attrNameLst>
                                      </p:cBhvr>
                                      <p:to>
                                        <p:strVal val="visible"/>
                                      </p:to>
                                    </p:set>
                                    <p:anim calcmode="lin" valueType="num">
                                      <p:cBhvr>
                                        <p:cTn id="25" dur="500" fill="hold"/>
                                        <p:tgtEl>
                                          <p:spTgt spid="215066"/>
                                        </p:tgtEl>
                                        <p:attrNameLst>
                                          <p:attrName>ppt_w</p:attrName>
                                        </p:attrNameLst>
                                      </p:cBhvr>
                                      <p:tavLst>
                                        <p:tav tm="0">
                                          <p:val>
                                            <p:fltVal val="0"/>
                                          </p:val>
                                        </p:tav>
                                        <p:tav tm="100000">
                                          <p:val>
                                            <p:strVal val="#ppt_w"/>
                                          </p:val>
                                        </p:tav>
                                      </p:tavLst>
                                    </p:anim>
                                    <p:anim calcmode="lin" valueType="num">
                                      <p:cBhvr>
                                        <p:cTn id="26" dur="500" fill="hold"/>
                                        <p:tgtEl>
                                          <p:spTgt spid="2150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0" grpId="0"/>
      <p:bldP spid="339971" grpId="0" build="p"/>
      <p:bldP spid="339992" grpId="0" autoUpdateAnimBg="0"/>
    </p:bldLst>
  </p:timing>
</p:sld>
</file>

<file path=ppt/slides/slide14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2018" name="Rectangle 2"/>
          <p:cNvSpPr>
            <a:spLocks noGrp="1" noChangeArrowheads="1"/>
          </p:cNvSpPr>
          <p:nvPr>
            <p:ph type="title" idx="4294967295"/>
          </p:nvPr>
        </p:nvSpPr>
        <p:spPr>
          <a:xfrm>
            <a:off x="457200" y="609600"/>
            <a:ext cx="8001000" cy="2057400"/>
          </a:xfrm>
        </p:spPr>
        <p:txBody>
          <a:bodyPr anchorCtr="1"/>
          <a:lstStyle/>
          <a:p>
            <a:pPr algn="r" eaLnBrk="1" hangingPunct="1">
              <a:defRPr/>
            </a:pPr>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r>
              <a:rPr lang="fa-IR" sz="4000" b="1" dirty="0" smtClean="0"/>
              <a:t/>
            </a:r>
            <a:br>
              <a:rPr lang="fa-IR" sz="4000" b="1" dirty="0" smtClean="0"/>
            </a:br>
            <a:r>
              <a:rPr lang="fa-IR" sz="4000" b="1" dirty="0" smtClean="0"/>
              <a:t/>
            </a:r>
            <a:br>
              <a:rPr lang="fa-IR" sz="4000" b="1" dirty="0" smtClean="0"/>
            </a:br>
            <a:r>
              <a:rPr lang="fa-IR" sz="4000" b="1" dirty="0" smtClean="0"/>
              <a:t/>
            </a:r>
            <a:br>
              <a:rPr lang="fa-IR" sz="4000" b="1" dirty="0" smtClean="0"/>
            </a:br>
            <a:r>
              <a:rPr lang="fa-IR" sz="4000" b="1" dirty="0" smtClean="0"/>
              <a:t/>
            </a:r>
            <a:br>
              <a:rPr lang="fa-IR" sz="4000" b="1" dirty="0" smtClean="0"/>
            </a:br>
            <a:r>
              <a:rPr lang="fa-IR" sz="4000" b="1" dirty="0" smtClean="0"/>
              <a:t/>
            </a:r>
            <a:br>
              <a:rPr lang="fa-IR" sz="4000" b="1" dirty="0" smtClean="0"/>
            </a:br>
            <a:r>
              <a:rPr lang="fa-IR" sz="4000" b="1" dirty="0" smtClean="0"/>
              <a:t/>
            </a:r>
            <a:br>
              <a:rPr lang="fa-IR" sz="4000" b="1" dirty="0" smtClean="0"/>
            </a:br>
            <a:r>
              <a:rPr lang="fa-IR" sz="3200" b="1" dirty="0" smtClean="0"/>
              <a:t/>
            </a:r>
            <a:br>
              <a:rPr lang="fa-IR" sz="3200" b="1" dirty="0" smtClean="0"/>
            </a:br>
            <a:r>
              <a:rPr lang="fa-IR" sz="3200" b="1" dirty="0" smtClean="0"/>
              <a:t>چون این دو ازمون با </a:t>
            </a:r>
            <a:r>
              <a:rPr lang="en-US" sz="3200" b="1" dirty="0" smtClean="0"/>
              <a:t> </a:t>
            </a:r>
            <a:r>
              <a:rPr lang="fa-IR" sz="3200" b="1" dirty="0" smtClean="0"/>
              <a:t>مقیاسهای </a:t>
            </a:r>
            <a:r>
              <a:rPr lang="en-US" sz="3200" b="1" dirty="0" smtClean="0"/>
              <a:t> </a:t>
            </a:r>
            <a:r>
              <a:rPr lang="fa-IR" sz="3200" b="1" dirty="0" smtClean="0"/>
              <a:t>مختلف به عمل امده , مقایسه اعداد 60 و 35 مفهومی ندارد.اگر نمره ها ی دو ازمون تقریبا دارای منحنی فراوانی نرمال باشند,</a:t>
            </a:r>
            <a:r>
              <a:rPr lang="en-US" sz="3200" b="1" dirty="0" smtClean="0"/>
              <a:t> </a:t>
            </a:r>
            <a:r>
              <a:rPr lang="fa-IR" sz="3200" b="1" dirty="0" smtClean="0"/>
              <a:t>تنها بعد </a:t>
            </a:r>
            <a:r>
              <a:rPr lang="en-US" sz="3200" b="1" dirty="0" smtClean="0"/>
              <a:t> </a:t>
            </a:r>
            <a:r>
              <a:rPr lang="fa-IR" sz="3200" b="1" dirty="0" smtClean="0"/>
              <a:t>از استاندارد کردن می توان انها را با هم مقایسه کرد.</a:t>
            </a:r>
            <a:br>
              <a:rPr lang="fa-IR" sz="3200" b="1" dirty="0" smtClean="0"/>
            </a:br>
            <a:r>
              <a:rPr lang="fa-IR" sz="3200" b="1" dirty="0" smtClean="0"/>
              <a:t>بنا بر این علی در ریاضی بهتر است.</a:t>
            </a:r>
            <a:br>
              <a:rPr lang="fa-IR" sz="3200" b="1" dirty="0" smtClean="0"/>
            </a:br>
            <a:r>
              <a:rPr lang="en-US" sz="3200" b="1" dirty="0" smtClean="0"/>
              <a:t/>
            </a:r>
            <a:br>
              <a:rPr lang="en-US" sz="3200" b="1" dirty="0" smtClean="0"/>
            </a:br>
            <a:r>
              <a:rPr lang="fa-IR" sz="3200" b="1" dirty="0" smtClean="0"/>
              <a:t>زیرا-0.75&gt;-0.8 است.</a:t>
            </a:r>
            <a:r>
              <a:rPr lang="en-US" sz="3200" b="1" dirty="0" smtClean="0"/>
              <a:t/>
            </a:r>
            <a:br>
              <a:rPr lang="en-US" sz="3200" b="1" dirty="0" smtClean="0"/>
            </a:br>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endParaRPr lang="en-US" sz="4000" b="1" dirty="0" smtClean="0"/>
          </a:p>
        </p:txBody>
      </p:sp>
      <p:sp>
        <p:nvSpPr>
          <p:cNvPr id="342019" name="Rectangle 3"/>
          <p:cNvSpPr>
            <a:spLocks noGrp="1" noChangeArrowheads="1"/>
          </p:cNvSpPr>
          <p:nvPr>
            <p:ph type="body" idx="4294967295"/>
          </p:nvPr>
        </p:nvSpPr>
        <p:spPr>
          <a:xfrm>
            <a:off x="381000" y="2286000"/>
            <a:ext cx="8077200" cy="990600"/>
          </a:xfrm>
        </p:spPr>
        <p:txBody>
          <a:bodyPr/>
          <a:lstStyle/>
          <a:p>
            <a:pPr algn="just" eaLnBrk="1" hangingPunct="1">
              <a:buFontTx/>
              <a:buNone/>
              <a:defRPr/>
            </a:pPr>
            <a:r>
              <a:rPr lang="fa-IR" b="1" dirty="0" smtClean="0"/>
              <a:t>  </a:t>
            </a: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42018"/>
                                        </p:tgtEl>
                                        <p:attrNameLst>
                                          <p:attrName>style.visibility</p:attrName>
                                        </p:attrNameLst>
                                      </p:cBhvr>
                                      <p:to>
                                        <p:strVal val="visible"/>
                                      </p:to>
                                    </p:set>
                                    <p:anim calcmode="lin" valueType="num">
                                      <p:cBhvr>
                                        <p:cTn id="7" dur="500" fill="hold"/>
                                        <p:tgtEl>
                                          <p:spTgt spid="342018"/>
                                        </p:tgtEl>
                                        <p:attrNameLst>
                                          <p:attrName>ppt_w</p:attrName>
                                        </p:attrNameLst>
                                      </p:cBhvr>
                                      <p:tavLst>
                                        <p:tav tm="0">
                                          <p:val>
                                            <p:fltVal val="0"/>
                                          </p:val>
                                        </p:tav>
                                        <p:tav tm="100000">
                                          <p:val>
                                            <p:strVal val="#ppt_w"/>
                                          </p:val>
                                        </p:tav>
                                      </p:tavLst>
                                    </p:anim>
                                    <p:anim calcmode="lin" valueType="num">
                                      <p:cBhvr>
                                        <p:cTn id="8" dur="500" fill="hold"/>
                                        <p:tgtEl>
                                          <p:spTgt spid="34201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42019">
                                            <p:txEl>
                                              <p:pRg st="0" end="0"/>
                                            </p:txEl>
                                          </p:spTgt>
                                        </p:tgtEl>
                                        <p:attrNameLst>
                                          <p:attrName>style.visibility</p:attrName>
                                        </p:attrNameLst>
                                      </p:cBhvr>
                                      <p:to>
                                        <p:strVal val="visible"/>
                                      </p:to>
                                    </p:set>
                                    <p:anim calcmode="lin" valueType="num">
                                      <p:cBhvr>
                                        <p:cTn id="13" dur="500" fill="hold"/>
                                        <p:tgtEl>
                                          <p:spTgt spid="34201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4201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8" grpId="0"/>
      <p:bldP spid="342019"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457200" y="762000"/>
            <a:ext cx="8229600" cy="1139825"/>
          </a:xfrm>
        </p:spPr>
        <p:txBody>
          <a:bodyPr anchorCtr="1"/>
          <a:lstStyle/>
          <a:p>
            <a:pPr eaLnBrk="1" hangingPunct="1">
              <a:defRPr/>
            </a:pPr>
            <a:r>
              <a:rPr lang="fa-IR" b="1" dirty="0" smtClean="0">
                <a:solidFill>
                  <a:srgbClr val="FF3300"/>
                </a:solidFill>
              </a:rPr>
              <a:t>4)</a:t>
            </a:r>
            <a:r>
              <a:rPr lang="fa-IR" b="1" dirty="0" smtClean="0"/>
              <a:t> کاربرد پژوهش و درک و فهم آن:</a:t>
            </a:r>
            <a:endParaRPr lang="en-US" b="1" dirty="0" smtClean="0"/>
          </a:p>
        </p:txBody>
      </p:sp>
      <p:sp>
        <p:nvSpPr>
          <p:cNvPr id="30723" name="Rectangle 3"/>
          <p:cNvSpPr>
            <a:spLocks noGrp="1" noChangeArrowheads="1"/>
          </p:cNvSpPr>
          <p:nvPr>
            <p:ph type="body" idx="4294967295"/>
          </p:nvPr>
        </p:nvSpPr>
        <p:spPr>
          <a:xfrm>
            <a:off x="762000" y="2362200"/>
            <a:ext cx="7848600" cy="3276600"/>
          </a:xfrm>
        </p:spPr>
        <p:txBody>
          <a:bodyPr/>
          <a:lstStyle/>
          <a:p>
            <a:pPr algn="just" eaLnBrk="1" hangingPunct="1">
              <a:lnSpc>
                <a:spcPct val="200000"/>
              </a:lnSpc>
              <a:buFontTx/>
              <a:buNone/>
              <a:defRPr/>
            </a:pPr>
            <a:r>
              <a:rPr lang="fa-IR" b="1" dirty="0" smtClean="0"/>
              <a:t>   برای درک نتایج پژوهشی و تشخیص اینکه روشهای آماری درست انتخاب و تفسیر شده اند خواننده باید با روشهای آماری آشنایی داشته باشد.</a:t>
            </a:r>
            <a:endParaRPr lang="en-US" b="1" dirty="0" smtClean="0"/>
          </a:p>
          <a:p>
            <a:pPr algn="just" eaLnBrk="1" hangingPunct="1">
              <a:lnSpc>
                <a:spcPct val="200000"/>
              </a:lnSpc>
              <a:defRPr/>
            </a:pP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500" fill="hold"/>
                                        <p:tgtEl>
                                          <p:spTgt spid="30722"/>
                                        </p:tgtEl>
                                        <p:attrNameLst>
                                          <p:attrName>ppt_w</p:attrName>
                                        </p:attrNameLst>
                                      </p:cBhvr>
                                      <p:tavLst>
                                        <p:tav tm="0">
                                          <p:val>
                                            <p:fltVal val="0"/>
                                          </p:val>
                                        </p:tav>
                                        <p:tav tm="100000">
                                          <p:val>
                                            <p:strVal val="#ppt_w"/>
                                          </p:val>
                                        </p:tav>
                                      </p:tavLst>
                                    </p:anim>
                                    <p:anim calcmode="lin" valueType="num">
                                      <p:cBhvr>
                                        <p:cTn id="8" dur="500" fill="hold"/>
                                        <p:tgtEl>
                                          <p:spTgt spid="3072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0723">
                                            <p:txEl>
                                              <p:pRg st="0" end="0"/>
                                            </p:txEl>
                                          </p:spTgt>
                                        </p:tgtEl>
                                        <p:attrNameLst>
                                          <p:attrName>style.visibility</p:attrName>
                                        </p:attrNameLst>
                                      </p:cBhvr>
                                      <p:to>
                                        <p:strVal val="visible"/>
                                      </p:to>
                                    </p:set>
                                    <p:anim calcmode="lin" valueType="num">
                                      <p:cBhvr>
                                        <p:cTn id="13"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072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Lst>
  </p:timing>
</p:sld>
</file>

<file path=ppt/slides/slide15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4066" name="Rectangle 2"/>
          <p:cNvSpPr>
            <a:spLocks noGrp="1" noChangeArrowheads="1"/>
          </p:cNvSpPr>
          <p:nvPr>
            <p:ph type="title" idx="4294967295"/>
          </p:nvPr>
        </p:nvSpPr>
        <p:spPr>
          <a:xfrm>
            <a:off x="457200" y="838200"/>
            <a:ext cx="8229600" cy="1139825"/>
          </a:xfrm>
        </p:spPr>
        <p:txBody>
          <a:bodyPr anchorCtr="1"/>
          <a:lstStyle/>
          <a:p>
            <a:pPr eaLnBrk="1" hangingPunct="1">
              <a:defRPr/>
            </a:pPr>
            <a:r>
              <a:rPr lang="fa-IR" sz="4000" b="1" smtClean="0">
                <a:solidFill>
                  <a:schemeClr val="hlink"/>
                </a:solidFill>
              </a:rPr>
              <a:t>معایب نمره </a:t>
            </a:r>
            <a:r>
              <a:rPr lang="en-US" sz="4000" b="1" smtClean="0">
                <a:solidFill>
                  <a:schemeClr val="hlink"/>
                </a:solidFill>
              </a:rPr>
              <a:t>Z</a:t>
            </a:r>
          </a:p>
        </p:txBody>
      </p:sp>
      <p:sp>
        <p:nvSpPr>
          <p:cNvPr id="344067" name="Rectangle 3"/>
          <p:cNvSpPr>
            <a:spLocks noGrp="1" noChangeArrowheads="1"/>
          </p:cNvSpPr>
          <p:nvPr>
            <p:ph type="body" idx="4294967295"/>
          </p:nvPr>
        </p:nvSpPr>
        <p:spPr>
          <a:xfrm>
            <a:off x="762000" y="2735263"/>
            <a:ext cx="7924800" cy="2352675"/>
          </a:xfrm>
        </p:spPr>
        <p:txBody>
          <a:bodyPr/>
          <a:lstStyle/>
          <a:p>
            <a:pPr algn="just" eaLnBrk="1" hangingPunct="1">
              <a:buFontTx/>
              <a:buNone/>
              <a:defRPr/>
            </a:pPr>
            <a:r>
              <a:rPr lang="fa-IR" b="1" dirty="0" smtClean="0"/>
              <a:t>  1- به سادگی برای کلیه افراد جامعه قابل تفسیر </a:t>
            </a:r>
            <a:r>
              <a:rPr lang="en-US" b="1" dirty="0" smtClean="0"/>
              <a:t> </a:t>
            </a:r>
            <a:r>
              <a:rPr lang="fa-IR" b="1" dirty="0" smtClean="0"/>
              <a:t>نیستند.</a:t>
            </a:r>
          </a:p>
          <a:p>
            <a:pPr algn="just" eaLnBrk="1" hangingPunct="1">
              <a:buFontTx/>
              <a:buNone/>
              <a:defRPr/>
            </a:pPr>
            <a:r>
              <a:rPr lang="fa-IR" b="1" dirty="0" smtClean="0"/>
              <a:t>  2- این نمره در برخی از موارد منفی و اعشاری است وهمین امر موجب می شود که معنی آن را تمام افراد درک نکنند.</a:t>
            </a: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44066"/>
                                        </p:tgtEl>
                                        <p:attrNameLst>
                                          <p:attrName>style.visibility</p:attrName>
                                        </p:attrNameLst>
                                      </p:cBhvr>
                                      <p:to>
                                        <p:strVal val="visible"/>
                                      </p:to>
                                    </p:set>
                                    <p:anim calcmode="lin" valueType="num">
                                      <p:cBhvr>
                                        <p:cTn id="7" dur="500" fill="hold"/>
                                        <p:tgtEl>
                                          <p:spTgt spid="344066"/>
                                        </p:tgtEl>
                                        <p:attrNameLst>
                                          <p:attrName>ppt_w</p:attrName>
                                        </p:attrNameLst>
                                      </p:cBhvr>
                                      <p:tavLst>
                                        <p:tav tm="0">
                                          <p:val>
                                            <p:fltVal val="0"/>
                                          </p:val>
                                        </p:tav>
                                        <p:tav tm="100000">
                                          <p:val>
                                            <p:strVal val="#ppt_w"/>
                                          </p:val>
                                        </p:tav>
                                      </p:tavLst>
                                    </p:anim>
                                    <p:anim calcmode="lin" valueType="num">
                                      <p:cBhvr>
                                        <p:cTn id="8" dur="500" fill="hold"/>
                                        <p:tgtEl>
                                          <p:spTgt spid="34406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44067">
                                            <p:txEl>
                                              <p:pRg st="0" end="0"/>
                                            </p:txEl>
                                          </p:spTgt>
                                        </p:tgtEl>
                                        <p:attrNameLst>
                                          <p:attrName>style.visibility</p:attrName>
                                        </p:attrNameLst>
                                      </p:cBhvr>
                                      <p:to>
                                        <p:strVal val="visible"/>
                                      </p:to>
                                    </p:set>
                                    <p:anim calcmode="lin" valueType="num">
                                      <p:cBhvr>
                                        <p:cTn id="13" dur="500" fill="hold"/>
                                        <p:tgtEl>
                                          <p:spTgt spid="34406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4406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44067">
                                            <p:txEl>
                                              <p:pRg st="1" end="1"/>
                                            </p:txEl>
                                          </p:spTgt>
                                        </p:tgtEl>
                                        <p:attrNameLst>
                                          <p:attrName>style.visibility</p:attrName>
                                        </p:attrNameLst>
                                      </p:cBhvr>
                                      <p:to>
                                        <p:strVal val="visible"/>
                                      </p:to>
                                    </p:set>
                                    <p:anim calcmode="lin" valueType="num">
                                      <p:cBhvr>
                                        <p:cTn id="19" dur="500" fill="hold"/>
                                        <p:tgtEl>
                                          <p:spTgt spid="34406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44067">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6" grpId="0"/>
      <p:bldP spid="344067" grpId="0" build="p"/>
    </p:bldLst>
  </p:timing>
</p:sld>
</file>

<file path=ppt/slides/slide15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6114" name="Rectangle 2"/>
          <p:cNvSpPr>
            <a:spLocks noGrp="1" noChangeArrowheads="1"/>
          </p:cNvSpPr>
          <p:nvPr>
            <p:ph type="title" idx="4294967295"/>
          </p:nvPr>
        </p:nvSpPr>
        <p:spPr/>
        <p:txBody>
          <a:bodyPr anchorCtr="1"/>
          <a:lstStyle/>
          <a:p>
            <a:pPr eaLnBrk="1" hangingPunct="1">
              <a:defRPr/>
            </a:pPr>
            <a:r>
              <a:rPr lang="fa-IR" sz="4000" b="1" smtClean="0">
                <a:solidFill>
                  <a:schemeClr val="hlink"/>
                </a:solidFill>
              </a:rPr>
              <a:t>نمره </a:t>
            </a:r>
            <a:r>
              <a:rPr lang="en-US" sz="4000" b="1" smtClean="0">
                <a:solidFill>
                  <a:schemeClr val="hlink"/>
                </a:solidFill>
              </a:rPr>
              <a:t>T</a:t>
            </a:r>
          </a:p>
        </p:txBody>
      </p:sp>
      <p:sp>
        <p:nvSpPr>
          <p:cNvPr id="346115" name="Rectangle 3"/>
          <p:cNvSpPr>
            <a:spLocks noGrp="1" noChangeArrowheads="1"/>
          </p:cNvSpPr>
          <p:nvPr>
            <p:ph type="body" idx="4294967295"/>
          </p:nvPr>
        </p:nvSpPr>
        <p:spPr>
          <a:xfrm>
            <a:off x="762000" y="1905000"/>
            <a:ext cx="7924800" cy="2906713"/>
          </a:xfrm>
        </p:spPr>
        <p:txBody>
          <a:bodyPr/>
          <a:lstStyle/>
          <a:p>
            <a:pPr algn="just" eaLnBrk="1" hangingPunct="1">
              <a:buFontTx/>
              <a:buNone/>
              <a:defRPr/>
            </a:pPr>
            <a:r>
              <a:rPr lang="fa-IR" b="1" dirty="0" smtClean="0"/>
              <a:t>   در استفاده از نمره </a:t>
            </a:r>
            <a:r>
              <a:rPr lang="en-US" b="1" dirty="0" smtClean="0"/>
              <a:t>Z</a:t>
            </a:r>
            <a:r>
              <a:rPr lang="fa-IR" b="1" dirty="0" smtClean="0"/>
              <a:t> پژوهشگر در برخی از موارد با نمره های منفی و اعشاری روبرواست. این مسأله درک و تفسیر آن را دشوار می کند. برای از بین بردن اعشار نمره </a:t>
            </a:r>
            <a:r>
              <a:rPr lang="en-US" b="1" dirty="0" smtClean="0"/>
              <a:t>Z</a:t>
            </a:r>
            <a:r>
              <a:rPr lang="fa-IR" b="1" dirty="0" smtClean="0"/>
              <a:t> را در عدد ثابتی ( </a:t>
            </a:r>
            <a:r>
              <a:rPr lang="en-US" b="1" dirty="0" smtClean="0"/>
              <a:t>S</a:t>
            </a:r>
            <a:r>
              <a:rPr lang="fa-IR" b="1" dirty="0" smtClean="0"/>
              <a:t> ) ضرب و برای از بین بردن علامت منفی نمره </a:t>
            </a:r>
            <a:r>
              <a:rPr lang="en-US" b="1" dirty="0" smtClean="0"/>
              <a:t>Z</a:t>
            </a:r>
            <a:r>
              <a:rPr lang="fa-IR" b="1" dirty="0" smtClean="0"/>
              <a:t> را با عدد ثابتی (</a:t>
            </a:r>
            <a:r>
              <a:rPr lang="en-US" b="1" dirty="0" smtClean="0"/>
              <a:t>    </a:t>
            </a:r>
            <a:r>
              <a:rPr lang="fa-IR" b="1" dirty="0" smtClean="0"/>
              <a:t> ) جمع می کنند حاصل عددی است که به آن</a:t>
            </a:r>
            <a:r>
              <a:rPr lang="en-US" b="1" dirty="0" smtClean="0"/>
              <a:t>T</a:t>
            </a:r>
            <a:r>
              <a:rPr lang="fa-IR" b="1" dirty="0" smtClean="0"/>
              <a:t> می گویند. </a:t>
            </a:r>
            <a:endParaRPr lang="en-US" b="1" dirty="0" smtClean="0"/>
          </a:p>
        </p:txBody>
      </p:sp>
      <p:sp>
        <p:nvSpPr>
          <p:cNvPr id="55302" name="Rectangle 4"/>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fa-IR"/>
          </a:p>
        </p:txBody>
      </p:sp>
      <p:graphicFrame>
        <p:nvGraphicFramePr>
          <p:cNvPr id="346117" name="Object 5"/>
          <p:cNvGraphicFramePr>
            <a:graphicFrameLocks noChangeAspect="1"/>
          </p:cNvGraphicFramePr>
          <p:nvPr/>
        </p:nvGraphicFramePr>
        <p:xfrm>
          <a:off x="1752600" y="3886200"/>
          <a:ext cx="482600" cy="533400"/>
        </p:xfrm>
        <a:graphic>
          <a:graphicData uri="http://schemas.openxmlformats.org/presentationml/2006/ole">
            <mc:AlternateContent xmlns:mc="http://schemas.openxmlformats.org/markup-compatibility/2006">
              <mc:Choice xmlns:v="urn:schemas-microsoft-com:vml" Requires="v">
                <p:oleObj spid="_x0000_s55310" name="Equation" r:id="rId4" imgW="177569" imgH="202936" progId="Equation.3">
                  <p:embed/>
                </p:oleObj>
              </mc:Choice>
              <mc:Fallback>
                <p:oleObj name="Equation" r:id="rId4" imgW="177569" imgH="202936" progId="Equation.3">
                  <p:embed/>
                  <p:pic>
                    <p:nvPicPr>
                      <p:cNvPr id="0" name="Object 5"/>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1752600" y="3886200"/>
                        <a:ext cx="4826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303" name="Rectangle 6"/>
          <p:cNvSpPr>
            <a:spLocks noChangeArrowheads="1"/>
          </p:cNvSpPr>
          <p:nvPr/>
        </p:nvSpPr>
        <p:spPr bwMode="auto">
          <a:xfrm>
            <a:off x="0" y="3319463"/>
            <a:ext cx="9144000" cy="0"/>
          </a:xfrm>
          <a:prstGeom prst="rect">
            <a:avLst/>
          </a:prstGeom>
          <a:noFill/>
          <a:ln w="9525">
            <a:noFill/>
            <a:miter lim="800000"/>
            <a:headEnd/>
            <a:tailEnd/>
          </a:ln>
        </p:spPr>
        <p:txBody>
          <a:bodyPr wrap="none" anchor="ctr">
            <a:spAutoFit/>
          </a:bodyPr>
          <a:lstStyle/>
          <a:p>
            <a:endParaRPr lang="fa-IR"/>
          </a:p>
        </p:txBody>
      </p:sp>
      <p:graphicFrame>
        <p:nvGraphicFramePr>
          <p:cNvPr id="346119" name="Object 7"/>
          <p:cNvGraphicFramePr>
            <a:graphicFrameLocks noChangeAspect="1"/>
          </p:cNvGraphicFramePr>
          <p:nvPr/>
        </p:nvGraphicFramePr>
        <p:xfrm>
          <a:off x="3200400" y="5257800"/>
          <a:ext cx="2725738" cy="700088"/>
        </p:xfrm>
        <a:graphic>
          <a:graphicData uri="http://schemas.openxmlformats.org/presentationml/2006/ole">
            <mc:AlternateContent xmlns:mc="http://schemas.openxmlformats.org/markup-compatibility/2006">
              <mc:Choice xmlns:v="urn:schemas-microsoft-com:vml" Requires="v">
                <p:oleObj spid="_x0000_s55311" name="Equation" r:id="rId6" imgW="736560" imgH="215640" progId="Equation.3">
                  <p:embed/>
                </p:oleObj>
              </mc:Choice>
              <mc:Fallback>
                <p:oleObj name="Equation" r:id="rId6" imgW="736560" imgH="215640" progId="Equation.3">
                  <p:embed/>
                  <p:pic>
                    <p:nvPicPr>
                      <p:cNvPr id="0" name="Object 7"/>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3200400" y="5257800"/>
                        <a:ext cx="2725738" cy="700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46114"/>
                                        </p:tgtEl>
                                        <p:attrNameLst>
                                          <p:attrName>style.visibility</p:attrName>
                                        </p:attrNameLst>
                                      </p:cBhvr>
                                      <p:to>
                                        <p:strVal val="visible"/>
                                      </p:to>
                                    </p:set>
                                    <p:anim calcmode="lin" valueType="num">
                                      <p:cBhvr>
                                        <p:cTn id="7" dur="500" fill="hold"/>
                                        <p:tgtEl>
                                          <p:spTgt spid="346114"/>
                                        </p:tgtEl>
                                        <p:attrNameLst>
                                          <p:attrName>ppt_w</p:attrName>
                                        </p:attrNameLst>
                                      </p:cBhvr>
                                      <p:tavLst>
                                        <p:tav tm="0">
                                          <p:val>
                                            <p:fltVal val="0"/>
                                          </p:val>
                                        </p:tav>
                                        <p:tav tm="100000">
                                          <p:val>
                                            <p:strVal val="#ppt_w"/>
                                          </p:val>
                                        </p:tav>
                                      </p:tavLst>
                                    </p:anim>
                                    <p:anim calcmode="lin" valueType="num">
                                      <p:cBhvr>
                                        <p:cTn id="8" dur="500" fill="hold"/>
                                        <p:tgtEl>
                                          <p:spTgt spid="34611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46115">
                                            <p:txEl>
                                              <p:pRg st="0" end="0"/>
                                            </p:txEl>
                                          </p:spTgt>
                                        </p:tgtEl>
                                        <p:attrNameLst>
                                          <p:attrName>style.visibility</p:attrName>
                                        </p:attrNameLst>
                                      </p:cBhvr>
                                      <p:to>
                                        <p:strVal val="visible"/>
                                      </p:to>
                                    </p:set>
                                    <p:anim calcmode="lin" valueType="num">
                                      <p:cBhvr>
                                        <p:cTn id="13" dur="500" fill="hold"/>
                                        <p:tgtEl>
                                          <p:spTgt spid="34611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46115">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346117"/>
                                        </p:tgtEl>
                                        <p:attrNameLst>
                                          <p:attrName>style.visibility</p:attrName>
                                        </p:attrNameLst>
                                      </p:cBhvr>
                                      <p:to>
                                        <p:strVal val="visible"/>
                                      </p:to>
                                    </p:set>
                                    <p:anim calcmode="lin" valueType="num">
                                      <p:cBhvr>
                                        <p:cTn id="17" dur="500" fill="hold"/>
                                        <p:tgtEl>
                                          <p:spTgt spid="346117"/>
                                        </p:tgtEl>
                                        <p:attrNameLst>
                                          <p:attrName>ppt_w</p:attrName>
                                        </p:attrNameLst>
                                      </p:cBhvr>
                                      <p:tavLst>
                                        <p:tav tm="0">
                                          <p:val>
                                            <p:fltVal val="0"/>
                                          </p:val>
                                        </p:tav>
                                        <p:tav tm="100000">
                                          <p:val>
                                            <p:strVal val="#ppt_w"/>
                                          </p:val>
                                        </p:tav>
                                      </p:tavLst>
                                    </p:anim>
                                    <p:anim calcmode="lin" valueType="num">
                                      <p:cBhvr>
                                        <p:cTn id="18" dur="500" fill="hold"/>
                                        <p:tgtEl>
                                          <p:spTgt spid="346117"/>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346119"/>
                                        </p:tgtEl>
                                        <p:attrNameLst>
                                          <p:attrName>style.visibility</p:attrName>
                                        </p:attrNameLst>
                                      </p:cBhvr>
                                      <p:to>
                                        <p:strVal val="visible"/>
                                      </p:to>
                                    </p:set>
                                    <p:anim calcmode="lin" valueType="num">
                                      <p:cBhvr>
                                        <p:cTn id="21" dur="500" fill="hold"/>
                                        <p:tgtEl>
                                          <p:spTgt spid="346119"/>
                                        </p:tgtEl>
                                        <p:attrNameLst>
                                          <p:attrName>ppt_w</p:attrName>
                                        </p:attrNameLst>
                                      </p:cBhvr>
                                      <p:tavLst>
                                        <p:tav tm="0">
                                          <p:val>
                                            <p:fltVal val="0"/>
                                          </p:val>
                                        </p:tav>
                                        <p:tav tm="100000">
                                          <p:val>
                                            <p:strVal val="#ppt_w"/>
                                          </p:val>
                                        </p:tav>
                                      </p:tavLst>
                                    </p:anim>
                                    <p:anim calcmode="lin" valueType="num">
                                      <p:cBhvr>
                                        <p:cTn id="22" dur="500" fill="hold"/>
                                        <p:tgtEl>
                                          <p:spTgt spid="3461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4" grpId="0"/>
      <p:bldP spid="346115" grpId="0" build="p"/>
    </p:bldLst>
  </p:timing>
</p:sld>
</file>

<file path=ppt/slides/slide15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62" name="Rectangle 2"/>
          <p:cNvSpPr>
            <a:spLocks noGrp="1" noChangeArrowheads="1"/>
          </p:cNvSpPr>
          <p:nvPr>
            <p:ph type="title" idx="4294967295"/>
          </p:nvPr>
        </p:nvSpPr>
        <p:spPr>
          <a:xfrm>
            <a:off x="685800" y="1371600"/>
            <a:ext cx="7924800" cy="4191000"/>
          </a:xfrm>
        </p:spPr>
        <p:txBody>
          <a:bodyPr anchorCtr="1"/>
          <a:lstStyle/>
          <a:p>
            <a:pPr algn="r" eaLnBrk="1" hangingPunct="1">
              <a:defRPr/>
            </a:pPr>
            <a:r>
              <a:rPr lang="fa-IR" sz="3200" b="1" dirty="0" smtClean="0">
                <a:solidFill>
                  <a:srgbClr val="FF33CC"/>
                </a:solidFill>
              </a:rPr>
              <a:t>نکته: </a:t>
            </a:r>
            <a:r>
              <a:rPr lang="fa-IR" sz="3200" b="1" dirty="0" smtClean="0"/>
              <a:t>در نتیجه تبدیل </a:t>
            </a:r>
            <a:r>
              <a:rPr lang="en-US" sz="3200" b="1" dirty="0" smtClean="0"/>
              <a:t>Z</a:t>
            </a:r>
            <a:r>
              <a:rPr lang="fa-IR" sz="3200" b="1" dirty="0" smtClean="0"/>
              <a:t> به </a:t>
            </a:r>
            <a:r>
              <a:rPr lang="en-US" sz="3200" b="1" dirty="0" smtClean="0"/>
              <a:t>T</a:t>
            </a:r>
            <a:r>
              <a:rPr lang="fa-IR" sz="3200" b="1" dirty="0" smtClean="0"/>
              <a:t> میانگین و انحراف استاندارد توزیع جدید صفر و یک نخواهد شد.</a:t>
            </a:r>
            <a:br>
              <a:rPr lang="fa-IR" sz="3200" b="1" dirty="0" smtClean="0"/>
            </a:br>
            <a:r>
              <a:rPr lang="en-US" sz="3200" b="1" dirty="0" smtClean="0"/>
              <a:t/>
            </a:r>
            <a:br>
              <a:rPr lang="en-US" sz="3200" b="1" dirty="0" smtClean="0"/>
            </a:br>
            <a:r>
              <a:rPr lang="fa-IR" sz="3200" b="1" dirty="0" smtClean="0">
                <a:solidFill>
                  <a:srgbClr val="FF33CC"/>
                </a:solidFill>
              </a:rPr>
              <a:t>نکته: </a:t>
            </a:r>
            <a:r>
              <a:rPr lang="fa-IR" sz="3200" b="1" dirty="0" smtClean="0"/>
              <a:t>برعکس نمره </a:t>
            </a:r>
            <a:r>
              <a:rPr lang="en-US" sz="3200" b="1" dirty="0" smtClean="0"/>
              <a:t>Z</a:t>
            </a:r>
            <a:r>
              <a:rPr lang="fa-IR" sz="3200" b="1" dirty="0" smtClean="0"/>
              <a:t> نمره </a:t>
            </a:r>
            <a:r>
              <a:rPr lang="en-US" sz="3200" b="1" dirty="0" smtClean="0"/>
              <a:t>T</a:t>
            </a:r>
            <a:r>
              <a:rPr lang="fa-IR" sz="3200" b="1" dirty="0" smtClean="0"/>
              <a:t> همیشه مثبت است.</a:t>
            </a:r>
            <a:endParaRPr lang="en-US" sz="32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48162"/>
                                        </p:tgtEl>
                                        <p:attrNameLst>
                                          <p:attrName>style.visibility</p:attrName>
                                        </p:attrNameLst>
                                      </p:cBhvr>
                                      <p:to>
                                        <p:strVal val="visible"/>
                                      </p:to>
                                    </p:set>
                                    <p:anim calcmode="lin" valueType="num">
                                      <p:cBhvr>
                                        <p:cTn id="7" dur="500" fill="hold"/>
                                        <p:tgtEl>
                                          <p:spTgt spid="348162"/>
                                        </p:tgtEl>
                                        <p:attrNameLst>
                                          <p:attrName>ppt_w</p:attrName>
                                        </p:attrNameLst>
                                      </p:cBhvr>
                                      <p:tavLst>
                                        <p:tav tm="0">
                                          <p:val>
                                            <p:fltVal val="0"/>
                                          </p:val>
                                        </p:tav>
                                        <p:tav tm="100000">
                                          <p:val>
                                            <p:strVal val="#ppt_w"/>
                                          </p:val>
                                        </p:tav>
                                      </p:tavLst>
                                    </p:anim>
                                    <p:anim calcmode="lin" valueType="num">
                                      <p:cBhvr>
                                        <p:cTn id="8" dur="500" fill="hold"/>
                                        <p:tgtEl>
                                          <p:spTgt spid="3481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2" grpId="0"/>
    </p:bldLst>
  </p:timing>
</p:sld>
</file>

<file path=ppt/slides/slide15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idx="4294967295"/>
          </p:nvPr>
        </p:nvSpPr>
        <p:spPr>
          <a:xfrm>
            <a:off x="838200" y="1447800"/>
            <a:ext cx="7162800" cy="3200400"/>
          </a:xfrm>
        </p:spPr>
        <p:txBody>
          <a:bodyPr anchorCtr="1"/>
          <a:lstStyle/>
          <a:p>
            <a:pPr algn="ctr" eaLnBrk="1" hangingPunct="1">
              <a:defRPr/>
            </a:pPr>
            <a:r>
              <a:rPr lang="fa-IR" sz="3200" b="1" dirty="0" smtClean="0">
                <a:solidFill>
                  <a:srgbClr val="FF33CC"/>
                </a:solidFill>
              </a:rPr>
              <a:t>نکته: </a:t>
            </a:r>
            <a:r>
              <a:rPr lang="fa-IR" sz="3200" b="1" dirty="0" smtClean="0"/>
              <a:t>یکی از معمول ترین و در عین حال ساده ترین روش تبدیل نمره </a:t>
            </a:r>
            <a:r>
              <a:rPr lang="en-US" sz="3200" b="1" dirty="0" smtClean="0"/>
              <a:t>Z</a:t>
            </a:r>
            <a:r>
              <a:rPr lang="fa-IR" sz="3200" b="1" dirty="0" smtClean="0"/>
              <a:t> به توزیعی با میانگین 50 و انحراف استاندارد 10 است.</a:t>
            </a:r>
            <a:br>
              <a:rPr lang="fa-IR" sz="3200" b="1" dirty="0" smtClean="0"/>
            </a:br>
            <a:r>
              <a:rPr lang="fa-IR" sz="3200" b="1" dirty="0" smtClean="0"/>
              <a:t/>
            </a:r>
            <a:br>
              <a:rPr lang="fa-IR" sz="3200" b="1" dirty="0" smtClean="0"/>
            </a:br>
            <a:r>
              <a:rPr lang="en-US" sz="3200" b="1" dirty="0" smtClean="0"/>
              <a:t/>
            </a:r>
            <a:br>
              <a:rPr lang="en-US" sz="3200" b="1" dirty="0" smtClean="0"/>
            </a:br>
            <a:endParaRPr lang="en-US" sz="3200" b="1" dirty="0" smtClean="0"/>
          </a:p>
        </p:txBody>
      </p:sp>
      <p:sp>
        <p:nvSpPr>
          <p:cNvPr id="56324" name="Rectangle 3"/>
          <p:cNvSpPr>
            <a:spLocks noChangeArrowheads="1"/>
          </p:cNvSpPr>
          <p:nvPr/>
        </p:nvSpPr>
        <p:spPr bwMode="auto">
          <a:xfrm>
            <a:off x="0" y="3348038"/>
            <a:ext cx="9144000" cy="0"/>
          </a:xfrm>
          <a:prstGeom prst="rect">
            <a:avLst/>
          </a:prstGeom>
          <a:noFill/>
          <a:ln w="9525">
            <a:noFill/>
            <a:miter lim="800000"/>
            <a:headEnd/>
            <a:tailEnd/>
          </a:ln>
        </p:spPr>
        <p:txBody>
          <a:bodyPr wrap="none" anchor="ctr">
            <a:spAutoFit/>
          </a:bodyPr>
          <a:lstStyle/>
          <a:p>
            <a:endParaRPr lang="fa-IR"/>
          </a:p>
        </p:txBody>
      </p:sp>
      <p:graphicFrame>
        <p:nvGraphicFramePr>
          <p:cNvPr id="350212" name="Object 4"/>
          <p:cNvGraphicFramePr>
            <a:graphicFrameLocks noChangeAspect="1"/>
          </p:cNvGraphicFramePr>
          <p:nvPr/>
        </p:nvGraphicFramePr>
        <p:xfrm>
          <a:off x="2590800" y="4343400"/>
          <a:ext cx="3886200" cy="784225"/>
        </p:xfrm>
        <a:graphic>
          <a:graphicData uri="http://schemas.openxmlformats.org/presentationml/2006/ole">
            <mc:AlternateContent xmlns:mc="http://schemas.openxmlformats.org/markup-compatibility/2006">
              <mc:Choice xmlns:v="urn:schemas-microsoft-com:vml" Requires="v">
                <p:oleObj spid="_x0000_s56328" name="Equation" r:id="rId4" imgW="799753" imgH="165028" progId="Equation.3">
                  <p:embed/>
                </p:oleObj>
              </mc:Choice>
              <mc:Fallback>
                <p:oleObj name="Equation" r:id="rId4" imgW="799753" imgH="165028" progId="Equation.3">
                  <p:embed/>
                  <p:pic>
                    <p:nvPicPr>
                      <p:cNvPr id="0" name="Object 4"/>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2590800" y="4343400"/>
                        <a:ext cx="3886200"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325" name="Rectangle 5"/>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fa-I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50210"/>
                                        </p:tgtEl>
                                        <p:attrNameLst>
                                          <p:attrName>style.visibility</p:attrName>
                                        </p:attrNameLst>
                                      </p:cBhvr>
                                      <p:to>
                                        <p:strVal val="visible"/>
                                      </p:to>
                                    </p:set>
                                    <p:anim calcmode="lin" valueType="num">
                                      <p:cBhvr>
                                        <p:cTn id="7" dur="500" fill="hold"/>
                                        <p:tgtEl>
                                          <p:spTgt spid="350210"/>
                                        </p:tgtEl>
                                        <p:attrNameLst>
                                          <p:attrName>ppt_w</p:attrName>
                                        </p:attrNameLst>
                                      </p:cBhvr>
                                      <p:tavLst>
                                        <p:tav tm="0">
                                          <p:val>
                                            <p:fltVal val="0"/>
                                          </p:val>
                                        </p:tav>
                                        <p:tav tm="100000">
                                          <p:val>
                                            <p:strVal val="#ppt_w"/>
                                          </p:val>
                                        </p:tav>
                                      </p:tavLst>
                                    </p:anim>
                                    <p:anim calcmode="lin" valueType="num">
                                      <p:cBhvr>
                                        <p:cTn id="8" dur="500" fill="hold"/>
                                        <p:tgtEl>
                                          <p:spTgt spid="350210"/>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50212"/>
                                        </p:tgtEl>
                                        <p:attrNameLst>
                                          <p:attrName>style.visibility</p:attrName>
                                        </p:attrNameLst>
                                      </p:cBhvr>
                                      <p:to>
                                        <p:strVal val="visible"/>
                                      </p:to>
                                    </p:set>
                                    <p:anim calcmode="lin" valueType="num">
                                      <p:cBhvr>
                                        <p:cTn id="11" dur="500" fill="hold"/>
                                        <p:tgtEl>
                                          <p:spTgt spid="350212"/>
                                        </p:tgtEl>
                                        <p:attrNameLst>
                                          <p:attrName>ppt_w</p:attrName>
                                        </p:attrNameLst>
                                      </p:cBhvr>
                                      <p:tavLst>
                                        <p:tav tm="0">
                                          <p:val>
                                            <p:fltVal val="0"/>
                                          </p:val>
                                        </p:tav>
                                        <p:tav tm="100000">
                                          <p:val>
                                            <p:strVal val="#ppt_w"/>
                                          </p:val>
                                        </p:tav>
                                      </p:tavLst>
                                    </p:anim>
                                    <p:anim calcmode="lin" valueType="num">
                                      <p:cBhvr>
                                        <p:cTn id="12" dur="500" fill="hold"/>
                                        <p:tgtEl>
                                          <p:spTgt spid="3502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0" grpId="0"/>
    </p:bldLst>
  </p:timing>
</p:sld>
</file>

<file path=ppt/slides/slide15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2258" name="Rectangle 2"/>
          <p:cNvSpPr>
            <a:spLocks noGrp="1" noChangeArrowheads="1"/>
          </p:cNvSpPr>
          <p:nvPr>
            <p:ph type="title" idx="4294967295"/>
          </p:nvPr>
        </p:nvSpPr>
        <p:spPr>
          <a:xfrm>
            <a:off x="228600" y="1524000"/>
            <a:ext cx="8229600" cy="2389188"/>
          </a:xfrm>
        </p:spPr>
        <p:txBody>
          <a:bodyPr anchorCtr="1"/>
          <a:lstStyle/>
          <a:p>
            <a:pPr algn="ctr" eaLnBrk="1" hangingPunct="1">
              <a:defRPr/>
            </a:pPr>
            <a:r>
              <a:rPr lang="fa-IR" sz="5400" b="1" dirty="0" smtClean="0">
                <a:solidFill>
                  <a:srgbClr val="CC3300"/>
                </a:solidFill>
              </a:rPr>
              <a:t>فصل هفتم</a:t>
            </a:r>
            <a:br>
              <a:rPr lang="fa-IR" sz="5400" b="1" dirty="0" smtClean="0">
                <a:solidFill>
                  <a:srgbClr val="CC3300"/>
                </a:solidFill>
              </a:rPr>
            </a:br>
            <a:r>
              <a:rPr lang="en-US" sz="5400" b="1" dirty="0" smtClean="0">
                <a:solidFill>
                  <a:srgbClr val="CC3300"/>
                </a:solidFill>
              </a:rPr>
              <a:t/>
            </a:r>
            <a:br>
              <a:rPr lang="en-US" sz="5400" b="1" dirty="0" smtClean="0">
                <a:solidFill>
                  <a:srgbClr val="CC3300"/>
                </a:solidFill>
              </a:rPr>
            </a:br>
            <a:r>
              <a:rPr lang="fa-IR" sz="9600" b="1" dirty="0" smtClean="0">
                <a:solidFill>
                  <a:srgbClr val="CC3300"/>
                </a:solidFill>
              </a:rPr>
              <a:t>منحنی طبیعی</a:t>
            </a:r>
            <a:endParaRPr lang="en-US" sz="9600" b="1" dirty="0" smtClean="0">
              <a:solidFill>
                <a:srgbClr val="CC33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52258"/>
                                        </p:tgtEl>
                                        <p:attrNameLst>
                                          <p:attrName>style.visibility</p:attrName>
                                        </p:attrNameLst>
                                      </p:cBhvr>
                                      <p:to>
                                        <p:strVal val="visible"/>
                                      </p:to>
                                    </p:set>
                                    <p:anim calcmode="lin" valueType="num">
                                      <p:cBhvr>
                                        <p:cTn id="7" dur="500" fill="hold"/>
                                        <p:tgtEl>
                                          <p:spTgt spid="352258"/>
                                        </p:tgtEl>
                                        <p:attrNameLst>
                                          <p:attrName>ppt_w</p:attrName>
                                        </p:attrNameLst>
                                      </p:cBhvr>
                                      <p:tavLst>
                                        <p:tav tm="0">
                                          <p:val>
                                            <p:fltVal val="0"/>
                                          </p:val>
                                        </p:tav>
                                        <p:tav tm="100000">
                                          <p:val>
                                            <p:strVal val="#ppt_w"/>
                                          </p:val>
                                        </p:tav>
                                      </p:tavLst>
                                    </p:anim>
                                    <p:anim calcmode="lin" valueType="num">
                                      <p:cBhvr>
                                        <p:cTn id="8" dur="500" fill="hold"/>
                                        <p:tgtEl>
                                          <p:spTgt spid="3522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8" grpId="0"/>
    </p:bldLst>
  </p:timing>
</p:sld>
</file>

<file path=ppt/slides/slide15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4306" name="Rectangle 2"/>
          <p:cNvSpPr>
            <a:spLocks noGrp="1" noChangeArrowheads="1"/>
          </p:cNvSpPr>
          <p:nvPr>
            <p:ph type="title" idx="4294967295"/>
          </p:nvPr>
        </p:nvSpPr>
        <p:spPr>
          <a:xfrm>
            <a:off x="838200" y="838200"/>
            <a:ext cx="7467600" cy="2282825"/>
          </a:xfrm>
        </p:spPr>
        <p:txBody>
          <a:bodyPr anchorCtr="1"/>
          <a:lstStyle/>
          <a:p>
            <a:pPr algn="just" eaLnBrk="1" hangingPunct="1">
              <a:defRPr/>
            </a:pPr>
            <a:r>
              <a:rPr lang="fa-IR" sz="3200" b="1" dirty="0" smtClean="0"/>
              <a:t>اگر تعداد زیادی از نمرات یا اعداد مربوط به اندازه گیری یک متغیر به طور مثال قد را روی یک نمودار نشان  دهیم شکل نمودار مانند زنگوله خواهد شد که به این شکل ، منحنی طبیعی یا استاندارد می گویند.</a:t>
            </a:r>
            <a:endParaRPr lang="en-US" sz="3200" b="1" dirty="0" smtClean="0"/>
          </a:p>
        </p:txBody>
      </p:sp>
      <p:grpSp>
        <p:nvGrpSpPr>
          <p:cNvPr id="2" name="Group 3"/>
          <p:cNvGrpSpPr>
            <a:grpSpLocks/>
          </p:cNvGrpSpPr>
          <p:nvPr/>
        </p:nvGrpSpPr>
        <p:grpSpPr bwMode="auto">
          <a:xfrm>
            <a:off x="2362200" y="3352800"/>
            <a:ext cx="4679950" cy="2914650"/>
            <a:chOff x="1020" y="1843"/>
            <a:chExt cx="2948" cy="1836"/>
          </a:xfrm>
        </p:grpSpPr>
        <p:grpSp>
          <p:nvGrpSpPr>
            <p:cNvPr id="186372" name="Group 4"/>
            <p:cNvGrpSpPr>
              <a:grpSpLocks/>
            </p:cNvGrpSpPr>
            <p:nvPr/>
          </p:nvGrpSpPr>
          <p:grpSpPr bwMode="auto">
            <a:xfrm>
              <a:off x="1247" y="1843"/>
              <a:ext cx="2313" cy="1836"/>
              <a:chOff x="340" y="300"/>
              <a:chExt cx="2313" cy="1836"/>
            </a:xfrm>
          </p:grpSpPr>
          <p:sp>
            <p:nvSpPr>
              <p:cNvPr id="186375" name="Line 5"/>
              <p:cNvSpPr>
                <a:spLocks noChangeShapeType="1"/>
              </p:cNvSpPr>
              <p:nvPr/>
            </p:nvSpPr>
            <p:spPr bwMode="auto">
              <a:xfrm>
                <a:off x="340" y="1344"/>
                <a:ext cx="2313" cy="0"/>
              </a:xfrm>
              <a:prstGeom prst="line">
                <a:avLst/>
              </a:prstGeom>
              <a:noFill/>
              <a:ln w="9525">
                <a:solidFill>
                  <a:schemeClr val="tx1"/>
                </a:solidFill>
                <a:round/>
                <a:headEnd/>
                <a:tailEnd/>
              </a:ln>
            </p:spPr>
            <p:txBody>
              <a:bodyPr/>
              <a:lstStyle/>
              <a:p>
                <a:endParaRPr lang="en-US"/>
              </a:p>
            </p:txBody>
          </p:sp>
          <p:sp>
            <p:nvSpPr>
              <p:cNvPr id="186376" name="Freeform 6"/>
              <p:cNvSpPr>
                <a:spLocks/>
              </p:cNvSpPr>
              <p:nvPr/>
            </p:nvSpPr>
            <p:spPr bwMode="auto">
              <a:xfrm>
                <a:off x="385" y="300"/>
                <a:ext cx="2132" cy="1013"/>
              </a:xfrm>
              <a:custGeom>
                <a:avLst/>
                <a:gdLst>
                  <a:gd name="T0" fmla="*/ 0 w 2132"/>
                  <a:gd name="T1" fmla="*/ 907 h 1013"/>
                  <a:gd name="T2" fmla="*/ 408 w 2132"/>
                  <a:gd name="T3" fmla="*/ 862 h 1013"/>
                  <a:gd name="T4" fmla="*/ 1180 w 2132"/>
                  <a:gd name="T5" fmla="*/ 0 h 1013"/>
                  <a:gd name="T6" fmla="*/ 1724 w 2132"/>
                  <a:gd name="T7" fmla="*/ 862 h 1013"/>
                  <a:gd name="T8" fmla="*/ 2132 w 2132"/>
                  <a:gd name="T9" fmla="*/ 862 h 1013"/>
                  <a:gd name="T10" fmla="*/ 0 60000 65536"/>
                  <a:gd name="T11" fmla="*/ 0 60000 65536"/>
                  <a:gd name="T12" fmla="*/ 0 60000 65536"/>
                  <a:gd name="T13" fmla="*/ 0 60000 65536"/>
                  <a:gd name="T14" fmla="*/ 0 60000 65536"/>
                  <a:gd name="T15" fmla="*/ 0 w 2132"/>
                  <a:gd name="T16" fmla="*/ 0 h 1013"/>
                  <a:gd name="T17" fmla="*/ 2132 w 2132"/>
                  <a:gd name="T18" fmla="*/ 1013 h 1013"/>
                </a:gdLst>
                <a:ahLst/>
                <a:cxnLst>
                  <a:cxn ang="T10">
                    <a:pos x="T0" y="T1"/>
                  </a:cxn>
                  <a:cxn ang="T11">
                    <a:pos x="T2" y="T3"/>
                  </a:cxn>
                  <a:cxn ang="T12">
                    <a:pos x="T4" y="T5"/>
                  </a:cxn>
                  <a:cxn ang="T13">
                    <a:pos x="T6" y="T7"/>
                  </a:cxn>
                  <a:cxn ang="T14">
                    <a:pos x="T8" y="T9"/>
                  </a:cxn>
                </a:cxnLst>
                <a:rect l="T15" t="T16" r="T17" b="T18"/>
                <a:pathLst>
                  <a:path w="2132" h="1013">
                    <a:moveTo>
                      <a:pt x="0" y="907"/>
                    </a:moveTo>
                    <a:cubicBezTo>
                      <a:pt x="105" y="960"/>
                      <a:pt x="211" y="1013"/>
                      <a:pt x="408" y="862"/>
                    </a:cubicBezTo>
                    <a:cubicBezTo>
                      <a:pt x="605" y="711"/>
                      <a:pt x="961" y="0"/>
                      <a:pt x="1180" y="0"/>
                    </a:cubicBezTo>
                    <a:cubicBezTo>
                      <a:pt x="1399" y="0"/>
                      <a:pt x="1565" y="718"/>
                      <a:pt x="1724" y="862"/>
                    </a:cubicBezTo>
                    <a:cubicBezTo>
                      <a:pt x="1883" y="1006"/>
                      <a:pt x="2007" y="934"/>
                      <a:pt x="2132" y="862"/>
                    </a:cubicBezTo>
                  </a:path>
                </a:pathLst>
              </a:custGeom>
              <a:noFill/>
              <a:ln w="9525">
                <a:solidFill>
                  <a:schemeClr val="tx1"/>
                </a:solidFill>
                <a:round/>
                <a:headEnd/>
                <a:tailEnd/>
              </a:ln>
            </p:spPr>
            <p:txBody>
              <a:bodyPr/>
              <a:lstStyle/>
              <a:p>
                <a:endParaRPr lang="fa-IR"/>
              </a:p>
            </p:txBody>
          </p:sp>
          <p:sp>
            <p:nvSpPr>
              <p:cNvPr id="186377" name="Line 7"/>
              <p:cNvSpPr>
                <a:spLocks noChangeShapeType="1"/>
              </p:cNvSpPr>
              <p:nvPr/>
            </p:nvSpPr>
            <p:spPr bwMode="auto">
              <a:xfrm flipH="1">
                <a:off x="1565" y="300"/>
                <a:ext cx="0" cy="1044"/>
              </a:xfrm>
              <a:prstGeom prst="line">
                <a:avLst/>
              </a:prstGeom>
              <a:noFill/>
              <a:ln w="9525">
                <a:solidFill>
                  <a:schemeClr val="tx1"/>
                </a:solidFill>
                <a:prstDash val="dash"/>
                <a:round/>
                <a:headEnd/>
                <a:tailEnd/>
              </a:ln>
            </p:spPr>
            <p:txBody>
              <a:bodyPr/>
              <a:lstStyle/>
              <a:p>
                <a:endParaRPr lang="en-US"/>
              </a:p>
            </p:txBody>
          </p:sp>
          <p:grpSp>
            <p:nvGrpSpPr>
              <p:cNvPr id="186378" name="Group 8"/>
              <p:cNvGrpSpPr>
                <a:grpSpLocks/>
              </p:cNvGrpSpPr>
              <p:nvPr/>
            </p:nvGrpSpPr>
            <p:grpSpPr bwMode="auto">
              <a:xfrm>
                <a:off x="1383" y="1434"/>
                <a:ext cx="454" cy="702"/>
                <a:chOff x="1383" y="1525"/>
                <a:chExt cx="454" cy="702"/>
              </a:xfrm>
            </p:grpSpPr>
            <p:sp>
              <p:nvSpPr>
                <p:cNvPr id="186379" name="Text Box 9"/>
                <p:cNvSpPr txBox="1">
                  <a:spLocks noChangeArrowheads="1"/>
                </p:cNvSpPr>
                <p:nvPr/>
              </p:nvSpPr>
              <p:spPr bwMode="auto">
                <a:xfrm>
                  <a:off x="1383" y="1572"/>
                  <a:ext cx="454" cy="655"/>
                </a:xfrm>
                <a:prstGeom prst="rect">
                  <a:avLst/>
                </a:prstGeom>
                <a:noFill/>
                <a:ln w="9525">
                  <a:noFill/>
                  <a:miter lim="800000"/>
                  <a:headEnd/>
                  <a:tailEnd/>
                </a:ln>
              </p:spPr>
              <p:txBody>
                <a:bodyPr>
                  <a:spAutoFit/>
                </a:bodyPr>
                <a:lstStyle/>
                <a:p>
                  <a:pPr>
                    <a:lnSpc>
                      <a:spcPct val="50000"/>
                    </a:lnSpc>
                    <a:spcBef>
                      <a:spcPct val="50000"/>
                    </a:spcBef>
                  </a:pPr>
                  <a:r>
                    <a:rPr lang="en-US" sz="2400" b="1">
                      <a:latin typeface="Arial" charset="0"/>
                      <a:cs typeface="B Zar" pitchFamily="2" charset="-78"/>
                    </a:rPr>
                    <a:t>X</a:t>
                  </a:r>
                </a:p>
                <a:p>
                  <a:pPr>
                    <a:lnSpc>
                      <a:spcPct val="50000"/>
                    </a:lnSpc>
                    <a:spcBef>
                      <a:spcPct val="50000"/>
                    </a:spcBef>
                  </a:pPr>
                  <a:r>
                    <a:rPr lang="en-US" sz="2400" b="1">
                      <a:latin typeface="Arial" charset="0"/>
                      <a:cs typeface="B Zar" pitchFamily="2" charset="-78"/>
                    </a:rPr>
                    <a:t>M</a:t>
                  </a:r>
                </a:p>
                <a:p>
                  <a:pPr>
                    <a:lnSpc>
                      <a:spcPct val="50000"/>
                    </a:lnSpc>
                    <a:spcBef>
                      <a:spcPct val="50000"/>
                    </a:spcBef>
                  </a:pPr>
                  <a:r>
                    <a:rPr lang="en-US" sz="2400" b="1">
                      <a:latin typeface="Arial" charset="0"/>
                      <a:cs typeface="B Zar" pitchFamily="2" charset="-78"/>
                    </a:rPr>
                    <a:t>m</a:t>
                  </a:r>
                </a:p>
              </p:txBody>
            </p:sp>
            <p:sp>
              <p:nvSpPr>
                <p:cNvPr id="186380" name="Line 10"/>
                <p:cNvSpPr>
                  <a:spLocks noChangeShapeType="1"/>
                </p:cNvSpPr>
                <p:nvPr/>
              </p:nvSpPr>
              <p:spPr bwMode="auto">
                <a:xfrm>
                  <a:off x="1429" y="1525"/>
                  <a:ext cx="136" cy="0"/>
                </a:xfrm>
                <a:prstGeom prst="line">
                  <a:avLst/>
                </a:prstGeom>
                <a:noFill/>
                <a:ln w="12700">
                  <a:solidFill>
                    <a:schemeClr val="tx1"/>
                  </a:solidFill>
                  <a:round/>
                  <a:headEnd/>
                  <a:tailEnd/>
                </a:ln>
              </p:spPr>
              <p:txBody>
                <a:bodyPr/>
                <a:lstStyle/>
                <a:p>
                  <a:endParaRPr lang="en-US"/>
                </a:p>
              </p:txBody>
            </p:sp>
          </p:grpSp>
        </p:grpSp>
        <p:sp>
          <p:nvSpPr>
            <p:cNvPr id="186373" name="Text Box 11"/>
            <p:cNvSpPr txBox="1">
              <a:spLocks noChangeArrowheads="1"/>
            </p:cNvSpPr>
            <p:nvPr/>
          </p:nvSpPr>
          <p:spPr bwMode="auto">
            <a:xfrm>
              <a:off x="1020" y="2704"/>
              <a:ext cx="227" cy="404"/>
            </a:xfrm>
            <a:prstGeom prst="rect">
              <a:avLst/>
            </a:prstGeom>
            <a:noFill/>
            <a:ln w="9525">
              <a:noFill/>
              <a:miter lim="800000"/>
              <a:headEnd/>
              <a:tailEnd/>
            </a:ln>
          </p:spPr>
          <p:txBody>
            <a:bodyPr>
              <a:spAutoFit/>
            </a:bodyPr>
            <a:lstStyle/>
            <a:p>
              <a:pPr>
                <a:spcBef>
                  <a:spcPct val="50000"/>
                </a:spcBef>
              </a:pPr>
              <a:r>
                <a:rPr lang="en-US" sz="3600" b="1">
                  <a:latin typeface="Arial" charset="0"/>
                  <a:cs typeface="B Zar" pitchFamily="2" charset="-78"/>
                </a:rPr>
                <a:t>-</a:t>
              </a:r>
            </a:p>
          </p:txBody>
        </p:sp>
        <p:sp>
          <p:nvSpPr>
            <p:cNvPr id="186374" name="Text Box 12"/>
            <p:cNvSpPr txBox="1">
              <a:spLocks noChangeArrowheads="1"/>
            </p:cNvSpPr>
            <p:nvPr/>
          </p:nvSpPr>
          <p:spPr bwMode="auto">
            <a:xfrm>
              <a:off x="3560" y="2750"/>
              <a:ext cx="408" cy="404"/>
            </a:xfrm>
            <a:prstGeom prst="rect">
              <a:avLst/>
            </a:prstGeom>
            <a:noFill/>
            <a:ln w="9525">
              <a:noFill/>
              <a:miter lim="800000"/>
              <a:headEnd/>
              <a:tailEnd/>
            </a:ln>
          </p:spPr>
          <p:txBody>
            <a:bodyPr>
              <a:spAutoFit/>
            </a:bodyPr>
            <a:lstStyle/>
            <a:p>
              <a:pPr>
                <a:spcBef>
                  <a:spcPct val="50000"/>
                </a:spcBef>
              </a:pPr>
              <a:r>
                <a:rPr lang="en-US" sz="3600" b="1">
                  <a:latin typeface="Arial" charset="0"/>
                  <a:cs typeface="B Zar" pitchFamily="2" charset="-78"/>
                </a:rPr>
                <a: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54306"/>
                                        </p:tgtEl>
                                        <p:attrNameLst>
                                          <p:attrName>style.visibility</p:attrName>
                                        </p:attrNameLst>
                                      </p:cBhvr>
                                      <p:to>
                                        <p:strVal val="visible"/>
                                      </p:to>
                                    </p:set>
                                    <p:anim calcmode="lin" valueType="num">
                                      <p:cBhvr>
                                        <p:cTn id="7" dur="500" fill="hold"/>
                                        <p:tgtEl>
                                          <p:spTgt spid="354306"/>
                                        </p:tgtEl>
                                        <p:attrNameLst>
                                          <p:attrName>ppt_w</p:attrName>
                                        </p:attrNameLst>
                                      </p:cBhvr>
                                      <p:tavLst>
                                        <p:tav tm="0">
                                          <p:val>
                                            <p:fltVal val="0"/>
                                          </p:val>
                                        </p:tav>
                                        <p:tav tm="100000">
                                          <p:val>
                                            <p:strVal val="#ppt_w"/>
                                          </p:val>
                                        </p:tav>
                                      </p:tavLst>
                                    </p:anim>
                                    <p:anim calcmode="lin" valueType="num">
                                      <p:cBhvr>
                                        <p:cTn id="8" dur="500" fill="hold"/>
                                        <p:tgtEl>
                                          <p:spTgt spid="35430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6" grpId="0"/>
    </p:bldLst>
  </p:timing>
</p:sld>
</file>

<file path=ppt/slides/slide15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6354" name="Rectangle 2"/>
          <p:cNvSpPr>
            <a:spLocks noGrp="1" noChangeArrowheads="1"/>
          </p:cNvSpPr>
          <p:nvPr>
            <p:ph type="title" idx="4294967295"/>
          </p:nvPr>
        </p:nvSpPr>
        <p:spPr>
          <a:xfrm>
            <a:off x="609600" y="1066800"/>
            <a:ext cx="8001000" cy="4953000"/>
          </a:xfrm>
        </p:spPr>
        <p:txBody>
          <a:bodyPr anchorCtr="1"/>
          <a:lstStyle/>
          <a:p>
            <a:pPr algn="r" eaLnBrk="1" hangingPunct="1">
              <a:defRPr/>
            </a:pPr>
            <a:r>
              <a:rPr lang="fa-IR" sz="3200" b="1" dirty="0" smtClean="0"/>
              <a:t>منحنی</a:t>
            </a:r>
            <a:r>
              <a:rPr lang="en-US" sz="3200" b="1" dirty="0" smtClean="0"/>
              <a:t> </a:t>
            </a:r>
            <a:r>
              <a:rPr lang="fa-IR" sz="3200" b="1" dirty="0" smtClean="0"/>
              <a:t> طبیعی به وسیله گاووس ریاضی دان آلمانی کشف شده است . گاووس توزیع خطاهایی را که در مشاهده های ستاره </a:t>
            </a:r>
            <a:r>
              <a:rPr lang="en-US" sz="3200" b="1" dirty="0" smtClean="0"/>
              <a:t> </a:t>
            </a:r>
            <a:r>
              <a:rPr lang="fa-IR" sz="3200" b="1" dirty="0" smtClean="0"/>
              <a:t>شناسی انجام</a:t>
            </a:r>
            <a:r>
              <a:rPr lang="en-US" sz="3200" b="1" dirty="0" smtClean="0"/>
              <a:t> </a:t>
            </a:r>
            <a:r>
              <a:rPr lang="fa-IR" sz="3200" b="1" dirty="0" smtClean="0"/>
              <a:t> شده</a:t>
            </a:r>
            <a:r>
              <a:rPr lang="en-US" sz="3200" b="1" dirty="0" smtClean="0"/>
              <a:t> </a:t>
            </a:r>
            <a:r>
              <a:rPr lang="fa-IR" sz="3200" b="1" dirty="0" smtClean="0"/>
              <a:t> بود مطالعه </a:t>
            </a:r>
            <a:r>
              <a:rPr lang="en-US" sz="3200" b="1" dirty="0" smtClean="0"/>
              <a:t> </a:t>
            </a:r>
            <a:r>
              <a:rPr lang="fa-IR" sz="3200" b="1" dirty="0" smtClean="0"/>
              <a:t>کرد و آنها </a:t>
            </a:r>
            <a:r>
              <a:rPr lang="en-US" sz="3200" b="1" dirty="0" smtClean="0"/>
              <a:t> </a:t>
            </a:r>
            <a:r>
              <a:rPr lang="fa-IR" sz="3200" b="1" dirty="0" smtClean="0"/>
              <a:t>را به صورت نمودار نشان داد</a:t>
            </a:r>
            <a:r>
              <a:rPr lang="en-US" sz="3200" b="1" dirty="0" smtClean="0"/>
              <a:t> </a:t>
            </a:r>
            <a:r>
              <a:rPr lang="fa-IR" sz="3200" b="1" dirty="0" smtClean="0"/>
              <a:t>. به همین خاطر منحنی طبیعی را منحنی گاووس نیز می گویند.</a:t>
            </a:r>
            <a:br>
              <a:rPr lang="fa-IR" sz="3200" b="1" dirty="0" smtClean="0"/>
            </a:br>
            <a:r>
              <a:rPr lang="en-US" sz="3200" b="1" dirty="0" smtClean="0"/>
              <a:t/>
            </a:r>
            <a:br>
              <a:rPr lang="en-US" sz="3200" b="1" dirty="0" smtClean="0"/>
            </a:br>
            <a:r>
              <a:rPr lang="fa-IR" sz="3200" b="1" dirty="0" smtClean="0">
                <a:solidFill>
                  <a:srgbClr val="FF33CC"/>
                </a:solidFill>
              </a:rPr>
              <a:t>نکته: </a:t>
            </a:r>
            <a:r>
              <a:rPr lang="fa-IR" sz="3200" b="1" dirty="0" smtClean="0"/>
              <a:t>منحنی خیلی از حوادث</a:t>
            </a:r>
            <a:r>
              <a:rPr lang="en-US" sz="3200" b="1" dirty="0" smtClean="0"/>
              <a:t> </a:t>
            </a:r>
            <a:r>
              <a:rPr lang="fa-IR" sz="3200" b="1" dirty="0" smtClean="0"/>
              <a:t> فیزیکی مانند قد، وزن طبیعی است. </a:t>
            </a:r>
            <a:endParaRPr lang="en-US" sz="32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56354"/>
                                        </p:tgtEl>
                                        <p:attrNameLst>
                                          <p:attrName>style.visibility</p:attrName>
                                        </p:attrNameLst>
                                      </p:cBhvr>
                                      <p:to>
                                        <p:strVal val="visible"/>
                                      </p:to>
                                    </p:set>
                                    <p:anim calcmode="lin" valueType="num">
                                      <p:cBhvr>
                                        <p:cTn id="7" dur="500" fill="hold"/>
                                        <p:tgtEl>
                                          <p:spTgt spid="356354"/>
                                        </p:tgtEl>
                                        <p:attrNameLst>
                                          <p:attrName>ppt_w</p:attrName>
                                        </p:attrNameLst>
                                      </p:cBhvr>
                                      <p:tavLst>
                                        <p:tav tm="0">
                                          <p:val>
                                            <p:fltVal val="0"/>
                                          </p:val>
                                        </p:tav>
                                        <p:tav tm="100000">
                                          <p:val>
                                            <p:strVal val="#ppt_w"/>
                                          </p:val>
                                        </p:tav>
                                      </p:tavLst>
                                    </p:anim>
                                    <p:anim calcmode="lin" valueType="num">
                                      <p:cBhvr>
                                        <p:cTn id="8" dur="500" fill="hold"/>
                                        <p:tgtEl>
                                          <p:spTgt spid="3563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p:bldLst>
  </p:timing>
</p:sld>
</file>

<file path=ppt/slides/slide15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02" name="Rectangle 2"/>
          <p:cNvSpPr>
            <a:spLocks noGrp="1" noChangeArrowheads="1"/>
          </p:cNvSpPr>
          <p:nvPr>
            <p:ph type="title" idx="4294967295"/>
          </p:nvPr>
        </p:nvSpPr>
        <p:spPr>
          <a:xfrm>
            <a:off x="0" y="457200"/>
            <a:ext cx="9144000" cy="1295400"/>
          </a:xfrm>
        </p:spPr>
        <p:txBody>
          <a:bodyPr anchorCtr="1"/>
          <a:lstStyle/>
          <a:p>
            <a:pPr algn="ctr" eaLnBrk="1" hangingPunct="1">
              <a:defRPr/>
            </a:pPr>
            <a:r>
              <a:rPr lang="fa-IR" sz="3200" b="1" dirty="0" smtClean="0"/>
              <a:t>منحنی طبیعی دارای معادله ای به شرح زیر است که ارتفاع منحنی را در هر نقطه از </a:t>
            </a:r>
            <a:r>
              <a:rPr lang="en-US" sz="3200" b="1" dirty="0" smtClean="0"/>
              <a:t>X</a:t>
            </a:r>
            <a:r>
              <a:rPr lang="fa-IR" sz="3200" b="1" dirty="0" smtClean="0"/>
              <a:t> نشان می دهد.</a:t>
            </a:r>
            <a:endParaRPr lang="en-US" sz="3200" b="1" dirty="0" smtClean="0"/>
          </a:p>
        </p:txBody>
      </p:sp>
      <p:sp>
        <p:nvSpPr>
          <p:cNvPr id="57349" name="Rectangle 3"/>
          <p:cNvSpPr>
            <a:spLocks noChangeArrowheads="1"/>
          </p:cNvSpPr>
          <p:nvPr/>
        </p:nvSpPr>
        <p:spPr bwMode="auto">
          <a:xfrm>
            <a:off x="0" y="3205163"/>
            <a:ext cx="9144000" cy="0"/>
          </a:xfrm>
          <a:prstGeom prst="rect">
            <a:avLst/>
          </a:prstGeom>
          <a:noFill/>
          <a:ln w="9525">
            <a:noFill/>
            <a:miter lim="800000"/>
            <a:headEnd/>
            <a:tailEnd/>
          </a:ln>
        </p:spPr>
        <p:txBody>
          <a:bodyPr wrap="none" anchor="ctr">
            <a:spAutoFit/>
          </a:bodyPr>
          <a:lstStyle/>
          <a:p>
            <a:endParaRPr lang="fa-IR"/>
          </a:p>
        </p:txBody>
      </p:sp>
      <p:graphicFrame>
        <p:nvGraphicFramePr>
          <p:cNvPr id="358404" name="Object 4"/>
          <p:cNvGraphicFramePr>
            <a:graphicFrameLocks noChangeAspect="1"/>
          </p:cNvGraphicFramePr>
          <p:nvPr/>
        </p:nvGraphicFramePr>
        <p:xfrm>
          <a:off x="1295400" y="1828800"/>
          <a:ext cx="3810000" cy="914400"/>
        </p:xfrm>
        <a:graphic>
          <a:graphicData uri="http://schemas.openxmlformats.org/presentationml/2006/ole">
            <mc:AlternateContent xmlns:mc="http://schemas.openxmlformats.org/markup-compatibility/2006">
              <mc:Choice xmlns:v="urn:schemas-microsoft-com:vml" Requires="v">
                <p:oleObj spid="_x0000_s57358" name="Equation" r:id="rId4" imgW="1396394" imgH="444307" progId="Equation.3">
                  <p:embed/>
                </p:oleObj>
              </mc:Choice>
              <mc:Fallback>
                <p:oleObj name="Equation" r:id="rId4" imgW="1396394" imgH="444307" progId="Equation.3">
                  <p:embed/>
                  <p:pic>
                    <p:nvPicPr>
                      <p:cNvPr id="0" name="Object 4"/>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1295400" y="1828800"/>
                        <a:ext cx="38100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350" name="Rectangle 5"/>
          <p:cNvSpPr>
            <a:spLocks noChangeArrowheads="1"/>
          </p:cNvSpPr>
          <p:nvPr/>
        </p:nvSpPr>
        <p:spPr bwMode="auto">
          <a:xfrm>
            <a:off x="0" y="3197225"/>
            <a:ext cx="9144000" cy="0"/>
          </a:xfrm>
          <a:prstGeom prst="rect">
            <a:avLst/>
          </a:prstGeom>
          <a:noFill/>
          <a:ln w="9525">
            <a:noFill/>
            <a:miter lim="800000"/>
            <a:headEnd/>
            <a:tailEnd/>
          </a:ln>
        </p:spPr>
        <p:txBody>
          <a:bodyPr wrap="none" anchor="ctr">
            <a:spAutoFit/>
          </a:bodyPr>
          <a:lstStyle/>
          <a:p>
            <a:endParaRPr lang="fa-IR"/>
          </a:p>
        </p:txBody>
      </p:sp>
      <p:sp>
        <p:nvSpPr>
          <p:cNvPr id="57351" name="Rectangle 6"/>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fa-IR"/>
          </a:p>
        </p:txBody>
      </p:sp>
      <p:graphicFrame>
        <p:nvGraphicFramePr>
          <p:cNvPr id="358407" name="Object 7"/>
          <p:cNvGraphicFramePr>
            <a:graphicFrameLocks noChangeAspect="1"/>
          </p:cNvGraphicFramePr>
          <p:nvPr/>
        </p:nvGraphicFramePr>
        <p:xfrm>
          <a:off x="1447800" y="4800600"/>
          <a:ext cx="1752600" cy="520700"/>
        </p:xfrm>
        <a:graphic>
          <a:graphicData uri="http://schemas.openxmlformats.org/presentationml/2006/ole">
            <mc:AlternateContent xmlns:mc="http://schemas.openxmlformats.org/markup-compatibility/2006">
              <mc:Choice xmlns:v="urn:schemas-microsoft-com:vml" Requires="v">
                <p:oleObj spid="_x0000_s57359" name="Equation" r:id="rId6" imgW="609336" imgH="177723" progId="Equation.3">
                  <p:embed/>
                </p:oleObj>
              </mc:Choice>
              <mc:Fallback>
                <p:oleObj name="Equation" r:id="rId6" imgW="609336" imgH="177723" progId="Equation.3">
                  <p:embed/>
                  <p:pic>
                    <p:nvPicPr>
                      <p:cNvPr id="0" name="Object 7"/>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1447800" y="4800600"/>
                        <a:ext cx="17526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08" name="Rectangle 8"/>
          <p:cNvSpPr>
            <a:spLocks noChangeArrowheads="1"/>
          </p:cNvSpPr>
          <p:nvPr/>
        </p:nvSpPr>
        <p:spPr bwMode="auto">
          <a:xfrm>
            <a:off x="1219200" y="2819400"/>
            <a:ext cx="5353050" cy="519113"/>
          </a:xfrm>
          <a:prstGeom prst="rect">
            <a:avLst/>
          </a:prstGeom>
          <a:noFill/>
          <a:ln w="9525">
            <a:noFill/>
            <a:miter lim="800000"/>
            <a:headEnd/>
            <a:tailEnd/>
          </a:ln>
        </p:spPr>
        <p:txBody>
          <a:bodyPr wrap="none" anchor="ctr">
            <a:spAutoFit/>
          </a:bodyPr>
          <a:lstStyle/>
          <a:p>
            <a:pPr>
              <a:tabLst>
                <a:tab pos="1341438" algn="l"/>
              </a:tabLst>
            </a:pPr>
            <a:r>
              <a:rPr lang="en-US" sz="2800" b="1"/>
              <a:t>Y =  X  </a:t>
            </a:r>
            <a:r>
              <a:rPr lang="fa-IR" sz="2800" b="1"/>
              <a:t>ارتفاع منحنی در هر نقطه ای از</a:t>
            </a:r>
            <a:r>
              <a:rPr lang="en-US"/>
              <a:t> </a:t>
            </a:r>
          </a:p>
        </p:txBody>
      </p:sp>
      <p:sp>
        <p:nvSpPr>
          <p:cNvPr id="57353" name="Rectangle 9"/>
          <p:cNvSpPr>
            <a:spLocks noChangeArrowheads="1"/>
          </p:cNvSpPr>
          <p:nvPr/>
        </p:nvSpPr>
        <p:spPr bwMode="auto">
          <a:xfrm>
            <a:off x="0" y="3187700"/>
            <a:ext cx="9144000" cy="0"/>
          </a:xfrm>
          <a:prstGeom prst="rect">
            <a:avLst/>
          </a:prstGeom>
          <a:noFill/>
          <a:ln w="9525">
            <a:noFill/>
            <a:miter lim="800000"/>
            <a:headEnd/>
            <a:tailEnd/>
          </a:ln>
        </p:spPr>
        <p:txBody>
          <a:bodyPr wrap="none" anchor="ctr">
            <a:spAutoFit/>
          </a:bodyPr>
          <a:lstStyle/>
          <a:p>
            <a:endParaRPr lang="fa-IR"/>
          </a:p>
        </p:txBody>
      </p:sp>
      <p:sp>
        <p:nvSpPr>
          <p:cNvPr id="358410" name="Rectangle 10"/>
          <p:cNvSpPr>
            <a:spLocks noChangeArrowheads="1"/>
          </p:cNvSpPr>
          <p:nvPr/>
        </p:nvSpPr>
        <p:spPr bwMode="auto">
          <a:xfrm>
            <a:off x="1524000" y="5486400"/>
            <a:ext cx="1860550" cy="519113"/>
          </a:xfrm>
          <a:prstGeom prst="rect">
            <a:avLst/>
          </a:prstGeom>
          <a:noFill/>
          <a:ln w="9525">
            <a:noFill/>
            <a:miter lim="800000"/>
            <a:headEnd/>
            <a:tailEnd/>
          </a:ln>
        </p:spPr>
        <p:txBody>
          <a:bodyPr wrap="none" anchor="ctr">
            <a:spAutoFit/>
          </a:bodyPr>
          <a:lstStyle/>
          <a:p>
            <a:pPr>
              <a:tabLst>
                <a:tab pos="1341438" algn="l"/>
              </a:tabLst>
            </a:pPr>
            <a:r>
              <a:rPr lang="en-US" sz="2800" b="1"/>
              <a:t>μ = </a:t>
            </a:r>
            <a:r>
              <a:rPr lang="fa-IR" sz="2800" b="1"/>
              <a:t>میانگین</a:t>
            </a:r>
            <a:endParaRPr lang="en-US" sz="2800" b="1"/>
          </a:p>
        </p:txBody>
      </p:sp>
      <p:sp>
        <p:nvSpPr>
          <p:cNvPr id="358411" name="Rectangle 11"/>
          <p:cNvSpPr>
            <a:spLocks noChangeArrowheads="1"/>
          </p:cNvSpPr>
          <p:nvPr/>
        </p:nvSpPr>
        <p:spPr bwMode="auto">
          <a:xfrm>
            <a:off x="1371600" y="4114800"/>
            <a:ext cx="3429000" cy="519113"/>
          </a:xfrm>
          <a:prstGeom prst="rect">
            <a:avLst/>
          </a:prstGeom>
          <a:noFill/>
          <a:ln w="9525">
            <a:noFill/>
            <a:miter lim="800000"/>
            <a:headEnd/>
            <a:tailEnd/>
          </a:ln>
        </p:spPr>
        <p:txBody>
          <a:bodyPr anchor="ctr">
            <a:spAutoFit/>
          </a:bodyPr>
          <a:lstStyle/>
          <a:p>
            <a:r>
              <a:rPr lang="en-US" sz="2800" b="1"/>
              <a:t>σ =  </a:t>
            </a:r>
            <a:r>
              <a:rPr lang="fa-IR" sz="2800" b="1"/>
              <a:t>انحراف استاندارد</a:t>
            </a:r>
            <a:r>
              <a:rPr lang="en-US"/>
              <a:t> </a:t>
            </a:r>
          </a:p>
        </p:txBody>
      </p:sp>
      <p:sp>
        <p:nvSpPr>
          <p:cNvPr id="57356" name="Rectangle 12"/>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fa-IR"/>
          </a:p>
        </p:txBody>
      </p:sp>
      <p:sp>
        <p:nvSpPr>
          <p:cNvPr id="358414" name="Rectangle 14"/>
          <p:cNvSpPr>
            <a:spLocks noChangeArrowheads="1"/>
          </p:cNvSpPr>
          <p:nvPr/>
        </p:nvSpPr>
        <p:spPr bwMode="auto">
          <a:xfrm>
            <a:off x="1295400" y="3429000"/>
            <a:ext cx="3890963" cy="519113"/>
          </a:xfrm>
          <a:prstGeom prst="rect">
            <a:avLst/>
          </a:prstGeom>
          <a:noFill/>
          <a:ln w="9525">
            <a:noFill/>
            <a:miter lim="800000"/>
            <a:headEnd/>
            <a:tailEnd/>
          </a:ln>
        </p:spPr>
        <p:txBody>
          <a:bodyPr wrap="none" anchor="ctr">
            <a:spAutoFit/>
          </a:bodyPr>
          <a:lstStyle/>
          <a:p>
            <a:pPr>
              <a:tabLst>
                <a:tab pos="1341438" algn="l"/>
              </a:tabLst>
            </a:pPr>
            <a:r>
              <a:rPr lang="en-US" sz="2800" b="1"/>
              <a:t>X  =  </a:t>
            </a:r>
            <a:r>
              <a:rPr lang="fa-IR" sz="2800" b="1"/>
              <a:t>متغیر اندازه گیری شده</a:t>
            </a:r>
            <a:endParaRPr lang="en-US" sz="28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58402"/>
                                        </p:tgtEl>
                                        <p:attrNameLst>
                                          <p:attrName>style.visibility</p:attrName>
                                        </p:attrNameLst>
                                      </p:cBhvr>
                                      <p:to>
                                        <p:strVal val="visible"/>
                                      </p:to>
                                    </p:set>
                                    <p:anim calcmode="lin" valueType="num">
                                      <p:cBhvr>
                                        <p:cTn id="7" dur="500" fill="hold"/>
                                        <p:tgtEl>
                                          <p:spTgt spid="358402"/>
                                        </p:tgtEl>
                                        <p:attrNameLst>
                                          <p:attrName>ppt_w</p:attrName>
                                        </p:attrNameLst>
                                      </p:cBhvr>
                                      <p:tavLst>
                                        <p:tav tm="0">
                                          <p:val>
                                            <p:fltVal val="0"/>
                                          </p:val>
                                        </p:tav>
                                        <p:tav tm="100000">
                                          <p:val>
                                            <p:strVal val="#ppt_w"/>
                                          </p:val>
                                        </p:tav>
                                      </p:tavLst>
                                    </p:anim>
                                    <p:anim calcmode="lin" valueType="num">
                                      <p:cBhvr>
                                        <p:cTn id="8" dur="500" fill="hold"/>
                                        <p:tgtEl>
                                          <p:spTgt spid="35840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58404"/>
                                        </p:tgtEl>
                                        <p:attrNameLst>
                                          <p:attrName>style.visibility</p:attrName>
                                        </p:attrNameLst>
                                      </p:cBhvr>
                                      <p:to>
                                        <p:strVal val="visible"/>
                                      </p:to>
                                    </p:set>
                                    <p:anim calcmode="lin" valueType="num">
                                      <p:cBhvr>
                                        <p:cTn id="13" dur="1000" fill="hold"/>
                                        <p:tgtEl>
                                          <p:spTgt spid="358404"/>
                                        </p:tgtEl>
                                        <p:attrNameLst>
                                          <p:attrName>ppt_w</p:attrName>
                                        </p:attrNameLst>
                                      </p:cBhvr>
                                      <p:tavLst>
                                        <p:tav tm="0">
                                          <p:val>
                                            <p:fltVal val="0"/>
                                          </p:val>
                                        </p:tav>
                                        <p:tav tm="100000">
                                          <p:val>
                                            <p:strVal val="#ppt_w"/>
                                          </p:val>
                                        </p:tav>
                                      </p:tavLst>
                                    </p:anim>
                                    <p:anim calcmode="lin" valueType="num">
                                      <p:cBhvr>
                                        <p:cTn id="14" dur="1000" fill="hold"/>
                                        <p:tgtEl>
                                          <p:spTgt spid="358404"/>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358407"/>
                                        </p:tgtEl>
                                        <p:attrNameLst>
                                          <p:attrName>style.visibility</p:attrName>
                                        </p:attrNameLst>
                                      </p:cBhvr>
                                      <p:to>
                                        <p:strVal val="visible"/>
                                      </p:to>
                                    </p:set>
                                    <p:anim calcmode="lin" valueType="num">
                                      <p:cBhvr>
                                        <p:cTn id="17" dur="1000" fill="hold"/>
                                        <p:tgtEl>
                                          <p:spTgt spid="358407"/>
                                        </p:tgtEl>
                                        <p:attrNameLst>
                                          <p:attrName>ppt_w</p:attrName>
                                        </p:attrNameLst>
                                      </p:cBhvr>
                                      <p:tavLst>
                                        <p:tav tm="0">
                                          <p:val>
                                            <p:fltVal val="0"/>
                                          </p:val>
                                        </p:tav>
                                        <p:tav tm="100000">
                                          <p:val>
                                            <p:strVal val="#ppt_w"/>
                                          </p:val>
                                        </p:tav>
                                      </p:tavLst>
                                    </p:anim>
                                    <p:anim calcmode="lin" valueType="num">
                                      <p:cBhvr>
                                        <p:cTn id="18" dur="1000" fill="hold"/>
                                        <p:tgtEl>
                                          <p:spTgt spid="358407"/>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358408"/>
                                        </p:tgtEl>
                                        <p:attrNameLst>
                                          <p:attrName>style.visibility</p:attrName>
                                        </p:attrNameLst>
                                      </p:cBhvr>
                                      <p:to>
                                        <p:strVal val="visible"/>
                                      </p:to>
                                    </p:set>
                                    <p:anim calcmode="lin" valueType="num">
                                      <p:cBhvr>
                                        <p:cTn id="21" dur="1000" fill="hold"/>
                                        <p:tgtEl>
                                          <p:spTgt spid="358408"/>
                                        </p:tgtEl>
                                        <p:attrNameLst>
                                          <p:attrName>ppt_w</p:attrName>
                                        </p:attrNameLst>
                                      </p:cBhvr>
                                      <p:tavLst>
                                        <p:tav tm="0">
                                          <p:val>
                                            <p:fltVal val="0"/>
                                          </p:val>
                                        </p:tav>
                                        <p:tav tm="100000">
                                          <p:val>
                                            <p:strVal val="#ppt_w"/>
                                          </p:val>
                                        </p:tav>
                                      </p:tavLst>
                                    </p:anim>
                                    <p:anim calcmode="lin" valueType="num">
                                      <p:cBhvr>
                                        <p:cTn id="22" dur="1000" fill="hold"/>
                                        <p:tgtEl>
                                          <p:spTgt spid="358408"/>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358410"/>
                                        </p:tgtEl>
                                        <p:attrNameLst>
                                          <p:attrName>style.visibility</p:attrName>
                                        </p:attrNameLst>
                                      </p:cBhvr>
                                      <p:to>
                                        <p:strVal val="visible"/>
                                      </p:to>
                                    </p:set>
                                    <p:anim calcmode="lin" valueType="num">
                                      <p:cBhvr>
                                        <p:cTn id="25" dur="1000" fill="hold"/>
                                        <p:tgtEl>
                                          <p:spTgt spid="358410"/>
                                        </p:tgtEl>
                                        <p:attrNameLst>
                                          <p:attrName>ppt_w</p:attrName>
                                        </p:attrNameLst>
                                      </p:cBhvr>
                                      <p:tavLst>
                                        <p:tav tm="0">
                                          <p:val>
                                            <p:fltVal val="0"/>
                                          </p:val>
                                        </p:tav>
                                        <p:tav tm="100000">
                                          <p:val>
                                            <p:strVal val="#ppt_w"/>
                                          </p:val>
                                        </p:tav>
                                      </p:tavLst>
                                    </p:anim>
                                    <p:anim calcmode="lin" valueType="num">
                                      <p:cBhvr>
                                        <p:cTn id="26" dur="1000" fill="hold"/>
                                        <p:tgtEl>
                                          <p:spTgt spid="358410"/>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358411"/>
                                        </p:tgtEl>
                                        <p:attrNameLst>
                                          <p:attrName>style.visibility</p:attrName>
                                        </p:attrNameLst>
                                      </p:cBhvr>
                                      <p:to>
                                        <p:strVal val="visible"/>
                                      </p:to>
                                    </p:set>
                                    <p:anim calcmode="lin" valueType="num">
                                      <p:cBhvr>
                                        <p:cTn id="29" dur="1000" fill="hold"/>
                                        <p:tgtEl>
                                          <p:spTgt spid="358411"/>
                                        </p:tgtEl>
                                        <p:attrNameLst>
                                          <p:attrName>ppt_w</p:attrName>
                                        </p:attrNameLst>
                                      </p:cBhvr>
                                      <p:tavLst>
                                        <p:tav tm="0">
                                          <p:val>
                                            <p:fltVal val="0"/>
                                          </p:val>
                                        </p:tav>
                                        <p:tav tm="100000">
                                          <p:val>
                                            <p:strVal val="#ppt_w"/>
                                          </p:val>
                                        </p:tav>
                                      </p:tavLst>
                                    </p:anim>
                                    <p:anim calcmode="lin" valueType="num">
                                      <p:cBhvr>
                                        <p:cTn id="30" dur="1000" fill="hold"/>
                                        <p:tgtEl>
                                          <p:spTgt spid="358411"/>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358414"/>
                                        </p:tgtEl>
                                        <p:attrNameLst>
                                          <p:attrName>style.visibility</p:attrName>
                                        </p:attrNameLst>
                                      </p:cBhvr>
                                      <p:to>
                                        <p:strVal val="visible"/>
                                      </p:to>
                                    </p:set>
                                    <p:anim calcmode="lin" valueType="num">
                                      <p:cBhvr>
                                        <p:cTn id="33" dur="1000" fill="hold"/>
                                        <p:tgtEl>
                                          <p:spTgt spid="358414"/>
                                        </p:tgtEl>
                                        <p:attrNameLst>
                                          <p:attrName>ppt_w</p:attrName>
                                        </p:attrNameLst>
                                      </p:cBhvr>
                                      <p:tavLst>
                                        <p:tav tm="0">
                                          <p:val>
                                            <p:fltVal val="0"/>
                                          </p:val>
                                        </p:tav>
                                        <p:tav tm="100000">
                                          <p:val>
                                            <p:strVal val="#ppt_w"/>
                                          </p:val>
                                        </p:tav>
                                      </p:tavLst>
                                    </p:anim>
                                    <p:anim calcmode="lin" valueType="num">
                                      <p:cBhvr>
                                        <p:cTn id="34" dur="1000" fill="hold"/>
                                        <p:tgtEl>
                                          <p:spTgt spid="3584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2" grpId="0"/>
      <p:bldP spid="358408" grpId="0"/>
      <p:bldP spid="358410" grpId="0"/>
      <p:bldP spid="358411" grpId="0"/>
      <p:bldP spid="358414" grpId="0"/>
    </p:bldLst>
  </p:timing>
</p:sld>
</file>

<file path=ppt/slides/slide15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0450" name="Rectangle 2"/>
          <p:cNvSpPr>
            <a:spLocks noGrp="1" noChangeArrowheads="1"/>
          </p:cNvSpPr>
          <p:nvPr>
            <p:ph type="title" idx="4294967295"/>
          </p:nvPr>
        </p:nvSpPr>
        <p:spPr>
          <a:xfrm>
            <a:off x="685800" y="1447800"/>
            <a:ext cx="7848600" cy="4648200"/>
          </a:xfrm>
        </p:spPr>
        <p:txBody>
          <a:bodyPr anchorCtr="1"/>
          <a:lstStyle/>
          <a:p>
            <a:pPr algn="r" eaLnBrk="1" hangingPunct="1">
              <a:defRPr/>
            </a:pPr>
            <a:r>
              <a:rPr lang="fa-IR" sz="3200" b="1" dirty="0" smtClean="0">
                <a:solidFill>
                  <a:srgbClr val="FF33CC"/>
                </a:solidFill>
              </a:rPr>
              <a:t>نکته: </a:t>
            </a:r>
            <a:r>
              <a:rPr lang="fa-IR" sz="3200" b="1" dirty="0" smtClean="0"/>
              <a:t>شکل توزیع طبیعی به میانگین و انحراف استاندارد بستگی دارد به عبارتی هر دفعه که میانگین و انحراف استاندارد تغییر کند منحنی توزیع طبیعی تغییر خواهد کرد.</a:t>
            </a:r>
            <a:r>
              <a:rPr lang="en-US" sz="3200" b="1" dirty="0" smtClean="0"/>
              <a:t/>
            </a:r>
            <a:br>
              <a:rPr lang="en-US" sz="3200" b="1" dirty="0" smtClean="0"/>
            </a:br>
            <a:r>
              <a:rPr lang="fa-IR" sz="3200" b="1" dirty="0" smtClean="0"/>
              <a:t/>
            </a:r>
            <a:br>
              <a:rPr lang="fa-IR" sz="3200" b="1" dirty="0" smtClean="0"/>
            </a:br>
            <a:r>
              <a:rPr lang="fa-IR" sz="3200" b="1" dirty="0" smtClean="0">
                <a:solidFill>
                  <a:srgbClr val="FF33CC"/>
                </a:solidFill>
              </a:rPr>
              <a:t>نکته: </a:t>
            </a:r>
            <a:r>
              <a:rPr lang="fa-IR" sz="3200" b="1" dirty="0" smtClean="0"/>
              <a:t>هرگاه بخواهیم بگوییم متغیری مانند</a:t>
            </a:r>
            <a:r>
              <a:rPr lang="en-US" sz="3200" b="1" dirty="0" smtClean="0"/>
              <a:t>X</a:t>
            </a:r>
            <a:r>
              <a:rPr lang="fa-IR" sz="3200" b="1" dirty="0" smtClean="0"/>
              <a:t> دارای توزیع طبیعی </a:t>
            </a:r>
            <a:r>
              <a:rPr lang="en-US" sz="3200" b="1" dirty="0" smtClean="0"/>
              <a:t> </a:t>
            </a:r>
            <a:r>
              <a:rPr lang="fa-IR" sz="3200" b="1" dirty="0" smtClean="0"/>
              <a:t>است آن را</a:t>
            </a:r>
            <a:r>
              <a:rPr lang="en-US" sz="3200" b="1" dirty="0" smtClean="0"/>
              <a:t> </a:t>
            </a:r>
            <a:r>
              <a:rPr lang="fa-IR" sz="3200" b="1" dirty="0" smtClean="0"/>
              <a:t> بصورت </a:t>
            </a:r>
            <a:r>
              <a:rPr lang="en-US" sz="3200" b="1" dirty="0" smtClean="0"/>
              <a:t>                     </a:t>
            </a:r>
            <a:r>
              <a:rPr lang="fa-IR" sz="3200" b="1" dirty="0" smtClean="0"/>
              <a:t>نشان می دهیم</a:t>
            </a:r>
            <a:r>
              <a:rPr lang="en-US" sz="3200" b="1" dirty="0" smtClean="0"/>
              <a:t/>
            </a:r>
            <a:br>
              <a:rPr lang="en-US" sz="3200" b="1" dirty="0" smtClean="0"/>
            </a:br>
            <a:r>
              <a:rPr lang="en-US" sz="3200" b="1" dirty="0" smtClean="0"/>
              <a:t/>
            </a:r>
            <a:br>
              <a:rPr lang="en-US" sz="3200" b="1" dirty="0" smtClean="0"/>
            </a:br>
            <a:r>
              <a:rPr lang="fa-IR" sz="3200" b="1" dirty="0" smtClean="0"/>
              <a:t>  </a:t>
            </a:r>
            <a:r>
              <a:rPr lang="en-US" sz="3200" b="1" dirty="0" smtClean="0"/>
              <a:t/>
            </a:r>
            <a:br>
              <a:rPr lang="en-US" sz="3200" b="1" dirty="0" smtClean="0"/>
            </a:br>
            <a:endParaRPr lang="en-US" sz="3200" b="1" dirty="0" smtClean="0"/>
          </a:p>
        </p:txBody>
      </p:sp>
      <p:sp>
        <p:nvSpPr>
          <p:cNvPr id="360452" name="Rectangle 4"/>
          <p:cNvSpPr>
            <a:spLocks noChangeArrowheads="1"/>
          </p:cNvSpPr>
          <p:nvPr/>
        </p:nvSpPr>
        <p:spPr bwMode="auto">
          <a:xfrm>
            <a:off x="1981200" y="3810000"/>
            <a:ext cx="2590800" cy="523220"/>
          </a:xfrm>
          <a:prstGeom prst="rect">
            <a:avLst/>
          </a:prstGeom>
          <a:noFill/>
          <a:ln w="9525">
            <a:noFill/>
            <a:miter lim="800000"/>
            <a:headEnd/>
            <a:tailEnd/>
          </a:ln>
        </p:spPr>
        <p:txBody>
          <a:bodyPr wrap="square" anchor="ctr">
            <a:spAutoFit/>
          </a:bodyPr>
          <a:lstStyle/>
          <a:p>
            <a:pPr algn="r">
              <a:tabLst>
                <a:tab pos="1341438" algn="l"/>
              </a:tabLst>
            </a:pPr>
            <a:r>
              <a:rPr lang="en-US" sz="2800" b="1" dirty="0" smtClean="0">
                <a:solidFill>
                  <a:schemeClr val="accent4">
                    <a:lumMod val="10000"/>
                  </a:schemeClr>
                </a:solidFill>
              </a:rPr>
              <a:t>X~N(</a:t>
            </a:r>
            <a:r>
              <a:rPr lang="en-US" sz="2800" b="1" dirty="0" err="1" smtClean="0">
                <a:solidFill>
                  <a:schemeClr val="accent4">
                    <a:lumMod val="10000"/>
                  </a:schemeClr>
                </a:solidFill>
              </a:rPr>
              <a:t>μ¸σ</a:t>
            </a:r>
            <a:r>
              <a:rPr lang="en-US" sz="2800" b="1" dirty="0" smtClean="0">
                <a:solidFill>
                  <a:schemeClr val="accent4">
                    <a:lumMod val="10000"/>
                  </a:schemeClr>
                </a:solidFill>
              </a:rPr>
              <a:t>)</a:t>
            </a:r>
            <a:endParaRPr lang="en-US" sz="2800" b="1" dirty="0">
              <a:solidFill>
                <a:schemeClr val="accent4">
                  <a:lumMod val="10000"/>
                </a:schemeClr>
              </a:solidFill>
            </a:endParaRPr>
          </a:p>
        </p:txBody>
      </p:sp>
      <p:graphicFrame>
        <p:nvGraphicFramePr>
          <p:cNvPr id="188420" name="Object 4"/>
          <p:cNvGraphicFramePr>
            <a:graphicFrameLocks noChangeAspect="1"/>
          </p:cNvGraphicFramePr>
          <p:nvPr/>
        </p:nvGraphicFramePr>
        <p:xfrm>
          <a:off x="4114800" y="3657600"/>
          <a:ext cx="381000" cy="571500"/>
        </p:xfrm>
        <a:graphic>
          <a:graphicData uri="http://schemas.openxmlformats.org/presentationml/2006/ole">
            <mc:AlternateContent xmlns:mc="http://schemas.openxmlformats.org/markup-compatibility/2006">
              <mc:Choice xmlns:v="urn:schemas-microsoft-com:vml" Requires="v">
                <p:oleObj spid="_x0000_s188426" name="Equation" r:id="rId4" imgW="101520" imgH="190440" progId="Equation.3">
                  <p:embed/>
                </p:oleObj>
              </mc:Choice>
              <mc:Fallback>
                <p:oleObj name="Equation" r:id="rId4" imgW="101520" imgH="19044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657600"/>
                        <a:ext cx="381000" cy="571500"/>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60450"/>
                                        </p:tgtEl>
                                        <p:attrNameLst>
                                          <p:attrName>style.visibility</p:attrName>
                                        </p:attrNameLst>
                                      </p:cBhvr>
                                      <p:to>
                                        <p:strVal val="visible"/>
                                      </p:to>
                                    </p:set>
                                    <p:anim calcmode="lin" valueType="num">
                                      <p:cBhvr>
                                        <p:cTn id="7" dur="500" fill="hold"/>
                                        <p:tgtEl>
                                          <p:spTgt spid="360450"/>
                                        </p:tgtEl>
                                        <p:attrNameLst>
                                          <p:attrName>ppt_w</p:attrName>
                                        </p:attrNameLst>
                                      </p:cBhvr>
                                      <p:tavLst>
                                        <p:tav tm="0">
                                          <p:val>
                                            <p:fltVal val="0"/>
                                          </p:val>
                                        </p:tav>
                                        <p:tav tm="100000">
                                          <p:val>
                                            <p:strVal val="#ppt_w"/>
                                          </p:val>
                                        </p:tav>
                                      </p:tavLst>
                                    </p:anim>
                                    <p:anim calcmode="lin" valueType="num">
                                      <p:cBhvr>
                                        <p:cTn id="8" dur="500" fill="hold"/>
                                        <p:tgtEl>
                                          <p:spTgt spid="360450"/>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60452"/>
                                        </p:tgtEl>
                                        <p:attrNameLst>
                                          <p:attrName>style.visibility</p:attrName>
                                        </p:attrNameLst>
                                      </p:cBhvr>
                                      <p:to>
                                        <p:strVal val="visible"/>
                                      </p:to>
                                    </p:set>
                                    <p:anim calcmode="lin" valueType="num">
                                      <p:cBhvr>
                                        <p:cTn id="11" dur="500" fill="hold"/>
                                        <p:tgtEl>
                                          <p:spTgt spid="360452"/>
                                        </p:tgtEl>
                                        <p:attrNameLst>
                                          <p:attrName>ppt_w</p:attrName>
                                        </p:attrNameLst>
                                      </p:cBhvr>
                                      <p:tavLst>
                                        <p:tav tm="0">
                                          <p:val>
                                            <p:fltVal val="0"/>
                                          </p:val>
                                        </p:tav>
                                        <p:tav tm="100000">
                                          <p:val>
                                            <p:strVal val="#ppt_w"/>
                                          </p:val>
                                        </p:tav>
                                      </p:tavLst>
                                    </p:anim>
                                    <p:anim calcmode="lin" valueType="num">
                                      <p:cBhvr>
                                        <p:cTn id="12" dur="500" fill="hold"/>
                                        <p:tgtEl>
                                          <p:spTgt spid="3604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0" grpId="0"/>
      <p:bldP spid="360452" grpId="0"/>
    </p:bldLst>
  </p:timing>
</p:sld>
</file>

<file path=ppt/slides/slide15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2498" name="Rectangle 2"/>
          <p:cNvSpPr>
            <a:spLocks noGrp="1" noChangeArrowheads="1"/>
          </p:cNvSpPr>
          <p:nvPr>
            <p:ph type="title" idx="4294967295"/>
          </p:nvPr>
        </p:nvSpPr>
        <p:spPr>
          <a:xfrm>
            <a:off x="457200" y="685800"/>
            <a:ext cx="8229600" cy="1139825"/>
          </a:xfrm>
        </p:spPr>
        <p:txBody>
          <a:bodyPr anchorCtr="1"/>
          <a:lstStyle/>
          <a:p>
            <a:pPr eaLnBrk="1" hangingPunct="1">
              <a:defRPr/>
            </a:pPr>
            <a:r>
              <a:rPr lang="fa-IR" sz="4000" b="1" smtClean="0">
                <a:solidFill>
                  <a:schemeClr val="hlink"/>
                </a:solidFill>
              </a:rPr>
              <a:t>ویژگیهای منحنی طبیعی</a:t>
            </a:r>
            <a:endParaRPr lang="en-US" sz="4000" b="1" smtClean="0">
              <a:solidFill>
                <a:schemeClr val="hlink"/>
              </a:solidFill>
            </a:endParaRPr>
          </a:p>
        </p:txBody>
      </p:sp>
      <p:sp>
        <p:nvSpPr>
          <p:cNvPr id="362499" name="Rectangle 3"/>
          <p:cNvSpPr>
            <a:spLocks noGrp="1" noChangeArrowheads="1"/>
          </p:cNvSpPr>
          <p:nvPr>
            <p:ph type="body" idx="4294967295"/>
          </p:nvPr>
        </p:nvSpPr>
        <p:spPr>
          <a:xfrm>
            <a:off x="914400" y="2320925"/>
            <a:ext cx="7543800" cy="3321050"/>
          </a:xfrm>
        </p:spPr>
        <p:txBody>
          <a:bodyPr/>
          <a:lstStyle/>
          <a:p>
            <a:pPr algn="just" eaLnBrk="1" hangingPunct="1">
              <a:buFontTx/>
              <a:buNone/>
              <a:defRPr/>
            </a:pPr>
            <a:r>
              <a:rPr lang="fa-IR" b="1" dirty="0" smtClean="0"/>
              <a:t> 1- منحنی طبیعی متقارن است و حداکثر ارتفاع آن در میانگین قرار دارد.</a:t>
            </a:r>
          </a:p>
          <a:p>
            <a:pPr algn="just" eaLnBrk="1" hangingPunct="1">
              <a:buFontTx/>
              <a:buNone/>
              <a:defRPr/>
            </a:pPr>
            <a:r>
              <a:rPr lang="fa-IR" b="1" dirty="0" smtClean="0"/>
              <a:t> 2- در منحنی طبیعی میانگین، میانه و نما بر روی هم قرار دارند.</a:t>
            </a:r>
          </a:p>
          <a:p>
            <a:pPr algn="just" eaLnBrk="1" hangingPunct="1">
              <a:buFontTx/>
              <a:buNone/>
              <a:defRPr/>
            </a:pPr>
            <a:r>
              <a:rPr lang="fa-IR" b="1" dirty="0" smtClean="0"/>
              <a:t> </a:t>
            </a: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62498"/>
                                        </p:tgtEl>
                                        <p:attrNameLst>
                                          <p:attrName>style.visibility</p:attrName>
                                        </p:attrNameLst>
                                      </p:cBhvr>
                                      <p:to>
                                        <p:strVal val="visible"/>
                                      </p:to>
                                    </p:set>
                                    <p:anim calcmode="lin" valueType="num">
                                      <p:cBhvr>
                                        <p:cTn id="7" dur="500" fill="hold"/>
                                        <p:tgtEl>
                                          <p:spTgt spid="362498"/>
                                        </p:tgtEl>
                                        <p:attrNameLst>
                                          <p:attrName>ppt_w</p:attrName>
                                        </p:attrNameLst>
                                      </p:cBhvr>
                                      <p:tavLst>
                                        <p:tav tm="0">
                                          <p:val>
                                            <p:fltVal val="0"/>
                                          </p:val>
                                        </p:tav>
                                        <p:tav tm="100000">
                                          <p:val>
                                            <p:strVal val="#ppt_w"/>
                                          </p:val>
                                        </p:tav>
                                      </p:tavLst>
                                    </p:anim>
                                    <p:anim calcmode="lin" valueType="num">
                                      <p:cBhvr>
                                        <p:cTn id="8" dur="500" fill="hold"/>
                                        <p:tgtEl>
                                          <p:spTgt spid="36249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62499">
                                            <p:txEl>
                                              <p:pRg st="0" end="0"/>
                                            </p:txEl>
                                          </p:spTgt>
                                        </p:tgtEl>
                                        <p:attrNameLst>
                                          <p:attrName>style.visibility</p:attrName>
                                        </p:attrNameLst>
                                      </p:cBhvr>
                                      <p:to>
                                        <p:strVal val="visible"/>
                                      </p:to>
                                    </p:set>
                                    <p:anim calcmode="lin" valueType="num">
                                      <p:cBhvr>
                                        <p:cTn id="13" dur="500" fill="hold"/>
                                        <p:tgtEl>
                                          <p:spTgt spid="36249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6249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62499">
                                            <p:txEl>
                                              <p:pRg st="1" end="1"/>
                                            </p:txEl>
                                          </p:spTgt>
                                        </p:tgtEl>
                                        <p:attrNameLst>
                                          <p:attrName>style.visibility</p:attrName>
                                        </p:attrNameLst>
                                      </p:cBhvr>
                                      <p:to>
                                        <p:strVal val="visible"/>
                                      </p:to>
                                    </p:set>
                                    <p:anim calcmode="lin" valueType="num">
                                      <p:cBhvr>
                                        <p:cTn id="19" dur="500" fill="hold"/>
                                        <p:tgtEl>
                                          <p:spTgt spid="36249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6249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62499">
                                            <p:txEl>
                                              <p:pRg st="2" end="2"/>
                                            </p:txEl>
                                          </p:spTgt>
                                        </p:tgtEl>
                                        <p:attrNameLst>
                                          <p:attrName>style.visibility</p:attrName>
                                        </p:attrNameLst>
                                      </p:cBhvr>
                                      <p:to>
                                        <p:strVal val="visible"/>
                                      </p:to>
                                    </p:set>
                                    <p:anim calcmode="lin" valueType="num">
                                      <p:cBhvr>
                                        <p:cTn id="25" dur="500" fill="hold"/>
                                        <p:tgtEl>
                                          <p:spTgt spid="362499">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62499">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8" grpId="0"/>
      <p:bldP spid="362499"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533400" y="1524000"/>
            <a:ext cx="7848600" cy="4038600"/>
          </a:xfrm>
        </p:spPr>
        <p:txBody>
          <a:bodyPr anchorCtr="1"/>
          <a:lstStyle/>
          <a:p>
            <a:pPr algn="just" eaLnBrk="1" hangingPunct="1">
              <a:lnSpc>
                <a:spcPct val="200000"/>
              </a:lnSpc>
              <a:defRPr/>
            </a:pPr>
            <a:r>
              <a:rPr lang="fa-IR" sz="3200" b="1" dirty="0" smtClean="0"/>
              <a:t>اطلاع درباره گروههای کوچک و توصیف ویژگیهای آنها غالبا ً هدف اصلی پژوهشگر نیست بلکه تعمیم اصول و یافته ها به نحوی که قادر باشد حوادث را تبیین و پیش بینی کند می باشد.</a:t>
            </a:r>
            <a:endParaRPr lang="en-US" sz="32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500" fill="hold"/>
                                        <p:tgtEl>
                                          <p:spTgt spid="32770"/>
                                        </p:tgtEl>
                                        <p:attrNameLst>
                                          <p:attrName>ppt_w</p:attrName>
                                        </p:attrNameLst>
                                      </p:cBhvr>
                                      <p:tavLst>
                                        <p:tav tm="0">
                                          <p:val>
                                            <p:fltVal val="0"/>
                                          </p:val>
                                        </p:tav>
                                        <p:tav tm="100000">
                                          <p:val>
                                            <p:strVal val="#ppt_w"/>
                                          </p:val>
                                        </p:tav>
                                      </p:tavLst>
                                    </p:anim>
                                    <p:anim calcmode="lin" valueType="num">
                                      <p:cBhvr>
                                        <p:cTn id="8" dur="500" fill="hold"/>
                                        <p:tgtEl>
                                          <p:spTgt spid="327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16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4546" name="Rectangle 2"/>
          <p:cNvSpPr>
            <a:spLocks noGrp="1" noChangeArrowheads="1"/>
          </p:cNvSpPr>
          <p:nvPr>
            <p:ph type="title" idx="4294967295"/>
          </p:nvPr>
        </p:nvSpPr>
        <p:spPr>
          <a:xfrm>
            <a:off x="1066800" y="1447800"/>
            <a:ext cx="7391400" cy="3886200"/>
          </a:xfrm>
        </p:spPr>
        <p:txBody>
          <a:bodyPr anchorCtr="1"/>
          <a:lstStyle/>
          <a:p>
            <a:pPr algn="r" eaLnBrk="1" hangingPunct="1">
              <a:defRPr/>
            </a:pPr>
            <a:r>
              <a:rPr lang="en-US" sz="3200" b="1" dirty="0" smtClean="0"/>
              <a:t>3</a:t>
            </a:r>
            <a:r>
              <a:rPr lang="fa-IR" sz="3200" b="1" dirty="0" smtClean="0"/>
              <a:t>- دنباله های منحنی با محور </a:t>
            </a:r>
            <a:r>
              <a:rPr lang="en-US" sz="3200" b="1" dirty="0" smtClean="0"/>
              <a:t>X</a:t>
            </a:r>
            <a:r>
              <a:rPr lang="fa-IR" sz="3200" b="1" dirty="0" smtClean="0"/>
              <a:t> موازی هستند</a:t>
            </a:r>
            <a:r>
              <a:rPr lang="en-US" sz="3200" b="1" dirty="0" smtClean="0"/>
              <a:t> </a:t>
            </a:r>
            <a:r>
              <a:rPr lang="fa-IR" sz="3200" b="1" dirty="0" smtClean="0"/>
              <a:t>. بنابراین منحنی از         تا         ادامه دارد ولی</a:t>
            </a:r>
            <a:r>
              <a:rPr lang="en-US" sz="3200" b="1" dirty="0" smtClean="0"/>
              <a:t>   </a:t>
            </a:r>
            <a:r>
              <a:rPr lang="fa-IR" sz="3200" b="1" dirty="0" smtClean="0"/>
              <a:t> در عمل این منحنی از 3-  تا 3+ می باشد.</a:t>
            </a:r>
            <a:br>
              <a:rPr lang="fa-IR" sz="3200" b="1" dirty="0" smtClean="0"/>
            </a:br>
            <a:r>
              <a:rPr lang="en-US" sz="3200" b="1" dirty="0" smtClean="0"/>
              <a:t>4</a:t>
            </a:r>
            <a:r>
              <a:rPr lang="fa-IR" sz="3200" b="1" dirty="0" smtClean="0"/>
              <a:t>- منحنی طبیعی به شکل زنگوله است.</a:t>
            </a:r>
            <a:br>
              <a:rPr lang="fa-IR" sz="3200" b="1" dirty="0" smtClean="0"/>
            </a:br>
            <a:r>
              <a:rPr lang="fa-IR" sz="3200" b="1" dirty="0" smtClean="0"/>
              <a:t/>
            </a:r>
            <a:br>
              <a:rPr lang="fa-IR" sz="3200" b="1" dirty="0" smtClean="0"/>
            </a:br>
            <a:r>
              <a:rPr lang="en-US" sz="3200" b="1" dirty="0" smtClean="0"/>
              <a:t/>
            </a:r>
            <a:br>
              <a:rPr lang="en-US" sz="3200" b="1" dirty="0" smtClean="0"/>
            </a:br>
            <a:r>
              <a:rPr lang="fa-IR" sz="3200" b="1" dirty="0" smtClean="0">
                <a:solidFill>
                  <a:srgbClr val="FF33CC"/>
                </a:solidFill>
              </a:rPr>
              <a:t>نکته: </a:t>
            </a:r>
            <a:r>
              <a:rPr lang="fa-IR" sz="3200" b="1" dirty="0" smtClean="0"/>
              <a:t>اختلاف در شکل منحنی های طبیعی به دلیل اختلاف در پراکندگی آنها است.</a:t>
            </a:r>
            <a:endParaRPr lang="en-US" sz="3200" b="1" dirty="0" smtClean="0"/>
          </a:p>
        </p:txBody>
      </p:sp>
      <p:sp>
        <p:nvSpPr>
          <p:cNvPr id="364547" name="Rectangle 3"/>
          <p:cNvSpPr>
            <a:spLocks noChangeArrowheads="1"/>
          </p:cNvSpPr>
          <p:nvPr/>
        </p:nvSpPr>
        <p:spPr bwMode="auto">
          <a:xfrm>
            <a:off x="4953000" y="1905000"/>
            <a:ext cx="2427288" cy="584200"/>
          </a:xfrm>
          <a:prstGeom prst="rect">
            <a:avLst/>
          </a:prstGeom>
          <a:noFill/>
          <a:ln w="9525">
            <a:noFill/>
            <a:miter lim="800000"/>
            <a:headEnd/>
            <a:tailEnd/>
          </a:ln>
        </p:spPr>
        <p:txBody>
          <a:bodyPr anchor="ctr">
            <a:spAutoFit/>
          </a:bodyPr>
          <a:lstStyle/>
          <a:p>
            <a:pPr>
              <a:tabLst>
                <a:tab pos="1341438" algn="l"/>
              </a:tabLst>
            </a:pPr>
            <a:r>
              <a:rPr lang="en-US" sz="3200" b="1"/>
              <a:t>+∞</a:t>
            </a:r>
          </a:p>
        </p:txBody>
      </p:sp>
      <p:sp>
        <p:nvSpPr>
          <p:cNvPr id="364548" name="Rectangle 4"/>
          <p:cNvSpPr>
            <a:spLocks noChangeArrowheads="1"/>
          </p:cNvSpPr>
          <p:nvPr/>
        </p:nvSpPr>
        <p:spPr bwMode="auto">
          <a:xfrm>
            <a:off x="3810000" y="1905000"/>
            <a:ext cx="2438400" cy="584200"/>
          </a:xfrm>
          <a:prstGeom prst="rect">
            <a:avLst/>
          </a:prstGeom>
          <a:noFill/>
          <a:ln w="9525">
            <a:noFill/>
            <a:miter lim="800000"/>
            <a:headEnd/>
            <a:tailEnd/>
          </a:ln>
        </p:spPr>
        <p:txBody>
          <a:bodyPr anchor="ctr">
            <a:spAutoFit/>
          </a:bodyPr>
          <a:lstStyle/>
          <a:p>
            <a:pPr>
              <a:tabLst>
                <a:tab pos="1341438" algn="l"/>
              </a:tabLst>
            </a:pPr>
            <a:r>
              <a:rPr lang="en-US" sz="3200" b="1"/>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64546"/>
                                        </p:tgtEl>
                                        <p:attrNameLst>
                                          <p:attrName>style.visibility</p:attrName>
                                        </p:attrNameLst>
                                      </p:cBhvr>
                                      <p:to>
                                        <p:strVal val="visible"/>
                                      </p:to>
                                    </p:set>
                                    <p:anim calcmode="lin" valueType="num">
                                      <p:cBhvr>
                                        <p:cTn id="7" dur="500" fill="hold"/>
                                        <p:tgtEl>
                                          <p:spTgt spid="364546"/>
                                        </p:tgtEl>
                                        <p:attrNameLst>
                                          <p:attrName>ppt_w</p:attrName>
                                        </p:attrNameLst>
                                      </p:cBhvr>
                                      <p:tavLst>
                                        <p:tav tm="0">
                                          <p:val>
                                            <p:fltVal val="0"/>
                                          </p:val>
                                        </p:tav>
                                        <p:tav tm="100000">
                                          <p:val>
                                            <p:strVal val="#ppt_w"/>
                                          </p:val>
                                        </p:tav>
                                      </p:tavLst>
                                    </p:anim>
                                    <p:anim calcmode="lin" valueType="num">
                                      <p:cBhvr>
                                        <p:cTn id="8" dur="500" fill="hold"/>
                                        <p:tgtEl>
                                          <p:spTgt spid="36454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64547"/>
                                        </p:tgtEl>
                                        <p:attrNameLst>
                                          <p:attrName>style.visibility</p:attrName>
                                        </p:attrNameLst>
                                      </p:cBhvr>
                                      <p:to>
                                        <p:strVal val="visible"/>
                                      </p:to>
                                    </p:set>
                                    <p:anim calcmode="lin" valueType="num">
                                      <p:cBhvr>
                                        <p:cTn id="11" dur="500" fill="hold"/>
                                        <p:tgtEl>
                                          <p:spTgt spid="364547"/>
                                        </p:tgtEl>
                                        <p:attrNameLst>
                                          <p:attrName>ppt_w</p:attrName>
                                        </p:attrNameLst>
                                      </p:cBhvr>
                                      <p:tavLst>
                                        <p:tav tm="0">
                                          <p:val>
                                            <p:fltVal val="0"/>
                                          </p:val>
                                        </p:tav>
                                        <p:tav tm="100000">
                                          <p:val>
                                            <p:strVal val="#ppt_w"/>
                                          </p:val>
                                        </p:tav>
                                      </p:tavLst>
                                    </p:anim>
                                    <p:anim calcmode="lin" valueType="num">
                                      <p:cBhvr>
                                        <p:cTn id="12" dur="500" fill="hold"/>
                                        <p:tgtEl>
                                          <p:spTgt spid="36454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364548"/>
                                        </p:tgtEl>
                                        <p:attrNameLst>
                                          <p:attrName>style.visibility</p:attrName>
                                        </p:attrNameLst>
                                      </p:cBhvr>
                                      <p:to>
                                        <p:strVal val="visible"/>
                                      </p:to>
                                    </p:set>
                                    <p:anim calcmode="lin" valueType="num">
                                      <p:cBhvr>
                                        <p:cTn id="15" dur="500" fill="hold"/>
                                        <p:tgtEl>
                                          <p:spTgt spid="364548"/>
                                        </p:tgtEl>
                                        <p:attrNameLst>
                                          <p:attrName>ppt_w</p:attrName>
                                        </p:attrNameLst>
                                      </p:cBhvr>
                                      <p:tavLst>
                                        <p:tav tm="0">
                                          <p:val>
                                            <p:fltVal val="0"/>
                                          </p:val>
                                        </p:tav>
                                        <p:tav tm="100000">
                                          <p:val>
                                            <p:strVal val="#ppt_w"/>
                                          </p:val>
                                        </p:tav>
                                      </p:tavLst>
                                    </p:anim>
                                    <p:anim calcmode="lin" valueType="num">
                                      <p:cBhvr>
                                        <p:cTn id="16" dur="500" fill="hold"/>
                                        <p:tgtEl>
                                          <p:spTgt spid="36454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6" grpId="0"/>
      <p:bldP spid="364547" grpId="0"/>
      <p:bldP spid="364548" grpId="0"/>
    </p:bldLst>
  </p:timing>
</p:sld>
</file>

<file path=ppt/slides/slide16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6594" name="Rectangle 2"/>
          <p:cNvSpPr>
            <a:spLocks noGrp="1" noChangeArrowheads="1"/>
          </p:cNvSpPr>
          <p:nvPr>
            <p:ph type="title" idx="4294967295"/>
          </p:nvPr>
        </p:nvSpPr>
        <p:spPr/>
        <p:txBody>
          <a:bodyPr anchorCtr="1"/>
          <a:lstStyle/>
          <a:p>
            <a:pPr eaLnBrk="1" hangingPunct="1">
              <a:defRPr/>
            </a:pPr>
            <a:r>
              <a:rPr lang="fa-IR" sz="4000" b="1" smtClean="0">
                <a:solidFill>
                  <a:schemeClr val="hlink"/>
                </a:solidFill>
              </a:rPr>
              <a:t>منحنی طبیعی استاندارد</a:t>
            </a:r>
            <a:endParaRPr lang="en-US" sz="4000" b="1" smtClean="0">
              <a:solidFill>
                <a:schemeClr val="hlink"/>
              </a:solidFill>
            </a:endParaRPr>
          </a:p>
        </p:txBody>
      </p:sp>
      <p:sp>
        <p:nvSpPr>
          <p:cNvPr id="366595" name="Rectangle 3"/>
          <p:cNvSpPr>
            <a:spLocks noGrp="1" noChangeArrowheads="1"/>
          </p:cNvSpPr>
          <p:nvPr>
            <p:ph type="body" idx="4294967295"/>
          </p:nvPr>
        </p:nvSpPr>
        <p:spPr>
          <a:xfrm>
            <a:off x="914400" y="1752600"/>
            <a:ext cx="7696200" cy="3352800"/>
          </a:xfrm>
        </p:spPr>
        <p:txBody>
          <a:bodyPr/>
          <a:lstStyle/>
          <a:p>
            <a:pPr algn="just" eaLnBrk="1" hangingPunct="1">
              <a:buFontTx/>
              <a:buNone/>
              <a:defRPr/>
            </a:pPr>
            <a:r>
              <a:rPr lang="en-US" b="1" dirty="0" smtClean="0"/>
              <a:t>   </a:t>
            </a:r>
            <a:r>
              <a:rPr lang="fa-IR" b="1" dirty="0" smtClean="0"/>
              <a:t>برای یکسان کردن منحنیهای توزیعهای مختلف طبیعی می توان آنها را به توزیع نمره های استاندارد (نمره </a:t>
            </a:r>
            <a:r>
              <a:rPr lang="en-US" b="1" dirty="0" smtClean="0"/>
              <a:t>Z</a:t>
            </a:r>
            <a:r>
              <a:rPr lang="fa-IR" b="1" dirty="0" smtClean="0"/>
              <a:t> )تبدیل کرد.</a:t>
            </a:r>
          </a:p>
          <a:p>
            <a:pPr algn="just" eaLnBrk="1" hangingPunct="1">
              <a:buFontTx/>
              <a:buNone/>
              <a:defRPr/>
            </a:pPr>
            <a:r>
              <a:rPr lang="en-US" b="1" dirty="0" smtClean="0"/>
              <a:t>   </a:t>
            </a:r>
            <a:r>
              <a:rPr lang="fa-IR" b="1" dirty="0" smtClean="0"/>
              <a:t>بنابراین هنگامی که نمره های توزیع به نمره های استاندارد تبدیل می شود توزیعی با میانگین صفر و انحراف استاندارد یک بدست می آید که به آن منحنی طبیعی استاندارد می گویند.</a:t>
            </a:r>
            <a:endParaRPr lang="en-US" b="1" dirty="0" smtClean="0"/>
          </a:p>
        </p:txBody>
      </p:sp>
      <p:sp>
        <p:nvSpPr>
          <p:cNvPr id="58373" name="Rectangle 4"/>
          <p:cNvSpPr>
            <a:spLocks noChangeArrowheads="1"/>
          </p:cNvSpPr>
          <p:nvPr/>
        </p:nvSpPr>
        <p:spPr bwMode="auto">
          <a:xfrm>
            <a:off x="0" y="3219450"/>
            <a:ext cx="9144000" cy="0"/>
          </a:xfrm>
          <a:prstGeom prst="rect">
            <a:avLst/>
          </a:prstGeom>
          <a:noFill/>
          <a:ln w="9525">
            <a:noFill/>
            <a:miter lim="800000"/>
            <a:headEnd/>
            <a:tailEnd/>
          </a:ln>
        </p:spPr>
        <p:txBody>
          <a:bodyPr wrap="none" anchor="ctr">
            <a:spAutoFit/>
          </a:bodyPr>
          <a:lstStyle/>
          <a:p>
            <a:endParaRPr lang="fa-IR"/>
          </a:p>
        </p:txBody>
      </p:sp>
      <p:graphicFrame>
        <p:nvGraphicFramePr>
          <p:cNvPr id="366597" name="Object 5"/>
          <p:cNvGraphicFramePr>
            <a:graphicFrameLocks noChangeAspect="1"/>
          </p:cNvGraphicFramePr>
          <p:nvPr/>
        </p:nvGraphicFramePr>
        <p:xfrm>
          <a:off x="1447800" y="5181600"/>
          <a:ext cx="2514600" cy="1341438"/>
        </p:xfrm>
        <a:graphic>
          <a:graphicData uri="http://schemas.openxmlformats.org/presentationml/2006/ole">
            <mc:AlternateContent xmlns:mc="http://schemas.openxmlformats.org/markup-compatibility/2006">
              <mc:Choice xmlns:v="urn:schemas-microsoft-com:vml" Requires="v">
                <p:oleObj spid="_x0000_s58376" name="Equation" r:id="rId4" imgW="749300" imgH="419100" progId="Equation.3">
                  <p:embed/>
                </p:oleObj>
              </mc:Choice>
              <mc:Fallback>
                <p:oleObj name="Equation" r:id="rId4" imgW="749300" imgH="419100" progId="Equation.3">
                  <p:embed/>
                  <p:pic>
                    <p:nvPicPr>
                      <p:cNvPr id="0" name="Object 5"/>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1447800" y="5181600"/>
                        <a:ext cx="2514600" cy="1341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66594"/>
                                        </p:tgtEl>
                                        <p:attrNameLst>
                                          <p:attrName>style.visibility</p:attrName>
                                        </p:attrNameLst>
                                      </p:cBhvr>
                                      <p:to>
                                        <p:strVal val="visible"/>
                                      </p:to>
                                    </p:set>
                                    <p:anim calcmode="lin" valueType="num">
                                      <p:cBhvr>
                                        <p:cTn id="7" dur="500" fill="hold"/>
                                        <p:tgtEl>
                                          <p:spTgt spid="366594"/>
                                        </p:tgtEl>
                                        <p:attrNameLst>
                                          <p:attrName>ppt_w</p:attrName>
                                        </p:attrNameLst>
                                      </p:cBhvr>
                                      <p:tavLst>
                                        <p:tav tm="0">
                                          <p:val>
                                            <p:fltVal val="0"/>
                                          </p:val>
                                        </p:tav>
                                        <p:tav tm="100000">
                                          <p:val>
                                            <p:strVal val="#ppt_w"/>
                                          </p:val>
                                        </p:tav>
                                      </p:tavLst>
                                    </p:anim>
                                    <p:anim calcmode="lin" valueType="num">
                                      <p:cBhvr>
                                        <p:cTn id="8" dur="500" fill="hold"/>
                                        <p:tgtEl>
                                          <p:spTgt spid="36659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66595">
                                            <p:txEl>
                                              <p:pRg st="0" end="0"/>
                                            </p:txEl>
                                          </p:spTgt>
                                        </p:tgtEl>
                                        <p:attrNameLst>
                                          <p:attrName>style.visibility</p:attrName>
                                        </p:attrNameLst>
                                      </p:cBhvr>
                                      <p:to>
                                        <p:strVal val="visible"/>
                                      </p:to>
                                    </p:set>
                                    <p:anim calcmode="lin" valueType="num">
                                      <p:cBhvr>
                                        <p:cTn id="13" dur="500" fill="hold"/>
                                        <p:tgtEl>
                                          <p:spTgt spid="36659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6659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66595">
                                            <p:txEl>
                                              <p:pRg st="1" end="1"/>
                                            </p:txEl>
                                          </p:spTgt>
                                        </p:tgtEl>
                                        <p:attrNameLst>
                                          <p:attrName>style.visibility</p:attrName>
                                        </p:attrNameLst>
                                      </p:cBhvr>
                                      <p:to>
                                        <p:strVal val="visible"/>
                                      </p:to>
                                    </p:set>
                                    <p:anim calcmode="lin" valueType="num">
                                      <p:cBhvr>
                                        <p:cTn id="19" dur="500" fill="hold"/>
                                        <p:tgtEl>
                                          <p:spTgt spid="36659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6659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66597"/>
                                        </p:tgtEl>
                                        <p:attrNameLst>
                                          <p:attrName>style.visibility</p:attrName>
                                        </p:attrNameLst>
                                      </p:cBhvr>
                                      <p:to>
                                        <p:strVal val="visible"/>
                                      </p:to>
                                    </p:set>
                                    <p:anim calcmode="lin" valueType="num">
                                      <p:cBhvr>
                                        <p:cTn id="25" dur="500" fill="hold"/>
                                        <p:tgtEl>
                                          <p:spTgt spid="366597"/>
                                        </p:tgtEl>
                                        <p:attrNameLst>
                                          <p:attrName>ppt_w</p:attrName>
                                        </p:attrNameLst>
                                      </p:cBhvr>
                                      <p:tavLst>
                                        <p:tav tm="0">
                                          <p:val>
                                            <p:fltVal val="0"/>
                                          </p:val>
                                        </p:tav>
                                        <p:tav tm="100000">
                                          <p:val>
                                            <p:strVal val="#ppt_w"/>
                                          </p:val>
                                        </p:tav>
                                      </p:tavLst>
                                    </p:anim>
                                    <p:anim calcmode="lin" valueType="num">
                                      <p:cBhvr>
                                        <p:cTn id="26" dur="500" fill="hold"/>
                                        <p:tgtEl>
                                          <p:spTgt spid="3665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4" grpId="0"/>
      <p:bldP spid="366595" grpId="0" build="p"/>
    </p:bldLst>
  </p:timing>
</p:sld>
</file>

<file path=ppt/slides/slide16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42" name="Rectangle 2"/>
          <p:cNvSpPr>
            <a:spLocks noGrp="1" noChangeArrowheads="1"/>
          </p:cNvSpPr>
          <p:nvPr>
            <p:ph type="title" idx="4294967295"/>
          </p:nvPr>
        </p:nvSpPr>
        <p:spPr>
          <a:xfrm>
            <a:off x="533400" y="1981200"/>
            <a:ext cx="8001000" cy="2819400"/>
          </a:xfrm>
        </p:spPr>
        <p:txBody>
          <a:bodyPr anchorCtr="1"/>
          <a:lstStyle/>
          <a:p>
            <a:pPr algn="r" eaLnBrk="1" hangingPunct="1">
              <a:defRPr/>
            </a:pPr>
            <a:r>
              <a:rPr lang="fa-IR" sz="3200" b="1" dirty="0" smtClean="0">
                <a:solidFill>
                  <a:srgbClr val="FF33CC"/>
                </a:solidFill>
              </a:rPr>
              <a:t>نکته: </a:t>
            </a:r>
            <a:r>
              <a:rPr lang="fa-IR" sz="3200" b="1" dirty="0" smtClean="0"/>
              <a:t>محور(</a:t>
            </a:r>
            <a:r>
              <a:rPr lang="en-US" sz="3200" b="1" dirty="0" smtClean="0"/>
              <a:t>X</a:t>
            </a:r>
            <a:r>
              <a:rPr lang="fa-IR" sz="3200" b="1" dirty="0" smtClean="0"/>
              <a:t>) منحنی طبیعی استاندارد براساس </a:t>
            </a:r>
            <a:r>
              <a:rPr lang="en-US" sz="3200" b="1" dirty="0" smtClean="0"/>
              <a:t>Z</a:t>
            </a:r>
            <a:r>
              <a:rPr lang="fa-IR" sz="3200" b="1" dirty="0" smtClean="0"/>
              <a:t> تقسیم بندی می شود نه نمره خام .</a:t>
            </a:r>
            <a:br>
              <a:rPr lang="fa-IR" sz="3200" b="1" dirty="0" smtClean="0"/>
            </a:br>
            <a:r>
              <a:rPr lang="en-US" sz="3200" b="1" dirty="0" smtClean="0"/>
              <a:t/>
            </a:r>
            <a:br>
              <a:rPr lang="en-US" sz="3200" b="1" dirty="0" smtClean="0"/>
            </a:br>
            <a:r>
              <a:rPr lang="en-US" sz="3200" b="1" dirty="0" smtClean="0"/>
              <a:t/>
            </a:r>
            <a:br>
              <a:rPr lang="en-US" sz="3200" b="1" dirty="0" smtClean="0"/>
            </a:br>
            <a:r>
              <a:rPr lang="fa-IR" sz="3200" b="1" dirty="0" smtClean="0">
                <a:solidFill>
                  <a:srgbClr val="FF33CC"/>
                </a:solidFill>
              </a:rPr>
              <a:t>نکته</a:t>
            </a:r>
            <a:r>
              <a:rPr lang="fa-IR" sz="3200" b="1" dirty="0" smtClean="0"/>
              <a:t>: بهترین </a:t>
            </a:r>
            <a:r>
              <a:rPr lang="en-US" sz="3200" b="1" dirty="0" smtClean="0"/>
              <a:t> </a:t>
            </a:r>
            <a:r>
              <a:rPr lang="fa-IR" sz="3200" b="1" dirty="0" smtClean="0"/>
              <a:t>مرز در منحنی استاندارد میانگین </a:t>
            </a:r>
            <a:r>
              <a:rPr lang="en-US" sz="3200" b="1" dirty="0" smtClean="0"/>
              <a:t> </a:t>
            </a:r>
            <a:r>
              <a:rPr lang="fa-IR" sz="3200" b="1" dirty="0" smtClean="0"/>
              <a:t>می باشد که </a:t>
            </a:r>
            <a:r>
              <a:rPr lang="en-US" sz="3200" b="1" dirty="0" smtClean="0"/>
              <a:t>Z</a:t>
            </a:r>
            <a:r>
              <a:rPr lang="fa-IR" sz="3200" b="1" dirty="0" smtClean="0"/>
              <a:t> آن برابر با صفر است که</a:t>
            </a:r>
            <a:r>
              <a:rPr lang="en-US" sz="3200" b="1" dirty="0" smtClean="0"/>
              <a:t> </a:t>
            </a:r>
            <a:r>
              <a:rPr lang="fa-IR" sz="3200" b="1" dirty="0" smtClean="0"/>
              <a:t> در واقع همان میانه و نما هم می باشد.</a:t>
            </a:r>
            <a:endParaRPr lang="en-US" sz="32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68642"/>
                                        </p:tgtEl>
                                        <p:attrNameLst>
                                          <p:attrName>style.visibility</p:attrName>
                                        </p:attrNameLst>
                                      </p:cBhvr>
                                      <p:to>
                                        <p:strVal val="visible"/>
                                      </p:to>
                                    </p:set>
                                    <p:anim calcmode="lin" valueType="num">
                                      <p:cBhvr>
                                        <p:cTn id="7" dur="500" fill="hold"/>
                                        <p:tgtEl>
                                          <p:spTgt spid="368642"/>
                                        </p:tgtEl>
                                        <p:attrNameLst>
                                          <p:attrName>ppt_w</p:attrName>
                                        </p:attrNameLst>
                                      </p:cBhvr>
                                      <p:tavLst>
                                        <p:tav tm="0">
                                          <p:val>
                                            <p:fltVal val="0"/>
                                          </p:val>
                                        </p:tav>
                                        <p:tav tm="100000">
                                          <p:val>
                                            <p:strVal val="#ppt_w"/>
                                          </p:val>
                                        </p:tav>
                                      </p:tavLst>
                                    </p:anim>
                                    <p:anim calcmode="lin" valueType="num">
                                      <p:cBhvr>
                                        <p:cTn id="8" dur="500" fill="hold"/>
                                        <p:tgtEl>
                                          <p:spTgt spid="3686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2" grpId="0"/>
    </p:bldLst>
  </p:timing>
</p:sld>
</file>

<file path=ppt/slides/slide16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0690" name="Rectangle 2"/>
          <p:cNvSpPr>
            <a:spLocks noGrp="1" noChangeArrowheads="1"/>
          </p:cNvSpPr>
          <p:nvPr>
            <p:ph type="title" idx="4294967295"/>
          </p:nvPr>
        </p:nvSpPr>
        <p:spPr>
          <a:xfrm>
            <a:off x="457200" y="292100"/>
            <a:ext cx="8229600" cy="1231900"/>
          </a:xfrm>
        </p:spPr>
        <p:txBody>
          <a:bodyPr anchorCtr="1"/>
          <a:lstStyle/>
          <a:p>
            <a:pPr eaLnBrk="1" hangingPunct="1">
              <a:defRPr/>
            </a:pPr>
            <a:r>
              <a:rPr lang="fa-IR" sz="4000" b="1" dirty="0" smtClean="0">
                <a:solidFill>
                  <a:schemeClr val="hlink"/>
                </a:solidFill>
              </a:rPr>
              <a:t>سطح زیر منحنی طبیعی استاندارد</a:t>
            </a:r>
            <a:endParaRPr lang="en-US" sz="4000" b="1" dirty="0" smtClean="0">
              <a:solidFill>
                <a:schemeClr val="hlink"/>
              </a:solidFill>
            </a:endParaRPr>
          </a:p>
        </p:txBody>
      </p:sp>
      <p:graphicFrame>
        <p:nvGraphicFramePr>
          <p:cNvPr id="59394" name="Object 3"/>
          <p:cNvGraphicFramePr>
            <a:graphicFrameLocks noGrp="1" noChangeAspect="1"/>
          </p:cNvGraphicFramePr>
          <p:nvPr>
            <p:ph idx="4294967295"/>
          </p:nvPr>
        </p:nvGraphicFramePr>
        <p:xfrm>
          <a:off x="685800" y="1524000"/>
          <a:ext cx="7848600" cy="2514600"/>
        </p:xfrm>
        <a:graphic>
          <a:graphicData uri="http://schemas.openxmlformats.org/presentationml/2006/ole">
            <mc:AlternateContent xmlns:mc="http://schemas.openxmlformats.org/markup-compatibility/2006">
              <mc:Choice xmlns:v="urn:schemas-microsoft-com:vml" Requires="v">
                <p:oleObj spid="_x0000_s59400" name="Chart" r:id="rId4" imgW="8229763" imgH="5962701" progId="MSGraph.Chart.8">
                  <p:embed followColorScheme="full"/>
                </p:oleObj>
              </mc:Choice>
              <mc:Fallback>
                <p:oleObj name="Chart" r:id="rId4" imgW="8229763" imgH="5962701"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524000"/>
                        <a:ext cx="7848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4"/>
          <p:cNvGrpSpPr>
            <a:grpSpLocks/>
          </p:cNvGrpSpPr>
          <p:nvPr/>
        </p:nvGrpSpPr>
        <p:grpSpPr bwMode="auto">
          <a:xfrm>
            <a:off x="2438400" y="4267200"/>
            <a:ext cx="5029200" cy="2279650"/>
            <a:chOff x="884" y="2387"/>
            <a:chExt cx="3674" cy="1388"/>
          </a:xfrm>
        </p:grpSpPr>
        <p:sp>
          <p:nvSpPr>
            <p:cNvPr id="59404" name="Line 5"/>
            <p:cNvSpPr>
              <a:spLocks noChangeShapeType="1"/>
            </p:cNvSpPr>
            <p:nvPr/>
          </p:nvSpPr>
          <p:spPr bwMode="auto">
            <a:xfrm>
              <a:off x="2109" y="2387"/>
              <a:ext cx="1270" cy="0"/>
            </a:xfrm>
            <a:prstGeom prst="line">
              <a:avLst/>
            </a:prstGeom>
            <a:noFill/>
            <a:ln w="57150">
              <a:solidFill>
                <a:schemeClr val="tx1"/>
              </a:solidFill>
              <a:round/>
              <a:headEnd type="triangle" w="med" len="med"/>
              <a:tailEnd type="triangle" w="med" len="med"/>
            </a:ln>
          </p:spPr>
          <p:txBody>
            <a:bodyPr/>
            <a:lstStyle/>
            <a:p>
              <a:endParaRPr lang="en-US"/>
            </a:p>
          </p:txBody>
        </p:sp>
        <p:sp>
          <p:nvSpPr>
            <p:cNvPr id="59405" name="Line 6"/>
            <p:cNvSpPr>
              <a:spLocks noChangeShapeType="1"/>
            </p:cNvSpPr>
            <p:nvPr/>
          </p:nvSpPr>
          <p:spPr bwMode="auto">
            <a:xfrm flipV="1">
              <a:off x="1519" y="2795"/>
              <a:ext cx="2540" cy="0"/>
            </a:xfrm>
            <a:prstGeom prst="line">
              <a:avLst/>
            </a:prstGeom>
            <a:noFill/>
            <a:ln w="57150">
              <a:solidFill>
                <a:schemeClr val="tx1"/>
              </a:solidFill>
              <a:round/>
              <a:headEnd type="triangle" w="med" len="med"/>
              <a:tailEnd type="triangle" w="med" len="med"/>
            </a:ln>
          </p:spPr>
          <p:txBody>
            <a:bodyPr/>
            <a:lstStyle/>
            <a:p>
              <a:endParaRPr lang="en-US"/>
            </a:p>
          </p:txBody>
        </p:sp>
        <p:sp>
          <p:nvSpPr>
            <p:cNvPr id="59406" name="Line 7"/>
            <p:cNvSpPr>
              <a:spLocks noChangeShapeType="1"/>
            </p:cNvSpPr>
            <p:nvPr/>
          </p:nvSpPr>
          <p:spPr bwMode="auto">
            <a:xfrm>
              <a:off x="884" y="3294"/>
              <a:ext cx="3674" cy="1"/>
            </a:xfrm>
            <a:prstGeom prst="line">
              <a:avLst/>
            </a:prstGeom>
            <a:noFill/>
            <a:ln w="57150">
              <a:solidFill>
                <a:schemeClr val="tx1"/>
              </a:solidFill>
              <a:round/>
              <a:headEnd type="triangle" w="med" len="med"/>
              <a:tailEnd type="triangle" w="med" len="med"/>
            </a:ln>
          </p:spPr>
          <p:txBody>
            <a:bodyPr/>
            <a:lstStyle/>
            <a:p>
              <a:endParaRPr lang="en-US"/>
            </a:p>
          </p:txBody>
        </p:sp>
        <p:sp>
          <p:nvSpPr>
            <p:cNvPr id="59407" name="Text Box 8"/>
            <p:cNvSpPr txBox="1">
              <a:spLocks noChangeArrowheads="1"/>
            </p:cNvSpPr>
            <p:nvPr/>
          </p:nvSpPr>
          <p:spPr bwMode="auto">
            <a:xfrm>
              <a:off x="2246" y="2478"/>
              <a:ext cx="1178" cy="316"/>
            </a:xfrm>
            <a:prstGeom prst="rect">
              <a:avLst/>
            </a:prstGeom>
            <a:noFill/>
            <a:ln w="9525">
              <a:noFill/>
              <a:miter lim="800000"/>
              <a:headEnd/>
              <a:tailEnd/>
            </a:ln>
          </p:spPr>
          <p:txBody>
            <a:bodyPr>
              <a:spAutoFit/>
            </a:bodyPr>
            <a:lstStyle/>
            <a:p>
              <a:pPr>
                <a:spcBef>
                  <a:spcPct val="50000"/>
                </a:spcBef>
              </a:pPr>
              <a:r>
                <a:rPr lang="en-US" sz="2800" b="1">
                  <a:latin typeface="Arial" charset="0"/>
                  <a:cs typeface="B Zar" pitchFamily="2" charset="-78"/>
                </a:rPr>
                <a:t>%68/26</a:t>
              </a:r>
            </a:p>
          </p:txBody>
        </p:sp>
        <p:sp>
          <p:nvSpPr>
            <p:cNvPr id="59408" name="Text Box 9"/>
            <p:cNvSpPr txBox="1">
              <a:spLocks noChangeArrowheads="1"/>
            </p:cNvSpPr>
            <p:nvPr/>
          </p:nvSpPr>
          <p:spPr bwMode="auto">
            <a:xfrm>
              <a:off x="2064" y="2840"/>
              <a:ext cx="1860" cy="316"/>
            </a:xfrm>
            <a:prstGeom prst="rect">
              <a:avLst/>
            </a:prstGeom>
            <a:noFill/>
            <a:ln w="9525">
              <a:noFill/>
              <a:miter lim="800000"/>
              <a:headEnd/>
              <a:tailEnd/>
            </a:ln>
          </p:spPr>
          <p:txBody>
            <a:bodyPr>
              <a:spAutoFit/>
            </a:bodyPr>
            <a:lstStyle/>
            <a:p>
              <a:pPr>
                <a:spcBef>
                  <a:spcPct val="50000"/>
                </a:spcBef>
              </a:pPr>
              <a:r>
                <a:rPr lang="en-US" sz="2800" b="1">
                  <a:latin typeface="Arial" charset="0"/>
                  <a:cs typeface="B Zar" pitchFamily="2" charset="-78"/>
                </a:rPr>
                <a:t>%95/44</a:t>
              </a:r>
            </a:p>
          </p:txBody>
        </p:sp>
        <p:sp>
          <p:nvSpPr>
            <p:cNvPr id="59409" name="Text Box 10"/>
            <p:cNvSpPr txBox="1">
              <a:spLocks noChangeArrowheads="1"/>
            </p:cNvSpPr>
            <p:nvPr/>
          </p:nvSpPr>
          <p:spPr bwMode="auto">
            <a:xfrm>
              <a:off x="2154" y="3385"/>
              <a:ext cx="1317" cy="390"/>
            </a:xfrm>
            <a:prstGeom prst="rect">
              <a:avLst/>
            </a:prstGeom>
            <a:noFill/>
            <a:ln w="9525">
              <a:noFill/>
              <a:miter lim="800000"/>
              <a:headEnd/>
              <a:tailEnd/>
            </a:ln>
          </p:spPr>
          <p:txBody>
            <a:bodyPr>
              <a:spAutoFit/>
            </a:bodyPr>
            <a:lstStyle/>
            <a:p>
              <a:pPr>
                <a:spcBef>
                  <a:spcPct val="50000"/>
                </a:spcBef>
              </a:pPr>
              <a:r>
                <a:rPr lang="en-US" sz="3600" b="1">
                  <a:latin typeface="Arial" charset="0"/>
                  <a:cs typeface="B Zar" pitchFamily="2" charset="-78"/>
                </a:rPr>
                <a:t>%99/72</a:t>
              </a:r>
            </a:p>
          </p:txBody>
        </p:sp>
      </p:grpSp>
      <p:sp>
        <p:nvSpPr>
          <p:cNvPr id="370699" name="Text Box 11"/>
          <p:cNvSpPr txBox="1">
            <a:spLocks noChangeArrowheads="1"/>
          </p:cNvSpPr>
          <p:nvPr/>
        </p:nvSpPr>
        <p:spPr bwMode="auto">
          <a:xfrm>
            <a:off x="4800600" y="3886200"/>
            <a:ext cx="304800" cy="366713"/>
          </a:xfrm>
          <a:prstGeom prst="rect">
            <a:avLst/>
          </a:prstGeom>
          <a:noFill/>
          <a:ln w="9525">
            <a:noFill/>
            <a:miter lim="800000"/>
            <a:headEnd/>
            <a:tailEnd/>
          </a:ln>
        </p:spPr>
        <p:txBody>
          <a:bodyPr>
            <a:spAutoFit/>
          </a:bodyPr>
          <a:lstStyle/>
          <a:p>
            <a:pPr>
              <a:spcBef>
                <a:spcPct val="50000"/>
              </a:spcBef>
            </a:pPr>
            <a:r>
              <a:rPr lang="en-US"/>
              <a:t>0</a:t>
            </a:r>
          </a:p>
        </p:txBody>
      </p:sp>
      <p:sp>
        <p:nvSpPr>
          <p:cNvPr id="370700" name="Text Box 12"/>
          <p:cNvSpPr txBox="1">
            <a:spLocks noChangeArrowheads="1"/>
          </p:cNvSpPr>
          <p:nvPr/>
        </p:nvSpPr>
        <p:spPr bwMode="auto">
          <a:xfrm>
            <a:off x="5638800" y="3886200"/>
            <a:ext cx="533400" cy="366713"/>
          </a:xfrm>
          <a:prstGeom prst="rect">
            <a:avLst/>
          </a:prstGeom>
          <a:noFill/>
          <a:ln w="9525">
            <a:noFill/>
            <a:miter lim="800000"/>
            <a:headEnd/>
            <a:tailEnd/>
          </a:ln>
        </p:spPr>
        <p:txBody>
          <a:bodyPr>
            <a:spAutoFit/>
          </a:bodyPr>
          <a:lstStyle/>
          <a:p>
            <a:pPr>
              <a:spcBef>
                <a:spcPct val="50000"/>
              </a:spcBef>
            </a:pPr>
            <a:r>
              <a:rPr lang="en-US"/>
              <a:t>1</a:t>
            </a:r>
          </a:p>
        </p:txBody>
      </p:sp>
      <p:sp>
        <p:nvSpPr>
          <p:cNvPr id="370701" name="Text Box 13"/>
          <p:cNvSpPr txBox="1">
            <a:spLocks noChangeArrowheads="1"/>
          </p:cNvSpPr>
          <p:nvPr/>
        </p:nvSpPr>
        <p:spPr bwMode="auto">
          <a:xfrm>
            <a:off x="3810000" y="3886200"/>
            <a:ext cx="533400" cy="369888"/>
          </a:xfrm>
          <a:prstGeom prst="rect">
            <a:avLst/>
          </a:prstGeom>
          <a:noFill/>
          <a:ln w="9525">
            <a:noFill/>
            <a:miter lim="800000"/>
            <a:headEnd/>
            <a:tailEnd/>
          </a:ln>
        </p:spPr>
        <p:txBody>
          <a:bodyPr>
            <a:spAutoFit/>
          </a:bodyPr>
          <a:lstStyle/>
          <a:p>
            <a:pPr>
              <a:spcBef>
                <a:spcPct val="50000"/>
              </a:spcBef>
            </a:pPr>
            <a:r>
              <a:rPr lang="en-US"/>
              <a:t>-1</a:t>
            </a:r>
          </a:p>
        </p:txBody>
      </p:sp>
      <p:sp>
        <p:nvSpPr>
          <p:cNvPr id="370702" name="Text Box 14"/>
          <p:cNvSpPr txBox="1">
            <a:spLocks noChangeArrowheads="1"/>
          </p:cNvSpPr>
          <p:nvPr/>
        </p:nvSpPr>
        <p:spPr bwMode="auto">
          <a:xfrm>
            <a:off x="6477000" y="3886200"/>
            <a:ext cx="457200" cy="366713"/>
          </a:xfrm>
          <a:prstGeom prst="rect">
            <a:avLst/>
          </a:prstGeom>
          <a:noFill/>
          <a:ln w="9525">
            <a:noFill/>
            <a:miter lim="800000"/>
            <a:headEnd/>
            <a:tailEnd/>
          </a:ln>
        </p:spPr>
        <p:txBody>
          <a:bodyPr>
            <a:spAutoFit/>
          </a:bodyPr>
          <a:lstStyle/>
          <a:p>
            <a:pPr>
              <a:spcBef>
                <a:spcPct val="50000"/>
              </a:spcBef>
            </a:pPr>
            <a:r>
              <a:rPr lang="en-US"/>
              <a:t>2</a:t>
            </a:r>
          </a:p>
        </p:txBody>
      </p:sp>
      <p:sp>
        <p:nvSpPr>
          <p:cNvPr id="370703" name="Text Box 15"/>
          <p:cNvSpPr txBox="1">
            <a:spLocks noChangeArrowheads="1"/>
          </p:cNvSpPr>
          <p:nvPr/>
        </p:nvSpPr>
        <p:spPr bwMode="auto">
          <a:xfrm>
            <a:off x="7391400" y="3886200"/>
            <a:ext cx="381000" cy="366713"/>
          </a:xfrm>
          <a:prstGeom prst="rect">
            <a:avLst/>
          </a:prstGeom>
          <a:noFill/>
          <a:ln w="9525">
            <a:noFill/>
            <a:miter lim="800000"/>
            <a:headEnd/>
            <a:tailEnd/>
          </a:ln>
        </p:spPr>
        <p:txBody>
          <a:bodyPr>
            <a:spAutoFit/>
          </a:bodyPr>
          <a:lstStyle/>
          <a:p>
            <a:pPr>
              <a:spcBef>
                <a:spcPct val="50000"/>
              </a:spcBef>
            </a:pPr>
            <a:r>
              <a:rPr lang="en-US"/>
              <a:t>3</a:t>
            </a:r>
          </a:p>
        </p:txBody>
      </p:sp>
      <p:sp>
        <p:nvSpPr>
          <p:cNvPr id="370704" name="Text Box 16"/>
          <p:cNvSpPr txBox="1">
            <a:spLocks noChangeArrowheads="1"/>
          </p:cNvSpPr>
          <p:nvPr/>
        </p:nvSpPr>
        <p:spPr bwMode="auto">
          <a:xfrm>
            <a:off x="2971800" y="3886200"/>
            <a:ext cx="533400" cy="366713"/>
          </a:xfrm>
          <a:prstGeom prst="rect">
            <a:avLst/>
          </a:prstGeom>
          <a:noFill/>
          <a:ln w="9525">
            <a:noFill/>
            <a:miter lim="800000"/>
            <a:headEnd/>
            <a:tailEnd/>
          </a:ln>
        </p:spPr>
        <p:txBody>
          <a:bodyPr>
            <a:spAutoFit/>
          </a:bodyPr>
          <a:lstStyle/>
          <a:p>
            <a:pPr>
              <a:spcBef>
                <a:spcPct val="50000"/>
              </a:spcBef>
            </a:pPr>
            <a:r>
              <a:rPr lang="en-US"/>
              <a:t>-2</a:t>
            </a:r>
          </a:p>
        </p:txBody>
      </p:sp>
      <p:sp>
        <p:nvSpPr>
          <p:cNvPr id="370705" name="Text Box 17"/>
          <p:cNvSpPr txBox="1">
            <a:spLocks noChangeArrowheads="1"/>
          </p:cNvSpPr>
          <p:nvPr/>
        </p:nvSpPr>
        <p:spPr bwMode="auto">
          <a:xfrm>
            <a:off x="2133600" y="3886200"/>
            <a:ext cx="457200" cy="366713"/>
          </a:xfrm>
          <a:prstGeom prst="rect">
            <a:avLst/>
          </a:prstGeom>
          <a:noFill/>
          <a:ln w="9525">
            <a:noFill/>
            <a:miter lim="800000"/>
            <a:headEnd/>
            <a:tailEnd/>
          </a:ln>
        </p:spPr>
        <p:txBody>
          <a:bodyPr>
            <a:spAutoFit/>
          </a:bodyPr>
          <a:lstStyle/>
          <a:p>
            <a:pPr>
              <a:spcBef>
                <a:spcPct val="50000"/>
              </a:spcBef>
            </a:pPr>
            <a:r>
              <a:rPr lang="en-US"/>
              <a:t>-3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70690"/>
                                        </p:tgtEl>
                                        <p:attrNameLst>
                                          <p:attrName>style.visibility</p:attrName>
                                        </p:attrNameLst>
                                      </p:cBhvr>
                                      <p:to>
                                        <p:strVal val="visible"/>
                                      </p:to>
                                    </p:set>
                                    <p:anim calcmode="lin" valueType="num">
                                      <p:cBhvr>
                                        <p:cTn id="7" dur="500" fill="hold"/>
                                        <p:tgtEl>
                                          <p:spTgt spid="370690"/>
                                        </p:tgtEl>
                                        <p:attrNameLst>
                                          <p:attrName>ppt_w</p:attrName>
                                        </p:attrNameLst>
                                      </p:cBhvr>
                                      <p:tavLst>
                                        <p:tav tm="0">
                                          <p:val>
                                            <p:fltVal val="0"/>
                                          </p:val>
                                        </p:tav>
                                        <p:tav tm="100000">
                                          <p:val>
                                            <p:strVal val="#ppt_w"/>
                                          </p:val>
                                        </p:tav>
                                      </p:tavLst>
                                    </p:anim>
                                    <p:anim calcmode="lin" valueType="num">
                                      <p:cBhvr>
                                        <p:cTn id="8" dur="500" fill="hold"/>
                                        <p:tgtEl>
                                          <p:spTgt spid="370690"/>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370699"/>
                                        </p:tgtEl>
                                        <p:attrNameLst>
                                          <p:attrName>style.visibility</p:attrName>
                                        </p:attrNameLst>
                                      </p:cBhvr>
                                      <p:to>
                                        <p:strVal val="visible"/>
                                      </p:to>
                                    </p:set>
                                    <p:anim calcmode="lin" valueType="num">
                                      <p:cBhvr>
                                        <p:cTn id="15" dur="500" fill="hold"/>
                                        <p:tgtEl>
                                          <p:spTgt spid="370699"/>
                                        </p:tgtEl>
                                        <p:attrNameLst>
                                          <p:attrName>ppt_w</p:attrName>
                                        </p:attrNameLst>
                                      </p:cBhvr>
                                      <p:tavLst>
                                        <p:tav tm="0">
                                          <p:val>
                                            <p:fltVal val="0"/>
                                          </p:val>
                                        </p:tav>
                                        <p:tav tm="100000">
                                          <p:val>
                                            <p:strVal val="#ppt_w"/>
                                          </p:val>
                                        </p:tav>
                                      </p:tavLst>
                                    </p:anim>
                                    <p:anim calcmode="lin" valueType="num">
                                      <p:cBhvr>
                                        <p:cTn id="16" dur="500" fill="hold"/>
                                        <p:tgtEl>
                                          <p:spTgt spid="370699"/>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70700"/>
                                        </p:tgtEl>
                                        <p:attrNameLst>
                                          <p:attrName>style.visibility</p:attrName>
                                        </p:attrNameLst>
                                      </p:cBhvr>
                                      <p:to>
                                        <p:strVal val="visible"/>
                                      </p:to>
                                    </p:set>
                                    <p:anim calcmode="lin" valueType="num">
                                      <p:cBhvr>
                                        <p:cTn id="19" dur="500" fill="hold"/>
                                        <p:tgtEl>
                                          <p:spTgt spid="370700"/>
                                        </p:tgtEl>
                                        <p:attrNameLst>
                                          <p:attrName>ppt_w</p:attrName>
                                        </p:attrNameLst>
                                      </p:cBhvr>
                                      <p:tavLst>
                                        <p:tav tm="0">
                                          <p:val>
                                            <p:fltVal val="0"/>
                                          </p:val>
                                        </p:tav>
                                        <p:tav tm="100000">
                                          <p:val>
                                            <p:strVal val="#ppt_w"/>
                                          </p:val>
                                        </p:tav>
                                      </p:tavLst>
                                    </p:anim>
                                    <p:anim calcmode="lin" valueType="num">
                                      <p:cBhvr>
                                        <p:cTn id="20" dur="500" fill="hold"/>
                                        <p:tgtEl>
                                          <p:spTgt spid="370700"/>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370701"/>
                                        </p:tgtEl>
                                        <p:attrNameLst>
                                          <p:attrName>style.visibility</p:attrName>
                                        </p:attrNameLst>
                                      </p:cBhvr>
                                      <p:to>
                                        <p:strVal val="visible"/>
                                      </p:to>
                                    </p:set>
                                    <p:anim calcmode="lin" valueType="num">
                                      <p:cBhvr>
                                        <p:cTn id="23" dur="500" fill="hold"/>
                                        <p:tgtEl>
                                          <p:spTgt spid="370701"/>
                                        </p:tgtEl>
                                        <p:attrNameLst>
                                          <p:attrName>ppt_w</p:attrName>
                                        </p:attrNameLst>
                                      </p:cBhvr>
                                      <p:tavLst>
                                        <p:tav tm="0">
                                          <p:val>
                                            <p:fltVal val="0"/>
                                          </p:val>
                                        </p:tav>
                                        <p:tav tm="100000">
                                          <p:val>
                                            <p:strVal val="#ppt_w"/>
                                          </p:val>
                                        </p:tav>
                                      </p:tavLst>
                                    </p:anim>
                                    <p:anim calcmode="lin" valueType="num">
                                      <p:cBhvr>
                                        <p:cTn id="24" dur="500" fill="hold"/>
                                        <p:tgtEl>
                                          <p:spTgt spid="370701"/>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70702"/>
                                        </p:tgtEl>
                                        <p:attrNameLst>
                                          <p:attrName>style.visibility</p:attrName>
                                        </p:attrNameLst>
                                      </p:cBhvr>
                                      <p:to>
                                        <p:strVal val="visible"/>
                                      </p:to>
                                    </p:set>
                                    <p:anim calcmode="lin" valueType="num">
                                      <p:cBhvr>
                                        <p:cTn id="27" dur="500" fill="hold"/>
                                        <p:tgtEl>
                                          <p:spTgt spid="370702"/>
                                        </p:tgtEl>
                                        <p:attrNameLst>
                                          <p:attrName>ppt_w</p:attrName>
                                        </p:attrNameLst>
                                      </p:cBhvr>
                                      <p:tavLst>
                                        <p:tav tm="0">
                                          <p:val>
                                            <p:fltVal val="0"/>
                                          </p:val>
                                        </p:tav>
                                        <p:tav tm="100000">
                                          <p:val>
                                            <p:strVal val="#ppt_w"/>
                                          </p:val>
                                        </p:tav>
                                      </p:tavLst>
                                    </p:anim>
                                    <p:anim calcmode="lin" valueType="num">
                                      <p:cBhvr>
                                        <p:cTn id="28" dur="500" fill="hold"/>
                                        <p:tgtEl>
                                          <p:spTgt spid="370702"/>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370703"/>
                                        </p:tgtEl>
                                        <p:attrNameLst>
                                          <p:attrName>style.visibility</p:attrName>
                                        </p:attrNameLst>
                                      </p:cBhvr>
                                      <p:to>
                                        <p:strVal val="visible"/>
                                      </p:to>
                                    </p:set>
                                    <p:anim calcmode="lin" valueType="num">
                                      <p:cBhvr>
                                        <p:cTn id="31" dur="500" fill="hold"/>
                                        <p:tgtEl>
                                          <p:spTgt spid="370703"/>
                                        </p:tgtEl>
                                        <p:attrNameLst>
                                          <p:attrName>ppt_w</p:attrName>
                                        </p:attrNameLst>
                                      </p:cBhvr>
                                      <p:tavLst>
                                        <p:tav tm="0">
                                          <p:val>
                                            <p:fltVal val="0"/>
                                          </p:val>
                                        </p:tav>
                                        <p:tav tm="100000">
                                          <p:val>
                                            <p:strVal val="#ppt_w"/>
                                          </p:val>
                                        </p:tav>
                                      </p:tavLst>
                                    </p:anim>
                                    <p:anim calcmode="lin" valueType="num">
                                      <p:cBhvr>
                                        <p:cTn id="32" dur="500" fill="hold"/>
                                        <p:tgtEl>
                                          <p:spTgt spid="370703"/>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370704"/>
                                        </p:tgtEl>
                                        <p:attrNameLst>
                                          <p:attrName>style.visibility</p:attrName>
                                        </p:attrNameLst>
                                      </p:cBhvr>
                                      <p:to>
                                        <p:strVal val="visible"/>
                                      </p:to>
                                    </p:set>
                                    <p:anim calcmode="lin" valueType="num">
                                      <p:cBhvr>
                                        <p:cTn id="35" dur="500" fill="hold"/>
                                        <p:tgtEl>
                                          <p:spTgt spid="370704"/>
                                        </p:tgtEl>
                                        <p:attrNameLst>
                                          <p:attrName>ppt_w</p:attrName>
                                        </p:attrNameLst>
                                      </p:cBhvr>
                                      <p:tavLst>
                                        <p:tav tm="0">
                                          <p:val>
                                            <p:fltVal val="0"/>
                                          </p:val>
                                        </p:tav>
                                        <p:tav tm="100000">
                                          <p:val>
                                            <p:strVal val="#ppt_w"/>
                                          </p:val>
                                        </p:tav>
                                      </p:tavLst>
                                    </p:anim>
                                    <p:anim calcmode="lin" valueType="num">
                                      <p:cBhvr>
                                        <p:cTn id="36" dur="500" fill="hold"/>
                                        <p:tgtEl>
                                          <p:spTgt spid="370704"/>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370705"/>
                                        </p:tgtEl>
                                        <p:attrNameLst>
                                          <p:attrName>style.visibility</p:attrName>
                                        </p:attrNameLst>
                                      </p:cBhvr>
                                      <p:to>
                                        <p:strVal val="visible"/>
                                      </p:to>
                                    </p:set>
                                    <p:anim calcmode="lin" valueType="num">
                                      <p:cBhvr>
                                        <p:cTn id="39" dur="500" fill="hold"/>
                                        <p:tgtEl>
                                          <p:spTgt spid="370705"/>
                                        </p:tgtEl>
                                        <p:attrNameLst>
                                          <p:attrName>ppt_w</p:attrName>
                                        </p:attrNameLst>
                                      </p:cBhvr>
                                      <p:tavLst>
                                        <p:tav tm="0">
                                          <p:val>
                                            <p:fltVal val="0"/>
                                          </p:val>
                                        </p:tav>
                                        <p:tav tm="100000">
                                          <p:val>
                                            <p:strVal val="#ppt_w"/>
                                          </p:val>
                                        </p:tav>
                                      </p:tavLst>
                                    </p:anim>
                                    <p:anim calcmode="lin" valueType="num">
                                      <p:cBhvr>
                                        <p:cTn id="40" dur="500" fill="hold"/>
                                        <p:tgtEl>
                                          <p:spTgt spid="37070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0" grpId="0"/>
      <p:bldP spid="370699" grpId="0"/>
      <p:bldP spid="370700" grpId="0"/>
      <p:bldP spid="370701" grpId="0"/>
      <p:bldP spid="370702" grpId="0"/>
      <p:bldP spid="370703" grpId="0"/>
      <p:bldP spid="370704" grpId="0"/>
      <p:bldP spid="370705" grpId="0"/>
    </p:bldLst>
  </p:timing>
</p:sld>
</file>

<file path=ppt/slides/slide16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3458" name="Rectangle 2"/>
          <p:cNvSpPr>
            <a:spLocks noGrp="1" noChangeArrowheads="1"/>
          </p:cNvSpPr>
          <p:nvPr>
            <p:ph type="title" idx="4294967295"/>
          </p:nvPr>
        </p:nvSpPr>
        <p:spPr>
          <a:xfrm>
            <a:off x="457200" y="1219200"/>
            <a:ext cx="8229600" cy="2819400"/>
          </a:xfrm>
        </p:spPr>
        <p:txBody>
          <a:bodyPr anchorCtr="1"/>
          <a:lstStyle/>
          <a:p>
            <a:pPr algn="ctr" eaLnBrk="1" hangingPunct="1">
              <a:defRPr/>
            </a:pPr>
            <a:r>
              <a:rPr lang="fa-IR" sz="6000" b="1" dirty="0" smtClean="0">
                <a:solidFill>
                  <a:srgbClr val="CC3300"/>
                </a:solidFill>
              </a:rPr>
              <a:t>فصل هشتم</a:t>
            </a:r>
            <a:r>
              <a:rPr lang="fa-IR" sz="7200" b="1" dirty="0" smtClean="0">
                <a:solidFill>
                  <a:srgbClr val="CC3300"/>
                </a:solidFill>
              </a:rPr>
              <a:t/>
            </a:r>
            <a:br>
              <a:rPr lang="fa-IR" sz="7200" b="1" dirty="0" smtClean="0">
                <a:solidFill>
                  <a:srgbClr val="CC3300"/>
                </a:solidFill>
              </a:rPr>
            </a:br>
            <a:r>
              <a:rPr lang="fa-IR" sz="16600" b="1" dirty="0" smtClean="0">
                <a:solidFill>
                  <a:srgbClr val="CC3300"/>
                </a:solidFill>
              </a:rPr>
              <a:t>همبستگی</a:t>
            </a:r>
            <a:endParaRPr lang="en-US" sz="16600" b="1" dirty="0" smtClean="0">
              <a:solidFill>
                <a:srgbClr val="CC33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03458"/>
                                        </p:tgtEl>
                                        <p:attrNameLst>
                                          <p:attrName>style.visibility</p:attrName>
                                        </p:attrNameLst>
                                      </p:cBhvr>
                                      <p:to>
                                        <p:strVal val="visible"/>
                                      </p:to>
                                    </p:set>
                                    <p:anim calcmode="lin" valueType="num">
                                      <p:cBhvr>
                                        <p:cTn id="7" dur="500" fill="hold"/>
                                        <p:tgtEl>
                                          <p:spTgt spid="403458"/>
                                        </p:tgtEl>
                                        <p:attrNameLst>
                                          <p:attrName>ppt_w</p:attrName>
                                        </p:attrNameLst>
                                      </p:cBhvr>
                                      <p:tavLst>
                                        <p:tav tm="0">
                                          <p:val>
                                            <p:fltVal val="0"/>
                                          </p:val>
                                        </p:tav>
                                        <p:tav tm="100000">
                                          <p:val>
                                            <p:strVal val="#ppt_w"/>
                                          </p:val>
                                        </p:tav>
                                      </p:tavLst>
                                    </p:anim>
                                    <p:anim calcmode="lin" valueType="num">
                                      <p:cBhvr>
                                        <p:cTn id="8" dur="500" fill="hold"/>
                                        <p:tgtEl>
                                          <p:spTgt spid="4034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58" grpId="0"/>
    </p:bldLst>
  </p:timing>
</p:sld>
</file>

<file path=ppt/slides/slide16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5506" name="Rectangle 2"/>
          <p:cNvSpPr>
            <a:spLocks noGrp="1" noChangeArrowheads="1"/>
          </p:cNvSpPr>
          <p:nvPr>
            <p:ph type="title" idx="4294967295"/>
          </p:nvPr>
        </p:nvSpPr>
        <p:spPr>
          <a:xfrm>
            <a:off x="990600" y="1524000"/>
            <a:ext cx="7315200" cy="3657600"/>
          </a:xfrm>
        </p:spPr>
        <p:txBody>
          <a:bodyPr anchorCtr="1"/>
          <a:lstStyle/>
          <a:p>
            <a:pPr algn="r" eaLnBrk="1" hangingPunct="1">
              <a:defRPr/>
            </a:pPr>
            <a:r>
              <a:rPr lang="fa-IR" sz="3200" b="1" dirty="0" smtClean="0"/>
              <a:t>حوادث متعددی در طبیعت اتفاق می افتد که بین آنها همبستگی یا رابطه وجود دارد. منظور از رابطه بین متغیرها وجود رابطه علت معلولی نیست.</a:t>
            </a:r>
            <a:br>
              <a:rPr lang="fa-IR" sz="3200" b="1" dirty="0" smtClean="0"/>
            </a:br>
            <a:r>
              <a:rPr lang="fa-IR" sz="3200" b="1" dirty="0" smtClean="0"/>
              <a:t/>
            </a:r>
            <a:br>
              <a:rPr lang="fa-IR" sz="3200" b="1" dirty="0" smtClean="0"/>
            </a:br>
            <a:r>
              <a:rPr lang="fa-IR" sz="3200" b="1" dirty="0" smtClean="0">
                <a:solidFill>
                  <a:srgbClr val="FF33CC"/>
                </a:solidFill>
              </a:rPr>
              <a:t>نکته: </a:t>
            </a:r>
            <a:r>
              <a:rPr lang="fa-IR" sz="3200" b="1" dirty="0" smtClean="0"/>
              <a:t>همبستگی </a:t>
            </a:r>
            <a:r>
              <a:rPr lang="en-US" sz="3200" b="1" dirty="0" smtClean="0"/>
              <a:t> </a:t>
            </a:r>
            <a:r>
              <a:rPr lang="fa-IR" sz="3200" b="1" dirty="0" smtClean="0"/>
              <a:t>رابطه</a:t>
            </a:r>
            <a:r>
              <a:rPr lang="en-US" sz="3200" b="1" dirty="0" smtClean="0"/>
              <a:t> </a:t>
            </a:r>
            <a:r>
              <a:rPr lang="fa-IR" sz="3200" b="1" dirty="0" smtClean="0"/>
              <a:t> بین دو متغیر در جامعه را توصیف می کند که متغیرها را یکی را </a:t>
            </a:r>
            <a:r>
              <a:rPr lang="en-US" sz="3200" b="1" dirty="0" smtClean="0"/>
              <a:t>X</a:t>
            </a:r>
            <a:r>
              <a:rPr lang="fa-IR" sz="3200" b="1" dirty="0" smtClean="0"/>
              <a:t> و دیگری </a:t>
            </a:r>
            <a:r>
              <a:rPr lang="en-US" sz="3200" b="1" dirty="0" smtClean="0"/>
              <a:t> </a:t>
            </a:r>
            <a:r>
              <a:rPr lang="fa-IR" sz="3200" b="1" dirty="0" smtClean="0"/>
              <a:t>را </a:t>
            </a:r>
            <a:r>
              <a:rPr lang="en-US" sz="3200" b="1" dirty="0" smtClean="0"/>
              <a:t>Y</a:t>
            </a:r>
            <a:r>
              <a:rPr lang="fa-IR" sz="3200" b="1" dirty="0" smtClean="0"/>
              <a:t> می نامند.</a:t>
            </a:r>
            <a:endParaRPr lang="en-US" sz="32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05506"/>
                                        </p:tgtEl>
                                        <p:attrNameLst>
                                          <p:attrName>style.visibility</p:attrName>
                                        </p:attrNameLst>
                                      </p:cBhvr>
                                      <p:to>
                                        <p:strVal val="visible"/>
                                      </p:to>
                                    </p:set>
                                    <p:anim calcmode="lin" valueType="num">
                                      <p:cBhvr>
                                        <p:cTn id="7" dur="500" fill="hold"/>
                                        <p:tgtEl>
                                          <p:spTgt spid="405506"/>
                                        </p:tgtEl>
                                        <p:attrNameLst>
                                          <p:attrName>ppt_w</p:attrName>
                                        </p:attrNameLst>
                                      </p:cBhvr>
                                      <p:tavLst>
                                        <p:tav tm="0">
                                          <p:val>
                                            <p:fltVal val="0"/>
                                          </p:val>
                                        </p:tav>
                                        <p:tav tm="100000">
                                          <p:val>
                                            <p:strVal val="#ppt_w"/>
                                          </p:val>
                                        </p:tav>
                                      </p:tavLst>
                                    </p:anim>
                                    <p:anim calcmode="lin" valueType="num">
                                      <p:cBhvr>
                                        <p:cTn id="8" dur="500" fill="hold"/>
                                        <p:tgtEl>
                                          <p:spTgt spid="4055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6" grpId="0"/>
    </p:bldLst>
  </p:timing>
</p:sld>
</file>

<file path=ppt/slides/slide16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7554" name="Rectangle 2"/>
          <p:cNvSpPr>
            <a:spLocks noGrp="1" noChangeArrowheads="1"/>
          </p:cNvSpPr>
          <p:nvPr>
            <p:ph type="title" idx="4294967295"/>
          </p:nvPr>
        </p:nvSpPr>
        <p:spPr>
          <a:xfrm>
            <a:off x="533400" y="1447800"/>
            <a:ext cx="7924800" cy="3352800"/>
          </a:xfrm>
        </p:spPr>
        <p:txBody>
          <a:bodyPr anchorCtr="1"/>
          <a:lstStyle/>
          <a:p>
            <a:pPr algn="r" eaLnBrk="1" hangingPunct="1">
              <a:defRPr/>
            </a:pPr>
            <a:r>
              <a:rPr lang="fa-IR" sz="3200" b="1" dirty="0" smtClean="0">
                <a:solidFill>
                  <a:srgbClr val="FF33CC"/>
                </a:solidFill>
              </a:rPr>
              <a:t>نکته: </a:t>
            </a:r>
            <a:r>
              <a:rPr lang="fa-IR" sz="3200" b="1" dirty="0" smtClean="0"/>
              <a:t>ضریب </a:t>
            </a:r>
            <a:r>
              <a:rPr lang="en-US" sz="3200" b="1" dirty="0" smtClean="0"/>
              <a:t> </a:t>
            </a:r>
            <a:r>
              <a:rPr lang="fa-IR" sz="3200" b="1" dirty="0" smtClean="0"/>
              <a:t>همبستگی با (</a:t>
            </a:r>
            <a:r>
              <a:rPr lang="en-US" sz="3200" b="1" dirty="0" err="1" smtClean="0"/>
              <a:t>rxy</a:t>
            </a:r>
            <a:r>
              <a:rPr lang="fa-IR" sz="3200" b="1" dirty="0" smtClean="0"/>
              <a:t>) </a:t>
            </a:r>
            <a:r>
              <a:rPr lang="en-US" sz="3200" b="1" dirty="0" smtClean="0"/>
              <a:t> </a:t>
            </a:r>
            <a:r>
              <a:rPr lang="fa-IR" sz="3200" b="1" dirty="0" smtClean="0"/>
              <a:t>نشان </a:t>
            </a:r>
            <a:r>
              <a:rPr lang="en-US" sz="3200" b="1" dirty="0" smtClean="0"/>
              <a:t> </a:t>
            </a:r>
            <a:r>
              <a:rPr lang="fa-IR" sz="3200" b="1" dirty="0" smtClean="0"/>
              <a:t>داده می</a:t>
            </a:r>
            <a:r>
              <a:rPr lang="en-US" sz="3200" b="1" dirty="0" smtClean="0"/>
              <a:t> </a:t>
            </a:r>
            <a:r>
              <a:rPr lang="fa-IR" sz="3200" b="1" dirty="0" smtClean="0"/>
              <a:t>شود. ضریب همبستگی </a:t>
            </a:r>
            <a:r>
              <a:rPr lang="en-US" sz="3200" b="1" dirty="0" smtClean="0"/>
              <a:t> </a:t>
            </a:r>
            <a:r>
              <a:rPr lang="fa-IR" sz="3200" b="1" dirty="0" smtClean="0"/>
              <a:t>هم </a:t>
            </a:r>
            <a:r>
              <a:rPr lang="en-US" sz="3200" b="1" dirty="0" smtClean="0"/>
              <a:t> </a:t>
            </a:r>
            <a:r>
              <a:rPr lang="fa-IR" sz="3200" b="1" dirty="0" smtClean="0"/>
              <a:t>جهت</a:t>
            </a:r>
            <a:r>
              <a:rPr lang="en-US" sz="3200" b="1" dirty="0" smtClean="0"/>
              <a:t> </a:t>
            </a:r>
            <a:r>
              <a:rPr lang="fa-IR" sz="3200" b="1" dirty="0" smtClean="0"/>
              <a:t> رابطه و هم شدت</a:t>
            </a:r>
            <a:r>
              <a:rPr lang="en-US" sz="3200" b="1" dirty="0" smtClean="0"/>
              <a:t> </a:t>
            </a:r>
            <a:r>
              <a:rPr lang="fa-IR" sz="3200" b="1" dirty="0" smtClean="0"/>
              <a:t> رابطه را بیان می کند.</a:t>
            </a:r>
            <a:br>
              <a:rPr lang="fa-IR" sz="3200" b="1" dirty="0" smtClean="0"/>
            </a:br>
            <a:r>
              <a:rPr lang="fa-IR" sz="3200" b="1" dirty="0" smtClean="0"/>
              <a:t/>
            </a:r>
            <a:br>
              <a:rPr lang="fa-IR" sz="3200" b="1" dirty="0" smtClean="0"/>
            </a:br>
            <a:r>
              <a:rPr lang="fa-IR" sz="3200" b="1" dirty="0" smtClean="0">
                <a:solidFill>
                  <a:srgbClr val="FF33CC"/>
                </a:solidFill>
              </a:rPr>
              <a:t>نکته: </a:t>
            </a:r>
            <a:r>
              <a:rPr lang="fa-IR" sz="3200" b="1" dirty="0" smtClean="0"/>
              <a:t>جهت همبستگی با علامت -</a:t>
            </a:r>
            <a:r>
              <a:rPr lang="en-US" sz="3200" b="1" dirty="0" smtClean="0"/>
              <a:t>/</a:t>
            </a:r>
            <a:r>
              <a:rPr lang="fa-IR" sz="3200" b="1" dirty="0" smtClean="0"/>
              <a:t>+ نشان داده می شود</a:t>
            </a:r>
            <a:r>
              <a:rPr lang="en-US" sz="3200" b="1" dirty="0" smtClean="0"/>
              <a:t> </a:t>
            </a:r>
            <a:r>
              <a:rPr lang="fa-IR" sz="3200" b="1" dirty="0" smtClean="0"/>
              <a:t>و شدت همبستگی با قدر مطلق .</a:t>
            </a:r>
            <a:br>
              <a:rPr lang="fa-IR" sz="3200" b="1" dirty="0" smtClean="0"/>
            </a:br>
            <a:r>
              <a:rPr lang="fa-IR" sz="3200" b="1" dirty="0" smtClean="0"/>
              <a:t/>
            </a:r>
            <a:br>
              <a:rPr lang="fa-IR" sz="3200" b="1" dirty="0" smtClean="0"/>
            </a:br>
            <a:r>
              <a:rPr lang="fa-IR" sz="3200" b="1" dirty="0" smtClean="0">
                <a:solidFill>
                  <a:srgbClr val="FF33CC"/>
                </a:solidFill>
              </a:rPr>
              <a:t>نکته: </a:t>
            </a:r>
            <a:r>
              <a:rPr lang="fa-IR" sz="3200" b="1" dirty="0" smtClean="0"/>
              <a:t>بالاترین ضریب همبستگی      می باشد.</a:t>
            </a:r>
            <a:endParaRPr lang="en-US" sz="3200" b="1" dirty="0" smtClean="0"/>
          </a:p>
        </p:txBody>
      </p:sp>
      <p:sp>
        <p:nvSpPr>
          <p:cNvPr id="60420" name="Rectangle 3"/>
          <p:cNvSpPr>
            <a:spLocks noChangeArrowheads="1"/>
          </p:cNvSpPr>
          <p:nvPr/>
        </p:nvSpPr>
        <p:spPr bwMode="auto">
          <a:xfrm>
            <a:off x="0" y="3192463"/>
            <a:ext cx="9144000" cy="0"/>
          </a:xfrm>
          <a:prstGeom prst="rect">
            <a:avLst/>
          </a:prstGeom>
          <a:noFill/>
          <a:ln w="9525">
            <a:noFill/>
            <a:miter lim="800000"/>
            <a:headEnd/>
            <a:tailEnd/>
          </a:ln>
        </p:spPr>
        <p:txBody>
          <a:bodyPr wrap="none" anchor="ctr">
            <a:spAutoFit/>
          </a:bodyPr>
          <a:lstStyle/>
          <a:p>
            <a:endParaRPr lang="fa-IR"/>
          </a:p>
        </p:txBody>
      </p:sp>
      <p:sp>
        <p:nvSpPr>
          <p:cNvPr id="60421" name="Rectangle 4"/>
          <p:cNvSpPr>
            <a:spLocks noChangeArrowheads="1"/>
          </p:cNvSpPr>
          <p:nvPr/>
        </p:nvSpPr>
        <p:spPr bwMode="auto">
          <a:xfrm>
            <a:off x="0" y="3322638"/>
            <a:ext cx="184150" cy="366712"/>
          </a:xfrm>
          <a:prstGeom prst="rect">
            <a:avLst/>
          </a:prstGeom>
          <a:noFill/>
          <a:ln w="9525">
            <a:noFill/>
            <a:miter lim="800000"/>
            <a:headEnd/>
            <a:tailEnd/>
          </a:ln>
        </p:spPr>
        <p:txBody>
          <a:bodyPr wrap="none" anchor="ctr">
            <a:spAutoFit/>
          </a:bodyPr>
          <a:lstStyle/>
          <a:p>
            <a:pPr>
              <a:tabLst>
                <a:tab pos="1341438" algn="l"/>
              </a:tabLst>
            </a:pPr>
            <a:endParaRPr lang="fa-IR">
              <a:latin typeface="Arial" charset="0"/>
            </a:endParaRPr>
          </a:p>
        </p:txBody>
      </p:sp>
      <p:sp>
        <p:nvSpPr>
          <p:cNvPr id="60422" name="Rectangle 5"/>
          <p:cNvSpPr>
            <a:spLocks noChangeArrowheads="1"/>
          </p:cNvSpPr>
          <p:nvPr/>
        </p:nvSpPr>
        <p:spPr bwMode="auto">
          <a:xfrm>
            <a:off x="0" y="3348038"/>
            <a:ext cx="9144000" cy="0"/>
          </a:xfrm>
          <a:prstGeom prst="rect">
            <a:avLst/>
          </a:prstGeom>
          <a:noFill/>
          <a:ln w="9525">
            <a:noFill/>
            <a:miter lim="800000"/>
            <a:headEnd/>
            <a:tailEnd/>
          </a:ln>
        </p:spPr>
        <p:txBody>
          <a:bodyPr wrap="none" anchor="ctr">
            <a:spAutoFit/>
          </a:bodyPr>
          <a:lstStyle/>
          <a:p>
            <a:endParaRPr lang="fa-IR"/>
          </a:p>
        </p:txBody>
      </p:sp>
      <p:graphicFrame>
        <p:nvGraphicFramePr>
          <p:cNvPr id="60418" name="Object 6"/>
          <p:cNvGraphicFramePr>
            <a:graphicFrameLocks noChangeAspect="1"/>
          </p:cNvGraphicFramePr>
          <p:nvPr/>
        </p:nvGraphicFramePr>
        <p:xfrm>
          <a:off x="3429000" y="4495800"/>
          <a:ext cx="533400" cy="584200"/>
        </p:xfrm>
        <a:graphic>
          <a:graphicData uri="http://schemas.openxmlformats.org/presentationml/2006/ole">
            <mc:AlternateContent xmlns:mc="http://schemas.openxmlformats.org/markup-compatibility/2006">
              <mc:Choice xmlns:v="urn:schemas-microsoft-com:vml" Requires="v">
                <p:oleObj spid="_x0000_s60424" name="Equation" r:id="rId4" imgW="203024" imgH="164957" progId="Equation.3">
                  <p:embed/>
                </p:oleObj>
              </mc:Choice>
              <mc:Fallback>
                <p:oleObj name="Equation" r:id="rId4" imgW="203024" imgH="164957" progId="Equation.3">
                  <p:embed/>
                  <p:pic>
                    <p:nvPicPr>
                      <p:cNvPr id="0" name="Object 6"/>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3429000" y="4495800"/>
                        <a:ext cx="53340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423" name="Rectangle 7"/>
          <p:cNvSpPr>
            <a:spLocks noChangeArrowheads="1"/>
          </p:cNvSpPr>
          <p:nvPr/>
        </p:nvSpPr>
        <p:spPr bwMode="auto">
          <a:xfrm>
            <a:off x="0" y="3509963"/>
            <a:ext cx="9144000" cy="0"/>
          </a:xfrm>
          <a:prstGeom prst="rect">
            <a:avLst/>
          </a:prstGeom>
          <a:noFill/>
          <a:ln w="9525">
            <a:noFill/>
            <a:miter lim="800000"/>
            <a:headEnd/>
            <a:tailEnd/>
          </a:ln>
        </p:spPr>
        <p:txBody>
          <a:bodyPr wrap="none" anchor="ctr">
            <a:spAutoFit/>
          </a:bodyPr>
          <a:lstStyle/>
          <a:p>
            <a:endParaRPr lang="fa-I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07554"/>
                                        </p:tgtEl>
                                        <p:attrNameLst>
                                          <p:attrName>style.visibility</p:attrName>
                                        </p:attrNameLst>
                                      </p:cBhvr>
                                      <p:to>
                                        <p:strVal val="visible"/>
                                      </p:to>
                                    </p:set>
                                    <p:anim calcmode="lin" valueType="num">
                                      <p:cBhvr>
                                        <p:cTn id="7" dur="500" fill="hold"/>
                                        <p:tgtEl>
                                          <p:spTgt spid="407554"/>
                                        </p:tgtEl>
                                        <p:attrNameLst>
                                          <p:attrName>ppt_w</p:attrName>
                                        </p:attrNameLst>
                                      </p:cBhvr>
                                      <p:tavLst>
                                        <p:tav tm="0">
                                          <p:val>
                                            <p:fltVal val="0"/>
                                          </p:val>
                                        </p:tav>
                                        <p:tav tm="100000">
                                          <p:val>
                                            <p:strVal val="#ppt_w"/>
                                          </p:val>
                                        </p:tav>
                                      </p:tavLst>
                                    </p:anim>
                                    <p:anim calcmode="lin" valueType="num">
                                      <p:cBhvr>
                                        <p:cTn id="8" dur="500" fill="hold"/>
                                        <p:tgtEl>
                                          <p:spTgt spid="4075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4" grpId="0"/>
    </p:bldLst>
  </p:timing>
</p:sld>
</file>

<file path=ppt/slides/slide16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title" idx="4294967295"/>
          </p:nvPr>
        </p:nvSpPr>
        <p:spPr>
          <a:xfrm>
            <a:off x="457200" y="533400"/>
            <a:ext cx="8229600" cy="1139825"/>
          </a:xfrm>
        </p:spPr>
        <p:txBody>
          <a:bodyPr anchorCtr="1"/>
          <a:lstStyle/>
          <a:p>
            <a:pPr eaLnBrk="1" hangingPunct="1">
              <a:defRPr/>
            </a:pPr>
            <a:r>
              <a:rPr lang="fa-IR" sz="4000" b="1" smtClean="0">
                <a:solidFill>
                  <a:schemeClr val="hlink"/>
                </a:solidFill>
              </a:rPr>
              <a:t>نمودارهای پراکندگی</a:t>
            </a:r>
            <a:endParaRPr lang="en-US" sz="4000" b="1" smtClean="0">
              <a:solidFill>
                <a:schemeClr val="hlink"/>
              </a:solidFill>
            </a:endParaRPr>
          </a:p>
        </p:txBody>
      </p:sp>
      <p:sp>
        <p:nvSpPr>
          <p:cNvPr id="409603" name="Rectangle 3"/>
          <p:cNvSpPr>
            <a:spLocks noGrp="1" noChangeArrowheads="1"/>
          </p:cNvSpPr>
          <p:nvPr>
            <p:ph type="body" idx="4294967295"/>
          </p:nvPr>
        </p:nvSpPr>
        <p:spPr>
          <a:xfrm>
            <a:off x="533400" y="2133600"/>
            <a:ext cx="8001000" cy="3276600"/>
          </a:xfrm>
        </p:spPr>
        <p:txBody>
          <a:bodyPr/>
          <a:lstStyle/>
          <a:p>
            <a:pPr eaLnBrk="1" hangingPunct="1">
              <a:lnSpc>
                <a:spcPct val="90000"/>
              </a:lnSpc>
              <a:buFontTx/>
              <a:buNone/>
              <a:defRPr/>
            </a:pPr>
            <a:r>
              <a:rPr lang="fa-IR" b="1" dirty="0" smtClean="0"/>
              <a:t>  یکی از روشهایی که </a:t>
            </a:r>
            <a:r>
              <a:rPr lang="en-US" b="1" dirty="0" smtClean="0"/>
              <a:t> </a:t>
            </a:r>
            <a:r>
              <a:rPr lang="fa-IR" b="1" dirty="0" smtClean="0"/>
              <a:t>می توان به وسیله آن همبستگی بین دو متغیر را نشان داد نمودار پراکندگی است.</a:t>
            </a:r>
          </a:p>
          <a:p>
            <a:pPr eaLnBrk="1" hangingPunct="1">
              <a:lnSpc>
                <a:spcPct val="90000"/>
              </a:lnSpc>
              <a:buFontTx/>
              <a:buNone/>
              <a:defRPr/>
            </a:pPr>
            <a:endParaRPr lang="fa-IR" b="1" dirty="0" smtClean="0"/>
          </a:p>
          <a:p>
            <a:pPr eaLnBrk="1" hangingPunct="1">
              <a:lnSpc>
                <a:spcPct val="90000"/>
              </a:lnSpc>
              <a:buFontTx/>
              <a:buNone/>
              <a:defRPr/>
            </a:pPr>
            <a:r>
              <a:rPr lang="fa-IR" b="1" dirty="0" smtClean="0"/>
              <a:t>  اشکال مختلف نمودار پراکندگی:</a:t>
            </a:r>
          </a:p>
          <a:p>
            <a:pPr eaLnBrk="1" hangingPunct="1">
              <a:lnSpc>
                <a:spcPct val="90000"/>
              </a:lnSpc>
              <a:buFontTx/>
              <a:buNone/>
              <a:defRPr/>
            </a:pPr>
            <a:r>
              <a:rPr lang="fa-IR" b="1" dirty="0" smtClean="0"/>
              <a:t>  الف: زمانی که با افزایش متغیر </a:t>
            </a:r>
            <a:r>
              <a:rPr lang="en-US" b="1" dirty="0" smtClean="0"/>
              <a:t>X</a:t>
            </a:r>
            <a:r>
              <a:rPr lang="fa-IR" b="1" dirty="0" smtClean="0"/>
              <a:t> متغیر </a:t>
            </a:r>
            <a:r>
              <a:rPr lang="en-US" b="1" dirty="0" smtClean="0"/>
              <a:t>Y</a:t>
            </a:r>
            <a:r>
              <a:rPr lang="fa-IR" b="1" dirty="0" smtClean="0"/>
              <a:t>هم</a:t>
            </a:r>
            <a:r>
              <a:rPr lang="en-US" b="1" dirty="0" smtClean="0"/>
              <a:t> </a:t>
            </a:r>
            <a:r>
              <a:rPr lang="fa-IR" b="1" dirty="0" smtClean="0"/>
              <a:t>افزایش پیدا می کند.</a:t>
            </a: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09602"/>
                                        </p:tgtEl>
                                        <p:attrNameLst>
                                          <p:attrName>style.visibility</p:attrName>
                                        </p:attrNameLst>
                                      </p:cBhvr>
                                      <p:to>
                                        <p:strVal val="visible"/>
                                      </p:to>
                                    </p:set>
                                    <p:anim calcmode="lin" valueType="num">
                                      <p:cBhvr>
                                        <p:cTn id="7" dur="500" fill="hold"/>
                                        <p:tgtEl>
                                          <p:spTgt spid="409602"/>
                                        </p:tgtEl>
                                        <p:attrNameLst>
                                          <p:attrName>ppt_w</p:attrName>
                                        </p:attrNameLst>
                                      </p:cBhvr>
                                      <p:tavLst>
                                        <p:tav tm="0">
                                          <p:val>
                                            <p:fltVal val="0"/>
                                          </p:val>
                                        </p:tav>
                                        <p:tav tm="100000">
                                          <p:val>
                                            <p:strVal val="#ppt_w"/>
                                          </p:val>
                                        </p:tav>
                                      </p:tavLst>
                                    </p:anim>
                                    <p:anim calcmode="lin" valueType="num">
                                      <p:cBhvr>
                                        <p:cTn id="8" dur="500" fill="hold"/>
                                        <p:tgtEl>
                                          <p:spTgt spid="40960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09603">
                                            <p:txEl>
                                              <p:pRg st="0" end="0"/>
                                            </p:txEl>
                                          </p:spTgt>
                                        </p:tgtEl>
                                        <p:attrNameLst>
                                          <p:attrName>style.visibility</p:attrName>
                                        </p:attrNameLst>
                                      </p:cBhvr>
                                      <p:to>
                                        <p:strVal val="visible"/>
                                      </p:to>
                                    </p:set>
                                    <p:anim calcmode="lin" valueType="num">
                                      <p:cBhvr>
                                        <p:cTn id="13" dur="500" fill="hold"/>
                                        <p:tgtEl>
                                          <p:spTgt spid="40960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0960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09603">
                                            <p:txEl>
                                              <p:pRg st="2" end="2"/>
                                            </p:txEl>
                                          </p:spTgt>
                                        </p:tgtEl>
                                        <p:attrNameLst>
                                          <p:attrName>style.visibility</p:attrName>
                                        </p:attrNameLst>
                                      </p:cBhvr>
                                      <p:to>
                                        <p:strVal val="visible"/>
                                      </p:to>
                                    </p:set>
                                    <p:anim calcmode="lin" valueType="num">
                                      <p:cBhvr>
                                        <p:cTn id="19" dur="500" fill="hold"/>
                                        <p:tgtEl>
                                          <p:spTgt spid="40960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0960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09603">
                                            <p:txEl>
                                              <p:pRg st="3" end="3"/>
                                            </p:txEl>
                                          </p:spTgt>
                                        </p:tgtEl>
                                        <p:attrNameLst>
                                          <p:attrName>style.visibility</p:attrName>
                                        </p:attrNameLst>
                                      </p:cBhvr>
                                      <p:to>
                                        <p:strVal val="visible"/>
                                      </p:to>
                                    </p:set>
                                    <p:anim calcmode="lin" valueType="num">
                                      <p:cBhvr>
                                        <p:cTn id="25" dur="500" fill="hold"/>
                                        <p:tgtEl>
                                          <p:spTgt spid="40960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40960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p:bldP spid="409603" grpId="0" build="p"/>
    </p:bldLst>
  </p:timing>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1442" name="Object 2"/>
          <p:cNvGraphicFramePr>
            <a:graphicFrameLocks noGrp="1" noChangeAspect="1"/>
          </p:cNvGraphicFramePr>
          <p:nvPr>
            <p:ph idx="4294967295"/>
          </p:nvPr>
        </p:nvGraphicFramePr>
        <p:xfrm>
          <a:off x="3505200" y="1295400"/>
          <a:ext cx="4038600" cy="4533900"/>
        </p:xfrm>
        <a:graphic>
          <a:graphicData uri="http://schemas.openxmlformats.org/presentationml/2006/ole">
            <mc:AlternateContent xmlns:mc="http://schemas.openxmlformats.org/markup-compatibility/2006">
              <mc:Choice xmlns:v="urn:schemas-microsoft-com:vml" Requires="v">
                <p:oleObj spid="_x0000_s61454" name="Chart" r:id="rId4" imgW="4038641" imgH="4533798" progId="MSGraph.Chart.8">
                  <p:embed followColorScheme="full"/>
                </p:oleObj>
              </mc:Choice>
              <mc:Fallback>
                <p:oleObj name="Chart" r:id="rId4" imgW="4038641" imgH="4533798"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1295400"/>
                        <a:ext cx="403860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4" name="Rectangle 3"/>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fa-IR"/>
          </a:p>
        </p:txBody>
      </p:sp>
      <p:graphicFrame>
        <p:nvGraphicFramePr>
          <p:cNvPr id="411652" name="Object 4"/>
          <p:cNvGraphicFramePr>
            <a:graphicFrameLocks noChangeAspect="1"/>
          </p:cNvGraphicFramePr>
          <p:nvPr/>
        </p:nvGraphicFramePr>
        <p:xfrm>
          <a:off x="609600" y="3505200"/>
          <a:ext cx="2209800" cy="730250"/>
        </p:xfrm>
        <a:graphic>
          <a:graphicData uri="http://schemas.openxmlformats.org/presentationml/2006/ole">
            <mc:AlternateContent xmlns:mc="http://schemas.openxmlformats.org/markup-compatibility/2006">
              <mc:Choice xmlns:v="urn:schemas-microsoft-com:vml" Requires="v">
                <p:oleObj spid="_x0000_s61455" name="Equation" r:id="rId6" imgW="545626" imgH="203024" progId="Equation.3">
                  <p:embed/>
                </p:oleObj>
              </mc:Choice>
              <mc:Fallback>
                <p:oleObj name="Equation" r:id="rId6" imgW="545626" imgH="203024" progId="Equation.3">
                  <p:embed/>
                  <p:pic>
                    <p:nvPicPr>
                      <p:cNvPr id="0" name="Object 4"/>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609600" y="3505200"/>
                        <a:ext cx="2209800"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5" name="Rectangle 5"/>
          <p:cNvSpPr>
            <a:spLocks noChangeArrowheads="1"/>
          </p:cNvSpPr>
          <p:nvPr/>
        </p:nvSpPr>
        <p:spPr bwMode="auto">
          <a:xfrm>
            <a:off x="0" y="3529013"/>
            <a:ext cx="9144000" cy="0"/>
          </a:xfrm>
          <a:prstGeom prst="rect">
            <a:avLst/>
          </a:prstGeom>
          <a:noFill/>
          <a:ln w="9525">
            <a:noFill/>
            <a:miter lim="800000"/>
            <a:headEnd/>
            <a:tailEnd/>
          </a:ln>
        </p:spPr>
        <p:txBody>
          <a:bodyPr wrap="none" anchor="ctr">
            <a:spAutoFit/>
          </a:bodyPr>
          <a:lstStyle/>
          <a:p>
            <a:endParaRPr lang="fa-I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11652"/>
                                        </p:tgtEl>
                                        <p:attrNameLst>
                                          <p:attrName>style.visibility</p:attrName>
                                        </p:attrNameLst>
                                      </p:cBhvr>
                                      <p:to>
                                        <p:strVal val="visible"/>
                                      </p:to>
                                    </p:set>
                                    <p:anim calcmode="lin" valueType="num">
                                      <p:cBhvr>
                                        <p:cTn id="7" dur="1000" fill="hold"/>
                                        <p:tgtEl>
                                          <p:spTgt spid="411652"/>
                                        </p:tgtEl>
                                        <p:attrNameLst>
                                          <p:attrName>ppt_w</p:attrName>
                                        </p:attrNameLst>
                                      </p:cBhvr>
                                      <p:tavLst>
                                        <p:tav tm="0">
                                          <p:val>
                                            <p:fltVal val="0"/>
                                          </p:val>
                                        </p:tav>
                                        <p:tav tm="100000">
                                          <p:val>
                                            <p:strVal val="#ppt_w"/>
                                          </p:val>
                                        </p:tav>
                                      </p:tavLst>
                                    </p:anim>
                                    <p:anim calcmode="lin" valueType="num">
                                      <p:cBhvr>
                                        <p:cTn id="8" dur="1000" fill="hold"/>
                                        <p:tgtEl>
                                          <p:spTgt spid="4116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3698" name="Rectangle 2"/>
          <p:cNvSpPr>
            <a:spLocks noGrp="1" noChangeArrowheads="1"/>
          </p:cNvSpPr>
          <p:nvPr>
            <p:ph type="title" idx="4294967295"/>
          </p:nvPr>
        </p:nvSpPr>
        <p:spPr>
          <a:xfrm>
            <a:off x="457200" y="685800"/>
            <a:ext cx="8229600" cy="1752600"/>
          </a:xfrm>
        </p:spPr>
        <p:txBody>
          <a:bodyPr anchorCtr="1"/>
          <a:lstStyle/>
          <a:p>
            <a:pPr algn="r" eaLnBrk="1" hangingPunct="1">
              <a:defRPr/>
            </a:pPr>
            <a:r>
              <a:rPr lang="fa-IR" sz="3200" b="1" dirty="0" smtClean="0"/>
              <a:t>ب: اگر با افزایش یک متغیر (</a:t>
            </a:r>
            <a:r>
              <a:rPr lang="en-US" sz="3200" b="1" dirty="0" smtClean="0"/>
              <a:t>X</a:t>
            </a:r>
            <a:r>
              <a:rPr lang="fa-IR" sz="3200" b="1" dirty="0" smtClean="0"/>
              <a:t>) متغیر دیگر (</a:t>
            </a:r>
            <a:r>
              <a:rPr lang="en-US" sz="3200" b="1" dirty="0" smtClean="0"/>
              <a:t>Y</a:t>
            </a:r>
            <a:r>
              <a:rPr lang="fa-IR" sz="3200" b="1" dirty="0" smtClean="0"/>
              <a:t>) کاهش </a:t>
            </a:r>
            <a:r>
              <a:rPr lang="fa-IR" sz="4000" b="1" dirty="0" smtClean="0"/>
              <a:t>پیدا کند</a:t>
            </a:r>
            <a:r>
              <a:rPr lang="fa-IR" sz="3200" b="1" dirty="0" smtClean="0"/>
              <a:t> </a:t>
            </a:r>
            <a:endParaRPr lang="en-US" sz="3200" b="1" dirty="0" smtClean="0"/>
          </a:p>
        </p:txBody>
      </p:sp>
      <p:graphicFrame>
        <p:nvGraphicFramePr>
          <p:cNvPr id="62466" name="Object 3"/>
          <p:cNvGraphicFramePr>
            <a:graphicFrameLocks noGrp="1" noChangeAspect="1"/>
          </p:cNvGraphicFramePr>
          <p:nvPr>
            <p:ph idx="4294967295"/>
          </p:nvPr>
        </p:nvGraphicFramePr>
        <p:xfrm>
          <a:off x="3276600" y="1828800"/>
          <a:ext cx="4035425" cy="4530725"/>
        </p:xfrm>
        <a:graphic>
          <a:graphicData uri="http://schemas.openxmlformats.org/presentationml/2006/ole">
            <mc:AlternateContent xmlns:mc="http://schemas.openxmlformats.org/markup-compatibility/2006">
              <mc:Choice xmlns:v="urn:schemas-microsoft-com:vml" Requires="v">
                <p:oleObj spid="_x0000_s62478" name="Chart" r:id="rId4" imgW="4038641" imgH="4533798" progId="MSGraph.Chart.8">
                  <p:embed followColorScheme="full"/>
                </p:oleObj>
              </mc:Choice>
              <mc:Fallback>
                <p:oleObj name="Chart" r:id="rId4" imgW="4038641" imgH="4533798"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828800"/>
                        <a:ext cx="4035425"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1652" name="Object 4"/>
          <p:cNvGraphicFramePr>
            <a:graphicFrameLocks noChangeAspect="1"/>
          </p:cNvGraphicFramePr>
          <p:nvPr/>
        </p:nvGraphicFramePr>
        <p:xfrm>
          <a:off x="609600" y="3505200"/>
          <a:ext cx="2209800" cy="730250"/>
        </p:xfrm>
        <a:graphic>
          <a:graphicData uri="http://schemas.openxmlformats.org/presentationml/2006/ole">
            <mc:AlternateContent xmlns:mc="http://schemas.openxmlformats.org/markup-compatibility/2006">
              <mc:Choice xmlns:v="urn:schemas-microsoft-com:vml" Requires="v">
                <p:oleObj spid="_x0000_s62479" name="Equation" r:id="rId6" imgW="545760" imgH="203040" progId="Equation.3">
                  <p:embed/>
                </p:oleObj>
              </mc:Choice>
              <mc:Fallback>
                <p:oleObj name="Equation" r:id="rId6" imgW="545760" imgH="203040" progId="Equation.3">
                  <p:embed/>
                  <p:pic>
                    <p:nvPicPr>
                      <p:cNvPr id="0" name="Object 4"/>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609600" y="3505200"/>
                        <a:ext cx="2209800"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13698"/>
                                        </p:tgtEl>
                                        <p:attrNameLst>
                                          <p:attrName>style.visibility</p:attrName>
                                        </p:attrNameLst>
                                      </p:cBhvr>
                                      <p:to>
                                        <p:strVal val="visible"/>
                                      </p:to>
                                    </p:set>
                                    <p:anim calcmode="lin" valueType="num">
                                      <p:cBhvr>
                                        <p:cTn id="7" dur="500" fill="hold"/>
                                        <p:tgtEl>
                                          <p:spTgt spid="413698"/>
                                        </p:tgtEl>
                                        <p:attrNameLst>
                                          <p:attrName>ppt_w</p:attrName>
                                        </p:attrNameLst>
                                      </p:cBhvr>
                                      <p:tavLst>
                                        <p:tav tm="0">
                                          <p:val>
                                            <p:fltVal val="0"/>
                                          </p:val>
                                        </p:tav>
                                        <p:tav tm="100000">
                                          <p:val>
                                            <p:strVal val="#ppt_w"/>
                                          </p:val>
                                        </p:tav>
                                      </p:tavLst>
                                    </p:anim>
                                    <p:anim calcmode="lin" valueType="num">
                                      <p:cBhvr>
                                        <p:cTn id="8" dur="500" fill="hold"/>
                                        <p:tgtEl>
                                          <p:spTgt spid="41369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11652"/>
                                        </p:tgtEl>
                                        <p:attrNameLst>
                                          <p:attrName>style.visibility</p:attrName>
                                        </p:attrNameLst>
                                      </p:cBhvr>
                                      <p:to>
                                        <p:strVal val="visible"/>
                                      </p:to>
                                    </p:set>
                                    <p:anim calcmode="lin" valueType="num">
                                      <p:cBhvr>
                                        <p:cTn id="13" dur="1000" fill="hold"/>
                                        <p:tgtEl>
                                          <p:spTgt spid="411652"/>
                                        </p:tgtEl>
                                        <p:attrNameLst>
                                          <p:attrName>ppt_w</p:attrName>
                                        </p:attrNameLst>
                                      </p:cBhvr>
                                      <p:tavLst>
                                        <p:tav tm="0">
                                          <p:val>
                                            <p:fltVal val="0"/>
                                          </p:val>
                                        </p:tav>
                                        <p:tav tm="100000">
                                          <p:val>
                                            <p:strVal val="#ppt_w"/>
                                          </p:val>
                                        </p:tav>
                                      </p:tavLst>
                                    </p:anim>
                                    <p:anim calcmode="lin" valueType="num">
                                      <p:cBhvr>
                                        <p:cTn id="14" dur="1000" fill="hold"/>
                                        <p:tgtEl>
                                          <p:spTgt spid="4116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69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457200" y="990600"/>
            <a:ext cx="8229600" cy="5181600"/>
          </a:xfrm>
        </p:spPr>
        <p:txBody>
          <a:bodyPr anchorCtr="1"/>
          <a:lstStyle/>
          <a:p>
            <a:pPr algn="just" eaLnBrk="1" hangingPunct="1">
              <a:lnSpc>
                <a:spcPct val="200000"/>
              </a:lnSpc>
              <a:defRPr/>
            </a:pPr>
            <a:r>
              <a:rPr lang="fa-IR" sz="3200" b="1" dirty="0" smtClean="0"/>
              <a:t>در کل آمار استنباطی سهم عمده ای در پژوهش دارد که از آن به عنوان علم تصمیم گیری عاقلانه با استفاده از اطلاعاتی که کامل نیستند نام برده می شود. برای پی بردن به اختلاف بین آمار توصیفی و استنباطی بحث درمورد جامعه و نمونه ضروری است.</a:t>
            </a:r>
            <a:endParaRPr lang="en-US" sz="32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500" fill="hold"/>
                                        <p:tgtEl>
                                          <p:spTgt spid="34818"/>
                                        </p:tgtEl>
                                        <p:attrNameLst>
                                          <p:attrName>ppt_w</p:attrName>
                                        </p:attrNameLst>
                                      </p:cBhvr>
                                      <p:tavLst>
                                        <p:tav tm="0">
                                          <p:val>
                                            <p:fltVal val="0"/>
                                          </p:val>
                                        </p:tav>
                                        <p:tav tm="100000">
                                          <p:val>
                                            <p:strVal val="#ppt_w"/>
                                          </p:val>
                                        </p:tav>
                                      </p:tavLst>
                                    </p:anim>
                                    <p:anim calcmode="lin" valueType="num">
                                      <p:cBhvr>
                                        <p:cTn id="8" dur="500" fill="hold"/>
                                        <p:tgtEl>
                                          <p:spTgt spid="348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17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5746" name="Rectangle 2"/>
          <p:cNvSpPr>
            <a:spLocks noGrp="1" noChangeArrowheads="1"/>
          </p:cNvSpPr>
          <p:nvPr>
            <p:ph type="title" idx="4294967295"/>
          </p:nvPr>
        </p:nvSpPr>
        <p:spPr>
          <a:xfrm>
            <a:off x="457200" y="533400"/>
            <a:ext cx="8229600" cy="4267200"/>
          </a:xfrm>
        </p:spPr>
        <p:txBody>
          <a:bodyPr anchorCtr="1"/>
          <a:lstStyle/>
          <a:p>
            <a:pPr algn="r" eaLnBrk="1" hangingPunct="1">
              <a:defRPr/>
            </a:pPr>
            <a:r>
              <a:rPr lang="fa-IR" sz="3200" b="1" dirty="0" smtClean="0"/>
              <a:t>ج: زمانی که با افزایش یک متغیر، متغیر دیگر افزایش پیدا کند ولی مقادیر افزایش یکسان نباشد رابطه مستقیم </a:t>
            </a:r>
            <a:r>
              <a:rPr lang="en-US" sz="3200" b="1" dirty="0" smtClean="0"/>
              <a:t> </a:t>
            </a:r>
            <a:r>
              <a:rPr lang="fa-IR" sz="3200" b="1" dirty="0" smtClean="0"/>
              <a:t>خواهد بود ولی کامل نیست.</a:t>
            </a:r>
            <a:r>
              <a:rPr lang="en-US" sz="3200" b="1" dirty="0" smtClean="0"/>
              <a:t/>
            </a:r>
            <a:br>
              <a:rPr lang="en-US" sz="3200" b="1" dirty="0" smtClean="0"/>
            </a:br>
            <a:r>
              <a:rPr lang="fa-IR" sz="3200" b="1" dirty="0" smtClean="0"/>
              <a:t>                          </a:t>
            </a:r>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smtClean="0"/>
              <a:t> </a:t>
            </a:r>
            <a:r>
              <a:rPr lang="fa-IR" sz="3200" b="1" dirty="0" smtClean="0"/>
              <a:t>مثلاً</a:t>
            </a:r>
            <a:endParaRPr lang="en-US" sz="3200" b="1" dirty="0" smtClean="0"/>
          </a:p>
        </p:txBody>
      </p:sp>
      <p:graphicFrame>
        <p:nvGraphicFramePr>
          <p:cNvPr id="63490" name="Object 3"/>
          <p:cNvGraphicFramePr>
            <a:graphicFrameLocks noGrp="1" noChangeAspect="1"/>
          </p:cNvGraphicFramePr>
          <p:nvPr>
            <p:ph idx="4294967295"/>
          </p:nvPr>
        </p:nvGraphicFramePr>
        <p:xfrm>
          <a:off x="838200" y="2438400"/>
          <a:ext cx="4035425" cy="3536950"/>
        </p:xfrm>
        <a:graphic>
          <a:graphicData uri="http://schemas.openxmlformats.org/presentationml/2006/ole">
            <mc:AlternateContent xmlns:mc="http://schemas.openxmlformats.org/markup-compatibility/2006">
              <mc:Choice xmlns:v="urn:schemas-microsoft-com:vml" Requires="v">
                <p:oleObj spid="_x0000_s63502" name="Chart" r:id="rId4" imgW="5172009" imgH="4533798" progId="MSGraph.Chart.8">
                  <p:embed followColorScheme="full"/>
                </p:oleObj>
              </mc:Choice>
              <mc:Fallback>
                <p:oleObj name="Chart" r:id="rId4" imgW="5172009" imgH="4533798"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438400"/>
                        <a:ext cx="4035425" cy="353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1652" name="Object 4"/>
          <p:cNvGraphicFramePr>
            <a:graphicFrameLocks noChangeAspect="1"/>
          </p:cNvGraphicFramePr>
          <p:nvPr/>
        </p:nvGraphicFramePr>
        <p:xfrm>
          <a:off x="4846638" y="3733800"/>
          <a:ext cx="3033712" cy="730250"/>
        </p:xfrm>
        <a:graphic>
          <a:graphicData uri="http://schemas.openxmlformats.org/presentationml/2006/ole">
            <mc:AlternateContent xmlns:mc="http://schemas.openxmlformats.org/markup-compatibility/2006">
              <mc:Choice xmlns:v="urn:schemas-microsoft-com:vml" Requires="v">
                <p:oleObj spid="_x0000_s63503" name="Equation" r:id="rId6" imgW="749160" imgH="203040" progId="Equation.3">
                  <p:embed/>
                </p:oleObj>
              </mc:Choice>
              <mc:Fallback>
                <p:oleObj name="Equation" r:id="rId6" imgW="749160" imgH="203040" progId="Equation.3">
                  <p:embed/>
                  <p:pic>
                    <p:nvPicPr>
                      <p:cNvPr id="0" name="Object 4"/>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4846638" y="3733800"/>
                        <a:ext cx="3033712"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15746"/>
                                        </p:tgtEl>
                                        <p:attrNameLst>
                                          <p:attrName>style.visibility</p:attrName>
                                        </p:attrNameLst>
                                      </p:cBhvr>
                                      <p:to>
                                        <p:strVal val="visible"/>
                                      </p:to>
                                    </p:set>
                                    <p:anim calcmode="lin" valueType="num">
                                      <p:cBhvr>
                                        <p:cTn id="7" dur="500" fill="hold"/>
                                        <p:tgtEl>
                                          <p:spTgt spid="415746"/>
                                        </p:tgtEl>
                                        <p:attrNameLst>
                                          <p:attrName>ppt_w</p:attrName>
                                        </p:attrNameLst>
                                      </p:cBhvr>
                                      <p:tavLst>
                                        <p:tav tm="0">
                                          <p:val>
                                            <p:fltVal val="0"/>
                                          </p:val>
                                        </p:tav>
                                        <p:tav tm="100000">
                                          <p:val>
                                            <p:strVal val="#ppt_w"/>
                                          </p:val>
                                        </p:tav>
                                      </p:tavLst>
                                    </p:anim>
                                    <p:anim calcmode="lin" valueType="num">
                                      <p:cBhvr>
                                        <p:cTn id="8" dur="500" fill="hold"/>
                                        <p:tgtEl>
                                          <p:spTgt spid="41574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11652"/>
                                        </p:tgtEl>
                                        <p:attrNameLst>
                                          <p:attrName>style.visibility</p:attrName>
                                        </p:attrNameLst>
                                      </p:cBhvr>
                                      <p:to>
                                        <p:strVal val="visible"/>
                                      </p:to>
                                    </p:set>
                                    <p:anim calcmode="lin" valueType="num">
                                      <p:cBhvr>
                                        <p:cTn id="13" dur="1000" fill="hold"/>
                                        <p:tgtEl>
                                          <p:spTgt spid="411652"/>
                                        </p:tgtEl>
                                        <p:attrNameLst>
                                          <p:attrName>ppt_w</p:attrName>
                                        </p:attrNameLst>
                                      </p:cBhvr>
                                      <p:tavLst>
                                        <p:tav tm="0">
                                          <p:val>
                                            <p:fltVal val="0"/>
                                          </p:val>
                                        </p:tav>
                                        <p:tav tm="100000">
                                          <p:val>
                                            <p:strVal val="#ppt_w"/>
                                          </p:val>
                                        </p:tav>
                                      </p:tavLst>
                                    </p:anim>
                                    <p:anim calcmode="lin" valueType="num">
                                      <p:cBhvr>
                                        <p:cTn id="14" dur="1000" fill="hold"/>
                                        <p:tgtEl>
                                          <p:spTgt spid="4116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6" grpId="0"/>
    </p:bldLst>
  </p:timing>
</p:sld>
</file>

<file path=ppt/slides/slide17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7794" name="Rectangle 2"/>
          <p:cNvSpPr>
            <a:spLocks noGrp="1" noChangeArrowheads="1"/>
          </p:cNvSpPr>
          <p:nvPr>
            <p:ph type="title" idx="4294967295"/>
          </p:nvPr>
        </p:nvSpPr>
        <p:spPr>
          <a:xfrm>
            <a:off x="457200" y="292100"/>
            <a:ext cx="8229600" cy="4203700"/>
          </a:xfrm>
        </p:spPr>
        <p:txBody>
          <a:bodyPr anchorCtr="1"/>
          <a:lstStyle/>
          <a:p>
            <a:pPr algn="r" eaLnBrk="1" hangingPunct="1">
              <a:defRPr/>
            </a:pPr>
            <a:r>
              <a:rPr lang="fa-IR" sz="3200" b="1" dirty="0" smtClean="0"/>
              <a:t>د: زمانی که با افزایش یک متغیر مقدار متغیر دیگر کاهش پیدا می کند اما مقادیر یکسان نیست. </a:t>
            </a:r>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fa-IR" sz="3200" b="1" dirty="0" smtClean="0"/>
              <a:t>مثلا ً</a:t>
            </a:r>
            <a:endParaRPr lang="en-US" sz="3200" b="1" dirty="0" smtClean="0"/>
          </a:p>
        </p:txBody>
      </p:sp>
      <p:graphicFrame>
        <p:nvGraphicFramePr>
          <p:cNvPr id="64514" name="Object 3"/>
          <p:cNvGraphicFramePr>
            <a:graphicFrameLocks noGrp="1" noChangeAspect="1"/>
          </p:cNvGraphicFramePr>
          <p:nvPr>
            <p:ph idx="4294967295"/>
          </p:nvPr>
        </p:nvGraphicFramePr>
        <p:xfrm>
          <a:off x="914400" y="1905000"/>
          <a:ext cx="5181600" cy="4478338"/>
        </p:xfrm>
        <a:graphic>
          <a:graphicData uri="http://schemas.openxmlformats.org/presentationml/2006/ole">
            <mc:AlternateContent xmlns:mc="http://schemas.openxmlformats.org/markup-compatibility/2006">
              <mc:Choice xmlns:v="urn:schemas-microsoft-com:vml" Requires="v">
                <p:oleObj spid="_x0000_s64526" name="Chart" r:id="rId4" imgW="5257841" imgH="4543552" progId="MSGraph.Chart.8">
                  <p:embed followColorScheme="full"/>
                </p:oleObj>
              </mc:Choice>
              <mc:Fallback>
                <p:oleObj name="Chart" r:id="rId4" imgW="5257841" imgH="4543552"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905000"/>
                        <a:ext cx="5181600" cy="447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1652" name="Object 4"/>
          <p:cNvGraphicFramePr>
            <a:graphicFrameLocks noChangeAspect="1"/>
          </p:cNvGraphicFramePr>
          <p:nvPr/>
        </p:nvGraphicFramePr>
        <p:xfrm>
          <a:off x="4724400" y="3276600"/>
          <a:ext cx="3033713" cy="730250"/>
        </p:xfrm>
        <a:graphic>
          <a:graphicData uri="http://schemas.openxmlformats.org/presentationml/2006/ole">
            <mc:AlternateContent xmlns:mc="http://schemas.openxmlformats.org/markup-compatibility/2006">
              <mc:Choice xmlns:v="urn:schemas-microsoft-com:vml" Requires="v">
                <p:oleObj spid="_x0000_s64527" name="Equation" r:id="rId6" imgW="749160" imgH="203040" progId="Equation.3">
                  <p:embed/>
                </p:oleObj>
              </mc:Choice>
              <mc:Fallback>
                <p:oleObj name="Equation" r:id="rId6" imgW="749160" imgH="203040" progId="Equation.3">
                  <p:embed/>
                  <p:pic>
                    <p:nvPicPr>
                      <p:cNvPr id="0" name="Object 4"/>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4724400" y="3276600"/>
                        <a:ext cx="3033713"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17794"/>
                                        </p:tgtEl>
                                        <p:attrNameLst>
                                          <p:attrName>style.visibility</p:attrName>
                                        </p:attrNameLst>
                                      </p:cBhvr>
                                      <p:to>
                                        <p:strVal val="visible"/>
                                      </p:to>
                                    </p:set>
                                    <p:anim calcmode="lin" valueType="num">
                                      <p:cBhvr>
                                        <p:cTn id="7" dur="500" fill="hold"/>
                                        <p:tgtEl>
                                          <p:spTgt spid="417794"/>
                                        </p:tgtEl>
                                        <p:attrNameLst>
                                          <p:attrName>ppt_w</p:attrName>
                                        </p:attrNameLst>
                                      </p:cBhvr>
                                      <p:tavLst>
                                        <p:tav tm="0">
                                          <p:val>
                                            <p:fltVal val="0"/>
                                          </p:val>
                                        </p:tav>
                                        <p:tav tm="100000">
                                          <p:val>
                                            <p:strVal val="#ppt_w"/>
                                          </p:val>
                                        </p:tav>
                                      </p:tavLst>
                                    </p:anim>
                                    <p:anim calcmode="lin" valueType="num">
                                      <p:cBhvr>
                                        <p:cTn id="8" dur="500" fill="hold"/>
                                        <p:tgtEl>
                                          <p:spTgt spid="41779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11652"/>
                                        </p:tgtEl>
                                        <p:attrNameLst>
                                          <p:attrName>style.visibility</p:attrName>
                                        </p:attrNameLst>
                                      </p:cBhvr>
                                      <p:to>
                                        <p:strVal val="visible"/>
                                      </p:to>
                                    </p:set>
                                    <p:anim calcmode="lin" valueType="num">
                                      <p:cBhvr>
                                        <p:cTn id="13" dur="1000" fill="hold"/>
                                        <p:tgtEl>
                                          <p:spTgt spid="411652"/>
                                        </p:tgtEl>
                                        <p:attrNameLst>
                                          <p:attrName>ppt_w</p:attrName>
                                        </p:attrNameLst>
                                      </p:cBhvr>
                                      <p:tavLst>
                                        <p:tav tm="0">
                                          <p:val>
                                            <p:fltVal val="0"/>
                                          </p:val>
                                        </p:tav>
                                        <p:tav tm="100000">
                                          <p:val>
                                            <p:strVal val="#ppt_w"/>
                                          </p:val>
                                        </p:tav>
                                      </p:tavLst>
                                    </p:anim>
                                    <p:anim calcmode="lin" valueType="num">
                                      <p:cBhvr>
                                        <p:cTn id="14" dur="1000" fill="hold"/>
                                        <p:tgtEl>
                                          <p:spTgt spid="4116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4" grpId="0"/>
    </p:bldLst>
  </p:timing>
</p:sld>
</file>

<file path=ppt/slides/slide17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42" name="Rectangle 2"/>
          <p:cNvSpPr>
            <a:spLocks noGrp="1" noChangeArrowheads="1"/>
          </p:cNvSpPr>
          <p:nvPr>
            <p:ph type="title" idx="4294967295"/>
          </p:nvPr>
        </p:nvSpPr>
        <p:spPr>
          <a:xfrm>
            <a:off x="457200" y="1371600"/>
            <a:ext cx="8229600" cy="2362200"/>
          </a:xfrm>
        </p:spPr>
        <p:txBody>
          <a:bodyPr anchorCtr="1"/>
          <a:lstStyle/>
          <a:p>
            <a:pPr algn="r" eaLnBrk="1" hangingPunct="1">
              <a:defRPr/>
            </a:pPr>
            <a:r>
              <a:rPr lang="fa-IR" sz="3200" b="1" dirty="0" smtClean="0"/>
              <a:t>ه: زمانی که رابطه ای بین متغیرها وجود نداشته باشد</a:t>
            </a:r>
            <a:r>
              <a:rPr lang="en-US" sz="3200" b="1" dirty="0" smtClean="0"/>
              <a:t/>
            </a:r>
            <a:br>
              <a:rPr lang="en-US" sz="3200" b="1" dirty="0" smtClean="0"/>
            </a:br>
            <a:r>
              <a:rPr lang="fa-IR" sz="3200" b="1" dirty="0" smtClean="0"/>
              <a:t> </a:t>
            </a:r>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endParaRPr lang="en-US" sz="3200" b="1" dirty="0" smtClean="0"/>
          </a:p>
        </p:txBody>
      </p:sp>
      <p:graphicFrame>
        <p:nvGraphicFramePr>
          <p:cNvPr id="65538" name="Object 3"/>
          <p:cNvGraphicFramePr>
            <a:graphicFrameLocks noGrp="1" noChangeAspect="1"/>
          </p:cNvGraphicFramePr>
          <p:nvPr>
            <p:ph idx="4294967295"/>
          </p:nvPr>
        </p:nvGraphicFramePr>
        <p:xfrm>
          <a:off x="1905000" y="2209800"/>
          <a:ext cx="4035425" cy="3073400"/>
        </p:xfrm>
        <a:graphic>
          <a:graphicData uri="http://schemas.openxmlformats.org/presentationml/2006/ole">
            <mc:AlternateContent xmlns:mc="http://schemas.openxmlformats.org/markup-compatibility/2006">
              <mc:Choice xmlns:v="urn:schemas-microsoft-com:vml" Requires="v">
                <p:oleObj spid="_x0000_s65550" name="Chart" r:id="rId4" imgW="5419750" imgH="4543552" progId="MSGraph.Chart.8">
                  <p:embed followColorScheme="full"/>
                </p:oleObj>
              </mc:Choice>
              <mc:Fallback>
                <p:oleObj name="Chart" r:id="rId4" imgW="5419750" imgH="4543552"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209800"/>
                        <a:ext cx="4035425" cy="307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1652" name="Object 4"/>
          <p:cNvGraphicFramePr>
            <a:graphicFrameLocks noChangeAspect="1"/>
          </p:cNvGraphicFramePr>
          <p:nvPr/>
        </p:nvGraphicFramePr>
        <p:xfrm>
          <a:off x="6329363" y="3352800"/>
          <a:ext cx="1901825" cy="730250"/>
        </p:xfrm>
        <a:graphic>
          <a:graphicData uri="http://schemas.openxmlformats.org/presentationml/2006/ole">
            <mc:AlternateContent xmlns:mc="http://schemas.openxmlformats.org/markup-compatibility/2006">
              <mc:Choice xmlns:v="urn:schemas-microsoft-com:vml" Requires="v">
                <p:oleObj spid="_x0000_s65551" name="Equation" r:id="rId6" imgW="469800" imgH="203040" progId="Equation.3">
                  <p:embed/>
                </p:oleObj>
              </mc:Choice>
              <mc:Fallback>
                <p:oleObj name="Equation" r:id="rId6" imgW="469800" imgH="203040" progId="Equation.3">
                  <p:embed/>
                  <p:pic>
                    <p:nvPicPr>
                      <p:cNvPr id="0" name="Object 4"/>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6329363" y="3352800"/>
                        <a:ext cx="1901825"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19842"/>
                                        </p:tgtEl>
                                        <p:attrNameLst>
                                          <p:attrName>style.visibility</p:attrName>
                                        </p:attrNameLst>
                                      </p:cBhvr>
                                      <p:to>
                                        <p:strVal val="visible"/>
                                      </p:to>
                                    </p:set>
                                    <p:anim calcmode="lin" valueType="num">
                                      <p:cBhvr>
                                        <p:cTn id="7" dur="500" fill="hold"/>
                                        <p:tgtEl>
                                          <p:spTgt spid="419842"/>
                                        </p:tgtEl>
                                        <p:attrNameLst>
                                          <p:attrName>ppt_w</p:attrName>
                                        </p:attrNameLst>
                                      </p:cBhvr>
                                      <p:tavLst>
                                        <p:tav tm="0">
                                          <p:val>
                                            <p:fltVal val="0"/>
                                          </p:val>
                                        </p:tav>
                                        <p:tav tm="100000">
                                          <p:val>
                                            <p:strVal val="#ppt_w"/>
                                          </p:val>
                                        </p:tav>
                                      </p:tavLst>
                                    </p:anim>
                                    <p:anim calcmode="lin" valueType="num">
                                      <p:cBhvr>
                                        <p:cTn id="8" dur="500" fill="hold"/>
                                        <p:tgtEl>
                                          <p:spTgt spid="41984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11652"/>
                                        </p:tgtEl>
                                        <p:attrNameLst>
                                          <p:attrName>style.visibility</p:attrName>
                                        </p:attrNameLst>
                                      </p:cBhvr>
                                      <p:to>
                                        <p:strVal val="visible"/>
                                      </p:to>
                                    </p:set>
                                    <p:anim calcmode="lin" valueType="num">
                                      <p:cBhvr>
                                        <p:cTn id="13" dur="1000" fill="hold"/>
                                        <p:tgtEl>
                                          <p:spTgt spid="411652"/>
                                        </p:tgtEl>
                                        <p:attrNameLst>
                                          <p:attrName>ppt_w</p:attrName>
                                        </p:attrNameLst>
                                      </p:cBhvr>
                                      <p:tavLst>
                                        <p:tav tm="0">
                                          <p:val>
                                            <p:fltVal val="0"/>
                                          </p:val>
                                        </p:tav>
                                        <p:tav tm="100000">
                                          <p:val>
                                            <p:strVal val="#ppt_w"/>
                                          </p:val>
                                        </p:tav>
                                      </p:tavLst>
                                    </p:anim>
                                    <p:anim calcmode="lin" valueType="num">
                                      <p:cBhvr>
                                        <p:cTn id="14" dur="1000" fill="hold"/>
                                        <p:tgtEl>
                                          <p:spTgt spid="4116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2" grpId="0"/>
    </p:bldLst>
  </p:timing>
</p:sld>
</file>

<file path=ppt/slides/slide17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21890" name="Rectangle 2"/>
          <p:cNvSpPr>
            <a:spLocks noGrp="1" noChangeArrowheads="1"/>
          </p:cNvSpPr>
          <p:nvPr>
            <p:ph type="title" idx="4294967295"/>
          </p:nvPr>
        </p:nvSpPr>
        <p:spPr>
          <a:xfrm>
            <a:off x="0" y="292100"/>
            <a:ext cx="9144000" cy="1384300"/>
          </a:xfrm>
        </p:spPr>
        <p:txBody>
          <a:bodyPr anchorCtr="1"/>
          <a:lstStyle/>
          <a:p>
            <a:pPr algn="ctr" eaLnBrk="1" hangingPunct="1">
              <a:defRPr/>
            </a:pPr>
            <a:r>
              <a:rPr lang="fa-IR" sz="3600" b="1" dirty="0" smtClean="0"/>
              <a:t>در برخی از مواقع رابطه بین متغیرها به صورت خطی نیست بلکه شبیه منحنی است.</a:t>
            </a:r>
            <a:endParaRPr lang="en-US" sz="3600" b="1" dirty="0" smtClean="0"/>
          </a:p>
        </p:txBody>
      </p:sp>
      <p:grpSp>
        <p:nvGrpSpPr>
          <p:cNvPr id="2" name="Group 3"/>
          <p:cNvGrpSpPr>
            <a:grpSpLocks/>
          </p:cNvGrpSpPr>
          <p:nvPr/>
        </p:nvGrpSpPr>
        <p:grpSpPr bwMode="auto">
          <a:xfrm>
            <a:off x="1143000" y="2209800"/>
            <a:ext cx="7315200" cy="2819400"/>
            <a:chOff x="720" y="1392"/>
            <a:chExt cx="4608" cy="1776"/>
          </a:xfrm>
        </p:grpSpPr>
        <p:sp>
          <p:nvSpPr>
            <p:cNvPr id="195588" name="Line 4"/>
            <p:cNvSpPr>
              <a:spLocks noChangeShapeType="1"/>
            </p:cNvSpPr>
            <p:nvPr/>
          </p:nvSpPr>
          <p:spPr bwMode="auto">
            <a:xfrm>
              <a:off x="720" y="1392"/>
              <a:ext cx="0" cy="1776"/>
            </a:xfrm>
            <a:prstGeom prst="line">
              <a:avLst/>
            </a:prstGeom>
            <a:noFill/>
            <a:ln w="9525">
              <a:solidFill>
                <a:schemeClr val="tx1"/>
              </a:solidFill>
              <a:round/>
              <a:headEnd/>
              <a:tailEnd/>
            </a:ln>
          </p:spPr>
          <p:txBody>
            <a:bodyPr/>
            <a:lstStyle/>
            <a:p>
              <a:endParaRPr lang="en-US"/>
            </a:p>
          </p:txBody>
        </p:sp>
        <p:sp>
          <p:nvSpPr>
            <p:cNvPr id="195589" name="Line 5"/>
            <p:cNvSpPr>
              <a:spLocks noChangeShapeType="1"/>
            </p:cNvSpPr>
            <p:nvPr/>
          </p:nvSpPr>
          <p:spPr bwMode="auto">
            <a:xfrm>
              <a:off x="720" y="3168"/>
              <a:ext cx="1728" cy="0"/>
            </a:xfrm>
            <a:prstGeom prst="line">
              <a:avLst/>
            </a:prstGeom>
            <a:noFill/>
            <a:ln w="9525">
              <a:solidFill>
                <a:schemeClr val="tx1"/>
              </a:solidFill>
              <a:round/>
              <a:headEnd/>
              <a:tailEnd/>
            </a:ln>
          </p:spPr>
          <p:txBody>
            <a:bodyPr/>
            <a:lstStyle/>
            <a:p>
              <a:endParaRPr lang="en-US"/>
            </a:p>
          </p:txBody>
        </p:sp>
        <p:sp>
          <p:nvSpPr>
            <p:cNvPr id="195590" name="Line 6"/>
            <p:cNvSpPr>
              <a:spLocks noChangeShapeType="1"/>
            </p:cNvSpPr>
            <p:nvPr/>
          </p:nvSpPr>
          <p:spPr bwMode="auto">
            <a:xfrm>
              <a:off x="3504" y="1440"/>
              <a:ext cx="0" cy="1680"/>
            </a:xfrm>
            <a:prstGeom prst="line">
              <a:avLst/>
            </a:prstGeom>
            <a:noFill/>
            <a:ln w="9525">
              <a:solidFill>
                <a:schemeClr val="tx1"/>
              </a:solidFill>
              <a:round/>
              <a:headEnd/>
              <a:tailEnd/>
            </a:ln>
          </p:spPr>
          <p:txBody>
            <a:bodyPr/>
            <a:lstStyle/>
            <a:p>
              <a:endParaRPr lang="en-US"/>
            </a:p>
          </p:txBody>
        </p:sp>
        <p:sp>
          <p:nvSpPr>
            <p:cNvPr id="195591" name="Line 7"/>
            <p:cNvSpPr>
              <a:spLocks noChangeShapeType="1"/>
            </p:cNvSpPr>
            <p:nvPr/>
          </p:nvSpPr>
          <p:spPr bwMode="auto">
            <a:xfrm>
              <a:off x="3504" y="3120"/>
              <a:ext cx="1776" cy="0"/>
            </a:xfrm>
            <a:prstGeom prst="line">
              <a:avLst/>
            </a:prstGeom>
            <a:noFill/>
            <a:ln w="9525">
              <a:solidFill>
                <a:schemeClr val="tx1"/>
              </a:solidFill>
              <a:round/>
              <a:headEnd/>
              <a:tailEnd/>
            </a:ln>
          </p:spPr>
          <p:txBody>
            <a:bodyPr/>
            <a:lstStyle/>
            <a:p>
              <a:endParaRPr lang="en-US"/>
            </a:p>
          </p:txBody>
        </p:sp>
        <p:sp>
          <p:nvSpPr>
            <p:cNvPr id="195592" name="Oval 8"/>
            <p:cNvSpPr>
              <a:spLocks noChangeArrowheads="1"/>
            </p:cNvSpPr>
            <p:nvPr/>
          </p:nvSpPr>
          <p:spPr bwMode="auto">
            <a:xfrm>
              <a:off x="816" y="2976"/>
              <a:ext cx="48" cy="48"/>
            </a:xfrm>
            <a:prstGeom prst="ellipse">
              <a:avLst/>
            </a:prstGeom>
            <a:solidFill>
              <a:schemeClr val="tx1"/>
            </a:solidFill>
            <a:ln w="9525">
              <a:solidFill>
                <a:schemeClr val="tx1"/>
              </a:solidFill>
              <a:round/>
              <a:headEnd/>
              <a:tailEnd/>
            </a:ln>
          </p:spPr>
          <p:txBody>
            <a:bodyPr wrap="none" anchor="ctr"/>
            <a:lstStyle/>
            <a:p>
              <a:endParaRPr lang="fa-IR"/>
            </a:p>
          </p:txBody>
        </p:sp>
        <p:sp>
          <p:nvSpPr>
            <p:cNvPr id="195593" name="Oval 9"/>
            <p:cNvSpPr>
              <a:spLocks noChangeArrowheads="1"/>
            </p:cNvSpPr>
            <p:nvPr/>
          </p:nvSpPr>
          <p:spPr bwMode="auto">
            <a:xfrm>
              <a:off x="1536" y="2880"/>
              <a:ext cx="48" cy="48"/>
            </a:xfrm>
            <a:prstGeom prst="ellipse">
              <a:avLst/>
            </a:prstGeom>
            <a:solidFill>
              <a:schemeClr val="tx1"/>
            </a:solidFill>
            <a:ln w="9525">
              <a:solidFill>
                <a:schemeClr val="tx1"/>
              </a:solidFill>
              <a:round/>
              <a:headEnd/>
              <a:tailEnd/>
            </a:ln>
          </p:spPr>
          <p:txBody>
            <a:bodyPr wrap="none" anchor="ctr"/>
            <a:lstStyle/>
            <a:p>
              <a:endParaRPr lang="fa-IR"/>
            </a:p>
          </p:txBody>
        </p:sp>
        <p:sp>
          <p:nvSpPr>
            <p:cNvPr id="195594" name="Oval 10"/>
            <p:cNvSpPr>
              <a:spLocks noChangeArrowheads="1"/>
            </p:cNvSpPr>
            <p:nvPr/>
          </p:nvSpPr>
          <p:spPr bwMode="auto">
            <a:xfrm>
              <a:off x="1200" y="3024"/>
              <a:ext cx="48" cy="48"/>
            </a:xfrm>
            <a:prstGeom prst="ellipse">
              <a:avLst/>
            </a:prstGeom>
            <a:solidFill>
              <a:schemeClr val="tx1"/>
            </a:solidFill>
            <a:ln w="9525">
              <a:solidFill>
                <a:schemeClr val="tx1"/>
              </a:solidFill>
              <a:round/>
              <a:headEnd/>
              <a:tailEnd/>
            </a:ln>
          </p:spPr>
          <p:txBody>
            <a:bodyPr wrap="none" anchor="ctr"/>
            <a:lstStyle/>
            <a:p>
              <a:endParaRPr lang="fa-IR"/>
            </a:p>
          </p:txBody>
        </p:sp>
        <p:sp>
          <p:nvSpPr>
            <p:cNvPr id="195595" name="Oval 11"/>
            <p:cNvSpPr>
              <a:spLocks noChangeArrowheads="1"/>
            </p:cNvSpPr>
            <p:nvPr/>
          </p:nvSpPr>
          <p:spPr bwMode="auto">
            <a:xfrm>
              <a:off x="1872" y="2832"/>
              <a:ext cx="48" cy="48"/>
            </a:xfrm>
            <a:prstGeom prst="ellipse">
              <a:avLst/>
            </a:prstGeom>
            <a:solidFill>
              <a:schemeClr val="tx1"/>
            </a:solidFill>
            <a:ln w="9525">
              <a:solidFill>
                <a:schemeClr val="tx1"/>
              </a:solidFill>
              <a:round/>
              <a:headEnd/>
              <a:tailEnd/>
            </a:ln>
          </p:spPr>
          <p:txBody>
            <a:bodyPr wrap="none" anchor="ctr"/>
            <a:lstStyle/>
            <a:p>
              <a:endParaRPr lang="fa-IR"/>
            </a:p>
          </p:txBody>
        </p:sp>
        <p:sp>
          <p:nvSpPr>
            <p:cNvPr id="195596" name="Oval 12"/>
            <p:cNvSpPr>
              <a:spLocks noChangeArrowheads="1"/>
            </p:cNvSpPr>
            <p:nvPr/>
          </p:nvSpPr>
          <p:spPr bwMode="auto">
            <a:xfrm>
              <a:off x="1056" y="2976"/>
              <a:ext cx="48" cy="48"/>
            </a:xfrm>
            <a:prstGeom prst="ellipse">
              <a:avLst/>
            </a:prstGeom>
            <a:solidFill>
              <a:schemeClr val="tx1"/>
            </a:solidFill>
            <a:ln w="9525">
              <a:solidFill>
                <a:schemeClr val="tx1"/>
              </a:solidFill>
              <a:round/>
              <a:headEnd/>
              <a:tailEnd/>
            </a:ln>
          </p:spPr>
          <p:txBody>
            <a:bodyPr wrap="none" anchor="ctr"/>
            <a:lstStyle/>
            <a:p>
              <a:endParaRPr lang="fa-IR"/>
            </a:p>
          </p:txBody>
        </p:sp>
        <p:sp>
          <p:nvSpPr>
            <p:cNvPr id="195597" name="Oval 13"/>
            <p:cNvSpPr>
              <a:spLocks noChangeArrowheads="1"/>
            </p:cNvSpPr>
            <p:nvPr/>
          </p:nvSpPr>
          <p:spPr bwMode="auto">
            <a:xfrm>
              <a:off x="1536" y="2976"/>
              <a:ext cx="48" cy="48"/>
            </a:xfrm>
            <a:prstGeom prst="ellipse">
              <a:avLst/>
            </a:prstGeom>
            <a:solidFill>
              <a:schemeClr val="tx1"/>
            </a:solidFill>
            <a:ln w="9525">
              <a:solidFill>
                <a:schemeClr val="tx1"/>
              </a:solidFill>
              <a:round/>
              <a:headEnd/>
              <a:tailEnd/>
            </a:ln>
          </p:spPr>
          <p:txBody>
            <a:bodyPr wrap="none" anchor="ctr"/>
            <a:lstStyle/>
            <a:p>
              <a:endParaRPr lang="fa-IR"/>
            </a:p>
          </p:txBody>
        </p:sp>
        <p:sp>
          <p:nvSpPr>
            <p:cNvPr id="195598" name="Oval 14"/>
            <p:cNvSpPr>
              <a:spLocks noChangeArrowheads="1"/>
            </p:cNvSpPr>
            <p:nvPr/>
          </p:nvSpPr>
          <p:spPr bwMode="auto">
            <a:xfrm>
              <a:off x="1680" y="2784"/>
              <a:ext cx="48" cy="48"/>
            </a:xfrm>
            <a:prstGeom prst="ellipse">
              <a:avLst/>
            </a:prstGeom>
            <a:solidFill>
              <a:schemeClr val="tx1"/>
            </a:solidFill>
            <a:ln w="9525">
              <a:solidFill>
                <a:schemeClr val="tx1"/>
              </a:solidFill>
              <a:round/>
              <a:headEnd/>
              <a:tailEnd/>
            </a:ln>
          </p:spPr>
          <p:txBody>
            <a:bodyPr wrap="none" anchor="ctr"/>
            <a:lstStyle/>
            <a:p>
              <a:endParaRPr lang="fa-IR"/>
            </a:p>
          </p:txBody>
        </p:sp>
        <p:sp>
          <p:nvSpPr>
            <p:cNvPr id="195599" name="Oval 15"/>
            <p:cNvSpPr>
              <a:spLocks noChangeArrowheads="1"/>
            </p:cNvSpPr>
            <p:nvPr/>
          </p:nvSpPr>
          <p:spPr bwMode="auto">
            <a:xfrm>
              <a:off x="2208" y="2448"/>
              <a:ext cx="48" cy="48"/>
            </a:xfrm>
            <a:prstGeom prst="ellipse">
              <a:avLst/>
            </a:prstGeom>
            <a:solidFill>
              <a:schemeClr val="tx1"/>
            </a:solidFill>
            <a:ln w="9525">
              <a:solidFill>
                <a:schemeClr val="tx1"/>
              </a:solidFill>
              <a:round/>
              <a:headEnd/>
              <a:tailEnd/>
            </a:ln>
          </p:spPr>
          <p:txBody>
            <a:bodyPr wrap="none" anchor="ctr"/>
            <a:lstStyle/>
            <a:p>
              <a:endParaRPr lang="fa-IR"/>
            </a:p>
          </p:txBody>
        </p:sp>
        <p:sp>
          <p:nvSpPr>
            <p:cNvPr id="195600" name="Oval 16"/>
            <p:cNvSpPr>
              <a:spLocks noChangeArrowheads="1"/>
            </p:cNvSpPr>
            <p:nvPr/>
          </p:nvSpPr>
          <p:spPr bwMode="auto">
            <a:xfrm flipH="1" flipV="1">
              <a:off x="2112" y="2496"/>
              <a:ext cx="48" cy="48"/>
            </a:xfrm>
            <a:prstGeom prst="ellipse">
              <a:avLst/>
            </a:prstGeom>
            <a:solidFill>
              <a:schemeClr val="tx1"/>
            </a:solidFill>
            <a:ln w="9525">
              <a:solidFill>
                <a:schemeClr val="tx1"/>
              </a:solidFill>
              <a:round/>
              <a:headEnd/>
              <a:tailEnd/>
            </a:ln>
          </p:spPr>
          <p:txBody>
            <a:bodyPr wrap="none" anchor="ctr"/>
            <a:lstStyle/>
            <a:p>
              <a:endParaRPr lang="fa-IR"/>
            </a:p>
          </p:txBody>
        </p:sp>
        <p:sp>
          <p:nvSpPr>
            <p:cNvPr id="195601" name="Oval 17"/>
            <p:cNvSpPr>
              <a:spLocks noChangeArrowheads="1"/>
            </p:cNvSpPr>
            <p:nvPr/>
          </p:nvSpPr>
          <p:spPr bwMode="auto">
            <a:xfrm>
              <a:off x="2256" y="2208"/>
              <a:ext cx="48" cy="48"/>
            </a:xfrm>
            <a:prstGeom prst="ellipse">
              <a:avLst/>
            </a:prstGeom>
            <a:solidFill>
              <a:schemeClr val="tx1"/>
            </a:solidFill>
            <a:ln w="9525">
              <a:solidFill>
                <a:schemeClr val="tx1"/>
              </a:solidFill>
              <a:round/>
              <a:headEnd/>
              <a:tailEnd/>
            </a:ln>
          </p:spPr>
          <p:txBody>
            <a:bodyPr wrap="none" anchor="ctr"/>
            <a:lstStyle/>
            <a:p>
              <a:endParaRPr lang="fa-IR"/>
            </a:p>
          </p:txBody>
        </p:sp>
        <p:sp>
          <p:nvSpPr>
            <p:cNvPr id="195602" name="Oval 18"/>
            <p:cNvSpPr>
              <a:spLocks noChangeArrowheads="1"/>
            </p:cNvSpPr>
            <p:nvPr/>
          </p:nvSpPr>
          <p:spPr bwMode="auto">
            <a:xfrm>
              <a:off x="1392" y="2976"/>
              <a:ext cx="48" cy="48"/>
            </a:xfrm>
            <a:prstGeom prst="ellipse">
              <a:avLst/>
            </a:prstGeom>
            <a:solidFill>
              <a:schemeClr val="tx1"/>
            </a:solidFill>
            <a:ln w="9525">
              <a:solidFill>
                <a:schemeClr val="tx1"/>
              </a:solidFill>
              <a:round/>
              <a:headEnd/>
              <a:tailEnd/>
            </a:ln>
          </p:spPr>
          <p:txBody>
            <a:bodyPr wrap="none" anchor="ctr"/>
            <a:lstStyle/>
            <a:p>
              <a:endParaRPr lang="fa-IR"/>
            </a:p>
          </p:txBody>
        </p:sp>
        <p:sp>
          <p:nvSpPr>
            <p:cNvPr id="195603" name="Oval 19"/>
            <p:cNvSpPr>
              <a:spLocks noChangeArrowheads="1"/>
            </p:cNvSpPr>
            <p:nvPr/>
          </p:nvSpPr>
          <p:spPr bwMode="auto">
            <a:xfrm>
              <a:off x="3840" y="1536"/>
              <a:ext cx="48" cy="48"/>
            </a:xfrm>
            <a:prstGeom prst="ellipse">
              <a:avLst/>
            </a:prstGeom>
            <a:solidFill>
              <a:schemeClr val="tx1"/>
            </a:solidFill>
            <a:ln w="9525">
              <a:solidFill>
                <a:schemeClr val="tx1"/>
              </a:solidFill>
              <a:round/>
              <a:headEnd/>
              <a:tailEnd/>
            </a:ln>
          </p:spPr>
          <p:txBody>
            <a:bodyPr wrap="none" anchor="ctr"/>
            <a:lstStyle/>
            <a:p>
              <a:endParaRPr lang="fa-IR"/>
            </a:p>
          </p:txBody>
        </p:sp>
        <p:sp>
          <p:nvSpPr>
            <p:cNvPr id="195604" name="Oval 20"/>
            <p:cNvSpPr>
              <a:spLocks noChangeArrowheads="1"/>
            </p:cNvSpPr>
            <p:nvPr/>
          </p:nvSpPr>
          <p:spPr bwMode="auto">
            <a:xfrm>
              <a:off x="3840" y="1680"/>
              <a:ext cx="48" cy="48"/>
            </a:xfrm>
            <a:prstGeom prst="ellipse">
              <a:avLst/>
            </a:prstGeom>
            <a:solidFill>
              <a:schemeClr val="tx1"/>
            </a:solidFill>
            <a:ln w="9525">
              <a:solidFill>
                <a:schemeClr val="tx1"/>
              </a:solidFill>
              <a:round/>
              <a:headEnd/>
              <a:tailEnd/>
            </a:ln>
          </p:spPr>
          <p:txBody>
            <a:bodyPr wrap="none" anchor="ctr"/>
            <a:lstStyle/>
            <a:p>
              <a:endParaRPr lang="fa-IR"/>
            </a:p>
          </p:txBody>
        </p:sp>
        <p:sp>
          <p:nvSpPr>
            <p:cNvPr id="195605" name="Oval 21"/>
            <p:cNvSpPr>
              <a:spLocks noChangeArrowheads="1"/>
            </p:cNvSpPr>
            <p:nvPr/>
          </p:nvSpPr>
          <p:spPr bwMode="auto">
            <a:xfrm>
              <a:off x="3840" y="1920"/>
              <a:ext cx="48" cy="48"/>
            </a:xfrm>
            <a:prstGeom prst="ellipse">
              <a:avLst/>
            </a:prstGeom>
            <a:solidFill>
              <a:schemeClr val="tx1"/>
            </a:solidFill>
            <a:ln w="9525">
              <a:solidFill>
                <a:schemeClr val="tx1"/>
              </a:solidFill>
              <a:round/>
              <a:headEnd/>
              <a:tailEnd/>
            </a:ln>
          </p:spPr>
          <p:txBody>
            <a:bodyPr wrap="none" anchor="ctr"/>
            <a:lstStyle/>
            <a:p>
              <a:endParaRPr lang="fa-IR"/>
            </a:p>
          </p:txBody>
        </p:sp>
        <p:sp>
          <p:nvSpPr>
            <p:cNvPr id="195606" name="Oval 22"/>
            <p:cNvSpPr>
              <a:spLocks noChangeArrowheads="1"/>
            </p:cNvSpPr>
            <p:nvPr/>
          </p:nvSpPr>
          <p:spPr bwMode="auto">
            <a:xfrm>
              <a:off x="3984" y="1824"/>
              <a:ext cx="48" cy="48"/>
            </a:xfrm>
            <a:prstGeom prst="ellipse">
              <a:avLst/>
            </a:prstGeom>
            <a:solidFill>
              <a:schemeClr val="tx1"/>
            </a:solidFill>
            <a:ln w="9525">
              <a:solidFill>
                <a:schemeClr val="tx1"/>
              </a:solidFill>
              <a:round/>
              <a:headEnd/>
              <a:tailEnd/>
            </a:ln>
          </p:spPr>
          <p:txBody>
            <a:bodyPr wrap="none" anchor="ctr"/>
            <a:lstStyle/>
            <a:p>
              <a:endParaRPr lang="fa-IR"/>
            </a:p>
          </p:txBody>
        </p:sp>
        <p:sp>
          <p:nvSpPr>
            <p:cNvPr id="195607" name="Oval 23"/>
            <p:cNvSpPr>
              <a:spLocks noChangeArrowheads="1"/>
            </p:cNvSpPr>
            <p:nvPr/>
          </p:nvSpPr>
          <p:spPr bwMode="auto">
            <a:xfrm>
              <a:off x="3936" y="2112"/>
              <a:ext cx="48" cy="48"/>
            </a:xfrm>
            <a:prstGeom prst="ellipse">
              <a:avLst/>
            </a:prstGeom>
            <a:solidFill>
              <a:schemeClr val="tx1"/>
            </a:solidFill>
            <a:ln w="9525">
              <a:solidFill>
                <a:schemeClr val="tx1"/>
              </a:solidFill>
              <a:round/>
              <a:headEnd/>
              <a:tailEnd/>
            </a:ln>
          </p:spPr>
          <p:txBody>
            <a:bodyPr wrap="none" anchor="ctr"/>
            <a:lstStyle/>
            <a:p>
              <a:endParaRPr lang="fa-IR"/>
            </a:p>
          </p:txBody>
        </p:sp>
        <p:sp>
          <p:nvSpPr>
            <p:cNvPr id="195608" name="Oval 24"/>
            <p:cNvSpPr>
              <a:spLocks noChangeArrowheads="1"/>
            </p:cNvSpPr>
            <p:nvPr/>
          </p:nvSpPr>
          <p:spPr bwMode="auto">
            <a:xfrm>
              <a:off x="4032" y="2352"/>
              <a:ext cx="48" cy="48"/>
            </a:xfrm>
            <a:prstGeom prst="ellipse">
              <a:avLst/>
            </a:prstGeom>
            <a:solidFill>
              <a:schemeClr val="tx1"/>
            </a:solidFill>
            <a:ln w="9525">
              <a:solidFill>
                <a:schemeClr val="tx1"/>
              </a:solidFill>
              <a:round/>
              <a:headEnd/>
              <a:tailEnd/>
            </a:ln>
          </p:spPr>
          <p:txBody>
            <a:bodyPr wrap="none" anchor="ctr"/>
            <a:lstStyle/>
            <a:p>
              <a:endParaRPr lang="fa-IR"/>
            </a:p>
          </p:txBody>
        </p:sp>
        <p:sp>
          <p:nvSpPr>
            <p:cNvPr id="195609" name="Oval 25"/>
            <p:cNvSpPr>
              <a:spLocks noChangeArrowheads="1"/>
            </p:cNvSpPr>
            <p:nvPr/>
          </p:nvSpPr>
          <p:spPr bwMode="auto">
            <a:xfrm>
              <a:off x="4128" y="2208"/>
              <a:ext cx="48" cy="48"/>
            </a:xfrm>
            <a:prstGeom prst="ellipse">
              <a:avLst/>
            </a:prstGeom>
            <a:solidFill>
              <a:schemeClr val="tx1"/>
            </a:solidFill>
            <a:ln w="9525">
              <a:solidFill>
                <a:schemeClr val="tx1"/>
              </a:solidFill>
              <a:round/>
              <a:headEnd/>
              <a:tailEnd/>
            </a:ln>
          </p:spPr>
          <p:txBody>
            <a:bodyPr wrap="none" anchor="ctr"/>
            <a:lstStyle/>
            <a:p>
              <a:endParaRPr lang="fa-IR"/>
            </a:p>
          </p:txBody>
        </p:sp>
        <p:sp>
          <p:nvSpPr>
            <p:cNvPr id="195610" name="Oval 26"/>
            <p:cNvSpPr>
              <a:spLocks noChangeArrowheads="1"/>
            </p:cNvSpPr>
            <p:nvPr/>
          </p:nvSpPr>
          <p:spPr bwMode="auto">
            <a:xfrm>
              <a:off x="4128" y="2544"/>
              <a:ext cx="48" cy="48"/>
            </a:xfrm>
            <a:prstGeom prst="ellipse">
              <a:avLst/>
            </a:prstGeom>
            <a:solidFill>
              <a:schemeClr val="tx1"/>
            </a:solidFill>
            <a:ln w="9525">
              <a:solidFill>
                <a:schemeClr val="tx1"/>
              </a:solidFill>
              <a:round/>
              <a:headEnd/>
              <a:tailEnd/>
            </a:ln>
          </p:spPr>
          <p:txBody>
            <a:bodyPr wrap="none" anchor="ctr"/>
            <a:lstStyle/>
            <a:p>
              <a:endParaRPr lang="fa-IR"/>
            </a:p>
          </p:txBody>
        </p:sp>
        <p:sp>
          <p:nvSpPr>
            <p:cNvPr id="195611" name="Oval 27"/>
            <p:cNvSpPr>
              <a:spLocks noChangeArrowheads="1"/>
            </p:cNvSpPr>
            <p:nvPr/>
          </p:nvSpPr>
          <p:spPr bwMode="auto">
            <a:xfrm>
              <a:off x="4416" y="2544"/>
              <a:ext cx="48" cy="48"/>
            </a:xfrm>
            <a:prstGeom prst="ellipse">
              <a:avLst/>
            </a:prstGeom>
            <a:solidFill>
              <a:schemeClr val="tx1"/>
            </a:solidFill>
            <a:ln w="9525">
              <a:solidFill>
                <a:schemeClr val="tx1"/>
              </a:solidFill>
              <a:round/>
              <a:headEnd/>
              <a:tailEnd/>
            </a:ln>
          </p:spPr>
          <p:txBody>
            <a:bodyPr wrap="none" anchor="ctr"/>
            <a:lstStyle/>
            <a:p>
              <a:endParaRPr lang="fa-IR"/>
            </a:p>
          </p:txBody>
        </p:sp>
        <p:sp>
          <p:nvSpPr>
            <p:cNvPr id="195612" name="Oval 28"/>
            <p:cNvSpPr>
              <a:spLocks noChangeArrowheads="1"/>
            </p:cNvSpPr>
            <p:nvPr/>
          </p:nvSpPr>
          <p:spPr bwMode="auto">
            <a:xfrm>
              <a:off x="4272" y="2688"/>
              <a:ext cx="48" cy="48"/>
            </a:xfrm>
            <a:prstGeom prst="ellipse">
              <a:avLst/>
            </a:prstGeom>
            <a:solidFill>
              <a:schemeClr val="tx1"/>
            </a:solidFill>
            <a:ln w="9525">
              <a:solidFill>
                <a:schemeClr val="tx1"/>
              </a:solidFill>
              <a:round/>
              <a:headEnd/>
              <a:tailEnd/>
            </a:ln>
          </p:spPr>
          <p:txBody>
            <a:bodyPr wrap="none" anchor="ctr"/>
            <a:lstStyle/>
            <a:p>
              <a:endParaRPr lang="fa-IR"/>
            </a:p>
          </p:txBody>
        </p:sp>
        <p:sp>
          <p:nvSpPr>
            <p:cNvPr id="195613" name="Oval 29"/>
            <p:cNvSpPr>
              <a:spLocks noChangeArrowheads="1"/>
            </p:cNvSpPr>
            <p:nvPr/>
          </p:nvSpPr>
          <p:spPr bwMode="auto">
            <a:xfrm>
              <a:off x="4368" y="2736"/>
              <a:ext cx="48" cy="48"/>
            </a:xfrm>
            <a:prstGeom prst="ellipse">
              <a:avLst/>
            </a:prstGeom>
            <a:solidFill>
              <a:schemeClr val="tx1"/>
            </a:solidFill>
            <a:ln w="9525">
              <a:solidFill>
                <a:schemeClr val="tx1"/>
              </a:solidFill>
              <a:round/>
              <a:headEnd/>
              <a:tailEnd/>
            </a:ln>
          </p:spPr>
          <p:txBody>
            <a:bodyPr wrap="none" anchor="ctr"/>
            <a:lstStyle/>
            <a:p>
              <a:endParaRPr lang="fa-IR"/>
            </a:p>
          </p:txBody>
        </p:sp>
        <p:sp>
          <p:nvSpPr>
            <p:cNvPr id="195614" name="Oval 30"/>
            <p:cNvSpPr>
              <a:spLocks noChangeArrowheads="1"/>
            </p:cNvSpPr>
            <p:nvPr/>
          </p:nvSpPr>
          <p:spPr bwMode="auto">
            <a:xfrm>
              <a:off x="4800" y="2736"/>
              <a:ext cx="48" cy="48"/>
            </a:xfrm>
            <a:prstGeom prst="ellipse">
              <a:avLst/>
            </a:prstGeom>
            <a:solidFill>
              <a:schemeClr val="tx1"/>
            </a:solidFill>
            <a:ln w="9525">
              <a:solidFill>
                <a:schemeClr val="tx1"/>
              </a:solidFill>
              <a:round/>
              <a:headEnd/>
              <a:tailEnd/>
            </a:ln>
          </p:spPr>
          <p:txBody>
            <a:bodyPr wrap="none" anchor="ctr"/>
            <a:lstStyle/>
            <a:p>
              <a:endParaRPr lang="fa-IR"/>
            </a:p>
          </p:txBody>
        </p:sp>
        <p:sp>
          <p:nvSpPr>
            <p:cNvPr id="195615" name="Oval 31"/>
            <p:cNvSpPr>
              <a:spLocks noChangeArrowheads="1"/>
            </p:cNvSpPr>
            <p:nvPr/>
          </p:nvSpPr>
          <p:spPr bwMode="auto">
            <a:xfrm>
              <a:off x="4656" y="2880"/>
              <a:ext cx="48" cy="48"/>
            </a:xfrm>
            <a:prstGeom prst="ellipse">
              <a:avLst/>
            </a:prstGeom>
            <a:solidFill>
              <a:schemeClr val="tx1"/>
            </a:solidFill>
            <a:ln w="9525">
              <a:solidFill>
                <a:schemeClr val="tx1"/>
              </a:solidFill>
              <a:round/>
              <a:headEnd/>
              <a:tailEnd/>
            </a:ln>
          </p:spPr>
          <p:txBody>
            <a:bodyPr wrap="none" anchor="ctr"/>
            <a:lstStyle/>
            <a:p>
              <a:endParaRPr lang="fa-IR"/>
            </a:p>
          </p:txBody>
        </p:sp>
        <p:sp>
          <p:nvSpPr>
            <p:cNvPr id="195616" name="Oval 32"/>
            <p:cNvSpPr>
              <a:spLocks noChangeArrowheads="1"/>
            </p:cNvSpPr>
            <p:nvPr/>
          </p:nvSpPr>
          <p:spPr bwMode="auto">
            <a:xfrm>
              <a:off x="4944" y="2880"/>
              <a:ext cx="48" cy="48"/>
            </a:xfrm>
            <a:prstGeom prst="ellipse">
              <a:avLst/>
            </a:prstGeom>
            <a:solidFill>
              <a:schemeClr val="tx1"/>
            </a:solidFill>
            <a:ln w="9525">
              <a:solidFill>
                <a:schemeClr val="tx1"/>
              </a:solidFill>
              <a:round/>
              <a:headEnd/>
              <a:tailEnd/>
            </a:ln>
          </p:spPr>
          <p:txBody>
            <a:bodyPr wrap="none" anchor="ctr"/>
            <a:lstStyle/>
            <a:p>
              <a:endParaRPr lang="fa-IR"/>
            </a:p>
          </p:txBody>
        </p:sp>
        <p:sp>
          <p:nvSpPr>
            <p:cNvPr id="195617" name="Oval 33"/>
            <p:cNvSpPr>
              <a:spLocks noChangeArrowheads="1"/>
            </p:cNvSpPr>
            <p:nvPr/>
          </p:nvSpPr>
          <p:spPr bwMode="auto">
            <a:xfrm>
              <a:off x="5088" y="2880"/>
              <a:ext cx="48" cy="48"/>
            </a:xfrm>
            <a:prstGeom prst="ellipse">
              <a:avLst/>
            </a:prstGeom>
            <a:solidFill>
              <a:schemeClr val="tx1"/>
            </a:solidFill>
            <a:ln w="9525">
              <a:solidFill>
                <a:schemeClr val="tx1"/>
              </a:solidFill>
              <a:round/>
              <a:headEnd/>
              <a:tailEnd/>
            </a:ln>
          </p:spPr>
          <p:txBody>
            <a:bodyPr wrap="none" anchor="ctr"/>
            <a:lstStyle/>
            <a:p>
              <a:endParaRPr lang="fa-IR"/>
            </a:p>
          </p:txBody>
        </p:sp>
        <p:sp>
          <p:nvSpPr>
            <p:cNvPr id="195618" name="Oval 34"/>
            <p:cNvSpPr>
              <a:spLocks noChangeArrowheads="1"/>
            </p:cNvSpPr>
            <p:nvPr/>
          </p:nvSpPr>
          <p:spPr bwMode="auto">
            <a:xfrm>
              <a:off x="5232" y="2832"/>
              <a:ext cx="48" cy="48"/>
            </a:xfrm>
            <a:prstGeom prst="ellipse">
              <a:avLst/>
            </a:prstGeom>
            <a:solidFill>
              <a:schemeClr val="tx1"/>
            </a:solidFill>
            <a:ln w="9525">
              <a:solidFill>
                <a:schemeClr val="tx1"/>
              </a:solidFill>
              <a:round/>
              <a:headEnd/>
              <a:tailEnd/>
            </a:ln>
          </p:spPr>
          <p:txBody>
            <a:bodyPr wrap="none" anchor="ctr"/>
            <a:lstStyle/>
            <a:p>
              <a:endParaRPr lang="fa-IR"/>
            </a:p>
          </p:txBody>
        </p:sp>
        <p:sp>
          <p:nvSpPr>
            <p:cNvPr id="195619" name="Oval 35"/>
            <p:cNvSpPr>
              <a:spLocks noChangeArrowheads="1"/>
            </p:cNvSpPr>
            <p:nvPr/>
          </p:nvSpPr>
          <p:spPr bwMode="auto">
            <a:xfrm>
              <a:off x="5280" y="3120"/>
              <a:ext cx="48" cy="48"/>
            </a:xfrm>
            <a:prstGeom prst="ellipse">
              <a:avLst/>
            </a:prstGeom>
            <a:solidFill>
              <a:schemeClr val="tx1"/>
            </a:solidFill>
            <a:ln w="9525">
              <a:solidFill>
                <a:schemeClr val="tx1"/>
              </a:solidFill>
              <a:round/>
              <a:headEnd/>
              <a:tailEnd/>
            </a:ln>
          </p:spPr>
          <p:txBody>
            <a:bodyPr wrap="none" anchor="ctr"/>
            <a:lstStyle/>
            <a:p>
              <a:endParaRPr lang="fa-IR"/>
            </a:p>
          </p:txBody>
        </p:sp>
        <p:sp>
          <p:nvSpPr>
            <p:cNvPr id="195620" name="Oval 36"/>
            <p:cNvSpPr>
              <a:spLocks noChangeArrowheads="1"/>
            </p:cNvSpPr>
            <p:nvPr/>
          </p:nvSpPr>
          <p:spPr bwMode="auto">
            <a:xfrm>
              <a:off x="4560" y="2832"/>
              <a:ext cx="48" cy="48"/>
            </a:xfrm>
            <a:prstGeom prst="ellipse">
              <a:avLst/>
            </a:prstGeom>
            <a:solidFill>
              <a:schemeClr val="tx1"/>
            </a:solidFill>
            <a:ln w="9525">
              <a:solidFill>
                <a:schemeClr val="tx1"/>
              </a:solidFill>
              <a:round/>
              <a:headEnd/>
              <a:tailEnd/>
            </a:ln>
          </p:spPr>
          <p:txBody>
            <a:bodyPr wrap="none" anchor="ctr"/>
            <a:lstStyle/>
            <a:p>
              <a:endParaRPr lang="fa-IR"/>
            </a:p>
          </p:txBody>
        </p:sp>
        <p:sp>
          <p:nvSpPr>
            <p:cNvPr id="195621" name="Oval 37"/>
            <p:cNvSpPr>
              <a:spLocks noChangeArrowheads="1"/>
            </p:cNvSpPr>
            <p:nvPr/>
          </p:nvSpPr>
          <p:spPr bwMode="auto">
            <a:xfrm>
              <a:off x="2304" y="2064"/>
              <a:ext cx="48" cy="48"/>
            </a:xfrm>
            <a:prstGeom prst="ellipse">
              <a:avLst/>
            </a:prstGeom>
            <a:solidFill>
              <a:schemeClr val="tx1"/>
            </a:solidFill>
            <a:ln w="9525">
              <a:solidFill>
                <a:schemeClr val="tx1"/>
              </a:solidFill>
              <a:round/>
              <a:headEnd/>
              <a:tailEnd/>
            </a:ln>
          </p:spPr>
          <p:txBody>
            <a:bodyPr wrap="none" anchor="ctr"/>
            <a:lstStyle/>
            <a:p>
              <a:endParaRPr lang="fa-IR"/>
            </a:p>
          </p:txBody>
        </p:sp>
        <p:sp>
          <p:nvSpPr>
            <p:cNvPr id="195622" name="Oval 38"/>
            <p:cNvSpPr>
              <a:spLocks noChangeArrowheads="1"/>
            </p:cNvSpPr>
            <p:nvPr/>
          </p:nvSpPr>
          <p:spPr bwMode="auto">
            <a:xfrm>
              <a:off x="2112" y="2592"/>
              <a:ext cx="48" cy="48"/>
            </a:xfrm>
            <a:prstGeom prst="ellipse">
              <a:avLst/>
            </a:prstGeom>
            <a:solidFill>
              <a:schemeClr val="tx1"/>
            </a:solidFill>
            <a:ln w="9525">
              <a:solidFill>
                <a:schemeClr val="tx1"/>
              </a:solidFill>
              <a:round/>
              <a:headEnd/>
              <a:tailEnd/>
            </a:ln>
          </p:spPr>
          <p:txBody>
            <a:bodyPr wrap="none" anchor="ctr"/>
            <a:lstStyle/>
            <a:p>
              <a:endParaRPr lang="fa-IR"/>
            </a:p>
          </p:txBody>
        </p:sp>
        <p:sp>
          <p:nvSpPr>
            <p:cNvPr id="195623" name="Oval 39"/>
            <p:cNvSpPr>
              <a:spLocks noChangeArrowheads="1"/>
            </p:cNvSpPr>
            <p:nvPr/>
          </p:nvSpPr>
          <p:spPr bwMode="auto">
            <a:xfrm>
              <a:off x="1728" y="2880"/>
              <a:ext cx="48" cy="48"/>
            </a:xfrm>
            <a:prstGeom prst="ellipse">
              <a:avLst/>
            </a:prstGeom>
            <a:solidFill>
              <a:schemeClr val="tx1"/>
            </a:solidFill>
            <a:ln w="9525">
              <a:solidFill>
                <a:schemeClr val="tx1"/>
              </a:solidFill>
              <a:round/>
              <a:headEnd/>
              <a:tailEnd/>
            </a:ln>
          </p:spPr>
          <p:txBody>
            <a:bodyPr wrap="none" anchor="ctr"/>
            <a:lstStyle/>
            <a:p>
              <a:endParaRPr lang="fa-IR"/>
            </a:p>
          </p:txBody>
        </p:sp>
        <p:sp>
          <p:nvSpPr>
            <p:cNvPr id="195624" name="Oval 40"/>
            <p:cNvSpPr>
              <a:spLocks noChangeArrowheads="1"/>
            </p:cNvSpPr>
            <p:nvPr/>
          </p:nvSpPr>
          <p:spPr bwMode="auto">
            <a:xfrm>
              <a:off x="1872" y="2736"/>
              <a:ext cx="48" cy="48"/>
            </a:xfrm>
            <a:prstGeom prst="ellipse">
              <a:avLst/>
            </a:prstGeom>
            <a:solidFill>
              <a:schemeClr val="tx1"/>
            </a:solidFill>
            <a:ln w="9525">
              <a:solidFill>
                <a:schemeClr val="tx1"/>
              </a:solidFill>
              <a:round/>
              <a:headEnd/>
              <a:tailEnd/>
            </a:ln>
          </p:spPr>
          <p:txBody>
            <a:bodyPr wrap="none" anchor="ctr"/>
            <a:lstStyle/>
            <a:p>
              <a:endParaRPr lang="fa-IR"/>
            </a:p>
          </p:txBody>
        </p:sp>
        <p:sp>
          <p:nvSpPr>
            <p:cNvPr id="195625" name="Oval 41"/>
            <p:cNvSpPr>
              <a:spLocks noChangeArrowheads="1"/>
            </p:cNvSpPr>
            <p:nvPr/>
          </p:nvSpPr>
          <p:spPr bwMode="auto">
            <a:xfrm>
              <a:off x="2016" y="2640"/>
              <a:ext cx="48" cy="48"/>
            </a:xfrm>
            <a:prstGeom prst="ellipse">
              <a:avLst/>
            </a:prstGeom>
            <a:solidFill>
              <a:schemeClr val="tx1"/>
            </a:solidFill>
            <a:ln w="9525">
              <a:solidFill>
                <a:schemeClr val="tx1"/>
              </a:solidFill>
              <a:round/>
              <a:headEnd/>
              <a:tailEnd/>
            </a:ln>
          </p:spPr>
          <p:txBody>
            <a:bodyPr wrap="none" anchor="ctr"/>
            <a:lstStyle/>
            <a:p>
              <a:endParaRPr lang="fa-IR"/>
            </a:p>
          </p:txBody>
        </p:sp>
        <p:sp>
          <p:nvSpPr>
            <p:cNvPr id="195626" name="Oval 42"/>
            <p:cNvSpPr>
              <a:spLocks noChangeArrowheads="1"/>
            </p:cNvSpPr>
            <p:nvPr/>
          </p:nvSpPr>
          <p:spPr bwMode="auto">
            <a:xfrm>
              <a:off x="2400" y="1872"/>
              <a:ext cx="48" cy="48"/>
            </a:xfrm>
            <a:prstGeom prst="ellipse">
              <a:avLst/>
            </a:prstGeom>
            <a:solidFill>
              <a:schemeClr val="tx1"/>
            </a:solidFill>
            <a:ln w="9525">
              <a:solidFill>
                <a:schemeClr val="tx1"/>
              </a:solidFill>
              <a:round/>
              <a:headEnd/>
              <a:tailEnd/>
            </a:ln>
          </p:spPr>
          <p:txBody>
            <a:bodyPr wrap="none" anchor="ctr"/>
            <a:lstStyle/>
            <a:p>
              <a:endParaRPr lang="fa-IR"/>
            </a:p>
          </p:txBody>
        </p:sp>
        <p:sp>
          <p:nvSpPr>
            <p:cNvPr id="195627" name="Oval 43"/>
            <p:cNvSpPr>
              <a:spLocks noChangeArrowheads="1"/>
            </p:cNvSpPr>
            <p:nvPr/>
          </p:nvSpPr>
          <p:spPr bwMode="auto">
            <a:xfrm>
              <a:off x="2352" y="1632"/>
              <a:ext cx="48" cy="48"/>
            </a:xfrm>
            <a:prstGeom prst="ellipse">
              <a:avLst/>
            </a:prstGeom>
            <a:solidFill>
              <a:schemeClr val="tx1"/>
            </a:solidFill>
            <a:ln w="9525">
              <a:solidFill>
                <a:schemeClr val="tx1"/>
              </a:solidFill>
              <a:round/>
              <a:headEnd/>
              <a:tailEnd/>
            </a:ln>
          </p:spPr>
          <p:txBody>
            <a:bodyPr wrap="none" anchor="ctr"/>
            <a:lstStyle/>
            <a:p>
              <a:endParaRPr lang="fa-IR"/>
            </a:p>
          </p:txBody>
        </p:sp>
        <p:sp>
          <p:nvSpPr>
            <p:cNvPr id="195628" name="Oval 44"/>
            <p:cNvSpPr>
              <a:spLocks noChangeArrowheads="1"/>
            </p:cNvSpPr>
            <p:nvPr/>
          </p:nvSpPr>
          <p:spPr bwMode="auto">
            <a:xfrm>
              <a:off x="2304" y="1872"/>
              <a:ext cx="48" cy="48"/>
            </a:xfrm>
            <a:prstGeom prst="ellipse">
              <a:avLst/>
            </a:prstGeom>
            <a:solidFill>
              <a:schemeClr val="tx1"/>
            </a:solidFill>
            <a:ln w="9525">
              <a:solidFill>
                <a:schemeClr val="tx1"/>
              </a:solidFill>
              <a:round/>
              <a:headEnd/>
              <a:tailEnd/>
            </a:ln>
          </p:spPr>
          <p:txBody>
            <a:bodyPr wrap="none" anchor="ctr"/>
            <a:lstStyle/>
            <a:p>
              <a:endParaRPr lang="fa-IR"/>
            </a:p>
          </p:txBody>
        </p:sp>
        <p:sp>
          <p:nvSpPr>
            <p:cNvPr id="195629" name="Oval 45"/>
            <p:cNvSpPr>
              <a:spLocks noChangeArrowheads="1"/>
            </p:cNvSpPr>
            <p:nvPr/>
          </p:nvSpPr>
          <p:spPr bwMode="auto">
            <a:xfrm>
              <a:off x="5184" y="2832"/>
              <a:ext cx="48" cy="48"/>
            </a:xfrm>
            <a:prstGeom prst="ellipse">
              <a:avLst/>
            </a:prstGeom>
            <a:solidFill>
              <a:schemeClr val="tx1"/>
            </a:solidFill>
            <a:ln w="9525">
              <a:solidFill>
                <a:schemeClr val="tx1"/>
              </a:solidFill>
              <a:round/>
              <a:headEnd/>
              <a:tailEnd/>
            </a:ln>
          </p:spPr>
          <p:txBody>
            <a:bodyPr wrap="none" anchor="ctr"/>
            <a:lstStyle/>
            <a:p>
              <a:endParaRPr lang="fa-IR"/>
            </a:p>
          </p:txBody>
        </p:sp>
        <p:sp>
          <p:nvSpPr>
            <p:cNvPr id="195630" name="Oval 46"/>
            <p:cNvSpPr>
              <a:spLocks noChangeArrowheads="1"/>
            </p:cNvSpPr>
            <p:nvPr/>
          </p:nvSpPr>
          <p:spPr bwMode="auto">
            <a:xfrm>
              <a:off x="2304" y="2352"/>
              <a:ext cx="48" cy="48"/>
            </a:xfrm>
            <a:prstGeom prst="ellipse">
              <a:avLst/>
            </a:prstGeom>
            <a:solidFill>
              <a:schemeClr val="tx1"/>
            </a:solidFill>
            <a:ln w="9525">
              <a:solidFill>
                <a:schemeClr val="tx1"/>
              </a:solidFill>
              <a:round/>
              <a:headEnd/>
              <a:tailEnd/>
            </a:ln>
          </p:spPr>
          <p:txBody>
            <a:bodyPr wrap="none" anchor="ctr"/>
            <a:lstStyle/>
            <a:p>
              <a:endParaRPr lang="fa-IR"/>
            </a:p>
          </p:txBody>
        </p:sp>
        <p:sp>
          <p:nvSpPr>
            <p:cNvPr id="195631" name="Oval 47"/>
            <p:cNvSpPr>
              <a:spLocks noChangeArrowheads="1"/>
            </p:cNvSpPr>
            <p:nvPr/>
          </p:nvSpPr>
          <p:spPr bwMode="auto">
            <a:xfrm>
              <a:off x="2400" y="2160"/>
              <a:ext cx="48" cy="48"/>
            </a:xfrm>
            <a:prstGeom prst="ellipse">
              <a:avLst/>
            </a:prstGeom>
            <a:solidFill>
              <a:schemeClr val="tx1"/>
            </a:solidFill>
            <a:ln w="9525">
              <a:solidFill>
                <a:schemeClr val="tx1"/>
              </a:solidFill>
              <a:round/>
              <a:headEnd/>
              <a:tailEnd/>
            </a:ln>
          </p:spPr>
          <p:txBody>
            <a:bodyPr wrap="none" anchor="ctr"/>
            <a:lstStyle/>
            <a:p>
              <a:endParaRPr lang="fa-I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21890"/>
                                        </p:tgtEl>
                                        <p:attrNameLst>
                                          <p:attrName>style.visibility</p:attrName>
                                        </p:attrNameLst>
                                      </p:cBhvr>
                                      <p:to>
                                        <p:strVal val="visible"/>
                                      </p:to>
                                    </p:set>
                                    <p:anim calcmode="lin" valueType="num">
                                      <p:cBhvr>
                                        <p:cTn id="7" dur="500" fill="hold"/>
                                        <p:tgtEl>
                                          <p:spTgt spid="421890"/>
                                        </p:tgtEl>
                                        <p:attrNameLst>
                                          <p:attrName>ppt_w</p:attrName>
                                        </p:attrNameLst>
                                      </p:cBhvr>
                                      <p:tavLst>
                                        <p:tav tm="0">
                                          <p:val>
                                            <p:fltVal val="0"/>
                                          </p:val>
                                        </p:tav>
                                        <p:tav tm="100000">
                                          <p:val>
                                            <p:strVal val="#ppt_w"/>
                                          </p:val>
                                        </p:tav>
                                      </p:tavLst>
                                    </p:anim>
                                    <p:anim calcmode="lin" valueType="num">
                                      <p:cBhvr>
                                        <p:cTn id="8" dur="500" fill="hold"/>
                                        <p:tgtEl>
                                          <p:spTgt spid="42189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0" grpId="0"/>
    </p:bldLst>
  </p:timing>
</p:sld>
</file>

<file path=ppt/slides/slide17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23938" name="Rectangle 2"/>
          <p:cNvSpPr>
            <a:spLocks noGrp="1" noChangeArrowheads="1"/>
          </p:cNvSpPr>
          <p:nvPr>
            <p:ph type="title" idx="4294967295"/>
          </p:nvPr>
        </p:nvSpPr>
        <p:spPr>
          <a:xfrm>
            <a:off x="457200" y="457200"/>
            <a:ext cx="8229600" cy="1139825"/>
          </a:xfrm>
        </p:spPr>
        <p:txBody>
          <a:bodyPr anchorCtr="1"/>
          <a:lstStyle/>
          <a:p>
            <a:pPr eaLnBrk="1" hangingPunct="1">
              <a:defRPr/>
            </a:pPr>
            <a:r>
              <a:rPr lang="fa-IR" sz="4000" b="1" smtClean="0">
                <a:solidFill>
                  <a:schemeClr val="hlink"/>
                </a:solidFill>
              </a:rPr>
              <a:t>محاسبه ضریب همبستگی</a:t>
            </a:r>
            <a:endParaRPr lang="en-US" sz="4000" b="1" smtClean="0">
              <a:solidFill>
                <a:schemeClr val="hlink"/>
              </a:solidFill>
            </a:endParaRPr>
          </a:p>
        </p:txBody>
      </p:sp>
      <p:sp>
        <p:nvSpPr>
          <p:cNvPr id="423939" name="Rectangle 3"/>
          <p:cNvSpPr>
            <a:spLocks noGrp="1" noChangeArrowheads="1"/>
          </p:cNvSpPr>
          <p:nvPr>
            <p:ph type="body" idx="4294967295"/>
          </p:nvPr>
        </p:nvSpPr>
        <p:spPr>
          <a:xfrm>
            <a:off x="914400" y="2181225"/>
            <a:ext cx="7772400" cy="3668713"/>
          </a:xfrm>
        </p:spPr>
        <p:txBody>
          <a:bodyPr/>
          <a:lstStyle/>
          <a:p>
            <a:pPr algn="just" eaLnBrk="1" hangingPunct="1">
              <a:buFontTx/>
              <a:buNone/>
              <a:defRPr/>
            </a:pPr>
            <a:r>
              <a:rPr lang="en-US" b="1" dirty="0" smtClean="0"/>
              <a:t>   </a:t>
            </a:r>
            <a:r>
              <a:rPr lang="fa-IR" b="1" dirty="0" smtClean="0"/>
              <a:t>برای محاسبه ضریب همبستگی شاخصهای متعددی تدوین شده است. معروفترین و در عین حال پر مصرفترین آنها زمانی به کار برده می شود که متغیرهای مورد مطالعه با استفاده از مقیاس فاصله ای یا نسبی اندازه گیری شده باشند. این روش توسط کارل پیرسون تهیه و تنظیم گردیده است و ضریب همبستگی گشتاوری پیرسون نامیده</a:t>
            </a:r>
            <a:r>
              <a:rPr lang="en-US" b="1" dirty="0" smtClean="0"/>
              <a:t> </a:t>
            </a:r>
            <a:r>
              <a:rPr lang="fa-IR" b="1" dirty="0" smtClean="0"/>
              <a:t>می شود.</a:t>
            </a: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23938"/>
                                        </p:tgtEl>
                                        <p:attrNameLst>
                                          <p:attrName>style.visibility</p:attrName>
                                        </p:attrNameLst>
                                      </p:cBhvr>
                                      <p:to>
                                        <p:strVal val="visible"/>
                                      </p:to>
                                    </p:set>
                                    <p:anim calcmode="lin" valueType="num">
                                      <p:cBhvr>
                                        <p:cTn id="7" dur="500" fill="hold"/>
                                        <p:tgtEl>
                                          <p:spTgt spid="423938"/>
                                        </p:tgtEl>
                                        <p:attrNameLst>
                                          <p:attrName>ppt_w</p:attrName>
                                        </p:attrNameLst>
                                      </p:cBhvr>
                                      <p:tavLst>
                                        <p:tav tm="0">
                                          <p:val>
                                            <p:fltVal val="0"/>
                                          </p:val>
                                        </p:tav>
                                        <p:tav tm="100000">
                                          <p:val>
                                            <p:strVal val="#ppt_w"/>
                                          </p:val>
                                        </p:tav>
                                      </p:tavLst>
                                    </p:anim>
                                    <p:anim calcmode="lin" valueType="num">
                                      <p:cBhvr>
                                        <p:cTn id="8" dur="500" fill="hold"/>
                                        <p:tgtEl>
                                          <p:spTgt spid="42393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23939">
                                            <p:txEl>
                                              <p:pRg st="0" end="0"/>
                                            </p:txEl>
                                          </p:spTgt>
                                        </p:tgtEl>
                                        <p:attrNameLst>
                                          <p:attrName>style.visibility</p:attrName>
                                        </p:attrNameLst>
                                      </p:cBhvr>
                                      <p:to>
                                        <p:strVal val="visible"/>
                                      </p:to>
                                    </p:set>
                                    <p:anim calcmode="lin" valueType="num">
                                      <p:cBhvr>
                                        <p:cTn id="13" dur="500" fill="hold"/>
                                        <p:tgtEl>
                                          <p:spTgt spid="42393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2393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38" grpId="0"/>
      <p:bldP spid="423939" grpId="0" build="p"/>
    </p:bldLst>
  </p:timing>
</p:sld>
</file>

<file path=ppt/slides/slide17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25986" name="Rectangle 2"/>
          <p:cNvSpPr>
            <a:spLocks noGrp="1" noChangeArrowheads="1"/>
          </p:cNvSpPr>
          <p:nvPr>
            <p:ph type="title" idx="4294967295"/>
          </p:nvPr>
        </p:nvSpPr>
        <p:spPr>
          <a:xfrm>
            <a:off x="457200" y="533400"/>
            <a:ext cx="8229600" cy="1246188"/>
          </a:xfrm>
        </p:spPr>
        <p:txBody>
          <a:bodyPr anchorCtr="1"/>
          <a:lstStyle/>
          <a:p>
            <a:pPr algn="ctr" eaLnBrk="1" hangingPunct="1">
              <a:defRPr/>
            </a:pPr>
            <a:r>
              <a:rPr lang="fa-IR" sz="4000" b="1" dirty="0" smtClean="0"/>
              <a:t>برای محاسبه ضریب همبستگی پیرسون سه روش وجود دارد:</a:t>
            </a:r>
            <a:endParaRPr lang="en-US" sz="4000" b="1" dirty="0" smtClean="0"/>
          </a:p>
        </p:txBody>
      </p:sp>
      <p:sp>
        <p:nvSpPr>
          <p:cNvPr id="425987" name="Rectangle 3"/>
          <p:cNvSpPr>
            <a:spLocks noGrp="1" noChangeArrowheads="1"/>
          </p:cNvSpPr>
          <p:nvPr>
            <p:ph type="body" idx="4294967295"/>
          </p:nvPr>
        </p:nvSpPr>
        <p:spPr>
          <a:xfrm>
            <a:off x="457200" y="2251075"/>
            <a:ext cx="8229600" cy="622300"/>
          </a:xfrm>
        </p:spPr>
        <p:txBody>
          <a:bodyPr/>
          <a:lstStyle/>
          <a:p>
            <a:pPr eaLnBrk="1" hangingPunct="1">
              <a:buFontTx/>
              <a:buNone/>
              <a:defRPr/>
            </a:pPr>
            <a:r>
              <a:rPr lang="en-US" b="1" dirty="0" smtClean="0"/>
              <a:t>  </a:t>
            </a:r>
            <a:r>
              <a:rPr lang="fa-IR" b="1" dirty="0" smtClean="0"/>
              <a:t>1- استفاده از اعداد خام</a:t>
            </a:r>
            <a:endParaRPr lang="en-US" b="1" dirty="0" smtClean="0"/>
          </a:p>
        </p:txBody>
      </p:sp>
      <p:sp>
        <p:nvSpPr>
          <p:cNvPr id="66565" name="Rectangle 4"/>
          <p:cNvSpPr>
            <a:spLocks noChangeArrowheads="1"/>
          </p:cNvSpPr>
          <p:nvPr/>
        </p:nvSpPr>
        <p:spPr bwMode="auto">
          <a:xfrm>
            <a:off x="0" y="3195638"/>
            <a:ext cx="9144000" cy="0"/>
          </a:xfrm>
          <a:prstGeom prst="rect">
            <a:avLst/>
          </a:prstGeom>
          <a:noFill/>
          <a:ln w="9525">
            <a:noFill/>
            <a:miter lim="800000"/>
            <a:headEnd/>
            <a:tailEnd/>
          </a:ln>
        </p:spPr>
        <p:txBody>
          <a:bodyPr wrap="none" anchor="ctr">
            <a:spAutoFit/>
          </a:bodyPr>
          <a:lstStyle/>
          <a:p>
            <a:endParaRPr lang="fa-IR"/>
          </a:p>
        </p:txBody>
      </p:sp>
      <p:graphicFrame>
        <p:nvGraphicFramePr>
          <p:cNvPr id="425989" name="Object 5"/>
          <p:cNvGraphicFramePr>
            <a:graphicFrameLocks noChangeAspect="1"/>
          </p:cNvGraphicFramePr>
          <p:nvPr/>
        </p:nvGraphicFramePr>
        <p:xfrm>
          <a:off x="381000" y="3581400"/>
          <a:ext cx="8428038" cy="1430338"/>
        </p:xfrm>
        <a:graphic>
          <a:graphicData uri="http://schemas.openxmlformats.org/presentationml/2006/ole">
            <mc:AlternateContent xmlns:mc="http://schemas.openxmlformats.org/markup-compatibility/2006">
              <mc:Choice xmlns:v="urn:schemas-microsoft-com:vml" Requires="v">
                <p:oleObj spid="_x0000_s66568" name="Equation" r:id="rId4" imgW="2781000" imgH="469800" progId="Equation.3">
                  <p:embed/>
                </p:oleObj>
              </mc:Choice>
              <mc:Fallback>
                <p:oleObj name="Equation" r:id="rId4" imgW="2781000" imgH="469800" progId="Equation.3">
                  <p:embed/>
                  <p:pic>
                    <p:nvPicPr>
                      <p:cNvPr id="0" name="Object 5"/>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381000" y="3581400"/>
                        <a:ext cx="8428038" cy="1430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25986"/>
                                        </p:tgtEl>
                                        <p:attrNameLst>
                                          <p:attrName>style.visibility</p:attrName>
                                        </p:attrNameLst>
                                      </p:cBhvr>
                                      <p:to>
                                        <p:strVal val="visible"/>
                                      </p:to>
                                    </p:set>
                                    <p:anim calcmode="lin" valueType="num">
                                      <p:cBhvr>
                                        <p:cTn id="7" dur="500" fill="hold"/>
                                        <p:tgtEl>
                                          <p:spTgt spid="425986"/>
                                        </p:tgtEl>
                                        <p:attrNameLst>
                                          <p:attrName>ppt_w</p:attrName>
                                        </p:attrNameLst>
                                      </p:cBhvr>
                                      <p:tavLst>
                                        <p:tav tm="0">
                                          <p:val>
                                            <p:fltVal val="0"/>
                                          </p:val>
                                        </p:tav>
                                        <p:tav tm="100000">
                                          <p:val>
                                            <p:strVal val="#ppt_w"/>
                                          </p:val>
                                        </p:tav>
                                      </p:tavLst>
                                    </p:anim>
                                    <p:anim calcmode="lin" valueType="num">
                                      <p:cBhvr>
                                        <p:cTn id="8" dur="500" fill="hold"/>
                                        <p:tgtEl>
                                          <p:spTgt spid="42598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25987">
                                            <p:txEl>
                                              <p:pRg st="0" end="0"/>
                                            </p:txEl>
                                          </p:spTgt>
                                        </p:tgtEl>
                                        <p:attrNameLst>
                                          <p:attrName>style.visibility</p:attrName>
                                        </p:attrNameLst>
                                      </p:cBhvr>
                                      <p:to>
                                        <p:strVal val="visible"/>
                                      </p:to>
                                    </p:set>
                                    <p:anim calcmode="lin" valueType="num">
                                      <p:cBhvr>
                                        <p:cTn id="13" dur="500" fill="hold"/>
                                        <p:tgtEl>
                                          <p:spTgt spid="42598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2598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25989"/>
                                        </p:tgtEl>
                                        <p:attrNameLst>
                                          <p:attrName>style.visibility</p:attrName>
                                        </p:attrNameLst>
                                      </p:cBhvr>
                                      <p:to>
                                        <p:strVal val="visible"/>
                                      </p:to>
                                    </p:set>
                                    <p:anim calcmode="lin" valueType="num">
                                      <p:cBhvr>
                                        <p:cTn id="19" dur="1000" fill="hold"/>
                                        <p:tgtEl>
                                          <p:spTgt spid="425989"/>
                                        </p:tgtEl>
                                        <p:attrNameLst>
                                          <p:attrName>ppt_w</p:attrName>
                                        </p:attrNameLst>
                                      </p:cBhvr>
                                      <p:tavLst>
                                        <p:tav tm="0">
                                          <p:val>
                                            <p:fltVal val="0"/>
                                          </p:val>
                                        </p:tav>
                                        <p:tav tm="100000">
                                          <p:val>
                                            <p:strVal val="#ppt_w"/>
                                          </p:val>
                                        </p:tav>
                                      </p:tavLst>
                                    </p:anim>
                                    <p:anim calcmode="lin" valueType="num">
                                      <p:cBhvr>
                                        <p:cTn id="20" dur="1000" fill="hold"/>
                                        <p:tgtEl>
                                          <p:spTgt spid="4259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86" grpId="0"/>
      <p:bldP spid="425987" grpId="0" build="p"/>
    </p:bldLst>
  </p:timing>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28034" name="Object 2"/>
          <p:cNvGraphicFramePr>
            <a:graphicFrameLocks noChangeAspect="1"/>
          </p:cNvGraphicFramePr>
          <p:nvPr/>
        </p:nvGraphicFramePr>
        <p:xfrm>
          <a:off x="3810000" y="762000"/>
          <a:ext cx="528638" cy="838200"/>
        </p:xfrm>
        <a:graphic>
          <a:graphicData uri="http://schemas.openxmlformats.org/presentationml/2006/ole">
            <mc:AlternateContent xmlns:mc="http://schemas.openxmlformats.org/markup-compatibility/2006">
              <mc:Choice xmlns:v="urn:schemas-microsoft-com:vml" Requires="v">
                <p:oleObj spid="_x0000_s67604" name="Equation" r:id="rId4" imgW="101556" imgH="190417" progId="Equation.3">
                  <p:embed/>
                </p:oleObj>
              </mc:Choice>
              <mc:Fallback>
                <p:oleObj name="Equation" r:id="rId4" imgW="101556" imgH="190417" progId="Equation.3">
                  <p:embed/>
                  <p:pic>
                    <p:nvPicPr>
                      <p:cNvPr id="0" name="Object 2"/>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3810000" y="762000"/>
                        <a:ext cx="528638"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8035" name="Rectangle 3"/>
          <p:cNvSpPr>
            <a:spLocks noChangeArrowheads="1"/>
          </p:cNvSpPr>
          <p:nvPr/>
        </p:nvSpPr>
        <p:spPr bwMode="auto">
          <a:xfrm>
            <a:off x="3581400" y="838200"/>
            <a:ext cx="457200" cy="519113"/>
          </a:xfrm>
          <a:prstGeom prst="rect">
            <a:avLst/>
          </a:prstGeom>
          <a:noFill/>
          <a:ln w="9525">
            <a:noFill/>
            <a:miter lim="800000"/>
            <a:headEnd/>
            <a:tailEnd/>
          </a:ln>
        </p:spPr>
        <p:txBody>
          <a:bodyPr>
            <a:spAutoFit/>
          </a:bodyPr>
          <a:lstStyle/>
          <a:p>
            <a:r>
              <a:rPr lang="en-US" sz="2800" b="1">
                <a:latin typeface="Times New Roman" pitchFamily="18" charset="0"/>
                <a:cs typeface="Times New Roman" pitchFamily="18" charset="0"/>
              </a:rPr>
              <a:t>X</a:t>
            </a:r>
            <a:endParaRPr lang="en-US" sz="2800" b="1">
              <a:latin typeface="Arial" charset="0"/>
            </a:endParaRPr>
          </a:p>
        </p:txBody>
      </p:sp>
      <p:sp>
        <p:nvSpPr>
          <p:cNvPr id="428036" name="Rectangle 4"/>
          <p:cNvSpPr>
            <a:spLocks noChangeArrowheads="1"/>
          </p:cNvSpPr>
          <p:nvPr/>
        </p:nvSpPr>
        <p:spPr bwMode="auto">
          <a:xfrm>
            <a:off x="4572000" y="838200"/>
            <a:ext cx="457200" cy="519113"/>
          </a:xfrm>
          <a:prstGeom prst="rect">
            <a:avLst/>
          </a:prstGeom>
          <a:noFill/>
          <a:ln w="9525">
            <a:noFill/>
            <a:miter lim="800000"/>
            <a:headEnd/>
            <a:tailEnd/>
          </a:ln>
        </p:spPr>
        <p:txBody>
          <a:bodyPr>
            <a:spAutoFit/>
          </a:bodyPr>
          <a:lstStyle/>
          <a:p>
            <a:r>
              <a:rPr lang="en-US" sz="2800" b="1">
                <a:latin typeface="Times New Roman" pitchFamily="18" charset="0"/>
                <a:cs typeface="Times New Roman" pitchFamily="18" charset="0"/>
              </a:rPr>
              <a:t>Y</a:t>
            </a:r>
            <a:endParaRPr lang="en-US" sz="2800" b="1">
              <a:latin typeface="Arial" charset="0"/>
            </a:endParaRPr>
          </a:p>
        </p:txBody>
      </p:sp>
      <p:sp>
        <p:nvSpPr>
          <p:cNvPr id="428037" name="Rectangle 5"/>
          <p:cNvSpPr>
            <a:spLocks noChangeArrowheads="1"/>
          </p:cNvSpPr>
          <p:nvPr/>
        </p:nvSpPr>
        <p:spPr bwMode="auto">
          <a:xfrm>
            <a:off x="2895600" y="2362200"/>
            <a:ext cx="747713" cy="381000"/>
          </a:xfrm>
          <a:prstGeom prst="rect">
            <a:avLst/>
          </a:prstGeom>
          <a:noFill/>
          <a:ln w="9525">
            <a:noFill/>
            <a:miter lim="800000"/>
            <a:headEnd/>
            <a:tailEnd/>
          </a:ln>
        </p:spPr>
        <p:txBody>
          <a:bodyPr>
            <a:spAutoFit/>
          </a:bodyPr>
          <a:lstStyle/>
          <a:p>
            <a:endParaRPr lang="fa-IR"/>
          </a:p>
        </p:txBody>
      </p:sp>
      <p:sp>
        <p:nvSpPr>
          <p:cNvPr id="428038" name="Rectangle 6"/>
          <p:cNvSpPr>
            <a:spLocks noChangeArrowheads="1"/>
          </p:cNvSpPr>
          <p:nvPr/>
        </p:nvSpPr>
        <p:spPr bwMode="auto">
          <a:xfrm>
            <a:off x="5105400" y="1752600"/>
            <a:ext cx="685800" cy="0"/>
          </a:xfrm>
          <a:prstGeom prst="rect">
            <a:avLst/>
          </a:prstGeom>
          <a:noFill/>
          <a:ln w="9525">
            <a:noFill/>
            <a:miter lim="800000"/>
            <a:headEnd/>
            <a:tailEnd/>
          </a:ln>
        </p:spPr>
        <p:txBody>
          <a:bodyPr wrap="none">
            <a:spAutoFit/>
          </a:bodyPr>
          <a:lstStyle/>
          <a:p>
            <a:endParaRPr lang="fa-IR"/>
          </a:p>
        </p:txBody>
      </p:sp>
      <p:graphicFrame>
        <p:nvGraphicFramePr>
          <p:cNvPr id="428039" name="Group 7"/>
          <p:cNvGraphicFramePr>
            <a:graphicFrameLocks noGrp="1"/>
          </p:cNvGraphicFramePr>
          <p:nvPr/>
        </p:nvGraphicFramePr>
        <p:xfrm>
          <a:off x="1676400" y="762000"/>
          <a:ext cx="4572000" cy="3618865"/>
        </p:xfrm>
        <a:graphic>
          <a:graphicData uri="http://schemas.openxmlformats.org/drawingml/2006/table">
            <a:tbl>
              <a:tblPr/>
              <a:tblGrid>
                <a:gridCol w="762000"/>
                <a:gridCol w="827088"/>
                <a:gridCol w="993775"/>
                <a:gridCol w="995362"/>
                <a:gridCol w="993775"/>
              </a:tblGrid>
              <a:tr h="860425">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X</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Y</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fa-IR" sz="2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fa-IR" sz="2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XY</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5105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10</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15</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8</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12</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15</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14</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11</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13</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12</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100</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225</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25</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64</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144</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225</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196</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121</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169</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144</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150</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210</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55</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104</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144</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50</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65</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558</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855</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663</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7619" name="Rectangle 33"/>
          <p:cNvSpPr>
            <a:spLocks noChangeArrowheads="1"/>
          </p:cNvSpPr>
          <p:nvPr/>
        </p:nvSpPr>
        <p:spPr bwMode="auto">
          <a:xfrm>
            <a:off x="0" y="3195638"/>
            <a:ext cx="9144000" cy="0"/>
          </a:xfrm>
          <a:prstGeom prst="rect">
            <a:avLst/>
          </a:prstGeom>
          <a:noFill/>
          <a:ln w="9525">
            <a:noFill/>
            <a:miter lim="800000"/>
            <a:headEnd/>
            <a:tailEnd/>
          </a:ln>
        </p:spPr>
        <p:txBody>
          <a:bodyPr wrap="none" anchor="ctr">
            <a:spAutoFit/>
          </a:bodyPr>
          <a:lstStyle/>
          <a:p>
            <a:endParaRPr lang="fa-IR"/>
          </a:p>
        </p:txBody>
      </p:sp>
      <p:graphicFrame>
        <p:nvGraphicFramePr>
          <p:cNvPr id="428066" name="Object 34"/>
          <p:cNvGraphicFramePr>
            <a:graphicFrameLocks noChangeAspect="1"/>
          </p:cNvGraphicFramePr>
          <p:nvPr/>
        </p:nvGraphicFramePr>
        <p:xfrm>
          <a:off x="152400" y="4800600"/>
          <a:ext cx="8534400" cy="1219200"/>
        </p:xfrm>
        <a:graphic>
          <a:graphicData uri="http://schemas.openxmlformats.org/presentationml/2006/ole">
            <mc:AlternateContent xmlns:mc="http://schemas.openxmlformats.org/markup-compatibility/2006">
              <mc:Choice xmlns:v="urn:schemas-microsoft-com:vml" Requires="v">
                <p:oleObj spid="_x0000_s67605" name="Equation" r:id="rId6" imgW="3149280" imgH="469800" progId="Equation.3">
                  <p:embed/>
                </p:oleObj>
              </mc:Choice>
              <mc:Fallback>
                <p:oleObj name="Equation" r:id="rId6" imgW="3149280" imgH="469800" progId="Equation.3">
                  <p:embed/>
                  <p:pic>
                    <p:nvPicPr>
                      <p:cNvPr id="0" name="Object 34"/>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152400" y="4800600"/>
                        <a:ext cx="85344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8067" name="Object 35"/>
          <p:cNvGraphicFramePr>
            <a:graphicFrameLocks noGrp="1" noChangeAspect="1"/>
          </p:cNvGraphicFramePr>
          <p:nvPr>
            <p:ph idx="4294967295"/>
          </p:nvPr>
        </p:nvGraphicFramePr>
        <p:xfrm>
          <a:off x="4876800" y="762000"/>
          <a:ext cx="325438" cy="762000"/>
        </p:xfrm>
        <a:graphic>
          <a:graphicData uri="http://schemas.openxmlformats.org/presentationml/2006/ole">
            <mc:AlternateContent xmlns:mc="http://schemas.openxmlformats.org/markup-compatibility/2006">
              <mc:Choice xmlns:v="urn:schemas-microsoft-com:vml" Requires="v">
                <p:oleObj spid="_x0000_s67606" name="Equation" r:id="rId8" imgW="101556" imgH="190417" progId="Equation.3">
                  <p:embed/>
                </p:oleObj>
              </mc:Choice>
              <mc:Fallback>
                <p:oleObj name="Equation" r:id="rId8" imgW="101556" imgH="190417" progId="Equation.3">
                  <p:embed/>
                  <p:pic>
                    <p:nvPicPr>
                      <p:cNvPr id="0" name="Object 35"/>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4876800" y="762000"/>
                        <a:ext cx="325438"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28034"/>
                                        </p:tgtEl>
                                        <p:attrNameLst>
                                          <p:attrName>style.visibility</p:attrName>
                                        </p:attrNameLst>
                                      </p:cBhvr>
                                      <p:to>
                                        <p:strVal val="visible"/>
                                      </p:to>
                                    </p:set>
                                    <p:anim calcmode="lin" valueType="num">
                                      <p:cBhvr>
                                        <p:cTn id="7" dur="1000" fill="hold"/>
                                        <p:tgtEl>
                                          <p:spTgt spid="428034"/>
                                        </p:tgtEl>
                                        <p:attrNameLst>
                                          <p:attrName>ppt_w</p:attrName>
                                        </p:attrNameLst>
                                      </p:cBhvr>
                                      <p:tavLst>
                                        <p:tav tm="0">
                                          <p:val>
                                            <p:fltVal val="0"/>
                                          </p:val>
                                        </p:tav>
                                        <p:tav tm="100000">
                                          <p:val>
                                            <p:strVal val="#ppt_w"/>
                                          </p:val>
                                        </p:tav>
                                      </p:tavLst>
                                    </p:anim>
                                    <p:anim calcmode="lin" valueType="num">
                                      <p:cBhvr>
                                        <p:cTn id="8" dur="1000" fill="hold"/>
                                        <p:tgtEl>
                                          <p:spTgt spid="42803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28035"/>
                                        </p:tgtEl>
                                        <p:attrNameLst>
                                          <p:attrName>style.visibility</p:attrName>
                                        </p:attrNameLst>
                                      </p:cBhvr>
                                      <p:to>
                                        <p:strVal val="visible"/>
                                      </p:to>
                                    </p:set>
                                    <p:anim calcmode="lin" valueType="num">
                                      <p:cBhvr>
                                        <p:cTn id="11" dur="1000" fill="hold"/>
                                        <p:tgtEl>
                                          <p:spTgt spid="428035"/>
                                        </p:tgtEl>
                                        <p:attrNameLst>
                                          <p:attrName>ppt_w</p:attrName>
                                        </p:attrNameLst>
                                      </p:cBhvr>
                                      <p:tavLst>
                                        <p:tav tm="0">
                                          <p:val>
                                            <p:fltVal val="0"/>
                                          </p:val>
                                        </p:tav>
                                        <p:tav tm="100000">
                                          <p:val>
                                            <p:strVal val="#ppt_w"/>
                                          </p:val>
                                        </p:tav>
                                      </p:tavLst>
                                    </p:anim>
                                    <p:anim calcmode="lin" valueType="num">
                                      <p:cBhvr>
                                        <p:cTn id="12" dur="1000" fill="hold"/>
                                        <p:tgtEl>
                                          <p:spTgt spid="42803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28036"/>
                                        </p:tgtEl>
                                        <p:attrNameLst>
                                          <p:attrName>style.visibility</p:attrName>
                                        </p:attrNameLst>
                                      </p:cBhvr>
                                      <p:to>
                                        <p:strVal val="visible"/>
                                      </p:to>
                                    </p:set>
                                    <p:anim calcmode="lin" valueType="num">
                                      <p:cBhvr>
                                        <p:cTn id="15" dur="1000" fill="hold"/>
                                        <p:tgtEl>
                                          <p:spTgt spid="428036"/>
                                        </p:tgtEl>
                                        <p:attrNameLst>
                                          <p:attrName>ppt_w</p:attrName>
                                        </p:attrNameLst>
                                      </p:cBhvr>
                                      <p:tavLst>
                                        <p:tav tm="0">
                                          <p:val>
                                            <p:fltVal val="0"/>
                                          </p:val>
                                        </p:tav>
                                        <p:tav tm="100000">
                                          <p:val>
                                            <p:strVal val="#ppt_w"/>
                                          </p:val>
                                        </p:tav>
                                      </p:tavLst>
                                    </p:anim>
                                    <p:anim calcmode="lin" valueType="num">
                                      <p:cBhvr>
                                        <p:cTn id="16" dur="1000" fill="hold"/>
                                        <p:tgtEl>
                                          <p:spTgt spid="428036"/>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nodePh="1">
                                  <p:stCondLst>
                                    <p:cond delay="0"/>
                                  </p:stCondLst>
                                  <p:endCondLst>
                                    <p:cond evt="begin" delay="0">
                                      <p:tn val="17"/>
                                    </p:cond>
                                  </p:endCondLst>
                                  <p:childTnLst>
                                    <p:set>
                                      <p:cBhvr>
                                        <p:cTn id="18" dur="1" fill="hold">
                                          <p:stCondLst>
                                            <p:cond delay="0"/>
                                          </p:stCondLst>
                                        </p:cTn>
                                        <p:tgtEl>
                                          <p:spTgt spid="428037"/>
                                        </p:tgtEl>
                                        <p:attrNameLst>
                                          <p:attrName>style.visibility</p:attrName>
                                        </p:attrNameLst>
                                      </p:cBhvr>
                                      <p:to>
                                        <p:strVal val="visible"/>
                                      </p:to>
                                    </p:set>
                                    <p:anim calcmode="lin" valueType="num">
                                      <p:cBhvr>
                                        <p:cTn id="19" dur="1000" fill="hold"/>
                                        <p:tgtEl>
                                          <p:spTgt spid="428037"/>
                                        </p:tgtEl>
                                        <p:attrNameLst>
                                          <p:attrName>ppt_w</p:attrName>
                                        </p:attrNameLst>
                                      </p:cBhvr>
                                      <p:tavLst>
                                        <p:tav tm="0">
                                          <p:val>
                                            <p:fltVal val="0"/>
                                          </p:val>
                                        </p:tav>
                                        <p:tav tm="100000">
                                          <p:val>
                                            <p:strVal val="#ppt_w"/>
                                          </p:val>
                                        </p:tav>
                                      </p:tavLst>
                                    </p:anim>
                                    <p:anim calcmode="lin" valueType="num">
                                      <p:cBhvr>
                                        <p:cTn id="20" dur="1000" fill="hold"/>
                                        <p:tgtEl>
                                          <p:spTgt spid="428037"/>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nodePh="1">
                                  <p:stCondLst>
                                    <p:cond delay="0"/>
                                  </p:stCondLst>
                                  <p:endCondLst>
                                    <p:cond evt="begin" delay="0">
                                      <p:tn val="21"/>
                                    </p:cond>
                                  </p:endCondLst>
                                  <p:childTnLst>
                                    <p:set>
                                      <p:cBhvr>
                                        <p:cTn id="22" dur="1" fill="hold">
                                          <p:stCondLst>
                                            <p:cond delay="0"/>
                                          </p:stCondLst>
                                        </p:cTn>
                                        <p:tgtEl>
                                          <p:spTgt spid="428038"/>
                                        </p:tgtEl>
                                        <p:attrNameLst>
                                          <p:attrName>style.visibility</p:attrName>
                                        </p:attrNameLst>
                                      </p:cBhvr>
                                      <p:to>
                                        <p:strVal val="visible"/>
                                      </p:to>
                                    </p:set>
                                    <p:anim calcmode="lin" valueType="num">
                                      <p:cBhvr>
                                        <p:cTn id="23" dur="1000" fill="hold"/>
                                        <p:tgtEl>
                                          <p:spTgt spid="428038"/>
                                        </p:tgtEl>
                                        <p:attrNameLst>
                                          <p:attrName>ppt_w</p:attrName>
                                        </p:attrNameLst>
                                      </p:cBhvr>
                                      <p:tavLst>
                                        <p:tav tm="0">
                                          <p:val>
                                            <p:fltVal val="0"/>
                                          </p:val>
                                        </p:tav>
                                        <p:tav tm="100000">
                                          <p:val>
                                            <p:strVal val="#ppt_w"/>
                                          </p:val>
                                        </p:tav>
                                      </p:tavLst>
                                    </p:anim>
                                    <p:anim calcmode="lin" valueType="num">
                                      <p:cBhvr>
                                        <p:cTn id="24" dur="1000" fill="hold"/>
                                        <p:tgtEl>
                                          <p:spTgt spid="428038"/>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428039"/>
                                        </p:tgtEl>
                                        <p:attrNameLst>
                                          <p:attrName>style.visibility</p:attrName>
                                        </p:attrNameLst>
                                      </p:cBhvr>
                                      <p:to>
                                        <p:strVal val="visible"/>
                                      </p:to>
                                    </p:set>
                                    <p:anim calcmode="lin" valueType="num">
                                      <p:cBhvr>
                                        <p:cTn id="27" dur="1000" fill="hold"/>
                                        <p:tgtEl>
                                          <p:spTgt spid="428039"/>
                                        </p:tgtEl>
                                        <p:attrNameLst>
                                          <p:attrName>ppt_w</p:attrName>
                                        </p:attrNameLst>
                                      </p:cBhvr>
                                      <p:tavLst>
                                        <p:tav tm="0">
                                          <p:val>
                                            <p:fltVal val="0"/>
                                          </p:val>
                                        </p:tav>
                                        <p:tav tm="100000">
                                          <p:val>
                                            <p:strVal val="#ppt_w"/>
                                          </p:val>
                                        </p:tav>
                                      </p:tavLst>
                                    </p:anim>
                                    <p:anim calcmode="lin" valueType="num">
                                      <p:cBhvr>
                                        <p:cTn id="28" dur="1000" fill="hold"/>
                                        <p:tgtEl>
                                          <p:spTgt spid="428039"/>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428067"/>
                                        </p:tgtEl>
                                        <p:attrNameLst>
                                          <p:attrName>style.visibility</p:attrName>
                                        </p:attrNameLst>
                                      </p:cBhvr>
                                      <p:to>
                                        <p:strVal val="visible"/>
                                      </p:to>
                                    </p:set>
                                    <p:anim calcmode="lin" valueType="num">
                                      <p:cBhvr>
                                        <p:cTn id="31" dur="1000" fill="hold"/>
                                        <p:tgtEl>
                                          <p:spTgt spid="428067"/>
                                        </p:tgtEl>
                                        <p:attrNameLst>
                                          <p:attrName>ppt_w</p:attrName>
                                        </p:attrNameLst>
                                      </p:cBhvr>
                                      <p:tavLst>
                                        <p:tav tm="0">
                                          <p:val>
                                            <p:fltVal val="0"/>
                                          </p:val>
                                        </p:tav>
                                        <p:tav tm="100000">
                                          <p:val>
                                            <p:strVal val="#ppt_w"/>
                                          </p:val>
                                        </p:tav>
                                      </p:tavLst>
                                    </p:anim>
                                    <p:anim calcmode="lin" valueType="num">
                                      <p:cBhvr>
                                        <p:cTn id="32" dur="1000" fill="hold"/>
                                        <p:tgtEl>
                                          <p:spTgt spid="42806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428066"/>
                                        </p:tgtEl>
                                        <p:attrNameLst>
                                          <p:attrName>style.visibility</p:attrName>
                                        </p:attrNameLst>
                                      </p:cBhvr>
                                      <p:to>
                                        <p:strVal val="visible"/>
                                      </p:to>
                                    </p:set>
                                    <p:anim calcmode="lin" valueType="num">
                                      <p:cBhvr>
                                        <p:cTn id="35" dur="1000" fill="hold"/>
                                        <p:tgtEl>
                                          <p:spTgt spid="428066"/>
                                        </p:tgtEl>
                                        <p:attrNameLst>
                                          <p:attrName>ppt_w</p:attrName>
                                        </p:attrNameLst>
                                      </p:cBhvr>
                                      <p:tavLst>
                                        <p:tav tm="0">
                                          <p:val>
                                            <p:fltVal val="0"/>
                                          </p:val>
                                        </p:tav>
                                        <p:tav tm="100000">
                                          <p:val>
                                            <p:strVal val="#ppt_w"/>
                                          </p:val>
                                        </p:tav>
                                      </p:tavLst>
                                    </p:anim>
                                    <p:anim calcmode="lin" valueType="num">
                                      <p:cBhvr>
                                        <p:cTn id="36" dur="1000" fill="hold"/>
                                        <p:tgtEl>
                                          <p:spTgt spid="4280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5" grpId="0"/>
      <p:bldP spid="428036" grpId="0"/>
      <p:bldP spid="428037" grpId="0" animBg="1"/>
      <p:bldP spid="428038" grpId="0" animBg="1"/>
    </p:bldLst>
  </p:timing>
</p:sld>
</file>

<file path=ppt/slides/slide17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082" name="Rectangle 2"/>
          <p:cNvSpPr>
            <a:spLocks noGrp="1" noChangeArrowheads="1"/>
          </p:cNvSpPr>
          <p:nvPr>
            <p:ph type="title" idx="4294967295"/>
          </p:nvPr>
        </p:nvSpPr>
        <p:spPr>
          <a:xfrm>
            <a:off x="457200" y="533400"/>
            <a:ext cx="8229600" cy="2209800"/>
          </a:xfrm>
        </p:spPr>
        <p:txBody>
          <a:bodyPr anchorCtr="1"/>
          <a:lstStyle/>
          <a:p>
            <a:pPr eaLnBrk="1" hangingPunct="1">
              <a:defRPr/>
            </a:pPr>
            <a:r>
              <a:rPr lang="fa-IR" sz="3200" b="1" dirty="0" smtClean="0"/>
              <a:t>2- محاسبه ضریب همبستگی از راه انحراف از میانگین :</a:t>
            </a:r>
            <a:endParaRPr lang="en-US" sz="3200" b="1" dirty="0" smtClean="0"/>
          </a:p>
        </p:txBody>
      </p:sp>
      <p:sp>
        <p:nvSpPr>
          <p:cNvPr id="68612" name="Rectangle 3"/>
          <p:cNvSpPr>
            <a:spLocks noChangeArrowheads="1"/>
          </p:cNvSpPr>
          <p:nvPr/>
        </p:nvSpPr>
        <p:spPr bwMode="auto">
          <a:xfrm>
            <a:off x="0" y="3195638"/>
            <a:ext cx="9144000" cy="0"/>
          </a:xfrm>
          <a:prstGeom prst="rect">
            <a:avLst/>
          </a:prstGeom>
          <a:noFill/>
          <a:ln w="9525">
            <a:noFill/>
            <a:miter lim="800000"/>
            <a:headEnd/>
            <a:tailEnd/>
          </a:ln>
        </p:spPr>
        <p:txBody>
          <a:bodyPr wrap="none" anchor="ctr">
            <a:spAutoFit/>
          </a:bodyPr>
          <a:lstStyle/>
          <a:p>
            <a:endParaRPr lang="fa-IR"/>
          </a:p>
        </p:txBody>
      </p:sp>
      <p:graphicFrame>
        <p:nvGraphicFramePr>
          <p:cNvPr id="430084" name="Object 4"/>
          <p:cNvGraphicFramePr>
            <a:graphicFrameLocks noChangeAspect="1"/>
          </p:cNvGraphicFramePr>
          <p:nvPr/>
        </p:nvGraphicFramePr>
        <p:xfrm>
          <a:off x="1600200" y="3429000"/>
          <a:ext cx="6096000" cy="1905000"/>
        </p:xfrm>
        <a:graphic>
          <a:graphicData uri="http://schemas.openxmlformats.org/presentationml/2006/ole">
            <mc:AlternateContent xmlns:mc="http://schemas.openxmlformats.org/markup-compatibility/2006">
              <mc:Choice xmlns:v="urn:schemas-microsoft-com:vml" Requires="v">
                <p:oleObj spid="_x0000_s68616" name="Equation" r:id="rId4" imgW="965200" imgH="469900" progId="Equation.3">
                  <p:embed/>
                </p:oleObj>
              </mc:Choice>
              <mc:Fallback>
                <p:oleObj name="Equation" r:id="rId4" imgW="965200" imgH="469900" progId="Equation.3">
                  <p:embed/>
                  <p:pic>
                    <p:nvPicPr>
                      <p:cNvPr id="0" name="Object 4"/>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1600200" y="3429000"/>
                        <a:ext cx="6096000" cy="190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30082"/>
                                        </p:tgtEl>
                                        <p:attrNameLst>
                                          <p:attrName>style.visibility</p:attrName>
                                        </p:attrNameLst>
                                      </p:cBhvr>
                                      <p:to>
                                        <p:strVal val="visible"/>
                                      </p:to>
                                    </p:set>
                                    <p:anim calcmode="lin" valueType="num">
                                      <p:cBhvr>
                                        <p:cTn id="7" dur="500" fill="hold"/>
                                        <p:tgtEl>
                                          <p:spTgt spid="430082"/>
                                        </p:tgtEl>
                                        <p:attrNameLst>
                                          <p:attrName>ppt_w</p:attrName>
                                        </p:attrNameLst>
                                      </p:cBhvr>
                                      <p:tavLst>
                                        <p:tav tm="0">
                                          <p:val>
                                            <p:fltVal val="0"/>
                                          </p:val>
                                        </p:tav>
                                        <p:tav tm="100000">
                                          <p:val>
                                            <p:strVal val="#ppt_w"/>
                                          </p:val>
                                        </p:tav>
                                      </p:tavLst>
                                    </p:anim>
                                    <p:anim calcmode="lin" valueType="num">
                                      <p:cBhvr>
                                        <p:cTn id="8" dur="500" fill="hold"/>
                                        <p:tgtEl>
                                          <p:spTgt spid="43008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30084"/>
                                        </p:tgtEl>
                                        <p:attrNameLst>
                                          <p:attrName>style.visibility</p:attrName>
                                        </p:attrNameLst>
                                      </p:cBhvr>
                                      <p:to>
                                        <p:strVal val="visible"/>
                                      </p:to>
                                    </p:set>
                                    <p:anim calcmode="lin" valueType="num">
                                      <p:cBhvr>
                                        <p:cTn id="13" dur="500" fill="hold"/>
                                        <p:tgtEl>
                                          <p:spTgt spid="430084"/>
                                        </p:tgtEl>
                                        <p:attrNameLst>
                                          <p:attrName>ppt_w</p:attrName>
                                        </p:attrNameLst>
                                      </p:cBhvr>
                                      <p:tavLst>
                                        <p:tav tm="0">
                                          <p:val>
                                            <p:fltVal val="0"/>
                                          </p:val>
                                        </p:tav>
                                        <p:tav tm="100000">
                                          <p:val>
                                            <p:strVal val="#ppt_w"/>
                                          </p:val>
                                        </p:tav>
                                      </p:tavLst>
                                    </p:anim>
                                    <p:anim calcmode="lin" valueType="num">
                                      <p:cBhvr>
                                        <p:cTn id="14" dur="500" fill="hold"/>
                                        <p:tgtEl>
                                          <p:spTgt spid="4300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2" grpId="0"/>
    </p:bldLst>
  </p:timing>
</p:sld>
</file>

<file path=ppt/slides/slide17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2130" name="Rectangle 2"/>
          <p:cNvSpPr>
            <a:spLocks noGrp="1" noChangeArrowheads="1"/>
          </p:cNvSpPr>
          <p:nvPr>
            <p:ph type="title" idx="4294967295"/>
          </p:nvPr>
        </p:nvSpPr>
        <p:spPr/>
        <p:txBody>
          <a:bodyPr anchorCtr="1"/>
          <a:lstStyle/>
          <a:p>
            <a:pPr eaLnBrk="1" hangingPunct="1">
              <a:defRPr/>
            </a:pPr>
            <a:r>
              <a:rPr lang="fa-IR" sz="4000" b="1" smtClean="0"/>
              <a:t>مثال:</a:t>
            </a:r>
            <a:endParaRPr lang="en-US" sz="4000" b="1" smtClean="0"/>
          </a:p>
        </p:txBody>
      </p:sp>
      <p:graphicFrame>
        <p:nvGraphicFramePr>
          <p:cNvPr id="432131" name="Object 3"/>
          <p:cNvGraphicFramePr>
            <a:graphicFrameLocks noChangeAspect="1"/>
          </p:cNvGraphicFramePr>
          <p:nvPr/>
        </p:nvGraphicFramePr>
        <p:xfrm>
          <a:off x="3810000" y="1905000"/>
          <a:ext cx="104775" cy="190500"/>
        </p:xfrm>
        <a:graphic>
          <a:graphicData uri="http://schemas.openxmlformats.org/presentationml/2006/ole">
            <mc:AlternateContent xmlns:mc="http://schemas.openxmlformats.org/markup-compatibility/2006">
              <mc:Choice xmlns:v="urn:schemas-microsoft-com:vml" Requires="v">
                <p:oleObj spid="_x0000_s69658" name="Equation" r:id="rId4" imgW="101556" imgH="190417" progId="Equation.3">
                  <p:embed/>
                </p:oleObj>
              </mc:Choice>
              <mc:Fallback>
                <p:oleObj name="Equation" r:id="rId4" imgW="101556" imgH="190417"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1905000"/>
                        <a:ext cx="104775"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2" name="Object 4"/>
          <p:cNvGraphicFramePr>
            <a:graphicFrameLocks noChangeAspect="1"/>
          </p:cNvGraphicFramePr>
          <p:nvPr/>
        </p:nvGraphicFramePr>
        <p:xfrm>
          <a:off x="6096000" y="1371600"/>
          <a:ext cx="377825" cy="685800"/>
        </p:xfrm>
        <a:graphic>
          <a:graphicData uri="http://schemas.openxmlformats.org/presentationml/2006/ole">
            <mc:AlternateContent xmlns:mc="http://schemas.openxmlformats.org/markup-compatibility/2006">
              <mc:Choice xmlns:v="urn:schemas-microsoft-com:vml" Requires="v">
                <p:oleObj spid="_x0000_s69659" name="Equation" r:id="rId6" imgW="101556" imgH="190417" progId="Equation.3">
                  <p:embed/>
                </p:oleObj>
              </mc:Choice>
              <mc:Fallback>
                <p:oleObj name="Equation" r:id="rId6" imgW="101556" imgH="190417" progId="Equation.3">
                  <p:embed/>
                  <p:pic>
                    <p:nvPicPr>
                      <p:cNvPr id="0" name="Object 4"/>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6096000" y="1371600"/>
                        <a:ext cx="37782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2133" name="Rectangle 5"/>
          <p:cNvSpPr>
            <a:spLocks noChangeArrowheads="1"/>
          </p:cNvSpPr>
          <p:nvPr/>
        </p:nvSpPr>
        <p:spPr bwMode="auto">
          <a:xfrm>
            <a:off x="4953000" y="1371600"/>
            <a:ext cx="347663" cy="519113"/>
          </a:xfrm>
          <a:prstGeom prst="rect">
            <a:avLst/>
          </a:prstGeom>
          <a:noFill/>
          <a:ln w="9525">
            <a:noFill/>
            <a:miter lim="800000"/>
            <a:headEnd/>
            <a:tailEnd/>
          </a:ln>
        </p:spPr>
        <p:txBody>
          <a:bodyPr wrap="none">
            <a:spAutoFit/>
          </a:bodyPr>
          <a:lstStyle/>
          <a:p>
            <a:r>
              <a:rPr lang="en-US" sz="2800" b="1">
                <a:latin typeface="Times New Roman" pitchFamily="18" charset="0"/>
                <a:cs typeface="Times New Roman" pitchFamily="18" charset="0"/>
              </a:rPr>
              <a:t>χ</a:t>
            </a:r>
            <a:endParaRPr lang="en-US" sz="2800" b="1">
              <a:latin typeface="Arial" charset="0"/>
            </a:endParaRPr>
          </a:p>
        </p:txBody>
      </p:sp>
      <p:sp>
        <p:nvSpPr>
          <p:cNvPr id="432134" name="Rectangle 6"/>
          <p:cNvSpPr>
            <a:spLocks noChangeArrowheads="1"/>
          </p:cNvSpPr>
          <p:nvPr/>
        </p:nvSpPr>
        <p:spPr bwMode="auto">
          <a:xfrm>
            <a:off x="5867400" y="1371600"/>
            <a:ext cx="614363" cy="519113"/>
          </a:xfrm>
          <a:prstGeom prst="rect">
            <a:avLst/>
          </a:prstGeom>
          <a:noFill/>
          <a:ln w="9525">
            <a:noFill/>
            <a:miter lim="800000"/>
            <a:headEnd/>
            <a:tailEnd/>
          </a:ln>
        </p:spPr>
        <p:txBody>
          <a:bodyPr>
            <a:spAutoFit/>
          </a:bodyPr>
          <a:lstStyle/>
          <a:p>
            <a:r>
              <a:rPr lang="en-US" sz="2800" b="1">
                <a:latin typeface="Times New Roman" pitchFamily="18" charset="0"/>
                <a:cs typeface="Times New Roman" pitchFamily="18" charset="0"/>
              </a:rPr>
              <a:t>y</a:t>
            </a:r>
            <a:endParaRPr lang="en-US" sz="2800" b="1">
              <a:latin typeface="Arial" charset="0"/>
            </a:endParaRPr>
          </a:p>
        </p:txBody>
      </p:sp>
      <p:sp>
        <p:nvSpPr>
          <p:cNvPr id="432135" name="Rectangle 7"/>
          <p:cNvSpPr>
            <a:spLocks noChangeArrowheads="1"/>
          </p:cNvSpPr>
          <p:nvPr/>
        </p:nvSpPr>
        <p:spPr bwMode="auto">
          <a:xfrm>
            <a:off x="2595563" y="2293938"/>
            <a:ext cx="411162" cy="0"/>
          </a:xfrm>
          <a:prstGeom prst="rect">
            <a:avLst/>
          </a:prstGeom>
          <a:noFill/>
          <a:ln w="9525">
            <a:noFill/>
            <a:miter lim="800000"/>
            <a:headEnd/>
            <a:tailEnd/>
          </a:ln>
        </p:spPr>
        <p:txBody>
          <a:bodyPr wrap="none">
            <a:spAutoFit/>
          </a:bodyPr>
          <a:lstStyle/>
          <a:p>
            <a:endParaRPr lang="fa-IR"/>
          </a:p>
        </p:txBody>
      </p:sp>
      <p:sp>
        <p:nvSpPr>
          <p:cNvPr id="432136" name="Rectangle 8"/>
          <p:cNvSpPr>
            <a:spLocks noChangeArrowheads="1"/>
          </p:cNvSpPr>
          <p:nvPr/>
        </p:nvSpPr>
        <p:spPr bwMode="auto">
          <a:xfrm>
            <a:off x="2595563" y="2293938"/>
            <a:ext cx="457200" cy="0"/>
          </a:xfrm>
          <a:prstGeom prst="rect">
            <a:avLst/>
          </a:prstGeom>
          <a:noFill/>
          <a:ln w="9525">
            <a:noFill/>
            <a:miter lim="800000"/>
            <a:headEnd/>
            <a:tailEnd/>
          </a:ln>
        </p:spPr>
        <p:txBody>
          <a:bodyPr wrap="none">
            <a:spAutoFit/>
          </a:bodyPr>
          <a:lstStyle/>
          <a:p>
            <a:endParaRPr lang="fa-IR"/>
          </a:p>
        </p:txBody>
      </p:sp>
      <p:sp>
        <p:nvSpPr>
          <p:cNvPr id="432137" name="Rectangle 9"/>
          <p:cNvSpPr>
            <a:spLocks noChangeArrowheads="1"/>
          </p:cNvSpPr>
          <p:nvPr/>
        </p:nvSpPr>
        <p:spPr bwMode="auto">
          <a:xfrm>
            <a:off x="2595563" y="2293938"/>
            <a:ext cx="571500" cy="0"/>
          </a:xfrm>
          <a:prstGeom prst="rect">
            <a:avLst/>
          </a:prstGeom>
          <a:noFill/>
          <a:ln w="9525">
            <a:noFill/>
            <a:miter lim="800000"/>
            <a:headEnd/>
            <a:tailEnd/>
          </a:ln>
        </p:spPr>
        <p:txBody>
          <a:bodyPr wrap="none">
            <a:spAutoFit/>
          </a:bodyPr>
          <a:lstStyle/>
          <a:p>
            <a:endParaRPr lang="fa-IR"/>
          </a:p>
        </p:txBody>
      </p:sp>
      <p:sp>
        <p:nvSpPr>
          <p:cNvPr id="432138" name="Rectangle 10"/>
          <p:cNvSpPr>
            <a:spLocks noChangeArrowheads="1"/>
          </p:cNvSpPr>
          <p:nvPr/>
        </p:nvSpPr>
        <p:spPr bwMode="auto">
          <a:xfrm>
            <a:off x="2595563" y="2293938"/>
            <a:ext cx="685800" cy="0"/>
          </a:xfrm>
          <a:prstGeom prst="rect">
            <a:avLst/>
          </a:prstGeom>
          <a:noFill/>
          <a:ln w="9525">
            <a:noFill/>
            <a:miter lim="800000"/>
            <a:headEnd/>
            <a:tailEnd/>
          </a:ln>
        </p:spPr>
        <p:txBody>
          <a:bodyPr wrap="none">
            <a:spAutoFit/>
          </a:bodyPr>
          <a:lstStyle/>
          <a:p>
            <a:endParaRPr lang="fa-IR"/>
          </a:p>
        </p:txBody>
      </p:sp>
      <p:sp>
        <p:nvSpPr>
          <p:cNvPr id="432139" name="Rectangle 11"/>
          <p:cNvSpPr>
            <a:spLocks noChangeArrowheads="1"/>
          </p:cNvSpPr>
          <p:nvPr/>
        </p:nvSpPr>
        <p:spPr bwMode="auto">
          <a:xfrm>
            <a:off x="2595563" y="2293938"/>
            <a:ext cx="685800" cy="0"/>
          </a:xfrm>
          <a:prstGeom prst="rect">
            <a:avLst/>
          </a:prstGeom>
          <a:noFill/>
          <a:ln w="9525">
            <a:noFill/>
            <a:miter lim="800000"/>
            <a:headEnd/>
            <a:tailEnd/>
          </a:ln>
        </p:spPr>
        <p:txBody>
          <a:bodyPr wrap="none">
            <a:spAutoFit/>
          </a:bodyPr>
          <a:lstStyle/>
          <a:p>
            <a:endParaRPr lang="fa-IR"/>
          </a:p>
        </p:txBody>
      </p:sp>
      <p:graphicFrame>
        <p:nvGraphicFramePr>
          <p:cNvPr id="432140" name="Group 12"/>
          <p:cNvGraphicFramePr>
            <a:graphicFrameLocks noGrp="1"/>
          </p:cNvGraphicFramePr>
          <p:nvPr/>
        </p:nvGraphicFramePr>
        <p:xfrm>
          <a:off x="1524000" y="1371600"/>
          <a:ext cx="6248400" cy="3261360"/>
        </p:xfrm>
        <a:graphic>
          <a:graphicData uri="http://schemas.openxmlformats.org/drawingml/2006/table">
            <a:tbl>
              <a:tblPr/>
              <a:tblGrid>
                <a:gridCol w="649288"/>
                <a:gridCol w="722312"/>
                <a:gridCol w="903288"/>
                <a:gridCol w="903287"/>
                <a:gridCol w="903288"/>
                <a:gridCol w="1084262"/>
                <a:gridCol w="1082675"/>
              </a:tblGrid>
              <a:tr h="320675">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X</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Y</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χ</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y</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fa-I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fa-I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χy</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5075">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10</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15</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8</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12</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15</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14</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11</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13</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12</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25</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25</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4</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4</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4</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4</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10</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50</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65</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fa-I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fa-I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58</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10</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1341438" algn="l"/>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13</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32174" name="Object 46"/>
          <p:cNvGraphicFramePr>
            <a:graphicFrameLocks noGrp="1" noChangeAspect="1"/>
          </p:cNvGraphicFramePr>
          <p:nvPr>
            <p:ph idx="4294967295"/>
          </p:nvPr>
        </p:nvGraphicFramePr>
        <p:xfrm>
          <a:off x="5181600" y="1371600"/>
          <a:ext cx="365125" cy="685800"/>
        </p:xfrm>
        <a:graphic>
          <a:graphicData uri="http://schemas.openxmlformats.org/presentationml/2006/ole">
            <mc:AlternateContent xmlns:mc="http://schemas.openxmlformats.org/markup-compatibility/2006">
              <mc:Choice xmlns:v="urn:schemas-microsoft-com:vml" Requires="v">
                <p:oleObj spid="_x0000_s69660" name="Equation" r:id="rId8" imgW="101556" imgH="190417" progId="Equation.3">
                  <p:embed/>
                </p:oleObj>
              </mc:Choice>
              <mc:Fallback>
                <p:oleObj name="Equation" r:id="rId8" imgW="101556" imgH="190417" progId="Equation.3">
                  <p:embed/>
                  <p:pic>
                    <p:nvPicPr>
                      <p:cNvPr id="0" name="Object 46"/>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5181600" y="1371600"/>
                        <a:ext cx="36512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680" name="Rectangle 47"/>
          <p:cNvSpPr>
            <a:spLocks noChangeArrowheads="1"/>
          </p:cNvSpPr>
          <p:nvPr/>
        </p:nvSpPr>
        <p:spPr bwMode="auto">
          <a:xfrm>
            <a:off x="0" y="3219450"/>
            <a:ext cx="9144000" cy="0"/>
          </a:xfrm>
          <a:prstGeom prst="rect">
            <a:avLst/>
          </a:prstGeom>
          <a:noFill/>
          <a:ln w="9525">
            <a:noFill/>
            <a:miter lim="800000"/>
            <a:headEnd/>
            <a:tailEnd/>
          </a:ln>
        </p:spPr>
        <p:txBody>
          <a:bodyPr wrap="none" anchor="ctr">
            <a:spAutoFit/>
          </a:bodyPr>
          <a:lstStyle/>
          <a:p>
            <a:endParaRPr lang="fa-IR"/>
          </a:p>
        </p:txBody>
      </p:sp>
      <p:graphicFrame>
        <p:nvGraphicFramePr>
          <p:cNvPr id="432176" name="Object 48"/>
          <p:cNvGraphicFramePr>
            <a:graphicFrameLocks noChangeAspect="1"/>
          </p:cNvGraphicFramePr>
          <p:nvPr/>
        </p:nvGraphicFramePr>
        <p:xfrm>
          <a:off x="2203450" y="4953000"/>
          <a:ext cx="4889500" cy="1066800"/>
        </p:xfrm>
        <a:graphic>
          <a:graphicData uri="http://schemas.openxmlformats.org/presentationml/2006/ole">
            <mc:AlternateContent xmlns:mc="http://schemas.openxmlformats.org/markup-compatibility/2006">
              <mc:Choice xmlns:v="urn:schemas-microsoft-com:vml" Requires="v">
                <p:oleObj spid="_x0000_s69661" name="Equation" r:id="rId9" imgW="1333440" imgH="419040" progId="Equation.3">
                  <p:embed/>
                </p:oleObj>
              </mc:Choice>
              <mc:Fallback>
                <p:oleObj name="Equation" r:id="rId9" imgW="1333440" imgH="419040" progId="Equation.3">
                  <p:embed/>
                  <p:pic>
                    <p:nvPicPr>
                      <p:cNvPr id="0" name="Object 48"/>
                      <p:cNvPicPr>
                        <a:picLocks noChangeAspect="1" noChangeArrowheads="1"/>
                      </p:cNvPicPr>
                      <p:nvPr/>
                    </p:nvPicPr>
                    <p:blipFill>
                      <a:blip r:embed="rId10">
                        <a:lum bright="100000"/>
                        <a:extLst>
                          <a:ext uri="{28A0092B-C50C-407E-A947-70E740481C1C}">
                            <a14:useLocalDpi xmlns:a14="http://schemas.microsoft.com/office/drawing/2010/main" val="0"/>
                          </a:ext>
                        </a:extLst>
                      </a:blip>
                      <a:srcRect/>
                      <a:stretch>
                        <a:fillRect/>
                      </a:stretch>
                    </p:blipFill>
                    <p:spPr bwMode="auto">
                      <a:xfrm>
                        <a:off x="2203450" y="4953000"/>
                        <a:ext cx="48895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32130"/>
                                        </p:tgtEl>
                                        <p:attrNameLst>
                                          <p:attrName>style.visibility</p:attrName>
                                        </p:attrNameLst>
                                      </p:cBhvr>
                                      <p:to>
                                        <p:strVal val="visible"/>
                                      </p:to>
                                    </p:set>
                                    <p:anim calcmode="lin" valueType="num">
                                      <p:cBhvr>
                                        <p:cTn id="7" dur="500" fill="hold"/>
                                        <p:tgtEl>
                                          <p:spTgt spid="432130"/>
                                        </p:tgtEl>
                                        <p:attrNameLst>
                                          <p:attrName>ppt_w</p:attrName>
                                        </p:attrNameLst>
                                      </p:cBhvr>
                                      <p:tavLst>
                                        <p:tav tm="0">
                                          <p:val>
                                            <p:fltVal val="0"/>
                                          </p:val>
                                        </p:tav>
                                        <p:tav tm="100000">
                                          <p:val>
                                            <p:strVal val="#ppt_w"/>
                                          </p:val>
                                        </p:tav>
                                      </p:tavLst>
                                    </p:anim>
                                    <p:anim calcmode="lin" valueType="num">
                                      <p:cBhvr>
                                        <p:cTn id="8" dur="500" fill="hold"/>
                                        <p:tgtEl>
                                          <p:spTgt spid="432130"/>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32131"/>
                                        </p:tgtEl>
                                        <p:attrNameLst>
                                          <p:attrName>style.visibility</p:attrName>
                                        </p:attrNameLst>
                                      </p:cBhvr>
                                      <p:to>
                                        <p:strVal val="visible"/>
                                      </p:to>
                                    </p:set>
                                    <p:anim calcmode="lin" valueType="num">
                                      <p:cBhvr>
                                        <p:cTn id="11" dur="1000" fill="hold"/>
                                        <p:tgtEl>
                                          <p:spTgt spid="432131"/>
                                        </p:tgtEl>
                                        <p:attrNameLst>
                                          <p:attrName>ppt_w</p:attrName>
                                        </p:attrNameLst>
                                      </p:cBhvr>
                                      <p:tavLst>
                                        <p:tav tm="0">
                                          <p:val>
                                            <p:fltVal val="0"/>
                                          </p:val>
                                        </p:tav>
                                        <p:tav tm="100000">
                                          <p:val>
                                            <p:strVal val="#ppt_w"/>
                                          </p:val>
                                        </p:tav>
                                      </p:tavLst>
                                    </p:anim>
                                    <p:anim calcmode="lin" valueType="num">
                                      <p:cBhvr>
                                        <p:cTn id="12" dur="1000" fill="hold"/>
                                        <p:tgtEl>
                                          <p:spTgt spid="432131"/>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32132"/>
                                        </p:tgtEl>
                                        <p:attrNameLst>
                                          <p:attrName>style.visibility</p:attrName>
                                        </p:attrNameLst>
                                      </p:cBhvr>
                                      <p:to>
                                        <p:strVal val="visible"/>
                                      </p:to>
                                    </p:set>
                                    <p:anim calcmode="lin" valueType="num">
                                      <p:cBhvr>
                                        <p:cTn id="15" dur="1000" fill="hold"/>
                                        <p:tgtEl>
                                          <p:spTgt spid="432132"/>
                                        </p:tgtEl>
                                        <p:attrNameLst>
                                          <p:attrName>ppt_w</p:attrName>
                                        </p:attrNameLst>
                                      </p:cBhvr>
                                      <p:tavLst>
                                        <p:tav tm="0">
                                          <p:val>
                                            <p:fltVal val="0"/>
                                          </p:val>
                                        </p:tav>
                                        <p:tav tm="100000">
                                          <p:val>
                                            <p:strVal val="#ppt_w"/>
                                          </p:val>
                                        </p:tav>
                                      </p:tavLst>
                                    </p:anim>
                                    <p:anim calcmode="lin" valueType="num">
                                      <p:cBhvr>
                                        <p:cTn id="16" dur="1000" fill="hold"/>
                                        <p:tgtEl>
                                          <p:spTgt spid="432132"/>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432133"/>
                                        </p:tgtEl>
                                        <p:attrNameLst>
                                          <p:attrName>style.visibility</p:attrName>
                                        </p:attrNameLst>
                                      </p:cBhvr>
                                      <p:to>
                                        <p:strVal val="visible"/>
                                      </p:to>
                                    </p:set>
                                    <p:anim calcmode="lin" valueType="num">
                                      <p:cBhvr>
                                        <p:cTn id="19" dur="1000" fill="hold"/>
                                        <p:tgtEl>
                                          <p:spTgt spid="432133"/>
                                        </p:tgtEl>
                                        <p:attrNameLst>
                                          <p:attrName>ppt_w</p:attrName>
                                        </p:attrNameLst>
                                      </p:cBhvr>
                                      <p:tavLst>
                                        <p:tav tm="0">
                                          <p:val>
                                            <p:fltVal val="0"/>
                                          </p:val>
                                        </p:tav>
                                        <p:tav tm="100000">
                                          <p:val>
                                            <p:strVal val="#ppt_w"/>
                                          </p:val>
                                        </p:tav>
                                      </p:tavLst>
                                    </p:anim>
                                    <p:anim calcmode="lin" valueType="num">
                                      <p:cBhvr>
                                        <p:cTn id="20" dur="1000" fill="hold"/>
                                        <p:tgtEl>
                                          <p:spTgt spid="432133"/>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432134"/>
                                        </p:tgtEl>
                                        <p:attrNameLst>
                                          <p:attrName>style.visibility</p:attrName>
                                        </p:attrNameLst>
                                      </p:cBhvr>
                                      <p:to>
                                        <p:strVal val="visible"/>
                                      </p:to>
                                    </p:set>
                                    <p:anim calcmode="lin" valueType="num">
                                      <p:cBhvr>
                                        <p:cTn id="23" dur="1000" fill="hold"/>
                                        <p:tgtEl>
                                          <p:spTgt spid="432134"/>
                                        </p:tgtEl>
                                        <p:attrNameLst>
                                          <p:attrName>ppt_w</p:attrName>
                                        </p:attrNameLst>
                                      </p:cBhvr>
                                      <p:tavLst>
                                        <p:tav tm="0">
                                          <p:val>
                                            <p:fltVal val="0"/>
                                          </p:val>
                                        </p:tav>
                                        <p:tav tm="100000">
                                          <p:val>
                                            <p:strVal val="#ppt_w"/>
                                          </p:val>
                                        </p:tav>
                                      </p:tavLst>
                                    </p:anim>
                                    <p:anim calcmode="lin" valueType="num">
                                      <p:cBhvr>
                                        <p:cTn id="24" dur="1000" fill="hold"/>
                                        <p:tgtEl>
                                          <p:spTgt spid="432134"/>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432135"/>
                                        </p:tgtEl>
                                        <p:attrNameLst>
                                          <p:attrName>style.visibility</p:attrName>
                                        </p:attrNameLst>
                                      </p:cBhvr>
                                      <p:to>
                                        <p:strVal val="visible"/>
                                      </p:to>
                                    </p:set>
                                    <p:anim calcmode="lin" valueType="num">
                                      <p:cBhvr>
                                        <p:cTn id="27" dur="1000" fill="hold"/>
                                        <p:tgtEl>
                                          <p:spTgt spid="432135"/>
                                        </p:tgtEl>
                                        <p:attrNameLst>
                                          <p:attrName>ppt_w</p:attrName>
                                        </p:attrNameLst>
                                      </p:cBhvr>
                                      <p:tavLst>
                                        <p:tav tm="0">
                                          <p:val>
                                            <p:fltVal val="0"/>
                                          </p:val>
                                        </p:tav>
                                        <p:tav tm="100000">
                                          <p:val>
                                            <p:strVal val="#ppt_w"/>
                                          </p:val>
                                        </p:tav>
                                      </p:tavLst>
                                    </p:anim>
                                    <p:anim calcmode="lin" valueType="num">
                                      <p:cBhvr>
                                        <p:cTn id="28" dur="1000" fill="hold"/>
                                        <p:tgtEl>
                                          <p:spTgt spid="432135"/>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nodePh="1">
                                  <p:stCondLst>
                                    <p:cond delay="0"/>
                                  </p:stCondLst>
                                  <p:endCondLst>
                                    <p:cond evt="begin" delay="0">
                                      <p:tn val="29"/>
                                    </p:cond>
                                  </p:endCondLst>
                                  <p:childTnLst>
                                    <p:set>
                                      <p:cBhvr>
                                        <p:cTn id="30" dur="1" fill="hold">
                                          <p:stCondLst>
                                            <p:cond delay="0"/>
                                          </p:stCondLst>
                                        </p:cTn>
                                        <p:tgtEl>
                                          <p:spTgt spid="432136"/>
                                        </p:tgtEl>
                                        <p:attrNameLst>
                                          <p:attrName>style.visibility</p:attrName>
                                        </p:attrNameLst>
                                      </p:cBhvr>
                                      <p:to>
                                        <p:strVal val="visible"/>
                                      </p:to>
                                    </p:set>
                                    <p:anim calcmode="lin" valueType="num">
                                      <p:cBhvr>
                                        <p:cTn id="31" dur="1000" fill="hold"/>
                                        <p:tgtEl>
                                          <p:spTgt spid="432136"/>
                                        </p:tgtEl>
                                        <p:attrNameLst>
                                          <p:attrName>ppt_w</p:attrName>
                                        </p:attrNameLst>
                                      </p:cBhvr>
                                      <p:tavLst>
                                        <p:tav tm="0">
                                          <p:val>
                                            <p:fltVal val="0"/>
                                          </p:val>
                                        </p:tav>
                                        <p:tav tm="100000">
                                          <p:val>
                                            <p:strVal val="#ppt_w"/>
                                          </p:val>
                                        </p:tav>
                                      </p:tavLst>
                                    </p:anim>
                                    <p:anim calcmode="lin" valueType="num">
                                      <p:cBhvr>
                                        <p:cTn id="32" dur="1000" fill="hold"/>
                                        <p:tgtEl>
                                          <p:spTgt spid="432136"/>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nodePh="1">
                                  <p:stCondLst>
                                    <p:cond delay="0"/>
                                  </p:stCondLst>
                                  <p:endCondLst>
                                    <p:cond evt="begin" delay="0">
                                      <p:tn val="33"/>
                                    </p:cond>
                                  </p:endCondLst>
                                  <p:childTnLst>
                                    <p:set>
                                      <p:cBhvr>
                                        <p:cTn id="34" dur="1" fill="hold">
                                          <p:stCondLst>
                                            <p:cond delay="0"/>
                                          </p:stCondLst>
                                        </p:cTn>
                                        <p:tgtEl>
                                          <p:spTgt spid="432137"/>
                                        </p:tgtEl>
                                        <p:attrNameLst>
                                          <p:attrName>style.visibility</p:attrName>
                                        </p:attrNameLst>
                                      </p:cBhvr>
                                      <p:to>
                                        <p:strVal val="visible"/>
                                      </p:to>
                                    </p:set>
                                    <p:anim calcmode="lin" valueType="num">
                                      <p:cBhvr>
                                        <p:cTn id="35" dur="1000" fill="hold"/>
                                        <p:tgtEl>
                                          <p:spTgt spid="432137"/>
                                        </p:tgtEl>
                                        <p:attrNameLst>
                                          <p:attrName>ppt_w</p:attrName>
                                        </p:attrNameLst>
                                      </p:cBhvr>
                                      <p:tavLst>
                                        <p:tav tm="0">
                                          <p:val>
                                            <p:fltVal val="0"/>
                                          </p:val>
                                        </p:tav>
                                        <p:tav tm="100000">
                                          <p:val>
                                            <p:strVal val="#ppt_w"/>
                                          </p:val>
                                        </p:tav>
                                      </p:tavLst>
                                    </p:anim>
                                    <p:anim calcmode="lin" valueType="num">
                                      <p:cBhvr>
                                        <p:cTn id="36" dur="1000" fill="hold"/>
                                        <p:tgtEl>
                                          <p:spTgt spid="432137"/>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nodePh="1">
                                  <p:stCondLst>
                                    <p:cond delay="0"/>
                                  </p:stCondLst>
                                  <p:endCondLst>
                                    <p:cond evt="begin" delay="0">
                                      <p:tn val="37"/>
                                    </p:cond>
                                  </p:endCondLst>
                                  <p:childTnLst>
                                    <p:set>
                                      <p:cBhvr>
                                        <p:cTn id="38" dur="1" fill="hold">
                                          <p:stCondLst>
                                            <p:cond delay="0"/>
                                          </p:stCondLst>
                                        </p:cTn>
                                        <p:tgtEl>
                                          <p:spTgt spid="432138"/>
                                        </p:tgtEl>
                                        <p:attrNameLst>
                                          <p:attrName>style.visibility</p:attrName>
                                        </p:attrNameLst>
                                      </p:cBhvr>
                                      <p:to>
                                        <p:strVal val="visible"/>
                                      </p:to>
                                    </p:set>
                                    <p:anim calcmode="lin" valueType="num">
                                      <p:cBhvr>
                                        <p:cTn id="39" dur="1000" fill="hold"/>
                                        <p:tgtEl>
                                          <p:spTgt spid="432138"/>
                                        </p:tgtEl>
                                        <p:attrNameLst>
                                          <p:attrName>ppt_w</p:attrName>
                                        </p:attrNameLst>
                                      </p:cBhvr>
                                      <p:tavLst>
                                        <p:tav tm="0">
                                          <p:val>
                                            <p:fltVal val="0"/>
                                          </p:val>
                                        </p:tav>
                                        <p:tav tm="100000">
                                          <p:val>
                                            <p:strVal val="#ppt_w"/>
                                          </p:val>
                                        </p:tav>
                                      </p:tavLst>
                                    </p:anim>
                                    <p:anim calcmode="lin" valueType="num">
                                      <p:cBhvr>
                                        <p:cTn id="40" dur="1000" fill="hold"/>
                                        <p:tgtEl>
                                          <p:spTgt spid="432138"/>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nodePh="1">
                                  <p:stCondLst>
                                    <p:cond delay="0"/>
                                  </p:stCondLst>
                                  <p:endCondLst>
                                    <p:cond evt="begin" delay="0">
                                      <p:tn val="41"/>
                                    </p:cond>
                                  </p:endCondLst>
                                  <p:childTnLst>
                                    <p:set>
                                      <p:cBhvr>
                                        <p:cTn id="42" dur="1" fill="hold">
                                          <p:stCondLst>
                                            <p:cond delay="0"/>
                                          </p:stCondLst>
                                        </p:cTn>
                                        <p:tgtEl>
                                          <p:spTgt spid="432139"/>
                                        </p:tgtEl>
                                        <p:attrNameLst>
                                          <p:attrName>style.visibility</p:attrName>
                                        </p:attrNameLst>
                                      </p:cBhvr>
                                      <p:to>
                                        <p:strVal val="visible"/>
                                      </p:to>
                                    </p:set>
                                    <p:anim calcmode="lin" valueType="num">
                                      <p:cBhvr>
                                        <p:cTn id="43" dur="1000" fill="hold"/>
                                        <p:tgtEl>
                                          <p:spTgt spid="432139"/>
                                        </p:tgtEl>
                                        <p:attrNameLst>
                                          <p:attrName>ppt_w</p:attrName>
                                        </p:attrNameLst>
                                      </p:cBhvr>
                                      <p:tavLst>
                                        <p:tav tm="0">
                                          <p:val>
                                            <p:fltVal val="0"/>
                                          </p:val>
                                        </p:tav>
                                        <p:tav tm="100000">
                                          <p:val>
                                            <p:strVal val="#ppt_w"/>
                                          </p:val>
                                        </p:tav>
                                      </p:tavLst>
                                    </p:anim>
                                    <p:anim calcmode="lin" valueType="num">
                                      <p:cBhvr>
                                        <p:cTn id="44" dur="1000" fill="hold"/>
                                        <p:tgtEl>
                                          <p:spTgt spid="432139"/>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432140"/>
                                        </p:tgtEl>
                                        <p:attrNameLst>
                                          <p:attrName>style.visibility</p:attrName>
                                        </p:attrNameLst>
                                      </p:cBhvr>
                                      <p:to>
                                        <p:strVal val="visible"/>
                                      </p:to>
                                    </p:set>
                                    <p:anim calcmode="lin" valueType="num">
                                      <p:cBhvr>
                                        <p:cTn id="47" dur="1000" fill="hold"/>
                                        <p:tgtEl>
                                          <p:spTgt spid="432140"/>
                                        </p:tgtEl>
                                        <p:attrNameLst>
                                          <p:attrName>ppt_w</p:attrName>
                                        </p:attrNameLst>
                                      </p:cBhvr>
                                      <p:tavLst>
                                        <p:tav tm="0">
                                          <p:val>
                                            <p:fltVal val="0"/>
                                          </p:val>
                                        </p:tav>
                                        <p:tav tm="100000">
                                          <p:val>
                                            <p:strVal val="#ppt_w"/>
                                          </p:val>
                                        </p:tav>
                                      </p:tavLst>
                                    </p:anim>
                                    <p:anim calcmode="lin" valueType="num">
                                      <p:cBhvr>
                                        <p:cTn id="48" dur="1000" fill="hold"/>
                                        <p:tgtEl>
                                          <p:spTgt spid="432140"/>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432174"/>
                                        </p:tgtEl>
                                        <p:attrNameLst>
                                          <p:attrName>style.visibility</p:attrName>
                                        </p:attrNameLst>
                                      </p:cBhvr>
                                      <p:to>
                                        <p:strVal val="visible"/>
                                      </p:to>
                                    </p:set>
                                    <p:anim calcmode="lin" valueType="num">
                                      <p:cBhvr>
                                        <p:cTn id="51" dur="1000" fill="hold"/>
                                        <p:tgtEl>
                                          <p:spTgt spid="432174"/>
                                        </p:tgtEl>
                                        <p:attrNameLst>
                                          <p:attrName>ppt_w</p:attrName>
                                        </p:attrNameLst>
                                      </p:cBhvr>
                                      <p:tavLst>
                                        <p:tav tm="0">
                                          <p:val>
                                            <p:fltVal val="0"/>
                                          </p:val>
                                        </p:tav>
                                        <p:tav tm="100000">
                                          <p:val>
                                            <p:strVal val="#ppt_w"/>
                                          </p:val>
                                        </p:tav>
                                      </p:tavLst>
                                    </p:anim>
                                    <p:anim calcmode="lin" valueType="num">
                                      <p:cBhvr>
                                        <p:cTn id="52" dur="1000" fill="hold"/>
                                        <p:tgtEl>
                                          <p:spTgt spid="432174"/>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432176"/>
                                        </p:tgtEl>
                                        <p:attrNameLst>
                                          <p:attrName>style.visibility</p:attrName>
                                        </p:attrNameLst>
                                      </p:cBhvr>
                                      <p:to>
                                        <p:strVal val="visible"/>
                                      </p:to>
                                    </p:set>
                                    <p:anim calcmode="lin" valueType="num">
                                      <p:cBhvr>
                                        <p:cTn id="55" dur="1000" fill="hold"/>
                                        <p:tgtEl>
                                          <p:spTgt spid="432176"/>
                                        </p:tgtEl>
                                        <p:attrNameLst>
                                          <p:attrName>ppt_w</p:attrName>
                                        </p:attrNameLst>
                                      </p:cBhvr>
                                      <p:tavLst>
                                        <p:tav tm="0">
                                          <p:val>
                                            <p:fltVal val="0"/>
                                          </p:val>
                                        </p:tav>
                                        <p:tav tm="100000">
                                          <p:val>
                                            <p:strVal val="#ppt_w"/>
                                          </p:val>
                                        </p:tav>
                                      </p:tavLst>
                                    </p:anim>
                                    <p:anim calcmode="lin" valueType="num">
                                      <p:cBhvr>
                                        <p:cTn id="56" dur="1000" fill="hold"/>
                                        <p:tgtEl>
                                          <p:spTgt spid="4321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0" grpId="0"/>
      <p:bldP spid="432133" grpId="0"/>
      <p:bldP spid="432134" grpId="0"/>
      <p:bldP spid="432135" grpId="0" animBg="1"/>
      <p:bldP spid="432136" grpId="0" animBg="1"/>
      <p:bldP spid="432137" grpId="0" animBg="1"/>
      <p:bldP spid="432138" grpId="0" animBg="1"/>
      <p:bldP spid="432139" grpId="0" animBg="1"/>
    </p:bldLst>
  </p:timing>
</p:sld>
</file>

<file path=ppt/slides/slide17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4178" name="Rectangle 2"/>
          <p:cNvSpPr>
            <a:spLocks noGrp="1" noChangeArrowheads="1"/>
          </p:cNvSpPr>
          <p:nvPr>
            <p:ph type="title" idx="4294967295"/>
          </p:nvPr>
        </p:nvSpPr>
        <p:spPr>
          <a:xfrm>
            <a:off x="457200" y="685800"/>
            <a:ext cx="8229600" cy="2438400"/>
          </a:xfrm>
        </p:spPr>
        <p:txBody>
          <a:bodyPr anchorCtr="1"/>
          <a:lstStyle/>
          <a:p>
            <a:pPr eaLnBrk="1" hangingPunct="1">
              <a:defRPr/>
            </a:pPr>
            <a:r>
              <a:rPr lang="fa-IR" sz="3600" b="1" dirty="0" smtClean="0"/>
              <a:t>محاسبه ضریب همبستگی از راه نمرات استاندارد</a:t>
            </a:r>
            <a:endParaRPr lang="en-US" sz="3600" b="1" dirty="0" smtClean="0"/>
          </a:p>
        </p:txBody>
      </p:sp>
      <p:sp>
        <p:nvSpPr>
          <p:cNvPr id="70660" name="Rectangle 3"/>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fa-IR"/>
          </a:p>
        </p:txBody>
      </p:sp>
      <p:graphicFrame>
        <p:nvGraphicFramePr>
          <p:cNvPr id="434180" name="Object 4"/>
          <p:cNvGraphicFramePr>
            <a:graphicFrameLocks noChangeAspect="1"/>
          </p:cNvGraphicFramePr>
          <p:nvPr/>
        </p:nvGraphicFramePr>
        <p:xfrm>
          <a:off x="2511425" y="3581400"/>
          <a:ext cx="3890963" cy="1447800"/>
        </p:xfrm>
        <a:graphic>
          <a:graphicData uri="http://schemas.openxmlformats.org/presentationml/2006/ole">
            <mc:AlternateContent xmlns:mc="http://schemas.openxmlformats.org/markup-compatibility/2006">
              <mc:Choice xmlns:v="urn:schemas-microsoft-com:vml" Requires="v">
                <p:oleObj spid="_x0000_s70664" name="Equation" r:id="rId4" imgW="825480" imgH="393480" progId="Equation.3">
                  <p:embed/>
                </p:oleObj>
              </mc:Choice>
              <mc:Fallback>
                <p:oleObj name="Equation" r:id="rId4" imgW="825480" imgH="393480" progId="Equation.3">
                  <p:embed/>
                  <p:pic>
                    <p:nvPicPr>
                      <p:cNvPr id="0" name="Object 4"/>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2511425" y="3581400"/>
                        <a:ext cx="3890963"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34178"/>
                                        </p:tgtEl>
                                        <p:attrNameLst>
                                          <p:attrName>style.visibility</p:attrName>
                                        </p:attrNameLst>
                                      </p:cBhvr>
                                      <p:to>
                                        <p:strVal val="visible"/>
                                      </p:to>
                                    </p:set>
                                    <p:anim calcmode="lin" valueType="num">
                                      <p:cBhvr>
                                        <p:cTn id="7" dur="500" fill="hold"/>
                                        <p:tgtEl>
                                          <p:spTgt spid="434178"/>
                                        </p:tgtEl>
                                        <p:attrNameLst>
                                          <p:attrName>ppt_w</p:attrName>
                                        </p:attrNameLst>
                                      </p:cBhvr>
                                      <p:tavLst>
                                        <p:tav tm="0">
                                          <p:val>
                                            <p:fltVal val="0"/>
                                          </p:val>
                                        </p:tav>
                                        <p:tav tm="100000">
                                          <p:val>
                                            <p:strVal val="#ppt_w"/>
                                          </p:val>
                                        </p:tav>
                                      </p:tavLst>
                                    </p:anim>
                                    <p:anim calcmode="lin" valueType="num">
                                      <p:cBhvr>
                                        <p:cTn id="8" dur="500" fill="hold"/>
                                        <p:tgtEl>
                                          <p:spTgt spid="43417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34180"/>
                                        </p:tgtEl>
                                        <p:attrNameLst>
                                          <p:attrName>style.visibility</p:attrName>
                                        </p:attrNameLst>
                                      </p:cBhvr>
                                      <p:to>
                                        <p:strVal val="visible"/>
                                      </p:to>
                                    </p:set>
                                    <p:anim calcmode="lin" valueType="num">
                                      <p:cBhvr>
                                        <p:cTn id="13" dur="1000" fill="hold"/>
                                        <p:tgtEl>
                                          <p:spTgt spid="434180"/>
                                        </p:tgtEl>
                                        <p:attrNameLst>
                                          <p:attrName>ppt_w</p:attrName>
                                        </p:attrNameLst>
                                      </p:cBhvr>
                                      <p:tavLst>
                                        <p:tav tm="0">
                                          <p:val>
                                            <p:fltVal val="0"/>
                                          </p:val>
                                        </p:tav>
                                        <p:tav tm="100000">
                                          <p:val>
                                            <p:strVal val="#ppt_w"/>
                                          </p:val>
                                        </p:tav>
                                      </p:tavLst>
                                    </p:anim>
                                    <p:anim calcmode="lin" valueType="num">
                                      <p:cBhvr>
                                        <p:cTn id="14" dur="1000" fill="hold"/>
                                        <p:tgtEl>
                                          <p:spTgt spid="4341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7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457200" y="609600"/>
            <a:ext cx="8229600" cy="1139825"/>
          </a:xfrm>
        </p:spPr>
        <p:txBody>
          <a:bodyPr anchorCtr="1"/>
          <a:lstStyle/>
          <a:p>
            <a:pPr eaLnBrk="1" hangingPunct="1">
              <a:defRPr/>
            </a:pPr>
            <a:r>
              <a:rPr lang="fa-IR" b="1" dirty="0" smtClean="0">
                <a:solidFill>
                  <a:schemeClr val="hlink"/>
                </a:solidFill>
              </a:rPr>
              <a:t>جامعه</a:t>
            </a:r>
            <a:endParaRPr lang="en-US" b="1" dirty="0" smtClean="0">
              <a:solidFill>
                <a:schemeClr val="hlink"/>
              </a:solidFill>
            </a:endParaRPr>
          </a:p>
        </p:txBody>
      </p:sp>
      <p:sp>
        <p:nvSpPr>
          <p:cNvPr id="36867" name="Rectangle 3"/>
          <p:cNvSpPr>
            <a:spLocks noGrp="1" noChangeArrowheads="1"/>
          </p:cNvSpPr>
          <p:nvPr>
            <p:ph type="body" idx="4294967295"/>
          </p:nvPr>
        </p:nvSpPr>
        <p:spPr>
          <a:xfrm>
            <a:off x="762000" y="1905000"/>
            <a:ext cx="7924800" cy="2698750"/>
          </a:xfrm>
        </p:spPr>
        <p:txBody>
          <a:bodyPr/>
          <a:lstStyle/>
          <a:p>
            <a:pPr algn="just" eaLnBrk="1" hangingPunct="1">
              <a:lnSpc>
                <a:spcPct val="200000"/>
              </a:lnSpc>
              <a:buFontTx/>
              <a:buNone/>
              <a:defRPr/>
            </a:pPr>
            <a:r>
              <a:rPr lang="fa-IR" b="1" dirty="0" smtClean="0"/>
              <a:t>   هدف نهایی آمار استنباطی برآورد ویژگیهای جامعه است. جامعه فقط به گروهی از افراد محدود نمی شود . ممکن است شامل تمام روشهای آزمایشگاهی، انواع سیگار، انواع محصولات صنعتی و غیره باشد.</a:t>
            </a: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500" fill="hold"/>
                                        <p:tgtEl>
                                          <p:spTgt spid="36866"/>
                                        </p:tgtEl>
                                        <p:attrNameLst>
                                          <p:attrName>ppt_w</p:attrName>
                                        </p:attrNameLst>
                                      </p:cBhvr>
                                      <p:tavLst>
                                        <p:tav tm="0">
                                          <p:val>
                                            <p:fltVal val="0"/>
                                          </p:val>
                                        </p:tav>
                                        <p:tav tm="100000">
                                          <p:val>
                                            <p:strVal val="#ppt_w"/>
                                          </p:val>
                                        </p:tav>
                                      </p:tavLst>
                                    </p:anim>
                                    <p:anim calcmode="lin" valueType="num">
                                      <p:cBhvr>
                                        <p:cTn id="8" dur="500" fill="hold"/>
                                        <p:tgtEl>
                                          <p:spTgt spid="3686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6867">
                                            <p:txEl>
                                              <p:pRg st="0" end="0"/>
                                            </p:txEl>
                                          </p:spTgt>
                                        </p:tgtEl>
                                        <p:attrNameLst>
                                          <p:attrName>style.visibility</p:attrName>
                                        </p:attrNameLst>
                                      </p:cBhvr>
                                      <p:to>
                                        <p:strVal val="visible"/>
                                      </p:to>
                                    </p:set>
                                    <p:anim calcmode="lin" valueType="num">
                                      <p:cBhvr>
                                        <p:cTn id="13" dur="500" fill="hold"/>
                                        <p:tgtEl>
                                          <p:spTgt spid="3686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686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Lst>
  </p:timing>
</p:sld>
</file>

<file path=ppt/slides/slide18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6226" name="Rectangle 2"/>
          <p:cNvSpPr>
            <a:spLocks noGrp="1" noChangeArrowheads="1"/>
          </p:cNvSpPr>
          <p:nvPr>
            <p:ph type="title" idx="4294967295"/>
          </p:nvPr>
        </p:nvSpPr>
        <p:spPr>
          <a:xfrm>
            <a:off x="7010400" y="509588"/>
            <a:ext cx="1676400" cy="4291012"/>
          </a:xfrm>
        </p:spPr>
        <p:txBody>
          <a:bodyPr anchorCtr="1"/>
          <a:lstStyle/>
          <a:p>
            <a:pPr eaLnBrk="1" hangingPunct="1">
              <a:defRPr/>
            </a:pPr>
            <a:r>
              <a:rPr lang="fa-IR" dirty="0" smtClean="0"/>
              <a:t>مثال:</a:t>
            </a:r>
            <a:endParaRPr lang="en-US" dirty="0" smtClean="0"/>
          </a:p>
        </p:txBody>
      </p:sp>
      <p:sp>
        <p:nvSpPr>
          <p:cNvPr id="436227" name="Rectangle 3"/>
          <p:cNvSpPr>
            <a:spLocks noChangeArrowheads="1"/>
          </p:cNvSpPr>
          <p:nvPr/>
        </p:nvSpPr>
        <p:spPr bwMode="auto">
          <a:xfrm>
            <a:off x="2917825" y="2532063"/>
            <a:ext cx="523875" cy="0"/>
          </a:xfrm>
          <a:prstGeom prst="rect">
            <a:avLst/>
          </a:prstGeom>
          <a:noFill/>
          <a:ln w="9525">
            <a:noFill/>
            <a:miter lim="800000"/>
            <a:headEnd/>
            <a:tailEnd/>
          </a:ln>
        </p:spPr>
        <p:txBody>
          <a:bodyPr wrap="none">
            <a:spAutoFit/>
          </a:bodyPr>
          <a:lstStyle/>
          <a:p>
            <a:endParaRPr lang="fa-IR"/>
          </a:p>
        </p:txBody>
      </p:sp>
      <p:sp>
        <p:nvSpPr>
          <p:cNvPr id="436228" name="Rectangle 4"/>
          <p:cNvSpPr>
            <a:spLocks noChangeArrowheads="1"/>
          </p:cNvSpPr>
          <p:nvPr/>
        </p:nvSpPr>
        <p:spPr bwMode="auto">
          <a:xfrm>
            <a:off x="6324600" y="685800"/>
            <a:ext cx="571500" cy="0"/>
          </a:xfrm>
          <a:prstGeom prst="rect">
            <a:avLst/>
          </a:prstGeom>
          <a:noFill/>
          <a:ln w="9525">
            <a:noFill/>
            <a:miter lim="800000"/>
            <a:headEnd/>
            <a:tailEnd/>
          </a:ln>
        </p:spPr>
        <p:txBody>
          <a:bodyPr wrap="none">
            <a:spAutoFit/>
          </a:bodyPr>
          <a:lstStyle/>
          <a:p>
            <a:endParaRPr lang="fa-IR"/>
          </a:p>
        </p:txBody>
      </p:sp>
      <p:sp>
        <p:nvSpPr>
          <p:cNvPr id="71686" name="Rectangle 5"/>
          <p:cNvSpPr>
            <a:spLocks noChangeArrowheads="1"/>
          </p:cNvSpPr>
          <p:nvPr/>
        </p:nvSpPr>
        <p:spPr bwMode="auto">
          <a:xfrm>
            <a:off x="7239000" y="457200"/>
            <a:ext cx="619125" cy="0"/>
          </a:xfrm>
          <a:prstGeom prst="rect">
            <a:avLst/>
          </a:prstGeom>
          <a:noFill/>
          <a:ln w="9525">
            <a:noFill/>
            <a:miter lim="800000"/>
            <a:headEnd/>
            <a:tailEnd/>
          </a:ln>
        </p:spPr>
        <p:txBody>
          <a:bodyPr wrap="none">
            <a:spAutoFit/>
          </a:bodyPr>
          <a:lstStyle/>
          <a:p>
            <a:endParaRPr lang="fa-IR"/>
          </a:p>
        </p:txBody>
      </p:sp>
      <p:graphicFrame>
        <p:nvGraphicFramePr>
          <p:cNvPr id="436230" name="Group 6"/>
          <p:cNvGraphicFramePr>
            <a:graphicFrameLocks noGrp="1"/>
          </p:cNvGraphicFramePr>
          <p:nvPr/>
        </p:nvGraphicFramePr>
        <p:xfrm>
          <a:off x="609600" y="1143000"/>
          <a:ext cx="6248400" cy="3486150"/>
        </p:xfrm>
        <a:graphic>
          <a:graphicData uri="http://schemas.openxmlformats.org/drawingml/2006/table">
            <a:tbl>
              <a:tblPr/>
              <a:tblGrid>
                <a:gridCol w="965200"/>
                <a:gridCol w="1052513"/>
                <a:gridCol w="1323975"/>
                <a:gridCol w="1612900"/>
                <a:gridCol w="1293812"/>
              </a:tblGrid>
              <a:tr h="39211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X</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Y</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Zx</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Zy</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ZxZy</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382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10</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15</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8</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12</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15</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14</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11</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13</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12</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1/47</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-1/47</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-0/59</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+0/59</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1/41</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0/71</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-1/41</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-0/71</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1/04</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2/1</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-0/42</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29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50</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65</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fa-I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fa-I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2/72</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713" name="Rectangle 32"/>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fa-IR"/>
          </a:p>
        </p:txBody>
      </p:sp>
      <p:graphicFrame>
        <p:nvGraphicFramePr>
          <p:cNvPr id="436257" name="Object 33"/>
          <p:cNvGraphicFramePr>
            <a:graphicFrameLocks noChangeAspect="1"/>
          </p:cNvGraphicFramePr>
          <p:nvPr/>
        </p:nvGraphicFramePr>
        <p:xfrm>
          <a:off x="1828800" y="5029200"/>
          <a:ext cx="3810000" cy="1290638"/>
        </p:xfrm>
        <a:graphic>
          <a:graphicData uri="http://schemas.openxmlformats.org/presentationml/2006/ole">
            <mc:AlternateContent xmlns:mc="http://schemas.openxmlformats.org/markup-compatibility/2006">
              <mc:Choice xmlns:v="urn:schemas-microsoft-com:vml" Requires="v">
                <p:oleObj spid="_x0000_s71688" name="Equation" r:id="rId4" imgW="1155700" imgH="393700" progId="Equation.3">
                  <p:embed/>
                </p:oleObj>
              </mc:Choice>
              <mc:Fallback>
                <p:oleObj name="Equation" r:id="rId4" imgW="1155700" imgH="393700" progId="Equation.3">
                  <p:embed/>
                  <p:pic>
                    <p:nvPicPr>
                      <p:cNvPr id="0" name="Object 33"/>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1828800" y="5029200"/>
                        <a:ext cx="3810000" cy="1290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36226"/>
                                        </p:tgtEl>
                                        <p:attrNameLst>
                                          <p:attrName>style.visibility</p:attrName>
                                        </p:attrNameLst>
                                      </p:cBhvr>
                                      <p:to>
                                        <p:strVal val="visible"/>
                                      </p:to>
                                    </p:set>
                                    <p:anim calcmode="lin" valueType="num">
                                      <p:cBhvr>
                                        <p:cTn id="7" dur="500" fill="hold"/>
                                        <p:tgtEl>
                                          <p:spTgt spid="436226"/>
                                        </p:tgtEl>
                                        <p:attrNameLst>
                                          <p:attrName>ppt_w</p:attrName>
                                        </p:attrNameLst>
                                      </p:cBhvr>
                                      <p:tavLst>
                                        <p:tav tm="0">
                                          <p:val>
                                            <p:fltVal val="0"/>
                                          </p:val>
                                        </p:tav>
                                        <p:tav tm="100000">
                                          <p:val>
                                            <p:strVal val="#ppt_w"/>
                                          </p:val>
                                        </p:tav>
                                      </p:tavLst>
                                    </p:anim>
                                    <p:anim calcmode="lin" valueType="num">
                                      <p:cBhvr>
                                        <p:cTn id="8" dur="500" fill="hold"/>
                                        <p:tgtEl>
                                          <p:spTgt spid="43622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nodePh="1">
                                  <p:stCondLst>
                                    <p:cond delay="0"/>
                                  </p:stCondLst>
                                  <p:endCondLst>
                                    <p:cond evt="begin" delay="0">
                                      <p:tn val="9"/>
                                    </p:cond>
                                  </p:endCondLst>
                                  <p:childTnLst>
                                    <p:set>
                                      <p:cBhvr>
                                        <p:cTn id="10" dur="1" fill="hold">
                                          <p:stCondLst>
                                            <p:cond delay="0"/>
                                          </p:stCondLst>
                                        </p:cTn>
                                        <p:tgtEl>
                                          <p:spTgt spid="436227"/>
                                        </p:tgtEl>
                                        <p:attrNameLst>
                                          <p:attrName>style.visibility</p:attrName>
                                        </p:attrNameLst>
                                      </p:cBhvr>
                                      <p:to>
                                        <p:strVal val="visible"/>
                                      </p:to>
                                    </p:set>
                                    <p:anim calcmode="lin" valueType="num">
                                      <p:cBhvr>
                                        <p:cTn id="11" dur="1000" fill="hold"/>
                                        <p:tgtEl>
                                          <p:spTgt spid="436227"/>
                                        </p:tgtEl>
                                        <p:attrNameLst>
                                          <p:attrName>ppt_w</p:attrName>
                                        </p:attrNameLst>
                                      </p:cBhvr>
                                      <p:tavLst>
                                        <p:tav tm="0">
                                          <p:val>
                                            <p:fltVal val="0"/>
                                          </p:val>
                                        </p:tav>
                                        <p:tav tm="100000">
                                          <p:val>
                                            <p:strVal val="#ppt_w"/>
                                          </p:val>
                                        </p:tav>
                                      </p:tavLst>
                                    </p:anim>
                                    <p:anim calcmode="lin" valueType="num">
                                      <p:cBhvr>
                                        <p:cTn id="12" dur="1000" fill="hold"/>
                                        <p:tgtEl>
                                          <p:spTgt spid="43622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nodePh="1">
                                  <p:stCondLst>
                                    <p:cond delay="0"/>
                                  </p:stCondLst>
                                  <p:endCondLst>
                                    <p:cond evt="begin" delay="0">
                                      <p:tn val="13"/>
                                    </p:cond>
                                  </p:endCondLst>
                                  <p:childTnLst>
                                    <p:set>
                                      <p:cBhvr>
                                        <p:cTn id="14" dur="1" fill="hold">
                                          <p:stCondLst>
                                            <p:cond delay="0"/>
                                          </p:stCondLst>
                                        </p:cTn>
                                        <p:tgtEl>
                                          <p:spTgt spid="436228"/>
                                        </p:tgtEl>
                                        <p:attrNameLst>
                                          <p:attrName>style.visibility</p:attrName>
                                        </p:attrNameLst>
                                      </p:cBhvr>
                                      <p:to>
                                        <p:strVal val="visible"/>
                                      </p:to>
                                    </p:set>
                                    <p:anim calcmode="lin" valueType="num">
                                      <p:cBhvr>
                                        <p:cTn id="15" dur="1000" fill="hold"/>
                                        <p:tgtEl>
                                          <p:spTgt spid="436228"/>
                                        </p:tgtEl>
                                        <p:attrNameLst>
                                          <p:attrName>ppt_w</p:attrName>
                                        </p:attrNameLst>
                                      </p:cBhvr>
                                      <p:tavLst>
                                        <p:tav tm="0">
                                          <p:val>
                                            <p:fltVal val="0"/>
                                          </p:val>
                                        </p:tav>
                                        <p:tav tm="100000">
                                          <p:val>
                                            <p:strVal val="#ppt_w"/>
                                          </p:val>
                                        </p:tav>
                                      </p:tavLst>
                                    </p:anim>
                                    <p:anim calcmode="lin" valueType="num">
                                      <p:cBhvr>
                                        <p:cTn id="16" dur="1000" fill="hold"/>
                                        <p:tgtEl>
                                          <p:spTgt spid="436228"/>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36230"/>
                                        </p:tgtEl>
                                        <p:attrNameLst>
                                          <p:attrName>style.visibility</p:attrName>
                                        </p:attrNameLst>
                                      </p:cBhvr>
                                      <p:to>
                                        <p:strVal val="visible"/>
                                      </p:to>
                                    </p:set>
                                    <p:anim calcmode="lin" valueType="num">
                                      <p:cBhvr>
                                        <p:cTn id="19" dur="1000" fill="hold"/>
                                        <p:tgtEl>
                                          <p:spTgt spid="436230"/>
                                        </p:tgtEl>
                                        <p:attrNameLst>
                                          <p:attrName>ppt_w</p:attrName>
                                        </p:attrNameLst>
                                      </p:cBhvr>
                                      <p:tavLst>
                                        <p:tav tm="0">
                                          <p:val>
                                            <p:fltVal val="0"/>
                                          </p:val>
                                        </p:tav>
                                        <p:tav tm="100000">
                                          <p:val>
                                            <p:strVal val="#ppt_w"/>
                                          </p:val>
                                        </p:tav>
                                      </p:tavLst>
                                    </p:anim>
                                    <p:anim calcmode="lin" valueType="num">
                                      <p:cBhvr>
                                        <p:cTn id="20" dur="1000" fill="hold"/>
                                        <p:tgtEl>
                                          <p:spTgt spid="436230"/>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436257"/>
                                        </p:tgtEl>
                                        <p:attrNameLst>
                                          <p:attrName>style.visibility</p:attrName>
                                        </p:attrNameLst>
                                      </p:cBhvr>
                                      <p:to>
                                        <p:strVal val="visible"/>
                                      </p:to>
                                    </p:set>
                                    <p:anim calcmode="lin" valueType="num">
                                      <p:cBhvr>
                                        <p:cTn id="23" dur="1000" fill="hold"/>
                                        <p:tgtEl>
                                          <p:spTgt spid="436257"/>
                                        </p:tgtEl>
                                        <p:attrNameLst>
                                          <p:attrName>ppt_w</p:attrName>
                                        </p:attrNameLst>
                                      </p:cBhvr>
                                      <p:tavLst>
                                        <p:tav tm="0">
                                          <p:val>
                                            <p:fltVal val="0"/>
                                          </p:val>
                                        </p:tav>
                                        <p:tav tm="100000">
                                          <p:val>
                                            <p:strVal val="#ppt_w"/>
                                          </p:val>
                                        </p:tav>
                                      </p:tavLst>
                                    </p:anim>
                                    <p:anim calcmode="lin" valueType="num">
                                      <p:cBhvr>
                                        <p:cTn id="24" dur="1000" fill="hold"/>
                                        <p:tgtEl>
                                          <p:spTgt spid="4362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26" grpId="0"/>
      <p:bldP spid="436227" grpId="0" animBg="1"/>
      <p:bldP spid="436228" grpId="0" animBg="1"/>
    </p:bldLst>
  </p:timing>
</p:sld>
</file>

<file path=ppt/slides/slide18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8274" name="Rectangle 2"/>
          <p:cNvSpPr>
            <a:spLocks noGrp="1" noChangeArrowheads="1"/>
          </p:cNvSpPr>
          <p:nvPr>
            <p:ph type="title" idx="4294967295"/>
          </p:nvPr>
        </p:nvSpPr>
        <p:spPr/>
        <p:txBody>
          <a:bodyPr anchorCtr="1"/>
          <a:lstStyle/>
          <a:p>
            <a:pPr eaLnBrk="1" hangingPunct="1">
              <a:defRPr/>
            </a:pPr>
            <a:r>
              <a:rPr lang="fa-IR" sz="4000" b="1" smtClean="0">
                <a:solidFill>
                  <a:schemeClr val="hlink"/>
                </a:solidFill>
              </a:rPr>
              <a:t>ضریب همبستگی اسپیرمن</a:t>
            </a:r>
            <a:endParaRPr lang="en-US" sz="4000" b="1" smtClean="0">
              <a:solidFill>
                <a:schemeClr val="hlink"/>
              </a:solidFill>
            </a:endParaRPr>
          </a:p>
        </p:txBody>
      </p:sp>
      <p:sp>
        <p:nvSpPr>
          <p:cNvPr id="438275" name="Rectangle 3"/>
          <p:cNvSpPr>
            <a:spLocks noGrp="1" noChangeArrowheads="1"/>
          </p:cNvSpPr>
          <p:nvPr>
            <p:ph type="body" idx="4294967295"/>
          </p:nvPr>
        </p:nvSpPr>
        <p:spPr>
          <a:xfrm>
            <a:off x="914400" y="1905000"/>
            <a:ext cx="7772400" cy="1798638"/>
          </a:xfrm>
        </p:spPr>
        <p:txBody>
          <a:bodyPr/>
          <a:lstStyle/>
          <a:p>
            <a:pPr algn="just" eaLnBrk="1" hangingPunct="1">
              <a:buFontTx/>
              <a:buNone/>
              <a:defRPr/>
            </a:pPr>
            <a:r>
              <a:rPr lang="fa-IR" sz="2800" b="1" dirty="0" smtClean="0"/>
              <a:t>   ضریب همبستگی اسپیرمن صورتی از ضریب همبستگی پیرسون است و زمانی به کار برده می شود که نمره ها رتبه بندی شده باشند یا به جای اعداد رتبه های آنها دردست باشد.</a:t>
            </a:r>
            <a:endParaRPr lang="en-US" sz="2800" b="1" dirty="0" smtClean="0"/>
          </a:p>
        </p:txBody>
      </p:sp>
      <p:sp>
        <p:nvSpPr>
          <p:cNvPr id="72710" name="Rectangle 4"/>
          <p:cNvSpPr>
            <a:spLocks noChangeArrowheads="1"/>
          </p:cNvSpPr>
          <p:nvPr/>
        </p:nvSpPr>
        <p:spPr bwMode="auto">
          <a:xfrm>
            <a:off x="0" y="3205163"/>
            <a:ext cx="9144000" cy="0"/>
          </a:xfrm>
          <a:prstGeom prst="rect">
            <a:avLst/>
          </a:prstGeom>
          <a:noFill/>
          <a:ln w="9525">
            <a:noFill/>
            <a:miter lim="800000"/>
            <a:headEnd/>
            <a:tailEnd/>
          </a:ln>
        </p:spPr>
        <p:txBody>
          <a:bodyPr wrap="none" anchor="ctr">
            <a:spAutoFit/>
          </a:bodyPr>
          <a:lstStyle/>
          <a:p>
            <a:endParaRPr lang="fa-IR"/>
          </a:p>
        </p:txBody>
      </p:sp>
      <p:graphicFrame>
        <p:nvGraphicFramePr>
          <p:cNvPr id="438277" name="Object 5"/>
          <p:cNvGraphicFramePr>
            <a:graphicFrameLocks noChangeAspect="1"/>
          </p:cNvGraphicFramePr>
          <p:nvPr/>
        </p:nvGraphicFramePr>
        <p:xfrm>
          <a:off x="1219200" y="3200400"/>
          <a:ext cx="3657600" cy="1360488"/>
        </p:xfrm>
        <a:graphic>
          <a:graphicData uri="http://schemas.openxmlformats.org/presentationml/2006/ole">
            <mc:AlternateContent xmlns:mc="http://schemas.openxmlformats.org/markup-compatibility/2006">
              <mc:Choice xmlns:v="urn:schemas-microsoft-com:vml" Requires="v">
                <p:oleObj spid="_x0000_s72718" name="Equation" r:id="rId4" imgW="1117115" imgH="444307" progId="Equation.3">
                  <p:embed/>
                </p:oleObj>
              </mc:Choice>
              <mc:Fallback>
                <p:oleObj name="Equation" r:id="rId4" imgW="1117115" imgH="444307" progId="Equation.3">
                  <p:embed/>
                  <p:pic>
                    <p:nvPicPr>
                      <p:cNvPr id="0" name="Object 5"/>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1219200" y="3200400"/>
                        <a:ext cx="3657600" cy="1360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8278" name="Rectangle 6"/>
          <p:cNvSpPr>
            <a:spLocks noChangeArrowheads="1"/>
          </p:cNvSpPr>
          <p:nvPr/>
        </p:nvSpPr>
        <p:spPr bwMode="auto">
          <a:xfrm>
            <a:off x="1143000" y="4724400"/>
            <a:ext cx="5257800" cy="523875"/>
          </a:xfrm>
          <a:prstGeom prst="rect">
            <a:avLst/>
          </a:prstGeom>
          <a:noFill/>
          <a:ln w="9525">
            <a:noFill/>
            <a:miter lim="800000"/>
            <a:headEnd/>
            <a:tailEnd/>
          </a:ln>
        </p:spPr>
        <p:txBody>
          <a:bodyPr anchor="ctr">
            <a:spAutoFit/>
          </a:bodyPr>
          <a:lstStyle/>
          <a:p>
            <a:r>
              <a:rPr lang="en-US" sz="2800" b="1"/>
              <a:t>P =  </a:t>
            </a:r>
            <a:r>
              <a:rPr lang="fa-IR" sz="2800" b="1"/>
              <a:t>ضریب همبستگی رتبه ای اسپیرمن</a:t>
            </a:r>
            <a:endParaRPr lang="en-US" sz="2800" b="1"/>
          </a:p>
        </p:txBody>
      </p:sp>
      <p:sp>
        <p:nvSpPr>
          <p:cNvPr id="438279" name="Rectangle 7"/>
          <p:cNvSpPr>
            <a:spLocks noChangeArrowheads="1"/>
          </p:cNvSpPr>
          <p:nvPr/>
        </p:nvSpPr>
        <p:spPr bwMode="auto">
          <a:xfrm>
            <a:off x="1143000" y="5867400"/>
            <a:ext cx="4000500" cy="523875"/>
          </a:xfrm>
          <a:prstGeom prst="rect">
            <a:avLst/>
          </a:prstGeom>
          <a:noFill/>
          <a:ln w="9525">
            <a:noFill/>
            <a:miter lim="800000"/>
            <a:headEnd/>
            <a:tailEnd/>
          </a:ln>
        </p:spPr>
        <p:txBody>
          <a:bodyPr anchor="ctr">
            <a:spAutoFit/>
          </a:bodyPr>
          <a:lstStyle/>
          <a:p>
            <a:r>
              <a:rPr lang="en-US" sz="2800" b="1"/>
              <a:t>N =  </a:t>
            </a:r>
            <a:r>
              <a:rPr lang="fa-IR" sz="2800" b="1"/>
              <a:t>تعداد داده ها یا نمره ها</a:t>
            </a:r>
            <a:endParaRPr lang="en-US" sz="2800" b="1"/>
          </a:p>
        </p:txBody>
      </p:sp>
      <p:sp>
        <p:nvSpPr>
          <p:cNvPr id="438280" name="Rectangle 8"/>
          <p:cNvSpPr>
            <a:spLocks noChangeArrowheads="1"/>
          </p:cNvSpPr>
          <p:nvPr/>
        </p:nvSpPr>
        <p:spPr bwMode="auto">
          <a:xfrm>
            <a:off x="2057400" y="5334000"/>
            <a:ext cx="2971800" cy="523875"/>
          </a:xfrm>
          <a:prstGeom prst="rect">
            <a:avLst/>
          </a:prstGeom>
          <a:noFill/>
          <a:ln w="9525">
            <a:noFill/>
            <a:miter lim="800000"/>
            <a:headEnd/>
            <a:tailEnd/>
          </a:ln>
        </p:spPr>
        <p:txBody>
          <a:bodyPr anchor="ctr">
            <a:spAutoFit/>
          </a:bodyPr>
          <a:lstStyle/>
          <a:p>
            <a:r>
              <a:rPr lang="en-US"/>
              <a:t> </a:t>
            </a:r>
            <a:r>
              <a:rPr lang="fa-IR" sz="2800" b="1"/>
              <a:t>مجذور تفاوت رتبه ها</a:t>
            </a:r>
            <a:r>
              <a:rPr lang="en-US"/>
              <a:t> </a:t>
            </a:r>
          </a:p>
        </p:txBody>
      </p:sp>
      <p:sp>
        <p:nvSpPr>
          <p:cNvPr id="72714" name="Rectangle 9"/>
          <p:cNvSpPr>
            <a:spLocks noChangeArrowheads="1"/>
          </p:cNvSpPr>
          <p:nvPr/>
        </p:nvSpPr>
        <p:spPr bwMode="auto">
          <a:xfrm>
            <a:off x="0" y="3352800"/>
            <a:ext cx="9144000" cy="0"/>
          </a:xfrm>
          <a:prstGeom prst="rect">
            <a:avLst/>
          </a:prstGeom>
          <a:noFill/>
          <a:ln w="9525">
            <a:noFill/>
            <a:miter lim="800000"/>
            <a:headEnd/>
            <a:tailEnd/>
          </a:ln>
        </p:spPr>
        <p:txBody>
          <a:bodyPr wrap="none" anchor="ctr">
            <a:spAutoFit/>
          </a:bodyPr>
          <a:lstStyle/>
          <a:p>
            <a:endParaRPr lang="fa-IR"/>
          </a:p>
        </p:txBody>
      </p:sp>
      <p:graphicFrame>
        <p:nvGraphicFramePr>
          <p:cNvPr id="438282" name="Object 10"/>
          <p:cNvGraphicFramePr>
            <a:graphicFrameLocks noChangeAspect="1"/>
          </p:cNvGraphicFramePr>
          <p:nvPr/>
        </p:nvGraphicFramePr>
        <p:xfrm>
          <a:off x="1143000" y="5257800"/>
          <a:ext cx="914400" cy="533400"/>
        </p:xfrm>
        <a:graphic>
          <a:graphicData uri="http://schemas.openxmlformats.org/presentationml/2006/ole">
            <mc:AlternateContent xmlns:mc="http://schemas.openxmlformats.org/markup-compatibility/2006">
              <mc:Choice xmlns:v="urn:schemas-microsoft-com:vml" Requires="v">
                <p:oleObj spid="_x0000_s72719" name="Equation" r:id="rId6" imgW="342751" imgH="190417" progId="Equation.3">
                  <p:embed/>
                </p:oleObj>
              </mc:Choice>
              <mc:Fallback>
                <p:oleObj name="Equation" r:id="rId6" imgW="342751" imgH="190417" progId="Equation.3">
                  <p:embed/>
                  <p:pic>
                    <p:nvPicPr>
                      <p:cNvPr id="0" name="Object 10"/>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1143000" y="5257800"/>
                        <a:ext cx="9144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38274"/>
                                        </p:tgtEl>
                                        <p:attrNameLst>
                                          <p:attrName>style.visibility</p:attrName>
                                        </p:attrNameLst>
                                      </p:cBhvr>
                                      <p:to>
                                        <p:strVal val="visible"/>
                                      </p:to>
                                    </p:set>
                                    <p:anim calcmode="lin" valueType="num">
                                      <p:cBhvr>
                                        <p:cTn id="7" dur="500" fill="hold"/>
                                        <p:tgtEl>
                                          <p:spTgt spid="438274"/>
                                        </p:tgtEl>
                                        <p:attrNameLst>
                                          <p:attrName>ppt_w</p:attrName>
                                        </p:attrNameLst>
                                      </p:cBhvr>
                                      <p:tavLst>
                                        <p:tav tm="0">
                                          <p:val>
                                            <p:fltVal val="0"/>
                                          </p:val>
                                        </p:tav>
                                        <p:tav tm="100000">
                                          <p:val>
                                            <p:strVal val="#ppt_w"/>
                                          </p:val>
                                        </p:tav>
                                      </p:tavLst>
                                    </p:anim>
                                    <p:anim calcmode="lin" valueType="num">
                                      <p:cBhvr>
                                        <p:cTn id="8" dur="500" fill="hold"/>
                                        <p:tgtEl>
                                          <p:spTgt spid="4382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38275">
                                            <p:txEl>
                                              <p:pRg st="0" end="0"/>
                                            </p:txEl>
                                          </p:spTgt>
                                        </p:tgtEl>
                                        <p:attrNameLst>
                                          <p:attrName>style.visibility</p:attrName>
                                        </p:attrNameLst>
                                      </p:cBhvr>
                                      <p:to>
                                        <p:strVal val="visible"/>
                                      </p:to>
                                    </p:set>
                                    <p:anim calcmode="lin" valueType="num">
                                      <p:cBhvr>
                                        <p:cTn id="13" dur="500" fill="hold"/>
                                        <p:tgtEl>
                                          <p:spTgt spid="43827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38275">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438277"/>
                                        </p:tgtEl>
                                        <p:attrNameLst>
                                          <p:attrName>style.visibility</p:attrName>
                                        </p:attrNameLst>
                                      </p:cBhvr>
                                      <p:to>
                                        <p:strVal val="visible"/>
                                      </p:to>
                                    </p:set>
                                    <p:anim calcmode="lin" valueType="num">
                                      <p:cBhvr>
                                        <p:cTn id="17" dur="1000" fill="hold"/>
                                        <p:tgtEl>
                                          <p:spTgt spid="438277"/>
                                        </p:tgtEl>
                                        <p:attrNameLst>
                                          <p:attrName>ppt_w</p:attrName>
                                        </p:attrNameLst>
                                      </p:cBhvr>
                                      <p:tavLst>
                                        <p:tav tm="0">
                                          <p:val>
                                            <p:fltVal val="0"/>
                                          </p:val>
                                        </p:tav>
                                        <p:tav tm="100000">
                                          <p:val>
                                            <p:strVal val="#ppt_w"/>
                                          </p:val>
                                        </p:tav>
                                      </p:tavLst>
                                    </p:anim>
                                    <p:anim calcmode="lin" valueType="num">
                                      <p:cBhvr>
                                        <p:cTn id="18" dur="1000" fill="hold"/>
                                        <p:tgtEl>
                                          <p:spTgt spid="438277"/>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438278"/>
                                        </p:tgtEl>
                                        <p:attrNameLst>
                                          <p:attrName>style.visibility</p:attrName>
                                        </p:attrNameLst>
                                      </p:cBhvr>
                                      <p:to>
                                        <p:strVal val="visible"/>
                                      </p:to>
                                    </p:set>
                                    <p:anim calcmode="lin" valueType="num">
                                      <p:cBhvr>
                                        <p:cTn id="21" dur="1000" fill="hold"/>
                                        <p:tgtEl>
                                          <p:spTgt spid="438278"/>
                                        </p:tgtEl>
                                        <p:attrNameLst>
                                          <p:attrName>ppt_w</p:attrName>
                                        </p:attrNameLst>
                                      </p:cBhvr>
                                      <p:tavLst>
                                        <p:tav tm="0">
                                          <p:val>
                                            <p:fltVal val="0"/>
                                          </p:val>
                                        </p:tav>
                                        <p:tav tm="100000">
                                          <p:val>
                                            <p:strVal val="#ppt_w"/>
                                          </p:val>
                                        </p:tav>
                                      </p:tavLst>
                                    </p:anim>
                                    <p:anim calcmode="lin" valueType="num">
                                      <p:cBhvr>
                                        <p:cTn id="22" dur="1000" fill="hold"/>
                                        <p:tgtEl>
                                          <p:spTgt spid="438278"/>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438279"/>
                                        </p:tgtEl>
                                        <p:attrNameLst>
                                          <p:attrName>style.visibility</p:attrName>
                                        </p:attrNameLst>
                                      </p:cBhvr>
                                      <p:to>
                                        <p:strVal val="visible"/>
                                      </p:to>
                                    </p:set>
                                    <p:anim calcmode="lin" valueType="num">
                                      <p:cBhvr>
                                        <p:cTn id="25" dur="1000" fill="hold"/>
                                        <p:tgtEl>
                                          <p:spTgt spid="438279"/>
                                        </p:tgtEl>
                                        <p:attrNameLst>
                                          <p:attrName>ppt_w</p:attrName>
                                        </p:attrNameLst>
                                      </p:cBhvr>
                                      <p:tavLst>
                                        <p:tav tm="0">
                                          <p:val>
                                            <p:fltVal val="0"/>
                                          </p:val>
                                        </p:tav>
                                        <p:tav tm="100000">
                                          <p:val>
                                            <p:strVal val="#ppt_w"/>
                                          </p:val>
                                        </p:tav>
                                      </p:tavLst>
                                    </p:anim>
                                    <p:anim calcmode="lin" valueType="num">
                                      <p:cBhvr>
                                        <p:cTn id="26" dur="1000" fill="hold"/>
                                        <p:tgtEl>
                                          <p:spTgt spid="438279"/>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438280"/>
                                        </p:tgtEl>
                                        <p:attrNameLst>
                                          <p:attrName>style.visibility</p:attrName>
                                        </p:attrNameLst>
                                      </p:cBhvr>
                                      <p:to>
                                        <p:strVal val="visible"/>
                                      </p:to>
                                    </p:set>
                                    <p:anim calcmode="lin" valueType="num">
                                      <p:cBhvr>
                                        <p:cTn id="29" dur="1000" fill="hold"/>
                                        <p:tgtEl>
                                          <p:spTgt spid="438280"/>
                                        </p:tgtEl>
                                        <p:attrNameLst>
                                          <p:attrName>ppt_w</p:attrName>
                                        </p:attrNameLst>
                                      </p:cBhvr>
                                      <p:tavLst>
                                        <p:tav tm="0">
                                          <p:val>
                                            <p:fltVal val="0"/>
                                          </p:val>
                                        </p:tav>
                                        <p:tav tm="100000">
                                          <p:val>
                                            <p:strVal val="#ppt_w"/>
                                          </p:val>
                                        </p:tav>
                                      </p:tavLst>
                                    </p:anim>
                                    <p:anim calcmode="lin" valueType="num">
                                      <p:cBhvr>
                                        <p:cTn id="30" dur="1000" fill="hold"/>
                                        <p:tgtEl>
                                          <p:spTgt spid="438280"/>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438282"/>
                                        </p:tgtEl>
                                        <p:attrNameLst>
                                          <p:attrName>style.visibility</p:attrName>
                                        </p:attrNameLst>
                                      </p:cBhvr>
                                      <p:to>
                                        <p:strVal val="visible"/>
                                      </p:to>
                                    </p:set>
                                    <p:anim calcmode="lin" valueType="num">
                                      <p:cBhvr>
                                        <p:cTn id="33" dur="1000" fill="hold"/>
                                        <p:tgtEl>
                                          <p:spTgt spid="438282"/>
                                        </p:tgtEl>
                                        <p:attrNameLst>
                                          <p:attrName>ppt_w</p:attrName>
                                        </p:attrNameLst>
                                      </p:cBhvr>
                                      <p:tavLst>
                                        <p:tav tm="0">
                                          <p:val>
                                            <p:fltVal val="0"/>
                                          </p:val>
                                        </p:tav>
                                        <p:tav tm="100000">
                                          <p:val>
                                            <p:strVal val="#ppt_w"/>
                                          </p:val>
                                        </p:tav>
                                      </p:tavLst>
                                    </p:anim>
                                    <p:anim calcmode="lin" valueType="num">
                                      <p:cBhvr>
                                        <p:cTn id="34" dur="1000" fill="hold"/>
                                        <p:tgtEl>
                                          <p:spTgt spid="4382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4" grpId="0"/>
      <p:bldP spid="438275" grpId="0" build="p"/>
      <p:bldP spid="438278" grpId="0"/>
      <p:bldP spid="438279" grpId="0"/>
      <p:bldP spid="438280" grpId="0"/>
    </p:bldLst>
  </p:timing>
</p:sld>
</file>

<file path=ppt/slides/slide18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22" name="Rectangle 2"/>
          <p:cNvSpPr>
            <a:spLocks noGrp="1" noChangeArrowheads="1"/>
          </p:cNvSpPr>
          <p:nvPr>
            <p:ph type="title" idx="4294967295"/>
          </p:nvPr>
        </p:nvSpPr>
        <p:spPr>
          <a:xfrm>
            <a:off x="457200" y="685800"/>
            <a:ext cx="8229600" cy="1139825"/>
          </a:xfrm>
        </p:spPr>
        <p:txBody>
          <a:bodyPr anchorCtr="1"/>
          <a:lstStyle/>
          <a:p>
            <a:pPr eaLnBrk="1" hangingPunct="1">
              <a:defRPr/>
            </a:pPr>
            <a:r>
              <a:rPr lang="fa-IR" sz="3600" b="1" dirty="0" smtClean="0">
                <a:solidFill>
                  <a:srgbClr val="FF3300"/>
                </a:solidFill>
              </a:rPr>
              <a:t>مراحل محاسبه ضریب همبستگی رتبه ای اسپیرمن</a:t>
            </a:r>
            <a:endParaRPr lang="en-US" sz="3600" b="1" dirty="0" smtClean="0">
              <a:solidFill>
                <a:srgbClr val="FF3300"/>
              </a:solidFill>
            </a:endParaRPr>
          </a:p>
        </p:txBody>
      </p:sp>
      <p:sp>
        <p:nvSpPr>
          <p:cNvPr id="440323" name="Rectangle 3"/>
          <p:cNvSpPr>
            <a:spLocks noGrp="1" noChangeArrowheads="1"/>
          </p:cNvSpPr>
          <p:nvPr>
            <p:ph type="body" idx="4294967295"/>
          </p:nvPr>
        </p:nvSpPr>
        <p:spPr>
          <a:xfrm>
            <a:off x="457200" y="2389188"/>
            <a:ext cx="8153400" cy="3182937"/>
          </a:xfrm>
        </p:spPr>
        <p:txBody>
          <a:bodyPr/>
          <a:lstStyle/>
          <a:p>
            <a:pPr algn="just" eaLnBrk="1" hangingPunct="1">
              <a:buFontTx/>
              <a:buNone/>
              <a:defRPr/>
            </a:pPr>
            <a:r>
              <a:rPr lang="fa-IR" b="1" dirty="0" smtClean="0"/>
              <a:t>  1- اعداد متغیر </a:t>
            </a:r>
            <a:r>
              <a:rPr lang="en-US" b="1" dirty="0" smtClean="0"/>
              <a:t>X</a:t>
            </a:r>
            <a:r>
              <a:rPr lang="fa-IR" b="1" dirty="0" smtClean="0"/>
              <a:t> به ترتیب از بزرگ</a:t>
            </a:r>
            <a:r>
              <a:rPr lang="en-US" b="1" dirty="0" smtClean="0"/>
              <a:t> </a:t>
            </a:r>
            <a:r>
              <a:rPr lang="fa-IR" b="1" dirty="0" smtClean="0"/>
              <a:t> به کوچک مرتب </a:t>
            </a:r>
          </a:p>
          <a:p>
            <a:pPr algn="just" eaLnBrk="1" hangingPunct="1">
              <a:buFontTx/>
              <a:buNone/>
              <a:defRPr/>
            </a:pPr>
            <a:r>
              <a:rPr lang="fa-IR" b="1" dirty="0" smtClean="0"/>
              <a:t>   می کنیم(</a:t>
            </a:r>
            <a:r>
              <a:rPr lang="en-US" b="1" dirty="0" smtClean="0"/>
              <a:t>Rx</a:t>
            </a:r>
            <a:r>
              <a:rPr lang="fa-IR" b="1" dirty="0" smtClean="0"/>
              <a:t>) و بعد از آن اعداد </a:t>
            </a:r>
            <a:r>
              <a:rPr lang="en-US" b="1" dirty="0" smtClean="0"/>
              <a:t>Y</a:t>
            </a:r>
            <a:r>
              <a:rPr lang="fa-IR" b="1" dirty="0" smtClean="0"/>
              <a:t> مربوط به هرعدد </a:t>
            </a:r>
            <a:r>
              <a:rPr lang="en-US" b="1" dirty="0" smtClean="0"/>
              <a:t>   X</a:t>
            </a:r>
            <a:r>
              <a:rPr lang="fa-IR" b="1" dirty="0" smtClean="0"/>
              <a:t> را</a:t>
            </a:r>
            <a:r>
              <a:rPr lang="en-US" b="1" dirty="0" smtClean="0"/>
              <a:t> </a:t>
            </a:r>
            <a:r>
              <a:rPr lang="fa-IR" b="1" dirty="0" smtClean="0"/>
              <a:t> در</a:t>
            </a:r>
            <a:r>
              <a:rPr lang="en-US" b="1" dirty="0" smtClean="0"/>
              <a:t> </a:t>
            </a:r>
            <a:r>
              <a:rPr lang="fa-IR" b="1" dirty="0" smtClean="0"/>
              <a:t> ستون </a:t>
            </a:r>
            <a:r>
              <a:rPr lang="en-US" b="1" dirty="0" smtClean="0"/>
              <a:t>Y</a:t>
            </a:r>
            <a:r>
              <a:rPr lang="fa-IR" b="1" dirty="0" smtClean="0"/>
              <a:t> ها قرار می دهیم و به</a:t>
            </a:r>
            <a:r>
              <a:rPr lang="en-US" b="1" dirty="0" smtClean="0"/>
              <a:t>  </a:t>
            </a:r>
            <a:r>
              <a:rPr lang="fa-IR" b="1" dirty="0" smtClean="0"/>
              <a:t>آنها رتبه </a:t>
            </a:r>
            <a:r>
              <a:rPr lang="en-US" b="1" dirty="0" smtClean="0"/>
              <a:t>     </a:t>
            </a:r>
            <a:r>
              <a:rPr lang="fa-IR" b="1" dirty="0" smtClean="0"/>
              <a:t>می دهیم (</a:t>
            </a:r>
            <a:r>
              <a:rPr lang="en-US" b="1" dirty="0" err="1" smtClean="0"/>
              <a:t>Ry</a:t>
            </a:r>
            <a:r>
              <a:rPr lang="fa-IR" b="1" dirty="0" smtClean="0"/>
              <a:t>) </a:t>
            </a:r>
          </a:p>
          <a:p>
            <a:pPr algn="just" eaLnBrk="1" hangingPunct="1">
              <a:buFontTx/>
              <a:buNone/>
              <a:defRPr/>
            </a:pPr>
            <a:r>
              <a:rPr lang="fa-IR" b="1" dirty="0" smtClean="0"/>
              <a:t>  2- </a:t>
            </a:r>
            <a:r>
              <a:rPr lang="en-US" b="1" dirty="0" err="1" smtClean="0"/>
              <a:t>Ry</a:t>
            </a:r>
            <a:r>
              <a:rPr lang="en-US" b="1" dirty="0" smtClean="0"/>
              <a:t> </a:t>
            </a:r>
            <a:r>
              <a:rPr lang="fa-IR" b="1" dirty="0" smtClean="0"/>
              <a:t> را </a:t>
            </a:r>
            <a:r>
              <a:rPr lang="en-US" b="1" dirty="0" smtClean="0"/>
              <a:t> </a:t>
            </a:r>
            <a:r>
              <a:rPr lang="fa-IR" b="1" dirty="0" smtClean="0"/>
              <a:t>از </a:t>
            </a:r>
            <a:r>
              <a:rPr lang="en-US" b="1" dirty="0" smtClean="0"/>
              <a:t>Rx</a:t>
            </a:r>
            <a:r>
              <a:rPr lang="fa-IR" b="1" dirty="0" smtClean="0"/>
              <a:t> کم </a:t>
            </a:r>
            <a:r>
              <a:rPr lang="en-US" b="1" dirty="0" smtClean="0"/>
              <a:t> </a:t>
            </a:r>
            <a:r>
              <a:rPr lang="fa-IR" b="1" dirty="0" smtClean="0"/>
              <a:t>می کنیم و اختلاف آنها را </a:t>
            </a:r>
            <a:r>
              <a:rPr lang="en-US" b="1" dirty="0" smtClean="0"/>
              <a:t>D</a:t>
            </a:r>
            <a:endParaRPr lang="fa-IR" b="1" dirty="0" smtClean="0"/>
          </a:p>
          <a:p>
            <a:pPr algn="just" eaLnBrk="1" hangingPunct="1">
              <a:buFontTx/>
              <a:buNone/>
              <a:defRPr/>
            </a:pPr>
            <a:r>
              <a:rPr lang="fa-IR" b="1" dirty="0" smtClean="0"/>
              <a:t> </a:t>
            </a:r>
            <a:r>
              <a:rPr lang="en-US" b="1" dirty="0" smtClean="0"/>
              <a:t> </a:t>
            </a:r>
            <a:r>
              <a:rPr lang="fa-IR" b="1" dirty="0" smtClean="0"/>
              <a:t>می نامیم .</a:t>
            </a: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40322"/>
                                        </p:tgtEl>
                                        <p:attrNameLst>
                                          <p:attrName>style.visibility</p:attrName>
                                        </p:attrNameLst>
                                      </p:cBhvr>
                                      <p:to>
                                        <p:strVal val="visible"/>
                                      </p:to>
                                    </p:set>
                                    <p:anim calcmode="lin" valueType="num">
                                      <p:cBhvr>
                                        <p:cTn id="7" dur="500" fill="hold"/>
                                        <p:tgtEl>
                                          <p:spTgt spid="440322"/>
                                        </p:tgtEl>
                                        <p:attrNameLst>
                                          <p:attrName>ppt_w</p:attrName>
                                        </p:attrNameLst>
                                      </p:cBhvr>
                                      <p:tavLst>
                                        <p:tav tm="0">
                                          <p:val>
                                            <p:fltVal val="0"/>
                                          </p:val>
                                        </p:tav>
                                        <p:tav tm="100000">
                                          <p:val>
                                            <p:strVal val="#ppt_w"/>
                                          </p:val>
                                        </p:tav>
                                      </p:tavLst>
                                    </p:anim>
                                    <p:anim calcmode="lin" valueType="num">
                                      <p:cBhvr>
                                        <p:cTn id="8" dur="500" fill="hold"/>
                                        <p:tgtEl>
                                          <p:spTgt spid="44032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40323">
                                            <p:txEl>
                                              <p:pRg st="0" end="0"/>
                                            </p:txEl>
                                          </p:spTgt>
                                        </p:tgtEl>
                                        <p:attrNameLst>
                                          <p:attrName>style.visibility</p:attrName>
                                        </p:attrNameLst>
                                      </p:cBhvr>
                                      <p:to>
                                        <p:strVal val="visible"/>
                                      </p:to>
                                    </p:set>
                                    <p:anim calcmode="lin" valueType="num">
                                      <p:cBhvr>
                                        <p:cTn id="13" dur="500" fill="hold"/>
                                        <p:tgtEl>
                                          <p:spTgt spid="44032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4032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40323">
                                            <p:txEl>
                                              <p:pRg st="1" end="1"/>
                                            </p:txEl>
                                          </p:spTgt>
                                        </p:tgtEl>
                                        <p:attrNameLst>
                                          <p:attrName>style.visibility</p:attrName>
                                        </p:attrNameLst>
                                      </p:cBhvr>
                                      <p:to>
                                        <p:strVal val="visible"/>
                                      </p:to>
                                    </p:set>
                                    <p:anim calcmode="lin" valueType="num">
                                      <p:cBhvr>
                                        <p:cTn id="19" dur="500" fill="hold"/>
                                        <p:tgtEl>
                                          <p:spTgt spid="44032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4032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40323">
                                            <p:txEl>
                                              <p:pRg st="2" end="2"/>
                                            </p:txEl>
                                          </p:spTgt>
                                        </p:tgtEl>
                                        <p:attrNameLst>
                                          <p:attrName>style.visibility</p:attrName>
                                        </p:attrNameLst>
                                      </p:cBhvr>
                                      <p:to>
                                        <p:strVal val="visible"/>
                                      </p:to>
                                    </p:set>
                                    <p:anim calcmode="lin" valueType="num">
                                      <p:cBhvr>
                                        <p:cTn id="25" dur="500" fill="hold"/>
                                        <p:tgtEl>
                                          <p:spTgt spid="44032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44032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440323">
                                            <p:txEl>
                                              <p:pRg st="3" end="3"/>
                                            </p:txEl>
                                          </p:spTgt>
                                        </p:tgtEl>
                                        <p:attrNameLst>
                                          <p:attrName>style.visibility</p:attrName>
                                        </p:attrNameLst>
                                      </p:cBhvr>
                                      <p:to>
                                        <p:strVal val="visible"/>
                                      </p:to>
                                    </p:set>
                                    <p:anim calcmode="lin" valueType="num">
                                      <p:cBhvr>
                                        <p:cTn id="31" dur="500" fill="hold"/>
                                        <p:tgtEl>
                                          <p:spTgt spid="44032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44032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2" grpId="0"/>
      <p:bldP spid="440323" grpId="0" build="p"/>
    </p:bldLst>
  </p:timing>
</p:sld>
</file>

<file path=ppt/slides/slide18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2370" name="Rectangle 2"/>
          <p:cNvSpPr>
            <a:spLocks noGrp="1" noChangeArrowheads="1"/>
          </p:cNvSpPr>
          <p:nvPr>
            <p:ph type="title" idx="4294967295"/>
          </p:nvPr>
        </p:nvSpPr>
        <p:spPr>
          <a:xfrm>
            <a:off x="228600" y="1828800"/>
            <a:ext cx="8534400" cy="3581400"/>
          </a:xfrm>
        </p:spPr>
        <p:txBody>
          <a:bodyPr anchorCtr="1"/>
          <a:lstStyle/>
          <a:p>
            <a:pPr algn="r" eaLnBrk="1" hangingPunct="1">
              <a:defRPr/>
            </a:pPr>
            <a:r>
              <a:rPr lang="fa-IR" sz="3200" b="1" dirty="0" smtClean="0"/>
              <a:t>3- </a:t>
            </a:r>
            <a:r>
              <a:rPr lang="en-US" sz="3200" b="1" dirty="0" smtClean="0"/>
              <a:t> D</a:t>
            </a:r>
            <a:r>
              <a:rPr lang="fa-IR" sz="3200" b="1" dirty="0" smtClean="0"/>
              <a:t>ها را به توان دو می رسانیم و مجموع آنها را محاسبه می کنیم.</a:t>
            </a:r>
            <a:br>
              <a:rPr lang="fa-IR" sz="3200" b="1" dirty="0" smtClean="0"/>
            </a:br>
            <a:r>
              <a:rPr lang="fa-IR" sz="3200" b="1" dirty="0" smtClean="0"/>
              <a:t>4- مقادیر به دست آمده را در فرمول جایگزین می کنیم.</a:t>
            </a:r>
            <a:br>
              <a:rPr lang="fa-IR" sz="3200" b="1" dirty="0" smtClean="0"/>
            </a:br>
            <a:r>
              <a:rPr lang="fa-IR" sz="3200" b="1" dirty="0" smtClean="0"/>
              <a:t/>
            </a:r>
            <a:br>
              <a:rPr lang="fa-IR" sz="3200" b="1" dirty="0" smtClean="0"/>
            </a:br>
            <a:r>
              <a:rPr lang="en-US" sz="3200" b="1" dirty="0" smtClean="0"/>
              <a:t/>
            </a:r>
            <a:br>
              <a:rPr lang="en-US" sz="3200" b="1" dirty="0" smtClean="0"/>
            </a:br>
            <a:r>
              <a:rPr lang="fa-IR" sz="3200" b="1" dirty="0" smtClean="0">
                <a:solidFill>
                  <a:srgbClr val="FF33CC"/>
                </a:solidFill>
              </a:rPr>
              <a:t>نکته: </a:t>
            </a:r>
            <a:r>
              <a:rPr lang="fa-IR" sz="3200" b="1" dirty="0" smtClean="0"/>
              <a:t>بعضی مواقع یک عدد چند بار تکرار شده است در این </a:t>
            </a:r>
            <a:br>
              <a:rPr lang="fa-IR" sz="3200" b="1" dirty="0" smtClean="0"/>
            </a:br>
            <a:r>
              <a:rPr lang="fa-IR" sz="3200" b="1" dirty="0" smtClean="0"/>
              <a:t> مواقع </a:t>
            </a:r>
            <a:r>
              <a:rPr lang="en-US" sz="3200" b="1" dirty="0" smtClean="0"/>
              <a:t> </a:t>
            </a:r>
            <a:r>
              <a:rPr lang="fa-IR" sz="3200" b="1" dirty="0" smtClean="0"/>
              <a:t>رتبه های اعداد را با هم </a:t>
            </a:r>
            <a:r>
              <a:rPr lang="en-US" sz="3200" b="1" dirty="0" smtClean="0"/>
              <a:t> </a:t>
            </a:r>
            <a:r>
              <a:rPr lang="fa-IR" sz="3200" b="1" dirty="0" smtClean="0"/>
              <a:t>جمع</a:t>
            </a:r>
            <a:r>
              <a:rPr lang="en-US" sz="3200" b="1" dirty="0" smtClean="0"/>
              <a:t> </a:t>
            </a:r>
            <a:r>
              <a:rPr lang="fa-IR" sz="3200" b="1" dirty="0" smtClean="0"/>
              <a:t> کرده و بر تعداد آنها تقسیم می کنیم.نتیجه به دست آمده رتبه اعداد تکرار شده می باشد. </a:t>
            </a:r>
            <a:endParaRPr lang="en-US" sz="32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42370"/>
                                        </p:tgtEl>
                                        <p:attrNameLst>
                                          <p:attrName>style.visibility</p:attrName>
                                        </p:attrNameLst>
                                      </p:cBhvr>
                                      <p:to>
                                        <p:strVal val="visible"/>
                                      </p:to>
                                    </p:set>
                                    <p:anim calcmode="lin" valueType="num">
                                      <p:cBhvr>
                                        <p:cTn id="7" dur="500" fill="hold"/>
                                        <p:tgtEl>
                                          <p:spTgt spid="442370"/>
                                        </p:tgtEl>
                                        <p:attrNameLst>
                                          <p:attrName>ppt_w</p:attrName>
                                        </p:attrNameLst>
                                      </p:cBhvr>
                                      <p:tavLst>
                                        <p:tav tm="0">
                                          <p:val>
                                            <p:fltVal val="0"/>
                                          </p:val>
                                        </p:tav>
                                        <p:tav tm="100000">
                                          <p:val>
                                            <p:strVal val="#ppt_w"/>
                                          </p:val>
                                        </p:tav>
                                      </p:tavLst>
                                    </p:anim>
                                    <p:anim calcmode="lin" valueType="num">
                                      <p:cBhvr>
                                        <p:cTn id="8" dur="500" fill="hold"/>
                                        <p:tgtEl>
                                          <p:spTgt spid="4423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0" grpId="0"/>
    </p:bldLst>
  </p:timing>
</p:sld>
</file>

<file path=ppt/slides/slide18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4418" name="Rectangle 2"/>
          <p:cNvSpPr>
            <a:spLocks noGrp="1" noChangeArrowheads="1"/>
          </p:cNvSpPr>
          <p:nvPr>
            <p:ph type="title" idx="4294967295"/>
          </p:nvPr>
        </p:nvSpPr>
        <p:spPr>
          <a:xfrm>
            <a:off x="457200" y="457200"/>
            <a:ext cx="8229600" cy="1139825"/>
          </a:xfrm>
        </p:spPr>
        <p:txBody>
          <a:bodyPr anchorCtr="1"/>
          <a:lstStyle/>
          <a:p>
            <a:pPr eaLnBrk="1" hangingPunct="1">
              <a:defRPr/>
            </a:pPr>
            <a:r>
              <a:rPr lang="fa-IR" sz="3200" b="1" smtClean="0"/>
              <a:t>ضریب همبستگی اسپیرمن داده های زیر را محاسبه کنید.</a:t>
            </a:r>
            <a:endParaRPr lang="en-US" sz="3200" b="1" smtClean="0"/>
          </a:p>
        </p:txBody>
      </p:sp>
      <p:graphicFrame>
        <p:nvGraphicFramePr>
          <p:cNvPr id="444419" name="Object 3"/>
          <p:cNvGraphicFramePr>
            <a:graphicFrameLocks noChangeAspect="1"/>
          </p:cNvGraphicFramePr>
          <p:nvPr/>
        </p:nvGraphicFramePr>
        <p:xfrm>
          <a:off x="4267200" y="1905000"/>
          <a:ext cx="266700" cy="592138"/>
        </p:xfrm>
        <a:graphic>
          <a:graphicData uri="http://schemas.openxmlformats.org/presentationml/2006/ole">
            <mc:AlternateContent xmlns:mc="http://schemas.openxmlformats.org/markup-compatibility/2006">
              <mc:Choice xmlns:v="urn:schemas-microsoft-com:vml" Requires="v">
                <p:oleObj spid="_x0000_s73742" name="Equation" r:id="rId4" imgW="88784" imgH="190252" progId="Equation.3">
                  <p:embed/>
                </p:oleObj>
              </mc:Choice>
              <mc:Fallback>
                <p:oleObj name="Equation" r:id="rId4" imgW="88784" imgH="190252" progId="Equation.3">
                  <p:embed/>
                  <p:pic>
                    <p:nvPicPr>
                      <p:cNvPr id="0" name="Object 3"/>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4267200" y="1905000"/>
                        <a:ext cx="266700" cy="592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4420" name="Group 4"/>
          <p:cNvGraphicFramePr>
            <a:graphicFrameLocks noGrp="1"/>
          </p:cNvGraphicFramePr>
          <p:nvPr/>
        </p:nvGraphicFramePr>
        <p:xfrm>
          <a:off x="609600" y="1981200"/>
          <a:ext cx="3886200" cy="4114800"/>
        </p:xfrm>
        <a:graphic>
          <a:graphicData uri="http://schemas.openxmlformats.org/drawingml/2006/table">
            <a:tbl>
              <a:tblPr/>
              <a:tblGrid>
                <a:gridCol w="647700"/>
                <a:gridCol w="646113"/>
                <a:gridCol w="647700"/>
                <a:gridCol w="646112"/>
                <a:gridCol w="649288"/>
                <a:gridCol w="649287"/>
              </a:tblGrid>
              <a:tr h="17462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X</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Y</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Rx</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Ry</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D</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2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47</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46</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45</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45</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45</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43</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41</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38</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51</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32</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39</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41</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50</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48</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4</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4</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4</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6</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7</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6</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7</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4</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4</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4</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25</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9</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16</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16</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15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fa-I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fa-I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fa-I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fa-I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fa-I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68</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3763" name="Rectangle 34"/>
          <p:cNvSpPr>
            <a:spLocks noChangeArrowheads="1"/>
          </p:cNvSpPr>
          <p:nvPr/>
        </p:nvSpPr>
        <p:spPr bwMode="auto">
          <a:xfrm>
            <a:off x="0" y="3219450"/>
            <a:ext cx="9144000" cy="0"/>
          </a:xfrm>
          <a:prstGeom prst="rect">
            <a:avLst/>
          </a:prstGeom>
          <a:noFill/>
          <a:ln w="9525">
            <a:noFill/>
            <a:miter lim="800000"/>
            <a:headEnd/>
            <a:tailEnd/>
          </a:ln>
        </p:spPr>
        <p:txBody>
          <a:bodyPr wrap="none" anchor="ctr">
            <a:spAutoFit/>
          </a:bodyPr>
          <a:lstStyle/>
          <a:p>
            <a:endParaRPr lang="fa-IR"/>
          </a:p>
        </p:txBody>
      </p:sp>
      <p:graphicFrame>
        <p:nvGraphicFramePr>
          <p:cNvPr id="444451" name="Object 35"/>
          <p:cNvGraphicFramePr>
            <a:graphicFrameLocks noChangeAspect="1"/>
          </p:cNvGraphicFramePr>
          <p:nvPr/>
        </p:nvGraphicFramePr>
        <p:xfrm>
          <a:off x="4525963" y="2971800"/>
          <a:ext cx="4435475" cy="1295400"/>
        </p:xfrm>
        <a:graphic>
          <a:graphicData uri="http://schemas.openxmlformats.org/presentationml/2006/ole">
            <mc:AlternateContent xmlns:mc="http://schemas.openxmlformats.org/markup-compatibility/2006">
              <mc:Choice xmlns:v="urn:schemas-microsoft-com:vml" Requires="v">
                <p:oleObj spid="_x0000_s73743" name="Equation" r:id="rId6" imgW="1562040" imgH="419040" progId="Equation.3">
                  <p:embed/>
                </p:oleObj>
              </mc:Choice>
              <mc:Fallback>
                <p:oleObj name="Equation" r:id="rId6" imgW="1562040" imgH="419040" progId="Equation.3">
                  <p:embed/>
                  <p:pic>
                    <p:nvPicPr>
                      <p:cNvPr id="0" name="Object 35"/>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4525963" y="2971800"/>
                        <a:ext cx="4435475"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44418"/>
                                        </p:tgtEl>
                                        <p:attrNameLst>
                                          <p:attrName>style.visibility</p:attrName>
                                        </p:attrNameLst>
                                      </p:cBhvr>
                                      <p:to>
                                        <p:strVal val="visible"/>
                                      </p:to>
                                    </p:set>
                                    <p:anim calcmode="lin" valueType="num">
                                      <p:cBhvr>
                                        <p:cTn id="7" dur="500" fill="hold"/>
                                        <p:tgtEl>
                                          <p:spTgt spid="444418"/>
                                        </p:tgtEl>
                                        <p:attrNameLst>
                                          <p:attrName>ppt_w</p:attrName>
                                        </p:attrNameLst>
                                      </p:cBhvr>
                                      <p:tavLst>
                                        <p:tav tm="0">
                                          <p:val>
                                            <p:fltVal val="0"/>
                                          </p:val>
                                        </p:tav>
                                        <p:tav tm="100000">
                                          <p:val>
                                            <p:strVal val="#ppt_w"/>
                                          </p:val>
                                        </p:tav>
                                      </p:tavLst>
                                    </p:anim>
                                    <p:anim calcmode="lin" valueType="num">
                                      <p:cBhvr>
                                        <p:cTn id="8" dur="500" fill="hold"/>
                                        <p:tgtEl>
                                          <p:spTgt spid="44441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44419"/>
                                        </p:tgtEl>
                                        <p:attrNameLst>
                                          <p:attrName>style.visibility</p:attrName>
                                        </p:attrNameLst>
                                      </p:cBhvr>
                                      <p:to>
                                        <p:strVal val="visible"/>
                                      </p:to>
                                    </p:set>
                                    <p:anim calcmode="lin" valueType="num">
                                      <p:cBhvr>
                                        <p:cTn id="13" dur="1000" fill="hold"/>
                                        <p:tgtEl>
                                          <p:spTgt spid="444419"/>
                                        </p:tgtEl>
                                        <p:attrNameLst>
                                          <p:attrName>ppt_w</p:attrName>
                                        </p:attrNameLst>
                                      </p:cBhvr>
                                      <p:tavLst>
                                        <p:tav tm="0">
                                          <p:val>
                                            <p:fltVal val="0"/>
                                          </p:val>
                                        </p:tav>
                                        <p:tav tm="100000">
                                          <p:val>
                                            <p:strVal val="#ppt_w"/>
                                          </p:val>
                                        </p:tav>
                                      </p:tavLst>
                                    </p:anim>
                                    <p:anim calcmode="lin" valueType="num">
                                      <p:cBhvr>
                                        <p:cTn id="14" dur="1000" fill="hold"/>
                                        <p:tgtEl>
                                          <p:spTgt spid="444419"/>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444420"/>
                                        </p:tgtEl>
                                        <p:attrNameLst>
                                          <p:attrName>style.visibility</p:attrName>
                                        </p:attrNameLst>
                                      </p:cBhvr>
                                      <p:to>
                                        <p:strVal val="visible"/>
                                      </p:to>
                                    </p:set>
                                    <p:anim calcmode="lin" valueType="num">
                                      <p:cBhvr>
                                        <p:cTn id="17" dur="1000" fill="hold"/>
                                        <p:tgtEl>
                                          <p:spTgt spid="444420"/>
                                        </p:tgtEl>
                                        <p:attrNameLst>
                                          <p:attrName>ppt_w</p:attrName>
                                        </p:attrNameLst>
                                      </p:cBhvr>
                                      <p:tavLst>
                                        <p:tav tm="0">
                                          <p:val>
                                            <p:fltVal val="0"/>
                                          </p:val>
                                        </p:tav>
                                        <p:tav tm="100000">
                                          <p:val>
                                            <p:strVal val="#ppt_w"/>
                                          </p:val>
                                        </p:tav>
                                      </p:tavLst>
                                    </p:anim>
                                    <p:anim calcmode="lin" valueType="num">
                                      <p:cBhvr>
                                        <p:cTn id="18" dur="1000" fill="hold"/>
                                        <p:tgtEl>
                                          <p:spTgt spid="444420"/>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444451"/>
                                        </p:tgtEl>
                                        <p:attrNameLst>
                                          <p:attrName>style.visibility</p:attrName>
                                        </p:attrNameLst>
                                      </p:cBhvr>
                                      <p:to>
                                        <p:strVal val="visible"/>
                                      </p:to>
                                    </p:set>
                                    <p:anim calcmode="lin" valueType="num">
                                      <p:cBhvr>
                                        <p:cTn id="21" dur="1000" fill="hold"/>
                                        <p:tgtEl>
                                          <p:spTgt spid="444451"/>
                                        </p:tgtEl>
                                        <p:attrNameLst>
                                          <p:attrName>ppt_w</p:attrName>
                                        </p:attrNameLst>
                                      </p:cBhvr>
                                      <p:tavLst>
                                        <p:tav tm="0">
                                          <p:val>
                                            <p:fltVal val="0"/>
                                          </p:val>
                                        </p:tav>
                                        <p:tav tm="100000">
                                          <p:val>
                                            <p:strVal val="#ppt_w"/>
                                          </p:val>
                                        </p:tav>
                                      </p:tavLst>
                                    </p:anim>
                                    <p:anim calcmode="lin" valueType="num">
                                      <p:cBhvr>
                                        <p:cTn id="22" dur="1000" fill="hold"/>
                                        <p:tgtEl>
                                          <p:spTgt spid="44445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18" grpId="0"/>
    </p:bldLst>
  </p:timing>
</p:sld>
</file>

<file path=ppt/slides/slide18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6466" name="Rectangle 2"/>
          <p:cNvSpPr>
            <a:spLocks noGrp="1" noChangeArrowheads="1"/>
          </p:cNvSpPr>
          <p:nvPr>
            <p:ph type="title" idx="4294967295"/>
          </p:nvPr>
        </p:nvSpPr>
        <p:spPr>
          <a:xfrm>
            <a:off x="457200" y="533400"/>
            <a:ext cx="8229600" cy="1139825"/>
          </a:xfrm>
        </p:spPr>
        <p:txBody>
          <a:bodyPr anchorCtr="1"/>
          <a:lstStyle/>
          <a:p>
            <a:pPr eaLnBrk="1" hangingPunct="1">
              <a:defRPr/>
            </a:pPr>
            <a:r>
              <a:rPr lang="fa-IR" sz="3600" b="1" dirty="0" smtClean="0">
                <a:solidFill>
                  <a:srgbClr val="FF0000"/>
                </a:solidFill>
              </a:rPr>
              <a:t>عواملی که بر ضریب همبستگی تأثیر می گذارند:</a:t>
            </a:r>
            <a:endParaRPr lang="en-US" sz="3600" b="1" dirty="0" smtClean="0">
              <a:solidFill>
                <a:srgbClr val="FF0000"/>
              </a:solidFill>
            </a:endParaRPr>
          </a:p>
        </p:txBody>
      </p:sp>
      <p:sp>
        <p:nvSpPr>
          <p:cNvPr id="446467" name="Rectangle 3"/>
          <p:cNvSpPr>
            <a:spLocks noGrp="1" noChangeArrowheads="1"/>
          </p:cNvSpPr>
          <p:nvPr>
            <p:ph type="body" idx="4294967295"/>
          </p:nvPr>
        </p:nvSpPr>
        <p:spPr>
          <a:xfrm>
            <a:off x="685800" y="2389188"/>
            <a:ext cx="7924800" cy="3322637"/>
          </a:xfrm>
        </p:spPr>
        <p:txBody>
          <a:bodyPr/>
          <a:lstStyle/>
          <a:p>
            <a:pPr algn="just" eaLnBrk="1" hangingPunct="1">
              <a:buFontTx/>
              <a:buNone/>
              <a:defRPr/>
            </a:pPr>
            <a:r>
              <a:rPr lang="en-US" b="1" dirty="0" smtClean="0"/>
              <a:t>  </a:t>
            </a:r>
            <a:r>
              <a:rPr lang="fa-IR" b="1" dirty="0" smtClean="0"/>
              <a:t>1- اساس رابطه از جامعه ای به جامعه دیگر فرق می کند.</a:t>
            </a:r>
            <a:endParaRPr lang="en-US" b="1" dirty="0" smtClean="0"/>
          </a:p>
          <a:p>
            <a:pPr algn="just" eaLnBrk="1" hangingPunct="1">
              <a:buFontTx/>
              <a:buNone/>
              <a:defRPr/>
            </a:pPr>
            <a:r>
              <a:rPr lang="fa-IR" b="1" dirty="0" smtClean="0"/>
              <a:t>   مثلا ً در افراد بشر در سنین 16-10 سالگی بین سن تقویمی و توانایی فیزیولوژکی همبستگی بالایی وجود دارد. ولی بین این دو متغیر در سنین 26-20 سالگی همبستگی وجود ندارد.</a:t>
            </a: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46466"/>
                                        </p:tgtEl>
                                        <p:attrNameLst>
                                          <p:attrName>style.visibility</p:attrName>
                                        </p:attrNameLst>
                                      </p:cBhvr>
                                      <p:to>
                                        <p:strVal val="visible"/>
                                      </p:to>
                                    </p:set>
                                    <p:anim calcmode="lin" valueType="num">
                                      <p:cBhvr>
                                        <p:cTn id="7" dur="500" fill="hold"/>
                                        <p:tgtEl>
                                          <p:spTgt spid="446466"/>
                                        </p:tgtEl>
                                        <p:attrNameLst>
                                          <p:attrName>ppt_w</p:attrName>
                                        </p:attrNameLst>
                                      </p:cBhvr>
                                      <p:tavLst>
                                        <p:tav tm="0">
                                          <p:val>
                                            <p:fltVal val="0"/>
                                          </p:val>
                                        </p:tav>
                                        <p:tav tm="100000">
                                          <p:val>
                                            <p:strVal val="#ppt_w"/>
                                          </p:val>
                                        </p:tav>
                                      </p:tavLst>
                                    </p:anim>
                                    <p:anim calcmode="lin" valueType="num">
                                      <p:cBhvr>
                                        <p:cTn id="8" dur="500" fill="hold"/>
                                        <p:tgtEl>
                                          <p:spTgt spid="44646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46467">
                                            <p:txEl>
                                              <p:pRg st="0" end="0"/>
                                            </p:txEl>
                                          </p:spTgt>
                                        </p:tgtEl>
                                        <p:attrNameLst>
                                          <p:attrName>style.visibility</p:attrName>
                                        </p:attrNameLst>
                                      </p:cBhvr>
                                      <p:to>
                                        <p:strVal val="visible"/>
                                      </p:to>
                                    </p:set>
                                    <p:anim calcmode="lin" valueType="num">
                                      <p:cBhvr>
                                        <p:cTn id="13" dur="500" fill="hold"/>
                                        <p:tgtEl>
                                          <p:spTgt spid="44646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4646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46467">
                                            <p:txEl>
                                              <p:pRg st="1" end="1"/>
                                            </p:txEl>
                                          </p:spTgt>
                                        </p:tgtEl>
                                        <p:attrNameLst>
                                          <p:attrName>style.visibility</p:attrName>
                                        </p:attrNameLst>
                                      </p:cBhvr>
                                      <p:to>
                                        <p:strVal val="visible"/>
                                      </p:to>
                                    </p:set>
                                    <p:anim calcmode="lin" valueType="num">
                                      <p:cBhvr>
                                        <p:cTn id="19" dur="500" fill="hold"/>
                                        <p:tgtEl>
                                          <p:spTgt spid="44646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46467">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6" grpId="0"/>
      <p:bldP spid="446467" grpId="0" build="p"/>
    </p:bldLst>
  </p:timing>
</p:sld>
</file>

<file path=ppt/slides/slide18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8514" name="Rectangle 2"/>
          <p:cNvSpPr>
            <a:spLocks noGrp="1" noChangeArrowheads="1"/>
          </p:cNvSpPr>
          <p:nvPr>
            <p:ph type="title" idx="4294967295"/>
          </p:nvPr>
        </p:nvSpPr>
        <p:spPr>
          <a:xfrm>
            <a:off x="762000" y="2362200"/>
            <a:ext cx="7848600" cy="2895600"/>
          </a:xfrm>
        </p:spPr>
        <p:txBody>
          <a:bodyPr anchorCtr="1"/>
          <a:lstStyle/>
          <a:p>
            <a:pPr algn="just" eaLnBrk="1" hangingPunct="1">
              <a:defRPr/>
            </a:pPr>
            <a:r>
              <a:rPr lang="fa-IR" sz="3200" b="1" dirty="0" smtClean="0"/>
              <a:t>2- پراکندگی متغیرها در جوامع مختلف متفاوت است بدین معنی که هر چه تجانس بیشتر باشد همبستگی کمتر است. به عنوان مثال، در یک دانشکده (جامعه) بین قد و موفقیت در بازی بسکتبال همبستگی مثبت و بالای وجود دارد. اما در تیم بسکتبال یک کشور چنین رابطه ای وجود ندارد.</a:t>
            </a:r>
            <a:endParaRPr lang="en-US" sz="32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48514"/>
                                        </p:tgtEl>
                                        <p:attrNameLst>
                                          <p:attrName>style.visibility</p:attrName>
                                        </p:attrNameLst>
                                      </p:cBhvr>
                                      <p:to>
                                        <p:strVal val="visible"/>
                                      </p:to>
                                    </p:set>
                                    <p:anim calcmode="lin" valueType="num">
                                      <p:cBhvr>
                                        <p:cTn id="7" dur="500" fill="hold"/>
                                        <p:tgtEl>
                                          <p:spTgt spid="448514"/>
                                        </p:tgtEl>
                                        <p:attrNameLst>
                                          <p:attrName>ppt_w</p:attrName>
                                        </p:attrNameLst>
                                      </p:cBhvr>
                                      <p:tavLst>
                                        <p:tav tm="0">
                                          <p:val>
                                            <p:fltVal val="0"/>
                                          </p:val>
                                        </p:tav>
                                        <p:tav tm="100000">
                                          <p:val>
                                            <p:strVal val="#ppt_w"/>
                                          </p:val>
                                        </p:tav>
                                      </p:tavLst>
                                    </p:anim>
                                    <p:anim calcmode="lin" valueType="num">
                                      <p:cBhvr>
                                        <p:cTn id="8" dur="500" fill="hold"/>
                                        <p:tgtEl>
                                          <p:spTgt spid="4485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4" grpId="0"/>
    </p:bldLst>
  </p:timing>
</p:sld>
</file>

<file path=ppt/slides/slide18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62" name="Rectangle 2"/>
          <p:cNvSpPr>
            <a:spLocks noGrp="1" noChangeArrowheads="1"/>
          </p:cNvSpPr>
          <p:nvPr>
            <p:ph type="title" idx="4294967295"/>
          </p:nvPr>
        </p:nvSpPr>
        <p:spPr>
          <a:xfrm>
            <a:off x="381000" y="1600200"/>
            <a:ext cx="8382000" cy="4038600"/>
          </a:xfrm>
        </p:spPr>
        <p:txBody>
          <a:bodyPr anchorCtr="1"/>
          <a:lstStyle/>
          <a:p>
            <a:pPr algn="r" eaLnBrk="1" hangingPunct="1">
              <a:defRPr/>
            </a:pPr>
            <a:r>
              <a:rPr lang="fa-IR" sz="3200" b="1" dirty="0" smtClean="0"/>
              <a:t>3- همبستگی بین دو متغیر تحت تأثیر همبستگی آنها با</a:t>
            </a:r>
            <a:r>
              <a:rPr lang="en-US" sz="3200" b="1" dirty="0" smtClean="0"/>
              <a:t> </a:t>
            </a:r>
            <a:r>
              <a:rPr lang="fa-IR" sz="3200" b="1" dirty="0" smtClean="0"/>
              <a:t>متغیر ثالثی</a:t>
            </a:r>
            <a:r>
              <a:rPr lang="en-US" sz="3200" b="1" dirty="0" smtClean="0"/>
              <a:t> </a:t>
            </a:r>
            <a:r>
              <a:rPr lang="fa-IR" sz="3200" b="1" dirty="0" smtClean="0"/>
              <a:t> قرار دارد </a:t>
            </a:r>
            <a:r>
              <a:rPr lang="en-US" sz="3200" b="1" dirty="0" smtClean="0"/>
              <a:t> </a:t>
            </a:r>
            <a:r>
              <a:rPr lang="fa-IR" sz="3200" b="1" dirty="0" smtClean="0"/>
              <a:t>به عنوان </a:t>
            </a:r>
            <a:r>
              <a:rPr lang="en-US" sz="3200" b="1" dirty="0" smtClean="0"/>
              <a:t> </a:t>
            </a:r>
            <a:r>
              <a:rPr lang="fa-IR" sz="3200" b="1" dirty="0" smtClean="0"/>
              <a:t>مثال</a:t>
            </a:r>
            <a:r>
              <a:rPr lang="en-US" sz="3200" b="1" dirty="0" smtClean="0"/>
              <a:t> </a:t>
            </a:r>
            <a:r>
              <a:rPr lang="fa-IR" sz="3200" b="1" dirty="0" smtClean="0"/>
              <a:t>،</a:t>
            </a:r>
            <a:r>
              <a:rPr lang="en-US" sz="3200" b="1" dirty="0" smtClean="0"/>
              <a:t> </a:t>
            </a:r>
            <a:r>
              <a:rPr lang="fa-IR" sz="3200" b="1" dirty="0" smtClean="0"/>
              <a:t>همبستگی</a:t>
            </a:r>
            <a:r>
              <a:rPr lang="en-US" sz="3200" b="1" dirty="0" smtClean="0"/>
              <a:t> </a:t>
            </a:r>
            <a:r>
              <a:rPr lang="fa-IR" sz="3200" b="1" dirty="0" smtClean="0"/>
              <a:t> بین </a:t>
            </a:r>
            <a:r>
              <a:rPr lang="en-US" sz="3200" b="1" dirty="0" smtClean="0"/>
              <a:t> </a:t>
            </a:r>
            <a:r>
              <a:rPr lang="fa-IR" sz="3200" b="1" dirty="0" smtClean="0"/>
              <a:t>فیزیک و ریاضی</a:t>
            </a:r>
            <a:r>
              <a:rPr lang="en-US" sz="3200" b="1" dirty="0" smtClean="0"/>
              <a:t> </a:t>
            </a:r>
            <a:r>
              <a:rPr lang="fa-IR" sz="3200" b="1" dirty="0" smtClean="0"/>
              <a:t> ممکن است به دلیل همبستگی این </a:t>
            </a:r>
            <a:r>
              <a:rPr lang="en-US" sz="3200" b="1" dirty="0" smtClean="0"/>
              <a:t> </a:t>
            </a:r>
            <a:r>
              <a:rPr lang="fa-IR" sz="3200" b="1" dirty="0" smtClean="0"/>
              <a:t>متغیرها با هوش باشد.</a:t>
            </a:r>
            <a:br>
              <a:rPr lang="fa-IR" sz="3200" b="1" dirty="0" smtClean="0"/>
            </a:br>
            <a:r>
              <a:rPr lang="en-US" sz="3200" b="1" dirty="0" smtClean="0"/>
              <a:t/>
            </a:r>
            <a:br>
              <a:rPr lang="en-US" sz="3200" b="1" dirty="0" smtClean="0"/>
            </a:br>
            <a:r>
              <a:rPr lang="en-US" sz="3200" b="1" dirty="0" smtClean="0"/>
              <a:t/>
            </a:r>
            <a:br>
              <a:rPr lang="en-US" sz="3200" b="1" dirty="0" smtClean="0"/>
            </a:br>
            <a:r>
              <a:rPr lang="fa-IR" sz="3200" b="1" dirty="0" smtClean="0">
                <a:solidFill>
                  <a:srgbClr val="FF33CC"/>
                </a:solidFill>
              </a:rPr>
              <a:t>نکته:</a:t>
            </a:r>
            <a:r>
              <a:rPr lang="fa-IR" sz="3200" b="1" dirty="0" smtClean="0"/>
              <a:t> تفسیر ضریب همبستگی نباید بر حسب درصد و نسبت باشد. مثلا ً 70/0= </a:t>
            </a:r>
            <a:r>
              <a:rPr lang="en-US" sz="3200" b="1" dirty="0" err="1" smtClean="0"/>
              <a:t>rxy</a:t>
            </a:r>
            <a:r>
              <a:rPr lang="fa-IR" sz="3200" b="1" dirty="0" smtClean="0"/>
              <a:t> هفتاد درصد رابطه بین متغیرها را تبیین نمی کندو 90/0= </a:t>
            </a:r>
            <a:r>
              <a:rPr lang="en-US" sz="3200" b="1" dirty="0" err="1" smtClean="0"/>
              <a:t>rxy</a:t>
            </a:r>
            <a:r>
              <a:rPr lang="fa-IR" sz="3200" b="1" dirty="0" smtClean="0"/>
              <a:t> دقیقا ً دو برابر 45/0= </a:t>
            </a:r>
            <a:r>
              <a:rPr lang="en-US" sz="3200" b="1" dirty="0" err="1" smtClean="0"/>
              <a:t>rxy</a:t>
            </a:r>
            <a:r>
              <a:rPr lang="fa-IR" sz="3200" b="1" dirty="0" smtClean="0"/>
              <a:t> نیست.</a:t>
            </a:r>
            <a:endParaRPr lang="en-US" sz="32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50562"/>
                                        </p:tgtEl>
                                        <p:attrNameLst>
                                          <p:attrName>style.visibility</p:attrName>
                                        </p:attrNameLst>
                                      </p:cBhvr>
                                      <p:to>
                                        <p:strVal val="visible"/>
                                      </p:to>
                                    </p:set>
                                    <p:anim calcmode="lin" valueType="num">
                                      <p:cBhvr>
                                        <p:cTn id="7" dur="500" fill="hold"/>
                                        <p:tgtEl>
                                          <p:spTgt spid="450562"/>
                                        </p:tgtEl>
                                        <p:attrNameLst>
                                          <p:attrName>ppt_w</p:attrName>
                                        </p:attrNameLst>
                                      </p:cBhvr>
                                      <p:tavLst>
                                        <p:tav tm="0">
                                          <p:val>
                                            <p:fltVal val="0"/>
                                          </p:val>
                                        </p:tav>
                                        <p:tav tm="100000">
                                          <p:val>
                                            <p:strVal val="#ppt_w"/>
                                          </p:val>
                                        </p:tav>
                                      </p:tavLst>
                                    </p:anim>
                                    <p:anim calcmode="lin" valueType="num">
                                      <p:cBhvr>
                                        <p:cTn id="8" dur="500" fill="hold"/>
                                        <p:tgtEl>
                                          <p:spTgt spid="4505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2" grpId="0"/>
    </p:bldLst>
  </p:timing>
</p:sld>
</file>

<file path=ppt/slides/slide18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2610" name="Rectangle 2"/>
          <p:cNvSpPr>
            <a:spLocks noGrp="1" noChangeArrowheads="1"/>
          </p:cNvSpPr>
          <p:nvPr>
            <p:ph type="title" idx="4294967295"/>
          </p:nvPr>
        </p:nvSpPr>
        <p:spPr/>
        <p:txBody>
          <a:bodyPr anchorCtr="1"/>
          <a:lstStyle/>
          <a:p>
            <a:pPr eaLnBrk="1" hangingPunct="1">
              <a:defRPr/>
            </a:pPr>
            <a:r>
              <a:rPr lang="fa-IR" sz="4000" b="1" smtClean="0">
                <a:solidFill>
                  <a:schemeClr val="hlink"/>
                </a:solidFill>
              </a:rPr>
              <a:t>ضریب تعیین</a:t>
            </a:r>
            <a:r>
              <a:rPr lang="fa-IR" sz="4000" b="1" smtClean="0"/>
              <a:t> </a:t>
            </a:r>
            <a:endParaRPr lang="en-US" sz="4000" b="1" smtClean="0"/>
          </a:p>
        </p:txBody>
      </p:sp>
      <p:sp>
        <p:nvSpPr>
          <p:cNvPr id="452611" name="Rectangle 3"/>
          <p:cNvSpPr>
            <a:spLocks noGrp="1" noChangeArrowheads="1"/>
          </p:cNvSpPr>
          <p:nvPr>
            <p:ph type="body" idx="4294967295"/>
          </p:nvPr>
        </p:nvSpPr>
        <p:spPr>
          <a:xfrm>
            <a:off x="762000" y="1905000"/>
            <a:ext cx="7924800" cy="4114800"/>
          </a:xfrm>
        </p:spPr>
        <p:txBody>
          <a:bodyPr/>
          <a:lstStyle/>
          <a:p>
            <a:pPr algn="just" eaLnBrk="1" hangingPunct="1">
              <a:buFontTx/>
              <a:buNone/>
              <a:defRPr/>
            </a:pPr>
            <a:r>
              <a:rPr lang="fa-IR" b="1" dirty="0" smtClean="0"/>
              <a:t>   ضریب تعیین نشان دهنده میزا ن تأثیری است که متغیر </a:t>
            </a:r>
            <a:r>
              <a:rPr lang="en-US" b="1" dirty="0" smtClean="0"/>
              <a:t>X</a:t>
            </a:r>
            <a:r>
              <a:rPr lang="fa-IR" b="1" dirty="0" smtClean="0"/>
              <a:t> (مستقل) در متغیر</a:t>
            </a:r>
            <a:r>
              <a:rPr lang="en-US" b="1" dirty="0" smtClean="0"/>
              <a:t>Y</a:t>
            </a:r>
            <a:r>
              <a:rPr lang="fa-IR" b="1" dirty="0" smtClean="0"/>
              <a:t> (وابسته) ایجاد می کند یا به عبارتی با محاسبه این ضریب می توان تعیین کرد چند درصد از کل واریانس </a:t>
            </a:r>
            <a:r>
              <a:rPr lang="en-US" b="1" dirty="0" smtClean="0"/>
              <a:t>X</a:t>
            </a:r>
            <a:r>
              <a:rPr lang="fa-IR" b="1" dirty="0" smtClean="0"/>
              <a:t> ناشی از واریانس </a:t>
            </a:r>
            <a:r>
              <a:rPr lang="en-US" b="1" dirty="0" smtClean="0"/>
              <a:t>Y</a:t>
            </a:r>
            <a:r>
              <a:rPr lang="fa-IR" b="1" dirty="0" smtClean="0"/>
              <a:t> است.</a:t>
            </a:r>
          </a:p>
          <a:p>
            <a:pPr algn="just" eaLnBrk="1" hangingPunct="1">
              <a:buFontTx/>
              <a:buNone/>
              <a:defRPr/>
            </a:pPr>
            <a:endParaRPr lang="fa-IR" b="1" dirty="0" smtClean="0"/>
          </a:p>
          <a:p>
            <a:pPr algn="just" eaLnBrk="1" hangingPunct="1">
              <a:defRPr/>
            </a:pPr>
            <a:endParaRPr lang="fa-IR" b="1" dirty="0" smtClean="0"/>
          </a:p>
          <a:p>
            <a:pPr algn="just" eaLnBrk="1" hangingPunct="1">
              <a:buFontTx/>
              <a:buNone/>
              <a:defRPr/>
            </a:pPr>
            <a:r>
              <a:rPr lang="fa-IR" b="1" dirty="0" smtClean="0"/>
              <a:t>   </a:t>
            </a:r>
            <a:r>
              <a:rPr lang="fa-IR" b="1" dirty="0" smtClean="0">
                <a:solidFill>
                  <a:srgbClr val="FF33CC"/>
                </a:solidFill>
              </a:rPr>
              <a:t>نکته:</a:t>
            </a:r>
            <a:r>
              <a:rPr lang="fa-IR" b="1" dirty="0" smtClean="0"/>
              <a:t> ضریب تعیین هیچ وقت منفی نخواهد شد زیرا برای محاسبه آن ضریب همبستگی مجذور می شود.</a:t>
            </a:r>
            <a:endParaRPr lang="en-US" b="1" dirty="0" smtClean="0"/>
          </a:p>
        </p:txBody>
      </p:sp>
      <p:sp>
        <p:nvSpPr>
          <p:cNvPr id="74757" name="Rectangle 4"/>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fa-IR"/>
          </a:p>
        </p:txBody>
      </p:sp>
      <p:graphicFrame>
        <p:nvGraphicFramePr>
          <p:cNvPr id="452613" name="Object 5"/>
          <p:cNvGraphicFramePr>
            <a:graphicFrameLocks noChangeAspect="1"/>
          </p:cNvGraphicFramePr>
          <p:nvPr/>
        </p:nvGraphicFramePr>
        <p:xfrm>
          <a:off x="3048000" y="4191000"/>
          <a:ext cx="3200400" cy="685800"/>
        </p:xfrm>
        <a:graphic>
          <a:graphicData uri="http://schemas.openxmlformats.org/presentationml/2006/ole">
            <mc:AlternateContent xmlns:mc="http://schemas.openxmlformats.org/markup-compatibility/2006">
              <mc:Choice xmlns:v="urn:schemas-microsoft-com:vml" Requires="v">
                <p:oleObj spid="_x0000_s74760" name="Equation" r:id="rId4" imgW="977900" imgH="228600" progId="Equation.3">
                  <p:embed/>
                </p:oleObj>
              </mc:Choice>
              <mc:Fallback>
                <p:oleObj name="Equation" r:id="rId4" imgW="977900" imgH="228600" progId="Equation.3">
                  <p:embed/>
                  <p:pic>
                    <p:nvPicPr>
                      <p:cNvPr id="0" name="Object 5"/>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3048000" y="4191000"/>
                        <a:ext cx="32004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52610"/>
                                        </p:tgtEl>
                                        <p:attrNameLst>
                                          <p:attrName>style.visibility</p:attrName>
                                        </p:attrNameLst>
                                      </p:cBhvr>
                                      <p:to>
                                        <p:strVal val="visible"/>
                                      </p:to>
                                    </p:set>
                                    <p:anim calcmode="lin" valueType="num">
                                      <p:cBhvr>
                                        <p:cTn id="7" dur="500" fill="hold"/>
                                        <p:tgtEl>
                                          <p:spTgt spid="452610"/>
                                        </p:tgtEl>
                                        <p:attrNameLst>
                                          <p:attrName>ppt_w</p:attrName>
                                        </p:attrNameLst>
                                      </p:cBhvr>
                                      <p:tavLst>
                                        <p:tav tm="0">
                                          <p:val>
                                            <p:fltVal val="0"/>
                                          </p:val>
                                        </p:tav>
                                        <p:tav tm="100000">
                                          <p:val>
                                            <p:strVal val="#ppt_w"/>
                                          </p:val>
                                        </p:tav>
                                      </p:tavLst>
                                    </p:anim>
                                    <p:anim calcmode="lin" valueType="num">
                                      <p:cBhvr>
                                        <p:cTn id="8" dur="500" fill="hold"/>
                                        <p:tgtEl>
                                          <p:spTgt spid="4526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52611">
                                            <p:txEl>
                                              <p:pRg st="0" end="0"/>
                                            </p:txEl>
                                          </p:spTgt>
                                        </p:tgtEl>
                                        <p:attrNameLst>
                                          <p:attrName>style.visibility</p:attrName>
                                        </p:attrNameLst>
                                      </p:cBhvr>
                                      <p:to>
                                        <p:strVal val="visible"/>
                                      </p:to>
                                    </p:set>
                                    <p:anim calcmode="lin" valueType="num">
                                      <p:cBhvr>
                                        <p:cTn id="13" dur="500" fill="hold"/>
                                        <p:tgtEl>
                                          <p:spTgt spid="45261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5261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52611">
                                            <p:txEl>
                                              <p:pRg st="3" end="3"/>
                                            </p:txEl>
                                          </p:spTgt>
                                        </p:tgtEl>
                                        <p:attrNameLst>
                                          <p:attrName>style.visibility</p:attrName>
                                        </p:attrNameLst>
                                      </p:cBhvr>
                                      <p:to>
                                        <p:strVal val="visible"/>
                                      </p:to>
                                    </p:set>
                                    <p:anim calcmode="lin" valueType="num">
                                      <p:cBhvr>
                                        <p:cTn id="19" dur="500" fill="hold"/>
                                        <p:tgtEl>
                                          <p:spTgt spid="452611">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452611">
                                            <p:txEl>
                                              <p:pRg st="3" end="3"/>
                                            </p:txEl>
                                          </p:spTgt>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452613"/>
                                        </p:tgtEl>
                                        <p:attrNameLst>
                                          <p:attrName>style.visibility</p:attrName>
                                        </p:attrNameLst>
                                      </p:cBhvr>
                                      <p:to>
                                        <p:strVal val="visible"/>
                                      </p:to>
                                    </p:set>
                                    <p:anim calcmode="lin" valueType="num">
                                      <p:cBhvr>
                                        <p:cTn id="23" dur="500" fill="hold"/>
                                        <p:tgtEl>
                                          <p:spTgt spid="452613"/>
                                        </p:tgtEl>
                                        <p:attrNameLst>
                                          <p:attrName>ppt_w</p:attrName>
                                        </p:attrNameLst>
                                      </p:cBhvr>
                                      <p:tavLst>
                                        <p:tav tm="0">
                                          <p:val>
                                            <p:fltVal val="0"/>
                                          </p:val>
                                        </p:tav>
                                        <p:tav tm="100000">
                                          <p:val>
                                            <p:strVal val="#ppt_w"/>
                                          </p:val>
                                        </p:tav>
                                      </p:tavLst>
                                    </p:anim>
                                    <p:anim calcmode="lin" valueType="num">
                                      <p:cBhvr>
                                        <p:cTn id="24" dur="500" fill="hold"/>
                                        <p:tgtEl>
                                          <p:spTgt spid="4526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0" grpId="0"/>
      <p:bldP spid="452611" grpId="0" build="p"/>
    </p:bldLst>
  </p:timing>
</p:sld>
</file>

<file path=ppt/slides/slide18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4658" name="Rectangle 2"/>
          <p:cNvSpPr>
            <a:spLocks noGrp="1" noChangeArrowheads="1"/>
          </p:cNvSpPr>
          <p:nvPr>
            <p:ph type="title" idx="4294967295"/>
          </p:nvPr>
        </p:nvSpPr>
        <p:spPr>
          <a:xfrm>
            <a:off x="457200" y="1447800"/>
            <a:ext cx="8229600" cy="2286000"/>
          </a:xfrm>
        </p:spPr>
        <p:txBody>
          <a:bodyPr anchorCtr="1"/>
          <a:lstStyle/>
          <a:p>
            <a:pPr algn="ctr" eaLnBrk="1" hangingPunct="1">
              <a:defRPr/>
            </a:pPr>
            <a:r>
              <a:rPr lang="fa-IR" sz="5400" b="1" dirty="0" smtClean="0">
                <a:solidFill>
                  <a:srgbClr val="CC3300"/>
                </a:solidFill>
              </a:rPr>
              <a:t>فصل نهم </a:t>
            </a:r>
            <a:br>
              <a:rPr lang="fa-IR" sz="5400" b="1" dirty="0" smtClean="0">
                <a:solidFill>
                  <a:srgbClr val="CC3300"/>
                </a:solidFill>
              </a:rPr>
            </a:br>
            <a:r>
              <a:rPr lang="fa-IR" sz="5400" b="1" dirty="0" smtClean="0">
                <a:solidFill>
                  <a:srgbClr val="CC3300"/>
                </a:solidFill>
              </a:rPr>
              <a:t/>
            </a:r>
            <a:br>
              <a:rPr lang="fa-IR" sz="5400" b="1" dirty="0" smtClean="0">
                <a:solidFill>
                  <a:srgbClr val="CC3300"/>
                </a:solidFill>
              </a:rPr>
            </a:br>
            <a:r>
              <a:rPr lang="fa-IR" sz="8000" b="1" dirty="0" smtClean="0">
                <a:solidFill>
                  <a:srgbClr val="CC3300"/>
                </a:solidFill>
              </a:rPr>
              <a:t>رگرسیون و پیش بینی</a:t>
            </a:r>
            <a:endParaRPr lang="en-US" sz="5400" b="1" dirty="0" smtClean="0">
              <a:solidFill>
                <a:srgbClr val="CC33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54658"/>
                                        </p:tgtEl>
                                        <p:attrNameLst>
                                          <p:attrName>style.visibility</p:attrName>
                                        </p:attrNameLst>
                                      </p:cBhvr>
                                      <p:to>
                                        <p:strVal val="visible"/>
                                      </p:to>
                                    </p:set>
                                    <p:anim calcmode="lin" valueType="num">
                                      <p:cBhvr>
                                        <p:cTn id="7" dur="500" fill="hold"/>
                                        <p:tgtEl>
                                          <p:spTgt spid="454658"/>
                                        </p:tgtEl>
                                        <p:attrNameLst>
                                          <p:attrName>ppt_w</p:attrName>
                                        </p:attrNameLst>
                                      </p:cBhvr>
                                      <p:tavLst>
                                        <p:tav tm="0">
                                          <p:val>
                                            <p:fltVal val="0"/>
                                          </p:val>
                                        </p:tav>
                                        <p:tav tm="100000">
                                          <p:val>
                                            <p:strVal val="#ppt_w"/>
                                          </p:val>
                                        </p:tav>
                                      </p:tavLst>
                                    </p:anim>
                                    <p:anim calcmode="lin" valueType="num">
                                      <p:cBhvr>
                                        <p:cTn id="8" dur="500" fill="hold"/>
                                        <p:tgtEl>
                                          <p:spTgt spid="4546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5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457200" y="533400"/>
            <a:ext cx="8229600" cy="1139825"/>
          </a:xfrm>
        </p:spPr>
        <p:txBody>
          <a:bodyPr anchorCtr="1"/>
          <a:lstStyle/>
          <a:p>
            <a:pPr eaLnBrk="1" hangingPunct="1">
              <a:defRPr/>
            </a:pPr>
            <a:r>
              <a:rPr lang="fa-IR" b="1" dirty="0" smtClean="0">
                <a:solidFill>
                  <a:schemeClr val="hlink"/>
                </a:solidFill>
              </a:rPr>
              <a:t>تعریف جامعه</a:t>
            </a:r>
            <a:endParaRPr lang="en-US" b="1" dirty="0" smtClean="0">
              <a:solidFill>
                <a:schemeClr val="hlink"/>
              </a:solidFill>
            </a:endParaRPr>
          </a:p>
        </p:txBody>
      </p:sp>
      <p:sp>
        <p:nvSpPr>
          <p:cNvPr id="38915" name="Rectangle 3"/>
          <p:cNvSpPr>
            <a:spLocks noGrp="1" noChangeArrowheads="1"/>
          </p:cNvSpPr>
          <p:nvPr>
            <p:ph type="body" idx="4294967295"/>
          </p:nvPr>
        </p:nvSpPr>
        <p:spPr>
          <a:xfrm>
            <a:off x="457200" y="1524000"/>
            <a:ext cx="8229600" cy="3962400"/>
          </a:xfrm>
        </p:spPr>
        <p:txBody>
          <a:bodyPr/>
          <a:lstStyle/>
          <a:p>
            <a:pPr algn="just" eaLnBrk="1" hangingPunct="1">
              <a:lnSpc>
                <a:spcPct val="150000"/>
              </a:lnSpc>
              <a:buFontTx/>
              <a:buNone/>
              <a:defRPr/>
            </a:pPr>
            <a:r>
              <a:rPr lang="fa-IR" b="1" dirty="0" smtClean="0"/>
              <a:t>   به گروهی از افراد، اشیاء، حوادث و ... که حداقل دارای یک صفت مشترک باشند جامعه آماری گفته می شود. در یک تحقیق کلیه افراد یا واحدهای مورد بررسی جامعه آماری می باشند.مثلا ً در تحقیق (بررسی عوامل افزایش اضطراب دانشجویان پیام نور در جلسه امتحانات) کلیه دانشجویان دانشگاه پیام نور جامعه آماری می باشند.</a:t>
            </a: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500" fill="hold"/>
                                        <p:tgtEl>
                                          <p:spTgt spid="38914"/>
                                        </p:tgtEl>
                                        <p:attrNameLst>
                                          <p:attrName>ppt_w</p:attrName>
                                        </p:attrNameLst>
                                      </p:cBhvr>
                                      <p:tavLst>
                                        <p:tav tm="0">
                                          <p:val>
                                            <p:fltVal val="0"/>
                                          </p:val>
                                        </p:tav>
                                        <p:tav tm="100000">
                                          <p:val>
                                            <p:strVal val="#ppt_w"/>
                                          </p:val>
                                        </p:tav>
                                      </p:tavLst>
                                    </p:anim>
                                    <p:anim calcmode="lin" valueType="num">
                                      <p:cBhvr>
                                        <p:cTn id="8" dur="500" fill="hold"/>
                                        <p:tgtEl>
                                          <p:spTgt spid="3891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8915">
                                            <p:txEl>
                                              <p:pRg st="0" end="0"/>
                                            </p:txEl>
                                          </p:spTgt>
                                        </p:tgtEl>
                                        <p:attrNameLst>
                                          <p:attrName>style.visibility</p:attrName>
                                        </p:attrNameLst>
                                      </p:cBhvr>
                                      <p:to>
                                        <p:strVal val="visible"/>
                                      </p:to>
                                    </p:set>
                                    <p:anim calcmode="lin" valueType="num">
                                      <p:cBhvr>
                                        <p:cTn id="13" dur="500" fill="hold"/>
                                        <p:tgtEl>
                                          <p:spTgt spid="3891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891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19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6706" name="Rectangle 2"/>
          <p:cNvSpPr>
            <a:spLocks noGrp="1" noChangeArrowheads="1"/>
          </p:cNvSpPr>
          <p:nvPr>
            <p:ph type="title" idx="4294967295"/>
          </p:nvPr>
        </p:nvSpPr>
        <p:spPr>
          <a:xfrm>
            <a:off x="685800" y="1066800"/>
            <a:ext cx="7848600" cy="4343400"/>
          </a:xfrm>
        </p:spPr>
        <p:txBody>
          <a:bodyPr anchorCtr="1"/>
          <a:lstStyle/>
          <a:p>
            <a:pPr algn="r" eaLnBrk="1" hangingPunct="1">
              <a:defRPr/>
            </a:pPr>
            <a:r>
              <a:rPr lang="fa-IR" sz="3200" b="1" dirty="0" smtClean="0"/>
              <a:t>زمانی که بین </a:t>
            </a:r>
            <a:r>
              <a:rPr lang="en-US" sz="3200" b="1" dirty="0" smtClean="0"/>
              <a:t> </a:t>
            </a:r>
            <a:r>
              <a:rPr lang="fa-IR" sz="3200" b="1" dirty="0" smtClean="0"/>
              <a:t>دو متغیر همبستگی وجود داشته باشد می توان از طریق رگرسیون مقدار یک متغیر(</a:t>
            </a:r>
            <a:r>
              <a:rPr lang="en-US" sz="3200" b="1" dirty="0" smtClean="0"/>
              <a:t>Y</a:t>
            </a:r>
            <a:r>
              <a:rPr lang="fa-IR" sz="3200" b="1" dirty="0" smtClean="0"/>
              <a:t>) را از روی یک متغیر دیگر (</a:t>
            </a:r>
            <a:r>
              <a:rPr lang="en-US" sz="3200" b="1" dirty="0" smtClean="0"/>
              <a:t>X</a:t>
            </a:r>
            <a:r>
              <a:rPr lang="fa-IR" sz="3200" b="1" dirty="0" smtClean="0"/>
              <a:t>) پیش بینی یا برآورد کرد</a:t>
            </a:r>
            <a:r>
              <a:rPr lang="en-US" sz="3200" b="1" dirty="0" smtClean="0"/>
              <a:t> </a:t>
            </a:r>
            <a:r>
              <a:rPr lang="fa-IR" sz="3200" b="1" dirty="0" smtClean="0"/>
              <a:t>، و هر چه همبستگی بین متغیرها بالاتر باشد</a:t>
            </a:r>
            <a:r>
              <a:rPr lang="en-US" sz="3200" b="1" dirty="0" smtClean="0"/>
              <a:t> </a:t>
            </a:r>
            <a:r>
              <a:rPr lang="fa-IR" sz="3200" b="1" dirty="0" smtClean="0"/>
              <a:t>، به همان اندازه پیش بینی دقیقتر است.</a:t>
            </a:r>
            <a:br>
              <a:rPr lang="fa-IR" sz="3200" b="1" dirty="0" smtClean="0"/>
            </a:br>
            <a:r>
              <a:rPr lang="en-US" sz="3200" b="1" dirty="0" smtClean="0"/>
              <a:t/>
            </a:r>
            <a:br>
              <a:rPr lang="en-US" sz="3200" b="1" dirty="0" smtClean="0"/>
            </a:br>
            <a:r>
              <a:rPr lang="en-US" sz="3200" b="1" dirty="0" smtClean="0"/>
              <a:t>    </a:t>
            </a:r>
            <a:r>
              <a:rPr lang="fa-IR" sz="3200" b="1" dirty="0" smtClean="0">
                <a:solidFill>
                  <a:srgbClr val="FF33CC"/>
                </a:solidFill>
              </a:rPr>
              <a:t>نکته: </a:t>
            </a:r>
            <a:r>
              <a:rPr lang="fa-IR" sz="3200" b="1" dirty="0" smtClean="0"/>
              <a:t>رابطه </a:t>
            </a:r>
            <a:r>
              <a:rPr lang="en-US" sz="3200" b="1" dirty="0" smtClean="0"/>
              <a:t> </a:t>
            </a:r>
            <a:r>
              <a:rPr lang="fa-IR" sz="3200" b="1" dirty="0" smtClean="0"/>
              <a:t>بین</a:t>
            </a:r>
            <a:r>
              <a:rPr lang="en-US" sz="3200" b="1" dirty="0" smtClean="0"/>
              <a:t> </a:t>
            </a:r>
            <a:r>
              <a:rPr lang="fa-IR" sz="3200" b="1" dirty="0" smtClean="0"/>
              <a:t> متغیر پیش بینی </a:t>
            </a:r>
            <a:r>
              <a:rPr lang="en-US" sz="3200" b="1" dirty="0" smtClean="0"/>
              <a:t> </a:t>
            </a:r>
            <a:r>
              <a:rPr lang="fa-IR" sz="3200" b="1" dirty="0" smtClean="0"/>
              <a:t>شونده (</a:t>
            </a:r>
            <a:r>
              <a:rPr lang="en-US" sz="3200" b="1" dirty="0" smtClean="0"/>
              <a:t>Y</a:t>
            </a:r>
            <a:r>
              <a:rPr lang="fa-IR" sz="3200" b="1" dirty="0" smtClean="0"/>
              <a:t>) </a:t>
            </a:r>
            <a:r>
              <a:rPr lang="en-US" sz="3200" b="1" dirty="0" smtClean="0"/>
              <a:t>         </a:t>
            </a:r>
            <a:r>
              <a:rPr lang="fa-IR" sz="3200" b="1" dirty="0" smtClean="0"/>
              <a:t>و متغیر پیش بینی کننده (</a:t>
            </a:r>
            <a:r>
              <a:rPr lang="en-US" sz="3200" b="1" dirty="0" smtClean="0"/>
              <a:t>X</a:t>
            </a:r>
            <a:r>
              <a:rPr lang="fa-IR" sz="3200" b="1" dirty="0" smtClean="0"/>
              <a:t>) تابع علامت و شدت </a:t>
            </a:r>
            <a:r>
              <a:rPr lang="en-US" sz="3200" b="1" dirty="0" smtClean="0"/>
              <a:t>                       </a:t>
            </a:r>
            <a:r>
              <a:rPr lang="fa-IR" sz="3200" b="1" dirty="0" smtClean="0"/>
              <a:t>ضریب همبستگی است.</a:t>
            </a:r>
            <a:endParaRPr lang="en-US" sz="32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56706"/>
                                        </p:tgtEl>
                                        <p:attrNameLst>
                                          <p:attrName>style.visibility</p:attrName>
                                        </p:attrNameLst>
                                      </p:cBhvr>
                                      <p:to>
                                        <p:strVal val="visible"/>
                                      </p:to>
                                    </p:set>
                                    <p:anim calcmode="lin" valueType="num">
                                      <p:cBhvr>
                                        <p:cTn id="7" dur="500" fill="hold"/>
                                        <p:tgtEl>
                                          <p:spTgt spid="456706"/>
                                        </p:tgtEl>
                                        <p:attrNameLst>
                                          <p:attrName>ppt_w</p:attrName>
                                        </p:attrNameLst>
                                      </p:cBhvr>
                                      <p:tavLst>
                                        <p:tav tm="0">
                                          <p:val>
                                            <p:fltVal val="0"/>
                                          </p:val>
                                        </p:tav>
                                        <p:tav tm="100000">
                                          <p:val>
                                            <p:strVal val="#ppt_w"/>
                                          </p:val>
                                        </p:tav>
                                      </p:tavLst>
                                    </p:anim>
                                    <p:anim calcmode="lin" valueType="num">
                                      <p:cBhvr>
                                        <p:cTn id="8" dur="500" fill="hold"/>
                                        <p:tgtEl>
                                          <p:spTgt spid="4567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6" grpId="0"/>
    </p:bldLst>
  </p:timing>
</p:sld>
</file>

<file path=ppt/slides/slide19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8754" name="Rectangle 2"/>
          <p:cNvSpPr>
            <a:spLocks noGrp="1" noChangeArrowheads="1"/>
          </p:cNvSpPr>
          <p:nvPr>
            <p:ph type="title" idx="4294967295"/>
          </p:nvPr>
        </p:nvSpPr>
        <p:spPr>
          <a:xfrm>
            <a:off x="457200" y="609600"/>
            <a:ext cx="8229600" cy="1139825"/>
          </a:xfrm>
        </p:spPr>
        <p:txBody>
          <a:bodyPr anchorCtr="1"/>
          <a:lstStyle/>
          <a:p>
            <a:pPr eaLnBrk="1" hangingPunct="1">
              <a:defRPr/>
            </a:pPr>
            <a:r>
              <a:rPr lang="fa-IR" sz="4000" b="1" smtClean="0">
                <a:solidFill>
                  <a:schemeClr val="hlink"/>
                </a:solidFill>
              </a:rPr>
              <a:t>پیش بینی نمره های استاندارد (</a:t>
            </a:r>
            <a:r>
              <a:rPr lang="en-US" sz="4000" b="1" smtClean="0">
                <a:solidFill>
                  <a:schemeClr val="hlink"/>
                </a:solidFill>
              </a:rPr>
              <a:t>Z</a:t>
            </a:r>
            <a:r>
              <a:rPr lang="fa-IR" sz="4000" b="1" smtClean="0">
                <a:solidFill>
                  <a:schemeClr val="hlink"/>
                </a:solidFill>
              </a:rPr>
              <a:t>)</a:t>
            </a:r>
            <a:endParaRPr lang="en-US" sz="4000" b="1" smtClean="0">
              <a:solidFill>
                <a:schemeClr val="hlink"/>
              </a:solidFill>
            </a:endParaRPr>
          </a:p>
        </p:txBody>
      </p:sp>
      <p:sp>
        <p:nvSpPr>
          <p:cNvPr id="458755" name="Rectangle 3"/>
          <p:cNvSpPr>
            <a:spLocks noGrp="1" noChangeArrowheads="1"/>
          </p:cNvSpPr>
          <p:nvPr>
            <p:ph type="body" idx="4294967295"/>
          </p:nvPr>
        </p:nvSpPr>
        <p:spPr>
          <a:xfrm>
            <a:off x="914400" y="2362200"/>
            <a:ext cx="7696200" cy="1752600"/>
          </a:xfrm>
        </p:spPr>
        <p:txBody>
          <a:bodyPr/>
          <a:lstStyle/>
          <a:p>
            <a:pPr algn="ctr" eaLnBrk="1" hangingPunct="1">
              <a:buFontTx/>
              <a:buNone/>
              <a:defRPr/>
            </a:pPr>
            <a:r>
              <a:rPr lang="en-US" b="1" dirty="0" smtClean="0"/>
              <a:t>  </a:t>
            </a:r>
            <a:r>
              <a:rPr lang="fa-IR" b="1" dirty="0" smtClean="0"/>
              <a:t>مقدماتی ترین روشی که در استفاده ازضریب همبستگی پیرسون برای پیش بینی به کار برده می شود نمره های استاندارد است.</a:t>
            </a:r>
            <a:endParaRPr lang="en-US" b="1" dirty="0" smtClean="0"/>
          </a:p>
        </p:txBody>
      </p:sp>
      <p:sp>
        <p:nvSpPr>
          <p:cNvPr id="75781" name="Rectangle 4"/>
          <p:cNvSpPr>
            <a:spLocks noChangeArrowheads="1"/>
          </p:cNvSpPr>
          <p:nvPr/>
        </p:nvSpPr>
        <p:spPr bwMode="auto">
          <a:xfrm>
            <a:off x="0" y="3319463"/>
            <a:ext cx="9144000" cy="0"/>
          </a:xfrm>
          <a:prstGeom prst="rect">
            <a:avLst/>
          </a:prstGeom>
          <a:noFill/>
          <a:ln w="9525">
            <a:noFill/>
            <a:miter lim="800000"/>
            <a:headEnd/>
            <a:tailEnd/>
          </a:ln>
        </p:spPr>
        <p:txBody>
          <a:bodyPr wrap="none" anchor="ctr">
            <a:spAutoFit/>
          </a:bodyPr>
          <a:lstStyle/>
          <a:p>
            <a:endParaRPr lang="fa-IR"/>
          </a:p>
        </p:txBody>
      </p:sp>
      <p:graphicFrame>
        <p:nvGraphicFramePr>
          <p:cNvPr id="458757" name="Object 5"/>
          <p:cNvGraphicFramePr>
            <a:graphicFrameLocks noChangeAspect="1"/>
          </p:cNvGraphicFramePr>
          <p:nvPr/>
        </p:nvGraphicFramePr>
        <p:xfrm>
          <a:off x="3216275" y="4876800"/>
          <a:ext cx="3471863" cy="835025"/>
        </p:xfrm>
        <a:graphic>
          <a:graphicData uri="http://schemas.openxmlformats.org/presentationml/2006/ole">
            <mc:AlternateContent xmlns:mc="http://schemas.openxmlformats.org/markup-compatibility/2006">
              <mc:Choice xmlns:v="urn:schemas-microsoft-com:vml" Requires="v">
                <p:oleObj spid="_x0000_s75784" name="Equation" r:id="rId4" imgW="914400" imgH="215640" progId="Equation.3">
                  <p:embed/>
                </p:oleObj>
              </mc:Choice>
              <mc:Fallback>
                <p:oleObj name="Equation" r:id="rId4" imgW="914400" imgH="215640" progId="Equation.3">
                  <p:embed/>
                  <p:pic>
                    <p:nvPicPr>
                      <p:cNvPr id="0" name="Object 5"/>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3216275" y="4876800"/>
                        <a:ext cx="3471863"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2" name="Rectangle 6"/>
          <p:cNvSpPr>
            <a:spLocks noChangeArrowheads="1"/>
          </p:cNvSpPr>
          <p:nvPr/>
        </p:nvSpPr>
        <p:spPr bwMode="auto">
          <a:xfrm>
            <a:off x="0" y="3538538"/>
            <a:ext cx="9144000" cy="0"/>
          </a:xfrm>
          <a:prstGeom prst="rect">
            <a:avLst/>
          </a:prstGeom>
          <a:noFill/>
          <a:ln w="9525">
            <a:noFill/>
            <a:miter lim="800000"/>
            <a:headEnd/>
            <a:tailEnd/>
          </a:ln>
        </p:spPr>
        <p:txBody>
          <a:bodyPr wrap="none" anchor="ctr">
            <a:spAutoFit/>
          </a:bodyPr>
          <a:lstStyle/>
          <a:p>
            <a:endParaRPr lang="fa-I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58754"/>
                                        </p:tgtEl>
                                        <p:attrNameLst>
                                          <p:attrName>style.visibility</p:attrName>
                                        </p:attrNameLst>
                                      </p:cBhvr>
                                      <p:to>
                                        <p:strVal val="visible"/>
                                      </p:to>
                                    </p:set>
                                    <p:anim calcmode="lin" valueType="num">
                                      <p:cBhvr>
                                        <p:cTn id="7" dur="500" fill="hold"/>
                                        <p:tgtEl>
                                          <p:spTgt spid="458754"/>
                                        </p:tgtEl>
                                        <p:attrNameLst>
                                          <p:attrName>ppt_w</p:attrName>
                                        </p:attrNameLst>
                                      </p:cBhvr>
                                      <p:tavLst>
                                        <p:tav tm="0">
                                          <p:val>
                                            <p:fltVal val="0"/>
                                          </p:val>
                                        </p:tav>
                                        <p:tav tm="100000">
                                          <p:val>
                                            <p:strVal val="#ppt_w"/>
                                          </p:val>
                                        </p:tav>
                                      </p:tavLst>
                                    </p:anim>
                                    <p:anim calcmode="lin" valueType="num">
                                      <p:cBhvr>
                                        <p:cTn id="8" dur="500" fill="hold"/>
                                        <p:tgtEl>
                                          <p:spTgt spid="45875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58755">
                                            <p:txEl>
                                              <p:pRg st="0" end="0"/>
                                            </p:txEl>
                                          </p:spTgt>
                                        </p:tgtEl>
                                        <p:attrNameLst>
                                          <p:attrName>style.visibility</p:attrName>
                                        </p:attrNameLst>
                                      </p:cBhvr>
                                      <p:to>
                                        <p:strVal val="visible"/>
                                      </p:to>
                                    </p:set>
                                    <p:anim calcmode="lin" valueType="num">
                                      <p:cBhvr>
                                        <p:cTn id="13" dur="500" fill="hold"/>
                                        <p:tgtEl>
                                          <p:spTgt spid="45875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5875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58757"/>
                                        </p:tgtEl>
                                        <p:attrNameLst>
                                          <p:attrName>style.visibility</p:attrName>
                                        </p:attrNameLst>
                                      </p:cBhvr>
                                      <p:to>
                                        <p:strVal val="visible"/>
                                      </p:to>
                                    </p:set>
                                    <p:anim calcmode="lin" valueType="num">
                                      <p:cBhvr>
                                        <p:cTn id="19" dur="1000" fill="hold"/>
                                        <p:tgtEl>
                                          <p:spTgt spid="458757"/>
                                        </p:tgtEl>
                                        <p:attrNameLst>
                                          <p:attrName>ppt_w</p:attrName>
                                        </p:attrNameLst>
                                      </p:cBhvr>
                                      <p:tavLst>
                                        <p:tav tm="0">
                                          <p:val>
                                            <p:fltVal val="0"/>
                                          </p:val>
                                        </p:tav>
                                        <p:tav tm="100000">
                                          <p:val>
                                            <p:strVal val="#ppt_w"/>
                                          </p:val>
                                        </p:tav>
                                      </p:tavLst>
                                    </p:anim>
                                    <p:anim calcmode="lin" valueType="num">
                                      <p:cBhvr>
                                        <p:cTn id="20" dur="1000" fill="hold"/>
                                        <p:tgtEl>
                                          <p:spTgt spid="4587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54" grpId="0"/>
      <p:bldP spid="458755" grpId="0" build="p"/>
    </p:bldLst>
  </p:timing>
</p:sld>
</file>

<file path=ppt/slides/slide19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02" name="Rectangle 2"/>
          <p:cNvSpPr>
            <a:spLocks noGrp="1" noChangeArrowheads="1"/>
          </p:cNvSpPr>
          <p:nvPr>
            <p:ph type="title" idx="4294967295"/>
          </p:nvPr>
        </p:nvSpPr>
        <p:spPr/>
        <p:txBody>
          <a:bodyPr anchorCtr="1"/>
          <a:lstStyle/>
          <a:p>
            <a:pPr eaLnBrk="1" hangingPunct="1">
              <a:defRPr/>
            </a:pPr>
            <a:r>
              <a:rPr lang="fa-IR" sz="4000" b="1" smtClean="0">
                <a:solidFill>
                  <a:schemeClr val="hlink"/>
                </a:solidFill>
              </a:rPr>
              <a:t>رگرسیون</a:t>
            </a:r>
            <a:endParaRPr lang="en-US" sz="4000" b="1" smtClean="0">
              <a:solidFill>
                <a:schemeClr val="hlink"/>
              </a:solidFill>
            </a:endParaRPr>
          </a:p>
        </p:txBody>
      </p:sp>
      <p:sp>
        <p:nvSpPr>
          <p:cNvPr id="460803" name="Rectangle 3"/>
          <p:cNvSpPr>
            <a:spLocks noGrp="1" noChangeArrowheads="1"/>
          </p:cNvSpPr>
          <p:nvPr>
            <p:ph type="body" idx="4294967295"/>
          </p:nvPr>
        </p:nvSpPr>
        <p:spPr>
          <a:xfrm>
            <a:off x="685800" y="2438400"/>
            <a:ext cx="8001000" cy="3429000"/>
          </a:xfrm>
        </p:spPr>
        <p:txBody>
          <a:bodyPr/>
          <a:lstStyle/>
          <a:p>
            <a:pPr algn="just" eaLnBrk="1" hangingPunct="1">
              <a:buFontTx/>
              <a:buNone/>
              <a:defRPr/>
            </a:pPr>
            <a:r>
              <a:rPr lang="en-US" b="1" dirty="0" smtClean="0"/>
              <a:t>   </a:t>
            </a:r>
            <a:r>
              <a:rPr lang="fa-IR" b="1" dirty="0" smtClean="0"/>
              <a:t>زمانی که همبستگی بین دو متغیر پایین باشد نمرات پیش بینی شده نزدیک به میانگین نمره پیش بینی شونده هستند تا نمره واقعی. به این پدیده رگرسيون می گویند.</a:t>
            </a:r>
          </a:p>
          <a:p>
            <a:pPr algn="just" eaLnBrk="1" hangingPunct="1">
              <a:buFontTx/>
              <a:buNone/>
              <a:defRPr/>
            </a:pPr>
            <a:endParaRPr lang="en-US" b="1" dirty="0" smtClean="0"/>
          </a:p>
          <a:p>
            <a:pPr algn="just" eaLnBrk="1" hangingPunct="1">
              <a:buFontTx/>
              <a:buNone/>
              <a:defRPr/>
            </a:pPr>
            <a:r>
              <a:rPr lang="en-US" b="1" dirty="0" smtClean="0">
                <a:solidFill>
                  <a:srgbClr val="FF33CC"/>
                </a:solidFill>
              </a:rPr>
              <a:t>  </a:t>
            </a:r>
            <a:r>
              <a:rPr lang="fa-IR" b="1" dirty="0" smtClean="0">
                <a:solidFill>
                  <a:srgbClr val="FF33CC"/>
                </a:solidFill>
              </a:rPr>
              <a:t>نکته: </a:t>
            </a:r>
            <a:r>
              <a:rPr lang="fa-IR" b="1" dirty="0" smtClean="0"/>
              <a:t>میزان همبستگی بین دو متغیر حدود یا مقدار اتفاق رگرسیون را تعیین می کند . </a:t>
            </a: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60802"/>
                                        </p:tgtEl>
                                        <p:attrNameLst>
                                          <p:attrName>style.visibility</p:attrName>
                                        </p:attrNameLst>
                                      </p:cBhvr>
                                      <p:to>
                                        <p:strVal val="visible"/>
                                      </p:to>
                                    </p:set>
                                    <p:anim calcmode="lin" valueType="num">
                                      <p:cBhvr>
                                        <p:cTn id="7" dur="500" fill="hold"/>
                                        <p:tgtEl>
                                          <p:spTgt spid="460802"/>
                                        </p:tgtEl>
                                        <p:attrNameLst>
                                          <p:attrName>ppt_w</p:attrName>
                                        </p:attrNameLst>
                                      </p:cBhvr>
                                      <p:tavLst>
                                        <p:tav tm="0">
                                          <p:val>
                                            <p:fltVal val="0"/>
                                          </p:val>
                                        </p:tav>
                                        <p:tav tm="100000">
                                          <p:val>
                                            <p:strVal val="#ppt_w"/>
                                          </p:val>
                                        </p:tav>
                                      </p:tavLst>
                                    </p:anim>
                                    <p:anim calcmode="lin" valueType="num">
                                      <p:cBhvr>
                                        <p:cTn id="8" dur="500" fill="hold"/>
                                        <p:tgtEl>
                                          <p:spTgt spid="46080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60803">
                                            <p:txEl>
                                              <p:pRg st="0" end="0"/>
                                            </p:txEl>
                                          </p:spTgt>
                                        </p:tgtEl>
                                        <p:attrNameLst>
                                          <p:attrName>style.visibility</p:attrName>
                                        </p:attrNameLst>
                                      </p:cBhvr>
                                      <p:to>
                                        <p:strVal val="visible"/>
                                      </p:to>
                                    </p:set>
                                    <p:anim calcmode="lin" valueType="num">
                                      <p:cBhvr>
                                        <p:cTn id="13" dur="500" fill="hold"/>
                                        <p:tgtEl>
                                          <p:spTgt spid="46080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6080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60803">
                                            <p:txEl>
                                              <p:pRg st="2" end="2"/>
                                            </p:txEl>
                                          </p:spTgt>
                                        </p:tgtEl>
                                        <p:attrNameLst>
                                          <p:attrName>style.visibility</p:attrName>
                                        </p:attrNameLst>
                                      </p:cBhvr>
                                      <p:to>
                                        <p:strVal val="visible"/>
                                      </p:to>
                                    </p:set>
                                    <p:anim calcmode="lin" valueType="num">
                                      <p:cBhvr>
                                        <p:cTn id="19" dur="500" fill="hold"/>
                                        <p:tgtEl>
                                          <p:spTgt spid="46080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6080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2" grpId="0"/>
      <p:bldP spid="460803" grpId="0" build="p"/>
    </p:bldLst>
  </p:timing>
</p:sld>
</file>

<file path=ppt/slides/slide19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2850" name="Rectangle 2"/>
          <p:cNvSpPr>
            <a:spLocks noGrp="1" noChangeArrowheads="1"/>
          </p:cNvSpPr>
          <p:nvPr>
            <p:ph type="title" idx="4294967295"/>
          </p:nvPr>
        </p:nvSpPr>
        <p:spPr>
          <a:xfrm>
            <a:off x="838200" y="1295400"/>
            <a:ext cx="7543800" cy="3810000"/>
          </a:xfrm>
        </p:spPr>
        <p:txBody>
          <a:bodyPr anchorCtr="1"/>
          <a:lstStyle/>
          <a:p>
            <a:pPr algn="just" eaLnBrk="1" hangingPunct="1">
              <a:defRPr/>
            </a:pPr>
            <a:r>
              <a:rPr lang="fa-IR" sz="3200" b="1" dirty="0" smtClean="0">
                <a:solidFill>
                  <a:srgbClr val="FF33CC"/>
                </a:solidFill>
              </a:rPr>
              <a:t>نکته: </a:t>
            </a:r>
            <a:r>
              <a:rPr lang="fa-IR" sz="3200" b="1" dirty="0" smtClean="0"/>
              <a:t>پدیده رگرسیون اولین بار بوسیله گالتن مورد استفاده قرار گرفت. بر اساس مطالعات گالتن ، فرزندان والدین بلند قد، بلند قد هستند. اما نه به اندازه والدین خود. به همین ترتیب فرزندان والدین کوتاه قد ، کوتاه قد هستند اما نه به کوتاهی والدین خود.</a:t>
            </a:r>
            <a:endParaRPr lang="en-US" sz="32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62850"/>
                                        </p:tgtEl>
                                        <p:attrNameLst>
                                          <p:attrName>style.visibility</p:attrName>
                                        </p:attrNameLst>
                                      </p:cBhvr>
                                      <p:to>
                                        <p:strVal val="visible"/>
                                      </p:to>
                                    </p:set>
                                    <p:anim calcmode="lin" valueType="num">
                                      <p:cBhvr>
                                        <p:cTn id="7" dur="500" fill="hold"/>
                                        <p:tgtEl>
                                          <p:spTgt spid="462850"/>
                                        </p:tgtEl>
                                        <p:attrNameLst>
                                          <p:attrName>ppt_w</p:attrName>
                                        </p:attrNameLst>
                                      </p:cBhvr>
                                      <p:tavLst>
                                        <p:tav tm="0">
                                          <p:val>
                                            <p:fltVal val="0"/>
                                          </p:val>
                                        </p:tav>
                                        <p:tav tm="100000">
                                          <p:val>
                                            <p:strVal val="#ppt_w"/>
                                          </p:val>
                                        </p:tav>
                                      </p:tavLst>
                                    </p:anim>
                                    <p:anim calcmode="lin" valueType="num">
                                      <p:cBhvr>
                                        <p:cTn id="8" dur="500" fill="hold"/>
                                        <p:tgtEl>
                                          <p:spTgt spid="4628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0" grpId="0"/>
    </p:bldLst>
  </p:timing>
</p:sld>
</file>

<file path=ppt/slides/slide19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3874" name="Rectangle 2"/>
          <p:cNvSpPr>
            <a:spLocks noGrp="1" noChangeArrowheads="1"/>
          </p:cNvSpPr>
          <p:nvPr>
            <p:ph type="title" idx="4294967295"/>
          </p:nvPr>
        </p:nvSpPr>
        <p:spPr>
          <a:xfrm>
            <a:off x="381000" y="533400"/>
            <a:ext cx="8229600" cy="1139825"/>
          </a:xfrm>
        </p:spPr>
        <p:txBody>
          <a:bodyPr anchorCtr="1"/>
          <a:lstStyle/>
          <a:p>
            <a:pPr eaLnBrk="1" hangingPunct="1">
              <a:defRPr/>
            </a:pPr>
            <a:r>
              <a:rPr lang="fa-IR" sz="4000" b="1" smtClean="0">
                <a:solidFill>
                  <a:schemeClr val="hlink"/>
                </a:solidFill>
              </a:rPr>
              <a:t>خط رگرسیون</a:t>
            </a:r>
            <a:endParaRPr lang="en-US" sz="4000" b="1" smtClean="0">
              <a:solidFill>
                <a:schemeClr val="hlink"/>
              </a:solidFill>
            </a:endParaRPr>
          </a:p>
        </p:txBody>
      </p:sp>
      <p:sp>
        <p:nvSpPr>
          <p:cNvPr id="463875" name="Rectangle 3"/>
          <p:cNvSpPr>
            <a:spLocks noGrp="1" noChangeArrowheads="1"/>
          </p:cNvSpPr>
          <p:nvPr>
            <p:ph type="body" idx="4294967295"/>
          </p:nvPr>
        </p:nvSpPr>
        <p:spPr>
          <a:xfrm>
            <a:off x="990600" y="2320925"/>
            <a:ext cx="7696200" cy="3044825"/>
          </a:xfrm>
        </p:spPr>
        <p:txBody>
          <a:bodyPr/>
          <a:lstStyle/>
          <a:p>
            <a:pPr algn="just" eaLnBrk="1" hangingPunct="1">
              <a:buFontTx/>
              <a:buNone/>
              <a:defRPr/>
            </a:pPr>
            <a:r>
              <a:rPr lang="en-US" b="1" dirty="0" smtClean="0"/>
              <a:t>   </a:t>
            </a:r>
            <a:r>
              <a:rPr lang="fa-IR" b="1" dirty="0" smtClean="0"/>
              <a:t>خطی که در رابطه با نمره های پیش بینی شده است خط رگرسیون نامیده می شود. به عبارتی خطی است که خطاهای پیش بینی را به حداقل می رساند(خط حداقل مجذورها). یعنی اینکه مجموع مجذور فاصله </a:t>
            </a:r>
            <a:r>
              <a:rPr lang="en-US" b="1" dirty="0" smtClean="0"/>
              <a:t>Y</a:t>
            </a:r>
            <a:r>
              <a:rPr lang="fa-IR" b="1" dirty="0" smtClean="0"/>
              <a:t> ها از خط رگرسیون کوچکتر از فاصله هر خط دیگری تا محور </a:t>
            </a:r>
            <a:r>
              <a:rPr lang="en-US" b="1" dirty="0" smtClean="0"/>
              <a:t>Y</a:t>
            </a:r>
            <a:r>
              <a:rPr lang="fa-IR" b="1" dirty="0" smtClean="0"/>
              <a:t> ها  می باشد.</a:t>
            </a: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63874"/>
                                        </p:tgtEl>
                                        <p:attrNameLst>
                                          <p:attrName>style.visibility</p:attrName>
                                        </p:attrNameLst>
                                      </p:cBhvr>
                                      <p:to>
                                        <p:strVal val="visible"/>
                                      </p:to>
                                    </p:set>
                                    <p:anim calcmode="lin" valueType="num">
                                      <p:cBhvr>
                                        <p:cTn id="7" dur="500" fill="hold"/>
                                        <p:tgtEl>
                                          <p:spTgt spid="463874"/>
                                        </p:tgtEl>
                                        <p:attrNameLst>
                                          <p:attrName>ppt_w</p:attrName>
                                        </p:attrNameLst>
                                      </p:cBhvr>
                                      <p:tavLst>
                                        <p:tav tm="0">
                                          <p:val>
                                            <p:fltVal val="0"/>
                                          </p:val>
                                        </p:tav>
                                        <p:tav tm="100000">
                                          <p:val>
                                            <p:strVal val="#ppt_w"/>
                                          </p:val>
                                        </p:tav>
                                      </p:tavLst>
                                    </p:anim>
                                    <p:anim calcmode="lin" valueType="num">
                                      <p:cBhvr>
                                        <p:cTn id="8" dur="500" fill="hold"/>
                                        <p:tgtEl>
                                          <p:spTgt spid="4638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63875">
                                            <p:txEl>
                                              <p:pRg st="0" end="0"/>
                                            </p:txEl>
                                          </p:spTgt>
                                        </p:tgtEl>
                                        <p:attrNameLst>
                                          <p:attrName>style.visibility</p:attrName>
                                        </p:attrNameLst>
                                      </p:cBhvr>
                                      <p:to>
                                        <p:strVal val="visible"/>
                                      </p:to>
                                    </p:set>
                                    <p:anim calcmode="lin" valueType="num">
                                      <p:cBhvr>
                                        <p:cTn id="13" dur="500" fill="hold"/>
                                        <p:tgtEl>
                                          <p:spTgt spid="46387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6387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4" grpId="0"/>
      <p:bldP spid="463875" grpId="0" build="p"/>
    </p:bldLst>
  </p:timing>
</p:sld>
</file>

<file path=ppt/slides/slide19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4898" name="Rectangle 2"/>
          <p:cNvSpPr>
            <a:spLocks noGrp="1" noChangeArrowheads="1"/>
          </p:cNvSpPr>
          <p:nvPr>
            <p:ph type="title" idx="4294967295"/>
          </p:nvPr>
        </p:nvSpPr>
        <p:spPr>
          <a:xfrm>
            <a:off x="457200" y="762000"/>
            <a:ext cx="8229600" cy="1981200"/>
          </a:xfrm>
        </p:spPr>
        <p:txBody>
          <a:bodyPr anchorCtr="1"/>
          <a:lstStyle/>
          <a:p>
            <a:pPr algn="r" eaLnBrk="1" hangingPunct="1">
              <a:defRPr/>
            </a:pPr>
            <a:r>
              <a:rPr lang="fa-IR" sz="3600" b="1" dirty="0" smtClean="0">
                <a:solidFill>
                  <a:srgbClr val="FF33CC"/>
                </a:solidFill>
              </a:rPr>
              <a:t>نکته : </a:t>
            </a:r>
            <a:r>
              <a:rPr lang="fa-IR" sz="3600" b="1" dirty="0" smtClean="0"/>
              <a:t>خط رگرسیون را خط برازنده نیز می نامند.</a:t>
            </a:r>
            <a:br>
              <a:rPr lang="fa-IR" sz="3600" b="1" dirty="0" smtClean="0"/>
            </a:br>
            <a:r>
              <a:rPr lang="fa-IR" sz="3600" b="1" dirty="0" smtClean="0">
                <a:solidFill>
                  <a:srgbClr val="FF33CC"/>
                </a:solidFill>
              </a:rPr>
              <a:t>نکته: </a:t>
            </a:r>
            <a:r>
              <a:rPr lang="fa-IR" sz="3600" b="1" dirty="0" smtClean="0"/>
              <a:t>اختلاف بین</a:t>
            </a:r>
            <a:r>
              <a:rPr lang="en-US" sz="3600" b="1" dirty="0" smtClean="0"/>
              <a:t> </a:t>
            </a:r>
            <a:r>
              <a:rPr lang="fa-IR" sz="3600" b="1" dirty="0" smtClean="0"/>
              <a:t> نمره</a:t>
            </a:r>
            <a:r>
              <a:rPr lang="en-US" sz="3600" b="1" dirty="0" smtClean="0"/>
              <a:t> </a:t>
            </a:r>
            <a:r>
              <a:rPr lang="fa-IR" sz="3600" b="1" dirty="0" smtClean="0"/>
              <a:t> واقعی (</a:t>
            </a:r>
            <a:r>
              <a:rPr lang="en-US" sz="3600" b="1" dirty="0" smtClean="0"/>
              <a:t>Y</a:t>
            </a:r>
            <a:r>
              <a:rPr lang="fa-IR" sz="3600" b="1" dirty="0" smtClean="0"/>
              <a:t>) و</a:t>
            </a:r>
            <a:r>
              <a:rPr lang="en-US" sz="3600" b="1" dirty="0" smtClean="0"/>
              <a:t> </a:t>
            </a:r>
            <a:r>
              <a:rPr lang="fa-IR" sz="3600" b="1" dirty="0" smtClean="0"/>
              <a:t> نمره</a:t>
            </a:r>
            <a:r>
              <a:rPr lang="en-US" sz="3600" b="1" dirty="0" smtClean="0"/>
              <a:t> </a:t>
            </a:r>
            <a:r>
              <a:rPr lang="fa-IR" sz="3600" b="1" dirty="0" smtClean="0"/>
              <a:t> پیش</a:t>
            </a:r>
            <a:r>
              <a:rPr lang="en-US" sz="3600" b="1" dirty="0" smtClean="0"/>
              <a:t>   </a:t>
            </a:r>
            <a:r>
              <a:rPr lang="fa-IR" sz="3600" b="1" dirty="0" smtClean="0"/>
              <a:t>بینی شده (  </a:t>
            </a:r>
            <a:r>
              <a:rPr lang="en-US" sz="3600" b="1" dirty="0" smtClean="0"/>
              <a:t>    </a:t>
            </a:r>
            <a:r>
              <a:rPr lang="fa-IR" sz="3600" b="1" dirty="0" smtClean="0"/>
              <a:t>) را خطای پیش بینی</a:t>
            </a:r>
            <a:r>
              <a:rPr lang="en-US" sz="3600" b="1" dirty="0" smtClean="0"/>
              <a:t>e </a:t>
            </a:r>
            <a:r>
              <a:rPr lang="fa-IR" sz="3600" b="1" dirty="0" smtClean="0"/>
              <a:t>  می گویند.</a:t>
            </a:r>
            <a:endParaRPr lang="en-US" sz="3600" b="1" dirty="0" smtClean="0"/>
          </a:p>
        </p:txBody>
      </p:sp>
      <p:sp>
        <p:nvSpPr>
          <p:cNvPr id="464899" name="Rectangle 3"/>
          <p:cNvSpPr>
            <a:spLocks noChangeArrowheads="1"/>
          </p:cNvSpPr>
          <p:nvPr/>
        </p:nvSpPr>
        <p:spPr bwMode="auto">
          <a:xfrm>
            <a:off x="6248400" y="1981200"/>
            <a:ext cx="1447800" cy="579438"/>
          </a:xfrm>
          <a:prstGeom prst="rect">
            <a:avLst/>
          </a:prstGeom>
          <a:noFill/>
          <a:ln w="9525">
            <a:noFill/>
            <a:miter lim="800000"/>
            <a:headEnd/>
            <a:tailEnd/>
          </a:ln>
        </p:spPr>
        <p:txBody>
          <a:bodyPr anchor="ctr">
            <a:spAutoFit/>
          </a:bodyPr>
          <a:lstStyle/>
          <a:p>
            <a:r>
              <a:rPr lang="en-US" sz="3200" b="1"/>
              <a:t>y'</a:t>
            </a:r>
            <a:endParaRPr lang="en-US"/>
          </a:p>
        </p:txBody>
      </p:sp>
      <p:sp>
        <p:nvSpPr>
          <p:cNvPr id="76806" name="Rectangle 4"/>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fa-IR"/>
          </a:p>
        </p:txBody>
      </p:sp>
      <p:graphicFrame>
        <p:nvGraphicFramePr>
          <p:cNvPr id="464901" name="Object 5"/>
          <p:cNvGraphicFramePr>
            <a:graphicFrameLocks noChangeAspect="1"/>
          </p:cNvGraphicFramePr>
          <p:nvPr/>
        </p:nvGraphicFramePr>
        <p:xfrm>
          <a:off x="3200400" y="2819400"/>
          <a:ext cx="2209800" cy="692150"/>
        </p:xfrm>
        <a:graphic>
          <a:graphicData uri="http://schemas.openxmlformats.org/presentationml/2006/ole">
            <mc:AlternateContent xmlns:mc="http://schemas.openxmlformats.org/markup-compatibility/2006">
              <mc:Choice xmlns:v="urn:schemas-microsoft-com:vml" Requires="v">
                <p:oleObj spid="_x0000_s76814" name="Equation" r:id="rId3" imgW="634725" imgH="203112" progId="Equation.3">
                  <p:embed/>
                </p:oleObj>
              </mc:Choice>
              <mc:Fallback>
                <p:oleObj name="Equation" r:id="rId3" imgW="634725" imgH="203112" progId="Equation.3">
                  <p:embed/>
                  <p:pic>
                    <p:nvPicPr>
                      <p:cNvPr id="0" name="Object 5"/>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3200400" y="2819400"/>
                        <a:ext cx="2209800" cy="692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6807" name="Group 6"/>
          <p:cNvGrpSpPr>
            <a:grpSpLocks/>
          </p:cNvGrpSpPr>
          <p:nvPr/>
        </p:nvGrpSpPr>
        <p:grpSpPr bwMode="auto">
          <a:xfrm>
            <a:off x="1676400" y="3641725"/>
            <a:ext cx="5048250" cy="3063875"/>
            <a:chOff x="1056" y="2294"/>
            <a:chExt cx="3180" cy="1930"/>
          </a:xfrm>
        </p:grpSpPr>
        <p:graphicFrame>
          <p:nvGraphicFramePr>
            <p:cNvPr id="76803" name="Object 7"/>
            <p:cNvGraphicFramePr>
              <a:graphicFrameLocks noChangeAspect="1"/>
            </p:cNvGraphicFramePr>
            <p:nvPr/>
          </p:nvGraphicFramePr>
          <p:xfrm>
            <a:off x="1056" y="2294"/>
            <a:ext cx="3180" cy="1930"/>
          </p:xfrm>
          <a:graphic>
            <a:graphicData uri="http://schemas.openxmlformats.org/presentationml/2006/ole">
              <mc:AlternateContent xmlns:mc="http://schemas.openxmlformats.org/markup-compatibility/2006">
                <mc:Choice xmlns:v="urn:schemas-microsoft-com:vml" Requires="v">
                  <p:oleObj spid="_x0000_s76815" name="Chart" r:id="rId5" imgW="4038641" imgH="4533798" progId="MSGraph.Chart.8">
                    <p:embed followColorScheme="full"/>
                  </p:oleObj>
                </mc:Choice>
                <mc:Fallback>
                  <p:oleObj name="Chart" r:id="rId5" imgW="4038641" imgH="4533798" progId="MSGraph.Chart.8">
                    <p:embed followColorScheme="full"/>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6" y="2294"/>
                          <a:ext cx="3180" cy="1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6812" name="Line 8"/>
            <p:cNvSpPr>
              <a:spLocks noChangeShapeType="1"/>
            </p:cNvSpPr>
            <p:nvPr/>
          </p:nvSpPr>
          <p:spPr bwMode="auto">
            <a:xfrm flipV="1">
              <a:off x="1562" y="2798"/>
              <a:ext cx="2102" cy="737"/>
            </a:xfrm>
            <a:prstGeom prst="line">
              <a:avLst/>
            </a:prstGeom>
            <a:noFill/>
            <a:ln w="57150">
              <a:solidFill>
                <a:srgbClr val="FF66FF"/>
              </a:solidFill>
              <a:round/>
              <a:headEnd/>
              <a:tailEnd/>
            </a:ln>
          </p:spPr>
          <p:txBody>
            <a:bodyPr/>
            <a:lstStyle/>
            <a:p>
              <a:endParaRPr lang="en-US"/>
            </a:p>
          </p:txBody>
        </p:sp>
      </p:grpSp>
      <p:sp>
        <p:nvSpPr>
          <p:cNvPr id="464905" name="Line 9"/>
          <p:cNvSpPr>
            <a:spLocks noChangeShapeType="1"/>
          </p:cNvSpPr>
          <p:nvPr/>
        </p:nvSpPr>
        <p:spPr bwMode="auto">
          <a:xfrm flipV="1">
            <a:off x="5257800" y="3810000"/>
            <a:ext cx="1600200" cy="228600"/>
          </a:xfrm>
          <a:prstGeom prst="line">
            <a:avLst/>
          </a:prstGeom>
          <a:noFill/>
          <a:ln w="38100">
            <a:solidFill>
              <a:srgbClr val="3366FF"/>
            </a:solidFill>
            <a:round/>
            <a:headEnd/>
            <a:tailEnd type="triangle" w="med" len="med"/>
          </a:ln>
        </p:spPr>
        <p:txBody>
          <a:bodyPr/>
          <a:lstStyle/>
          <a:p>
            <a:endParaRPr lang="en-US"/>
          </a:p>
        </p:txBody>
      </p:sp>
      <p:sp>
        <p:nvSpPr>
          <p:cNvPr id="464906" name="Line 10"/>
          <p:cNvSpPr>
            <a:spLocks noChangeShapeType="1"/>
          </p:cNvSpPr>
          <p:nvPr/>
        </p:nvSpPr>
        <p:spPr bwMode="auto">
          <a:xfrm>
            <a:off x="5867400" y="4495800"/>
            <a:ext cx="838200" cy="0"/>
          </a:xfrm>
          <a:prstGeom prst="line">
            <a:avLst/>
          </a:prstGeom>
          <a:noFill/>
          <a:ln w="38100">
            <a:solidFill>
              <a:srgbClr val="3366FF"/>
            </a:solidFill>
            <a:round/>
            <a:headEnd/>
            <a:tailEnd type="triangle" w="med" len="med"/>
          </a:ln>
        </p:spPr>
        <p:txBody>
          <a:bodyPr/>
          <a:lstStyle/>
          <a:p>
            <a:endParaRPr lang="en-US"/>
          </a:p>
        </p:txBody>
      </p:sp>
      <p:sp>
        <p:nvSpPr>
          <p:cNvPr id="464907" name="Text Box 11"/>
          <p:cNvSpPr txBox="1">
            <a:spLocks noChangeArrowheads="1"/>
          </p:cNvSpPr>
          <p:nvPr/>
        </p:nvSpPr>
        <p:spPr bwMode="auto">
          <a:xfrm>
            <a:off x="6889750" y="3429000"/>
            <a:ext cx="1873250" cy="457200"/>
          </a:xfrm>
          <a:prstGeom prst="rect">
            <a:avLst/>
          </a:prstGeom>
          <a:noFill/>
          <a:ln w="9525">
            <a:noFill/>
            <a:miter lim="800000"/>
            <a:headEnd/>
            <a:tailEnd/>
          </a:ln>
        </p:spPr>
        <p:txBody>
          <a:bodyPr>
            <a:spAutoFit/>
          </a:bodyPr>
          <a:lstStyle/>
          <a:p>
            <a:pPr>
              <a:spcBef>
                <a:spcPct val="50000"/>
              </a:spcBef>
            </a:pPr>
            <a:r>
              <a:rPr lang="fa-IR" sz="2400" b="1">
                <a:latin typeface="Arial" charset="0"/>
                <a:cs typeface="B Zar" pitchFamily="2" charset="-78"/>
              </a:rPr>
              <a:t>نمره واقعي</a:t>
            </a:r>
            <a:endParaRPr lang="en-US" sz="2400" b="1">
              <a:latin typeface="Arial" charset="0"/>
              <a:cs typeface="B Zar" pitchFamily="2" charset="-78"/>
            </a:endParaRPr>
          </a:p>
        </p:txBody>
      </p:sp>
      <p:sp>
        <p:nvSpPr>
          <p:cNvPr id="464908" name="Text Box 12"/>
          <p:cNvSpPr txBox="1">
            <a:spLocks noChangeArrowheads="1"/>
          </p:cNvSpPr>
          <p:nvPr/>
        </p:nvSpPr>
        <p:spPr bwMode="auto">
          <a:xfrm>
            <a:off x="6705600" y="4267200"/>
            <a:ext cx="1752600" cy="457200"/>
          </a:xfrm>
          <a:prstGeom prst="rect">
            <a:avLst/>
          </a:prstGeom>
          <a:noFill/>
          <a:ln w="9525">
            <a:noFill/>
            <a:miter lim="800000"/>
            <a:headEnd/>
            <a:tailEnd/>
          </a:ln>
        </p:spPr>
        <p:txBody>
          <a:bodyPr>
            <a:spAutoFit/>
          </a:bodyPr>
          <a:lstStyle/>
          <a:p>
            <a:pPr algn="r">
              <a:spcBef>
                <a:spcPct val="50000"/>
              </a:spcBef>
            </a:pPr>
            <a:r>
              <a:rPr lang="fa-IR" sz="2400" b="1">
                <a:latin typeface="Arial" charset="0"/>
                <a:cs typeface="B Zar" pitchFamily="2" charset="-78"/>
              </a:rPr>
              <a:t>نمره پيش بيني شده</a:t>
            </a:r>
            <a:endParaRPr lang="en-US" sz="2400" b="1">
              <a:latin typeface="Arial" charset="0"/>
              <a:cs typeface="B Za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64898"/>
                                        </p:tgtEl>
                                        <p:attrNameLst>
                                          <p:attrName>style.visibility</p:attrName>
                                        </p:attrNameLst>
                                      </p:cBhvr>
                                      <p:to>
                                        <p:strVal val="visible"/>
                                      </p:to>
                                    </p:set>
                                    <p:anim calcmode="lin" valueType="num">
                                      <p:cBhvr>
                                        <p:cTn id="7" dur="500" fill="hold"/>
                                        <p:tgtEl>
                                          <p:spTgt spid="464898"/>
                                        </p:tgtEl>
                                        <p:attrNameLst>
                                          <p:attrName>ppt_w</p:attrName>
                                        </p:attrNameLst>
                                      </p:cBhvr>
                                      <p:tavLst>
                                        <p:tav tm="0">
                                          <p:val>
                                            <p:fltVal val="0"/>
                                          </p:val>
                                        </p:tav>
                                        <p:tav tm="100000">
                                          <p:val>
                                            <p:strVal val="#ppt_w"/>
                                          </p:val>
                                        </p:tav>
                                      </p:tavLst>
                                    </p:anim>
                                    <p:anim calcmode="lin" valueType="num">
                                      <p:cBhvr>
                                        <p:cTn id="8" dur="500" fill="hold"/>
                                        <p:tgtEl>
                                          <p:spTgt spid="46489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64901"/>
                                        </p:tgtEl>
                                        <p:attrNameLst>
                                          <p:attrName>style.visibility</p:attrName>
                                        </p:attrNameLst>
                                      </p:cBhvr>
                                      <p:to>
                                        <p:strVal val="visible"/>
                                      </p:to>
                                    </p:set>
                                    <p:anim calcmode="lin" valueType="num">
                                      <p:cBhvr>
                                        <p:cTn id="13" dur="1000" fill="hold"/>
                                        <p:tgtEl>
                                          <p:spTgt spid="464901"/>
                                        </p:tgtEl>
                                        <p:attrNameLst>
                                          <p:attrName>ppt_w</p:attrName>
                                        </p:attrNameLst>
                                      </p:cBhvr>
                                      <p:tavLst>
                                        <p:tav tm="0">
                                          <p:val>
                                            <p:fltVal val="0"/>
                                          </p:val>
                                        </p:tav>
                                        <p:tav tm="100000">
                                          <p:val>
                                            <p:strVal val="#ppt_w"/>
                                          </p:val>
                                        </p:tav>
                                      </p:tavLst>
                                    </p:anim>
                                    <p:anim calcmode="lin" valueType="num">
                                      <p:cBhvr>
                                        <p:cTn id="14" dur="1000" fill="hold"/>
                                        <p:tgtEl>
                                          <p:spTgt spid="464901"/>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464905"/>
                                        </p:tgtEl>
                                        <p:attrNameLst>
                                          <p:attrName>style.visibility</p:attrName>
                                        </p:attrNameLst>
                                      </p:cBhvr>
                                      <p:to>
                                        <p:strVal val="visible"/>
                                      </p:to>
                                    </p:set>
                                    <p:anim calcmode="lin" valueType="num">
                                      <p:cBhvr>
                                        <p:cTn id="17" dur="1000" fill="hold"/>
                                        <p:tgtEl>
                                          <p:spTgt spid="464905"/>
                                        </p:tgtEl>
                                        <p:attrNameLst>
                                          <p:attrName>ppt_w</p:attrName>
                                        </p:attrNameLst>
                                      </p:cBhvr>
                                      <p:tavLst>
                                        <p:tav tm="0">
                                          <p:val>
                                            <p:fltVal val="0"/>
                                          </p:val>
                                        </p:tav>
                                        <p:tav tm="100000">
                                          <p:val>
                                            <p:strVal val="#ppt_w"/>
                                          </p:val>
                                        </p:tav>
                                      </p:tavLst>
                                    </p:anim>
                                    <p:anim calcmode="lin" valueType="num">
                                      <p:cBhvr>
                                        <p:cTn id="18" dur="1000" fill="hold"/>
                                        <p:tgtEl>
                                          <p:spTgt spid="464905"/>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464906"/>
                                        </p:tgtEl>
                                        <p:attrNameLst>
                                          <p:attrName>style.visibility</p:attrName>
                                        </p:attrNameLst>
                                      </p:cBhvr>
                                      <p:to>
                                        <p:strVal val="visible"/>
                                      </p:to>
                                    </p:set>
                                    <p:anim calcmode="lin" valueType="num">
                                      <p:cBhvr>
                                        <p:cTn id="21" dur="1000" fill="hold"/>
                                        <p:tgtEl>
                                          <p:spTgt spid="464906"/>
                                        </p:tgtEl>
                                        <p:attrNameLst>
                                          <p:attrName>ppt_w</p:attrName>
                                        </p:attrNameLst>
                                      </p:cBhvr>
                                      <p:tavLst>
                                        <p:tav tm="0">
                                          <p:val>
                                            <p:fltVal val="0"/>
                                          </p:val>
                                        </p:tav>
                                        <p:tav tm="100000">
                                          <p:val>
                                            <p:strVal val="#ppt_w"/>
                                          </p:val>
                                        </p:tav>
                                      </p:tavLst>
                                    </p:anim>
                                    <p:anim calcmode="lin" valueType="num">
                                      <p:cBhvr>
                                        <p:cTn id="22" dur="1000" fill="hold"/>
                                        <p:tgtEl>
                                          <p:spTgt spid="464906"/>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464907"/>
                                        </p:tgtEl>
                                        <p:attrNameLst>
                                          <p:attrName>style.visibility</p:attrName>
                                        </p:attrNameLst>
                                      </p:cBhvr>
                                      <p:to>
                                        <p:strVal val="visible"/>
                                      </p:to>
                                    </p:set>
                                    <p:anim calcmode="lin" valueType="num">
                                      <p:cBhvr>
                                        <p:cTn id="25" dur="1000" fill="hold"/>
                                        <p:tgtEl>
                                          <p:spTgt spid="464907"/>
                                        </p:tgtEl>
                                        <p:attrNameLst>
                                          <p:attrName>ppt_w</p:attrName>
                                        </p:attrNameLst>
                                      </p:cBhvr>
                                      <p:tavLst>
                                        <p:tav tm="0">
                                          <p:val>
                                            <p:fltVal val="0"/>
                                          </p:val>
                                        </p:tav>
                                        <p:tav tm="100000">
                                          <p:val>
                                            <p:strVal val="#ppt_w"/>
                                          </p:val>
                                        </p:tav>
                                      </p:tavLst>
                                    </p:anim>
                                    <p:anim calcmode="lin" valueType="num">
                                      <p:cBhvr>
                                        <p:cTn id="26" dur="1000" fill="hold"/>
                                        <p:tgtEl>
                                          <p:spTgt spid="464907"/>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464908"/>
                                        </p:tgtEl>
                                        <p:attrNameLst>
                                          <p:attrName>style.visibility</p:attrName>
                                        </p:attrNameLst>
                                      </p:cBhvr>
                                      <p:to>
                                        <p:strVal val="visible"/>
                                      </p:to>
                                    </p:set>
                                    <p:anim calcmode="lin" valueType="num">
                                      <p:cBhvr>
                                        <p:cTn id="29" dur="1000" fill="hold"/>
                                        <p:tgtEl>
                                          <p:spTgt spid="464908"/>
                                        </p:tgtEl>
                                        <p:attrNameLst>
                                          <p:attrName>ppt_w</p:attrName>
                                        </p:attrNameLst>
                                      </p:cBhvr>
                                      <p:tavLst>
                                        <p:tav tm="0">
                                          <p:val>
                                            <p:fltVal val="0"/>
                                          </p:val>
                                        </p:tav>
                                        <p:tav tm="100000">
                                          <p:val>
                                            <p:strVal val="#ppt_w"/>
                                          </p:val>
                                        </p:tav>
                                      </p:tavLst>
                                    </p:anim>
                                    <p:anim calcmode="lin" valueType="num">
                                      <p:cBhvr>
                                        <p:cTn id="30" dur="1000" fill="hold"/>
                                        <p:tgtEl>
                                          <p:spTgt spid="464908"/>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464899"/>
                                        </p:tgtEl>
                                        <p:attrNameLst>
                                          <p:attrName>style.visibility</p:attrName>
                                        </p:attrNameLst>
                                      </p:cBhvr>
                                      <p:to>
                                        <p:strVal val="visible"/>
                                      </p:to>
                                    </p:set>
                                    <p:anim calcmode="lin" valueType="num">
                                      <p:cBhvr>
                                        <p:cTn id="33" dur="500" fill="hold"/>
                                        <p:tgtEl>
                                          <p:spTgt spid="464899"/>
                                        </p:tgtEl>
                                        <p:attrNameLst>
                                          <p:attrName>ppt_w</p:attrName>
                                        </p:attrNameLst>
                                      </p:cBhvr>
                                      <p:tavLst>
                                        <p:tav tm="0">
                                          <p:val>
                                            <p:fltVal val="0"/>
                                          </p:val>
                                        </p:tav>
                                        <p:tav tm="100000">
                                          <p:val>
                                            <p:strVal val="#ppt_w"/>
                                          </p:val>
                                        </p:tav>
                                      </p:tavLst>
                                    </p:anim>
                                    <p:anim calcmode="lin" valueType="num">
                                      <p:cBhvr>
                                        <p:cTn id="34" dur="500" fill="hold"/>
                                        <p:tgtEl>
                                          <p:spTgt spid="46489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898" grpId="0"/>
      <p:bldP spid="464899" grpId="0"/>
      <p:bldP spid="464905" grpId="0" animBg="1"/>
      <p:bldP spid="464906" grpId="0" animBg="1"/>
      <p:bldP spid="464907" grpId="0"/>
      <p:bldP spid="464908" grpId="0"/>
    </p:bldLst>
  </p:timing>
</p:sld>
</file>

<file path=ppt/slides/slide19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5922" name="Rectangle 2"/>
          <p:cNvSpPr>
            <a:spLocks noGrp="1" noChangeArrowheads="1"/>
          </p:cNvSpPr>
          <p:nvPr>
            <p:ph type="title" idx="4294967295"/>
          </p:nvPr>
        </p:nvSpPr>
        <p:spPr/>
        <p:txBody>
          <a:bodyPr anchorCtr="1"/>
          <a:lstStyle/>
          <a:p>
            <a:pPr eaLnBrk="1" hangingPunct="1">
              <a:defRPr/>
            </a:pPr>
            <a:r>
              <a:rPr lang="fa-IR" sz="4000" b="1" smtClean="0">
                <a:solidFill>
                  <a:schemeClr val="hlink"/>
                </a:solidFill>
              </a:rPr>
              <a:t>معادله خط رگرسیون</a:t>
            </a:r>
            <a:endParaRPr lang="en-US" sz="4000" b="1" smtClean="0">
              <a:solidFill>
                <a:schemeClr val="hlink"/>
              </a:solidFill>
            </a:endParaRPr>
          </a:p>
        </p:txBody>
      </p:sp>
      <p:sp>
        <p:nvSpPr>
          <p:cNvPr id="465923" name="Rectangle 3"/>
          <p:cNvSpPr>
            <a:spLocks noGrp="1" noChangeArrowheads="1"/>
          </p:cNvSpPr>
          <p:nvPr>
            <p:ph type="body" idx="4294967295"/>
          </p:nvPr>
        </p:nvSpPr>
        <p:spPr>
          <a:xfrm>
            <a:off x="533400" y="1524000"/>
            <a:ext cx="8229600" cy="1828800"/>
          </a:xfrm>
        </p:spPr>
        <p:txBody>
          <a:bodyPr/>
          <a:lstStyle/>
          <a:p>
            <a:pPr eaLnBrk="1" hangingPunct="1">
              <a:buFontTx/>
              <a:buNone/>
              <a:defRPr/>
            </a:pPr>
            <a:r>
              <a:rPr lang="fa-IR" b="1" dirty="0" smtClean="0"/>
              <a:t> </a:t>
            </a:r>
            <a:r>
              <a:rPr lang="en-US" b="1" dirty="0" smtClean="0"/>
              <a:t> </a:t>
            </a:r>
            <a:r>
              <a:rPr lang="fa-IR" b="1" dirty="0" smtClean="0"/>
              <a:t> برای پیش بین یک متغیر از روی متغیر دیگر از معادله خط رگرسیون استفاده می شود.</a:t>
            </a:r>
          </a:p>
          <a:p>
            <a:pPr eaLnBrk="1" hangingPunct="1">
              <a:buFontTx/>
              <a:buNone/>
              <a:defRPr/>
            </a:pPr>
            <a:r>
              <a:rPr lang="en-US" b="1" dirty="0" smtClean="0"/>
              <a:t>   </a:t>
            </a:r>
            <a:r>
              <a:rPr lang="fa-IR" b="1" dirty="0" smtClean="0"/>
              <a:t>فرمول معادله خط :</a:t>
            </a:r>
            <a:endParaRPr lang="en-US" b="1" dirty="0" smtClean="0"/>
          </a:p>
        </p:txBody>
      </p:sp>
      <p:sp>
        <p:nvSpPr>
          <p:cNvPr id="465924" name="Rectangle 4"/>
          <p:cNvSpPr>
            <a:spLocks noChangeArrowheads="1"/>
          </p:cNvSpPr>
          <p:nvPr/>
        </p:nvSpPr>
        <p:spPr bwMode="auto">
          <a:xfrm>
            <a:off x="838200" y="2743200"/>
            <a:ext cx="2667000" cy="584200"/>
          </a:xfrm>
          <a:prstGeom prst="rect">
            <a:avLst/>
          </a:prstGeom>
          <a:noFill/>
          <a:ln w="9525">
            <a:noFill/>
            <a:miter lim="800000"/>
            <a:headEnd/>
            <a:tailEnd/>
          </a:ln>
        </p:spPr>
        <p:txBody>
          <a:bodyPr anchor="ctr">
            <a:spAutoFit/>
          </a:bodyPr>
          <a:lstStyle/>
          <a:p>
            <a:r>
              <a:rPr lang="en-US" sz="3200" b="1">
                <a:solidFill>
                  <a:srgbClr val="FF3300"/>
                </a:solidFill>
              </a:rPr>
              <a:t>y' =a +bx</a:t>
            </a:r>
          </a:p>
        </p:txBody>
      </p:sp>
      <p:sp>
        <p:nvSpPr>
          <p:cNvPr id="465925" name="Text Box 5"/>
          <p:cNvSpPr txBox="1">
            <a:spLocks noChangeArrowheads="1"/>
          </p:cNvSpPr>
          <p:nvPr/>
        </p:nvSpPr>
        <p:spPr bwMode="auto">
          <a:xfrm>
            <a:off x="914400" y="5105400"/>
            <a:ext cx="7696200" cy="519113"/>
          </a:xfrm>
          <a:prstGeom prst="rect">
            <a:avLst/>
          </a:prstGeom>
          <a:noFill/>
          <a:ln w="9525">
            <a:noFill/>
            <a:miter lim="800000"/>
            <a:headEnd/>
            <a:tailEnd/>
          </a:ln>
        </p:spPr>
        <p:txBody>
          <a:bodyPr>
            <a:spAutoFit/>
          </a:bodyPr>
          <a:lstStyle/>
          <a:p>
            <a:r>
              <a:rPr lang="en-US" sz="2800" b="1"/>
              <a:t>a =</a:t>
            </a:r>
            <a:r>
              <a:rPr lang="fa-IR" sz="2800" b="1"/>
              <a:t>یا محل تلاقی خط رگرسیون با محورایگرگ </a:t>
            </a:r>
            <a:r>
              <a:rPr lang="en-US" sz="2800" b="1"/>
              <a:t> </a:t>
            </a:r>
            <a:r>
              <a:rPr lang="fa-IR" sz="2800" b="1"/>
              <a:t>عرض از مبدأ</a:t>
            </a:r>
            <a:endParaRPr lang="en-US" sz="2800" b="1"/>
          </a:p>
        </p:txBody>
      </p:sp>
      <p:sp>
        <p:nvSpPr>
          <p:cNvPr id="465926" name="Text Box 6"/>
          <p:cNvSpPr txBox="1">
            <a:spLocks noChangeArrowheads="1"/>
          </p:cNvSpPr>
          <p:nvPr/>
        </p:nvSpPr>
        <p:spPr bwMode="auto">
          <a:xfrm>
            <a:off x="914400" y="3429000"/>
            <a:ext cx="5765800" cy="579438"/>
          </a:xfrm>
          <a:prstGeom prst="rect">
            <a:avLst/>
          </a:prstGeom>
          <a:noFill/>
          <a:ln w="9525">
            <a:noFill/>
            <a:miter lim="800000"/>
            <a:headEnd/>
            <a:tailEnd/>
          </a:ln>
        </p:spPr>
        <p:txBody>
          <a:bodyPr>
            <a:spAutoFit/>
          </a:bodyPr>
          <a:lstStyle/>
          <a:p>
            <a:r>
              <a:rPr lang="en-US" sz="3200" b="1"/>
              <a:t>b = </a:t>
            </a:r>
            <a:r>
              <a:rPr lang="fa-IR" sz="3200" b="1"/>
              <a:t>شیب خط</a:t>
            </a:r>
            <a:endParaRPr lang="en-US" sz="3200" b="1"/>
          </a:p>
        </p:txBody>
      </p:sp>
      <p:sp>
        <p:nvSpPr>
          <p:cNvPr id="465927" name="Text Box 7"/>
          <p:cNvSpPr txBox="1">
            <a:spLocks noChangeArrowheads="1"/>
          </p:cNvSpPr>
          <p:nvPr/>
        </p:nvSpPr>
        <p:spPr bwMode="auto">
          <a:xfrm>
            <a:off x="914400" y="5867400"/>
            <a:ext cx="6265863" cy="579438"/>
          </a:xfrm>
          <a:prstGeom prst="rect">
            <a:avLst/>
          </a:prstGeom>
          <a:noFill/>
          <a:ln w="9525">
            <a:noFill/>
            <a:miter lim="800000"/>
            <a:headEnd/>
            <a:tailEnd/>
          </a:ln>
        </p:spPr>
        <p:txBody>
          <a:bodyPr wrap="none">
            <a:spAutoFit/>
          </a:bodyPr>
          <a:lstStyle/>
          <a:p>
            <a:r>
              <a:rPr lang="en-US" sz="3200" b="1"/>
              <a:t>X = </a:t>
            </a:r>
            <a:r>
              <a:rPr lang="fa-IR" sz="3200" b="1"/>
              <a:t>متغیری که مقدار آن را در اختیار داریم</a:t>
            </a:r>
            <a:endParaRPr lang="en-US" sz="3200" b="1"/>
          </a:p>
        </p:txBody>
      </p:sp>
      <p:sp>
        <p:nvSpPr>
          <p:cNvPr id="465928" name="Text Box 8"/>
          <p:cNvSpPr txBox="1">
            <a:spLocks noChangeArrowheads="1"/>
          </p:cNvSpPr>
          <p:nvPr/>
        </p:nvSpPr>
        <p:spPr bwMode="auto">
          <a:xfrm>
            <a:off x="914400" y="4191000"/>
            <a:ext cx="6015038" cy="579438"/>
          </a:xfrm>
          <a:prstGeom prst="rect">
            <a:avLst/>
          </a:prstGeom>
          <a:noFill/>
          <a:ln w="9525">
            <a:noFill/>
            <a:miter lim="800000"/>
            <a:headEnd/>
            <a:tailEnd/>
          </a:ln>
        </p:spPr>
        <p:txBody>
          <a:bodyPr wrap="none">
            <a:spAutoFit/>
          </a:bodyPr>
          <a:lstStyle/>
          <a:p>
            <a:r>
              <a:rPr lang="en-US" sz="3200" b="1"/>
              <a:t>y‘</a:t>
            </a:r>
            <a:r>
              <a:rPr lang="fa-IR" sz="3200" b="1"/>
              <a:t>متغیری که می خواهیم پیش بینی کنیم =</a:t>
            </a:r>
            <a:r>
              <a:rPr lang="fa-IR" b="1"/>
              <a:t>  </a:t>
            </a:r>
            <a:endParaRPr lang="en-US"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65922"/>
                                        </p:tgtEl>
                                        <p:attrNameLst>
                                          <p:attrName>style.visibility</p:attrName>
                                        </p:attrNameLst>
                                      </p:cBhvr>
                                      <p:to>
                                        <p:strVal val="visible"/>
                                      </p:to>
                                    </p:set>
                                    <p:anim calcmode="lin" valueType="num">
                                      <p:cBhvr>
                                        <p:cTn id="7" dur="500" fill="hold"/>
                                        <p:tgtEl>
                                          <p:spTgt spid="465922"/>
                                        </p:tgtEl>
                                        <p:attrNameLst>
                                          <p:attrName>ppt_w</p:attrName>
                                        </p:attrNameLst>
                                      </p:cBhvr>
                                      <p:tavLst>
                                        <p:tav tm="0">
                                          <p:val>
                                            <p:fltVal val="0"/>
                                          </p:val>
                                        </p:tav>
                                        <p:tav tm="100000">
                                          <p:val>
                                            <p:strVal val="#ppt_w"/>
                                          </p:val>
                                        </p:tav>
                                      </p:tavLst>
                                    </p:anim>
                                    <p:anim calcmode="lin" valueType="num">
                                      <p:cBhvr>
                                        <p:cTn id="8" dur="500" fill="hold"/>
                                        <p:tgtEl>
                                          <p:spTgt spid="46592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65923">
                                            <p:txEl>
                                              <p:pRg st="0" end="0"/>
                                            </p:txEl>
                                          </p:spTgt>
                                        </p:tgtEl>
                                        <p:attrNameLst>
                                          <p:attrName>style.visibility</p:attrName>
                                        </p:attrNameLst>
                                      </p:cBhvr>
                                      <p:to>
                                        <p:strVal val="visible"/>
                                      </p:to>
                                    </p:set>
                                    <p:anim calcmode="lin" valueType="num">
                                      <p:cBhvr>
                                        <p:cTn id="13" dur="500" fill="hold"/>
                                        <p:tgtEl>
                                          <p:spTgt spid="46592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6592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65923">
                                            <p:txEl>
                                              <p:pRg st="1" end="1"/>
                                            </p:txEl>
                                          </p:spTgt>
                                        </p:tgtEl>
                                        <p:attrNameLst>
                                          <p:attrName>style.visibility</p:attrName>
                                        </p:attrNameLst>
                                      </p:cBhvr>
                                      <p:to>
                                        <p:strVal val="visible"/>
                                      </p:to>
                                    </p:set>
                                    <p:anim calcmode="lin" valueType="num">
                                      <p:cBhvr>
                                        <p:cTn id="19" dur="500" fill="hold"/>
                                        <p:tgtEl>
                                          <p:spTgt spid="46592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6592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65924"/>
                                        </p:tgtEl>
                                        <p:attrNameLst>
                                          <p:attrName>style.visibility</p:attrName>
                                        </p:attrNameLst>
                                      </p:cBhvr>
                                      <p:to>
                                        <p:strVal val="visible"/>
                                      </p:to>
                                    </p:set>
                                    <p:anim calcmode="lin" valueType="num">
                                      <p:cBhvr>
                                        <p:cTn id="25" dur="1000" fill="hold"/>
                                        <p:tgtEl>
                                          <p:spTgt spid="465924"/>
                                        </p:tgtEl>
                                        <p:attrNameLst>
                                          <p:attrName>ppt_w</p:attrName>
                                        </p:attrNameLst>
                                      </p:cBhvr>
                                      <p:tavLst>
                                        <p:tav tm="0">
                                          <p:val>
                                            <p:fltVal val="0"/>
                                          </p:val>
                                        </p:tav>
                                        <p:tav tm="100000">
                                          <p:val>
                                            <p:strVal val="#ppt_w"/>
                                          </p:val>
                                        </p:tav>
                                      </p:tavLst>
                                    </p:anim>
                                    <p:anim calcmode="lin" valueType="num">
                                      <p:cBhvr>
                                        <p:cTn id="26" dur="1000" fill="hold"/>
                                        <p:tgtEl>
                                          <p:spTgt spid="465924"/>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465925"/>
                                        </p:tgtEl>
                                        <p:attrNameLst>
                                          <p:attrName>style.visibility</p:attrName>
                                        </p:attrNameLst>
                                      </p:cBhvr>
                                      <p:to>
                                        <p:strVal val="visible"/>
                                      </p:to>
                                    </p:set>
                                    <p:anim calcmode="lin" valueType="num">
                                      <p:cBhvr>
                                        <p:cTn id="29" dur="1000" fill="hold"/>
                                        <p:tgtEl>
                                          <p:spTgt spid="465925"/>
                                        </p:tgtEl>
                                        <p:attrNameLst>
                                          <p:attrName>ppt_w</p:attrName>
                                        </p:attrNameLst>
                                      </p:cBhvr>
                                      <p:tavLst>
                                        <p:tav tm="0">
                                          <p:val>
                                            <p:fltVal val="0"/>
                                          </p:val>
                                        </p:tav>
                                        <p:tav tm="100000">
                                          <p:val>
                                            <p:strVal val="#ppt_w"/>
                                          </p:val>
                                        </p:tav>
                                      </p:tavLst>
                                    </p:anim>
                                    <p:anim calcmode="lin" valueType="num">
                                      <p:cBhvr>
                                        <p:cTn id="30" dur="1000" fill="hold"/>
                                        <p:tgtEl>
                                          <p:spTgt spid="465925"/>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465926"/>
                                        </p:tgtEl>
                                        <p:attrNameLst>
                                          <p:attrName>style.visibility</p:attrName>
                                        </p:attrNameLst>
                                      </p:cBhvr>
                                      <p:to>
                                        <p:strVal val="visible"/>
                                      </p:to>
                                    </p:set>
                                    <p:anim calcmode="lin" valueType="num">
                                      <p:cBhvr>
                                        <p:cTn id="33" dur="1000" fill="hold"/>
                                        <p:tgtEl>
                                          <p:spTgt spid="465926"/>
                                        </p:tgtEl>
                                        <p:attrNameLst>
                                          <p:attrName>ppt_w</p:attrName>
                                        </p:attrNameLst>
                                      </p:cBhvr>
                                      <p:tavLst>
                                        <p:tav tm="0">
                                          <p:val>
                                            <p:fltVal val="0"/>
                                          </p:val>
                                        </p:tav>
                                        <p:tav tm="100000">
                                          <p:val>
                                            <p:strVal val="#ppt_w"/>
                                          </p:val>
                                        </p:tav>
                                      </p:tavLst>
                                    </p:anim>
                                    <p:anim calcmode="lin" valueType="num">
                                      <p:cBhvr>
                                        <p:cTn id="34" dur="1000" fill="hold"/>
                                        <p:tgtEl>
                                          <p:spTgt spid="465926"/>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465927"/>
                                        </p:tgtEl>
                                        <p:attrNameLst>
                                          <p:attrName>style.visibility</p:attrName>
                                        </p:attrNameLst>
                                      </p:cBhvr>
                                      <p:to>
                                        <p:strVal val="visible"/>
                                      </p:to>
                                    </p:set>
                                    <p:anim calcmode="lin" valueType="num">
                                      <p:cBhvr>
                                        <p:cTn id="37" dur="1000" fill="hold"/>
                                        <p:tgtEl>
                                          <p:spTgt spid="465927"/>
                                        </p:tgtEl>
                                        <p:attrNameLst>
                                          <p:attrName>ppt_w</p:attrName>
                                        </p:attrNameLst>
                                      </p:cBhvr>
                                      <p:tavLst>
                                        <p:tav tm="0">
                                          <p:val>
                                            <p:fltVal val="0"/>
                                          </p:val>
                                        </p:tav>
                                        <p:tav tm="100000">
                                          <p:val>
                                            <p:strVal val="#ppt_w"/>
                                          </p:val>
                                        </p:tav>
                                      </p:tavLst>
                                    </p:anim>
                                    <p:anim calcmode="lin" valueType="num">
                                      <p:cBhvr>
                                        <p:cTn id="38" dur="1000" fill="hold"/>
                                        <p:tgtEl>
                                          <p:spTgt spid="465927"/>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465928"/>
                                        </p:tgtEl>
                                        <p:attrNameLst>
                                          <p:attrName>style.visibility</p:attrName>
                                        </p:attrNameLst>
                                      </p:cBhvr>
                                      <p:to>
                                        <p:strVal val="visible"/>
                                      </p:to>
                                    </p:set>
                                    <p:anim calcmode="lin" valueType="num">
                                      <p:cBhvr>
                                        <p:cTn id="41" dur="1000" fill="hold"/>
                                        <p:tgtEl>
                                          <p:spTgt spid="465928"/>
                                        </p:tgtEl>
                                        <p:attrNameLst>
                                          <p:attrName>ppt_w</p:attrName>
                                        </p:attrNameLst>
                                      </p:cBhvr>
                                      <p:tavLst>
                                        <p:tav tm="0">
                                          <p:val>
                                            <p:fltVal val="0"/>
                                          </p:val>
                                        </p:tav>
                                        <p:tav tm="100000">
                                          <p:val>
                                            <p:strVal val="#ppt_w"/>
                                          </p:val>
                                        </p:tav>
                                      </p:tavLst>
                                    </p:anim>
                                    <p:anim calcmode="lin" valueType="num">
                                      <p:cBhvr>
                                        <p:cTn id="42" dur="1000" fill="hold"/>
                                        <p:tgtEl>
                                          <p:spTgt spid="4659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2" grpId="0"/>
      <p:bldP spid="465923" grpId="0" build="p"/>
      <p:bldP spid="465924" grpId="0"/>
      <p:bldP spid="465925" grpId="0"/>
      <p:bldP spid="465926" grpId="0"/>
      <p:bldP spid="465927" grpId="0"/>
      <p:bldP spid="465928" grpId="0"/>
    </p:bldLst>
  </p:timing>
</p:sld>
</file>

<file path=ppt/slides/slide19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6946" name="Rectangle 2"/>
          <p:cNvSpPr>
            <a:spLocks noGrp="1" noChangeArrowheads="1"/>
          </p:cNvSpPr>
          <p:nvPr>
            <p:ph type="title" idx="4294967295"/>
          </p:nvPr>
        </p:nvSpPr>
        <p:spPr>
          <a:xfrm>
            <a:off x="533400" y="685800"/>
            <a:ext cx="8229600" cy="1139825"/>
          </a:xfrm>
        </p:spPr>
        <p:txBody>
          <a:bodyPr anchorCtr="1"/>
          <a:lstStyle/>
          <a:p>
            <a:pPr eaLnBrk="1" hangingPunct="1">
              <a:defRPr/>
            </a:pPr>
            <a:r>
              <a:rPr lang="fa-IR" sz="3200" b="1" dirty="0" smtClean="0">
                <a:solidFill>
                  <a:srgbClr val="FF33CC"/>
                </a:solidFill>
              </a:rPr>
              <a:t>نکته: </a:t>
            </a:r>
            <a:r>
              <a:rPr lang="fa-IR" sz="3200" b="1" dirty="0" smtClean="0"/>
              <a:t>بعضی مواقع مقدار </a:t>
            </a:r>
            <a:r>
              <a:rPr lang="en-US" sz="3200" b="1" dirty="0" smtClean="0"/>
              <a:t>a</a:t>
            </a:r>
            <a:r>
              <a:rPr lang="fa-IR" sz="3200" b="1" dirty="0" smtClean="0"/>
              <a:t> و </a:t>
            </a:r>
            <a:r>
              <a:rPr lang="en-US" sz="3200" b="1" dirty="0" smtClean="0"/>
              <a:t>b</a:t>
            </a:r>
            <a:r>
              <a:rPr lang="fa-IR" sz="3200" b="1" dirty="0" smtClean="0"/>
              <a:t> در اختیار است در این صورت با جایگزینی مقادیر محاسبه خیلی ساده می باشد.</a:t>
            </a:r>
            <a:endParaRPr lang="en-US" sz="3200" b="1" dirty="0" smtClean="0"/>
          </a:p>
        </p:txBody>
      </p:sp>
      <p:grpSp>
        <p:nvGrpSpPr>
          <p:cNvPr id="2" name="Group 3"/>
          <p:cNvGrpSpPr>
            <a:grpSpLocks/>
          </p:cNvGrpSpPr>
          <p:nvPr/>
        </p:nvGrpSpPr>
        <p:grpSpPr bwMode="auto">
          <a:xfrm>
            <a:off x="1828800" y="1981200"/>
            <a:ext cx="5329238" cy="4464050"/>
            <a:chOff x="249" y="1298"/>
            <a:chExt cx="3357" cy="2812"/>
          </a:xfrm>
        </p:grpSpPr>
        <p:sp>
          <p:nvSpPr>
            <p:cNvPr id="208900" name="Rectangle 4"/>
            <p:cNvSpPr>
              <a:spLocks noChangeArrowheads="1"/>
            </p:cNvSpPr>
            <p:nvPr/>
          </p:nvSpPr>
          <p:spPr bwMode="auto">
            <a:xfrm>
              <a:off x="295" y="1298"/>
              <a:ext cx="3311" cy="2812"/>
            </a:xfrm>
            <a:prstGeom prst="rect">
              <a:avLst/>
            </a:prstGeom>
            <a:noFill/>
            <a:ln w="9525">
              <a:noFill/>
              <a:miter lim="800000"/>
              <a:headEnd/>
              <a:tailEnd/>
            </a:ln>
          </p:spPr>
          <p:txBody>
            <a:bodyPr wrap="none" anchor="ctr"/>
            <a:lstStyle/>
            <a:p>
              <a:endParaRPr lang="fa-IR"/>
            </a:p>
          </p:txBody>
        </p:sp>
        <p:grpSp>
          <p:nvGrpSpPr>
            <p:cNvPr id="208901" name="Group 5"/>
            <p:cNvGrpSpPr>
              <a:grpSpLocks/>
            </p:cNvGrpSpPr>
            <p:nvPr/>
          </p:nvGrpSpPr>
          <p:grpSpPr bwMode="auto">
            <a:xfrm>
              <a:off x="249" y="1480"/>
              <a:ext cx="3266" cy="2336"/>
              <a:chOff x="249" y="1480"/>
              <a:chExt cx="3266" cy="2336"/>
            </a:xfrm>
          </p:grpSpPr>
          <p:sp>
            <p:nvSpPr>
              <p:cNvPr id="208902" name="Line 6"/>
              <p:cNvSpPr>
                <a:spLocks noChangeShapeType="1"/>
              </p:cNvSpPr>
              <p:nvPr/>
            </p:nvSpPr>
            <p:spPr bwMode="auto">
              <a:xfrm flipV="1">
                <a:off x="930" y="1616"/>
                <a:ext cx="0" cy="1859"/>
              </a:xfrm>
              <a:prstGeom prst="line">
                <a:avLst/>
              </a:prstGeom>
              <a:noFill/>
              <a:ln w="38100">
                <a:solidFill>
                  <a:schemeClr val="tx1"/>
                </a:solidFill>
                <a:round/>
                <a:headEnd/>
                <a:tailEnd type="triangle" w="med" len="med"/>
              </a:ln>
            </p:spPr>
            <p:txBody>
              <a:bodyPr/>
              <a:lstStyle/>
              <a:p>
                <a:endParaRPr lang="en-US"/>
              </a:p>
            </p:txBody>
          </p:sp>
          <p:sp>
            <p:nvSpPr>
              <p:cNvPr id="208903" name="Line 7"/>
              <p:cNvSpPr>
                <a:spLocks noChangeShapeType="1"/>
              </p:cNvSpPr>
              <p:nvPr/>
            </p:nvSpPr>
            <p:spPr bwMode="auto">
              <a:xfrm>
                <a:off x="930" y="3475"/>
                <a:ext cx="2131" cy="0"/>
              </a:xfrm>
              <a:prstGeom prst="line">
                <a:avLst/>
              </a:prstGeom>
              <a:noFill/>
              <a:ln w="38100">
                <a:solidFill>
                  <a:schemeClr val="tx1"/>
                </a:solidFill>
                <a:round/>
                <a:headEnd/>
                <a:tailEnd type="triangle" w="med" len="med"/>
              </a:ln>
            </p:spPr>
            <p:txBody>
              <a:bodyPr/>
              <a:lstStyle/>
              <a:p>
                <a:endParaRPr lang="en-US"/>
              </a:p>
            </p:txBody>
          </p:sp>
          <p:sp>
            <p:nvSpPr>
              <p:cNvPr id="208904" name="Line 8"/>
              <p:cNvSpPr>
                <a:spLocks noChangeShapeType="1"/>
              </p:cNvSpPr>
              <p:nvPr/>
            </p:nvSpPr>
            <p:spPr bwMode="auto">
              <a:xfrm flipV="1">
                <a:off x="1338" y="2069"/>
                <a:ext cx="1224" cy="907"/>
              </a:xfrm>
              <a:prstGeom prst="line">
                <a:avLst/>
              </a:prstGeom>
              <a:noFill/>
              <a:ln w="38100">
                <a:solidFill>
                  <a:schemeClr val="tx1"/>
                </a:solidFill>
                <a:round/>
                <a:headEnd/>
                <a:tailEnd/>
              </a:ln>
            </p:spPr>
            <p:txBody>
              <a:bodyPr/>
              <a:lstStyle/>
              <a:p>
                <a:endParaRPr lang="en-US"/>
              </a:p>
            </p:txBody>
          </p:sp>
          <p:sp>
            <p:nvSpPr>
              <p:cNvPr id="208905" name="Line 9"/>
              <p:cNvSpPr>
                <a:spLocks noChangeShapeType="1"/>
              </p:cNvSpPr>
              <p:nvPr/>
            </p:nvSpPr>
            <p:spPr bwMode="auto">
              <a:xfrm>
                <a:off x="930" y="2976"/>
                <a:ext cx="1632" cy="0"/>
              </a:xfrm>
              <a:prstGeom prst="line">
                <a:avLst/>
              </a:prstGeom>
              <a:noFill/>
              <a:ln w="38100">
                <a:solidFill>
                  <a:schemeClr val="tx1"/>
                </a:solidFill>
                <a:prstDash val="dash"/>
                <a:round/>
                <a:headEnd/>
                <a:tailEnd/>
              </a:ln>
            </p:spPr>
            <p:txBody>
              <a:bodyPr/>
              <a:lstStyle/>
              <a:p>
                <a:endParaRPr lang="en-US"/>
              </a:p>
            </p:txBody>
          </p:sp>
          <p:sp>
            <p:nvSpPr>
              <p:cNvPr id="208906" name="Text Box 10"/>
              <p:cNvSpPr txBox="1">
                <a:spLocks noChangeArrowheads="1"/>
              </p:cNvSpPr>
              <p:nvPr/>
            </p:nvSpPr>
            <p:spPr bwMode="auto">
              <a:xfrm>
                <a:off x="2880" y="3566"/>
                <a:ext cx="227" cy="250"/>
              </a:xfrm>
              <a:prstGeom prst="rect">
                <a:avLst/>
              </a:prstGeom>
              <a:noFill/>
              <a:ln w="38100">
                <a:noFill/>
                <a:miter lim="800000"/>
                <a:headEnd/>
                <a:tailEnd/>
              </a:ln>
            </p:spPr>
            <p:txBody>
              <a:bodyPr>
                <a:spAutoFit/>
              </a:bodyPr>
              <a:lstStyle/>
              <a:p>
                <a:pPr>
                  <a:spcBef>
                    <a:spcPct val="50000"/>
                  </a:spcBef>
                </a:pPr>
                <a:r>
                  <a:rPr lang="en-US" sz="2000" b="1">
                    <a:latin typeface="Arial" charset="0"/>
                    <a:cs typeface="B Zar" pitchFamily="2" charset="-78"/>
                  </a:rPr>
                  <a:t>X</a:t>
                </a:r>
              </a:p>
            </p:txBody>
          </p:sp>
          <p:sp>
            <p:nvSpPr>
              <p:cNvPr id="208907" name="Text Box 11"/>
              <p:cNvSpPr txBox="1">
                <a:spLocks noChangeArrowheads="1"/>
              </p:cNvSpPr>
              <p:nvPr/>
            </p:nvSpPr>
            <p:spPr bwMode="auto">
              <a:xfrm>
                <a:off x="658" y="1480"/>
                <a:ext cx="317" cy="250"/>
              </a:xfrm>
              <a:prstGeom prst="rect">
                <a:avLst/>
              </a:prstGeom>
              <a:noFill/>
              <a:ln w="38100">
                <a:noFill/>
                <a:miter lim="800000"/>
                <a:headEnd/>
                <a:tailEnd/>
              </a:ln>
            </p:spPr>
            <p:txBody>
              <a:bodyPr>
                <a:spAutoFit/>
              </a:bodyPr>
              <a:lstStyle/>
              <a:p>
                <a:pPr>
                  <a:spcBef>
                    <a:spcPct val="50000"/>
                  </a:spcBef>
                </a:pPr>
                <a:r>
                  <a:rPr lang="en-US" sz="2000" b="1">
                    <a:latin typeface="Arial" charset="0"/>
                    <a:cs typeface="B Zar" pitchFamily="2" charset="-78"/>
                  </a:rPr>
                  <a:t>Y</a:t>
                </a:r>
              </a:p>
            </p:txBody>
          </p:sp>
          <p:sp>
            <p:nvSpPr>
              <p:cNvPr id="208908" name="Text Box 12"/>
              <p:cNvSpPr txBox="1">
                <a:spLocks noChangeArrowheads="1"/>
              </p:cNvSpPr>
              <p:nvPr/>
            </p:nvSpPr>
            <p:spPr bwMode="auto">
              <a:xfrm>
                <a:off x="2426" y="1706"/>
                <a:ext cx="1089" cy="288"/>
              </a:xfrm>
              <a:prstGeom prst="rect">
                <a:avLst/>
              </a:prstGeom>
              <a:noFill/>
              <a:ln w="38100">
                <a:noFill/>
                <a:miter lim="800000"/>
                <a:headEnd/>
                <a:tailEnd/>
              </a:ln>
            </p:spPr>
            <p:txBody>
              <a:bodyPr>
                <a:spAutoFit/>
              </a:bodyPr>
              <a:lstStyle/>
              <a:p>
                <a:pPr>
                  <a:spcBef>
                    <a:spcPct val="50000"/>
                  </a:spcBef>
                </a:pPr>
                <a:r>
                  <a:rPr lang="fa-IR" sz="2400" b="1">
                    <a:latin typeface="Arial" charset="0"/>
                    <a:cs typeface="B Zar" pitchFamily="2" charset="-78"/>
                  </a:rPr>
                  <a:t>خط رگرسيون</a:t>
                </a:r>
                <a:endParaRPr lang="en-US" sz="2400" b="1">
                  <a:latin typeface="Arial" charset="0"/>
                  <a:cs typeface="B Zar" pitchFamily="2" charset="-78"/>
                </a:endParaRPr>
              </a:p>
            </p:txBody>
          </p:sp>
          <p:sp>
            <p:nvSpPr>
              <p:cNvPr id="208909" name="AutoShape 13"/>
              <p:cNvSpPr>
                <a:spLocks/>
              </p:cNvSpPr>
              <p:nvPr/>
            </p:nvSpPr>
            <p:spPr bwMode="auto">
              <a:xfrm>
                <a:off x="2653" y="2024"/>
                <a:ext cx="182" cy="862"/>
              </a:xfrm>
              <a:prstGeom prst="rightBrace">
                <a:avLst>
                  <a:gd name="adj1" fmla="val 39469"/>
                  <a:gd name="adj2" fmla="val 51394"/>
                </a:avLst>
              </a:prstGeom>
              <a:noFill/>
              <a:ln w="38100">
                <a:solidFill>
                  <a:schemeClr val="tx1"/>
                </a:solidFill>
                <a:round/>
                <a:headEnd/>
                <a:tailEnd/>
              </a:ln>
            </p:spPr>
            <p:txBody>
              <a:bodyPr wrap="none" anchor="ctr"/>
              <a:lstStyle/>
              <a:p>
                <a:endParaRPr lang="fa-IR"/>
              </a:p>
            </p:txBody>
          </p:sp>
          <p:sp>
            <p:nvSpPr>
              <p:cNvPr id="208910" name="Text Box 14"/>
              <p:cNvSpPr txBox="1">
                <a:spLocks noChangeArrowheads="1"/>
              </p:cNvSpPr>
              <p:nvPr/>
            </p:nvSpPr>
            <p:spPr bwMode="auto">
              <a:xfrm>
                <a:off x="2880" y="2251"/>
                <a:ext cx="272" cy="365"/>
              </a:xfrm>
              <a:prstGeom prst="rect">
                <a:avLst/>
              </a:prstGeom>
              <a:noFill/>
              <a:ln w="38100">
                <a:noFill/>
                <a:miter lim="800000"/>
                <a:headEnd/>
                <a:tailEnd/>
              </a:ln>
            </p:spPr>
            <p:txBody>
              <a:bodyPr>
                <a:spAutoFit/>
              </a:bodyPr>
              <a:lstStyle/>
              <a:p>
                <a:pPr>
                  <a:spcBef>
                    <a:spcPct val="50000"/>
                  </a:spcBef>
                </a:pPr>
                <a:r>
                  <a:rPr lang="en-US" sz="3200" b="1">
                    <a:latin typeface="Arial" charset="0"/>
                    <a:cs typeface="B Zar" pitchFamily="2" charset="-78"/>
                  </a:rPr>
                  <a:t>b</a:t>
                </a:r>
              </a:p>
            </p:txBody>
          </p:sp>
          <p:sp>
            <p:nvSpPr>
              <p:cNvPr id="208911" name="AutoShape 15"/>
              <p:cNvSpPr>
                <a:spLocks/>
              </p:cNvSpPr>
              <p:nvPr/>
            </p:nvSpPr>
            <p:spPr bwMode="auto">
              <a:xfrm>
                <a:off x="567" y="3022"/>
                <a:ext cx="226" cy="408"/>
              </a:xfrm>
              <a:prstGeom prst="leftBrace">
                <a:avLst>
                  <a:gd name="adj1" fmla="val 15044"/>
                  <a:gd name="adj2" fmla="val 50000"/>
                </a:avLst>
              </a:prstGeom>
              <a:noFill/>
              <a:ln w="38100">
                <a:solidFill>
                  <a:schemeClr val="tx1"/>
                </a:solidFill>
                <a:round/>
                <a:headEnd/>
                <a:tailEnd/>
              </a:ln>
            </p:spPr>
            <p:txBody>
              <a:bodyPr wrap="none" anchor="ctr"/>
              <a:lstStyle/>
              <a:p>
                <a:endParaRPr lang="fa-IR"/>
              </a:p>
            </p:txBody>
          </p:sp>
          <p:sp>
            <p:nvSpPr>
              <p:cNvPr id="208912" name="Text Box 16"/>
              <p:cNvSpPr txBox="1">
                <a:spLocks noChangeArrowheads="1"/>
              </p:cNvSpPr>
              <p:nvPr/>
            </p:nvSpPr>
            <p:spPr bwMode="auto">
              <a:xfrm>
                <a:off x="249" y="3022"/>
                <a:ext cx="272" cy="365"/>
              </a:xfrm>
              <a:prstGeom prst="rect">
                <a:avLst/>
              </a:prstGeom>
              <a:noFill/>
              <a:ln w="38100">
                <a:noFill/>
                <a:miter lim="800000"/>
                <a:headEnd/>
                <a:tailEnd/>
              </a:ln>
            </p:spPr>
            <p:txBody>
              <a:bodyPr>
                <a:spAutoFit/>
              </a:bodyPr>
              <a:lstStyle/>
              <a:p>
                <a:pPr>
                  <a:spcBef>
                    <a:spcPct val="50000"/>
                  </a:spcBef>
                </a:pPr>
                <a:r>
                  <a:rPr lang="en-US" sz="3200" b="1">
                    <a:latin typeface="Arial" charset="0"/>
                    <a:cs typeface="B Zar" pitchFamily="2" charset="-78"/>
                  </a:rPr>
                  <a:t>a</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66946"/>
                                        </p:tgtEl>
                                        <p:attrNameLst>
                                          <p:attrName>style.visibility</p:attrName>
                                        </p:attrNameLst>
                                      </p:cBhvr>
                                      <p:to>
                                        <p:strVal val="visible"/>
                                      </p:to>
                                    </p:set>
                                    <p:anim calcmode="lin" valueType="num">
                                      <p:cBhvr>
                                        <p:cTn id="7" dur="500" fill="hold"/>
                                        <p:tgtEl>
                                          <p:spTgt spid="466946"/>
                                        </p:tgtEl>
                                        <p:attrNameLst>
                                          <p:attrName>ppt_w</p:attrName>
                                        </p:attrNameLst>
                                      </p:cBhvr>
                                      <p:tavLst>
                                        <p:tav tm="0">
                                          <p:val>
                                            <p:fltVal val="0"/>
                                          </p:val>
                                        </p:tav>
                                        <p:tav tm="100000">
                                          <p:val>
                                            <p:strVal val="#ppt_w"/>
                                          </p:val>
                                        </p:tav>
                                      </p:tavLst>
                                    </p:anim>
                                    <p:anim calcmode="lin" valueType="num">
                                      <p:cBhvr>
                                        <p:cTn id="8" dur="500" fill="hold"/>
                                        <p:tgtEl>
                                          <p:spTgt spid="46694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46" grpId="0"/>
    </p:bldLst>
  </p:timing>
</p:sld>
</file>

<file path=ppt/slides/slide19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7970" name="Rectangle 2"/>
          <p:cNvSpPr>
            <a:spLocks noGrp="1" noChangeArrowheads="1"/>
          </p:cNvSpPr>
          <p:nvPr>
            <p:ph type="title" idx="4294967295"/>
          </p:nvPr>
        </p:nvSpPr>
        <p:spPr>
          <a:xfrm>
            <a:off x="457200" y="762000"/>
            <a:ext cx="8229600" cy="1825625"/>
          </a:xfrm>
        </p:spPr>
        <p:txBody>
          <a:bodyPr anchorCtr="1"/>
          <a:lstStyle/>
          <a:p>
            <a:pPr algn="just" eaLnBrk="1" hangingPunct="1">
              <a:defRPr/>
            </a:pPr>
            <a:r>
              <a:rPr lang="fa-IR" sz="3200" b="1" dirty="0" smtClean="0">
                <a:solidFill>
                  <a:srgbClr val="FF33CC"/>
                </a:solidFill>
              </a:rPr>
              <a:t>نکته : </a:t>
            </a:r>
            <a:r>
              <a:rPr lang="fa-IR" sz="3200" b="1" dirty="0" smtClean="0"/>
              <a:t>بعضی مواقع مقدار </a:t>
            </a:r>
            <a:r>
              <a:rPr lang="en-US" sz="3200" b="1" dirty="0" smtClean="0"/>
              <a:t>a</a:t>
            </a:r>
            <a:r>
              <a:rPr lang="fa-IR" sz="3200" b="1" dirty="0" smtClean="0"/>
              <a:t> و </a:t>
            </a:r>
            <a:r>
              <a:rPr lang="en-US" sz="3200" b="1" dirty="0" smtClean="0"/>
              <a:t>b</a:t>
            </a:r>
            <a:r>
              <a:rPr lang="fa-IR" sz="3200" b="1" dirty="0" smtClean="0"/>
              <a:t> در اختیار است در این صورت با جایگزینی مقادیر محاسبه خیلی ساده می باشد.</a:t>
            </a:r>
            <a:br>
              <a:rPr lang="fa-IR" sz="3200" b="1" dirty="0" smtClean="0"/>
            </a:br>
            <a:r>
              <a:rPr lang="fa-IR" sz="3200" b="1" dirty="0" smtClean="0"/>
              <a:t/>
            </a:r>
            <a:br>
              <a:rPr lang="fa-IR" sz="3200" b="1" dirty="0" smtClean="0"/>
            </a:br>
            <a:r>
              <a:rPr lang="en-US" sz="3200" b="1" dirty="0" smtClean="0"/>
              <a:t>                               </a:t>
            </a:r>
            <a:r>
              <a:rPr lang="fa-IR" sz="3200" b="1" dirty="0" smtClean="0"/>
              <a:t>مثال: </a:t>
            </a:r>
            <a:endParaRPr lang="en-US" sz="3200" b="1" dirty="0" smtClean="0"/>
          </a:p>
        </p:txBody>
      </p:sp>
      <p:sp>
        <p:nvSpPr>
          <p:cNvPr id="467971" name="Text Box 3"/>
          <p:cNvSpPr txBox="1">
            <a:spLocks noChangeArrowheads="1"/>
          </p:cNvSpPr>
          <p:nvPr/>
        </p:nvSpPr>
        <p:spPr bwMode="auto">
          <a:xfrm>
            <a:off x="1447800" y="3048000"/>
            <a:ext cx="184150" cy="366713"/>
          </a:xfrm>
          <a:prstGeom prst="rect">
            <a:avLst/>
          </a:prstGeom>
          <a:noFill/>
          <a:ln w="9525">
            <a:noFill/>
            <a:miter lim="800000"/>
            <a:headEnd/>
            <a:tailEnd/>
          </a:ln>
        </p:spPr>
        <p:txBody>
          <a:bodyPr wrap="none">
            <a:spAutoFit/>
          </a:bodyPr>
          <a:lstStyle/>
          <a:p>
            <a:endParaRPr lang="fa-IR"/>
          </a:p>
        </p:txBody>
      </p:sp>
      <p:sp>
        <p:nvSpPr>
          <p:cNvPr id="467972" name="Text Box 4"/>
          <p:cNvSpPr txBox="1">
            <a:spLocks noChangeArrowheads="1"/>
          </p:cNvSpPr>
          <p:nvPr/>
        </p:nvSpPr>
        <p:spPr bwMode="auto">
          <a:xfrm>
            <a:off x="1295400" y="3505200"/>
            <a:ext cx="1416050" cy="2041525"/>
          </a:xfrm>
          <a:prstGeom prst="rect">
            <a:avLst/>
          </a:prstGeom>
          <a:noFill/>
          <a:ln w="9525">
            <a:noFill/>
            <a:miter lim="800000"/>
            <a:headEnd/>
            <a:tailEnd/>
          </a:ln>
        </p:spPr>
        <p:txBody>
          <a:bodyPr wrap="none">
            <a:spAutoFit/>
          </a:bodyPr>
          <a:lstStyle/>
          <a:p>
            <a:r>
              <a:rPr lang="en-US" sz="3200" b="1"/>
              <a:t>X = 0</a:t>
            </a:r>
          </a:p>
          <a:p>
            <a:r>
              <a:rPr lang="en-US" sz="3200" b="1"/>
              <a:t>X = 1</a:t>
            </a:r>
          </a:p>
          <a:p>
            <a:r>
              <a:rPr lang="en-US" sz="3200" b="1"/>
              <a:t>X = 4</a:t>
            </a:r>
          </a:p>
          <a:p>
            <a:r>
              <a:rPr lang="en-US" sz="3200" b="1"/>
              <a:t>X = 8</a:t>
            </a:r>
          </a:p>
        </p:txBody>
      </p:sp>
      <p:sp>
        <p:nvSpPr>
          <p:cNvPr id="467973" name="Text Box 5"/>
          <p:cNvSpPr txBox="1">
            <a:spLocks noChangeArrowheads="1"/>
          </p:cNvSpPr>
          <p:nvPr/>
        </p:nvSpPr>
        <p:spPr bwMode="auto">
          <a:xfrm>
            <a:off x="3962400" y="3505200"/>
            <a:ext cx="4405313" cy="2041525"/>
          </a:xfrm>
          <a:prstGeom prst="rect">
            <a:avLst/>
          </a:prstGeom>
          <a:noFill/>
          <a:ln w="9525">
            <a:noFill/>
            <a:miter lim="800000"/>
            <a:headEnd/>
            <a:tailEnd/>
          </a:ln>
        </p:spPr>
        <p:txBody>
          <a:bodyPr wrap="none">
            <a:spAutoFit/>
          </a:bodyPr>
          <a:lstStyle/>
          <a:p>
            <a:r>
              <a:rPr lang="en-US" sz="3200" b="1"/>
              <a:t>Y = 4 + 2 (0) = 4</a:t>
            </a:r>
          </a:p>
          <a:p>
            <a:r>
              <a:rPr lang="en-US" sz="3200" b="1"/>
              <a:t>Y = 4 + 2 (1) = 6</a:t>
            </a:r>
          </a:p>
          <a:p>
            <a:r>
              <a:rPr lang="en-US" sz="3200" b="1"/>
              <a:t>Y = 4 + 2 (4) = 12</a:t>
            </a:r>
          </a:p>
          <a:p>
            <a:r>
              <a:rPr lang="en-US" sz="3200" b="1"/>
              <a:t>Y = 4 + 2 (8) = 16</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67970"/>
                                        </p:tgtEl>
                                        <p:attrNameLst>
                                          <p:attrName>style.visibility</p:attrName>
                                        </p:attrNameLst>
                                      </p:cBhvr>
                                      <p:to>
                                        <p:strVal val="visible"/>
                                      </p:to>
                                    </p:set>
                                    <p:anim calcmode="lin" valueType="num">
                                      <p:cBhvr>
                                        <p:cTn id="7" dur="500" fill="hold"/>
                                        <p:tgtEl>
                                          <p:spTgt spid="467970"/>
                                        </p:tgtEl>
                                        <p:attrNameLst>
                                          <p:attrName>ppt_w</p:attrName>
                                        </p:attrNameLst>
                                      </p:cBhvr>
                                      <p:tavLst>
                                        <p:tav tm="0">
                                          <p:val>
                                            <p:fltVal val="0"/>
                                          </p:val>
                                        </p:tav>
                                        <p:tav tm="100000">
                                          <p:val>
                                            <p:strVal val="#ppt_w"/>
                                          </p:val>
                                        </p:tav>
                                      </p:tavLst>
                                    </p:anim>
                                    <p:anim calcmode="lin" valueType="num">
                                      <p:cBhvr>
                                        <p:cTn id="8" dur="500" fill="hold"/>
                                        <p:tgtEl>
                                          <p:spTgt spid="46797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nodePh="1">
                                  <p:stCondLst>
                                    <p:cond delay="0"/>
                                  </p:stCondLst>
                                  <p:endCondLst>
                                    <p:cond evt="begin" delay="0">
                                      <p:tn val="11"/>
                                    </p:cond>
                                  </p:endCondLst>
                                  <p:childTnLst>
                                    <p:set>
                                      <p:cBhvr>
                                        <p:cTn id="12" dur="1" fill="hold">
                                          <p:stCondLst>
                                            <p:cond delay="0"/>
                                          </p:stCondLst>
                                        </p:cTn>
                                        <p:tgtEl>
                                          <p:spTgt spid="467971"/>
                                        </p:tgtEl>
                                        <p:attrNameLst>
                                          <p:attrName>style.visibility</p:attrName>
                                        </p:attrNameLst>
                                      </p:cBhvr>
                                      <p:to>
                                        <p:strVal val="visible"/>
                                      </p:to>
                                    </p:set>
                                    <p:anim calcmode="lin" valueType="num">
                                      <p:cBhvr>
                                        <p:cTn id="13" dur="1000" fill="hold"/>
                                        <p:tgtEl>
                                          <p:spTgt spid="467971"/>
                                        </p:tgtEl>
                                        <p:attrNameLst>
                                          <p:attrName>ppt_w</p:attrName>
                                        </p:attrNameLst>
                                      </p:cBhvr>
                                      <p:tavLst>
                                        <p:tav tm="0">
                                          <p:val>
                                            <p:fltVal val="0"/>
                                          </p:val>
                                        </p:tav>
                                        <p:tav tm="100000">
                                          <p:val>
                                            <p:strVal val="#ppt_w"/>
                                          </p:val>
                                        </p:tav>
                                      </p:tavLst>
                                    </p:anim>
                                    <p:anim calcmode="lin" valueType="num">
                                      <p:cBhvr>
                                        <p:cTn id="14" dur="1000" fill="hold"/>
                                        <p:tgtEl>
                                          <p:spTgt spid="467971"/>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467972"/>
                                        </p:tgtEl>
                                        <p:attrNameLst>
                                          <p:attrName>style.visibility</p:attrName>
                                        </p:attrNameLst>
                                      </p:cBhvr>
                                      <p:to>
                                        <p:strVal val="visible"/>
                                      </p:to>
                                    </p:set>
                                    <p:anim calcmode="lin" valueType="num">
                                      <p:cBhvr>
                                        <p:cTn id="17" dur="1000" fill="hold"/>
                                        <p:tgtEl>
                                          <p:spTgt spid="467972"/>
                                        </p:tgtEl>
                                        <p:attrNameLst>
                                          <p:attrName>ppt_w</p:attrName>
                                        </p:attrNameLst>
                                      </p:cBhvr>
                                      <p:tavLst>
                                        <p:tav tm="0">
                                          <p:val>
                                            <p:fltVal val="0"/>
                                          </p:val>
                                        </p:tav>
                                        <p:tav tm="100000">
                                          <p:val>
                                            <p:strVal val="#ppt_w"/>
                                          </p:val>
                                        </p:tav>
                                      </p:tavLst>
                                    </p:anim>
                                    <p:anim calcmode="lin" valueType="num">
                                      <p:cBhvr>
                                        <p:cTn id="18" dur="1000" fill="hold"/>
                                        <p:tgtEl>
                                          <p:spTgt spid="467972"/>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467973"/>
                                        </p:tgtEl>
                                        <p:attrNameLst>
                                          <p:attrName>style.visibility</p:attrName>
                                        </p:attrNameLst>
                                      </p:cBhvr>
                                      <p:to>
                                        <p:strVal val="visible"/>
                                      </p:to>
                                    </p:set>
                                    <p:anim calcmode="lin" valueType="num">
                                      <p:cBhvr>
                                        <p:cTn id="21" dur="1000" fill="hold"/>
                                        <p:tgtEl>
                                          <p:spTgt spid="467973"/>
                                        </p:tgtEl>
                                        <p:attrNameLst>
                                          <p:attrName>ppt_w</p:attrName>
                                        </p:attrNameLst>
                                      </p:cBhvr>
                                      <p:tavLst>
                                        <p:tav tm="0">
                                          <p:val>
                                            <p:fltVal val="0"/>
                                          </p:val>
                                        </p:tav>
                                        <p:tav tm="100000">
                                          <p:val>
                                            <p:strVal val="#ppt_w"/>
                                          </p:val>
                                        </p:tav>
                                      </p:tavLst>
                                    </p:anim>
                                    <p:anim calcmode="lin" valueType="num">
                                      <p:cBhvr>
                                        <p:cTn id="22" dur="1000" fill="hold"/>
                                        <p:tgtEl>
                                          <p:spTgt spid="4679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0" grpId="0"/>
      <p:bldP spid="467971" grpId="0"/>
      <p:bldP spid="467972" grpId="0"/>
      <p:bldP spid="467973" grpId="0"/>
    </p:bldLst>
  </p:timing>
</p:sld>
</file>

<file path=ppt/slides/slide19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8994" name="Rectangle 2"/>
          <p:cNvSpPr>
            <a:spLocks noGrp="1" noChangeArrowheads="1"/>
          </p:cNvSpPr>
          <p:nvPr>
            <p:ph type="title" idx="4294967295"/>
          </p:nvPr>
        </p:nvSpPr>
        <p:spPr>
          <a:xfrm>
            <a:off x="457200" y="838200"/>
            <a:ext cx="8229600" cy="1139825"/>
          </a:xfrm>
        </p:spPr>
        <p:txBody>
          <a:bodyPr anchorCtr="1"/>
          <a:lstStyle/>
          <a:p>
            <a:pPr eaLnBrk="1" hangingPunct="1">
              <a:defRPr/>
            </a:pPr>
            <a:r>
              <a:rPr lang="fa-IR" sz="4000" b="1" smtClean="0">
                <a:solidFill>
                  <a:schemeClr val="hlink"/>
                </a:solidFill>
              </a:rPr>
              <a:t>روش محاسبه ضرایب </a:t>
            </a:r>
            <a:r>
              <a:rPr lang="en-US" sz="4000" b="1" smtClean="0">
                <a:solidFill>
                  <a:schemeClr val="hlink"/>
                </a:solidFill>
              </a:rPr>
              <a:t>a</a:t>
            </a:r>
            <a:r>
              <a:rPr lang="fa-IR" sz="4000" b="1" smtClean="0">
                <a:solidFill>
                  <a:schemeClr val="hlink"/>
                </a:solidFill>
              </a:rPr>
              <a:t> و</a:t>
            </a:r>
            <a:r>
              <a:rPr lang="fa-IR" sz="4000" b="1" smtClean="0"/>
              <a:t> </a:t>
            </a:r>
            <a:r>
              <a:rPr lang="en-US" sz="4000" b="1" smtClean="0">
                <a:solidFill>
                  <a:schemeClr val="hlink"/>
                </a:solidFill>
              </a:rPr>
              <a:t>b</a:t>
            </a:r>
            <a:r>
              <a:rPr lang="fa-IR" sz="4000" b="1" smtClean="0">
                <a:solidFill>
                  <a:schemeClr val="hlink"/>
                </a:solidFill>
              </a:rPr>
              <a:t> </a:t>
            </a:r>
            <a:endParaRPr lang="en-US" sz="4000" b="1" smtClean="0">
              <a:solidFill>
                <a:schemeClr val="hlink"/>
              </a:solidFill>
            </a:endParaRPr>
          </a:p>
        </p:txBody>
      </p:sp>
      <p:sp>
        <p:nvSpPr>
          <p:cNvPr id="468995" name="Rectangle 3"/>
          <p:cNvSpPr>
            <a:spLocks noGrp="1" noChangeArrowheads="1"/>
          </p:cNvSpPr>
          <p:nvPr>
            <p:ph type="body" idx="4294967295"/>
          </p:nvPr>
        </p:nvSpPr>
        <p:spPr>
          <a:xfrm>
            <a:off x="762000" y="2667000"/>
            <a:ext cx="7924800" cy="2628900"/>
          </a:xfrm>
        </p:spPr>
        <p:txBody>
          <a:bodyPr/>
          <a:lstStyle/>
          <a:p>
            <a:pPr algn="just" eaLnBrk="1" hangingPunct="1">
              <a:buFontTx/>
              <a:buNone/>
              <a:defRPr/>
            </a:pPr>
            <a:r>
              <a:rPr lang="en-US" b="1" dirty="0" smtClean="0"/>
              <a:t>a   </a:t>
            </a:r>
            <a:r>
              <a:rPr lang="fa-IR" b="1" dirty="0" smtClean="0"/>
              <a:t>و </a:t>
            </a:r>
            <a:r>
              <a:rPr lang="en-US" b="1" dirty="0" smtClean="0"/>
              <a:t>b</a:t>
            </a:r>
            <a:r>
              <a:rPr lang="fa-IR" b="1" dirty="0" smtClean="0"/>
              <a:t> را به دو روش می توان محاسبه کرد:</a:t>
            </a:r>
          </a:p>
          <a:p>
            <a:pPr algn="just" eaLnBrk="1" hangingPunct="1">
              <a:buFontTx/>
              <a:buNone/>
              <a:defRPr/>
            </a:pPr>
            <a:r>
              <a:rPr lang="en-US" b="1" dirty="0" smtClean="0"/>
              <a:t>   </a:t>
            </a:r>
            <a:r>
              <a:rPr lang="fa-IR" b="1" dirty="0" smtClean="0"/>
              <a:t>الف: زمانی که داده ها ی خام در اختیار نداشته باشیم ویک سری اطلاعات به ما داده باشند.</a:t>
            </a:r>
          </a:p>
          <a:p>
            <a:pPr algn="just" eaLnBrk="1" hangingPunct="1">
              <a:buFontTx/>
              <a:buNone/>
              <a:defRPr/>
            </a:pPr>
            <a:r>
              <a:rPr lang="en-US" b="1" dirty="0" smtClean="0"/>
              <a:t>   </a:t>
            </a:r>
            <a:r>
              <a:rPr lang="fa-IR" b="1" dirty="0" smtClean="0"/>
              <a:t>ب: زمانی که اطلاعات و داده های خام در اختیار داشته باشیم .</a:t>
            </a: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68994"/>
                                        </p:tgtEl>
                                        <p:attrNameLst>
                                          <p:attrName>style.visibility</p:attrName>
                                        </p:attrNameLst>
                                      </p:cBhvr>
                                      <p:to>
                                        <p:strVal val="visible"/>
                                      </p:to>
                                    </p:set>
                                    <p:anim calcmode="lin" valueType="num">
                                      <p:cBhvr>
                                        <p:cTn id="7" dur="500" fill="hold"/>
                                        <p:tgtEl>
                                          <p:spTgt spid="468994"/>
                                        </p:tgtEl>
                                        <p:attrNameLst>
                                          <p:attrName>ppt_w</p:attrName>
                                        </p:attrNameLst>
                                      </p:cBhvr>
                                      <p:tavLst>
                                        <p:tav tm="0">
                                          <p:val>
                                            <p:fltVal val="0"/>
                                          </p:val>
                                        </p:tav>
                                        <p:tav tm="100000">
                                          <p:val>
                                            <p:strVal val="#ppt_w"/>
                                          </p:val>
                                        </p:tav>
                                      </p:tavLst>
                                    </p:anim>
                                    <p:anim calcmode="lin" valueType="num">
                                      <p:cBhvr>
                                        <p:cTn id="8" dur="500" fill="hold"/>
                                        <p:tgtEl>
                                          <p:spTgt spid="46899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68995">
                                            <p:txEl>
                                              <p:pRg st="0" end="0"/>
                                            </p:txEl>
                                          </p:spTgt>
                                        </p:tgtEl>
                                        <p:attrNameLst>
                                          <p:attrName>style.visibility</p:attrName>
                                        </p:attrNameLst>
                                      </p:cBhvr>
                                      <p:to>
                                        <p:strVal val="visible"/>
                                      </p:to>
                                    </p:set>
                                    <p:anim calcmode="lin" valueType="num">
                                      <p:cBhvr>
                                        <p:cTn id="13" dur="500" fill="hold"/>
                                        <p:tgtEl>
                                          <p:spTgt spid="46899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6899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68995">
                                            <p:txEl>
                                              <p:pRg st="1" end="1"/>
                                            </p:txEl>
                                          </p:spTgt>
                                        </p:tgtEl>
                                        <p:attrNameLst>
                                          <p:attrName>style.visibility</p:attrName>
                                        </p:attrNameLst>
                                      </p:cBhvr>
                                      <p:to>
                                        <p:strVal val="visible"/>
                                      </p:to>
                                    </p:set>
                                    <p:anim calcmode="lin" valueType="num">
                                      <p:cBhvr>
                                        <p:cTn id="19" dur="500" fill="hold"/>
                                        <p:tgtEl>
                                          <p:spTgt spid="46899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6899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68995">
                                            <p:txEl>
                                              <p:pRg st="2" end="2"/>
                                            </p:txEl>
                                          </p:spTgt>
                                        </p:tgtEl>
                                        <p:attrNameLst>
                                          <p:attrName>style.visibility</p:attrName>
                                        </p:attrNameLst>
                                      </p:cBhvr>
                                      <p:to>
                                        <p:strVal val="visible"/>
                                      </p:to>
                                    </p:set>
                                    <p:anim calcmode="lin" valueType="num">
                                      <p:cBhvr>
                                        <p:cTn id="25" dur="500" fill="hold"/>
                                        <p:tgtEl>
                                          <p:spTgt spid="46899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46899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994" grpId="0"/>
      <p:bldP spid="468995"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762000" y="1447800"/>
            <a:ext cx="9144000" cy="1431925"/>
          </a:xfrm>
        </p:spPr>
        <p:txBody>
          <a:bodyPr/>
          <a:lstStyle/>
          <a:p>
            <a:pPr>
              <a:defRPr/>
            </a:pPr>
            <a:r>
              <a:rPr lang="fa-IR" sz="3600" b="1" dirty="0">
                <a:solidFill>
                  <a:srgbClr val="CC3300"/>
                </a:solidFill>
              </a:rPr>
              <a:t>روش های ریاضی و آماری در فرایند تحقیق</a:t>
            </a:r>
            <a:endParaRPr lang="en-US" sz="1050" dirty="0"/>
          </a:p>
        </p:txBody>
      </p:sp>
      <p:sp>
        <p:nvSpPr>
          <p:cNvPr id="3" name="Subtitle 2"/>
          <p:cNvSpPr>
            <a:spLocks noGrp="1"/>
          </p:cNvSpPr>
          <p:nvPr>
            <p:ph type="subTitle" sz="quarter" idx="1"/>
          </p:nvPr>
        </p:nvSpPr>
        <p:spPr>
          <a:xfrm>
            <a:off x="381000" y="5486400"/>
            <a:ext cx="4800600" cy="609600"/>
          </a:xfrm>
        </p:spPr>
        <p:txBody>
          <a:bodyPr/>
          <a:lstStyle/>
          <a:p>
            <a:pPr>
              <a:defRPr/>
            </a:pPr>
            <a:r>
              <a:rPr lang="fa-IR" sz="2400" b="1" dirty="0" smtClean="0">
                <a:solidFill>
                  <a:srgbClr val="C00000"/>
                </a:solidFill>
              </a:rPr>
              <a:t>گرد آورنده </a:t>
            </a:r>
            <a:r>
              <a:rPr lang="en-US" sz="2400" b="1" dirty="0" smtClean="0">
                <a:solidFill>
                  <a:srgbClr val="C00000"/>
                </a:solidFill>
              </a:rPr>
              <a:t>:</a:t>
            </a:r>
            <a:r>
              <a:rPr lang="fa-IR" sz="2400" b="1" dirty="0" smtClean="0">
                <a:solidFill>
                  <a:srgbClr val="C00000"/>
                </a:solidFill>
              </a:rPr>
              <a:t>میلاد ملکی</a:t>
            </a:r>
            <a:endParaRPr lang="en-US" sz="2400" b="1" dirty="0">
              <a:solidFill>
                <a:srgbClr val="C00000"/>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381000" y="685800"/>
            <a:ext cx="8229600" cy="1600200"/>
          </a:xfrm>
        </p:spPr>
        <p:txBody>
          <a:bodyPr anchorCtr="1"/>
          <a:lstStyle/>
          <a:p>
            <a:pPr eaLnBrk="1" hangingPunct="1">
              <a:defRPr/>
            </a:pPr>
            <a:r>
              <a:rPr lang="fa-IR" b="1" dirty="0" smtClean="0">
                <a:solidFill>
                  <a:schemeClr val="hlink"/>
                </a:solidFill>
              </a:rPr>
              <a:t>نمونه</a:t>
            </a:r>
            <a:endParaRPr lang="en-US" b="1" dirty="0" smtClean="0">
              <a:solidFill>
                <a:schemeClr val="hlink"/>
              </a:solidFill>
            </a:endParaRPr>
          </a:p>
        </p:txBody>
      </p:sp>
      <p:sp>
        <p:nvSpPr>
          <p:cNvPr id="40963" name="Rectangle 3"/>
          <p:cNvSpPr>
            <a:spLocks noGrp="1" noChangeArrowheads="1"/>
          </p:cNvSpPr>
          <p:nvPr>
            <p:ph type="body" idx="4294967295"/>
          </p:nvPr>
        </p:nvSpPr>
        <p:spPr>
          <a:xfrm>
            <a:off x="838200" y="2597150"/>
            <a:ext cx="7848600" cy="2352675"/>
          </a:xfrm>
        </p:spPr>
        <p:txBody>
          <a:bodyPr/>
          <a:lstStyle/>
          <a:p>
            <a:pPr algn="just" eaLnBrk="1" hangingPunct="1">
              <a:lnSpc>
                <a:spcPct val="150000"/>
              </a:lnSpc>
              <a:buFontTx/>
              <a:buNone/>
              <a:defRPr/>
            </a:pPr>
            <a:r>
              <a:rPr lang="fa-IR" b="1" dirty="0" smtClean="0"/>
              <a:t>   نمونه عبارتست از زیر جامعه ایی که از کل جامعه انتخاب می شود و معرف آنست . دلیل انتخاب نمونه اینست که اندازه گیری ویژگی مورد پژوهش برای تک تک افراد یا عناصر جامعه غیر ممکن است</a:t>
            </a: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500" fill="hold"/>
                                        <p:tgtEl>
                                          <p:spTgt spid="40962"/>
                                        </p:tgtEl>
                                        <p:attrNameLst>
                                          <p:attrName>ppt_w</p:attrName>
                                        </p:attrNameLst>
                                      </p:cBhvr>
                                      <p:tavLst>
                                        <p:tav tm="0">
                                          <p:val>
                                            <p:fltVal val="0"/>
                                          </p:val>
                                        </p:tav>
                                        <p:tav tm="100000">
                                          <p:val>
                                            <p:strVal val="#ppt_w"/>
                                          </p:val>
                                        </p:tav>
                                      </p:tavLst>
                                    </p:anim>
                                    <p:anim calcmode="lin" valueType="num">
                                      <p:cBhvr>
                                        <p:cTn id="8" dur="500" fill="hold"/>
                                        <p:tgtEl>
                                          <p:spTgt spid="4096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0963">
                                            <p:txEl>
                                              <p:pRg st="0" end="0"/>
                                            </p:txEl>
                                          </p:spTgt>
                                        </p:tgtEl>
                                        <p:attrNameLst>
                                          <p:attrName>style.visibility</p:attrName>
                                        </p:attrNameLst>
                                      </p:cBhvr>
                                      <p:to>
                                        <p:strVal val="visible"/>
                                      </p:to>
                                    </p:set>
                                    <p:anim calcmode="lin" valueType="num">
                                      <p:cBhvr>
                                        <p:cTn id="13" dur="500" fill="hold"/>
                                        <p:tgtEl>
                                          <p:spTgt spid="4096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096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build="p"/>
    </p:bldLst>
  </p:timing>
</p:sld>
</file>

<file path=ppt/slides/slide20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0018" name="Rectangle 2"/>
          <p:cNvSpPr>
            <a:spLocks noGrp="1" noChangeArrowheads="1"/>
          </p:cNvSpPr>
          <p:nvPr>
            <p:ph type="title" idx="4294967295"/>
          </p:nvPr>
        </p:nvSpPr>
        <p:spPr>
          <a:xfrm>
            <a:off x="457200" y="685800"/>
            <a:ext cx="8229600" cy="1139825"/>
          </a:xfrm>
        </p:spPr>
        <p:txBody>
          <a:bodyPr anchorCtr="1"/>
          <a:lstStyle/>
          <a:p>
            <a:pPr eaLnBrk="1" hangingPunct="1">
              <a:defRPr/>
            </a:pPr>
            <a:r>
              <a:rPr lang="fa-IR" sz="4000" b="1" smtClean="0">
                <a:solidFill>
                  <a:schemeClr val="hlink"/>
                </a:solidFill>
              </a:rPr>
              <a:t>محاسبه </a:t>
            </a:r>
            <a:r>
              <a:rPr lang="en-US" sz="4000" b="1" smtClean="0">
                <a:solidFill>
                  <a:schemeClr val="hlink"/>
                </a:solidFill>
              </a:rPr>
              <a:t>a</a:t>
            </a:r>
            <a:r>
              <a:rPr lang="fa-IR" sz="4000" b="1" smtClean="0">
                <a:solidFill>
                  <a:schemeClr val="hlink"/>
                </a:solidFill>
              </a:rPr>
              <a:t> و </a:t>
            </a:r>
            <a:r>
              <a:rPr lang="en-US" sz="4000" b="1" smtClean="0">
                <a:solidFill>
                  <a:schemeClr val="hlink"/>
                </a:solidFill>
              </a:rPr>
              <a:t>b</a:t>
            </a:r>
            <a:r>
              <a:rPr lang="fa-IR" sz="4000" b="1" smtClean="0">
                <a:solidFill>
                  <a:schemeClr val="hlink"/>
                </a:solidFill>
              </a:rPr>
              <a:t>  از روی اطلاعات ثانوی</a:t>
            </a:r>
            <a:endParaRPr lang="en-US" sz="4000" b="1" smtClean="0">
              <a:solidFill>
                <a:schemeClr val="hlink"/>
              </a:solidFill>
            </a:endParaRPr>
          </a:p>
        </p:txBody>
      </p:sp>
      <p:sp>
        <p:nvSpPr>
          <p:cNvPr id="77829" name="Rectangle 3"/>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fa-IR"/>
          </a:p>
        </p:txBody>
      </p:sp>
      <p:graphicFrame>
        <p:nvGraphicFramePr>
          <p:cNvPr id="470020" name="Object 4"/>
          <p:cNvGraphicFramePr>
            <a:graphicFrameLocks noChangeAspect="1"/>
          </p:cNvGraphicFramePr>
          <p:nvPr/>
        </p:nvGraphicFramePr>
        <p:xfrm>
          <a:off x="2514600" y="2362200"/>
          <a:ext cx="3429000" cy="1425575"/>
        </p:xfrm>
        <a:graphic>
          <a:graphicData uri="http://schemas.openxmlformats.org/presentationml/2006/ole">
            <mc:AlternateContent xmlns:mc="http://schemas.openxmlformats.org/markup-compatibility/2006">
              <mc:Choice xmlns:v="urn:schemas-microsoft-com:vml" Requires="v">
                <p:oleObj spid="_x0000_s77838" name="Equation" r:id="rId3" imgW="850531" imgH="431613" progId="Equation.3">
                  <p:embed/>
                </p:oleObj>
              </mc:Choice>
              <mc:Fallback>
                <p:oleObj name="Equation" r:id="rId3" imgW="850531" imgH="431613" progId="Equation.3">
                  <p:embed/>
                  <p:pic>
                    <p:nvPicPr>
                      <p:cNvPr id="0" name="Object 4"/>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2514600" y="2362200"/>
                        <a:ext cx="3429000" cy="1425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7830" name="Rectangle 5"/>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fa-IR"/>
          </a:p>
        </p:txBody>
      </p:sp>
      <p:graphicFrame>
        <p:nvGraphicFramePr>
          <p:cNvPr id="470022" name="Object 6"/>
          <p:cNvGraphicFramePr>
            <a:graphicFrameLocks noChangeAspect="1"/>
          </p:cNvGraphicFramePr>
          <p:nvPr/>
        </p:nvGraphicFramePr>
        <p:xfrm>
          <a:off x="2514600" y="4267200"/>
          <a:ext cx="3505200" cy="1271588"/>
        </p:xfrm>
        <a:graphic>
          <a:graphicData uri="http://schemas.openxmlformats.org/presentationml/2006/ole">
            <mc:AlternateContent xmlns:mc="http://schemas.openxmlformats.org/markup-compatibility/2006">
              <mc:Choice xmlns:v="urn:schemas-microsoft-com:vml" Requires="v">
                <p:oleObj spid="_x0000_s77839" name="Equation" r:id="rId5" imgW="850531" imgH="431613" progId="Equation.3">
                  <p:embed/>
                </p:oleObj>
              </mc:Choice>
              <mc:Fallback>
                <p:oleObj name="Equation" r:id="rId5" imgW="850531" imgH="431613" progId="Equation.3">
                  <p:embed/>
                  <p:pic>
                    <p:nvPicPr>
                      <p:cNvPr id="0" name="Object 6"/>
                      <p:cNvPicPr>
                        <a:picLocks noChangeAspect="1" noChangeArrowheads="1"/>
                      </p:cNvPicPr>
                      <p:nvPr/>
                    </p:nvPicPr>
                    <p:blipFill>
                      <a:blip r:embed="rId6">
                        <a:lum bright="100000"/>
                        <a:extLst>
                          <a:ext uri="{28A0092B-C50C-407E-A947-70E740481C1C}">
                            <a14:useLocalDpi xmlns:a14="http://schemas.microsoft.com/office/drawing/2010/main" val="0"/>
                          </a:ext>
                        </a:extLst>
                      </a:blip>
                      <a:srcRect/>
                      <a:stretch>
                        <a:fillRect/>
                      </a:stretch>
                    </p:blipFill>
                    <p:spPr bwMode="auto">
                      <a:xfrm>
                        <a:off x="2514600" y="4267200"/>
                        <a:ext cx="3505200" cy="127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70018"/>
                                        </p:tgtEl>
                                        <p:attrNameLst>
                                          <p:attrName>style.visibility</p:attrName>
                                        </p:attrNameLst>
                                      </p:cBhvr>
                                      <p:to>
                                        <p:strVal val="visible"/>
                                      </p:to>
                                    </p:set>
                                    <p:anim calcmode="lin" valueType="num">
                                      <p:cBhvr>
                                        <p:cTn id="7" dur="500" fill="hold"/>
                                        <p:tgtEl>
                                          <p:spTgt spid="470018"/>
                                        </p:tgtEl>
                                        <p:attrNameLst>
                                          <p:attrName>ppt_w</p:attrName>
                                        </p:attrNameLst>
                                      </p:cBhvr>
                                      <p:tavLst>
                                        <p:tav tm="0">
                                          <p:val>
                                            <p:fltVal val="0"/>
                                          </p:val>
                                        </p:tav>
                                        <p:tav tm="100000">
                                          <p:val>
                                            <p:strVal val="#ppt_w"/>
                                          </p:val>
                                        </p:tav>
                                      </p:tavLst>
                                    </p:anim>
                                    <p:anim calcmode="lin" valueType="num">
                                      <p:cBhvr>
                                        <p:cTn id="8" dur="500" fill="hold"/>
                                        <p:tgtEl>
                                          <p:spTgt spid="47001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70020"/>
                                        </p:tgtEl>
                                        <p:attrNameLst>
                                          <p:attrName>style.visibility</p:attrName>
                                        </p:attrNameLst>
                                      </p:cBhvr>
                                      <p:to>
                                        <p:strVal val="visible"/>
                                      </p:to>
                                    </p:set>
                                    <p:anim calcmode="lin" valueType="num">
                                      <p:cBhvr>
                                        <p:cTn id="13" dur="500" fill="hold"/>
                                        <p:tgtEl>
                                          <p:spTgt spid="470020"/>
                                        </p:tgtEl>
                                        <p:attrNameLst>
                                          <p:attrName>ppt_w</p:attrName>
                                        </p:attrNameLst>
                                      </p:cBhvr>
                                      <p:tavLst>
                                        <p:tav tm="0">
                                          <p:val>
                                            <p:fltVal val="0"/>
                                          </p:val>
                                        </p:tav>
                                        <p:tav tm="100000">
                                          <p:val>
                                            <p:strVal val="#ppt_w"/>
                                          </p:val>
                                        </p:tav>
                                      </p:tavLst>
                                    </p:anim>
                                    <p:anim calcmode="lin" valueType="num">
                                      <p:cBhvr>
                                        <p:cTn id="14" dur="500" fill="hold"/>
                                        <p:tgtEl>
                                          <p:spTgt spid="470020"/>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470022"/>
                                        </p:tgtEl>
                                        <p:attrNameLst>
                                          <p:attrName>style.visibility</p:attrName>
                                        </p:attrNameLst>
                                      </p:cBhvr>
                                      <p:to>
                                        <p:strVal val="visible"/>
                                      </p:to>
                                    </p:set>
                                    <p:anim calcmode="lin" valueType="num">
                                      <p:cBhvr>
                                        <p:cTn id="17" dur="500" fill="hold"/>
                                        <p:tgtEl>
                                          <p:spTgt spid="470022"/>
                                        </p:tgtEl>
                                        <p:attrNameLst>
                                          <p:attrName>ppt_w</p:attrName>
                                        </p:attrNameLst>
                                      </p:cBhvr>
                                      <p:tavLst>
                                        <p:tav tm="0">
                                          <p:val>
                                            <p:fltVal val="0"/>
                                          </p:val>
                                        </p:tav>
                                        <p:tav tm="100000">
                                          <p:val>
                                            <p:strVal val="#ppt_w"/>
                                          </p:val>
                                        </p:tav>
                                      </p:tavLst>
                                    </p:anim>
                                    <p:anim calcmode="lin" valueType="num">
                                      <p:cBhvr>
                                        <p:cTn id="18" dur="500" fill="hold"/>
                                        <p:tgtEl>
                                          <p:spTgt spid="470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18" grpId="0"/>
    </p:bldLst>
  </p:timing>
</p:sld>
</file>

<file path=ppt/slides/slide2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42" name="Text Box 2"/>
          <p:cNvSpPr txBox="1">
            <a:spLocks noChangeArrowheads="1"/>
          </p:cNvSpPr>
          <p:nvPr/>
        </p:nvSpPr>
        <p:spPr bwMode="auto">
          <a:xfrm>
            <a:off x="1676400" y="1066800"/>
            <a:ext cx="5568950" cy="579438"/>
          </a:xfrm>
          <a:prstGeom prst="rect">
            <a:avLst/>
          </a:prstGeom>
          <a:noFill/>
          <a:ln w="9525">
            <a:noFill/>
            <a:miter lim="800000"/>
            <a:headEnd/>
            <a:tailEnd/>
          </a:ln>
        </p:spPr>
        <p:txBody>
          <a:bodyPr wrap="none">
            <a:spAutoFit/>
          </a:bodyPr>
          <a:lstStyle/>
          <a:p>
            <a:r>
              <a:rPr lang="en-US" sz="3200" b="1"/>
              <a:t>byx </a:t>
            </a:r>
            <a:r>
              <a:rPr lang="fa-IR" sz="3200" b="1"/>
              <a:t>و </a:t>
            </a:r>
            <a:r>
              <a:rPr lang="en-US" sz="3200" b="1"/>
              <a:t> bxy = </a:t>
            </a:r>
            <a:r>
              <a:rPr lang="fa-IR" sz="3200" b="1"/>
              <a:t>شیب خط رگرسیون</a:t>
            </a:r>
            <a:endParaRPr lang="en-US" sz="3200" b="1"/>
          </a:p>
        </p:txBody>
      </p:sp>
      <p:sp>
        <p:nvSpPr>
          <p:cNvPr id="471043" name="Text Box 3"/>
          <p:cNvSpPr txBox="1">
            <a:spLocks noChangeArrowheads="1"/>
          </p:cNvSpPr>
          <p:nvPr/>
        </p:nvSpPr>
        <p:spPr bwMode="auto">
          <a:xfrm>
            <a:off x="1676400" y="2133600"/>
            <a:ext cx="3806825" cy="579438"/>
          </a:xfrm>
          <a:prstGeom prst="rect">
            <a:avLst/>
          </a:prstGeom>
          <a:noFill/>
          <a:ln w="9525">
            <a:noFill/>
            <a:miter lim="800000"/>
            <a:headEnd/>
            <a:tailEnd/>
          </a:ln>
        </p:spPr>
        <p:txBody>
          <a:bodyPr wrap="none">
            <a:spAutoFit/>
          </a:bodyPr>
          <a:lstStyle/>
          <a:p>
            <a:r>
              <a:rPr lang="en-US" sz="3200" b="1"/>
              <a:t>rxy = </a:t>
            </a:r>
            <a:r>
              <a:rPr lang="fa-IR" sz="3200" b="1"/>
              <a:t>ضریب همبستگی</a:t>
            </a:r>
            <a:endParaRPr lang="en-US" sz="3200" b="1"/>
          </a:p>
        </p:txBody>
      </p:sp>
      <p:sp>
        <p:nvSpPr>
          <p:cNvPr id="471044" name="Text Box 4"/>
          <p:cNvSpPr txBox="1">
            <a:spLocks noChangeArrowheads="1"/>
          </p:cNvSpPr>
          <p:nvPr/>
        </p:nvSpPr>
        <p:spPr bwMode="auto">
          <a:xfrm>
            <a:off x="1600200" y="3352800"/>
            <a:ext cx="4071938" cy="579438"/>
          </a:xfrm>
          <a:prstGeom prst="rect">
            <a:avLst/>
          </a:prstGeom>
          <a:noFill/>
          <a:ln w="9525">
            <a:noFill/>
            <a:miter lim="800000"/>
            <a:headEnd/>
            <a:tailEnd/>
          </a:ln>
        </p:spPr>
        <p:txBody>
          <a:bodyPr wrap="none">
            <a:spAutoFit/>
          </a:bodyPr>
          <a:lstStyle/>
          <a:p>
            <a:r>
              <a:rPr lang="en-US" sz="3200" b="1"/>
              <a:t>Sy = y </a:t>
            </a:r>
            <a:r>
              <a:rPr lang="fa-IR" sz="3200" b="1"/>
              <a:t>انحراف استاندارد</a:t>
            </a:r>
            <a:endParaRPr lang="en-US" sz="3200" b="1"/>
          </a:p>
        </p:txBody>
      </p:sp>
      <p:sp>
        <p:nvSpPr>
          <p:cNvPr id="471045" name="Text Box 5"/>
          <p:cNvSpPr txBox="1">
            <a:spLocks noChangeArrowheads="1"/>
          </p:cNvSpPr>
          <p:nvPr/>
        </p:nvSpPr>
        <p:spPr bwMode="auto">
          <a:xfrm>
            <a:off x="1600200" y="4495800"/>
            <a:ext cx="4084638" cy="579438"/>
          </a:xfrm>
          <a:prstGeom prst="rect">
            <a:avLst/>
          </a:prstGeom>
          <a:noFill/>
          <a:ln w="9525">
            <a:noFill/>
            <a:miter lim="800000"/>
            <a:headEnd/>
            <a:tailEnd/>
          </a:ln>
        </p:spPr>
        <p:txBody>
          <a:bodyPr wrap="none">
            <a:spAutoFit/>
          </a:bodyPr>
          <a:lstStyle/>
          <a:p>
            <a:r>
              <a:rPr lang="en-US" sz="3200" b="1"/>
              <a:t>Sx = x </a:t>
            </a:r>
            <a:r>
              <a:rPr lang="fa-IR" sz="3200" b="1"/>
              <a:t>انحراف استاندارد</a:t>
            </a:r>
            <a:endParaRPr lang="en-US" sz="32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71042"/>
                                        </p:tgtEl>
                                        <p:attrNameLst>
                                          <p:attrName>style.visibility</p:attrName>
                                        </p:attrNameLst>
                                      </p:cBhvr>
                                      <p:to>
                                        <p:strVal val="visible"/>
                                      </p:to>
                                    </p:set>
                                    <p:anim calcmode="discrete" valueType="clr">
                                      <p:cBhvr override="childStyle">
                                        <p:cTn id="7" dur="80"/>
                                        <p:tgtEl>
                                          <p:spTgt spid="47104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042"/>
                                        </p:tgtEl>
                                        <p:attrNameLst>
                                          <p:attrName>fillcolor</p:attrName>
                                        </p:attrNameLst>
                                      </p:cBhvr>
                                      <p:tavLst>
                                        <p:tav tm="0">
                                          <p:val>
                                            <p:clrVal>
                                              <a:schemeClr val="accent2"/>
                                            </p:clrVal>
                                          </p:val>
                                        </p:tav>
                                        <p:tav tm="50000">
                                          <p:val>
                                            <p:clrVal>
                                              <a:schemeClr val="hlink"/>
                                            </p:clrVal>
                                          </p:val>
                                        </p:tav>
                                      </p:tavLst>
                                    </p:anim>
                                    <p:set>
                                      <p:cBhvr>
                                        <p:cTn id="9" dur="80"/>
                                        <p:tgtEl>
                                          <p:spTgt spid="471042"/>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471043"/>
                                        </p:tgtEl>
                                        <p:attrNameLst>
                                          <p:attrName>style.visibility</p:attrName>
                                        </p:attrNameLst>
                                      </p:cBhvr>
                                      <p:to>
                                        <p:strVal val="visible"/>
                                      </p:to>
                                    </p:set>
                                    <p:anim calcmode="discrete" valueType="clr">
                                      <p:cBhvr override="childStyle">
                                        <p:cTn id="12" dur="80"/>
                                        <p:tgtEl>
                                          <p:spTgt spid="47104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71043"/>
                                        </p:tgtEl>
                                        <p:attrNameLst>
                                          <p:attrName>fillcolor</p:attrName>
                                        </p:attrNameLst>
                                      </p:cBhvr>
                                      <p:tavLst>
                                        <p:tav tm="0">
                                          <p:val>
                                            <p:clrVal>
                                              <a:schemeClr val="accent2"/>
                                            </p:clrVal>
                                          </p:val>
                                        </p:tav>
                                        <p:tav tm="50000">
                                          <p:val>
                                            <p:clrVal>
                                              <a:schemeClr val="hlink"/>
                                            </p:clrVal>
                                          </p:val>
                                        </p:tav>
                                      </p:tavLst>
                                    </p:anim>
                                    <p:set>
                                      <p:cBhvr>
                                        <p:cTn id="14" dur="80"/>
                                        <p:tgtEl>
                                          <p:spTgt spid="471043"/>
                                        </p:tgtEl>
                                        <p:attrNameLst>
                                          <p:attrName>fill.type</p:attrName>
                                        </p:attrNameLst>
                                      </p:cBhvr>
                                      <p:to>
                                        <p:strVal val="solid"/>
                                      </p:to>
                                    </p:se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471044"/>
                                        </p:tgtEl>
                                        <p:attrNameLst>
                                          <p:attrName>style.visibility</p:attrName>
                                        </p:attrNameLst>
                                      </p:cBhvr>
                                      <p:to>
                                        <p:strVal val="visible"/>
                                      </p:to>
                                    </p:set>
                                    <p:anim calcmode="discrete" valueType="clr">
                                      <p:cBhvr override="childStyle">
                                        <p:cTn id="17" dur="80"/>
                                        <p:tgtEl>
                                          <p:spTgt spid="471044"/>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471044"/>
                                        </p:tgtEl>
                                        <p:attrNameLst>
                                          <p:attrName>fillcolor</p:attrName>
                                        </p:attrNameLst>
                                      </p:cBhvr>
                                      <p:tavLst>
                                        <p:tav tm="0">
                                          <p:val>
                                            <p:clrVal>
                                              <a:schemeClr val="accent2"/>
                                            </p:clrVal>
                                          </p:val>
                                        </p:tav>
                                        <p:tav tm="50000">
                                          <p:val>
                                            <p:clrVal>
                                              <a:schemeClr val="hlink"/>
                                            </p:clrVal>
                                          </p:val>
                                        </p:tav>
                                      </p:tavLst>
                                    </p:anim>
                                    <p:set>
                                      <p:cBhvr>
                                        <p:cTn id="19" dur="80"/>
                                        <p:tgtEl>
                                          <p:spTgt spid="471044"/>
                                        </p:tgtEl>
                                        <p:attrNameLst>
                                          <p:attrName>fill.type</p:attrName>
                                        </p:attrNameLst>
                                      </p:cBhvr>
                                      <p:to>
                                        <p:strVal val="solid"/>
                                      </p:to>
                                    </p:set>
                                  </p:childTnLst>
                                </p:cTn>
                              </p:par>
                              <p:par>
                                <p:cTn id="20" presetID="27" presetClass="entr" presetSubtype="0" fill="hold" grpId="0" nodeType="withEffect">
                                  <p:stCondLst>
                                    <p:cond delay="0"/>
                                  </p:stCondLst>
                                  <p:iterate type="lt">
                                    <p:tmPct val="50000"/>
                                  </p:iterate>
                                  <p:childTnLst>
                                    <p:set>
                                      <p:cBhvr>
                                        <p:cTn id="21" dur="1" fill="hold">
                                          <p:stCondLst>
                                            <p:cond delay="0"/>
                                          </p:stCondLst>
                                        </p:cTn>
                                        <p:tgtEl>
                                          <p:spTgt spid="471045"/>
                                        </p:tgtEl>
                                        <p:attrNameLst>
                                          <p:attrName>style.visibility</p:attrName>
                                        </p:attrNameLst>
                                      </p:cBhvr>
                                      <p:to>
                                        <p:strVal val="visible"/>
                                      </p:to>
                                    </p:set>
                                    <p:anim calcmode="discrete" valueType="clr">
                                      <p:cBhvr override="childStyle">
                                        <p:cTn id="22" dur="80"/>
                                        <p:tgtEl>
                                          <p:spTgt spid="471045"/>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71045"/>
                                        </p:tgtEl>
                                        <p:attrNameLst>
                                          <p:attrName>fillcolor</p:attrName>
                                        </p:attrNameLst>
                                      </p:cBhvr>
                                      <p:tavLst>
                                        <p:tav tm="0">
                                          <p:val>
                                            <p:clrVal>
                                              <a:schemeClr val="accent2"/>
                                            </p:clrVal>
                                          </p:val>
                                        </p:tav>
                                        <p:tav tm="50000">
                                          <p:val>
                                            <p:clrVal>
                                              <a:schemeClr val="hlink"/>
                                            </p:clrVal>
                                          </p:val>
                                        </p:tav>
                                      </p:tavLst>
                                    </p:anim>
                                    <p:set>
                                      <p:cBhvr>
                                        <p:cTn id="24" dur="80"/>
                                        <p:tgtEl>
                                          <p:spTgt spid="4710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2" grpId="0"/>
      <p:bldP spid="471043" grpId="0"/>
      <p:bldP spid="471044" grpId="0"/>
      <p:bldP spid="471045" grpId="0"/>
    </p:bldLst>
  </p:timing>
</p:sld>
</file>

<file path=ppt/slides/slide2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5" name="Rectangle 2"/>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fa-IR"/>
          </a:p>
        </p:txBody>
      </p:sp>
      <p:graphicFrame>
        <p:nvGraphicFramePr>
          <p:cNvPr id="472067" name="Object 3"/>
          <p:cNvGraphicFramePr>
            <a:graphicFrameLocks noChangeAspect="1"/>
          </p:cNvGraphicFramePr>
          <p:nvPr/>
        </p:nvGraphicFramePr>
        <p:xfrm>
          <a:off x="4876800" y="1066800"/>
          <a:ext cx="4038600" cy="931863"/>
        </p:xfrm>
        <a:graphic>
          <a:graphicData uri="http://schemas.openxmlformats.org/presentationml/2006/ole">
            <mc:AlternateContent xmlns:mc="http://schemas.openxmlformats.org/markup-compatibility/2006">
              <mc:Choice xmlns:v="urn:schemas-microsoft-com:vml" Requires="v">
                <p:oleObj spid="_x0000_s78880" name="Equation" r:id="rId3" imgW="1040948" imgH="241195" progId="Equation.3">
                  <p:embed/>
                </p:oleObj>
              </mc:Choice>
              <mc:Fallback>
                <p:oleObj name="Equation" r:id="rId3" imgW="1040948" imgH="241195" progId="Equation.3">
                  <p:embed/>
                  <p:pic>
                    <p:nvPicPr>
                      <p:cNvPr id="0" name="Object 3"/>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4876800" y="1066800"/>
                        <a:ext cx="4038600" cy="931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856" name="Rectangle 4"/>
          <p:cNvSpPr>
            <a:spLocks noChangeArrowheads="1"/>
          </p:cNvSpPr>
          <p:nvPr/>
        </p:nvSpPr>
        <p:spPr bwMode="auto">
          <a:xfrm>
            <a:off x="0" y="3348038"/>
            <a:ext cx="9144000" cy="0"/>
          </a:xfrm>
          <a:prstGeom prst="rect">
            <a:avLst/>
          </a:prstGeom>
          <a:noFill/>
          <a:ln w="9525">
            <a:noFill/>
            <a:miter lim="800000"/>
            <a:headEnd/>
            <a:tailEnd/>
          </a:ln>
        </p:spPr>
        <p:txBody>
          <a:bodyPr wrap="none" anchor="ctr">
            <a:spAutoFit/>
          </a:bodyPr>
          <a:lstStyle/>
          <a:p>
            <a:endParaRPr lang="fa-IR"/>
          </a:p>
        </p:txBody>
      </p:sp>
      <p:graphicFrame>
        <p:nvGraphicFramePr>
          <p:cNvPr id="472069" name="Object 5"/>
          <p:cNvGraphicFramePr>
            <a:graphicFrameLocks noChangeAspect="1"/>
          </p:cNvGraphicFramePr>
          <p:nvPr/>
        </p:nvGraphicFramePr>
        <p:xfrm>
          <a:off x="2286000" y="2514600"/>
          <a:ext cx="2590800" cy="638175"/>
        </p:xfrm>
        <a:graphic>
          <a:graphicData uri="http://schemas.openxmlformats.org/presentationml/2006/ole">
            <mc:AlternateContent xmlns:mc="http://schemas.openxmlformats.org/markup-compatibility/2006">
              <mc:Choice xmlns:v="urn:schemas-microsoft-com:vml" Requires="v">
                <p:oleObj spid="_x0000_s78881" name="Equation" r:id="rId5" imgW="660113" imgH="165028" progId="Equation.3">
                  <p:embed/>
                </p:oleObj>
              </mc:Choice>
              <mc:Fallback>
                <p:oleObj name="Equation" r:id="rId5" imgW="660113" imgH="165028" progId="Equation.3">
                  <p:embed/>
                  <p:pic>
                    <p:nvPicPr>
                      <p:cNvPr id="0" name="Object 5"/>
                      <p:cNvPicPr>
                        <a:picLocks noChangeAspect="1" noChangeArrowheads="1"/>
                      </p:cNvPicPr>
                      <p:nvPr/>
                    </p:nvPicPr>
                    <p:blipFill>
                      <a:blip r:embed="rId6">
                        <a:lum bright="100000"/>
                        <a:extLst>
                          <a:ext uri="{28A0092B-C50C-407E-A947-70E740481C1C}">
                            <a14:useLocalDpi xmlns:a14="http://schemas.microsoft.com/office/drawing/2010/main" val="0"/>
                          </a:ext>
                        </a:extLst>
                      </a:blip>
                      <a:srcRect/>
                      <a:stretch>
                        <a:fillRect/>
                      </a:stretch>
                    </p:blipFill>
                    <p:spPr bwMode="auto">
                      <a:xfrm>
                        <a:off x="2286000" y="2514600"/>
                        <a:ext cx="2590800" cy="638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857" name="Rectangle 6"/>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fa-IR"/>
          </a:p>
        </p:txBody>
      </p:sp>
      <p:graphicFrame>
        <p:nvGraphicFramePr>
          <p:cNvPr id="472071" name="Object 7"/>
          <p:cNvGraphicFramePr>
            <a:graphicFrameLocks noChangeAspect="1"/>
          </p:cNvGraphicFramePr>
          <p:nvPr/>
        </p:nvGraphicFramePr>
        <p:xfrm>
          <a:off x="2819400" y="3276600"/>
          <a:ext cx="1752600" cy="1068388"/>
        </p:xfrm>
        <a:graphic>
          <a:graphicData uri="http://schemas.openxmlformats.org/presentationml/2006/ole">
            <mc:AlternateContent xmlns:mc="http://schemas.openxmlformats.org/markup-compatibility/2006">
              <mc:Choice xmlns:v="urn:schemas-microsoft-com:vml" Requires="v">
                <p:oleObj spid="_x0000_s78882" name="Equation" r:id="rId7" imgW="393529" imgH="241195" progId="Equation.3">
                  <p:embed/>
                </p:oleObj>
              </mc:Choice>
              <mc:Fallback>
                <p:oleObj name="Equation" r:id="rId7" imgW="393529" imgH="241195" progId="Equation.3">
                  <p:embed/>
                  <p:pic>
                    <p:nvPicPr>
                      <p:cNvPr id="0" name="Object 7"/>
                      <p:cNvPicPr>
                        <a:picLocks noChangeAspect="1" noChangeArrowheads="1"/>
                      </p:cNvPicPr>
                      <p:nvPr/>
                    </p:nvPicPr>
                    <p:blipFill>
                      <a:blip r:embed="rId8">
                        <a:lum bright="100000"/>
                        <a:extLst>
                          <a:ext uri="{28A0092B-C50C-407E-A947-70E740481C1C}">
                            <a14:useLocalDpi xmlns:a14="http://schemas.microsoft.com/office/drawing/2010/main" val="0"/>
                          </a:ext>
                        </a:extLst>
                      </a:blip>
                      <a:srcRect/>
                      <a:stretch>
                        <a:fillRect/>
                      </a:stretch>
                    </p:blipFill>
                    <p:spPr bwMode="auto">
                      <a:xfrm>
                        <a:off x="2819400" y="3276600"/>
                        <a:ext cx="1752600" cy="1068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858" name="Rectangle 8"/>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fa-IR"/>
          </a:p>
        </p:txBody>
      </p:sp>
      <p:graphicFrame>
        <p:nvGraphicFramePr>
          <p:cNvPr id="472073" name="Object 9"/>
          <p:cNvGraphicFramePr>
            <a:graphicFrameLocks noChangeAspect="1"/>
          </p:cNvGraphicFramePr>
          <p:nvPr/>
        </p:nvGraphicFramePr>
        <p:xfrm>
          <a:off x="2590800" y="4800600"/>
          <a:ext cx="2514600" cy="777875"/>
        </p:xfrm>
        <a:graphic>
          <a:graphicData uri="http://schemas.openxmlformats.org/presentationml/2006/ole">
            <mc:AlternateContent xmlns:mc="http://schemas.openxmlformats.org/markup-compatibility/2006">
              <mc:Choice xmlns:v="urn:schemas-microsoft-com:vml" Requires="v">
                <p:oleObj spid="_x0000_s78883" name="Equation" r:id="rId9" imgW="647419" imgH="203112" progId="Equation.3">
                  <p:embed/>
                </p:oleObj>
              </mc:Choice>
              <mc:Fallback>
                <p:oleObj name="Equation" r:id="rId9" imgW="647419" imgH="203112" progId="Equation.3">
                  <p:embed/>
                  <p:pic>
                    <p:nvPicPr>
                      <p:cNvPr id="0" name="Object 9"/>
                      <p:cNvPicPr>
                        <a:picLocks noChangeAspect="1" noChangeArrowheads="1"/>
                      </p:cNvPicPr>
                      <p:nvPr/>
                    </p:nvPicPr>
                    <p:blipFill>
                      <a:blip r:embed="rId10">
                        <a:lum bright="100000"/>
                        <a:extLst>
                          <a:ext uri="{28A0092B-C50C-407E-A947-70E740481C1C}">
                            <a14:useLocalDpi xmlns:a14="http://schemas.microsoft.com/office/drawing/2010/main" val="0"/>
                          </a:ext>
                        </a:extLst>
                      </a:blip>
                      <a:srcRect/>
                      <a:stretch>
                        <a:fillRect/>
                      </a:stretch>
                    </p:blipFill>
                    <p:spPr bwMode="auto">
                      <a:xfrm>
                        <a:off x="2590800" y="4800600"/>
                        <a:ext cx="2514600" cy="777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859" name="Rectangle 10"/>
          <p:cNvSpPr>
            <a:spLocks noChangeArrowheads="1"/>
          </p:cNvSpPr>
          <p:nvPr/>
        </p:nvSpPr>
        <p:spPr bwMode="auto">
          <a:xfrm>
            <a:off x="0" y="3276600"/>
            <a:ext cx="9144000" cy="0"/>
          </a:xfrm>
          <a:prstGeom prst="rect">
            <a:avLst/>
          </a:prstGeom>
          <a:noFill/>
          <a:ln w="9525">
            <a:noFill/>
            <a:miter lim="800000"/>
            <a:headEnd/>
            <a:tailEnd/>
          </a:ln>
        </p:spPr>
        <p:txBody>
          <a:bodyPr wrap="none" anchor="ctr">
            <a:spAutoFit/>
          </a:bodyPr>
          <a:lstStyle/>
          <a:p>
            <a:endParaRPr lang="fa-IR"/>
          </a:p>
        </p:txBody>
      </p:sp>
      <p:graphicFrame>
        <p:nvGraphicFramePr>
          <p:cNvPr id="472075" name="Object 11"/>
          <p:cNvGraphicFramePr>
            <a:graphicFrameLocks noChangeAspect="1"/>
          </p:cNvGraphicFramePr>
          <p:nvPr/>
        </p:nvGraphicFramePr>
        <p:xfrm>
          <a:off x="457200" y="1066800"/>
          <a:ext cx="4267200" cy="960438"/>
        </p:xfrm>
        <a:graphic>
          <a:graphicData uri="http://schemas.openxmlformats.org/presentationml/2006/ole">
            <mc:AlternateContent xmlns:mc="http://schemas.openxmlformats.org/markup-compatibility/2006">
              <mc:Choice xmlns:v="urn:schemas-microsoft-com:vml" Requires="v">
                <p:oleObj spid="_x0000_s78884" name="Equation" r:id="rId11" imgW="1054100" imgH="241300" progId="Equation.3">
                  <p:embed/>
                </p:oleObj>
              </mc:Choice>
              <mc:Fallback>
                <p:oleObj name="Equation" r:id="rId11" imgW="1054100" imgH="241300" progId="Equation.3">
                  <p:embed/>
                  <p:pic>
                    <p:nvPicPr>
                      <p:cNvPr id="0" name="Object 11"/>
                      <p:cNvPicPr>
                        <a:picLocks noChangeAspect="1" noChangeArrowheads="1"/>
                      </p:cNvPicPr>
                      <p:nvPr/>
                    </p:nvPicPr>
                    <p:blipFill>
                      <a:blip r:embed="rId12">
                        <a:lum bright="100000"/>
                        <a:extLst>
                          <a:ext uri="{28A0092B-C50C-407E-A947-70E740481C1C}">
                            <a14:useLocalDpi xmlns:a14="http://schemas.microsoft.com/office/drawing/2010/main" val="0"/>
                          </a:ext>
                        </a:extLst>
                      </a:blip>
                      <a:srcRect/>
                      <a:stretch>
                        <a:fillRect/>
                      </a:stretch>
                    </p:blipFill>
                    <p:spPr bwMode="auto">
                      <a:xfrm>
                        <a:off x="457200" y="1066800"/>
                        <a:ext cx="4267200" cy="960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2076" name="Text Box 12"/>
          <p:cNvSpPr txBox="1">
            <a:spLocks noChangeArrowheads="1"/>
          </p:cNvSpPr>
          <p:nvPr/>
        </p:nvSpPr>
        <p:spPr bwMode="auto">
          <a:xfrm>
            <a:off x="4953000" y="2438400"/>
            <a:ext cx="2514600" cy="579438"/>
          </a:xfrm>
          <a:prstGeom prst="rect">
            <a:avLst/>
          </a:prstGeom>
          <a:noFill/>
          <a:ln w="9525">
            <a:noFill/>
            <a:miter lim="800000"/>
            <a:headEnd/>
            <a:tailEnd/>
          </a:ln>
        </p:spPr>
        <p:txBody>
          <a:bodyPr>
            <a:spAutoFit/>
          </a:bodyPr>
          <a:lstStyle/>
          <a:p>
            <a:r>
              <a:rPr lang="fa-IR" sz="3200" b="1"/>
              <a:t>عرض از مبدأ</a:t>
            </a:r>
            <a:endParaRPr lang="en-US" sz="3200" b="1"/>
          </a:p>
        </p:txBody>
      </p:sp>
      <p:sp>
        <p:nvSpPr>
          <p:cNvPr id="472077" name="Text Box 13"/>
          <p:cNvSpPr txBox="1">
            <a:spLocks noChangeArrowheads="1"/>
          </p:cNvSpPr>
          <p:nvPr/>
        </p:nvSpPr>
        <p:spPr bwMode="auto">
          <a:xfrm>
            <a:off x="4724400" y="3581400"/>
            <a:ext cx="1981200" cy="584200"/>
          </a:xfrm>
          <a:prstGeom prst="rect">
            <a:avLst/>
          </a:prstGeom>
          <a:noFill/>
          <a:ln w="9525">
            <a:noFill/>
            <a:miter lim="800000"/>
            <a:headEnd/>
            <a:tailEnd/>
          </a:ln>
        </p:spPr>
        <p:txBody>
          <a:bodyPr>
            <a:spAutoFit/>
          </a:bodyPr>
          <a:lstStyle/>
          <a:p>
            <a:r>
              <a:rPr lang="fa-IR" sz="3200" b="1"/>
              <a:t>میانگین</a:t>
            </a:r>
            <a:endParaRPr lang="en-US" sz="3200" b="1"/>
          </a:p>
        </p:txBody>
      </p:sp>
      <p:sp>
        <p:nvSpPr>
          <p:cNvPr id="472078" name="Text Box 14"/>
          <p:cNvSpPr txBox="1">
            <a:spLocks noChangeArrowheads="1"/>
          </p:cNvSpPr>
          <p:nvPr/>
        </p:nvSpPr>
        <p:spPr bwMode="auto">
          <a:xfrm>
            <a:off x="5181600" y="4876800"/>
            <a:ext cx="1600200" cy="579438"/>
          </a:xfrm>
          <a:prstGeom prst="rect">
            <a:avLst/>
          </a:prstGeom>
          <a:noFill/>
          <a:ln w="9525">
            <a:noFill/>
            <a:miter lim="800000"/>
            <a:headEnd/>
            <a:tailEnd/>
          </a:ln>
        </p:spPr>
        <p:txBody>
          <a:bodyPr>
            <a:spAutoFit/>
          </a:bodyPr>
          <a:lstStyle/>
          <a:p>
            <a:r>
              <a:rPr lang="fa-IR" sz="3200" b="1"/>
              <a:t>شیب خط</a:t>
            </a:r>
            <a:endParaRPr lang="en-US" sz="32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72067"/>
                                        </p:tgtEl>
                                        <p:attrNameLst>
                                          <p:attrName>style.visibility</p:attrName>
                                        </p:attrNameLst>
                                      </p:cBhvr>
                                      <p:to>
                                        <p:strVal val="visible"/>
                                      </p:to>
                                    </p:set>
                                    <p:anim calcmode="lin" valueType="num">
                                      <p:cBhvr>
                                        <p:cTn id="7" dur="1000" fill="hold"/>
                                        <p:tgtEl>
                                          <p:spTgt spid="472067"/>
                                        </p:tgtEl>
                                        <p:attrNameLst>
                                          <p:attrName>ppt_w</p:attrName>
                                        </p:attrNameLst>
                                      </p:cBhvr>
                                      <p:tavLst>
                                        <p:tav tm="0">
                                          <p:val>
                                            <p:fltVal val="0"/>
                                          </p:val>
                                        </p:tav>
                                        <p:tav tm="100000">
                                          <p:val>
                                            <p:strVal val="#ppt_w"/>
                                          </p:val>
                                        </p:tav>
                                      </p:tavLst>
                                    </p:anim>
                                    <p:anim calcmode="lin" valueType="num">
                                      <p:cBhvr>
                                        <p:cTn id="8" dur="1000" fill="hold"/>
                                        <p:tgtEl>
                                          <p:spTgt spid="472067"/>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72069"/>
                                        </p:tgtEl>
                                        <p:attrNameLst>
                                          <p:attrName>style.visibility</p:attrName>
                                        </p:attrNameLst>
                                      </p:cBhvr>
                                      <p:to>
                                        <p:strVal val="visible"/>
                                      </p:to>
                                    </p:set>
                                    <p:anim calcmode="lin" valueType="num">
                                      <p:cBhvr>
                                        <p:cTn id="11" dur="1000" fill="hold"/>
                                        <p:tgtEl>
                                          <p:spTgt spid="472069"/>
                                        </p:tgtEl>
                                        <p:attrNameLst>
                                          <p:attrName>ppt_w</p:attrName>
                                        </p:attrNameLst>
                                      </p:cBhvr>
                                      <p:tavLst>
                                        <p:tav tm="0">
                                          <p:val>
                                            <p:fltVal val="0"/>
                                          </p:val>
                                        </p:tav>
                                        <p:tav tm="100000">
                                          <p:val>
                                            <p:strVal val="#ppt_w"/>
                                          </p:val>
                                        </p:tav>
                                      </p:tavLst>
                                    </p:anim>
                                    <p:anim calcmode="lin" valueType="num">
                                      <p:cBhvr>
                                        <p:cTn id="12" dur="1000" fill="hold"/>
                                        <p:tgtEl>
                                          <p:spTgt spid="472069"/>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72071"/>
                                        </p:tgtEl>
                                        <p:attrNameLst>
                                          <p:attrName>style.visibility</p:attrName>
                                        </p:attrNameLst>
                                      </p:cBhvr>
                                      <p:to>
                                        <p:strVal val="visible"/>
                                      </p:to>
                                    </p:set>
                                    <p:anim calcmode="lin" valueType="num">
                                      <p:cBhvr>
                                        <p:cTn id="15" dur="1000" fill="hold"/>
                                        <p:tgtEl>
                                          <p:spTgt spid="472071"/>
                                        </p:tgtEl>
                                        <p:attrNameLst>
                                          <p:attrName>ppt_w</p:attrName>
                                        </p:attrNameLst>
                                      </p:cBhvr>
                                      <p:tavLst>
                                        <p:tav tm="0">
                                          <p:val>
                                            <p:fltVal val="0"/>
                                          </p:val>
                                        </p:tav>
                                        <p:tav tm="100000">
                                          <p:val>
                                            <p:strVal val="#ppt_w"/>
                                          </p:val>
                                        </p:tav>
                                      </p:tavLst>
                                    </p:anim>
                                    <p:anim calcmode="lin" valueType="num">
                                      <p:cBhvr>
                                        <p:cTn id="16" dur="1000" fill="hold"/>
                                        <p:tgtEl>
                                          <p:spTgt spid="472071"/>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72073"/>
                                        </p:tgtEl>
                                        <p:attrNameLst>
                                          <p:attrName>style.visibility</p:attrName>
                                        </p:attrNameLst>
                                      </p:cBhvr>
                                      <p:to>
                                        <p:strVal val="visible"/>
                                      </p:to>
                                    </p:set>
                                    <p:anim calcmode="lin" valueType="num">
                                      <p:cBhvr>
                                        <p:cTn id="19" dur="1000" fill="hold"/>
                                        <p:tgtEl>
                                          <p:spTgt spid="472073"/>
                                        </p:tgtEl>
                                        <p:attrNameLst>
                                          <p:attrName>ppt_w</p:attrName>
                                        </p:attrNameLst>
                                      </p:cBhvr>
                                      <p:tavLst>
                                        <p:tav tm="0">
                                          <p:val>
                                            <p:fltVal val="0"/>
                                          </p:val>
                                        </p:tav>
                                        <p:tav tm="100000">
                                          <p:val>
                                            <p:strVal val="#ppt_w"/>
                                          </p:val>
                                        </p:tav>
                                      </p:tavLst>
                                    </p:anim>
                                    <p:anim calcmode="lin" valueType="num">
                                      <p:cBhvr>
                                        <p:cTn id="20" dur="1000" fill="hold"/>
                                        <p:tgtEl>
                                          <p:spTgt spid="472073"/>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472075"/>
                                        </p:tgtEl>
                                        <p:attrNameLst>
                                          <p:attrName>style.visibility</p:attrName>
                                        </p:attrNameLst>
                                      </p:cBhvr>
                                      <p:to>
                                        <p:strVal val="visible"/>
                                      </p:to>
                                    </p:set>
                                    <p:anim calcmode="lin" valueType="num">
                                      <p:cBhvr>
                                        <p:cTn id="23" dur="1000" fill="hold"/>
                                        <p:tgtEl>
                                          <p:spTgt spid="472075"/>
                                        </p:tgtEl>
                                        <p:attrNameLst>
                                          <p:attrName>ppt_w</p:attrName>
                                        </p:attrNameLst>
                                      </p:cBhvr>
                                      <p:tavLst>
                                        <p:tav tm="0">
                                          <p:val>
                                            <p:fltVal val="0"/>
                                          </p:val>
                                        </p:tav>
                                        <p:tav tm="100000">
                                          <p:val>
                                            <p:strVal val="#ppt_w"/>
                                          </p:val>
                                        </p:tav>
                                      </p:tavLst>
                                    </p:anim>
                                    <p:anim calcmode="lin" valueType="num">
                                      <p:cBhvr>
                                        <p:cTn id="24" dur="1000" fill="hold"/>
                                        <p:tgtEl>
                                          <p:spTgt spid="472075"/>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472076"/>
                                        </p:tgtEl>
                                        <p:attrNameLst>
                                          <p:attrName>style.visibility</p:attrName>
                                        </p:attrNameLst>
                                      </p:cBhvr>
                                      <p:to>
                                        <p:strVal val="visible"/>
                                      </p:to>
                                    </p:set>
                                    <p:anim calcmode="lin" valueType="num">
                                      <p:cBhvr>
                                        <p:cTn id="27" dur="1000" fill="hold"/>
                                        <p:tgtEl>
                                          <p:spTgt spid="472076"/>
                                        </p:tgtEl>
                                        <p:attrNameLst>
                                          <p:attrName>ppt_w</p:attrName>
                                        </p:attrNameLst>
                                      </p:cBhvr>
                                      <p:tavLst>
                                        <p:tav tm="0">
                                          <p:val>
                                            <p:fltVal val="0"/>
                                          </p:val>
                                        </p:tav>
                                        <p:tav tm="100000">
                                          <p:val>
                                            <p:strVal val="#ppt_w"/>
                                          </p:val>
                                        </p:tav>
                                      </p:tavLst>
                                    </p:anim>
                                    <p:anim calcmode="lin" valueType="num">
                                      <p:cBhvr>
                                        <p:cTn id="28" dur="1000" fill="hold"/>
                                        <p:tgtEl>
                                          <p:spTgt spid="472076"/>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472077"/>
                                        </p:tgtEl>
                                        <p:attrNameLst>
                                          <p:attrName>style.visibility</p:attrName>
                                        </p:attrNameLst>
                                      </p:cBhvr>
                                      <p:to>
                                        <p:strVal val="visible"/>
                                      </p:to>
                                    </p:set>
                                    <p:anim calcmode="lin" valueType="num">
                                      <p:cBhvr>
                                        <p:cTn id="31" dur="1000" fill="hold"/>
                                        <p:tgtEl>
                                          <p:spTgt spid="472077"/>
                                        </p:tgtEl>
                                        <p:attrNameLst>
                                          <p:attrName>ppt_w</p:attrName>
                                        </p:attrNameLst>
                                      </p:cBhvr>
                                      <p:tavLst>
                                        <p:tav tm="0">
                                          <p:val>
                                            <p:fltVal val="0"/>
                                          </p:val>
                                        </p:tav>
                                        <p:tav tm="100000">
                                          <p:val>
                                            <p:strVal val="#ppt_w"/>
                                          </p:val>
                                        </p:tav>
                                      </p:tavLst>
                                    </p:anim>
                                    <p:anim calcmode="lin" valueType="num">
                                      <p:cBhvr>
                                        <p:cTn id="32" dur="1000" fill="hold"/>
                                        <p:tgtEl>
                                          <p:spTgt spid="472077"/>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472078"/>
                                        </p:tgtEl>
                                        <p:attrNameLst>
                                          <p:attrName>style.visibility</p:attrName>
                                        </p:attrNameLst>
                                      </p:cBhvr>
                                      <p:to>
                                        <p:strVal val="visible"/>
                                      </p:to>
                                    </p:set>
                                    <p:anim calcmode="lin" valueType="num">
                                      <p:cBhvr>
                                        <p:cTn id="35" dur="1000" fill="hold"/>
                                        <p:tgtEl>
                                          <p:spTgt spid="472078"/>
                                        </p:tgtEl>
                                        <p:attrNameLst>
                                          <p:attrName>ppt_w</p:attrName>
                                        </p:attrNameLst>
                                      </p:cBhvr>
                                      <p:tavLst>
                                        <p:tav tm="0">
                                          <p:val>
                                            <p:fltVal val="0"/>
                                          </p:val>
                                        </p:tav>
                                        <p:tav tm="100000">
                                          <p:val>
                                            <p:strVal val="#ppt_w"/>
                                          </p:val>
                                        </p:tav>
                                      </p:tavLst>
                                    </p:anim>
                                    <p:anim calcmode="lin" valueType="num">
                                      <p:cBhvr>
                                        <p:cTn id="36" dur="1000" fill="hold"/>
                                        <p:tgtEl>
                                          <p:spTgt spid="47207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76" grpId="0"/>
      <p:bldP spid="472077" grpId="0"/>
      <p:bldP spid="472078" grpId="0"/>
    </p:bldLst>
  </p:timing>
</p:sld>
</file>

<file path=ppt/slides/slide20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3090" name="Rectangle 2"/>
          <p:cNvSpPr>
            <a:spLocks noGrp="1" noChangeArrowheads="1"/>
          </p:cNvSpPr>
          <p:nvPr>
            <p:ph type="title" idx="4294967295"/>
          </p:nvPr>
        </p:nvSpPr>
        <p:spPr>
          <a:xfrm>
            <a:off x="457200" y="457200"/>
            <a:ext cx="8229600" cy="1139825"/>
          </a:xfrm>
        </p:spPr>
        <p:txBody>
          <a:bodyPr anchorCtr="1"/>
          <a:lstStyle/>
          <a:p>
            <a:pPr eaLnBrk="1" hangingPunct="1">
              <a:defRPr/>
            </a:pPr>
            <a:r>
              <a:rPr lang="fa-IR" sz="4000" b="1" dirty="0" smtClean="0">
                <a:solidFill>
                  <a:srgbClr val="FF3300"/>
                </a:solidFill>
              </a:rPr>
              <a:t>محاسبه </a:t>
            </a:r>
            <a:r>
              <a:rPr lang="en-US" sz="4000" b="1" dirty="0" smtClean="0">
                <a:solidFill>
                  <a:srgbClr val="FF3300"/>
                </a:solidFill>
              </a:rPr>
              <a:t>a </a:t>
            </a:r>
            <a:r>
              <a:rPr lang="fa-IR" sz="4000" b="1" dirty="0" smtClean="0">
                <a:solidFill>
                  <a:srgbClr val="FF3300"/>
                </a:solidFill>
              </a:rPr>
              <a:t> و </a:t>
            </a:r>
            <a:r>
              <a:rPr lang="en-US" sz="4000" b="1" dirty="0" smtClean="0">
                <a:solidFill>
                  <a:srgbClr val="FF3300"/>
                </a:solidFill>
              </a:rPr>
              <a:t>b</a:t>
            </a:r>
            <a:r>
              <a:rPr lang="fa-IR" sz="4000" b="1" dirty="0" smtClean="0">
                <a:solidFill>
                  <a:srgbClr val="FF3300"/>
                </a:solidFill>
              </a:rPr>
              <a:t> از روی داده های خام</a:t>
            </a:r>
            <a:endParaRPr lang="en-US" sz="4000" b="1" dirty="0" smtClean="0">
              <a:solidFill>
                <a:srgbClr val="FF3300"/>
              </a:solidFill>
            </a:endParaRPr>
          </a:p>
        </p:txBody>
      </p:sp>
      <p:sp>
        <p:nvSpPr>
          <p:cNvPr id="79877" name="Rectangle 3"/>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fa-IR"/>
          </a:p>
        </p:txBody>
      </p:sp>
      <p:sp>
        <p:nvSpPr>
          <p:cNvPr id="79878" name="Rectangle 4"/>
          <p:cNvSpPr>
            <a:spLocks noChangeArrowheads="1"/>
          </p:cNvSpPr>
          <p:nvPr/>
        </p:nvSpPr>
        <p:spPr bwMode="auto">
          <a:xfrm>
            <a:off x="0" y="3624263"/>
            <a:ext cx="9144000" cy="0"/>
          </a:xfrm>
          <a:prstGeom prst="rect">
            <a:avLst/>
          </a:prstGeom>
          <a:noFill/>
          <a:ln w="9525">
            <a:noFill/>
            <a:miter lim="800000"/>
            <a:headEnd/>
            <a:tailEnd/>
          </a:ln>
        </p:spPr>
        <p:txBody>
          <a:bodyPr wrap="none" anchor="ctr">
            <a:spAutoFit/>
          </a:bodyPr>
          <a:lstStyle/>
          <a:p>
            <a:endParaRPr lang="fa-IR"/>
          </a:p>
        </p:txBody>
      </p:sp>
      <p:sp>
        <p:nvSpPr>
          <p:cNvPr id="79879" name="Rectangle 5"/>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fa-IR"/>
          </a:p>
        </p:txBody>
      </p:sp>
      <p:graphicFrame>
        <p:nvGraphicFramePr>
          <p:cNvPr id="473094" name="Object 6"/>
          <p:cNvGraphicFramePr>
            <a:graphicFrameLocks noChangeAspect="1"/>
          </p:cNvGraphicFramePr>
          <p:nvPr/>
        </p:nvGraphicFramePr>
        <p:xfrm>
          <a:off x="1905000" y="2209800"/>
          <a:ext cx="5638800" cy="1557338"/>
        </p:xfrm>
        <a:graphic>
          <a:graphicData uri="http://schemas.openxmlformats.org/presentationml/2006/ole">
            <mc:AlternateContent xmlns:mc="http://schemas.openxmlformats.org/markup-compatibility/2006">
              <mc:Choice xmlns:v="urn:schemas-microsoft-com:vml" Requires="v">
                <p:oleObj spid="_x0000_s79886" name="Equation" r:id="rId3" imgW="1548728" imgH="431613" progId="Equation.3">
                  <p:embed/>
                </p:oleObj>
              </mc:Choice>
              <mc:Fallback>
                <p:oleObj name="Equation" r:id="rId3" imgW="1548728" imgH="431613" progId="Equation.3">
                  <p:embed/>
                  <p:pic>
                    <p:nvPicPr>
                      <p:cNvPr id="0" name="Object 6"/>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1905000" y="2209800"/>
                        <a:ext cx="5638800" cy="1557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880" name="Rectangle 7"/>
          <p:cNvSpPr>
            <a:spLocks noChangeArrowheads="1"/>
          </p:cNvSpPr>
          <p:nvPr/>
        </p:nvSpPr>
        <p:spPr bwMode="auto">
          <a:xfrm>
            <a:off x="0" y="3643313"/>
            <a:ext cx="9144000" cy="0"/>
          </a:xfrm>
          <a:prstGeom prst="rect">
            <a:avLst/>
          </a:prstGeom>
          <a:noFill/>
          <a:ln w="9525">
            <a:noFill/>
            <a:miter lim="800000"/>
            <a:headEnd/>
            <a:tailEnd/>
          </a:ln>
        </p:spPr>
        <p:txBody>
          <a:bodyPr wrap="none" anchor="ctr">
            <a:spAutoFit/>
          </a:bodyPr>
          <a:lstStyle/>
          <a:p>
            <a:endParaRPr lang="fa-IR"/>
          </a:p>
        </p:txBody>
      </p:sp>
      <p:sp>
        <p:nvSpPr>
          <p:cNvPr id="79881" name="Rectangle 8"/>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fa-IR"/>
          </a:p>
        </p:txBody>
      </p:sp>
      <p:graphicFrame>
        <p:nvGraphicFramePr>
          <p:cNvPr id="473097" name="Object 9"/>
          <p:cNvGraphicFramePr>
            <a:graphicFrameLocks noChangeAspect="1"/>
          </p:cNvGraphicFramePr>
          <p:nvPr/>
        </p:nvGraphicFramePr>
        <p:xfrm>
          <a:off x="2057400" y="4114800"/>
          <a:ext cx="5029200" cy="1600200"/>
        </p:xfrm>
        <a:graphic>
          <a:graphicData uri="http://schemas.openxmlformats.org/presentationml/2006/ole">
            <mc:AlternateContent xmlns:mc="http://schemas.openxmlformats.org/markup-compatibility/2006">
              <mc:Choice xmlns:v="urn:schemas-microsoft-com:vml" Requires="v">
                <p:oleObj spid="_x0000_s79887" name="Equation" r:id="rId5" imgW="1143000" imgH="393700" progId="Equation.3">
                  <p:embed/>
                </p:oleObj>
              </mc:Choice>
              <mc:Fallback>
                <p:oleObj name="Equation" r:id="rId5" imgW="1143000" imgH="393700" progId="Equation.3">
                  <p:embed/>
                  <p:pic>
                    <p:nvPicPr>
                      <p:cNvPr id="0" name="Object 9"/>
                      <p:cNvPicPr>
                        <a:picLocks noChangeAspect="1" noChangeArrowheads="1"/>
                      </p:cNvPicPr>
                      <p:nvPr/>
                    </p:nvPicPr>
                    <p:blipFill>
                      <a:blip r:embed="rId6">
                        <a:lum bright="100000"/>
                        <a:extLst>
                          <a:ext uri="{28A0092B-C50C-407E-A947-70E740481C1C}">
                            <a14:useLocalDpi xmlns:a14="http://schemas.microsoft.com/office/drawing/2010/main" val="0"/>
                          </a:ext>
                        </a:extLst>
                      </a:blip>
                      <a:srcRect/>
                      <a:stretch>
                        <a:fillRect/>
                      </a:stretch>
                    </p:blipFill>
                    <p:spPr bwMode="auto">
                      <a:xfrm>
                        <a:off x="2057400" y="4114800"/>
                        <a:ext cx="5029200" cy="16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882" name="Rectangle 10"/>
          <p:cNvSpPr>
            <a:spLocks noChangeArrowheads="1"/>
          </p:cNvSpPr>
          <p:nvPr/>
        </p:nvSpPr>
        <p:spPr bwMode="auto">
          <a:xfrm>
            <a:off x="0" y="3624263"/>
            <a:ext cx="9144000" cy="0"/>
          </a:xfrm>
          <a:prstGeom prst="rect">
            <a:avLst/>
          </a:prstGeom>
          <a:noFill/>
          <a:ln w="9525">
            <a:noFill/>
            <a:miter lim="800000"/>
            <a:headEnd/>
            <a:tailEnd/>
          </a:ln>
        </p:spPr>
        <p:txBody>
          <a:bodyPr wrap="none" anchor="ctr">
            <a:spAutoFit/>
          </a:bodyPr>
          <a:lstStyle/>
          <a:p>
            <a:endParaRPr lang="fa-I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73090"/>
                                        </p:tgtEl>
                                        <p:attrNameLst>
                                          <p:attrName>style.visibility</p:attrName>
                                        </p:attrNameLst>
                                      </p:cBhvr>
                                      <p:to>
                                        <p:strVal val="visible"/>
                                      </p:to>
                                    </p:set>
                                    <p:anim calcmode="lin" valueType="num">
                                      <p:cBhvr>
                                        <p:cTn id="7" dur="500" fill="hold"/>
                                        <p:tgtEl>
                                          <p:spTgt spid="473090"/>
                                        </p:tgtEl>
                                        <p:attrNameLst>
                                          <p:attrName>ppt_w</p:attrName>
                                        </p:attrNameLst>
                                      </p:cBhvr>
                                      <p:tavLst>
                                        <p:tav tm="0">
                                          <p:val>
                                            <p:fltVal val="0"/>
                                          </p:val>
                                        </p:tav>
                                        <p:tav tm="100000">
                                          <p:val>
                                            <p:strVal val="#ppt_w"/>
                                          </p:val>
                                        </p:tav>
                                      </p:tavLst>
                                    </p:anim>
                                    <p:anim calcmode="lin" valueType="num">
                                      <p:cBhvr>
                                        <p:cTn id="8" dur="500" fill="hold"/>
                                        <p:tgtEl>
                                          <p:spTgt spid="47309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73094"/>
                                        </p:tgtEl>
                                        <p:attrNameLst>
                                          <p:attrName>style.visibility</p:attrName>
                                        </p:attrNameLst>
                                      </p:cBhvr>
                                      <p:to>
                                        <p:strVal val="visible"/>
                                      </p:to>
                                    </p:set>
                                    <p:anim calcmode="lin" valueType="num">
                                      <p:cBhvr>
                                        <p:cTn id="13" dur="1000" fill="hold"/>
                                        <p:tgtEl>
                                          <p:spTgt spid="473094"/>
                                        </p:tgtEl>
                                        <p:attrNameLst>
                                          <p:attrName>ppt_w</p:attrName>
                                        </p:attrNameLst>
                                      </p:cBhvr>
                                      <p:tavLst>
                                        <p:tav tm="0">
                                          <p:val>
                                            <p:fltVal val="0"/>
                                          </p:val>
                                        </p:tav>
                                        <p:tav tm="100000">
                                          <p:val>
                                            <p:strVal val="#ppt_w"/>
                                          </p:val>
                                        </p:tav>
                                      </p:tavLst>
                                    </p:anim>
                                    <p:anim calcmode="lin" valueType="num">
                                      <p:cBhvr>
                                        <p:cTn id="14" dur="1000" fill="hold"/>
                                        <p:tgtEl>
                                          <p:spTgt spid="473094"/>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473097"/>
                                        </p:tgtEl>
                                        <p:attrNameLst>
                                          <p:attrName>style.visibility</p:attrName>
                                        </p:attrNameLst>
                                      </p:cBhvr>
                                      <p:to>
                                        <p:strVal val="visible"/>
                                      </p:to>
                                    </p:set>
                                    <p:anim calcmode="lin" valueType="num">
                                      <p:cBhvr>
                                        <p:cTn id="17" dur="1000" fill="hold"/>
                                        <p:tgtEl>
                                          <p:spTgt spid="473097"/>
                                        </p:tgtEl>
                                        <p:attrNameLst>
                                          <p:attrName>ppt_w</p:attrName>
                                        </p:attrNameLst>
                                      </p:cBhvr>
                                      <p:tavLst>
                                        <p:tav tm="0">
                                          <p:val>
                                            <p:fltVal val="0"/>
                                          </p:val>
                                        </p:tav>
                                        <p:tav tm="100000">
                                          <p:val>
                                            <p:strVal val="#ppt_w"/>
                                          </p:val>
                                        </p:tav>
                                      </p:tavLst>
                                    </p:anim>
                                    <p:anim calcmode="lin" valueType="num">
                                      <p:cBhvr>
                                        <p:cTn id="18" dur="1000" fill="hold"/>
                                        <p:tgtEl>
                                          <p:spTgt spid="4730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090" grpId="0"/>
    </p:bldLst>
  </p:timing>
</p:sld>
</file>

<file path=ppt/slides/slide20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4114" name="Rectangle 2"/>
          <p:cNvSpPr>
            <a:spLocks noGrp="1" noChangeArrowheads="1"/>
          </p:cNvSpPr>
          <p:nvPr>
            <p:ph type="title" idx="4294967295"/>
          </p:nvPr>
        </p:nvSpPr>
        <p:spPr/>
        <p:txBody>
          <a:bodyPr anchorCtr="1"/>
          <a:lstStyle/>
          <a:p>
            <a:pPr eaLnBrk="1" hangingPunct="1">
              <a:defRPr/>
            </a:pPr>
            <a:r>
              <a:rPr lang="fa-IR" sz="2800" b="1" smtClean="0"/>
              <a:t>مثال: برای داده های زیر معادله خط رگرسیون را به دست آورید؟</a:t>
            </a:r>
            <a:endParaRPr lang="en-US" sz="2800" b="1" smtClean="0"/>
          </a:p>
        </p:txBody>
      </p:sp>
      <p:graphicFrame>
        <p:nvGraphicFramePr>
          <p:cNvPr id="474115" name="Object 3"/>
          <p:cNvGraphicFramePr>
            <a:graphicFrameLocks noChangeAspect="1"/>
          </p:cNvGraphicFramePr>
          <p:nvPr/>
        </p:nvGraphicFramePr>
        <p:xfrm>
          <a:off x="3103563" y="2714625"/>
          <a:ext cx="85725" cy="190500"/>
        </p:xfrm>
        <a:graphic>
          <a:graphicData uri="http://schemas.openxmlformats.org/presentationml/2006/ole">
            <mc:AlternateContent xmlns:mc="http://schemas.openxmlformats.org/markup-compatibility/2006">
              <mc:Choice xmlns:v="urn:schemas-microsoft-com:vml" Requires="v">
                <p:oleObj spid="_x0000_s80934" name="Equation" r:id="rId3" imgW="88784" imgH="190252" progId="Equation.3">
                  <p:embed/>
                </p:oleObj>
              </mc:Choice>
              <mc:Fallback>
                <p:oleObj name="Equation" r:id="rId3" imgW="88784" imgH="190252"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3563" y="2714625"/>
                        <a:ext cx="85725"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4116" name="Object 4"/>
          <p:cNvGraphicFramePr>
            <a:graphicFrameLocks noChangeAspect="1"/>
          </p:cNvGraphicFramePr>
          <p:nvPr/>
        </p:nvGraphicFramePr>
        <p:xfrm>
          <a:off x="2286000" y="2286000"/>
          <a:ext cx="274638" cy="609600"/>
        </p:xfrm>
        <a:graphic>
          <a:graphicData uri="http://schemas.openxmlformats.org/presentationml/2006/ole">
            <mc:AlternateContent xmlns:mc="http://schemas.openxmlformats.org/markup-compatibility/2006">
              <mc:Choice xmlns:v="urn:schemas-microsoft-com:vml" Requires="v">
                <p:oleObj spid="_x0000_s80935" name="Equation" r:id="rId5" imgW="88784" imgH="190252" progId="Equation.3">
                  <p:embed/>
                </p:oleObj>
              </mc:Choice>
              <mc:Fallback>
                <p:oleObj name="Equation" r:id="rId5" imgW="88784" imgH="190252" progId="Equation.3">
                  <p:embed/>
                  <p:pic>
                    <p:nvPicPr>
                      <p:cNvPr id="0" name="Object 4"/>
                      <p:cNvPicPr>
                        <a:picLocks noChangeAspect="1" noChangeArrowheads="1"/>
                      </p:cNvPicPr>
                      <p:nvPr/>
                    </p:nvPicPr>
                    <p:blipFill>
                      <a:blip r:embed="rId6">
                        <a:lum bright="100000"/>
                        <a:extLst>
                          <a:ext uri="{28A0092B-C50C-407E-A947-70E740481C1C}">
                            <a14:useLocalDpi xmlns:a14="http://schemas.microsoft.com/office/drawing/2010/main" val="0"/>
                          </a:ext>
                        </a:extLst>
                      </a:blip>
                      <a:srcRect/>
                      <a:stretch>
                        <a:fillRect/>
                      </a:stretch>
                    </p:blipFill>
                    <p:spPr bwMode="auto">
                      <a:xfrm>
                        <a:off x="2286000" y="2286000"/>
                        <a:ext cx="27463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4117" name="Rectangle 5"/>
          <p:cNvSpPr>
            <a:spLocks noChangeArrowheads="1"/>
          </p:cNvSpPr>
          <p:nvPr/>
        </p:nvSpPr>
        <p:spPr bwMode="auto">
          <a:xfrm>
            <a:off x="1981200" y="2286000"/>
            <a:ext cx="381000" cy="519113"/>
          </a:xfrm>
          <a:prstGeom prst="rect">
            <a:avLst/>
          </a:prstGeom>
          <a:noFill/>
          <a:ln w="9525">
            <a:noFill/>
            <a:miter lim="800000"/>
            <a:headEnd/>
            <a:tailEnd/>
          </a:ln>
        </p:spPr>
        <p:txBody>
          <a:bodyPr>
            <a:spAutoFit/>
          </a:bodyPr>
          <a:lstStyle/>
          <a:p>
            <a:r>
              <a:rPr lang="en-US" sz="2800" b="1">
                <a:latin typeface="Times New Roman" pitchFamily="18" charset="0"/>
                <a:cs typeface="Times New Roman" pitchFamily="18" charset="0"/>
              </a:rPr>
              <a:t>X</a:t>
            </a:r>
            <a:endParaRPr lang="en-US" sz="2800" b="1">
              <a:latin typeface="Arial" charset="0"/>
            </a:endParaRPr>
          </a:p>
        </p:txBody>
      </p:sp>
      <p:sp>
        <p:nvSpPr>
          <p:cNvPr id="474118" name="Rectangle 6"/>
          <p:cNvSpPr>
            <a:spLocks noChangeArrowheads="1"/>
          </p:cNvSpPr>
          <p:nvPr/>
        </p:nvSpPr>
        <p:spPr bwMode="auto">
          <a:xfrm>
            <a:off x="2590800" y="2286000"/>
            <a:ext cx="517525" cy="519113"/>
          </a:xfrm>
          <a:prstGeom prst="rect">
            <a:avLst/>
          </a:prstGeom>
          <a:noFill/>
          <a:ln w="9525">
            <a:noFill/>
            <a:miter lim="800000"/>
            <a:headEnd/>
            <a:tailEnd/>
          </a:ln>
        </p:spPr>
        <p:txBody>
          <a:bodyPr>
            <a:spAutoFit/>
          </a:bodyPr>
          <a:lstStyle/>
          <a:p>
            <a:r>
              <a:rPr lang="en-US" sz="2800" b="1">
                <a:latin typeface="Times New Roman" pitchFamily="18" charset="0"/>
                <a:cs typeface="Times New Roman" pitchFamily="18" charset="0"/>
              </a:rPr>
              <a:t>Y</a:t>
            </a:r>
            <a:endParaRPr lang="en-US" sz="2800" b="1">
              <a:latin typeface="Arial" charset="0"/>
            </a:endParaRPr>
          </a:p>
        </p:txBody>
      </p:sp>
      <p:graphicFrame>
        <p:nvGraphicFramePr>
          <p:cNvPr id="92202" name="Group 42"/>
          <p:cNvGraphicFramePr>
            <a:graphicFrameLocks noGrp="1"/>
          </p:cNvGraphicFramePr>
          <p:nvPr/>
        </p:nvGraphicFramePr>
        <p:xfrm>
          <a:off x="381000" y="2286000"/>
          <a:ext cx="3657600" cy="2407920"/>
        </p:xfrm>
        <a:graphic>
          <a:graphicData uri="http://schemas.openxmlformats.org/drawingml/2006/table">
            <a:tbl>
              <a:tblPr/>
              <a:tblGrid>
                <a:gridCol w="731838"/>
                <a:gridCol w="731837"/>
                <a:gridCol w="730250"/>
                <a:gridCol w="731838"/>
                <a:gridCol w="731837"/>
              </a:tblGrid>
              <a:tr h="153988">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X</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Y</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fa-I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fa-I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XY</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6</a:t>
                      </a: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9</a:t>
                      </a: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8</a:t>
                      </a: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9</a:t>
                      </a: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7</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36</a:t>
                      </a: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81</a:t>
                      </a: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25</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64</a:t>
                      </a: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81</a:t>
                      </a: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49</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48</a:t>
                      </a: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81</a:t>
                      </a: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35</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20</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24</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142</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194</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164</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0933" name="Rectangle 33"/>
          <p:cNvSpPr>
            <a:spLocks noChangeArrowheads="1"/>
          </p:cNvSpPr>
          <p:nvPr/>
        </p:nvSpPr>
        <p:spPr bwMode="auto">
          <a:xfrm>
            <a:off x="0" y="3219450"/>
            <a:ext cx="9144000" cy="0"/>
          </a:xfrm>
          <a:prstGeom prst="rect">
            <a:avLst/>
          </a:prstGeom>
          <a:noFill/>
          <a:ln w="9525">
            <a:noFill/>
            <a:miter lim="800000"/>
            <a:headEnd/>
            <a:tailEnd/>
          </a:ln>
        </p:spPr>
        <p:txBody>
          <a:bodyPr wrap="none" anchor="ctr">
            <a:spAutoFit/>
          </a:bodyPr>
          <a:lstStyle/>
          <a:p>
            <a:endParaRPr lang="fa-IR"/>
          </a:p>
        </p:txBody>
      </p:sp>
      <p:graphicFrame>
        <p:nvGraphicFramePr>
          <p:cNvPr id="474146" name="Object 34"/>
          <p:cNvGraphicFramePr>
            <a:graphicFrameLocks noChangeAspect="1"/>
          </p:cNvGraphicFramePr>
          <p:nvPr/>
        </p:nvGraphicFramePr>
        <p:xfrm>
          <a:off x="4267200" y="2362200"/>
          <a:ext cx="4343400" cy="868363"/>
        </p:xfrm>
        <a:graphic>
          <a:graphicData uri="http://schemas.openxmlformats.org/presentationml/2006/ole">
            <mc:AlternateContent xmlns:mc="http://schemas.openxmlformats.org/markup-compatibility/2006">
              <mc:Choice xmlns:v="urn:schemas-microsoft-com:vml" Requires="v">
                <p:oleObj spid="_x0000_s80936" name="Equation" r:id="rId7" imgW="1879600" imgH="419100" progId="Equation.3">
                  <p:embed/>
                </p:oleObj>
              </mc:Choice>
              <mc:Fallback>
                <p:oleObj name="Equation" r:id="rId7" imgW="1879600" imgH="419100" progId="Equation.3">
                  <p:embed/>
                  <p:pic>
                    <p:nvPicPr>
                      <p:cNvPr id="0" name="Object 34"/>
                      <p:cNvPicPr>
                        <a:picLocks noChangeAspect="1" noChangeArrowheads="1"/>
                      </p:cNvPicPr>
                      <p:nvPr/>
                    </p:nvPicPr>
                    <p:blipFill>
                      <a:blip r:embed="rId8">
                        <a:lum bright="100000"/>
                        <a:extLst>
                          <a:ext uri="{28A0092B-C50C-407E-A947-70E740481C1C}">
                            <a14:useLocalDpi xmlns:a14="http://schemas.microsoft.com/office/drawing/2010/main" val="0"/>
                          </a:ext>
                        </a:extLst>
                      </a:blip>
                      <a:srcRect/>
                      <a:stretch>
                        <a:fillRect/>
                      </a:stretch>
                    </p:blipFill>
                    <p:spPr bwMode="auto">
                      <a:xfrm>
                        <a:off x="4267200" y="2362200"/>
                        <a:ext cx="4343400"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934" name="Rectangle 35"/>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fa-IR"/>
          </a:p>
        </p:txBody>
      </p:sp>
      <p:graphicFrame>
        <p:nvGraphicFramePr>
          <p:cNvPr id="474148" name="Object 36"/>
          <p:cNvGraphicFramePr>
            <a:graphicFrameLocks noChangeAspect="1"/>
          </p:cNvGraphicFramePr>
          <p:nvPr/>
        </p:nvGraphicFramePr>
        <p:xfrm>
          <a:off x="4114800" y="3581400"/>
          <a:ext cx="4572000" cy="915988"/>
        </p:xfrm>
        <a:graphic>
          <a:graphicData uri="http://schemas.openxmlformats.org/presentationml/2006/ole">
            <mc:AlternateContent xmlns:mc="http://schemas.openxmlformats.org/markup-compatibility/2006">
              <mc:Choice xmlns:v="urn:schemas-microsoft-com:vml" Requires="v">
                <p:oleObj spid="_x0000_s80937" name="Equation" r:id="rId9" imgW="1815840" imgH="393480" progId="Equation.3">
                  <p:embed/>
                </p:oleObj>
              </mc:Choice>
              <mc:Fallback>
                <p:oleObj name="Equation" r:id="rId9" imgW="1815840" imgH="393480" progId="Equation.3">
                  <p:embed/>
                  <p:pic>
                    <p:nvPicPr>
                      <p:cNvPr id="0" name="Object 36"/>
                      <p:cNvPicPr>
                        <a:picLocks noChangeAspect="1" noChangeArrowheads="1"/>
                      </p:cNvPicPr>
                      <p:nvPr/>
                    </p:nvPicPr>
                    <p:blipFill>
                      <a:blip r:embed="rId10">
                        <a:lum bright="100000"/>
                        <a:extLst>
                          <a:ext uri="{28A0092B-C50C-407E-A947-70E740481C1C}">
                            <a14:useLocalDpi xmlns:a14="http://schemas.microsoft.com/office/drawing/2010/main" val="0"/>
                          </a:ext>
                        </a:extLst>
                      </a:blip>
                      <a:srcRect/>
                      <a:stretch>
                        <a:fillRect/>
                      </a:stretch>
                    </p:blipFill>
                    <p:spPr bwMode="auto">
                      <a:xfrm>
                        <a:off x="4114800" y="3581400"/>
                        <a:ext cx="4572000" cy="915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935" name="Rectangle 37"/>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fa-IR"/>
          </a:p>
        </p:txBody>
      </p:sp>
      <p:graphicFrame>
        <p:nvGraphicFramePr>
          <p:cNvPr id="474150" name="Object 38"/>
          <p:cNvGraphicFramePr>
            <a:graphicFrameLocks noChangeAspect="1"/>
          </p:cNvGraphicFramePr>
          <p:nvPr/>
        </p:nvGraphicFramePr>
        <p:xfrm>
          <a:off x="4495800" y="4953000"/>
          <a:ext cx="3659188" cy="590550"/>
        </p:xfrm>
        <a:graphic>
          <a:graphicData uri="http://schemas.openxmlformats.org/presentationml/2006/ole">
            <mc:AlternateContent xmlns:mc="http://schemas.openxmlformats.org/markup-compatibility/2006">
              <mc:Choice xmlns:v="urn:schemas-microsoft-com:vml" Requires="v">
                <p:oleObj spid="_x0000_s80938" name="Equation" r:id="rId11" imgW="1244520" imgH="203040" progId="Equation.3">
                  <p:embed/>
                </p:oleObj>
              </mc:Choice>
              <mc:Fallback>
                <p:oleObj name="Equation" r:id="rId11" imgW="1244520" imgH="203040" progId="Equation.3">
                  <p:embed/>
                  <p:pic>
                    <p:nvPicPr>
                      <p:cNvPr id="0" name="Object 38"/>
                      <p:cNvPicPr>
                        <a:picLocks noChangeAspect="1" noChangeArrowheads="1"/>
                      </p:cNvPicPr>
                      <p:nvPr/>
                    </p:nvPicPr>
                    <p:blipFill>
                      <a:blip r:embed="rId12">
                        <a:lum bright="100000"/>
                        <a:extLst>
                          <a:ext uri="{28A0092B-C50C-407E-A947-70E740481C1C}">
                            <a14:useLocalDpi xmlns:a14="http://schemas.microsoft.com/office/drawing/2010/main" val="0"/>
                          </a:ext>
                        </a:extLst>
                      </a:blip>
                      <a:srcRect/>
                      <a:stretch>
                        <a:fillRect/>
                      </a:stretch>
                    </p:blipFill>
                    <p:spPr bwMode="auto">
                      <a:xfrm>
                        <a:off x="4495800" y="4953000"/>
                        <a:ext cx="3659188"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4151" name="Object 39"/>
          <p:cNvGraphicFramePr>
            <a:graphicFrameLocks noGrp="1" noChangeAspect="1"/>
          </p:cNvGraphicFramePr>
          <p:nvPr>
            <p:ph idx="4294967295"/>
          </p:nvPr>
        </p:nvGraphicFramePr>
        <p:xfrm>
          <a:off x="2895600" y="2209800"/>
          <a:ext cx="322263" cy="623888"/>
        </p:xfrm>
        <a:graphic>
          <a:graphicData uri="http://schemas.openxmlformats.org/presentationml/2006/ole">
            <mc:AlternateContent xmlns:mc="http://schemas.openxmlformats.org/markup-compatibility/2006">
              <mc:Choice xmlns:v="urn:schemas-microsoft-com:vml" Requires="v">
                <p:oleObj spid="_x0000_s80939" name="Equation" r:id="rId13" imgW="88784" imgH="190252" progId="Equation.3">
                  <p:embed/>
                </p:oleObj>
              </mc:Choice>
              <mc:Fallback>
                <p:oleObj name="Equation" r:id="rId13" imgW="88784" imgH="190252" progId="Equation.3">
                  <p:embed/>
                  <p:pic>
                    <p:nvPicPr>
                      <p:cNvPr id="0" name="Object 39"/>
                      <p:cNvPicPr>
                        <a:picLocks noChangeAspect="1" noChangeArrowheads="1"/>
                      </p:cNvPicPr>
                      <p:nvPr/>
                    </p:nvPicPr>
                    <p:blipFill>
                      <a:blip r:embed="rId6">
                        <a:lum bright="100000"/>
                        <a:extLst>
                          <a:ext uri="{28A0092B-C50C-407E-A947-70E740481C1C}">
                            <a14:useLocalDpi xmlns:a14="http://schemas.microsoft.com/office/drawing/2010/main" val="0"/>
                          </a:ext>
                        </a:extLst>
                      </a:blip>
                      <a:srcRect/>
                      <a:stretch>
                        <a:fillRect/>
                      </a:stretch>
                    </p:blipFill>
                    <p:spPr bwMode="auto">
                      <a:xfrm>
                        <a:off x="2895600" y="2209800"/>
                        <a:ext cx="322263" cy="623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74114"/>
                                        </p:tgtEl>
                                        <p:attrNameLst>
                                          <p:attrName>style.visibility</p:attrName>
                                        </p:attrNameLst>
                                      </p:cBhvr>
                                      <p:to>
                                        <p:strVal val="visible"/>
                                      </p:to>
                                    </p:set>
                                    <p:anim calcmode="lin" valueType="num">
                                      <p:cBhvr>
                                        <p:cTn id="7" dur="500" fill="hold"/>
                                        <p:tgtEl>
                                          <p:spTgt spid="474114"/>
                                        </p:tgtEl>
                                        <p:attrNameLst>
                                          <p:attrName>ppt_w</p:attrName>
                                        </p:attrNameLst>
                                      </p:cBhvr>
                                      <p:tavLst>
                                        <p:tav tm="0">
                                          <p:val>
                                            <p:fltVal val="0"/>
                                          </p:val>
                                        </p:tav>
                                        <p:tav tm="100000">
                                          <p:val>
                                            <p:strVal val="#ppt_w"/>
                                          </p:val>
                                        </p:tav>
                                      </p:tavLst>
                                    </p:anim>
                                    <p:anim calcmode="lin" valueType="num">
                                      <p:cBhvr>
                                        <p:cTn id="8" dur="500" fill="hold"/>
                                        <p:tgtEl>
                                          <p:spTgt spid="47411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474115"/>
                                        </p:tgtEl>
                                        <p:attrNameLst>
                                          <p:attrName>style.visibility</p:attrName>
                                        </p:attrNameLst>
                                      </p:cBhvr>
                                      <p:to>
                                        <p:strVal val="visible"/>
                                      </p:to>
                                    </p:set>
                                    <p:anim calcmode="lin" valueType="num">
                                      <p:cBhvr>
                                        <p:cTn id="12" dur="500" fill="hold"/>
                                        <p:tgtEl>
                                          <p:spTgt spid="474115"/>
                                        </p:tgtEl>
                                        <p:attrNameLst>
                                          <p:attrName>ppt_w</p:attrName>
                                        </p:attrNameLst>
                                      </p:cBhvr>
                                      <p:tavLst>
                                        <p:tav tm="0">
                                          <p:val>
                                            <p:fltVal val="0"/>
                                          </p:val>
                                        </p:tav>
                                        <p:tav tm="100000">
                                          <p:val>
                                            <p:strVal val="#ppt_w"/>
                                          </p:val>
                                        </p:tav>
                                      </p:tavLst>
                                    </p:anim>
                                    <p:anim calcmode="lin" valueType="num">
                                      <p:cBhvr>
                                        <p:cTn id="13" dur="500" fill="hold"/>
                                        <p:tgtEl>
                                          <p:spTgt spid="47411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474116"/>
                                        </p:tgtEl>
                                        <p:attrNameLst>
                                          <p:attrName>style.visibility</p:attrName>
                                        </p:attrNameLst>
                                      </p:cBhvr>
                                      <p:to>
                                        <p:strVal val="visible"/>
                                      </p:to>
                                    </p:set>
                                    <p:anim calcmode="lin" valueType="num">
                                      <p:cBhvr>
                                        <p:cTn id="17" dur="500" fill="hold"/>
                                        <p:tgtEl>
                                          <p:spTgt spid="474116"/>
                                        </p:tgtEl>
                                        <p:attrNameLst>
                                          <p:attrName>ppt_w</p:attrName>
                                        </p:attrNameLst>
                                      </p:cBhvr>
                                      <p:tavLst>
                                        <p:tav tm="0">
                                          <p:val>
                                            <p:fltVal val="0"/>
                                          </p:val>
                                        </p:tav>
                                        <p:tav tm="100000">
                                          <p:val>
                                            <p:strVal val="#ppt_w"/>
                                          </p:val>
                                        </p:tav>
                                      </p:tavLst>
                                    </p:anim>
                                    <p:anim calcmode="lin" valueType="num">
                                      <p:cBhvr>
                                        <p:cTn id="18" dur="500" fill="hold"/>
                                        <p:tgtEl>
                                          <p:spTgt spid="474116"/>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474117"/>
                                        </p:tgtEl>
                                        <p:attrNameLst>
                                          <p:attrName>style.visibility</p:attrName>
                                        </p:attrNameLst>
                                      </p:cBhvr>
                                      <p:to>
                                        <p:strVal val="visible"/>
                                      </p:to>
                                    </p:set>
                                    <p:anim calcmode="lin" valueType="num">
                                      <p:cBhvr>
                                        <p:cTn id="22" dur="500" fill="hold"/>
                                        <p:tgtEl>
                                          <p:spTgt spid="474117"/>
                                        </p:tgtEl>
                                        <p:attrNameLst>
                                          <p:attrName>ppt_w</p:attrName>
                                        </p:attrNameLst>
                                      </p:cBhvr>
                                      <p:tavLst>
                                        <p:tav tm="0">
                                          <p:val>
                                            <p:fltVal val="0"/>
                                          </p:val>
                                        </p:tav>
                                        <p:tav tm="100000">
                                          <p:val>
                                            <p:strVal val="#ppt_w"/>
                                          </p:val>
                                        </p:tav>
                                      </p:tavLst>
                                    </p:anim>
                                    <p:anim calcmode="lin" valueType="num">
                                      <p:cBhvr>
                                        <p:cTn id="23" dur="500" fill="hold"/>
                                        <p:tgtEl>
                                          <p:spTgt spid="474117"/>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474118"/>
                                        </p:tgtEl>
                                        <p:attrNameLst>
                                          <p:attrName>style.visibility</p:attrName>
                                        </p:attrNameLst>
                                      </p:cBhvr>
                                      <p:to>
                                        <p:strVal val="visible"/>
                                      </p:to>
                                    </p:set>
                                    <p:anim calcmode="lin" valueType="num">
                                      <p:cBhvr>
                                        <p:cTn id="27" dur="500" fill="hold"/>
                                        <p:tgtEl>
                                          <p:spTgt spid="474118"/>
                                        </p:tgtEl>
                                        <p:attrNameLst>
                                          <p:attrName>ppt_w</p:attrName>
                                        </p:attrNameLst>
                                      </p:cBhvr>
                                      <p:tavLst>
                                        <p:tav tm="0">
                                          <p:val>
                                            <p:fltVal val="0"/>
                                          </p:val>
                                        </p:tav>
                                        <p:tav tm="100000">
                                          <p:val>
                                            <p:strVal val="#ppt_w"/>
                                          </p:val>
                                        </p:tav>
                                      </p:tavLst>
                                    </p:anim>
                                    <p:anim calcmode="lin" valueType="num">
                                      <p:cBhvr>
                                        <p:cTn id="28" dur="500" fill="hold"/>
                                        <p:tgtEl>
                                          <p:spTgt spid="474118"/>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92202"/>
                                        </p:tgtEl>
                                        <p:attrNameLst>
                                          <p:attrName>style.visibility</p:attrName>
                                        </p:attrNameLst>
                                      </p:cBhvr>
                                      <p:to>
                                        <p:strVal val="visible"/>
                                      </p:to>
                                    </p:set>
                                    <p:anim calcmode="lin" valueType="num">
                                      <p:cBhvr>
                                        <p:cTn id="32" dur="500" fill="hold"/>
                                        <p:tgtEl>
                                          <p:spTgt spid="92202"/>
                                        </p:tgtEl>
                                        <p:attrNameLst>
                                          <p:attrName>ppt_w</p:attrName>
                                        </p:attrNameLst>
                                      </p:cBhvr>
                                      <p:tavLst>
                                        <p:tav tm="0">
                                          <p:val>
                                            <p:fltVal val="0"/>
                                          </p:val>
                                        </p:tav>
                                        <p:tav tm="100000">
                                          <p:val>
                                            <p:strVal val="#ppt_w"/>
                                          </p:val>
                                        </p:tav>
                                      </p:tavLst>
                                    </p:anim>
                                    <p:anim calcmode="lin" valueType="num">
                                      <p:cBhvr>
                                        <p:cTn id="33" dur="500" fill="hold"/>
                                        <p:tgtEl>
                                          <p:spTgt spid="92202"/>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nodeType="afterEffect">
                                  <p:stCondLst>
                                    <p:cond delay="0"/>
                                  </p:stCondLst>
                                  <p:childTnLst>
                                    <p:set>
                                      <p:cBhvr>
                                        <p:cTn id="36" dur="1" fill="hold">
                                          <p:stCondLst>
                                            <p:cond delay="0"/>
                                          </p:stCondLst>
                                        </p:cTn>
                                        <p:tgtEl>
                                          <p:spTgt spid="474146"/>
                                        </p:tgtEl>
                                        <p:attrNameLst>
                                          <p:attrName>style.visibility</p:attrName>
                                        </p:attrNameLst>
                                      </p:cBhvr>
                                      <p:to>
                                        <p:strVal val="visible"/>
                                      </p:to>
                                    </p:set>
                                    <p:anim calcmode="lin" valueType="num">
                                      <p:cBhvr>
                                        <p:cTn id="37" dur="500" fill="hold"/>
                                        <p:tgtEl>
                                          <p:spTgt spid="474146"/>
                                        </p:tgtEl>
                                        <p:attrNameLst>
                                          <p:attrName>ppt_w</p:attrName>
                                        </p:attrNameLst>
                                      </p:cBhvr>
                                      <p:tavLst>
                                        <p:tav tm="0">
                                          <p:val>
                                            <p:fltVal val="0"/>
                                          </p:val>
                                        </p:tav>
                                        <p:tav tm="100000">
                                          <p:val>
                                            <p:strVal val="#ppt_w"/>
                                          </p:val>
                                        </p:tav>
                                      </p:tavLst>
                                    </p:anim>
                                    <p:anim calcmode="lin" valueType="num">
                                      <p:cBhvr>
                                        <p:cTn id="38" dur="500" fill="hold"/>
                                        <p:tgtEl>
                                          <p:spTgt spid="474146"/>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nodeType="afterEffect">
                                  <p:stCondLst>
                                    <p:cond delay="0"/>
                                  </p:stCondLst>
                                  <p:childTnLst>
                                    <p:set>
                                      <p:cBhvr>
                                        <p:cTn id="41" dur="1" fill="hold">
                                          <p:stCondLst>
                                            <p:cond delay="0"/>
                                          </p:stCondLst>
                                        </p:cTn>
                                        <p:tgtEl>
                                          <p:spTgt spid="474148"/>
                                        </p:tgtEl>
                                        <p:attrNameLst>
                                          <p:attrName>style.visibility</p:attrName>
                                        </p:attrNameLst>
                                      </p:cBhvr>
                                      <p:to>
                                        <p:strVal val="visible"/>
                                      </p:to>
                                    </p:set>
                                    <p:anim calcmode="lin" valueType="num">
                                      <p:cBhvr>
                                        <p:cTn id="42" dur="500" fill="hold"/>
                                        <p:tgtEl>
                                          <p:spTgt spid="474148"/>
                                        </p:tgtEl>
                                        <p:attrNameLst>
                                          <p:attrName>ppt_w</p:attrName>
                                        </p:attrNameLst>
                                      </p:cBhvr>
                                      <p:tavLst>
                                        <p:tav tm="0">
                                          <p:val>
                                            <p:fltVal val="0"/>
                                          </p:val>
                                        </p:tav>
                                        <p:tav tm="100000">
                                          <p:val>
                                            <p:strVal val="#ppt_w"/>
                                          </p:val>
                                        </p:tav>
                                      </p:tavLst>
                                    </p:anim>
                                    <p:anim calcmode="lin" valueType="num">
                                      <p:cBhvr>
                                        <p:cTn id="43" dur="500" fill="hold"/>
                                        <p:tgtEl>
                                          <p:spTgt spid="474148"/>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nodeType="afterEffect">
                                  <p:stCondLst>
                                    <p:cond delay="0"/>
                                  </p:stCondLst>
                                  <p:childTnLst>
                                    <p:set>
                                      <p:cBhvr>
                                        <p:cTn id="46" dur="1" fill="hold">
                                          <p:stCondLst>
                                            <p:cond delay="0"/>
                                          </p:stCondLst>
                                        </p:cTn>
                                        <p:tgtEl>
                                          <p:spTgt spid="474150"/>
                                        </p:tgtEl>
                                        <p:attrNameLst>
                                          <p:attrName>style.visibility</p:attrName>
                                        </p:attrNameLst>
                                      </p:cBhvr>
                                      <p:to>
                                        <p:strVal val="visible"/>
                                      </p:to>
                                    </p:set>
                                    <p:anim calcmode="lin" valueType="num">
                                      <p:cBhvr>
                                        <p:cTn id="47" dur="500" fill="hold"/>
                                        <p:tgtEl>
                                          <p:spTgt spid="474150"/>
                                        </p:tgtEl>
                                        <p:attrNameLst>
                                          <p:attrName>ppt_w</p:attrName>
                                        </p:attrNameLst>
                                      </p:cBhvr>
                                      <p:tavLst>
                                        <p:tav tm="0">
                                          <p:val>
                                            <p:fltVal val="0"/>
                                          </p:val>
                                        </p:tav>
                                        <p:tav tm="100000">
                                          <p:val>
                                            <p:strVal val="#ppt_w"/>
                                          </p:val>
                                        </p:tav>
                                      </p:tavLst>
                                    </p:anim>
                                    <p:anim calcmode="lin" valueType="num">
                                      <p:cBhvr>
                                        <p:cTn id="48" dur="500" fill="hold"/>
                                        <p:tgtEl>
                                          <p:spTgt spid="474150"/>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3" presetClass="entr" presetSubtype="16" fill="hold" nodeType="afterEffect">
                                  <p:stCondLst>
                                    <p:cond delay="0"/>
                                  </p:stCondLst>
                                  <p:childTnLst>
                                    <p:set>
                                      <p:cBhvr>
                                        <p:cTn id="51" dur="1" fill="hold">
                                          <p:stCondLst>
                                            <p:cond delay="0"/>
                                          </p:stCondLst>
                                        </p:cTn>
                                        <p:tgtEl>
                                          <p:spTgt spid="474151"/>
                                        </p:tgtEl>
                                        <p:attrNameLst>
                                          <p:attrName>style.visibility</p:attrName>
                                        </p:attrNameLst>
                                      </p:cBhvr>
                                      <p:to>
                                        <p:strVal val="visible"/>
                                      </p:to>
                                    </p:set>
                                    <p:anim calcmode="lin" valueType="num">
                                      <p:cBhvr>
                                        <p:cTn id="52" dur="500" fill="hold"/>
                                        <p:tgtEl>
                                          <p:spTgt spid="474151"/>
                                        </p:tgtEl>
                                        <p:attrNameLst>
                                          <p:attrName>ppt_w</p:attrName>
                                        </p:attrNameLst>
                                      </p:cBhvr>
                                      <p:tavLst>
                                        <p:tav tm="0">
                                          <p:val>
                                            <p:fltVal val="0"/>
                                          </p:val>
                                        </p:tav>
                                        <p:tav tm="100000">
                                          <p:val>
                                            <p:strVal val="#ppt_w"/>
                                          </p:val>
                                        </p:tav>
                                      </p:tavLst>
                                    </p:anim>
                                    <p:anim calcmode="lin" valueType="num">
                                      <p:cBhvr>
                                        <p:cTn id="53" dur="500" fill="hold"/>
                                        <p:tgtEl>
                                          <p:spTgt spid="47415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14" grpId="0"/>
      <p:bldP spid="474117" grpId="0" autoUpdateAnimBg="0"/>
      <p:bldP spid="474118" grpId="0" autoUpdateAnimBg="0"/>
    </p:bldLst>
  </p:timing>
</p:sld>
</file>

<file path=ppt/slides/slide20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5138" name="Rectangle 2"/>
          <p:cNvSpPr>
            <a:spLocks noGrp="1" noChangeArrowheads="1"/>
          </p:cNvSpPr>
          <p:nvPr>
            <p:ph type="title" idx="4294967295"/>
          </p:nvPr>
        </p:nvSpPr>
        <p:spPr>
          <a:xfrm>
            <a:off x="457200" y="533400"/>
            <a:ext cx="8229600" cy="1139825"/>
          </a:xfrm>
        </p:spPr>
        <p:txBody>
          <a:bodyPr anchorCtr="1"/>
          <a:lstStyle/>
          <a:p>
            <a:pPr eaLnBrk="1" hangingPunct="1">
              <a:defRPr/>
            </a:pPr>
            <a:r>
              <a:rPr lang="fa-IR" sz="4000" b="1" smtClean="0"/>
              <a:t>خطای استاندار برآورد</a:t>
            </a:r>
            <a:endParaRPr lang="en-US" sz="4000" b="1" smtClean="0"/>
          </a:p>
        </p:txBody>
      </p:sp>
      <p:sp>
        <p:nvSpPr>
          <p:cNvPr id="475139" name="Rectangle 3"/>
          <p:cNvSpPr>
            <a:spLocks noGrp="1" noChangeArrowheads="1"/>
          </p:cNvSpPr>
          <p:nvPr>
            <p:ph type="body" idx="4294967295"/>
          </p:nvPr>
        </p:nvSpPr>
        <p:spPr>
          <a:xfrm>
            <a:off x="457200" y="2251075"/>
            <a:ext cx="8229600" cy="3252788"/>
          </a:xfrm>
        </p:spPr>
        <p:txBody>
          <a:bodyPr/>
          <a:lstStyle/>
          <a:p>
            <a:pPr algn="just" eaLnBrk="1" hangingPunct="1">
              <a:buFontTx/>
              <a:buNone/>
              <a:defRPr/>
            </a:pPr>
            <a:r>
              <a:rPr lang="fa-IR" b="1" dirty="0" smtClean="0"/>
              <a:t>   اکثر مواقع بین نمرات پیش بینی شده و نمرات مشاهده تفاوت وجود دارد به این اختلاف خطای استاندارد برآورد می گویند.</a:t>
            </a:r>
          </a:p>
          <a:p>
            <a:pPr algn="just" eaLnBrk="1" hangingPunct="1">
              <a:buFontTx/>
              <a:buNone/>
              <a:defRPr/>
            </a:pPr>
            <a:r>
              <a:rPr lang="fa-IR" b="1" dirty="0" smtClean="0"/>
              <a:t>   </a:t>
            </a:r>
            <a:endParaRPr lang="en-US" b="1" dirty="0" smtClean="0"/>
          </a:p>
          <a:p>
            <a:pPr algn="just" eaLnBrk="1" hangingPunct="1">
              <a:buFontTx/>
              <a:buNone/>
              <a:defRPr/>
            </a:pPr>
            <a:r>
              <a:rPr lang="en-US" b="1" dirty="0" smtClean="0">
                <a:solidFill>
                  <a:srgbClr val="FF33CC"/>
                </a:solidFill>
              </a:rPr>
              <a:t>   </a:t>
            </a:r>
            <a:r>
              <a:rPr lang="fa-IR" b="1" dirty="0" smtClean="0">
                <a:solidFill>
                  <a:srgbClr val="FF33CC"/>
                </a:solidFill>
              </a:rPr>
              <a:t>نکته: </a:t>
            </a:r>
            <a:r>
              <a:rPr lang="fa-IR" b="1" dirty="0" smtClean="0"/>
              <a:t>هر چه همبستگی بین متغیرها بیشتر باشد خطای پیش بینی کمتر خواهد بود. این خطا به دو روش محاسبه می شود.</a:t>
            </a: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75138"/>
                                        </p:tgtEl>
                                        <p:attrNameLst>
                                          <p:attrName>style.visibility</p:attrName>
                                        </p:attrNameLst>
                                      </p:cBhvr>
                                      <p:to>
                                        <p:strVal val="visible"/>
                                      </p:to>
                                    </p:set>
                                    <p:anim calcmode="lin" valueType="num">
                                      <p:cBhvr>
                                        <p:cTn id="7" dur="500" fill="hold"/>
                                        <p:tgtEl>
                                          <p:spTgt spid="475138"/>
                                        </p:tgtEl>
                                        <p:attrNameLst>
                                          <p:attrName>ppt_w</p:attrName>
                                        </p:attrNameLst>
                                      </p:cBhvr>
                                      <p:tavLst>
                                        <p:tav tm="0">
                                          <p:val>
                                            <p:fltVal val="0"/>
                                          </p:val>
                                        </p:tav>
                                        <p:tav tm="100000">
                                          <p:val>
                                            <p:strVal val="#ppt_w"/>
                                          </p:val>
                                        </p:tav>
                                      </p:tavLst>
                                    </p:anim>
                                    <p:anim calcmode="lin" valueType="num">
                                      <p:cBhvr>
                                        <p:cTn id="8" dur="500" fill="hold"/>
                                        <p:tgtEl>
                                          <p:spTgt spid="47513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75139">
                                            <p:txEl>
                                              <p:pRg st="0" end="0"/>
                                            </p:txEl>
                                          </p:spTgt>
                                        </p:tgtEl>
                                        <p:attrNameLst>
                                          <p:attrName>style.visibility</p:attrName>
                                        </p:attrNameLst>
                                      </p:cBhvr>
                                      <p:to>
                                        <p:strVal val="visible"/>
                                      </p:to>
                                    </p:set>
                                    <p:anim calcmode="lin" valueType="num">
                                      <p:cBhvr>
                                        <p:cTn id="13" dur="500" fill="hold"/>
                                        <p:tgtEl>
                                          <p:spTgt spid="47513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7513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75139">
                                            <p:txEl>
                                              <p:pRg st="1" end="1"/>
                                            </p:txEl>
                                          </p:spTgt>
                                        </p:tgtEl>
                                        <p:attrNameLst>
                                          <p:attrName>style.visibility</p:attrName>
                                        </p:attrNameLst>
                                      </p:cBhvr>
                                      <p:to>
                                        <p:strVal val="visible"/>
                                      </p:to>
                                    </p:set>
                                    <p:anim calcmode="lin" valueType="num">
                                      <p:cBhvr>
                                        <p:cTn id="19" dur="500" fill="hold"/>
                                        <p:tgtEl>
                                          <p:spTgt spid="47513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7513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75139">
                                            <p:txEl>
                                              <p:pRg st="2" end="2"/>
                                            </p:txEl>
                                          </p:spTgt>
                                        </p:tgtEl>
                                        <p:attrNameLst>
                                          <p:attrName>style.visibility</p:attrName>
                                        </p:attrNameLst>
                                      </p:cBhvr>
                                      <p:to>
                                        <p:strVal val="visible"/>
                                      </p:to>
                                    </p:set>
                                    <p:anim calcmode="lin" valueType="num">
                                      <p:cBhvr>
                                        <p:cTn id="25" dur="500" fill="hold"/>
                                        <p:tgtEl>
                                          <p:spTgt spid="475139">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475139">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38" grpId="0"/>
      <p:bldP spid="475139" grpId="0" build="p"/>
    </p:bldLst>
  </p:timing>
</p:sld>
</file>

<file path=ppt/slides/slide2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76162" name="Object 2"/>
          <p:cNvGraphicFramePr>
            <a:graphicFrameLocks noChangeAspect="1"/>
          </p:cNvGraphicFramePr>
          <p:nvPr/>
        </p:nvGraphicFramePr>
        <p:xfrm>
          <a:off x="1600200" y="1143000"/>
          <a:ext cx="2895600" cy="755650"/>
        </p:xfrm>
        <a:graphic>
          <a:graphicData uri="http://schemas.openxmlformats.org/presentationml/2006/ole">
            <mc:AlternateContent xmlns:mc="http://schemas.openxmlformats.org/markup-compatibility/2006">
              <mc:Choice xmlns:v="urn:schemas-microsoft-com:vml" Requires="v">
                <p:oleObj spid="_x0000_s81934" name="Equation" r:id="rId3" imgW="1129810" imgH="291973" progId="Equation.3">
                  <p:embed/>
                </p:oleObj>
              </mc:Choice>
              <mc:Fallback>
                <p:oleObj name="Equation" r:id="rId3" imgW="1129810" imgH="291973" progId="Equation.3">
                  <p:embed/>
                  <p:pic>
                    <p:nvPicPr>
                      <p:cNvPr id="0" name="Object 2"/>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1600200" y="1143000"/>
                        <a:ext cx="2895600"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24" name="Rectangle 3"/>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fa-IR"/>
          </a:p>
        </p:txBody>
      </p:sp>
      <p:graphicFrame>
        <p:nvGraphicFramePr>
          <p:cNvPr id="476164" name="Object 4"/>
          <p:cNvGraphicFramePr>
            <a:graphicFrameLocks noChangeAspect="1"/>
          </p:cNvGraphicFramePr>
          <p:nvPr/>
        </p:nvGraphicFramePr>
        <p:xfrm>
          <a:off x="5562600" y="808038"/>
          <a:ext cx="2209800" cy="1325562"/>
        </p:xfrm>
        <a:graphic>
          <a:graphicData uri="http://schemas.openxmlformats.org/presentationml/2006/ole">
            <mc:AlternateContent xmlns:mc="http://schemas.openxmlformats.org/markup-compatibility/2006">
              <mc:Choice xmlns:v="urn:schemas-microsoft-com:vml" Requires="v">
                <p:oleObj spid="_x0000_s81935" name="Equation" r:id="rId5" imgW="762000" imgH="457200" progId="Equation.3">
                  <p:embed/>
                </p:oleObj>
              </mc:Choice>
              <mc:Fallback>
                <p:oleObj name="Equation" r:id="rId5" imgW="762000" imgH="457200" progId="Equation.3">
                  <p:embed/>
                  <p:pic>
                    <p:nvPicPr>
                      <p:cNvPr id="0" name="Object 4"/>
                      <p:cNvPicPr>
                        <a:picLocks noChangeAspect="1" noChangeArrowheads="1"/>
                      </p:cNvPicPr>
                      <p:nvPr/>
                    </p:nvPicPr>
                    <p:blipFill>
                      <a:blip r:embed="rId6">
                        <a:lum bright="100000"/>
                        <a:extLst>
                          <a:ext uri="{28A0092B-C50C-407E-A947-70E740481C1C}">
                            <a14:useLocalDpi xmlns:a14="http://schemas.microsoft.com/office/drawing/2010/main" val="0"/>
                          </a:ext>
                        </a:extLst>
                      </a:blip>
                      <a:srcRect/>
                      <a:stretch>
                        <a:fillRect/>
                      </a:stretch>
                    </p:blipFill>
                    <p:spPr bwMode="auto">
                      <a:xfrm>
                        <a:off x="5562600" y="808038"/>
                        <a:ext cx="2209800" cy="1325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6165" name="Text Box 5"/>
          <p:cNvSpPr txBox="1">
            <a:spLocks noChangeArrowheads="1"/>
          </p:cNvSpPr>
          <p:nvPr/>
        </p:nvSpPr>
        <p:spPr bwMode="auto">
          <a:xfrm>
            <a:off x="1219200" y="2362200"/>
            <a:ext cx="5106988" cy="579438"/>
          </a:xfrm>
          <a:prstGeom prst="rect">
            <a:avLst/>
          </a:prstGeom>
          <a:noFill/>
          <a:ln w="9525">
            <a:noFill/>
            <a:miter lim="800000"/>
            <a:headEnd/>
            <a:tailEnd/>
          </a:ln>
        </p:spPr>
        <p:txBody>
          <a:bodyPr wrap="none">
            <a:spAutoFit/>
          </a:bodyPr>
          <a:lstStyle/>
          <a:p>
            <a:r>
              <a:rPr lang="en-US" sz="3200" b="1"/>
              <a:t>Syx = </a:t>
            </a:r>
            <a:r>
              <a:rPr lang="fa-IR" sz="3200" b="1"/>
              <a:t>خطای استاندارد پیش بینی</a:t>
            </a:r>
            <a:endParaRPr lang="en-US" sz="3200" b="1"/>
          </a:p>
        </p:txBody>
      </p:sp>
      <p:sp>
        <p:nvSpPr>
          <p:cNvPr id="476166" name="Text Box 6"/>
          <p:cNvSpPr txBox="1">
            <a:spLocks noChangeArrowheads="1"/>
          </p:cNvSpPr>
          <p:nvPr/>
        </p:nvSpPr>
        <p:spPr bwMode="auto">
          <a:xfrm>
            <a:off x="1219200" y="4038600"/>
            <a:ext cx="4084638" cy="579438"/>
          </a:xfrm>
          <a:prstGeom prst="rect">
            <a:avLst/>
          </a:prstGeom>
          <a:noFill/>
          <a:ln w="9525">
            <a:noFill/>
            <a:miter lim="800000"/>
            <a:headEnd/>
            <a:tailEnd/>
          </a:ln>
        </p:spPr>
        <p:txBody>
          <a:bodyPr wrap="none">
            <a:spAutoFit/>
          </a:bodyPr>
          <a:lstStyle/>
          <a:p>
            <a:r>
              <a:rPr lang="en-US" sz="3200" b="1"/>
              <a:t>Sx = x </a:t>
            </a:r>
            <a:r>
              <a:rPr lang="fa-IR" sz="3200" b="1"/>
              <a:t>انحراف استاندارد</a:t>
            </a:r>
            <a:endParaRPr lang="en-US" sz="3200" b="1"/>
          </a:p>
        </p:txBody>
      </p:sp>
      <p:sp>
        <p:nvSpPr>
          <p:cNvPr id="476167" name="Text Box 7"/>
          <p:cNvSpPr txBox="1">
            <a:spLocks noChangeArrowheads="1"/>
          </p:cNvSpPr>
          <p:nvPr/>
        </p:nvSpPr>
        <p:spPr bwMode="auto">
          <a:xfrm>
            <a:off x="1219200" y="3124200"/>
            <a:ext cx="4071938" cy="579438"/>
          </a:xfrm>
          <a:prstGeom prst="rect">
            <a:avLst/>
          </a:prstGeom>
          <a:noFill/>
          <a:ln w="9525">
            <a:noFill/>
            <a:miter lim="800000"/>
            <a:headEnd/>
            <a:tailEnd/>
          </a:ln>
        </p:spPr>
        <p:txBody>
          <a:bodyPr wrap="none">
            <a:spAutoFit/>
          </a:bodyPr>
          <a:lstStyle/>
          <a:p>
            <a:r>
              <a:rPr lang="en-US" sz="3200" b="1"/>
              <a:t>Sy = y </a:t>
            </a:r>
            <a:r>
              <a:rPr lang="fa-IR" sz="3200" b="1"/>
              <a:t>انحراف استاندارد</a:t>
            </a:r>
            <a:endParaRPr lang="en-US" sz="3200" b="1"/>
          </a:p>
        </p:txBody>
      </p:sp>
      <p:sp>
        <p:nvSpPr>
          <p:cNvPr id="476168" name="Text Box 8"/>
          <p:cNvSpPr txBox="1">
            <a:spLocks noChangeArrowheads="1"/>
          </p:cNvSpPr>
          <p:nvPr/>
        </p:nvSpPr>
        <p:spPr bwMode="auto">
          <a:xfrm>
            <a:off x="1219200" y="4876800"/>
            <a:ext cx="3806825" cy="579438"/>
          </a:xfrm>
          <a:prstGeom prst="rect">
            <a:avLst/>
          </a:prstGeom>
          <a:noFill/>
          <a:ln w="9525">
            <a:noFill/>
            <a:miter lim="800000"/>
            <a:headEnd/>
            <a:tailEnd/>
          </a:ln>
        </p:spPr>
        <p:txBody>
          <a:bodyPr wrap="none">
            <a:spAutoFit/>
          </a:bodyPr>
          <a:lstStyle/>
          <a:p>
            <a:r>
              <a:rPr lang="en-US" sz="3200" b="1"/>
              <a:t>rxy = </a:t>
            </a:r>
            <a:r>
              <a:rPr lang="fa-IR" sz="3200" b="1"/>
              <a:t>ضریب همبستگی</a:t>
            </a:r>
            <a:endParaRPr lang="en-US" sz="3200" b="1"/>
          </a:p>
        </p:txBody>
      </p:sp>
      <p:sp>
        <p:nvSpPr>
          <p:cNvPr id="476169" name="Text Box 9"/>
          <p:cNvSpPr txBox="1">
            <a:spLocks noChangeArrowheads="1"/>
          </p:cNvSpPr>
          <p:nvPr/>
        </p:nvSpPr>
        <p:spPr bwMode="auto">
          <a:xfrm>
            <a:off x="1295400" y="5562600"/>
            <a:ext cx="7431088" cy="584200"/>
          </a:xfrm>
          <a:prstGeom prst="rect">
            <a:avLst/>
          </a:prstGeom>
          <a:noFill/>
          <a:ln w="9525">
            <a:noFill/>
            <a:miter lim="800000"/>
            <a:headEnd/>
            <a:tailEnd/>
          </a:ln>
        </p:spPr>
        <p:txBody>
          <a:bodyPr>
            <a:spAutoFit/>
          </a:bodyPr>
          <a:lstStyle/>
          <a:p>
            <a:r>
              <a:rPr lang="en-US" sz="3200" b="1"/>
              <a:t>e = </a:t>
            </a:r>
            <a:r>
              <a:rPr lang="fa-IR" sz="3200" b="1"/>
              <a:t>خطای پیش بینی</a:t>
            </a:r>
            <a:endParaRPr lang="en-US" sz="32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76162"/>
                                        </p:tgtEl>
                                        <p:attrNameLst>
                                          <p:attrName>style.visibility</p:attrName>
                                        </p:attrNameLst>
                                      </p:cBhvr>
                                      <p:to>
                                        <p:strVal val="visible"/>
                                      </p:to>
                                    </p:set>
                                    <p:anim calcmode="lin" valueType="num">
                                      <p:cBhvr>
                                        <p:cTn id="7" dur="1000" fill="hold"/>
                                        <p:tgtEl>
                                          <p:spTgt spid="476162"/>
                                        </p:tgtEl>
                                        <p:attrNameLst>
                                          <p:attrName>ppt_w</p:attrName>
                                        </p:attrNameLst>
                                      </p:cBhvr>
                                      <p:tavLst>
                                        <p:tav tm="0">
                                          <p:val>
                                            <p:fltVal val="0"/>
                                          </p:val>
                                        </p:tav>
                                        <p:tav tm="100000">
                                          <p:val>
                                            <p:strVal val="#ppt_w"/>
                                          </p:val>
                                        </p:tav>
                                      </p:tavLst>
                                    </p:anim>
                                    <p:anim calcmode="lin" valueType="num">
                                      <p:cBhvr>
                                        <p:cTn id="8" dur="1000" fill="hold"/>
                                        <p:tgtEl>
                                          <p:spTgt spid="47616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76164"/>
                                        </p:tgtEl>
                                        <p:attrNameLst>
                                          <p:attrName>style.visibility</p:attrName>
                                        </p:attrNameLst>
                                      </p:cBhvr>
                                      <p:to>
                                        <p:strVal val="visible"/>
                                      </p:to>
                                    </p:set>
                                    <p:anim calcmode="lin" valueType="num">
                                      <p:cBhvr>
                                        <p:cTn id="11" dur="1000" fill="hold"/>
                                        <p:tgtEl>
                                          <p:spTgt spid="476164"/>
                                        </p:tgtEl>
                                        <p:attrNameLst>
                                          <p:attrName>ppt_w</p:attrName>
                                        </p:attrNameLst>
                                      </p:cBhvr>
                                      <p:tavLst>
                                        <p:tav tm="0">
                                          <p:val>
                                            <p:fltVal val="0"/>
                                          </p:val>
                                        </p:tav>
                                        <p:tav tm="100000">
                                          <p:val>
                                            <p:strVal val="#ppt_w"/>
                                          </p:val>
                                        </p:tav>
                                      </p:tavLst>
                                    </p:anim>
                                    <p:anim calcmode="lin" valueType="num">
                                      <p:cBhvr>
                                        <p:cTn id="12" dur="1000" fill="hold"/>
                                        <p:tgtEl>
                                          <p:spTgt spid="476164"/>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76165"/>
                                        </p:tgtEl>
                                        <p:attrNameLst>
                                          <p:attrName>style.visibility</p:attrName>
                                        </p:attrNameLst>
                                      </p:cBhvr>
                                      <p:to>
                                        <p:strVal val="visible"/>
                                      </p:to>
                                    </p:set>
                                    <p:anim calcmode="lin" valueType="num">
                                      <p:cBhvr>
                                        <p:cTn id="15" dur="1000" fill="hold"/>
                                        <p:tgtEl>
                                          <p:spTgt spid="476165"/>
                                        </p:tgtEl>
                                        <p:attrNameLst>
                                          <p:attrName>ppt_w</p:attrName>
                                        </p:attrNameLst>
                                      </p:cBhvr>
                                      <p:tavLst>
                                        <p:tav tm="0">
                                          <p:val>
                                            <p:fltVal val="0"/>
                                          </p:val>
                                        </p:tav>
                                        <p:tav tm="100000">
                                          <p:val>
                                            <p:strVal val="#ppt_w"/>
                                          </p:val>
                                        </p:tav>
                                      </p:tavLst>
                                    </p:anim>
                                    <p:anim calcmode="lin" valueType="num">
                                      <p:cBhvr>
                                        <p:cTn id="16" dur="1000" fill="hold"/>
                                        <p:tgtEl>
                                          <p:spTgt spid="476165"/>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476166"/>
                                        </p:tgtEl>
                                        <p:attrNameLst>
                                          <p:attrName>style.visibility</p:attrName>
                                        </p:attrNameLst>
                                      </p:cBhvr>
                                      <p:to>
                                        <p:strVal val="visible"/>
                                      </p:to>
                                    </p:set>
                                    <p:anim calcmode="lin" valueType="num">
                                      <p:cBhvr>
                                        <p:cTn id="19" dur="1000" fill="hold"/>
                                        <p:tgtEl>
                                          <p:spTgt spid="476166"/>
                                        </p:tgtEl>
                                        <p:attrNameLst>
                                          <p:attrName>ppt_w</p:attrName>
                                        </p:attrNameLst>
                                      </p:cBhvr>
                                      <p:tavLst>
                                        <p:tav tm="0">
                                          <p:val>
                                            <p:fltVal val="0"/>
                                          </p:val>
                                        </p:tav>
                                        <p:tav tm="100000">
                                          <p:val>
                                            <p:strVal val="#ppt_w"/>
                                          </p:val>
                                        </p:tav>
                                      </p:tavLst>
                                    </p:anim>
                                    <p:anim calcmode="lin" valueType="num">
                                      <p:cBhvr>
                                        <p:cTn id="20" dur="1000" fill="hold"/>
                                        <p:tgtEl>
                                          <p:spTgt spid="476166"/>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476167"/>
                                        </p:tgtEl>
                                        <p:attrNameLst>
                                          <p:attrName>style.visibility</p:attrName>
                                        </p:attrNameLst>
                                      </p:cBhvr>
                                      <p:to>
                                        <p:strVal val="visible"/>
                                      </p:to>
                                    </p:set>
                                    <p:anim calcmode="lin" valueType="num">
                                      <p:cBhvr>
                                        <p:cTn id="23" dur="1000" fill="hold"/>
                                        <p:tgtEl>
                                          <p:spTgt spid="476167"/>
                                        </p:tgtEl>
                                        <p:attrNameLst>
                                          <p:attrName>ppt_w</p:attrName>
                                        </p:attrNameLst>
                                      </p:cBhvr>
                                      <p:tavLst>
                                        <p:tav tm="0">
                                          <p:val>
                                            <p:fltVal val="0"/>
                                          </p:val>
                                        </p:tav>
                                        <p:tav tm="100000">
                                          <p:val>
                                            <p:strVal val="#ppt_w"/>
                                          </p:val>
                                        </p:tav>
                                      </p:tavLst>
                                    </p:anim>
                                    <p:anim calcmode="lin" valueType="num">
                                      <p:cBhvr>
                                        <p:cTn id="24" dur="1000" fill="hold"/>
                                        <p:tgtEl>
                                          <p:spTgt spid="476167"/>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476168"/>
                                        </p:tgtEl>
                                        <p:attrNameLst>
                                          <p:attrName>style.visibility</p:attrName>
                                        </p:attrNameLst>
                                      </p:cBhvr>
                                      <p:to>
                                        <p:strVal val="visible"/>
                                      </p:to>
                                    </p:set>
                                    <p:anim calcmode="lin" valueType="num">
                                      <p:cBhvr>
                                        <p:cTn id="27" dur="1000" fill="hold"/>
                                        <p:tgtEl>
                                          <p:spTgt spid="476168"/>
                                        </p:tgtEl>
                                        <p:attrNameLst>
                                          <p:attrName>ppt_w</p:attrName>
                                        </p:attrNameLst>
                                      </p:cBhvr>
                                      <p:tavLst>
                                        <p:tav tm="0">
                                          <p:val>
                                            <p:fltVal val="0"/>
                                          </p:val>
                                        </p:tav>
                                        <p:tav tm="100000">
                                          <p:val>
                                            <p:strVal val="#ppt_w"/>
                                          </p:val>
                                        </p:tav>
                                      </p:tavLst>
                                    </p:anim>
                                    <p:anim calcmode="lin" valueType="num">
                                      <p:cBhvr>
                                        <p:cTn id="28" dur="1000" fill="hold"/>
                                        <p:tgtEl>
                                          <p:spTgt spid="476168"/>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476169"/>
                                        </p:tgtEl>
                                        <p:attrNameLst>
                                          <p:attrName>style.visibility</p:attrName>
                                        </p:attrNameLst>
                                      </p:cBhvr>
                                      <p:to>
                                        <p:strVal val="visible"/>
                                      </p:to>
                                    </p:set>
                                    <p:anim calcmode="lin" valueType="num">
                                      <p:cBhvr>
                                        <p:cTn id="31" dur="1000" fill="hold"/>
                                        <p:tgtEl>
                                          <p:spTgt spid="476169"/>
                                        </p:tgtEl>
                                        <p:attrNameLst>
                                          <p:attrName>ppt_w</p:attrName>
                                        </p:attrNameLst>
                                      </p:cBhvr>
                                      <p:tavLst>
                                        <p:tav tm="0">
                                          <p:val>
                                            <p:fltVal val="0"/>
                                          </p:val>
                                        </p:tav>
                                        <p:tav tm="100000">
                                          <p:val>
                                            <p:strVal val="#ppt_w"/>
                                          </p:val>
                                        </p:tav>
                                      </p:tavLst>
                                    </p:anim>
                                    <p:anim calcmode="lin" valueType="num">
                                      <p:cBhvr>
                                        <p:cTn id="32" dur="1000" fill="hold"/>
                                        <p:tgtEl>
                                          <p:spTgt spid="47616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5" grpId="0"/>
      <p:bldP spid="476166" grpId="0"/>
      <p:bldP spid="476167" grpId="0"/>
      <p:bldP spid="476168" grpId="0"/>
      <p:bldP spid="476169"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762000" y="1981200"/>
            <a:ext cx="7772400" cy="3429000"/>
          </a:xfrm>
        </p:spPr>
        <p:txBody>
          <a:bodyPr anchorCtr="1"/>
          <a:lstStyle/>
          <a:p>
            <a:pPr algn="just" eaLnBrk="1" hangingPunct="1">
              <a:lnSpc>
                <a:spcPct val="150000"/>
              </a:lnSpc>
              <a:defRPr/>
            </a:pPr>
            <a:r>
              <a:rPr lang="fa-IR" sz="3200" b="1" dirty="0" smtClean="0"/>
              <a:t>نمونه باید نماینده واقعی جامعه باشد. مراد از نماینده واقعی بودن اینست که بین ویژگیهای نمونه و جامعه شباهت تقریبا ً کاملی وجود داشته باشد.معرف یا نماینده واقعی بودن نمونه غالبا ً از طریق انتخاب تصادفی نمونه امکانپذیر است.</a:t>
            </a:r>
            <a:endParaRPr lang="en-US" sz="32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500" fill="hold"/>
                                        <p:tgtEl>
                                          <p:spTgt spid="43010"/>
                                        </p:tgtEl>
                                        <p:attrNameLst>
                                          <p:attrName>ppt_w</p:attrName>
                                        </p:attrNameLst>
                                      </p:cBhvr>
                                      <p:tavLst>
                                        <p:tav tm="0">
                                          <p:val>
                                            <p:fltVal val="0"/>
                                          </p:val>
                                        </p:tav>
                                        <p:tav tm="100000">
                                          <p:val>
                                            <p:strVal val="#ppt_w"/>
                                          </p:val>
                                        </p:tav>
                                      </p:tavLst>
                                    </p:anim>
                                    <p:anim calcmode="lin" valueType="num">
                                      <p:cBhvr>
                                        <p:cTn id="8" dur="500" fill="hold"/>
                                        <p:tgtEl>
                                          <p:spTgt spid="430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762000" y="838200"/>
            <a:ext cx="7620000" cy="5181600"/>
          </a:xfrm>
        </p:spPr>
        <p:txBody>
          <a:bodyPr anchorCtr="1"/>
          <a:lstStyle/>
          <a:p>
            <a:pPr algn="just" eaLnBrk="1" hangingPunct="1">
              <a:lnSpc>
                <a:spcPct val="200000"/>
              </a:lnSpc>
              <a:defRPr/>
            </a:pPr>
            <a:r>
              <a:rPr lang="fa-IR" sz="3200" b="1" dirty="0" smtClean="0"/>
              <a:t>اندازه هایی که از نمونه به دست می آیند آمار یا </a:t>
            </a:r>
            <a:r>
              <a:rPr lang="fa-IR" sz="3200" b="1" dirty="0" smtClean="0">
                <a:solidFill>
                  <a:schemeClr val="hlink"/>
                </a:solidFill>
              </a:rPr>
              <a:t>آماره</a:t>
            </a:r>
            <a:r>
              <a:rPr lang="fa-IR" sz="3200" b="1" dirty="0" smtClean="0"/>
              <a:t> نامیده می شوند و اندازه هایی که ویژگیهای جامعه را تعیین می کند </a:t>
            </a:r>
            <a:r>
              <a:rPr lang="fa-IR" sz="3200" b="1" dirty="0" smtClean="0">
                <a:solidFill>
                  <a:schemeClr val="hlink"/>
                </a:solidFill>
              </a:rPr>
              <a:t>پارامتر</a:t>
            </a:r>
            <a:r>
              <a:rPr lang="fa-IR" sz="3200" b="1" dirty="0" smtClean="0"/>
              <a:t> نامیده می شوند. معمولا آماره با حروف انگلیسی و پارامتر با حروف یونانی نوشته می شود.</a:t>
            </a:r>
            <a:endParaRPr lang="en-US" sz="32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p:cTn id="7" dur="500" fill="hold"/>
                                        <p:tgtEl>
                                          <p:spTgt spid="45058"/>
                                        </p:tgtEl>
                                        <p:attrNameLst>
                                          <p:attrName>ppt_w</p:attrName>
                                        </p:attrNameLst>
                                      </p:cBhvr>
                                      <p:tavLst>
                                        <p:tav tm="0">
                                          <p:val>
                                            <p:fltVal val="0"/>
                                          </p:val>
                                        </p:tav>
                                        <p:tav tm="100000">
                                          <p:val>
                                            <p:strVal val="#ppt_w"/>
                                          </p:val>
                                        </p:tav>
                                      </p:tavLst>
                                    </p:anim>
                                    <p:anim calcmode="lin" valueType="num">
                                      <p:cBhvr>
                                        <p:cTn id="8" dur="500" fill="hold"/>
                                        <p:tgtEl>
                                          <p:spTgt spid="450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457200" y="685800"/>
            <a:ext cx="8229600" cy="2133600"/>
          </a:xfrm>
        </p:spPr>
        <p:txBody>
          <a:bodyPr anchorCtr="1"/>
          <a:lstStyle/>
          <a:p>
            <a:pPr eaLnBrk="1" hangingPunct="1">
              <a:defRPr/>
            </a:pPr>
            <a:r>
              <a:rPr lang="fa-IR" sz="4000" b="1" dirty="0" smtClean="0">
                <a:solidFill>
                  <a:schemeClr val="hlink"/>
                </a:solidFill>
              </a:rPr>
              <a:t>علائم مربوط به پارامتر و آمار</a:t>
            </a:r>
            <a:endParaRPr lang="en-US" sz="4000" b="1" dirty="0" smtClean="0">
              <a:solidFill>
                <a:schemeClr val="hlink"/>
              </a:solidFill>
            </a:endParaRPr>
          </a:p>
        </p:txBody>
      </p:sp>
      <p:sp>
        <p:nvSpPr>
          <p:cNvPr id="47107" name="Rectangle 3"/>
          <p:cNvSpPr>
            <a:spLocks noGrp="1" noChangeArrowheads="1"/>
          </p:cNvSpPr>
          <p:nvPr>
            <p:ph type="body" sz="half" idx="4294967295"/>
          </p:nvPr>
        </p:nvSpPr>
        <p:spPr>
          <a:xfrm>
            <a:off x="457200" y="1905000"/>
            <a:ext cx="4038600" cy="4114800"/>
          </a:xfrm>
        </p:spPr>
        <p:txBody>
          <a:bodyPr/>
          <a:lstStyle/>
          <a:p>
            <a:pPr eaLnBrk="1" hangingPunct="1">
              <a:buFontTx/>
              <a:buNone/>
              <a:defRPr/>
            </a:pPr>
            <a:r>
              <a:rPr lang="fa-IR" sz="2800" smtClean="0"/>
              <a:t> </a:t>
            </a:r>
            <a:endParaRPr lang="en-US" sz="2800" smtClean="0"/>
          </a:p>
        </p:txBody>
      </p:sp>
      <p:graphicFrame>
        <p:nvGraphicFramePr>
          <p:cNvPr id="1078" name="Group 54"/>
          <p:cNvGraphicFramePr>
            <a:graphicFrameLocks noGrp="1"/>
          </p:cNvGraphicFramePr>
          <p:nvPr>
            <p:ph sz="quarter" idx="4294967295"/>
          </p:nvPr>
        </p:nvGraphicFramePr>
        <p:xfrm>
          <a:off x="609600" y="3352800"/>
          <a:ext cx="8153400" cy="2220913"/>
        </p:xfrm>
        <a:graphic>
          <a:graphicData uri="http://schemas.openxmlformats.org/drawingml/2006/table">
            <a:tbl>
              <a:tblPr/>
              <a:tblGrid>
                <a:gridCol w="1166813"/>
                <a:gridCol w="1163637"/>
                <a:gridCol w="1166813"/>
                <a:gridCol w="1162050"/>
                <a:gridCol w="1163637"/>
                <a:gridCol w="1163638"/>
                <a:gridCol w="1166812"/>
              </a:tblGrid>
              <a:tr h="73025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0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تعداد مشاهدات</a:t>
                      </a:r>
                      <a:endPar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همبستگی</a:t>
                      </a: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نسبت</a:t>
                      </a: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انحراف استاندارد</a:t>
                      </a: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واریانس</a:t>
                      </a: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میانگین</a:t>
                      </a: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ویژگی</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شاخص</a:t>
                      </a: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866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endPar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آمار</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025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fa-IR" sz="2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endPar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endPar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پارامتر</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26" name="Object 38"/>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56" name="Equation" r:id="rId4" imgW="114120" imgH="215640" progId="Equation.3">
                  <p:embed/>
                </p:oleObj>
              </mc:Choice>
              <mc:Fallback>
                <p:oleObj name="Equation" r:id="rId4" imgW="114120" imgH="215640" progId="Equation.3">
                  <p:embed/>
                  <p:pic>
                    <p:nvPicPr>
                      <p:cNvPr id="0" name="Object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67" name="Rectangle 39"/>
          <p:cNvSpPr>
            <a:spLocks noChangeArrowheads="1"/>
          </p:cNvSpPr>
          <p:nvPr/>
        </p:nvSpPr>
        <p:spPr bwMode="auto">
          <a:xfrm>
            <a:off x="0" y="3733800"/>
            <a:ext cx="9144000" cy="0"/>
          </a:xfrm>
          <a:prstGeom prst="rect">
            <a:avLst/>
          </a:prstGeom>
          <a:noFill/>
          <a:ln w="9525">
            <a:noFill/>
            <a:miter lim="800000"/>
            <a:headEnd/>
            <a:tailEnd/>
          </a:ln>
        </p:spPr>
        <p:txBody>
          <a:bodyPr wrap="none" anchor="ctr">
            <a:spAutoFit/>
          </a:bodyPr>
          <a:lstStyle/>
          <a:p>
            <a:endParaRPr lang="fa-IR"/>
          </a:p>
        </p:txBody>
      </p:sp>
      <p:sp>
        <p:nvSpPr>
          <p:cNvPr id="1068" name="Rectangle 40"/>
          <p:cNvSpPr>
            <a:spLocks noChangeArrowheads="1"/>
          </p:cNvSpPr>
          <p:nvPr/>
        </p:nvSpPr>
        <p:spPr bwMode="auto">
          <a:xfrm>
            <a:off x="0" y="3182938"/>
            <a:ext cx="9144000" cy="0"/>
          </a:xfrm>
          <a:prstGeom prst="rect">
            <a:avLst/>
          </a:prstGeom>
          <a:noFill/>
          <a:ln w="9525">
            <a:noFill/>
            <a:miter lim="800000"/>
            <a:headEnd/>
            <a:tailEnd/>
          </a:ln>
        </p:spPr>
        <p:txBody>
          <a:bodyPr wrap="none" anchor="ctr">
            <a:spAutoFit/>
          </a:bodyPr>
          <a:lstStyle/>
          <a:p>
            <a:endParaRPr lang="fa-IR"/>
          </a:p>
        </p:txBody>
      </p:sp>
      <p:graphicFrame>
        <p:nvGraphicFramePr>
          <p:cNvPr id="1027" name="Object 41"/>
          <p:cNvGraphicFramePr>
            <a:graphicFrameLocks noChangeAspect="1"/>
          </p:cNvGraphicFramePr>
          <p:nvPr/>
        </p:nvGraphicFramePr>
        <p:xfrm>
          <a:off x="0" y="3182938"/>
          <a:ext cx="114300" cy="219075"/>
        </p:xfrm>
        <a:graphic>
          <a:graphicData uri="http://schemas.openxmlformats.org/presentationml/2006/ole">
            <mc:AlternateContent xmlns:mc="http://schemas.openxmlformats.org/markup-compatibility/2006">
              <mc:Choice xmlns:v="urn:schemas-microsoft-com:vml" Requires="v">
                <p:oleObj spid="_x0000_s1057" name="Equation" r:id="rId6" imgW="114151" imgH="215619" progId="Equation.3">
                  <p:embed/>
                </p:oleObj>
              </mc:Choice>
              <mc:Fallback>
                <p:oleObj name="Equation" r:id="rId6" imgW="114151" imgH="215619" progId="Equation.3">
                  <p:embed/>
                  <p:pic>
                    <p:nvPicPr>
                      <p:cNvPr id="0" name="Object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82938"/>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69" name="Rectangle 42"/>
          <p:cNvSpPr>
            <a:spLocks noChangeArrowheads="1"/>
          </p:cNvSpPr>
          <p:nvPr/>
        </p:nvSpPr>
        <p:spPr bwMode="auto">
          <a:xfrm>
            <a:off x="4429125" y="3548063"/>
            <a:ext cx="215900" cy="228600"/>
          </a:xfrm>
          <a:prstGeom prst="rect">
            <a:avLst/>
          </a:prstGeom>
          <a:noFill/>
          <a:ln w="9525">
            <a:noFill/>
            <a:miter lim="800000"/>
            <a:headEnd/>
            <a:tailEnd/>
          </a:ln>
        </p:spPr>
        <p:txBody>
          <a:bodyPr wrap="none" anchor="ctr">
            <a:spAutoFit/>
          </a:bodyPr>
          <a:lstStyle/>
          <a:p>
            <a:r>
              <a:rPr lang="en-US" sz="900">
                <a:latin typeface="Arial" charset="0"/>
              </a:rPr>
              <a:t> </a:t>
            </a:r>
            <a:endParaRPr lang="en-US">
              <a:latin typeface="Arial" charset="0"/>
            </a:endParaRPr>
          </a:p>
        </p:txBody>
      </p:sp>
      <p:sp>
        <p:nvSpPr>
          <p:cNvPr id="1070" name="Rectangle 43"/>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fa-IR"/>
          </a:p>
        </p:txBody>
      </p:sp>
      <p:sp>
        <p:nvSpPr>
          <p:cNvPr id="1071" name="Rectangle 44"/>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fa-IR"/>
          </a:p>
        </p:txBody>
      </p:sp>
      <p:grpSp>
        <p:nvGrpSpPr>
          <p:cNvPr id="2" name="Group 45"/>
          <p:cNvGrpSpPr>
            <a:grpSpLocks/>
          </p:cNvGrpSpPr>
          <p:nvPr/>
        </p:nvGrpSpPr>
        <p:grpSpPr bwMode="auto">
          <a:xfrm>
            <a:off x="4495800" y="4114800"/>
            <a:ext cx="3067050" cy="1447800"/>
            <a:chOff x="2832" y="2592"/>
            <a:chExt cx="1932" cy="912"/>
          </a:xfrm>
        </p:grpSpPr>
        <p:sp>
          <p:nvSpPr>
            <p:cNvPr id="1073" name="Rectangle 46"/>
            <p:cNvSpPr>
              <a:spLocks noChangeArrowheads="1"/>
            </p:cNvSpPr>
            <p:nvPr/>
          </p:nvSpPr>
          <p:spPr bwMode="auto">
            <a:xfrm>
              <a:off x="4320" y="2640"/>
              <a:ext cx="444" cy="365"/>
            </a:xfrm>
            <a:prstGeom prst="rect">
              <a:avLst/>
            </a:prstGeom>
            <a:noFill/>
            <a:ln w="9525">
              <a:noFill/>
              <a:miter lim="800000"/>
              <a:headEnd/>
              <a:tailEnd/>
            </a:ln>
          </p:spPr>
          <p:txBody>
            <a:bodyPr wrap="none" anchor="ctr">
              <a:spAutoFit/>
            </a:bodyPr>
            <a:lstStyle/>
            <a:p>
              <a:pPr algn="r" rtl="1"/>
              <a:r>
                <a:rPr lang="en-US" sz="2000" b="1">
                  <a:latin typeface="Arial" charset="0"/>
                  <a:cs typeface="Times New Roman" pitchFamily="18" charset="0"/>
                </a:rPr>
                <a:t>M</a:t>
              </a:r>
              <a:r>
                <a:rPr lang="fa-IR" sz="3200" b="1">
                  <a:latin typeface="Arial" charset="0"/>
                  <a:cs typeface="Times New Roman" pitchFamily="18" charset="0"/>
                </a:rPr>
                <a:t> </a:t>
              </a:r>
              <a:r>
                <a:rPr lang="fa-IR" sz="2400" b="1">
                  <a:latin typeface="Arial" charset="0"/>
                  <a:cs typeface="Times New Roman" pitchFamily="18" charset="0"/>
                </a:rPr>
                <a:t>یا</a:t>
              </a:r>
              <a:r>
                <a:rPr lang="en-US" sz="1200">
                  <a:latin typeface="Arial" charset="0"/>
                  <a:cs typeface="Times New Roman" pitchFamily="18" charset="0"/>
                </a:rPr>
                <a:t> </a:t>
              </a:r>
              <a:endParaRPr lang="en-US">
                <a:latin typeface="Arial" charset="0"/>
              </a:endParaRPr>
            </a:p>
          </p:txBody>
        </p:sp>
        <p:grpSp>
          <p:nvGrpSpPr>
            <p:cNvPr id="1074" name="Group 47"/>
            <p:cNvGrpSpPr>
              <a:grpSpLocks/>
            </p:cNvGrpSpPr>
            <p:nvPr/>
          </p:nvGrpSpPr>
          <p:grpSpPr bwMode="auto">
            <a:xfrm>
              <a:off x="2832" y="2592"/>
              <a:ext cx="1745" cy="912"/>
              <a:chOff x="2832" y="2592"/>
              <a:chExt cx="1745" cy="912"/>
            </a:xfrm>
          </p:grpSpPr>
          <p:graphicFrame>
            <p:nvGraphicFramePr>
              <p:cNvPr id="1028" name="Object 48"/>
              <p:cNvGraphicFramePr>
                <a:graphicFrameLocks noChangeAspect="1"/>
              </p:cNvGraphicFramePr>
              <p:nvPr/>
            </p:nvGraphicFramePr>
            <p:xfrm>
              <a:off x="4080" y="2640"/>
              <a:ext cx="305" cy="336"/>
            </p:xfrm>
            <a:graphic>
              <a:graphicData uri="http://schemas.openxmlformats.org/presentationml/2006/ole">
                <mc:AlternateContent xmlns:mc="http://schemas.openxmlformats.org/markup-compatibility/2006">
                  <mc:Choice xmlns:v="urn:schemas-microsoft-com:vml" Requires="v">
                    <p:oleObj spid="_x0000_s1058" name="Equation" r:id="rId7" imgW="177480" imgH="203040" progId="Equation.3">
                      <p:embed/>
                    </p:oleObj>
                  </mc:Choice>
                  <mc:Fallback>
                    <p:oleObj name="Equation" r:id="rId7" imgW="177480" imgH="203040" progId="Equation.3">
                      <p:embed/>
                      <p:pic>
                        <p:nvPicPr>
                          <p:cNvPr id="0" name="Object 48"/>
                          <p:cNvPicPr>
                            <a:picLocks noChangeAspect="1" noChangeArrowheads="1"/>
                          </p:cNvPicPr>
                          <p:nvPr/>
                        </p:nvPicPr>
                        <p:blipFill>
                          <a:blip r:embed="rId8">
                            <a:lum bright="100000"/>
                            <a:extLst>
                              <a:ext uri="{28A0092B-C50C-407E-A947-70E740481C1C}">
                                <a14:useLocalDpi xmlns:a14="http://schemas.microsoft.com/office/drawing/2010/main" val="0"/>
                              </a:ext>
                            </a:extLst>
                          </a:blip>
                          <a:srcRect/>
                          <a:stretch>
                            <a:fillRect/>
                          </a:stretch>
                        </p:blipFill>
                        <p:spPr bwMode="auto">
                          <a:xfrm>
                            <a:off x="4080" y="2640"/>
                            <a:ext cx="305" cy="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75" name="Rectangle 49"/>
              <p:cNvSpPr>
                <a:spLocks noChangeArrowheads="1"/>
              </p:cNvSpPr>
              <p:nvPr/>
            </p:nvSpPr>
            <p:spPr bwMode="auto">
              <a:xfrm>
                <a:off x="4272" y="3120"/>
                <a:ext cx="305" cy="327"/>
              </a:xfrm>
              <a:prstGeom prst="rect">
                <a:avLst/>
              </a:prstGeom>
              <a:noFill/>
              <a:ln w="9525">
                <a:noFill/>
                <a:miter lim="800000"/>
                <a:headEnd/>
                <a:tailEnd/>
              </a:ln>
            </p:spPr>
            <p:txBody>
              <a:bodyPr wrap="none" anchor="ctr">
                <a:spAutoFit/>
              </a:bodyPr>
              <a:lstStyle/>
              <a:p>
                <a:r>
                  <a:rPr lang="en-US" sz="2800" b="1">
                    <a:latin typeface="Arial" charset="0"/>
                    <a:cs typeface="Times New Roman" pitchFamily="18" charset="0"/>
                  </a:rPr>
                  <a:t>μ</a:t>
                </a:r>
                <a:r>
                  <a:rPr lang="en-US" sz="2800" b="1">
                    <a:latin typeface="Arial" charset="0"/>
                  </a:rPr>
                  <a:t> </a:t>
                </a:r>
              </a:p>
            </p:txBody>
          </p:sp>
          <p:sp>
            <p:nvSpPr>
              <p:cNvPr id="1076" name="Rectangle 50"/>
              <p:cNvSpPr>
                <a:spLocks noChangeArrowheads="1"/>
              </p:cNvSpPr>
              <p:nvPr/>
            </p:nvSpPr>
            <p:spPr bwMode="auto">
              <a:xfrm>
                <a:off x="2832" y="3120"/>
                <a:ext cx="342" cy="365"/>
              </a:xfrm>
              <a:prstGeom prst="rect">
                <a:avLst/>
              </a:prstGeom>
              <a:noFill/>
              <a:ln w="9525">
                <a:noFill/>
                <a:miter lim="800000"/>
                <a:headEnd/>
                <a:tailEnd/>
              </a:ln>
            </p:spPr>
            <p:txBody>
              <a:bodyPr wrap="none" anchor="ctr">
                <a:spAutoFit/>
              </a:bodyPr>
              <a:lstStyle/>
              <a:p>
                <a:r>
                  <a:rPr lang="en-US" sz="3200" b="1"/>
                  <a:t>σ</a:t>
                </a:r>
                <a:r>
                  <a:rPr lang="en-US"/>
                  <a:t> </a:t>
                </a:r>
              </a:p>
            </p:txBody>
          </p:sp>
          <p:graphicFrame>
            <p:nvGraphicFramePr>
              <p:cNvPr id="1029" name="Object 51"/>
              <p:cNvGraphicFramePr>
                <a:graphicFrameLocks noChangeAspect="1"/>
              </p:cNvGraphicFramePr>
              <p:nvPr/>
            </p:nvGraphicFramePr>
            <p:xfrm>
              <a:off x="3504" y="3072"/>
              <a:ext cx="411" cy="432"/>
            </p:xfrm>
            <a:graphic>
              <a:graphicData uri="http://schemas.openxmlformats.org/presentationml/2006/ole">
                <mc:AlternateContent xmlns:mc="http://schemas.openxmlformats.org/markup-compatibility/2006">
                  <mc:Choice xmlns:v="urn:schemas-microsoft-com:vml" Requires="v">
                    <p:oleObj spid="_x0000_s1059" name="Equation" r:id="rId9" imgW="190417" imgH="203112" progId="Equation.3">
                      <p:embed/>
                    </p:oleObj>
                  </mc:Choice>
                  <mc:Fallback>
                    <p:oleObj name="Equation" r:id="rId9" imgW="190417" imgH="203112" progId="Equation.3">
                      <p:embed/>
                      <p:pic>
                        <p:nvPicPr>
                          <p:cNvPr id="0" name="Object 51"/>
                          <p:cNvPicPr>
                            <a:picLocks noChangeAspect="1" noChangeArrowheads="1"/>
                          </p:cNvPicPr>
                          <p:nvPr/>
                        </p:nvPicPr>
                        <p:blipFill>
                          <a:blip r:embed="rId10">
                            <a:lum bright="100000"/>
                            <a:extLst>
                              <a:ext uri="{28A0092B-C50C-407E-A947-70E740481C1C}">
                                <a14:useLocalDpi xmlns:a14="http://schemas.microsoft.com/office/drawing/2010/main" val="0"/>
                              </a:ext>
                            </a:extLst>
                          </a:blip>
                          <a:srcRect/>
                          <a:stretch>
                            <a:fillRect/>
                          </a:stretch>
                        </p:blipFill>
                        <p:spPr bwMode="auto">
                          <a:xfrm>
                            <a:off x="3504" y="3072"/>
                            <a:ext cx="411" cy="4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52"/>
              <p:cNvGraphicFramePr>
                <a:graphicFrameLocks noChangeAspect="1"/>
              </p:cNvGraphicFramePr>
              <p:nvPr/>
            </p:nvGraphicFramePr>
            <p:xfrm>
              <a:off x="3456" y="2592"/>
              <a:ext cx="391" cy="432"/>
            </p:xfrm>
            <a:graphic>
              <a:graphicData uri="http://schemas.openxmlformats.org/presentationml/2006/ole">
                <mc:AlternateContent xmlns:mc="http://schemas.openxmlformats.org/markup-compatibility/2006">
                  <mc:Choice xmlns:v="urn:schemas-microsoft-com:vml" Requires="v">
                    <p:oleObj spid="_x0000_s1060" name="Equation" r:id="rId11" imgW="177480" imgH="203040" progId="Equation.3">
                      <p:embed/>
                    </p:oleObj>
                  </mc:Choice>
                  <mc:Fallback>
                    <p:oleObj name="Equation" r:id="rId11" imgW="177480" imgH="203040" progId="Equation.3">
                      <p:embed/>
                      <p:pic>
                        <p:nvPicPr>
                          <p:cNvPr id="0" name="Object 52"/>
                          <p:cNvPicPr>
                            <a:picLocks noChangeAspect="1" noChangeArrowheads="1"/>
                          </p:cNvPicPr>
                          <p:nvPr/>
                        </p:nvPicPr>
                        <p:blipFill>
                          <a:blip r:embed="rId12">
                            <a:lum bright="100000"/>
                            <a:extLst>
                              <a:ext uri="{28A0092B-C50C-407E-A947-70E740481C1C}">
                                <a14:useLocalDpi xmlns:a14="http://schemas.microsoft.com/office/drawing/2010/main" val="0"/>
                              </a:ext>
                            </a:extLst>
                          </a:blip>
                          <a:srcRect/>
                          <a:stretch>
                            <a:fillRect/>
                          </a:stretch>
                        </p:blipFill>
                        <p:spPr bwMode="auto">
                          <a:xfrm>
                            <a:off x="3456" y="2592"/>
                            <a:ext cx="391" cy="4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p:cTn id="7" dur="500" fill="hold"/>
                                        <p:tgtEl>
                                          <p:spTgt spid="47106"/>
                                        </p:tgtEl>
                                        <p:attrNameLst>
                                          <p:attrName>ppt_w</p:attrName>
                                        </p:attrNameLst>
                                      </p:cBhvr>
                                      <p:tavLst>
                                        <p:tav tm="0">
                                          <p:val>
                                            <p:fltVal val="0"/>
                                          </p:val>
                                        </p:tav>
                                        <p:tav tm="100000">
                                          <p:val>
                                            <p:strVal val="#ppt_w"/>
                                          </p:val>
                                        </p:tav>
                                      </p:tavLst>
                                    </p:anim>
                                    <p:anim calcmode="lin" valueType="num">
                                      <p:cBhvr>
                                        <p:cTn id="8" dur="500" fill="hold"/>
                                        <p:tgtEl>
                                          <p:spTgt spid="4710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7107">
                                            <p:txEl>
                                              <p:pRg st="0" end="0"/>
                                            </p:txEl>
                                          </p:spTgt>
                                        </p:tgtEl>
                                        <p:attrNameLst>
                                          <p:attrName>style.visibility</p:attrName>
                                        </p:attrNameLst>
                                      </p:cBhvr>
                                      <p:to>
                                        <p:strVal val="visible"/>
                                      </p:to>
                                    </p:set>
                                    <p:anim calcmode="lin" valueType="num">
                                      <p:cBhvr>
                                        <p:cTn id="13" dur="500" fill="hold"/>
                                        <p:tgtEl>
                                          <p:spTgt spid="4710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7107">
                                            <p:txEl>
                                              <p:pRg st="0" end="0"/>
                                            </p:txEl>
                                          </p:spTgt>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23" presetClass="entr" presetSubtype="16" fill="hold" nodeType="afterEffect">
                                  <p:stCondLst>
                                    <p:cond delay="0"/>
                                  </p:stCondLst>
                                  <p:childTnLst>
                                    <p:set>
                                      <p:cBhvr>
                                        <p:cTn id="17" dur="1" fill="hold">
                                          <p:stCondLst>
                                            <p:cond delay="0"/>
                                          </p:stCondLst>
                                        </p:cTn>
                                        <p:tgtEl>
                                          <p:spTgt spid="1078"/>
                                        </p:tgtEl>
                                        <p:attrNameLst>
                                          <p:attrName>style.visibility</p:attrName>
                                        </p:attrNameLst>
                                      </p:cBhvr>
                                      <p:to>
                                        <p:strVal val="visible"/>
                                      </p:to>
                                    </p:set>
                                    <p:anim calcmode="lin" valueType="num">
                                      <p:cBhvr>
                                        <p:cTn id="18" dur="500" fill="hold"/>
                                        <p:tgtEl>
                                          <p:spTgt spid="1078"/>
                                        </p:tgtEl>
                                        <p:attrNameLst>
                                          <p:attrName>ppt_w</p:attrName>
                                        </p:attrNameLst>
                                      </p:cBhvr>
                                      <p:tavLst>
                                        <p:tav tm="0">
                                          <p:val>
                                            <p:fltVal val="0"/>
                                          </p:val>
                                        </p:tav>
                                        <p:tav tm="100000">
                                          <p:val>
                                            <p:strVal val="#ppt_w"/>
                                          </p:val>
                                        </p:tav>
                                      </p:tavLst>
                                    </p:anim>
                                    <p:anim calcmode="lin" valueType="num">
                                      <p:cBhvr>
                                        <p:cTn id="19" dur="500" fill="hold"/>
                                        <p:tgtEl>
                                          <p:spTgt spid="1078"/>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533400" y="762000"/>
            <a:ext cx="8305800" cy="4648200"/>
          </a:xfrm>
        </p:spPr>
        <p:txBody>
          <a:bodyPr anchorCtr="1"/>
          <a:lstStyle/>
          <a:p>
            <a:pPr algn="ctr" eaLnBrk="1" hangingPunct="1">
              <a:lnSpc>
                <a:spcPct val="200000"/>
              </a:lnSpc>
              <a:defRPr/>
            </a:pPr>
            <a:r>
              <a:rPr lang="fa-IR" sz="5400" b="1" dirty="0" smtClean="0">
                <a:solidFill>
                  <a:srgbClr val="FFFF00"/>
                </a:solidFill>
              </a:rPr>
              <a:t>متغییر ها</a:t>
            </a:r>
            <a:r>
              <a:rPr lang="fa-IR" sz="5400" b="1" dirty="0" smtClean="0">
                <a:solidFill>
                  <a:srgbClr val="CC3300"/>
                </a:solidFill>
              </a:rPr>
              <a:t> </a:t>
            </a:r>
            <a:br>
              <a:rPr lang="fa-IR" sz="5400" b="1" dirty="0" smtClean="0">
                <a:solidFill>
                  <a:srgbClr val="CC3300"/>
                </a:solidFill>
              </a:rPr>
            </a:br>
            <a:r>
              <a:rPr lang="fa-IR" sz="3200" b="1" dirty="0" smtClean="0"/>
              <a:t> </a:t>
            </a:r>
            <a:r>
              <a:rPr lang="fa-IR" sz="2800" b="1" dirty="0" smtClean="0"/>
              <a:t>ویژگیهایی که پژوهشگران مشاهده و اندازه گیری می کنند </a:t>
            </a:r>
            <a:r>
              <a:rPr lang="fa-IR" sz="2800" b="1" dirty="0" smtClean="0">
                <a:solidFill>
                  <a:schemeClr val="hlink"/>
                </a:solidFill>
              </a:rPr>
              <a:t>متغیر</a:t>
            </a:r>
            <a:r>
              <a:rPr lang="fa-IR" sz="2800" b="1" dirty="0" smtClean="0"/>
              <a:t> نامیده می شود. واژه متغیر به ویژگی اطلاق می شود که بیش از یک ارزش به آن اختصاص داده می شود و تغییرات را از فردی به فردی یا از شیئی به شیئ دیگر نشان می دهد. مانند: قد، سن، وزن، بهره هوشی و...</a:t>
            </a:r>
            <a:endParaRPr lang="en-US" sz="28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p:cTn id="7" dur="500" fill="hold"/>
                                        <p:tgtEl>
                                          <p:spTgt spid="49154"/>
                                        </p:tgtEl>
                                        <p:attrNameLst>
                                          <p:attrName>ppt_w</p:attrName>
                                        </p:attrNameLst>
                                      </p:cBhvr>
                                      <p:tavLst>
                                        <p:tav tm="0">
                                          <p:val>
                                            <p:fltVal val="0"/>
                                          </p:val>
                                        </p:tav>
                                        <p:tav tm="100000">
                                          <p:val>
                                            <p:strVal val="#ppt_w"/>
                                          </p:val>
                                        </p:tav>
                                      </p:tavLst>
                                    </p:anim>
                                    <p:anim calcmode="lin" valueType="num">
                                      <p:cBhvr>
                                        <p:cTn id="8" dur="500" fill="hold"/>
                                        <p:tgtEl>
                                          <p:spTgt spid="491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533400" y="1219200"/>
            <a:ext cx="8305800" cy="4419600"/>
          </a:xfrm>
        </p:spPr>
        <p:txBody>
          <a:bodyPr anchorCtr="1"/>
          <a:lstStyle/>
          <a:p>
            <a:pPr algn="just" eaLnBrk="1" hangingPunct="1">
              <a:lnSpc>
                <a:spcPct val="200000"/>
              </a:lnSpc>
              <a:defRPr/>
            </a:pPr>
            <a:r>
              <a:rPr lang="fa-IR" sz="3200" b="1" dirty="0" smtClean="0"/>
              <a:t>ویژگیهایی که در یک پژوهش به عنوان متغیر اندازه گیری یا مشاهده می شود ممکن است در پژوهش دیگر ثابت نگاه داشته شوند. واژه ثابت به ویژگیهایی که مقدار یا ارزش آنها در نزد افراد مختلف یکسان است اطلاق می شود.</a:t>
            </a:r>
            <a:br>
              <a:rPr lang="fa-IR" sz="3200" b="1" dirty="0" smtClean="0"/>
            </a:br>
            <a:r>
              <a:rPr lang="fa-IR" sz="3200" b="1" dirty="0" smtClean="0"/>
              <a:t>مثلا ً در پژوهشی که در مورد دانش آموزان کلاس چهارم است ، درجه تحصیلی ثابت است.</a:t>
            </a:r>
            <a:endParaRPr lang="en-US" sz="32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500" fill="hold"/>
                                        <p:tgtEl>
                                          <p:spTgt spid="51202"/>
                                        </p:tgtEl>
                                        <p:attrNameLst>
                                          <p:attrName>ppt_w</p:attrName>
                                        </p:attrNameLst>
                                      </p:cBhvr>
                                      <p:tavLst>
                                        <p:tav tm="0">
                                          <p:val>
                                            <p:fltVal val="0"/>
                                          </p:val>
                                        </p:tav>
                                        <p:tav tm="100000">
                                          <p:val>
                                            <p:strVal val="#ppt_w"/>
                                          </p:val>
                                        </p:tav>
                                      </p:tavLst>
                                    </p:anim>
                                    <p:anim calcmode="lin" valueType="num">
                                      <p:cBhvr>
                                        <p:cTn id="8" dur="500" fill="hold"/>
                                        <p:tgtEl>
                                          <p:spTgt spid="512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457200" y="0"/>
            <a:ext cx="8229600" cy="1139825"/>
          </a:xfrm>
        </p:spPr>
        <p:txBody>
          <a:bodyPr anchorCtr="1"/>
          <a:lstStyle/>
          <a:p>
            <a:pPr eaLnBrk="1" hangingPunct="1">
              <a:defRPr/>
            </a:pPr>
            <a:r>
              <a:rPr lang="fa-IR" b="1" dirty="0" smtClean="0">
                <a:solidFill>
                  <a:schemeClr val="hlink"/>
                </a:solidFill>
              </a:rPr>
              <a:t>انواع متغیر:</a:t>
            </a:r>
            <a:endParaRPr lang="en-US" b="1" dirty="0" smtClean="0">
              <a:solidFill>
                <a:schemeClr val="hlink"/>
              </a:solidFill>
            </a:endParaRPr>
          </a:p>
        </p:txBody>
      </p:sp>
      <p:sp>
        <p:nvSpPr>
          <p:cNvPr id="53251" name="Rectangle 3"/>
          <p:cNvSpPr>
            <a:spLocks noGrp="1" noChangeArrowheads="1"/>
          </p:cNvSpPr>
          <p:nvPr>
            <p:ph type="body" idx="4294967295"/>
          </p:nvPr>
        </p:nvSpPr>
        <p:spPr>
          <a:xfrm>
            <a:off x="762000" y="1143000"/>
            <a:ext cx="7696200" cy="4530725"/>
          </a:xfrm>
        </p:spPr>
        <p:txBody>
          <a:bodyPr/>
          <a:lstStyle/>
          <a:p>
            <a:pPr algn="just" eaLnBrk="1" hangingPunct="1">
              <a:lnSpc>
                <a:spcPct val="150000"/>
              </a:lnSpc>
              <a:buFontTx/>
              <a:buNone/>
              <a:defRPr/>
            </a:pPr>
            <a:r>
              <a:rPr lang="fa-IR" b="1" dirty="0" smtClean="0"/>
              <a:t>   </a:t>
            </a:r>
            <a:r>
              <a:rPr lang="fa-IR" b="1" dirty="0" smtClean="0">
                <a:solidFill>
                  <a:srgbClr val="9966FF"/>
                </a:solidFill>
              </a:rPr>
              <a:t>الف: </a:t>
            </a:r>
            <a:r>
              <a:rPr lang="fa-IR" b="1" dirty="0" smtClean="0"/>
              <a:t>متغیرها از نظر ماهیت به دو دسته کمی و کیفی تقسیم می شوند:</a:t>
            </a:r>
          </a:p>
          <a:p>
            <a:pPr algn="just" eaLnBrk="1" hangingPunct="1">
              <a:lnSpc>
                <a:spcPct val="150000"/>
              </a:lnSpc>
              <a:buFontTx/>
              <a:buNone/>
              <a:defRPr/>
            </a:pPr>
            <a:r>
              <a:rPr lang="fa-IR" b="1" dirty="0" smtClean="0"/>
              <a:t>  </a:t>
            </a:r>
            <a:r>
              <a:rPr lang="fa-IR" b="1" dirty="0" smtClean="0">
                <a:solidFill>
                  <a:schemeClr val="hlink"/>
                </a:solidFill>
              </a:rPr>
              <a:t>1-</a:t>
            </a:r>
            <a:r>
              <a:rPr lang="fa-IR" b="1" dirty="0" smtClean="0"/>
              <a:t> </a:t>
            </a:r>
            <a:r>
              <a:rPr lang="fa-IR" b="1" dirty="0" smtClean="0">
                <a:solidFill>
                  <a:srgbClr val="FF3300"/>
                </a:solidFill>
              </a:rPr>
              <a:t>متغیر کمی: </a:t>
            </a:r>
            <a:r>
              <a:rPr lang="fa-IR" b="1" dirty="0" smtClean="0"/>
              <a:t>به متغیرهایی اطلاق می شوند که از نظر مقدار یا ارزش متفاوت هستند و به صورت عدد نوشته می شوند مانند سن، نمرات درسی و ...</a:t>
            </a:r>
          </a:p>
          <a:p>
            <a:pPr algn="just" eaLnBrk="1" hangingPunct="1">
              <a:lnSpc>
                <a:spcPct val="150000"/>
              </a:lnSpc>
              <a:buFontTx/>
              <a:buNone/>
              <a:defRPr/>
            </a:pPr>
            <a:r>
              <a:rPr lang="fa-IR" b="1" dirty="0" smtClean="0"/>
              <a:t>  </a:t>
            </a:r>
            <a:r>
              <a:rPr lang="fa-IR" b="1" dirty="0" smtClean="0">
                <a:solidFill>
                  <a:schemeClr val="hlink"/>
                </a:solidFill>
              </a:rPr>
              <a:t>2-</a:t>
            </a:r>
            <a:r>
              <a:rPr lang="fa-IR" b="1" dirty="0" smtClean="0"/>
              <a:t> </a:t>
            </a:r>
            <a:r>
              <a:rPr lang="fa-IR" b="1" dirty="0" smtClean="0">
                <a:solidFill>
                  <a:srgbClr val="FF3300"/>
                </a:solidFill>
              </a:rPr>
              <a:t>متغیر کیفی: </a:t>
            </a:r>
            <a:r>
              <a:rPr lang="fa-IR" b="1" dirty="0" smtClean="0"/>
              <a:t>هر متغیری که نتوان آن را بصورت عددی نمایش داد مانند </a:t>
            </a:r>
            <a:r>
              <a:rPr lang="en-US" b="1" dirty="0" smtClean="0"/>
              <a:t>:</a:t>
            </a:r>
            <a:r>
              <a:rPr lang="fa-IR" b="1" dirty="0" smtClean="0"/>
              <a:t>جنس، رنگ مو، مذهب.</a:t>
            </a: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500" fill="hold"/>
                                        <p:tgtEl>
                                          <p:spTgt spid="53250"/>
                                        </p:tgtEl>
                                        <p:attrNameLst>
                                          <p:attrName>ppt_w</p:attrName>
                                        </p:attrNameLst>
                                      </p:cBhvr>
                                      <p:tavLst>
                                        <p:tav tm="0">
                                          <p:val>
                                            <p:fltVal val="0"/>
                                          </p:val>
                                        </p:tav>
                                        <p:tav tm="100000">
                                          <p:val>
                                            <p:strVal val="#ppt_w"/>
                                          </p:val>
                                        </p:tav>
                                      </p:tavLst>
                                    </p:anim>
                                    <p:anim calcmode="lin" valueType="num">
                                      <p:cBhvr>
                                        <p:cTn id="8" dur="500" fill="hold"/>
                                        <p:tgtEl>
                                          <p:spTgt spid="5325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3251">
                                            <p:txEl>
                                              <p:pRg st="0" end="0"/>
                                            </p:txEl>
                                          </p:spTgt>
                                        </p:tgtEl>
                                        <p:attrNameLst>
                                          <p:attrName>style.visibility</p:attrName>
                                        </p:attrNameLst>
                                      </p:cBhvr>
                                      <p:to>
                                        <p:strVal val="visible"/>
                                      </p:to>
                                    </p:set>
                                    <p:anim calcmode="lin" valueType="num">
                                      <p:cBhvr>
                                        <p:cTn id="13" dur="500" fill="hold"/>
                                        <p:tgtEl>
                                          <p:spTgt spid="5325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32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3251">
                                            <p:txEl>
                                              <p:pRg st="1" end="1"/>
                                            </p:txEl>
                                          </p:spTgt>
                                        </p:tgtEl>
                                        <p:attrNameLst>
                                          <p:attrName>style.visibility</p:attrName>
                                        </p:attrNameLst>
                                      </p:cBhvr>
                                      <p:to>
                                        <p:strVal val="visible"/>
                                      </p:to>
                                    </p:set>
                                    <p:anim calcmode="lin" valueType="num">
                                      <p:cBhvr>
                                        <p:cTn id="19" dur="500" fill="hold"/>
                                        <p:tgtEl>
                                          <p:spTgt spid="5325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325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3251">
                                            <p:txEl>
                                              <p:pRg st="2" end="2"/>
                                            </p:txEl>
                                          </p:spTgt>
                                        </p:tgtEl>
                                        <p:attrNameLst>
                                          <p:attrName>style.visibility</p:attrName>
                                        </p:attrNameLst>
                                      </p:cBhvr>
                                      <p:to>
                                        <p:strVal val="visible"/>
                                      </p:to>
                                    </p:set>
                                    <p:anim calcmode="lin" valueType="num">
                                      <p:cBhvr>
                                        <p:cTn id="25" dur="500" fill="hold"/>
                                        <p:tgtEl>
                                          <p:spTgt spid="5325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3251">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1"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457200" y="685800"/>
            <a:ext cx="8229600" cy="1139825"/>
          </a:xfrm>
        </p:spPr>
        <p:txBody>
          <a:bodyPr anchorCtr="1"/>
          <a:lstStyle/>
          <a:p>
            <a:pPr eaLnBrk="1" hangingPunct="1">
              <a:defRPr/>
            </a:pPr>
            <a:r>
              <a:rPr lang="fa-IR" sz="3600" b="1" dirty="0" smtClean="0">
                <a:solidFill>
                  <a:srgbClr val="9966FF"/>
                </a:solidFill>
              </a:rPr>
              <a:t>ب: </a:t>
            </a:r>
            <a:r>
              <a:rPr lang="fa-IR" sz="3600" b="1" dirty="0" smtClean="0"/>
              <a:t>انواع متغیر از نظر نقشی که در پژوهش دارد</a:t>
            </a:r>
            <a:endParaRPr lang="en-US" sz="3600" b="1" dirty="0" smtClean="0"/>
          </a:p>
        </p:txBody>
      </p:sp>
      <p:sp>
        <p:nvSpPr>
          <p:cNvPr id="55299" name="Rectangle 3"/>
          <p:cNvSpPr>
            <a:spLocks noGrp="1" noChangeArrowheads="1"/>
          </p:cNvSpPr>
          <p:nvPr>
            <p:ph type="body" idx="4294967295"/>
          </p:nvPr>
        </p:nvSpPr>
        <p:spPr>
          <a:xfrm>
            <a:off x="685800" y="2209800"/>
            <a:ext cx="8077200" cy="3124200"/>
          </a:xfrm>
        </p:spPr>
        <p:txBody>
          <a:bodyPr/>
          <a:lstStyle/>
          <a:p>
            <a:pPr algn="just" eaLnBrk="1" hangingPunct="1">
              <a:lnSpc>
                <a:spcPct val="150000"/>
              </a:lnSpc>
              <a:buFontTx/>
              <a:buNone/>
              <a:defRPr/>
            </a:pPr>
            <a:r>
              <a:rPr lang="fa-IR" b="1" dirty="0" smtClean="0"/>
              <a:t>  </a:t>
            </a:r>
            <a:r>
              <a:rPr lang="fa-IR" b="1" dirty="0" smtClean="0">
                <a:solidFill>
                  <a:schemeClr val="hlink"/>
                </a:solidFill>
              </a:rPr>
              <a:t>1-</a:t>
            </a:r>
            <a:r>
              <a:rPr lang="fa-IR" b="1" dirty="0" smtClean="0"/>
              <a:t> </a:t>
            </a:r>
            <a:r>
              <a:rPr lang="fa-IR" b="1" dirty="0" smtClean="0">
                <a:solidFill>
                  <a:srgbClr val="FF3300"/>
                </a:solidFill>
              </a:rPr>
              <a:t>متغیر مستقل: </a:t>
            </a:r>
            <a:r>
              <a:rPr lang="fa-IR" b="1" dirty="0" smtClean="0"/>
              <a:t>متغیری است که بر متغیرهای دیگر اثر می گذارد، متغیر پیش فرض است و از طریق آن متغیر وابسته اندازه گیری و تعیین می شود. در تحقیق آزمایشی متغیر مستقل متغیری است که توسط محقق دستکاری می شود تا تأثیرش بر متغیر وابسته مشخص شود.</a:t>
            </a: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p:cTn id="7" dur="500" fill="hold"/>
                                        <p:tgtEl>
                                          <p:spTgt spid="55298"/>
                                        </p:tgtEl>
                                        <p:attrNameLst>
                                          <p:attrName>ppt_w</p:attrName>
                                        </p:attrNameLst>
                                      </p:cBhvr>
                                      <p:tavLst>
                                        <p:tav tm="0">
                                          <p:val>
                                            <p:fltVal val="0"/>
                                          </p:val>
                                        </p:tav>
                                        <p:tav tm="100000">
                                          <p:val>
                                            <p:strVal val="#ppt_w"/>
                                          </p:val>
                                        </p:tav>
                                      </p:tavLst>
                                    </p:anim>
                                    <p:anim calcmode="lin" valueType="num">
                                      <p:cBhvr>
                                        <p:cTn id="8" dur="500" fill="hold"/>
                                        <p:tgtEl>
                                          <p:spTgt spid="5529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5299">
                                            <p:txEl>
                                              <p:pRg st="0" end="0"/>
                                            </p:txEl>
                                          </p:spTgt>
                                        </p:tgtEl>
                                        <p:attrNameLst>
                                          <p:attrName>style.visibility</p:attrName>
                                        </p:attrNameLst>
                                      </p:cBhvr>
                                      <p:to>
                                        <p:strVal val="visible"/>
                                      </p:to>
                                    </p:set>
                                    <p:anim calcmode="lin" valueType="num">
                                      <p:cBhvr>
                                        <p:cTn id="13" dur="500" fill="hold"/>
                                        <p:tgtEl>
                                          <p:spTgt spid="5529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529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914400" y="1447800"/>
            <a:ext cx="7391400" cy="4038600"/>
          </a:xfrm>
        </p:spPr>
        <p:txBody>
          <a:bodyPr anchorCtr="1"/>
          <a:lstStyle/>
          <a:p>
            <a:pPr algn="r" eaLnBrk="1" hangingPunct="1">
              <a:lnSpc>
                <a:spcPct val="200000"/>
              </a:lnSpc>
              <a:defRPr/>
            </a:pPr>
            <a:r>
              <a:rPr lang="fa-IR" sz="3200" b="1" dirty="0" smtClean="0">
                <a:solidFill>
                  <a:schemeClr val="hlink"/>
                </a:solidFill>
              </a:rPr>
              <a:t>2-</a:t>
            </a:r>
            <a:r>
              <a:rPr lang="fa-IR" sz="3200" b="1" dirty="0" smtClean="0"/>
              <a:t> </a:t>
            </a:r>
            <a:r>
              <a:rPr lang="fa-IR" sz="3200" b="1" dirty="0" smtClean="0">
                <a:solidFill>
                  <a:srgbClr val="FF3300"/>
                </a:solidFill>
              </a:rPr>
              <a:t>متغیر وابسته:</a:t>
            </a:r>
            <a:r>
              <a:rPr lang="fa-IR" sz="3200" b="1" dirty="0" smtClean="0"/>
              <a:t> متغیری است که ارزش یا مقدار آن به متغیر مستقل بستگی دارد. متغیر وابسته در اختیار محقق نیست و محقق  نمی تواند در آن دخل و تصرف و دستکاری به عمل آورد.</a:t>
            </a:r>
            <a:endParaRPr lang="en-US" sz="32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p:cTn id="7" dur="500" fill="hold"/>
                                        <p:tgtEl>
                                          <p:spTgt spid="57346"/>
                                        </p:tgtEl>
                                        <p:attrNameLst>
                                          <p:attrName>ppt_w</p:attrName>
                                        </p:attrNameLst>
                                      </p:cBhvr>
                                      <p:tavLst>
                                        <p:tav tm="0">
                                          <p:val>
                                            <p:fltVal val="0"/>
                                          </p:val>
                                        </p:tav>
                                        <p:tav tm="100000">
                                          <p:val>
                                            <p:strVal val="#ppt_w"/>
                                          </p:val>
                                        </p:tav>
                                      </p:tavLst>
                                    </p:anim>
                                    <p:anim calcmode="lin" valueType="num">
                                      <p:cBhvr>
                                        <p:cTn id="8" dur="500" fill="hold"/>
                                        <p:tgtEl>
                                          <p:spTgt spid="573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228600" y="609600"/>
            <a:ext cx="8458200" cy="2057400"/>
          </a:xfrm>
        </p:spPr>
        <p:txBody>
          <a:bodyPr anchorCtr="1"/>
          <a:lstStyle/>
          <a:p>
            <a:pPr algn="r" eaLnBrk="1" hangingPunct="1">
              <a:lnSpc>
                <a:spcPct val="150000"/>
              </a:lnSpc>
              <a:defRPr/>
            </a:pPr>
            <a:r>
              <a:rPr lang="fa-IR" sz="3200" b="1" dirty="0" smtClean="0">
                <a:solidFill>
                  <a:schemeClr val="bg2"/>
                </a:solidFill>
              </a:rPr>
              <a:t/>
            </a:r>
            <a:br>
              <a:rPr lang="fa-IR" sz="3200" b="1" dirty="0" smtClean="0">
                <a:solidFill>
                  <a:schemeClr val="bg2"/>
                </a:solidFill>
              </a:rPr>
            </a:br>
            <a:r>
              <a:rPr lang="fa-IR" sz="3200" b="1" dirty="0" smtClean="0">
                <a:solidFill>
                  <a:schemeClr val="bg2"/>
                </a:solidFill>
              </a:rPr>
              <a:t/>
            </a:r>
            <a:br>
              <a:rPr lang="fa-IR" sz="3200" b="1" dirty="0" smtClean="0">
                <a:solidFill>
                  <a:schemeClr val="bg2"/>
                </a:solidFill>
              </a:rPr>
            </a:br>
            <a:r>
              <a:rPr lang="fa-IR" sz="3200" b="1" dirty="0" smtClean="0">
                <a:solidFill>
                  <a:schemeClr val="bg2"/>
                </a:solidFill>
              </a:rPr>
              <a:t/>
            </a:r>
            <a:br>
              <a:rPr lang="fa-IR" sz="3200" b="1" dirty="0" smtClean="0">
                <a:solidFill>
                  <a:schemeClr val="bg2"/>
                </a:solidFill>
              </a:rPr>
            </a:br>
            <a:r>
              <a:rPr lang="fa-IR" sz="3200" b="1" dirty="0" smtClean="0">
                <a:solidFill>
                  <a:schemeClr val="bg2"/>
                </a:solidFill>
              </a:rPr>
              <a:t/>
            </a:r>
            <a:br>
              <a:rPr lang="fa-IR" sz="3200" b="1" dirty="0" smtClean="0">
                <a:solidFill>
                  <a:schemeClr val="bg2"/>
                </a:solidFill>
              </a:rPr>
            </a:br>
            <a:r>
              <a:rPr lang="fa-IR" sz="3200" b="1" dirty="0" smtClean="0">
                <a:solidFill>
                  <a:srgbClr val="9966FF"/>
                </a:solidFill>
              </a:rPr>
              <a:t>ج: </a:t>
            </a:r>
            <a:r>
              <a:rPr lang="fa-IR" sz="3200" b="1" dirty="0" smtClean="0"/>
              <a:t>انواع متغیرها از نظر اینکه فاصله بین اعداد در نظر گرفته می شود یا خیر.</a:t>
            </a:r>
            <a:r>
              <a:rPr lang="en-US" sz="3200" b="1" dirty="0" smtClean="0"/>
              <a:t/>
            </a:r>
            <a:br>
              <a:rPr lang="en-US" sz="3200" b="1" dirty="0" smtClean="0"/>
            </a:br>
            <a:r>
              <a:rPr lang="fa-IR" sz="3200" b="1" dirty="0" smtClean="0"/>
              <a:t>اگر متغیر را در مورد تک تک افراد جمعیت یا نمونه ای از آن با مقیاسی مناسب اندازه گیری کنیم  یک مجموعه از اعداد  به دست می اید که آن را داده می نامند . داده ها دو نوع هستنند:</a:t>
            </a:r>
            <a:br>
              <a:rPr lang="fa-IR" sz="3200" b="1" dirty="0" smtClean="0"/>
            </a:br>
            <a:r>
              <a:rPr lang="fa-IR" sz="3200" b="1" dirty="0" smtClean="0"/>
              <a:t> </a:t>
            </a:r>
            <a:br>
              <a:rPr lang="fa-IR" sz="3200" b="1" dirty="0" smtClean="0"/>
            </a:br>
            <a:endParaRPr lang="en-US" sz="3200" b="1" dirty="0" smtClean="0"/>
          </a:p>
        </p:txBody>
      </p:sp>
      <p:sp>
        <p:nvSpPr>
          <p:cNvPr id="59395" name="Rectangle 3"/>
          <p:cNvSpPr>
            <a:spLocks noGrp="1" noChangeArrowheads="1"/>
          </p:cNvSpPr>
          <p:nvPr>
            <p:ph type="body" idx="4294967295"/>
          </p:nvPr>
        </p:nvSpPr>
        <p:spPr>
          <a:xfrm>
            <a:off x="533400" y="4419600"/>
            <a:ext cx="8229600" cy="2108200"/>
          </a:xfrm>
        </p:spPr>
        <p:txBody>
          <a:bodyPr/>
          <a:lstStyle/>
          <a:p>
            <a:pPr algn="just" eaLnBrk="1" hangingPunct="1">
              <a:lnSpc>
                <a:spcPct val="150000"/>
              </a:lnSpc>
              <a:buFontTx/>
              <a:buNone/>
              <a:defRPr/>
            </a:pPr>
            <a:r>
              <a:rPr lang="fa-IR" b="1" dirty="0" smtClean="0"/>
              <a:t>  </a:t>
            </a:r>
            <a:r>
              <a:rPr lang="fa-IR" b="1" dirty="0" smtClean="0">
                <a:solidFill>
                  <a:schemeClr val="hlink"/>
                </a:solidFill>
              </a:rPr>
              <a:t>1-</a:t>
            </a:r>
            <a:r>
              <a:rPr lang="fa-IR" b="1" dirty="0" smtClean="0"/>
              <a:t> </a:t>
            </a:r>
            <a:r>
              <a:rPr lang="fa-IR" b="1" dirty="0" smtClean="0">
                <a:solidFill>
                  <a:srgbClr val="FF3300"/>
                </a:solidFill>
              </a:rPr>
              <a:t>داده های گسسته : </a:t>
            </a:r>
            <a:r>
              <a:rPr lang="fa-IR" b="1" dirty="0" smtClean="0"/>
              <a:t>متغیری که فاصله بین اعداد را درنظر نمی گیرد و ارزشهای موجود بین دو مقدار دارای معنی نیست . مانند : تعداد دانشجویان، تعداد معلمان...</a:t>
            </a:r>
          </a:p>
          <a:p>
            <a:pPr algn="just" eaLnBrk="1" hangingPunct="1">
              <a:lnSpc>
                <a:spcPct val="150000"/>
              </a:lnSpc>
              <a:buFontTx/>
              <a:buNone/>
              <a:defRPr/>
            </a:pPr>
            <a:r>
              <a:rPr lang="fa-IR" b="1" dirty="0" smtClean="0"/>
              <a:t/>
            </a:r>
            <a:br>
              <a:rPr lang="fa-IR" b="1" dirty="0" smtClean="0"/>
            </a:b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p:cTn id="7" dur="500" fill="hold"/>
                                        <p:tgtEl>
                                          <p:spTgt spid="59394"/>
                                        </p:tgtEl>
                                        <p:attrNameLst>
                                          <p:attrName>ppt_w</p:attrName>
                                        </p:attrNameLst>
                                      </p:cBhvr>
                                      <p:tavLst>
                                        <p:tav tm="0">
                                          <p:val>
                                            <p:fltVal val="0"/>
                                          </p:val>
                                        </p:tav>
                                        <p:tav tm="100000">
                                          <p:val>
                                            <p:strVal val="#ppt_w"/>
                                          </p:val>
                                        </p:tav>
                                      </p:tavLst>
                                    </p:anim>
                                    <p:anim calcmode="lin" valueType="num">
                                      <p:cBhvr>
                                        <p:cTn id="8" dur="500" fill="hold"/>
                                        <p:tgtEl>
                                          <p:spTgt spid="5939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9395">
                                            <p:txEl>
                                              <p:pRg st="0" end="0"/>
                                            </p:txEl>
                                          </p:spTgt>
                                        </p:tgtEl>
                                        <p:attrNameLst>
                                          <p:attrName>style.visibility</p:attrName>
                                        </p:attrNameLst>
                                      </p:cBhvr>
                                      <p:to>
                                        <p:strVal val="visible"/>
                                      </p:to>
                                    </p:set>
                                    <p:anim calcmode="lin" valueType="num">
                                      <p:cBhvr>
                                        <p:cTn id="13" dur="500" fill="hold"/>
                                        <p:tgtEl>
                                          <p:spTgt spid="5939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939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9395">
                                            <p:txEl>
                                              <p:pRg st="1" end="1"/>
                                            </p:txEl>
                                          </p:spTgt>
                                        </p:tgtEl>
                                        <p:attrNameLst>
                                          <p:attrName>style.visibility</p:attrName>
                                        </p:attrNameLst>
                                      </p:cBhvr>
                                      <p:to>
                                        <p:strVal val="visible"/>
                                      </p:to>
                                    </p:set>
                                    <p:anim calcmode="lin" valueType="num">
                                      <p:cBhvr>
                                        <p:cTn id="19" dur="500" fill="hold"/>
                                        <p:tgtEl>
                                          <p:spTgt spid="5939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939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685800"/>
            <a:ext cx="7772400" cy="5867400"/>
          </a:xfrm>
        </p:spPr>
        <p:txBody>
          <a:bodyPr/>
          <a:lstStyle/>
          <a:p>
            <a:pPr algn="r">
              <a:defRPr/>
            </a:pPr>
            <a:r>
              <a:rPr lang="fa-IR" sz="3200" b="1" dirty="0" smtClean="0">
                <a:solidFill>
                  <a:srgbClr val="33CCCC"/>
                </a:solidFill>
              </a:rPr>
              <a:t> فصل اول : مقدمات </a:t>
            </a:r>
            <a:br>
              <a:rPr lang="fa-IR" sz="3200" b="1" dirty="0" smtClean="0">
                <a:solidFill>
                  <a:srgbClr val="33CCCC"/>
                </a:solidFill>
              </a:rPr>
            </a:br>
            <a:r>
              <a:rPr lang="fa-IR" sz="3200" b="1" dirty="0" smtClean="0">
                <a:solidFill>
                  <a:srgbClr val="33CCCC"/>
                </a:solidFill>
              </a:rPr>
              <a:t> فصل دوم : مقیاسهای اندازه گیری</a:t>
            </a:r>
            <a:br>
              <a:rPr lang="fa-IR" sz="3200" b="1" dirty="0" smtClean="0">
                <a:solidFill>
                  <a:srgbClr val="33CCCC"/>
                </a:solidFill>
              </a:rPr>
            </a:br>
            <a:r>
              <a:rPr lang="fa-IR" sz="3200" b="1" dirty="0" smtClean="0">
                <a:solidFill>
                  <a:srgbClr val="33CCCC"/>
                </a:solidFill>
              </a:rPr>
              <a:t> فصل سوم : هدف توزیعهای فراوانی و نمودارها</a:t>
            </a:r>
            <a:br>
              <a:rPr lang="fa-IR" sz="3200" b="1" dirty="0" smtClean="0">
                <a:solidFill>
                  <a:srgbClr val="33CCCC"/>
                </a:solidFill>
              </a:rPr>
            </a:br>
            <a:r>
              <a:rPr lang="fa-IR" sz="3200" b="1" dirty="0" smtClean="0">
                <a:solidFill>
                  <a:srgbClr val="33CCCC"/>
                </a:solidFill>
              </a:rPr>
              <a:t> فصل چهارم : اندازه های گرایش مرکزی </a:t>
            </a:r>
            <a:br>
              <a:rPr lang="fa-IR" sz="3200" b="1" dirty="0" smtClean="0">
                <a:solidFill>
                  <a:srgbClr val="33CCCC"/>
                </a:solidFill>
              </a:rPr>
            </a:br>
            <a:r>
              <a:rPr lang="fa-IR" sz="3200" b="1" dirty="0" smtClean="0">
                <a:solidFill>
                  <a:srgbClr val="33CCCC"/>
                </a:solidFill>
              </a:rPr>
              <a:t> فصل پنجم : شاخصهای پراکندگی </a:t>
            </a:r>
            <a:br>
              <a:rPr lang="fa-IR" sz="3200" b="1" dirty="0" smtClean="0">
                <a:solidFill>
                  <a:srgbClr val="33CCCC"/>
                </a:solidFill>
              </a:rPr>
            </a:br>
            <a:r>
              <a:rPr lang="fa-IR" sz="3200" b="1" dirty="0" smtClean="0">
                <a:solidFill>
                  <a:srgbClr val="33CCCC"/>
                </a:solidFill>
              </a:rPr>
              <a:t> فصل ششم : نمره های استاندارد </a:t>
            </a:r>
            <a:br>
              <a:rPr lang="fa-IR" sz="3200" b="1" dirty="0" smtClean="0">
                <a:solidFill>
                  <a:srgbClr val="33CCCC"/>
                </a:solidFill>
              </a:rPr>
            </a:br>
            <a:r>
              <a:rPr lang="fa-IR" sz="3200" b="1" dirty="0" smtClean="0">
                <a:solidFill>
                  <a:srgbClr val="33CCCC"/>
                </a:solidFill>
              </a:rPr>
              <a:t> فصل هفتم : منحنی طبیعی</a:t>
            </a:r>
            <a:br>
              <a:rPr lang="fa-IR" sz="3200" b="1" dirty="0" smtClean="0">
                <a:solidFill>
                  <a:srgbClr val="33CCCC"/>
                </a:solidFill>
              </a:rPr>
            </a:br>
            <a:r>
              <a:rPr lang="fa-IR" sz="3200" b="1" dirty="0" smtClean="0">
                <a:solidFill>
                  <a:srgbClr val="33CCCC"/>
                </a:solidFill>
              </a:rPr>
              <a:t> فصل هشتم : همبستگی</a:t>
            </a:r>
            <a:br>
              <a:rPr lang="fa-IR" sz="3200" b="1" dirty="0" smtClean="0">
                <a:solidFill>
                  <a:srgbClr val="33CCCC"/>
                </a:solidFill>
              </a:rPr>
            </a:br>
            <a:r>
              <a:rPr lang="fa-IR" sz="3200" b="1" dirty="0" smtClean="0">
                <a:solidFill>
                  <a:srgbClr val="33CCCC"/>
                </a:solidFill>
              </a:rPr>
              <a:t> فصل نهم : رگرسیون و پیش بینی </a:t>
            </a:r>
            <a:r>
              <a:rPr lang="fa-IR" b="1" dirty="0" smtClean="0">
                <a:solidFill>
                  <a:srgbClr val="CC3300"/>
                </a:solidFill>
              </a:rPr>
              <a:t/>
            </a:r>
            <a:br>
              <a:rPr lang="fa-IR" b="1" dirty="0" smtClean="0">
                <a:solidFill>
                  <a:srgbClr val="CC3300"/>
                </a:solidFill>
              </a:rPr>
            </a:b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1219200" y="990600"/>
            <a:ext cx="7086600" cy="4724400"/>
          </a:xfrm>
        </p:spPr>
        <p:txBody>
          <a:bodyPr anchorCtr="1"/>
          <a:lstStyle/>
          <a:p>
            <a:pPr algn="r" eaLnBrk="1" hangingPunct="1">
              <a:lnSpc>
                <a:spcPct val="200000"/>
              </a:lnSpc>
              <a:defRPr/>
            </a:pPr>
            <a:r>
              <a:rPr lang="fa-IR" sz="3200" b="1" dirty="0" smtClean="0">
                <a:solidFill>
                  <a:schemeClr val="hlink"/>
                </a:solidFill>
              </a:rPr>
              <a:t>2-</a:t>
            </a:r>
            <a:r>
              <a:rPr lang="fa-IR" sz="3200" b="1" dirty="0" smtClean="0"/>
              <a:t> </a:t>
            </a:r>
            <a:r>
              <a:rPr lang="fa-IR" sz="3200" b="1" dirty="0" smtClean="0">
                <a:solidFill>
                  <a:srgbClr val="FF3300"/>
                </a:solidFill>
              </a:rPr>
              <a:t>داده های پیوسته: </a:t>
            </a:r>
            <a:r>
              <a:rPr lang="fa-IR" sz="3200" b="1" dirty="0" smtClean="0"/>
              <a:t>متغیری که هر ارزش یا مقداری (کسری، اعشاری)</a:t>
            </a:r>
            <a:r>
              <a:rPr lang="en-US" sz="3200" b="1" dirty="0" smtClean="0"/>
              <a:t> </a:t>
            </a:r>
            <a:r>
              <a:rPr lang="fa-IR" sz="3200" b="1" dirty="0" smtClean="0"/>
              <a:t>را می توان به آن اختصاص داد مانند: قد، وزن و...</a:t>
            </a:r>
            <a:endParaRPr lang="en-US" sz="32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p:cTn id="7" dur="500" fill="hold"/>
                                        <p:tgtEl>
                                          <p:spTgt spid="61442"/>
                                        </p:tgtEl>
                                        <p:attrNameLst>
                                          <p:attrName>ppt_w</p:attrName>
                                        </p:attrNameLst>
                                      </p:cBhvr>
                                      <p:tavLst>
                                        <p:tav tm="0">
                                          <p:val>
                                            <p:fltVal val="0"/>
                                          </p:val>
                                        </p:tav>
                                        <p:tav tm="100000">
                                          <p:val>
                                            <p:strVal val="#ppt_w"/>
                                          </p:val>
                                        </p:tav>
                                      </p:tavLst>
                                    </p:anim>
                                    <p:anim calcmode="lin" valueType="num">
                                      <p:cBhvr>
                                        <p:cTn id="8" dur="500" fill="hold"/>
                                        <p:tgtEl>
                                          <p:spTgt spid="614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609600" y="914400"/>
            <a:ext cx="7772400" cy="4648200"/>
          </a:xfrm>
        </p:spPr>
        <p:txBody>
          <a:bodyPr anchorCtr="1"/>
          <a:lstStyle/>
          <a:p>
            <a:pPr algn="just" eaLnBrk="1" hangingPunct="1">
              <a:lnSpc>
                <a:spcPct val="200000"/>
              </a:lnSpc>
              <a:defRPr/>
            </a:pPr>
            <a:r>
              <a:rPr lang="fa-IR" sz="3200" b="1" dirty="0" smtClean="0"/>
              <a:t>در عمل تشخیص بین متغیر پیوسته و گسسته به صورت نظری</a:t>
            </a:r>
            <a:r>
              <a:rPr lang="en-US" sz="3200" b="1" dirty="0" smtClean="0"/>
              <a:t> </a:t>
            </a:r>
            <a:r>
              <a:rPr lang="fa-IR" sz="3200" b="1" dirty="0" smtClean="0"/>
              <a:t>امکان پذیر نیست .دلیل این امرفقدان وسایل اندازه گیری دقیق و مناسب است. در پژوهش غالبا ً متغیرهایی که ذاتا ً پیوسته هستند به صورت گسسته مورد بحث قرار     می گیرند مثلاً سن (پیوسته)به دلیل طبقه بندی کردن افراد به متغیر گسسته تبدیل  می شود.</a:t>
            </a:r>
            <a:r>
              <a:rPr lang="en-US" sz="3200" b="1" dirty="0" smtClean="0"/>
              <a:t> </a:t>
            </a:r>
            <a:r>
              <a:rPr lang="fa-IR" sz="3200" b="1" dirty="0" smtClean="0"/>
              <a:t>  </a:t>
            </a:r>
            <a:endParaRPr lang="en-US" sz="32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p:cTn id="7" dur="500" fill="hold"/>
                                        <p:tgtEl>
                                          <p:spTgt spid="63490"/>
                                        </p:tgtEl>
                                        <p:attrNameLst>
                                          <p:attrName>ppt_w</p:attrName>
                                        </p:attrNameLst>
                                      </p:cBhvr>
                                      <p:tavLst>
                                        <p:tav tm="0">
                                          <p:val>
                                            <p:fltVal val="0"/>
                                          </p:val>
                                        </p:tav>
                                        <p:tav tm="100000">
                                          <p:val>
                                            <p:strVal val="#ppt_w"/>
                                          </p:val>
                                        </p:tav>
                                      </p:tavLst>
                                    </p:anim>
                                    <p:anim calcmode="lin" valueType="num">
                                      <p:cBhvr>
                                        <p:cTn id="8" dur="500" fill="hold"/>
                                        <p:tgtEl>
                                          <p:spTgt spid="634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chorCtr="1"/>
          <a:lstStyle/>
          <a:p>
            <a:pPr algn="just" eaLnBrk="1" hangingPunct="1">
              <a:lnSpc>
                <a:spcPct val="200000"/>
              </a:lnSpc>
              <a:defRPr/>
            </a:pPr>
            <a:r>
              <a:rPr lang="fa-IR" sz="4000" b="1" dirty="0" smtClean="0">
                <a:solidFill>
                  <a:srgbClr val="FFC000"/>
                </a:solidFill>
              </a:rPr>
              <a:t>محدودیتهای اعداد:</a:t>
            </a:r>
            <a:endParaRPr lang="en-US" sz="4000" b="1" dirty="0" smtClean="0">
              <a:solidFill>
                <a:srgbClr val="FFC000"/>
              </a:solidFill>
            </a:endParaRPr>
          </a:p>
        </p:txBody>
      </p:sp>
      <p:sp>
        <p:nvSpPr>
          <p:cNvPr id="6" name="Content Placeholder 5"/>
          <p:cNvSpPr>
            <a:spLocks noGrp="1"/>
          </p:cNvSpPr>
          <p:nvPr>
            <p:ph idx="1"/>
          </p:nvPr>
        </p:nvSpPr>
        <p:spPr>
          <a:xfrm>
            <a:off x="685800" y="1905000"/>
            <a:ext cx="7848600" cy="4114800"/>
          </a:xfrm>
        </p:spPr>
        <p:txBody>
          <a:bodyPr/>
          <a:lstStyle/>
          <a:p>
            <a:pPr>
              <a:defRPr/>
            </a:pPr>
            <a:r>
              <a:rPr lang="fa-IR" b="1" dirty="0" smtClean="0"/>
              <a:t>به دلیل وجود برخی مسائل در اندازه گیری  متغیرهای پیوسته ، به بیشتر متغیرها ارزش عددی  گسسته داده می شود.برای تفسیر چنین ارزشهایی باید حدود واقعی ریاضی آنها را مورد توجه قرار داد . حدود واقعی 5/. واحد پایینتر و بالاتر هر عددی می باشد. مفهوم حدود واقعی مخصوصا ًزمانی مفید است که اعداد گروهبندی یا طبقه بندی شوند.</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p:cTn id="7" dur="500" fill="hold"/>
                                        <p:tgtEl>
                                          <p:spTgt spid="65538"/>
                                        </p:tgtEl>
                                        <p:attrNameLst>
                                          <p:attrName>ppt_w</p:attrName>
                                        </p:attrNameLst>
                                      </p:cBhvr>
                                      <p:tavLst>
                                        <p:tav tm="0">
                                          <p:val>
                                            <p:fltVal val="0"/>
                                          </p:val>
                                        </p:tav>
                                        <p:tav tm="100000">
                                          <p:val>
                                            <p:strVal val="#ppt_w"/>
                                          </p:val>
                                        </p:tav>
                                      </p:tavLst>
                                    </p:anim>
                                    <p:anim calcmode="lin" valueType="num">
                                      <p:cBhvr>
                                        <p:cTn id="8" dur="500" fill="hold"/>
                                        <p:tgtEl>
                                          <p:spTgt spid="655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762000" y="1295400"/>
            <a:ext cx="7620000" cy="4114800"/>
          </a:xfrm>
        </p:spPr>
        <p:txBody>
          <a:bodyPr anchorCtr="1"/>
          <a:lstStyle/>
          <a:p>
            <a:pPr algn="just" eaLnBrk="1" hangingPunct="1">
              <a:lnSpc>
                <a:spcPct val="200000"/>
              </a:lnSpc>
              <a:defRPr/>
            </a:pPr>
            <a:r>
              <a:rPr lang="fa-IR" sz="3200" b="1" dirty="0" smtClean="0"/>
              <a:t>مثال: پس از اجرای یک آزمون ریاضی مشاهده می شود که 10 نفر نمره 12 گرفته اند. این بدان معنی نیست که همه توانایی یکسان دارند بلکه دقیق نبودن وسیله اندازه گیری ممکن است موجب این امر شده باشد به این خاطر نیاز به حدود واقعی می باشد یعنی  12/5- 11/5</a:t>
            </a:r>
            <a:endParaRPr lang="en-US" sz="32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p:cTn id="7" dur="500" fill="hold"/>
                                        <p:tgtEl>
                                          <p:spTgt spid="67586"/>
                                        </p:tgtEl>
                                        <p:attrNameLst>
                                          <p:attrName>ppt_w</p:attrName>
                                        </p:attrNameLst>
                                      </p:cBhvr>
                                      <p:tavLst>
                                        <p:tav tm="0">
                                          <p:val>
                                            <p:fltVal val="0"/>
                                          </p:val>
                                        </p:tav>
                                        <p:tav tm="100000">
                                          <p:val>
                                            <p:strVal val="#ppt_w"/>
                                          </p:val>
                                        </p:tav>
                                      </p:tavLst>
                                    </p:anim>
                                    <p:anim calcmode="lin" valueType="num">
                                      <p:cBhvr>
                                        <p:cTn id="8" dur="500" fill="hold"/>
                                        <p:tgtEl>
                                          <p:spTgt spid="675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4584700"/>
          </a:xfrm>
        </p:spPr>
        <p:txBody>
          <a:bodyPr/>
          <a:lstStyle/>
          <a:p>
            <a:pPr algn="ctr">
              <a:defRPr/>
            </a:pPr>
            <a:r>
              <a:rPr lang="fa-IR" sz="6600" b="1" dirty="0" smtClean="0">
                <a:solidFill>
                  <a:srgbClr val="CC3300"/>
                </a:solidFill>
              </a:rPr>
              <a:t>فصل دوم</a:t>
            </a:r>
            <a:r>
              <a:rPr lang="fa-IR" sz="8000" b="1" dirty="0" smtClean="0">
                <a:solidFill>
                  <a:srgbClr val="CC3300"/>
                </a:solidFill>
              </a:rPr>
              <a:t/>
            </a:r>
            <a:br>
              <a:rPr lang="fa-IR" sz="8000" b="1" dirty="0" smtClean="0">
                <a:solidFill>
                  <a:srgbClr val="CC3300"/>
                </a:solidFill>
              </a:rPr>
            </a:br>
            <a:r>
              <a:rPr lang="fa-IR" sz="8000" b="1" dirty="0" smtClean="0">
                <a:solidFill>
                  <a:srgbClr val="CC3300"/>
                </a:solidFill>
              </a:rPr>
              <a:t/>
            </a:r>
            <a:br>
              <a:rPr lang="fa-IR" sz="8000" b="1" dirty="0" smtClean="0">
                <a:solidFill>
                  <a:srgbClr val="CC3300"/>
                </a:solidFill>
              </a:rPr>
            </a:br>
            <a:r>
              <a:rPr lang="fa-IR" sz="8000" b="1" dirty="0" smtClean="0">
                <a:solidFill>
                  <a:srgbClr val="CC3300"/>
                </a:solidFill>
              </a:rPr>
              <a:t>مقیاسهای اندازه گیری</a:t>
            </a:r>
            <a:endParaRPr lang="en-US" sz="8000"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defRPr/>
            </a:pPr>
            <a:r>
              <a:rPr lang="fa-IR" b="1" dirty="0" smtClean="0">
                <a:solidFill>
                  <a:schemeClr val="hlink"/>
                </a:solidFill>
              </a:rPr>
              <a:t>مقیاسهای اندازه گیری:</a:t>
            </a:r>
            <a:endParaRPr lang="en-US" dirty="0"/>
          </a:p>
        </p:txBody>
      </p:sp>
      <p:sp>
        <p:nvSpPr>
          <p:cNvPr id="69635" name="Rectangle 3"/>
          <p:cNvSpPr>
            <a:spLocks noGrp="1" noChangeArrowheads="1"/>
          </p:cNvSpPr>
          <p:nvPr>
            <p:ph idx="1"/>
          </p:nvPr>
        </p:nvSpPr>
        <p:spPr>
          <a:xfrm>
            <a:off x="838200" y="533400"/>
            <a:ext cx="7848600" cy="4495800"/>
          </a:xfrm>
        </p:spPr>
        <p:txBody>
          <a:bodyPr/>
          <a:lstStyle/>
          <a:p>
            <a:pPr algn="just" eaLnBrk="1" hangingPunct="1">
              <a:lnSpc>
                <a:spcPct val="150000"/>
              </a:lnSpc>
              <a:buFontTx/>
              <a:buNone/>
              <a:defRPr/>
            </a:pPr>
            <a:r>
              <a:rPr lang="fa-IR" b="1" dirty="0" smtClean="0"/>
              <a:t> </a:t>
            </a:r>
            <a:endParaRPr lang="fa-IR" sz="4400" b="1" dirty="0" smtClean="0"/>
          </a:p>
          <a:p>
            <a:pPr algn="just" eaLnBrk="1" hangingPunct="1">
              <a:lnSpc>
                <a:spcPct val="150000"/>
              </a:lnSpc>
              <a:buFontTx/>
              <a:buNone/>
              <a:defRPr/>
            </a:pPr>
            <a:r>
              <a:rPr lang="fa-IR" b="1" dirty="0" smtClean="0"/>
              <a:t>   اساس فعالیت در هر پژوهشی اندازه گیری است. به طور کلی اندازه گیری عبارتست از نسبت عددی دادن به یک صفت یا حادثه بر اساس یک قانون معین .</a:t>
            </a:r>
          </a:p>
          <a:p>
            <a:pPr algn="just" eaLnBrk="1" hangingPunct="1">
              <a:lnSpc>
                <a:spcPct val="150000"/>
              </a:lnSpc>
              <a:buFontTx/>
              <a:buNone/>
              <a:defRPr/>
            </a:pPr>
            <a:r>
              <a:rPr lang="fa-IR" b="1" dirty="0" smtClean="0"/>
              <a:t>   چهار نوع مقیاس اندازه گیری وجود دارد که به صورت سلسله مراتب هستند.</a:t>
            </a:r>
          </a:p>
          <a:p>
            <a:pPr algn="just" eaLnBrk="1" hangingPunct="1">
              <a:lnSpc>
                <a:spcPct val="150000"/>
              </a:lnSpc>
              <a:buFontTx/>
              <a:buNone/>
              <a:defRPr/>
            </a:pPr>
            <a:r>
              <a:rPr lang="fa-IR" b="1" dirty="0" smtClean="0"/>
              <a:t>   </a:t>
            </a:r>
            <a:r>
              <a:rPr lang="fa-IR" b="1" dirty="0" smtClean="0">
                <a:solidFill>
                  <a:schemeClr val="hlink"/>
                </a:solidFill>
              </a:rPr>
              <a:t>1- اسمی 2- ترتیبی 3- فاصله ایی 4- نسبی</a:t>
            </a:r>
            <a:endParaRPr lang="en-US" b="1" dirty="0" smtClean="0">
              <a:solidFill>
                <a:schemeClr val="hlink"/>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p:cTn id="7" dur="500" fill="hold"/>
                                        <p:tgtEl>
                                          <p:spTgt spid="696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963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9635">
                                            <p:txEl>
                                              <p:pRg st="1" end="1"/>
                                            </p:txEl>
                                          </p:spTgt>
                                        </p:tgtEl>
                                        <p:attrNameLst>
                                          <p:attrName>style.visibility</p:attrName>
                                        </p:attrNameLst>
                                      </p:cBhvr>
                                      <p:to>
                                        <p:strVal val="visible"/>
                                      </p:to>
                                    </p:set>
                                    <p:anim calcmode="lin" valueType="num">
                                      <p:cBhvr>
                                        <p:cTn id="13" dur="500" fill="hold"/>
                                        <p:tgtEl>
                                          <p:spTgt spid="6963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963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9635">
                                            <p:txEl>
                                              <p:pRg st="2" end="2"/>
                                            </p:txEl>
                                          </p:spTgt>
                                        </p:tgtEl>
                                        <p:attrNameLst>
                                          <p:attrName>style.visibility</p:attrName>
                                        </p:attrNameLst>
                                      </p:cBhvr>
                                      <p:to>
                                        <p:strVal val="visible"/>
                                      </p:to>
                                    </p:set>
                                    <p:anim calcmode="lin" valueType="num">
                                      <p:cBhvr>
                                        <p:cTn id="19" dur="500" fill="hold"/>
                                        <p:tgtEl>
                                          <p:spTgt spid="6963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6963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9635">
                                            <p:txEl>
                                              <p:pRg st="3" end="3"/>
                                            </p:txEl>
                                          </p:spTgt>
                                        </p:tgtEl>
                                        <p:attrNameLst>
                                          <p:attrName>style.visibility</p:attrName>
                                        </p:attrNameLst>
                                      </p:cBhvr>
                                      <p:to>
                                        <p:strVal val="visible"/>
                                      </p:to>
                                    </p:set>
                                    <p:anim calcmode="lin" valueType="num">
                                      <p:cBhvr>
                                        <p:cTn id="25" dur="500" fill="hold"/>
                                        <p:tgtEl>
                                          <p:spTgt spid="6963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6963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304800" y="0"/>
            <a:ext cx="8229600" cy="1139825"/>
          </a:xfrm>
        </p:spPr>
        <p:txBody>
          <a:bodyPr anchorCtr="1"/>
          <a:lstStyle/>
          <a:p>
            <a:pPr eaLnBrk="1" hangingPunct="1">
              <a:defRPr/>
            </a:pPr>
            <a:r>
              <a:rPr lang="fa-IR" sz="4000" b="1" dirty="0" smtClean="0">
                <a:solidFill>
                  <a:srgbClr val="00B0F0"/>
                </a:solidFill>
              </a:rPr>
              <a:t>مقیاس اسمی</a:t>
            </a:r>
            <a:endParaRPr lang="en-US" sz="4000" b="1" dirty="0" smtClean="0">
              <a:solidFill>
                <a:srgbClr val="00B0F0"/>
              </a:solidFill>
            </a:endParaRPr>
          </a:p>
        </p:txBody>
      </p:sp>
      <p:sp>
        <p:nvSpPr>
          <p:cNvPr id="71683" name="Rectangle 3"/>
          <p:cNvSpPr>
            <a:spLocks noGrp="1" noChangeArrowheads="1"/>
          </p:cNvSpPr>
          <p:nvPr>
            <p:ph type="body" idx="4294967295"/>
          </p:nvPr>
        </p:nvSpPr>
        <p:spPr>
          <a:xfrm>
            <a:off x="609600" y="1066800"/>
            <a:ext cx="8153400" cy="4530725"/>
          </a:xfrm>
        </p:spPr>
        <p:txBody>
          <a:bodyPr/>
          <a:lstStyle/>
          <a:p>
            <a:pPr eaLnBrk="1" hangingPunct="1">
              <a:lnSpc>
                <a:spcPct val="150000"/>
              </a:lnSpc>
              <a:buFontTx/>
              <a:buNone/>
              <a:defRPr/>
            </a:pPr>
            <a:r>
              <a:rPr lang="fa-IR" b="1" dirty="0" smtClean="0"/>
              <a:t>   ساده ترین مقیاس اندازه گیری و سنجش می باشد که فقط به نامگذاری و طبقه بندی داده ها می پردازد مانند </a:t>
            </a:r>
            <a:r>
              <a:rPr lang="en-US" b="1" dirty="0" smtClean="0"/>
              <a:t>:</a:t>
            </a:r>
            <a:r>
              <a:rPr lang="fa-IR" b="1" dirty="0" smtClean="0"/>
              <a:t>جنس که به دو طبقه مرد و زن تقسیم می شود.</a:t>
            </a:r>
          </a:p>
          <a:p>
            <a:pPr eaLnBrk="1" hangingPunct="1">
              <a:lnSpc>
                <a:spcPct val="150000"/>
              </a:lnSpc>
              <a:buFontTx/>
              <a:buNone/>
              <a:defRPr/>
            </a:pPr>
            <a:endParaRPr lang="fa-IR" b="1" dirty="0" smtClean="0"/>
          </a:p>
          <a:p>
            <a:pPr eaLnBrk="1" hangingPunct="1">
              <a:lnSpc>
                <a:spcPct val="150000"/>
              </a:lnSpc>
              <a:buFontTx/>
              <a:buNone/>
              <a:defRPr/>
            </a:pPr>
            <a:r>
              <a:rPr lang="fa-IR" b="1" dirty="0" smtClean="0"/>
              <a:t>   </a:t>
            </a:r>
            <a:r>
              <a:rPr lang="fa-IR" b="1" dirty="0" smtClean="0">
                <a:solidFill>
                  <a:srgbClr val="FF33CC"/>
                </a:solidFill>
              </a:rPr>
              <a:t>نکته: </a:t>
            </a:r>
            <a:r>
              <a:rPr lang="fa-IR" b="1" dirty="0" smtClean="0"/>
              <a:t>مقیاس اسمی  باید کامل  باشد به این معنی که  باید در هر طبقه کلیه افراد هم نوع جایگزین شود.</a:t>
            </a: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1682"/>
                                        </p:tgtEl>
                                        <p:attrNameLst>
                                          <p:attrName>style.visibility</p:attrName>
                                        </p:attrNameLst>
                                      </p:cBhvr>
                                      <p:to>
                                        <p:strVal val="visible"/>
                                      </p:to>
                                    </p:set>
                                    <p:anim calcmode="lin" valueType="num">
                                      <p:cBhvr>
                                        <p:cTn id="7" dur="500" fill="hold"/>
                                        <p:tgtEl>
                                          <p:spTgt spid="71682"/>
                                        </p:tgtEl>
                                        <p:attrNameLst>
                                          <p:attrName>ppt_w</p:attrName>
                                        </p:attrNameLst>
                                      </p:cBhvr>
                                      <p:tavLst>
                                        <p:tav tm="0">
                                          <p:val>
                                            <p:fltVal val="0"/>
                                          </p:val>
                                        </p:tav>
                                        <p:tav tm="100000">
                                          <p:val>
                                            <p:strVal val="#ppt_w"/>
                                          </p:val>
                                        </p:tav>
                                      </p:tavLst>
                                    </p:anim>
                                    <p:anim calcmode="lin" valueType="num">
                                      <p:cBhvr>
                                        <p:cTn id="8" dur="500" fill="hold"/>
                                        <p:tgtEl>
                                          <p:spTgt spid="7168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1683">
                                            <p:txEl>
                                              <p:pRg st="0" end="0"/>
                                            </p:txEl>
                                          </p:spTgt>
                                        </p:tgtEl>
                                        <p:attrNameLst>
                                          <p:attrName>style.visibility</p:attrName>
                                        </p:attrNameLst>
                                      </p:cBhvr>
                                      <p:to>
                                        <p:strVal val="visible"/>
                                      </p:to>
                                    </p:set>
                                    <p:anim calcmode="lin" valueType="num">
                                      <p:cBhvr>
                                        <p:cTn id="13" dur="500" fill="hold"/>
                                        <p:tgtEl>
                                          <p:spTgt spid="7168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7168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1683">
                                            <p:txEl>
                                              <p:pRg st="2" end="2"/>
                                            </p:txEl>
                                          </p:spTgt>
                                        </p:tgtEl>
                                        <p:attrNameLst>
                                          <p:attrName>style.visibility</p:attrName>
                                        </p:attrNameLst>
                                      </p:cBhvr>
                                      <p:to>
                                        <p:strVal val="visible"/>
                                      </p:to>
                                    </p:set>
                                    <p:anim calcmode="lin" valueType="num">
                                      <p:cBhvr>
                                        <p:cTn id="19" dur="500" fill="hold"/>
                                        <p:tgtEl>
                                          <p:spTgt spid="7168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7168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457200" y="685800"/>
            <a:ext cx="8229600" cy="1139825"/>
          </a:xfrm>
        </p:spPr>
        <p:txBody>
          <a:bodyPr anchorCtr="1"/>
          <a:lstStyle/>
          <a:p>
            <a:pPr eaLnBrk="1" hangingPunct="1">
              <a:defRPr/>
            </a:pPr>
            <a:r>
              <a:rPr lang="fa-IR" sz="4000" b="1" dirty="0" smtClean="0">
                <a:solidFill>
                  <a:srgbClr val="00B0F0"/>
                </a:solidFill>
              </a:rPr>
              <a:t>مقیاس ترتیبی</a:t>
            </a:r>
            <a:endParaRPr lang="en-US" sz="4000" b="1" dirty="0" smtClean="0">
              <a:solidFill>
                <a:srgbClr val="00B0F0"/>
              </a:solidFill>
            </a:endParaRPr>
          </a:p>
        </p:txBody>
      </p:sp>
      <p:sp>
        <p:nvSpPr>
          <p:cNvPr id="73731" name="Rectangle 3"/>
          <p:cNvSpPr>
            <a:spLocks noGrp="1" noChangeArrowheads="1"/>
          </p:cNvSpPr>
          <p:nvPr>
            <p:ph type="body" idx="4294967295"/>
          </p:nvPr>
        </p:nvSpPr>
        <p:spPr>
          <a:xfrm>
            <a:off x="838200" y="2320925"/>
            <a:ext cx="7848600" cy="2836863"/>
          </a:xfrm>
        </p:spPr>
        <p:txBody>
          <a:bodyPr/>
          <a:lstStyle/>
          <a:p>
            <a:pPr algn="just" eaLnBrk="1" hangingPunct="1">
              <a:lnSpc>
                <a:spcPct val="150000"/>
              </a:lnSpc>
              <a:buFontTx/>
              <a:buNone/>
              <a:defRPr/>
            </a:pPr>
            <a:r>
              <a:rPr lang="fa-IR" b="1" dirty="0" smtClean="0"/>
              <a:t>   این مقیاس علاوه بر اینکه داده ها را نامگذاری و طبقه بندی می کند به هر طبقه رتبه ای هم می دهد یعنی افراد یا اشیاء بر اساس ویژگیهای مورد اندازه گیری از بالاترین به پایینترین مرتب می شوند.در این مقیاس فاصله ها یکسان نیست. </a:t>
            </a: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3730"/>
                                        </p:tgtEl>
                                        <p:attrNameLst>
                                          <p:attrName>style.visibility</p:attrName>
                                        </p:attrNameLst>
                                      </p:cBhvr>
                                      <p:to>
                                        <p:strVal val="visible"/>
                                      </p:to>
                                    </p:set>
                                    <p:anim calcmode="lin" valueType="num">
                                      <p:cBhvr>
                                        <p:cTn id="7" dur="500" fill="hold"/>
                                        <p:tgtEl>
                                          <p:spTgt spid="73730"/>
                                        </p:tgtEl>
                                        <p:attrNameLst>
                                          <p:attrName>ppt_w</p:attrName>
                                        </p:attrNameLst>
                                      </p:cBhvr>
                                      <p:tavLst>
                                        <p:tav tm="0">
                                          <p:val>
                                            <p:fltVal val="0"/>
                                          </p:val>
                                        </p:tav>
                                        <p:tav tm="100000">
                                          <p:val>
                                            <p:strVal val="#ppt_w"/>
                                          </p:val>
                                        </p:tav>
                                      </p:tavLst>
                                    </p:anim>
                                    <p:anim calcmode="lin" valueType="num">
                                      <p:cBhvr>
                                        <p:cTn id="8" dur="500" fill="hold"/>
                                        <p:tgtEl>
                                          <p:spTgt spid="7373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3731">
                                            <p:txEl>
                                              <p:pRg st="0" end="0"/>
                                            </p:txEl>
                                          </p:spTgt>
                                        </p:tgtEl>
                                        <p:attrNameLst>
                                          <p:attrName>style.visibility</p:attrName>
                                        </p:attrNameLst>
                                      </p:cBhvr>
                                      <p:to>
                                        <p:strVal val="visible"/>
                                      </p:to>
                                    </p:set>
                                    <p:anim calcmode="lin" valueType="num">
                                      <p:cBhvr>
                                        <p:cTn id="13" dur="500" fill="hold"/>
                                        <p:tgtEl>
                                          <p:spTgt spid="7373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7373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P spid="73731"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457200" y="609600"/>
            <a:ext cx="8229600" cy="1139825"/>
          </a:xfrm>
        </p:spPr>
        <p:txBody>
          <a:bodyPr anchorCtr="1"/>
          <a:lstStyle/>
          <a:p>
            <a:pPr eaLnBrk="1" hangingPunct="1">
              <a:defRPr/>
            </a:pPr>
            <a:r>
              <a:rPr lang="fa-IR" sz="4000" b="1" dirty="0" smtClean="0">
                <a:solidFill>
                  <a:srgbClr val="00B0F0"/>
                </a:solidFill>
              </a:rPr>
              <a:t>مقیاس فاصله ای:</a:t>
            </a:r>
            <a:endParaRPr lang="en-US" sz="4000" b="1" dirty="0" smtClean="0">
              <a:solidFill>
                <a:srgbClr val="00B0F0"/>
              </a:solidFill>
            </a:endParaRPr>
          </a:p>
        </p:txBody>
      </p:sp>
      <p:sp>
        <p:nvSpPr>
          <p:cNvPr id="75779" name="Rectangle 3"/>
          <p:cNvSpPr>
            <a:spLocks noGrp="1" noChangeArrowheads="1"/>
          </p:cNvSpPr>
          <p:nvPr>
            <p:ph type="body" idx="4294967295"/>
          </p:nvPr>
        </p:nvSpPr>
        <p:spPr>
          <a:xfrm>
            <a:off x="762000" y="1752600"/>
            <a:ext cx="7848600" cy="3581400"/>
          </a:xfrm>
        </p:spPr>
        <p:txBody>
          <a:bodyPr/>
          <a:lstStyle/>
          <a:p>
            <a:pPr algn="just" eaLnBrk="1" hangingPunct="1">
              <a:lnSpc>
                <a:spcPct val="150000"/>
              </a:lnSpc>
              <a:buFontTx/>
              <a:buNone/>
              <a:defRPr/>
            </a:pPr>
            <a:r>
              <a:rPr lang="fa-IR" b="1" dirty="0" smtClean="0"/>
              <a:t>   این مقیاس علاوه بر طبقه بندی و نامگذاری داده ها,نسبت دو تفاضل یا دو فاصله را حفظ میکند.مانند درجه حرارت</a:t>
            </a:r>
            <a:r>
              <a:rPr lang="en-US" b="1" dirty="0" smtClean="0"/>
              <a:t> </a:t>
            </a:r>
            <a:r>
              <a:rPr lang="fa-IR" b="1" dirty="0" smtClean="0"/>
              <a:t>و...</a:t>
            </a:r>
          </a:p>
          <a:p>
            <a:pPr algn="just" eaLnBrk="1" hangingPunct="1">
              <a:lnSpc>
                <a:spcPct val="150000"/>
              </a:lnSpc>
              <a:buFontTx/>
              <a:buNone/>
              <a:defRPr/>
            </a:pPr>
            <a:r>
              <a:rPr lang="fa-IR" b="1" dirty="0" smtClean="0"/>
              <a:t>   در این مقیاس صفر مطلق وجود ندارد .مثلاً دانش آموزی که در یک آزمون هوش صفر می گیرد به این معنی نیست که اصلا ً هوشی ندارد.</a:t>
            </a: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p:cTn id="7" dur="500" fill="hold"/>
                                        <p:tgtEl>
                                          <p:spTgt spid="75778"/>
                                        </p:tgtEl>
                                        <p:attrNameLst>
                                          <p:attrName>ppt_w</p:attrName>
                                        </p:attrNameLst>
                                      </p:cBhvr>
                                      <p:tavLst>
                                        <p:tav tm="0">
                                          <p:val>
                                            <p:fltVal val="0"/>
                                          </p:val>
                                        </p:tav>
                                        <p:tav tm="100000">
                                          <p:val>
                                            <p:strVal val="#ppt_w"/>
                                          </p:val>
                                        </p:tav>
                                      </p:tavLst>
                                    </p:anim>
                                    <p:anim calcmode="lin" valueType="num">
                                      <p:cBhvr>
                                        <p:cTn id="8" dur="500" fill="hold"/>
                                        <p:tgtEl>
                                          <p:spTgt spid="7577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5779">
                                            <p:txEl>
                                              <p:pRg st="0" end="0"/>
                                            </p:txEl>
                                          </p:spTgt>
                                        </p:tgtEl>
                                        <p:attrNameLst>
                                          <p:attrName>style.visibility</p:attrName>
                                        </p:attrNameLst>
                                      </p:cBhvr>
                                      <p:to>
                                        <p:strVal val="visible"/>
                                      </p:to>
                                    </p:set>
                                    <p:anim calcmode="lin" valueType="num">
                                      <p:cBhvr>
                                        <p:cTn id="13" dur="500" fill="hold"/>
                                        <p:tgtEl>
                                          <p:spTgt spid="7577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7577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5779">
                                            <p:txEl>
                                              <p:pRg st="1" end="1"/>
                                            </p:txEl>
                                          </p:spTgt>
                                        </p:tgtEl>
                                        <p:attrNameLst>
                                          <p:attrName>style.visibility</p:attrName>
                                        </p:attrNameLst>
                                      </p:cBhvr>
                                      <p:to>
                                        <p:strVal val="visible"/>
                                      </p:to>
                                    </p:set>
                                    <p:anim calcmode="lin" valueType="num">
                                      <p:cBhvr>
                                        <p:cTn id="19" dur="500" fill="hold"/>
                                        <p:tgtEl>
                                          <p:spTgt spid="7577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75779">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p:bldP spid="75779"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381000" y="228600"/>
            <a:ext cx="8229600" cy="1139825"/>
          </a:xfrm>
        </p:spPr>
        <p:txBody>
          <a:bodyPr anchorCtr="1"/>
          <a:lstStyle/>
          <a:p>
            <a:pPr eaLnBrk="1" hangingPunct="1">
              <a:defRPr/>
            </a:pPr>
            <a:r>
              <a:rPr lang="fa-IR" sz="4000" b="1" dirty="0" smtClean="0">
                <a:solidFill>
                  <a:srgbClr val="00B0F0"/>
                </a:solidFill>
              </a:rPr>
              <a:t>مقیاس نسبی</a:t>
            </a:r>
            <a:endParaRPr lang="en-US" sz="4000" b="1" dirty="0" smtClean="0">
              <a:solidFill>
                <a:srgbClr val="00B0F0"/>
              </a:solidFill>
            </a:endParaRPr>
          </a:p>
        </p:txBody>
      </p:sp>
      <p:sp>
        <p:nvSpPr>
          <p:cNvPr id="77827" name="Rectangle 3"/>
          <p:cNvSpPr>
            <a:spLocks noGrp="1" noChangeArrowheads="1"/>
          </p:cNvSpPr>
          <p:nvPr>
            <p:ph type="body" idx="4294967295"/>
          </p:nvPr>
        </p:nvSpPr>
        <p:spPr>
          <a:xfrm>
            <a:off x="762000" y="1676400"/>
            <a:ext cx="7848600" cy="3810000"/>
          </a:xfrm>
        </p:spPr>
        <p:txBody>
          <a:bodyPr/>
          <a:lstStyle/>
          <a:p>
            <a:pPr algn="just" eaLnBrk="1" hangingPunct="1">
              <a:lnSpc>
                <a:spcPct val="150000"/>
              </a:lnSpc>
              <a:buFontTx/>
              <a:buNone/>
              <a:defRPr/>
            </a:pPr>
            <a:r>
              <a:rPr lang="fa-IR" b="1" dirty="0" smtClean="0"/>
              <a:t>   این مقیاس کاملترین نوع مقیاس سنجش می باشد و تمام خصوصیات مقیاسهای قبلی را دارا است و می توان هر گونه عملیات و کاری با آن انجام داد.در این مقیاس صفر مطلق است به این معنی که صفر به معنی وجود نداشتن می باشد مثلا ً اگر درآمد فردی صفر باشد یعنی هیچگونه درآمدی ندارد. </a:t>
            </a: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7826"/>
                                        </p:tgtEl>
                                        <p:attrNameLst>
                                          <p:attrName>style.visibility</p:attrName>
                                        </p:attrNameLst>
                                      </p:cBhvr>
                                      <p:to>
                                        <p:strVal val="visible"/>
                                      </p:to>
                                    </p:set>
                                    <p:anim calcmode="lin" valueType="num">
                                      <p:cBhvr>
                                        <p:cTn id="7" dur="500" fill="hold"/>
                                        <p:tgtEl>
                                          <p:spTgt spid="77826"/>
                                        </p:tgtEl>
                                        <p:attrNameLst>
                                          <p:attrName>ppt_w</p:attrName>
                                        </p:attrNameLst>
                                      </p:cBhvr>
                                      <p:tavLst>
                                        <p:tav tm="0">
                                          <p:val>
                                            <p:fltVal val="0"/>
                                          </p:val>
                                        </p:tav>
                                        <p:tav tm="100000">
                                          <p:val>
                                            <p:strVal val="#ppt_w"/>
                                          </p:val>
                                        </p:tav>
                                      </p:tavLst>
                                    </p:anim>
                                    <p:anim calcmode="lin" valueType="num">
                                      <p:cBhvr>
                                        <p:cTn id="8" dur="500" fill="hold"/>
                                        <p:tgtEl>
                                          <p:spTgt spid="778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7827">
                                            <p:txEl>
                                              <p:pRg st="0" end="0"/>
                                            </p:txEl>
                                          </p:spTgt>
                                        </p:tgtEl>
                                        <p:attrNameLst>
                                          <p:attrName>style.visibility</p:attrName>
                                        </p:attrNameLst>
                                      </p:cBhvr>
                                      <p:to>
                                        <p:strVal val="visible"/>
                                      </p:to>
                                    </p:set>
                                    <p:anim calcmode="lin" valueType="num">
                                      <p:cBhvr>
                                        <p:cTn id="13" dur="500" fill="hold"/>
                                        <p:tgtEl>
                                          <p:spTgt spid="7782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7782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P spid="77827"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304800" y="1447800"/>
            <a:ext cx="8229600" cy="2971800"/>
          </a:xfrm>
        </p:spPr>
        <p:txBody>
          <a:bodyPr anchorCtr="1"/>
          <a:lstStyle/>
          <a:p>
            <a:pPr algn="ctr" eaLnBrk="1" hangingPunct="1">
              <a:lnSpc>
                <a:spcPct val="150000"/>
              </a:lnSpc>
              <a:defRPr/>
            </a:pPr>
            <a:r>
              <a:rPr lang="fa-IR" sz="6600" b="1" dirty="0" smtClean="0">
                <a:solidFill>
                  <a:srgbClr val="CC3300"/>
                </a:solidFill>
              </a:rPr>
              <a:t>فصل اول</a:t>
            </a:r>
            <a:r>
              <a:rPr lang="fa-IR" sz="11500" b="1" dirty="0" smtClean="0">
                <a:solidFill>
                  <a:srgbClr val="CC3300"/>
                </a:solidFill>
              </a:rPr>
              <a:t/>
            </a:r>
            <a:br>
              <a:rPr lang="fa-IR" sz="11500" b="1" dirty="0" smtClean="0">
                <a:solidFill>
                  <a:srgbClr val="CC3300"/>
                </a:solidFill>
              </a:rPr>
            </a:br>
            <a:r>
              <a:rPr lang="fa-IR" sz="16600" b="1" dirty="0" smtClean="0">
                <a:solidFill>
                  <a:srgbClr val="CC3300"/>
                </a:solidFill>
              </a:rPr>
              <a:t>مقدمات</a:t>
            </a:r>
            <a:endParaRPr lang="en-US" sz="11500" b="1" dirty="0" smtClean="0">
              <a:solidFill>
                <a:srgbClr val="CC33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381000" y="1905000"/>
            <a:ext cx="8229600" cy="2667000"/>
          </a:xfrm>
        </p:spPr>
        <p:txBody>
          <a:bodyPr anchorCtr="1"/>
          <a:lstStyle/>
          <a:p>
            <a:pPr algn="ctr" eaLnBrk="1" hangingPunct="1">
              <a:defRPr/>
            </a:pPr>
            <a:r>
              <a:rPr lang="fa-IR" sz="5400" b="1" dirty="0" smtClean="0">
                <a:solidFill>
                  <a:srgbClr val="CC3300"/>
                </a:solidFill>
              </a:rPr>
              <a:t>فصل سوم</a:t>
            </a:r>
            <a:br>
              <a:rPr lang="fa-IR" sz="5400" b="1" dirty="0" smtClean="0">
                <a:solidFill>
                  <a:srgbClr val="CC3300"/>
                </a:solidFill>
              </a:rPr>
            </a:br>
            <a:r>
              <a:rPr lang="en-US" sz="5400" b="1" dirty="0" smtClean="0">
                <a:solidFill>
                  <a:srgbClr val="CC3300"/>
                </a:solidFill>
              </a:rPr>
              <a:t/>
            </a:r>
            <a:br>
              <a:rPr lang="en-US" sz="5400" b="1" dirty="0" smtClean="0">
                <a:solidFill>
                  <a:srgbClr val="CC3300"/>
                </a:solidFill>
              </a:rPr>
            </a:br>
            <a:r>
              <a:rPr lang="fa-IR" sz="7200" b="1" dirty="0" smtClean="0">
                <a:solidFill>
                  <a:srgbClr val="CC3300"/>
                </a:solidFill>
              </a:rPr>
              <a:t>هدف توزیعهای فراوانی و</a:t>
            </a:r>
            <a:r>
              <a:rPr lang="fa-IR" sz="7200" b="1" dirty="0" smtClean="0"/>
              <a:t> </a:t>
            </a:r>
            <a:r>
              <a:rPr lang="fa-IR" sz="7200" b="1" dirty="0" smtClean="0">
                <a:solidFill>
                  <a:srgbClr val="CC3300"/>
                </a:solidFill>
              </a:rPr>
              <a:t>نمودارها</a:t>
            </a:r>
            <a:endParaRPr lang="en-US" sz="5400" b="1" dirty="0" smtClean="0">
              <a:solidFill>
                <a:srgbClr val="CC33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p:cTn id="7" dur="500" fill="hold"/>
                                        <p:tgtEl>
                                          <p:spTgt spid="79874"/>
                                        </p:tgtEl>
                                        <p:attrNameLst>
                                          <p:attrName>ppt_w</p:attrName>
                                        </p:attrNameLst>
                                      </p:cBhvr>
                                      <p:tavLst>
                                        <p:tav tm="0">
                                          <p:val>
                                            <p:fltVal val="0"/>
                                          </p:val>
                                        </p:tav>
                                        <p:tav tm="100000">
                                          <p:val>
                                            <p:strVal val="#ppt_w"/>
                                          </p:val>
                                        </p:tav>
                                      </p:tavLst>
                                    </p:anim>
                                    <p:anim calcmode="lin" valueType="num">
                                      <p:cBhvr>
                                        <p:cTn id="8" dur="500" fill="hold"/>
                                        <p:tgtEl>
                                          <p:spTgt spid="798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914400" y="1447800"/>
            <a:ext cx="7391400" cy="3733800"/>
          </a:xfrm>
        </p:spPr>
        <p:txBody>
          <a:bodyPr anchorCtr="1"/>
          <a:lstStyle/>
          <a:p>
            <a:pPr algn="just" eaLnBrk="1" hangingPunct="1">
              <a:defRPr/>
            </a:pPr>
            <a:r>
              <a:rPr lang="fa-IR" sz="3200" b="1" dirty="0" smtClean="0"/>
              <a:t>پژوهشگران غالبا ً با توده ای از اطلاعات که نیاز به تفسیر دارند، روبرو هستند که برای معنی بخشیدن به اطلاعات باید آنها را خلاصه و سازمانبندی کنند. یکی از کارامدترین روشها برای خلاصه و سازمانبندی کردن اطلاعات توزیع فراوانی می باشد. </a:t>
            </a:r>
            <a:endParaRPr lang="en-US" sz="32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p:cTn id="7" dur="500" fill="hold"/>
                                        <p:tgtEl>
                                          <p:spTgt spid="81922"/>
                                        </p:tgtEl>
                                        <p:attrNameLst>
                                          <p:attrName>ppt_w</p:attrName>
                                        </p:attrNameLst>
                                      </p:cBhvr>
                                      <p:tavLst>
                                        <p:tav tm="0">
                                          <p:val>
                                            <p:fltVal val="0"/>
                                          </p:val>
                                        </p:tav>
                                        <p:tav tm="100000">
                                          <p:val>
                                            <p:strVal val="#ppt_w"/>
                                          </p:val>
                                        </p:tav>
                                      </p:tavLst>
                                    </p:anim>
                                    <p:anim calcmode="lin" valueType="num">
                                      <p:cBhvr>
                                        <p:cTn id="8" dur="500" fill="hold"/>
                                        <p:tgtEl>
                                          <p:spTgt spid="819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457200" y="762000"/>
            <a:ext cx="8229600" cy="1139825"/>
          </a:xfrm>
        </p:spPr>
        <p:txBody>
          <a:bodyPr anchorCtr="1"/>
          <a:lstStyle/>
          <a:p>
            <a:pPr eaLnBrk="1" hangingPunct="1">
              <a:defRPr/>
            </a:pPr>
            <a:r>
              <a:rPr lang="fa-IR" sz="4000" b="1" smtClean="0">
                <a:solidFill>
                  <a:schemeClr val="hlink"/>
                </a:solidFill>
              </a:rPr>
              <a:t>توزیع فراوانی</a:t>
            </a:r>
            <a:endParaRPr lang="en-US" sz="4000" b="1" smtClean="0">
              <a:solidFill>
                <a:schemeClr val="hlink"/>
              </a:solidFill>
            </a:endParaRPr>
          </a:p>
        </p:txBody>
      </p:sp>
      <p:sp>
        <p:nvSpPr>
          <p:cNvPr id="83971" name="Rectangle 3"/>
          <p:cNvSpPr>
            <a:spLocks noGrp="1" noChangeArrowheads="1"/>
          </p:cNvSpPr>
          <p:nvPr>
            <p:ph type="body" idx="4294967295"/>
          </p:nvPr>
        </p:nvSpPr>
        <p:spPr>
          <a:xfrm>
            <a:off x="838200" y="2514600"/>
            <a:ext cx="7924800" cy="2590800"/>
          </a:xfrm>
        </p:spPr>
        <p:txBody>
          <a:bodyPr/>
          <a:lstStyle/>
          <a:p>
            <a:pPr algn="just" eaLnBrk="1" hangingPunct="1">
              <a:buFontTx/>
              <a:buNone/>
              <a:defRPr/>
            </a:pPr>
            <a:r>
              <a:rPr lang="fa-IR" b="1" dirty="0" smtClean="0"/>
              <a:t>  عبارتست از سازمان دادن اندازه ها یا مشاهدات به صورت طبقات همراه با فراوانی هر طبقه . توزیع فراوانی داده ها را بصورت خلاصه و مرتب ، به نحوی که تفسیر آنها آسان شود ، نمایش می دهد.</a:t>
            </a: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p:cTn id="7" dur="500" fill="hold"/>
                                        <p:tgtEl>
                                          <p:spTgt spid="83970"/>
                                        </p:tgtEl>
                                        <p:attrNameLst>
                                          <p:attrName>ppt_w</p:attrName>
                                        </p:attrNameLst>
                                      </p:cBhvr>
                                      <p:tavLst>
                                        <p:tav tm="0">
                                          <p:val>
                                            <p:fltVal val="0"/>
                                          </p:val>
                                        </p:tav>
                                        <p:tav tm="100000">
                                          <p:val>
                                            <p:strVal val="#ppt_w"/>
                                          </p:val>
                                        </p:tav>
                                      </p:tavLst>
                                    </p:anim>
                                    <p:anim calcmode="lin" valueType="num">
                                      <p:cBhvr>
                                        <p:cTn id="8" dur="500" fill="hold"/>
                                        <p:tgtEl>
                                          <p:spTgt spid="8397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3971">
                                            <p:txEl>
                                              <p:pRg st="0" end="0"/>
                                            </p:txEl>
                                          </p:spTgt>
                                        </p:tgtEl>
                                        <p:attrNameLst>
                                          <p:attrName>style.visibility</p:attrName>
                                        </p:attrNameLst>
                                      </p:cBhvr>
                                      <p:to>
                                        <p:strVal val="visible"/>
                                      </p:to>
                                    </p:set>
                                    <p:anim calcmode="lin" valueType="num">
                                      <p:cBhvr>
                                        <p:cTn id="13" dur="500" fill="hold"/>
                                        <p:tgtEl>
                                          <p:spTgt spid="8397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8397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P spid="83971"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381000" y="1066800"/>
            <a:ext cx="8229600" cy="1139825"/>
          </a:xfrm>
        </p:spPr>
        <p:txBody>
          <a:bodyPr anchorCtr="1"/>
          <a:lstStyle/>
          <a:p>
            <a:pPr eaLnBrk="1" hangingPunct="1">
              <a:defRPr/>
            </a:pPr>
            <a:r>
              <a:rPr lang="fa-IR" sz="4000" b="1" smtClean="0">
                <a:solidFill>
                  <a:schemeClr val="hlink"/>
                </a:solidFill>
              </a:rPr>
              <a:t>مراحل ساخت جدول توزیع فراوانی</a:t>
            </a:r>
            <a:endParaRPr lang="en-US" sz="4000" b="1" smtClean="0">
              <a:solidFill>
                <a:schemeClr val="hlink"/>
              </a:solidFill>
            </a:endParaRPr>
          </a:p>
        </p:txBody>
      </p:sp>
      <p:sp>
        <p:nvSpPr>
          <p:cNvPr id="86019" name="Rectangle 3"/>
          <p:cNvSpPr>
            <a:spLocks noGrp="1" noChangeArrowheads="1"/>
          </p:cNvSpPr>
          <p:nvPr>
            <p:ph type="body" idx="4294967295"/>
          </p:nvPr>
        </p:nvSpPr>
        <p:spPr>
          <a:xfrm>
            <a:off x="990600" y="3081338"/>
            <a:ext cx="7543800" cy="2214562"/>
          </a:xfrm>
        </p:spPr>
        <p:txBody>
          <a:bodyPr/>
          <a:lstStyle/>
          <a:p>
            <a:pPr algn="just" eaLnBrk="1" hangingPunct="1">
              <a:buFontTx/>
              <a:buNone/>
              <a:defRPr/>
            </a:pPr>
            <a:r>
              <a:rPr lang="en-US" b="1" dirty="0" smtClean="0"/>
              <a:t>  </a:t>
            </a:r>
            <a:r>
              <a:rPr lang="fa-IR" b="1" dirty="0" smtClean="0"/>
              <a:t>1- مرتب کردن اعداد از کوچک به بزرگ یا برعکس.</a:t>
            </a:r>
          </a:p>
          <a:p>
            <a:pPr algn="just" eaLnBrk="1" hangingPunct="1">
              <a:buFontTx/>
              <a:buNone/>
              <a:defRPr/>
            </a:pPr>
            <a:r>
              <a:rPr lang="fa-IR" b="1" dirty="0" smtClean="0"/>
              <a:t> </a:t>
            </a:r>
            <a:r>
              <a:rPr lang="en-US" b="1" dirty="0" smtClean="0"/>
              <a:t> </a:t>
            </a:r>
            <a:r>
              <a:rPr lang="fa-IR" b="1" dirty="0" smtClean="0"/>
              <a:t>2-مشخص کردن تعداد دفعاتی که هرعدد تکرار شده است (تعداد فراوانی)</a:t>
            </a:r>
          </a:p>
          <a:p>
            <a:pPr algn="just" eaLnBrk="1" hangingPunct="1">
              <a:defRPr/>
            </a:pP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6018"/>
                                        </p:tgtEl>
                                        <p:attrNameLst>
                                          <p:attrName>style.visibility</p:attrName>
                                        </p:attrNameLst>
                                      </p:cBhvr>
                                      <p:to>
                                        <p:strVal val="visible"/>
                                      </p:to>
                                    </p:set>
                                    <p:anim calcmode="lin" valueType="num">
                                      <p:cBhvr>
                                        <p:cTn id="7" dur="500" fill="hold"/>
                                        <p:tgtEl>
                                          <p:spTgt spid="86018"/>
                                        </p:tgtEl>
                                        <p:attrNameLst>
                                          <p:attrName>ppt_w</p:attrName>
                                        </p:attrNameLst>
                                      </p:cBhvr>
                                      <p:tavLst>
                                        <p:tav tm="0">
                                          <p:val>
                                            <p:fltVal val="0"/>
                                          </p:val>
                                        </p:tav>
                                        <p:tav tm="100000">
                                          <p:val>
                                            <p:strVal val="#ppt_w"/>
                                          </p:val>
                                        </p:tav>
                                      </p:tavLst>
                                    </p:anim>
                                    <p:anim calcmode="lin" valueType="num">
                                      <p:cBhvr>
                                        <p:cTn id="8" dur="500" fill="hold"/>
                                        <p:tgtEl>
                                          <p:spTgt spid="8601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6019">
                                            <p:txEl>
                                              <p:pRg st="0" end="0"/>
                                            </p:txEl>
                                          </p:spTgt>
                                        </p:tgtEl>
                                        <p:attrNameLst>
                                          <p:attrName>style.visibility</p:attrName>
                                        </p:attrNameLst>
                                      </p:cBhvr>
                                      <p:to>
                                        <p:strVal val="visible"/>
                                      </p:to>
                                    </p:set>
                                    <p:anim calcmode="lin" valueType="num">
                                      <p:cBhvr>
                                        <p:cTn id="13" dur="500" fill="hold"/>
                                        <p:tgtEl>
                                          <p:spTgt spid="8601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8601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6019">
                                            <p:txEl>
                                              <p:pRg st="1" end="1"/>
                                            </p:txEl>
                                          </p:spTgt>
                                        </p:tgtEl>
                                        <p:attrNameLst>
                                          <p:attrName>style.visibility</p:attrName>
                                        </p:attrNameLst>
                                      </p:cBhvr>
                                      <p:to>
                                        <p:strVal val="visible"/>
                                      </p:to>
                                    </p:set>
                                    <p:anim calcmode="lin" valueType="num">
                                      <p:cBhvr>
                                        <p:cTn id="19" dur="500" fill="hold"/>
                                        <p:tgtEl>
                                          <p:spTgt spid="8601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86019">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P spid="86019"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idx="4294967295"/>
          </p:nvPr>
        </p:nvSpPr>
        <p:spPr>
          <a:xfrm>
            <a:off x="685800" y="1219200"/>
            <a:ext cx="7848600" cy="4724400"/>
          </a:xfrm>
        </p:spPr>
        <p:txBody>
          <a:bodyPr anchorCtr="1"/>
          <a:lstStyle/>
          <a:p>
            <a:pPr algn="just" eaLnBrk="1" hangingPunct="1">
              <a:defRPr/>
            </a:pPr>
            <a:r>
              <a:rPr lang="fa-IR" sz="3200" b="1" dirty="0" smtClean="0"/>
              <a:t>زمانی که همه اعداد تک تک در جدول آورده شوند ، جدول توزیع فراوانی منفرد یا طبقه بندی نشده گفته می شود. اما زمانی که نمره ها یا اعداد دارای دامنه گسترده ایی هستند و تنظیم اعداد بصورت توزیع فراوانی طبقه بندی نشده وقتگیر و طاقت فرسا است، اعداد را طبقه بندی می کنیم و از جدول توزیع فراوانی طبقه بندی شده استفاده می کنیم.</a:t>
            </a:r>
            <a:endParaRPr lang="en-US" sz="32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8066"/>
                                        </p:tgtEl>
                                        <p:attrNameLst>
                                          <p:attrName>style.visibility</p:attrName>
                                        </p:attrNameLst>
                                      </p:cBhvr>
                                      <p:to>
                                        <p:strVal val="visible"/>
                                      </p:to>
                                    </p:set>
                                    <p:anim calcmode="lin" valueType="num">
                                      <p:cBhvr>
                                        <p:cTn id="7" dur="500" fill="hold"/>
                                        <p:tgtEl>
                                          <p:spTgt spid="88066"/>
                                        </p:tgtEl>
                                        <p:attrNameLst>
                                          <p:attrName>ppt_w</p:attrName>
                                        </p:attrNameLst>
                                      </p:cBhvr>
                                      <p:tavLst>
                                        <p:tav tm="0">
                                          <p:val>
                                            <p:fltVal val="0"/>
                                          </p:val>
                                        </p:tav>
                                        <p:tav tm="100000">
                                          <p:val>
                                            <p:strVal val="#ppt_w"/>
                                          </p:val>
                                        </p:tav>
                                      </p:tavLst>
                                    </p:anim>
                                    <p:anim calcmode="lin" valueType="num">
                                      <p:cBhvr>
                                        <p:cTn id="8" dur="500" fill="hold"/>
                                        <p:tgtEl>
                                          <p:spTgt spid="880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a:xfrm>
            <a:off x="685800" y="990600"/>
            <a:ext cx="7848600" cy="4495800"/>
          </a:xfrm>
        </p:spPr>
        <p:txBody>
          <a:bodyPr anchorCtr="1"/>
          <a:lstStyle/>
          <a:p>
            <a:pPr algn="r" eaLnBrk="1" hangingPunct="1">
              <a:defRPr/>
            </a:pPr>
            <a:r>
              <a:rPr lang="fa-IR" sz="3200" b="1" dirty="0" smtClean="0"/>
              <a:t/>
            </a:r>
            <a:br>
              <a:rPr lang="fa-IR" sz="3200" b="1" dirty="0" smtClean="0"/>
            </a:br>
            <a:r>
              <a:rPr lang="fa-IR" sz="3200" b="1" dirty="0" smtClean="0">
                <a:solidFill>
                  <a:srgbClr val="FF33CC"/>
                </a:solidFill>
              </a:rPr>
              <a:t>نکته: </a:t>
            </a:r>
            <a:r>
              <a:rPr lang="fa-IR" sz="3200" b="1" dirty="0" smtClean="0"/>
              <a:t>در جدول فراوانی ، ستون داده ها ( طبقات) را با </a:t>
            </a:r>
            <a:r>
              <a:rPr lang="en-US" sz="3200" b="1" dirty="0" smtClean="0"/>
              <a:t>x</a:t>
            </a:r>
            <a:r>
              <a:rPr lang="fa-IR" sz="3200" b="1" dirty="0" smtClean="0"/>
              <a:t> نشان می دهند.</a:t>
            </a:r>
            <a:br>
              <a:rPr lang="fa-IR" sz="3200" b="1" dirty="0" smtClean="0"/>
            </a:br>
            <a:r>
              <a:rPr lang="fa-IR" sz="3200" b="1" dirty="0" smtClean="0"/>
              <a:t/>
            </a:r>
            <a:br>
              <a:rPr lang="fa-IR" sz="3200" b="1" dirty="0" smtClean="0"/>
            </a:br>
            <a:r>
              <a:rPr lang="fa-IR" sz="3200" b="1" dirty="0" smtClean="0"/>
              <a:t/>
            </a:r>
            <a:br>
              <a:rPr lang="fa-IR" sz="3200" b="1" dirty="0" smtClean="0"/>
            </a:br>
            <a:r>
              <a:rPr lang="fa-IR" sz="3200" b="1" dirty="0" smtClean="0"/>
              <a:t/>
            </a:r>
            <a:br>
              <a:rPr lang="fa-IR" sz="3200" b="1" dirty="0" smtClean="0"/>
            </a:br>
            <a:r>
              <a:rPr lang="fa-IR" sz="3200" b="1" dirty="0" smtClean="0">
                <a:solidFill>
                  <a:srgbClr val="FF33CC"/>
                </a:solidFill>
              </a:rPr>
              <a:t>نکته: </a:t>
            </a:r>
            <a:r>
              <a:rPr lang="fa-IR" sz="3200" b="1" dirty="0" smtClean="0"/>
              <a:t>فراوانی مطلق (</a:t>
            </a:r>
            <a:r>
              <a:rPr lang="en-US" sz="3200" b="1" dirty="0" smtClean="0"/>
              <a:t>f</a:t>
            </a:r>
            <a:r>
              <a:rPr lang="fa-IR" sz="3200" b="1" dirty="0" smtClean="0"/>
              <a:t>) برابر است با مقدار دفعات تکرار هر داده در هر طبقه.</a:t>
            </a:r>
            <a:endParaRPr lang="en-US" sz="32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0114"/>
                                        </p:tgtEl>
                                        <p:attrNameLst>
                                          <p:attrName>style.visibility</p:attrName>
                                        </p:attrNameLst>
                                      </p:cBhvr>
                                      <p:to>
                                        <p:strVal val="visible"/>
                                      </p:to>
                                    </p:set>
                                    <p:anim calcmode="lin" valueType="num">
                                      <p:cBhvr>
                                        <p:cTn id="7" dur="500" fill="hold"/>
                                        <p:tgtEl>
                                          <p:spTgt spid="90114"/>
                                        </p:tgtEl>
                                        <p:attrNameLst>
                                          <p:attrName>ppt_w</p:attrName>
                                        </p:attrNameLst>
                                      </p:cBhvr>
                                      <p:tavLst>
                                        <p:tav tm="0">
                                          <p:val>
                                            <p:fltVal val="0"/>
                                          </p:val>
                                        </p:tav>
                                        <p:tav tm="100000">
                                          <p:val>
                                            <p:strVal val="#ppt_w"/>
                                          </p:val>
                                        </p:tav>
                                      </p:tavLst>
                                    </p:anim>
                                    <p:anim calcmode="lin" valueType="num">
                                      <p:cBhvr>
                                        <p:cTn id="8" dur="500" fill="hold"/>
                                        <p:tgtEl>
                                          <p:spTgt spid="901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a:xfrm>
            <a:off x="685800" y="533400"/>
            <a:ext cx="7772400" cy="3581400"/>
          </a:xfrm>
        </p:spPr>
        <p:txBody>
          <a:bodyPr anchorCtr="1"/>
          <a:lstStyle/>
          <a:p>
            <a:pPr algn="r" eaLnBrk="1" hangingPunct="1">
              <a:defRPr/>
            </a:pPr>
            <a:r>
              <a:rPr lang="fa-IR" sz="3200" b="1" dirty="0" smtClean="0"/>
              <a:t>                                 مثال :</a:t>
            </a:r>
            <a:br>
              <a:rPr lang="fa-IR" sz="3200" b="1" dirty="0" smtClean="0"/>
            </a:br>
            <a:r>
              <a:rPr lang="fa-IR" sz="3200" b="1" dirty="0" smtClean="0"/>
              <a:t/>
            </a:r>
            <a:br>
              <a:rPr lang="fa-IR" sz="3200" b="1" dirty="0" smtClean="0"/>
            </a:br>
            <a:r>
              <a:rPr lang="fa-IR" sz="3200" b="1" dirty="0" smtClean="0"/>
              <a:t>در توزیع فراوانی درس آمار یک کلاس، نمرات به شرح ذیل  می باشد جدول  فراوانی مربوط به توزیع را  فراهم کنید؟  10-12- 11- 10- 11- 12- 10- 13- 15- 10</a:t>
            </a:r>
            <a:br>
              <a:rPr lang="fa-IR" sz="3200" b="1" dirty="0" smtClean="0"/>
            </a:br>
            <a:r>
              <a:rPr lang="fa-IR" sz="3200" b="1" dirty="0" smtClean="0"/>
              <a:t/>
            </a:r>
            <a:br>
              <a:rPr lang="fa-IR" sz="3200" b="1" dirty="0" smtClean="0"/>
            </a:br>
            <a:r>
              <a:rPr lang="fa-IR" sz="3200" b="1" dirty="0" smtClean="0"/>
              <a:t/>
            </a:r>
            <a:br>
              <a:rPr lang="fa-IR" sz="3200" b="1" dirty="0" smtClean="0"/>
            </a:br>
            <a:r>
              <a:rPr lang="fa-IR" sz="3200" b="1" dirty="0" smtClean="0"/>
              <a:t>        جواب:</a:t>
            </a:r>
            <a:endParaRPr lang="en-US" sz="3200" b="1" dirty="0" smtClean="0"/>
          </a:p>
        </p:txBody>
      </p:sp>
      <p:graphicFrame>
        <p:nvGraphicFramePr>
          <p:cNvPr id="153615" name="Group 15"/>
          <p:cNvGraphicFramePr>
            <a:graphicFrameLocks noGrp="1"/>
          </p:cNvGraphicFramePr>
          <p:nvPr>
            <p:ph idx="4294967295"/>
          </p:nvPr>
        </p:nvGraphicFramePr>
        <p:xfrm>
          <a:off x="3657600" y="3276600"/>
          <a:ext cx="1295400" cy="3051048"/>
        </p:xfrm>
        <a:graphic>
          <a:graphicData uri="http://schemas.openxmlformats.org/drawingml/2006/table">
            <a:tbl>
              <a:tblPr/>
              <a:tblGrid>
                <a:gridCol w="647700"/>
                <a:gridCol w="647700"/>
              </a:tblGrid>
              <a:tr h="8382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fa-IR"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15</a:t>
                      </a: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fa-IR"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13</a:t>
                      </a: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fa-IR"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12</a:t>
                      </a: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fa-IR"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11</a:t>
                      </a: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fa-IR"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10</a:t>
                      </a:r>
                      <a:endPar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fa-IR"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1</a:t>
                      </a: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fa-IR"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1</a:t>
                      </a: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fa-IR"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2</a:t>
                      </a: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fa-IR"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2</a:t>
                      </a: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fa-IR"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4</a:t>
                      </a:r>
                      <a:endPar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2162"/>
                                        </p:tgtEl>
                                        <p:attrNameLst>
                                          <p:attrName>style.visibility</p:attrName>
                                        </p:attrNameLst>
                                      </p:cBhvr>
                                      <p:to>
                                        <p:strVal val="visible"/>
                                      </p:to>
                                    </p:set>
                                    <p:anim calcmode="lin" valueType="num">
                                      <p:cBhvr>
                                        <p:cTn id="7" dur="500" fill="hold"/>
                                        <p:tgtEl>
                                          <p:spTgt spid="92162"/>
                                        </p:tgtEl>
                                        <p:attrNameLst>
                                          <p:attrName>ppt_w</p:attrName>
                                        </p:attrNameLst>
                                      </p:cBhvr>
                                      <p:tavLst>
                                        <p:tav tm="0">
                                          <p:val>
                                            <p:fltVal val="0"/>
                                          </p:val>
                                        </p:tav>
                                        <p:tav tm="100000">
                                          <p:val>
                                            <p:strVal val="#ppt_w"/>
                                          </p:val>
                                        </p:tav>
                                      </p:tavLst>
                                    </p:anim>
                                    <p:anim calcmode="lin" valueType="num">
                                      <p:cBhvr>
                                        <p:cTn id="8" dur="500" fill="hold"/>
                                        <p:tgtEl>
                                          <p:spTgt spid="9216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53615"/>
                                        </p:tgtEl>
                                        <p:attrNameLst>
                                          <p:attrName>style.visibility</p:attrName>
                                        </p:attrNameLst>
                                      </p:cBhvr>
                                      <p:to>
                                        <p:strVal val="visible"/>
                                      </p:to>
                                    </p:set>
                                    <p:anim calcmode="lin" valueType="num">
                                      <p:cBhvr>
                                        <p:cTn id="12" dur="500" fill="hold"/>
                                        <p:tgtEl>
                                          <p:spTgt spid="153615"/>
                                        </p:tgtEl>
                                        <p:attrNameLst>
                                          <p:attrName>ppt_w</p:attrName>
                                        </p:attrNameLst>
                                      </p:cBhvr>
                                      <p:tavLst>
                                        <p:tav tm="0">
                                          <p:val>
                                            <p:fltVal val="0"/>
                                          </p:val>
                                        </p:tav>
                                        <p:tav tm="100000">
                                          <p:val>
                                            <p:strVal val="#ppt_w"/>
                                          </p:val>
                                        </p:tav>
                                      </p:tavLst>
                                    </p:anim>
                                    <p:anim calcmode="lin" valueType="num">
                                      <p:cBhvr>
                                        <p:cTn id="13" dur="500" fill="hold"/>
                                        <p:tgtEl>
                                          <p:spTgt spid="1536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838200" y="1524000"/>
            <a:ext cx="7620000" cy="3048000"/>
          </a:xfrm>
        </p:spPr>
        <p:txBody>
          <a:bodyPr anchorCtr="1"/>
          <a:lstStyle/>
          <a:p>
            <a:pPr algn="r" eaLnBrk="1" hangingPunct="1">
              <a:defRPr/>
            </a:pPr>
            <a:r>
              <a:rPr lang="fa-IR" sz="3200" b="1" dirty="0" smtClean="0">
                <a:solidFill>
                  <a:srgbClr val="FF33CC"/>
                </a:solidFill>
              </a:rPr>
              <a:t>نکته : </a:t>
            </a:r>
            <a:r>
              <a:rPr lang="fa-IR" sz="3200" b="1" dirty="0" smtClean="0"/>
              <a:t>با توجه  به  جدول  فوق ، عدد 4 در ستون </a:t>
            </a:r>
            <a:r>
              <a:rPr lang="en-US" sz="3200" b="1" dirty="0" smtClean="0"/>
              <a:t>f</a:t>
            </a:r>
            <a:r>
              <a:rPr lang="fa-IR" sz="3200" b="1" dirty="0" smtClean="0"/>
              <a:t> بیانگر اینست که عدد 10 چهار بار تکرار شده است.</a:t>
            </a:r>
            <a:br>
              <a:rPr lang="fa-IR" sz="3200" b="1" dirty="0" smtClean="0"/>
            </a:br>
            <a:r>
              <a:rPr lang="en-US" sz="3200" b="1" dirty="0" smtClean="0"/>
              <a:t/>
            </a:r>
            <a:br>
              <a:rPr lang="en-US" sz="3200" b="1" dirty="0" smtClean="0"/>
            </a:br>
            <a:r>
              <a:rPr lang="fa-IR" sz="3200" b="1" dirty="0" smtClean="0"/>
              <a:t/>
            </a:r>
            <a:br>
              <a:rPr lang="fa-IR" sz="3200" b="1" dirty="0" smtClean="0"/>
            </a:br>
            <a:r>
              <a:rPr lang="fa-IR" sz="3200" b="1" dirty="0" smtClean="0">
                <a:solidFill>
                  <a:srgbClr val="FF33CC"/>
                </a:solidFill>
              </a:rPr>
              <a:t>نکته: </a:t>
            </a:r>
            <a:r>
              <a:rPr lang="fa-IR" sz="3200" b="1" dirty="0" smtClean="0"/>
              <a:t>اگر داده های ستون فراوانی (</a:t>
            </a:r>
            <a:r>
              <a:rPr lang="en-US" sz="3200" b="1" dirty="0" smtClean="0"/>
              <a:t>f</a:t>
            </a:r>
            <a:r>
              <a:rPr lang="fa-IR" sz="3200" b="1" dirty="0" smtClean="0"/>
              <a:t>) را با هم جمع کنیم تعداد کل داده ها بدست می آید .</a:t>
            </a:r>
            <a:br>
              <a:rPr lang="fa-IR" sz="3200" b="1" dirty="0" smtClean="0"/>
            </a:br>
            <a:r>
              <a:rPr lang="fa-IR" sz="3200" b="1" dirty="0" smtClean="0"/>
              <a:t>   </a:t>
            </a:r>
            <a:br>
              <a:rPr lang="fa-IR" sz="3200" b="1" dirty="0" smtClean="0"/>
            </a:br>
            <a:r>
              <a:rPr lang="fa-IR" sz="3200" b="1" dirty="0" smtClean="0"/>
              <a:t> یعنی </a:t>
            </a:r>
            <a:r>
              <a:rPr lang="en-US" sz="3200" b="1" dirty="0" smtClean="0"/>
              <a:t>     </a:t>
            </a:r>
            <a:r>
              <a:rPr lang="fa-IR" sz="3200" b="1" dirty="0" smtClean="0"/>
              <a:t>              در مثال فوق   10</a:t>
            </a:r>
            <a:r>
              <a:rPr lang="en-US" sz="3200" b="1" dirty="0" smtClean="0"/>
              <a:t>N =  </a:t>
            </a:r>
            <a:r>
              <a:rPr lang="fa-IR" sz="3200" b="1" dirty="0" smtClean="0"/>
              <a:t>  </a:t>
            </a:r>
            <a:endParaRPr lang="en-US" sz="3200" b="1" dirty="0" smtClean="0"/>
          </a:p>
        </p:txBody>
      </p:sp>
      <p:sp>
        <p:nvSpPr>
          <p:cNvPr id="2052" name="Rectangle 3"/>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fa-IR"/>
          </a:p>
        </p:txBody>
      </p:sp>
      <p:graphicFrame>
        <p:nvGraphicFramePr>
          <p:cNvPr id="94212" name="Object 4"/>
          <p:cNvGraphicFramePr>
            <a:graphicFrameLocks noChangeAspect="1"/>
          </p:cNvGraphicFramePr>
          <p:nvPr/>
        </p:nvGraphicFramePr>
        <p:xfrm>
          <a:off x="5562600" y="4419600"/>
          <a:ext cx="1981200" cy="622300"/>
        </p:xfrm>
        <a:graphic>
          <a:graphicData uri="http://schemas.openxmlformats.org/presentationml/2006/ole">
            <mc:AlternateContent xmlns:mc="http://schemas.openxmlformats.org/markup-compatibility/2006">
              <mc:Choice xmlns:v="urn:schemas-microsoft-com:vml" Requires="v">
                <p:oleObj spid="_x0000_s2056" name="Equation" r:id="rId4" imgW="532937" imgH="177646" progId="Equation.3">
                  <p:embed/>
                </p:oleObj>
              </mc:Choice>
              <mc:Fallback>
                <p:oleObj name="Equation" r:id="rId4" imgW="532937" imgH="177646" progId="Equation.3">
                  <p:embed/>
                  <p:pic>
                    <p:nvPicPr>
                      <p:cNvPr id="0" name="Object 4"/>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5562600" y="4419600"/>
                        <a:ext cx="19812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p:cTn id="7" dur="500" fill="hold"/>
                                        <p:tgtEl>
                                          <p:spTgt spid="94210"/>
                                        </p:tgtEl>
                                        <p:attrNameLst>
                                          <p:attrName>ppt_w</p:attrName>
                                        </p:attrNameLst>
                                      </p:cBhvr>
                                      <p:tavLst>
                                        <p:tav tm="0">
                                          <p:val>
                                            <p:fltVal val="0"/>
                                          </p:val>
                                        </p:tav>
                                        <p:tav tm="100000">
                                          <p:val>
                                            <p:strVal val="#ppt_w"/>
                                          </p:val>
                                        </p:tav>
                                      </p:tavLst>
                                    </p:anim>
                                    <p:anim calcmode="lin" valueType="num">
                                      <p:cBhvr>
                                        <p:cTn id="8" dur="500" fill="hold"/>
                                        <p:tgtEl>
                                          <p:spTgt spid="94210"/>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4212"/>
                                        </p:tgtEl>
                                        <p:attrNameLst>
                                          <p:attrName>style.visibility</p:attrName>
                                        </p:attrNameLst>
                                      </p:cBhvr>
                                      <p:to>
                                        <p:strVal val="visible"/>
                                      </p:to>
                                    </p:set>
                                    <p:anim calcmode="lin" valueType="num">
                                      <p:cBhvr>
                                        <p:cTn id="11" dur="500" fill="hold"/>
                                        <p:tgtEl>
                                          <p:spTgt spid="94212"/>
                                        </p:tgtEl>
                                        <p:attrNameLst>
                                          <p:attrName>ppt_w</p:attrName>
                                        </p:attrNameLst>
                                      </p:cBhvr>
                                      <p:tavLst>
                                        <p:tav tm="0">
                                          <p:val>
                                            <p:fltVal val="0"/>
                                          </p:val>
                                        </p:tav>
                                        <p:tav tm="100000">
                                          <p:val>
                                            <p:strVal val="#ppt_w"/>
                                          </p:val>
                                        </p:tav>
                                      </p:tavLst>
                                    </p:anim>
                                    <p:anim calcmode="lin" valueType="num">
                                      <p:cBhvr>
                                        <p:cTn id="12" dur="500" fill="hold"/>
                                        <p:tgtEl>
                                          <p:spTgt spid="942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a:xfrm>
            <a:off x="457200" y="609600"/>
            <a:ext cx="8229600" cy="1169988"/>
          </a:xfrm>
        </p:spPr>
        <p:txBody>
          <a:bodyPr anchorCtr="1"/>
          <a:lstStyle/>
          <a:p>
            <a:pPr eaLnBrk="1" hangingPunct="1">
              <a:defRPr/>
            </a:pPr>
            <a:r>
              <a:rPr lang="fa-IR" sz="4000" b="1" dirty="0" smtClean="0">
                <a:solidFill>
                  <a:schemeClr val="hlink"/>
                </a:solidFill>
              </a:rPr>
              <a:t>توزیع فراوانی طبقه بندی شده</a:t>
            </a:r>
            <a:endParaRPr lang="en-US" sz="4000" b="1" dirty="0" smtClean="0">
              <a:solidFill>
                <a:schemeClr val="hlink"/>
              </a:solidFill>
            </a:endParaRPr>
          </a:p>
        </p:txBody>
      </p:sp>
      <p:sp>
        <p:nvSpPr>
          <p:cNvPr id="96259" name="Rectangle 3"/>
          <p:cNvSpPr>
            <a:spLocks noGrp="1" noChangeArrowheads="1"/>
          </p:cNvSpPr>
          <p:nvPr>
            <p:ph type="body" idx="4294967295"/>
          </p:nvPr>
        </p:nvSpPr>
        <p:spPr>
          <a:xfrm>
            <a:off x="685800" y="2320925"/>
            <a:ext cx="8001000" cy="3529013"/>
          </a:xfrm>
        </p:spPr>
        <p:txBody>
          <a:bodyPr/>
          <a:lstStyle/>
          <a:p>
            <a:pPr algn="just" eaLnBrk="1" hangingPunct="1">
              <a:buFontTx/>
              <a:buNone/>
              <a:defRPr/>
            </a:pPr>
            <a:r>
              <a:rPr lang="fa-IR" b="1" dirty="0" smtClean="0"/>
              <a:t> </a:t>
            </a:r>
            <a:r>
              <a:rPr lang="en-US" b="1" dirty="0" smtClean="0"/>
              <a:t>  </a:t>
            </a:r>
            <a:r>
              <a:rPr lang="fa-IR" b="1" dirty="0" smtClean="0"/>
              <a:t>زمانی که تعداد اعداد یک توزیع و همچنین فاصله بین آنها خیلی زیاد باشد ، از توزیع فراوانی طبقه بندی شده استفاده می شود.</a:t>
            </a:r>
          </a:p>
          <a:p>
            <a:pPr algn="just" eaLnBrk="1" hangingPunct="1">
              <a:buFontTx/>
              <a:buNone/>
              <a:defRPr/>
            </a:pPr>
            <a:r>
              <a:rPr lang="en-US" b="1" dirty="0" smtClean="0"/>
              <a:t> </a:t>
            </a:r>
            <a:endParaRPr lang="fa-IR" b="1" dirty="0" smtClean="0"/>
          </a:p>
          <a:p>
            <a:pPr algn="just" eaLnBrk="1" hangingPunct="1">
              <a:buFontTx/>
              <a:buNone/>
              <a:defRPr/>
            </a:pPr>
            <a:r>
              <a:rPr lang="fa-IR" b="1" dirty="0" smtClean="0"/>
              <a:t>  </a:t>
            </a:r>
            <a:r>
              <a:rPr lang="en-US" b="1" dirty="0" smtClean="0"/>
              <a:t> </a:t>
            </a:r>
            <a:r>
              <a:rPr lang="fa-IR" b="1" dirty="0" smtClean="0">
                <a:solidFill>
                  <a:srgbClr val="FF33CC"/>
                </a:solidFill>
              </a:rPr>
              <a:t>نکته: </a:t>
            </a:r>
            <a:r>
              <a:rPr lang="fa-IR" b="1" dirty="0" smtClean="0"/>
              <a:t>زمانی که تفاضل بین بزرگترین و کوچکترین نمره یا عدد مساوی یا بزرگتر از 20 باشد از توزیع فراوانی طبقه بندی شده استفاده می شود</a:t>
            </a: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6258"/>
                                        </p:tgtEl>
                                        <p:attrNameLst>
                                          <p:attrName>style.visibility</p:attrName>
                                        </p:attrNameLst>
                                      </p:cBhvr>
                                      <p:to>
                                        <p:strVal val="visible"/>
                                      </p:to>
                                    </p:set>
                                    <p:anim calcmode="lin" valueType="num">
                                      <p:cBhvr>
                                        <p:cTn id="7" dur="500" fill="hold"/>
                                        <p:tgtEl>
                                          <p:spTgt spid="96258"/>
                                        </p:tgtEl>
                                        <p:attrNameLst>
                                          <p:attrName>ppt_w</p:attrName>
                                        </p:attrNameLst>
                                      </p:cBhvr>
                                      <p:tavLst>
                                        <p:tav tm="0">
                                          <p:val>
                                            <p:fltVal val="0"/>
                                          </p:val>
                                        </p:tav>
                                        <p:tav tm="100000">
                                          <p:val>
                                            <p:strVal val="#ppt_w"/>
                                          </p:val>
                                        </p:tav>
                                      </p:tavLst>
                                    </p:anim>
                                    <p:anim calcmode="lin" valueType="num">
                                      <p:cBhvr>
                                        <p:cTn id="8" dur="500" fill="hold"/>
                                        <p:tgtEl>
                                          <p:spTgt spid="9625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6259">
                                            <p:txEl>
                                              <p:pRg st="0" end="0"/>
                                            </p:txEl>
                                          </p:spTgt>
                                        </p:tgtEl>
                                        <p:attrNameLst>
                                          <p:attrName>style.visibility</p:attrName>
                                        </p:attrNameLst>
                                      </p:cBhvr>
                                      <p:to>
                                        <p:strVal val="visible"/>
                                      </p:to>
                                    </p:set>
                                    <p:anim calcmode="lin" valueType="num">
                                      <p:cBhvr>
                                        <p:cTn id="13" dur="500" fill="hold"/>
                                        <p:tgtEl>
                                          <p:spTgt spid="9625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9625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6259">
                                            <p:txEl>
                                              <p:pRg st="1" end="1"/>
                                            </p:txEl>
                                          </p:spTgt>
                                        </p:tgtEl>
                                        <p:attrNameLst>
                                          <p:attrName>style.visibility</p:attrName>
                                        </p:attrNameLst>
                                      </p:cBhvr>
                                      <p:to>
                                        <p:strVal val="visible"/>
                                      </p:to>
                                    </p:set>
                                    <p:anim calcmode="lin" valueType="num">
                                      <p:cBhvr>
                                        <p:cTn id="19" dur="500" fill="hold"/>
                                        <p:tgtEl>
                                          <p:spTgt spid="9625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9625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6259">
                                            <p:txEl>
                                              <p:pRg st="2" end="2"/>
                                            </p:txEl>
                                          </p:spTgt>
                                        </p:tgtEl>
                                        <p:attrNameLst>
                                          <p:attrName>style.visibility</p:attrName>
                                        </p:attrNameLst>
                                      </p:cBhvr>
                                      <p:to>
                                        <p:strVal val="visible"/>
                                      </p:to>
                                    </p:set>
                                    <p:anim calcmode="lin" valueType="num">
                                      <p:cBhvr>
                                        <p:cTn id="25" dur="500" fill="hold"/>
                                        <p:tgtEl>
                                          <p:spTgt spid="96259">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96259">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59"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914400" y="1752600"/>
            <a:ext cx="7620000" cy="3810000"/>
          </a:xfrm>
        </p:spPr>
        <p:txBody>
          <a:bodyPr anchorCtr="1"/>
          <a:lstStyle/>
          <a:p>
            <a:pPr algn="r" eaLnBrk="1" hangingPunct="1">
              <a:defRPr/>
            </a:pPr>
            <a:r>
              <a:rPr lang="fa-IR" sz="3200" b="1" dirty="0" smtClean="0">
                <a:solidFill>
                  <a:srgbClr val="FF33CC"/>
                </a:solidFill>
              </a:rPr>
              <a:t>نکته : </a:t>
            </a:r>
            <a:r>
              <a:rPr lang="fa-IR" sz="3200" b="1" dirty="0" smtClean="0"/>
              <a:t>طبقات بایستی ناسازگار باشند. یعنی یک عدد </a:t>
            </a:r>
            <a:br>
              <a:rPr lang="fa-IR" sz="3200" b="1" dirty="0" smtClean="0"/>
            </a:br>
            <a:r>
              <a:rPr lang="fa-IR" sz="3200" b="1" dirty="0" smtClean="0"/>
              <a:t/>
            </a:r>
            <a:br>
              <a:rPr lang="fa-IR" sz="3200" b="1" dirty="0" smtClean="0"/>
            </a:br>
            <a:r>
              <a:rPr lang="fa-IR" sz="3200" b="1" dirty="0" smtClean="0"/>
              <a:t>معین فقط در یک طبقه قرار داده شود.</a:t>
            </a:r>
            <a:br>
              <a:rPr lang="fa-IR" sz="3200" b="1" dirty="0" smtClean="0"/>
            </a:br>
            <a:r>
              <a:rPr lang="fa-IR" sz="3200" b="1" dirty="0" smtClean="0"/>
              <a:t/>
            </a:r>
            <a:br>
              <a:rPr lang="fa-IR" sz="3200" b="1" dirty="0" smtClean="0"/>
            </a:br>
            <a:r>
              <a:rPr lang="en-US" sz="3200" b="1" dirty="0" smtClean="0"/>
              <a:t/>
            </a:r>
            <a:br>
              <a:rPr lang="en-US" sz="3200" b="1" dirty="0" smtClean="0"/>
            </a:br>
            <a:endParaRPr lang="en-US" sz="32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8306"/>
                                        </p:tgtEl>
                                        <p:attrNameLst>
                                          <p:attrName>style.visibility</p:attrName>
                                        </p:attrNameLst>
                                      </p:cBhvr>
                                      <p:to>
                                        <p:strVal val="visible"/>
                                      </p:to>
                                    </p:set>
                                    <p:anim calcmode="lin" valueType="num">
                                      <p:cBhvr>
                                        <p:cTn id="7" dur="500" fill="hold"/>
                                        <p:tgtEl>
                                          <p:spTgt spid="98306"/>
                                        </p:tgtEl>
                                        <p:attrNameLst>
                                          <p:attrName>ppt_w</p:attrName>
                                        </p:attrNameLst>
                                      </p:cBhvr>
                                      <p:tavLst>
                                        <p:tav tm="0">
                                          <p:val>
                                            <p:fltVal val="0"/>
                                          </p:val>
                                        </p:tav>
                                        <p:tav tm="100000">
                                          <p:val>
                                            <p:strVal val="#ppt_w"/>
                                          </p:val>
                                        </p:tav>
                                      </p:tavLst>
                                    </p:anim>
                                    <p:anim calcmode="lin" valueType="num">
                                      <p:cBhvr>
                                        <p:cTn id="8" dur="500" fill="hold"/>
                                        <p:tgtEl>
                                          <p:spTgt spid="983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ctrTitle" idx="4294967295"/>
          </p:nvPr>
        </p:nvSpPr>
        <p:spPr>
          <a:xfrm>
            <a:off x="609600" y="1143000"/>
            <a:ext cx="7772400" cy="974725"/>
          </a:xfrm>
        </p:spPr>
        <p:txBody>
          <a:bodyPr anchor="b" anchorCtr="1"/>
          <a:lstStyle/>
          <a:p>
            <a:pPr algn="ctr" eaLnBrk="1" hangingPunct="1">
              <a:defRPr/>
            </a:pPr>
            <a:r>
              <a:rPr lang="fa-IR" sz="6600" b="1" dirty="0" smtClean="0">
                <a:solidFill>
                  <a:schemeClr val="hlink"/>
                </a:solidFill>
              </a:rPr>
              <a:t>آمار چیست؟</a:t>
            </a:r>
            <a:endParaRPr lang="en-US" sz="6600" b="1" dirty="0" smtClean="0">
              <a:solidFill>
                <a:schemeClr val="hlink"/>
              </a:solidFill>
            </a:endParaRPr>
          </a:p>
        </p:txBody>
      </p:sp>
      <p:sp>
        <p:nvSpPr>
          <p:cNvPr id="10243" name="Rectangle 3"/>
          <p:cNvSpPr>
            <a:spLocks noGrp="1" noChangeArrowheads="1"/>
          </p:cNvSpPr>
          <p:nvPr>
            <p:ph type="subTitle" idx="4294967295"/>
          </p:nvPr>
        </p:nvSpPr>
        <p:spPr>
          <a:xfrm>
            <a:off x="685800" y="2590800"/>
            <a:ext cx="7391400" cy="3733800"/>
          </a:xfrm>
        </p:spPr>
        <p:txBody>
          <a:bodyPr/>
          <a:lstStyle/>
          <a:p>
            <a:pPr marL="0" indent="0" algn="just" eaLnBrk="1" hangingPunct="1">
              <a:lnSpc>
                <a:spcPct val="200000"/>
              </a:lnSpc>
              <a:buFontTx/>
              <a:buNone/>
              <a:defRPr/>
            </a:pPr>
            <a:r>
              <a:rPr lang="fa-IR" sz="3600" b="1" dirty="0" smtClean="0"/>
              <a:t>آمار چارچوب روشهای علمی را که در تجزیه و تحلیل داده های مقداری به کار برده می شوند بنیانگذاری می کند.</a:t>
            </a:r>
            <a:endParaRPr lang="en-US" sz="36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anim calcmode="lin" valueType="num">
                                      <p:cBhvr>
                                        <p:cTn id="13" dur="500" fill="hold"/>
                                        <p:tgtEl>
                                          <p:spTgt spid="1024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024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 name="Title 7"/>
          <p:cNvSpPr>
            <a:spLocks noGrp="1"/>
          </p:cNvSpPr>
          <p:nvPr>
            <p:ph type="title"/>
          </p:nvPr>
        </p:nvSpPr>
        <p:spPr>
          <a:xfrm>
            <a:off x="0" y="685800"/>
            <a:ext cx="9144000" cy="990600"/>
          </a:xfrm>
        </p:spPr>
        <p:txBody>
          <a:bodyPr/>
          <a:lstStyle/>
          <a:p>
            <a:pPr algn="ctr">
              <a:defRPr/>
            </a:pPr>
            <a:r>
              <a:rPr lang="fa-IR" b="1" dirty="0" smtClean="0"/>
              <a:t> </a:t>
            </a:r>
            <a:r>
              <a:rPr lang="fa-IR" b="1" dirty="0" smtClean="0">
                <a:solidFill>
                  <a:schemeClr val="hlink"/>
                </a:solidFill>
              </a:rPr>
              <a:t>نحوه ساختن توزیع فراوانی طبقه بندی شده</a:t>
            </a:r>
            <a:r>
              <a:rPr lang="fa-IR" b="1" dirty="0" smtClean="0"/>
              <a:t/>
            </a:r>
            <a:br>
              <a:rPr lang="fa-IR" b="1" dirty="0" smtClean="0"/>
            </a:br>
            <a:endParaRPr lang="en-US" dirty="0"/>
          </a:p>
        </p:txBody>
      </p:sp>
      <p:sp>
        <p:nvSpPr>
          <p:cNvPr id="104451" name="Rectangle 3"/>
          <p:cNvSpPr>
            <a:spLocks noGrp="1" noChangeArrowheads="1"/>
          </p:cNvSpPr>
          <p:nvPr>
            <p:ph idx="1"/>
          </p:nvPr>
        </p:nvSpPr>
        <p:spPr/>
        <p:txBody>
          <a:bodyPr/>
          <a:lstStyle/>
          <a:p>
            <a:pPr eaLnBrk="1" hangingPunct="1">
              <a:buFontTx/>
              <a:buNone/>
              <a:defRPr/>
            </a:pPr>
            <a:r>
              <a:rPr lang="fa-IR" b="1" dirty="0" smtClean="0"/>
              <a:t>1- تعیین دامنه تغییرات </a:t>
            </a:r>
          </a:p>
          <a:p>
            <a:pPr eaLnBrk="1" hangingPunct="1">
              <a:buFontTx/>
              <a:buNone/>
              <a:defRPr/>
            </a:pPr>
            <a:r>
              <a:rPr lang="fa-IR" b="1" dirty="0" smtClean="0"/>
              <a:t>2- تعیین تعداد طبقات با استفاده از قانون استرژ</a:t>
            </a:r>
          </a:p>
          <a:p>
            <a:pPr eaLnBrk="1" hangingPunct="1">
              <a:buFontTx/>
              <a:buNone/>
              <a:defRPr/>
            </a:pPr>
            <a:endParaRPr lang="fa-IR" b="1" dirty="0" smtClean="0"/>
          </a:p>
          <a:p>
            <a:pPr eaLnBrk="1" hangingPunct="1">
              <a:buFontTx/>
              <a:buNone/>
              <a:defRPr/>
            </a:pPr>
            <a:endParaRPr lang="fa-IR" b="1" dirty="0" smtClean="0"/>
          </a:p>
          <a:p>
            <a:pPr eaLnBrk="1" hangingPunct="1">
              <a:buFontTx/>
              <a:buNone/>
              <a:defRPr/>
            </a:pPr>
            <a:r>
              <a:rPr lang="fa-IR" b="1" dirty="0" smtClean="0"/>
              <a:t>3- تعیین اندازه یا حجم هر طبقه(فاصله طبقات)</a:t>
            </a:r>
          </a:p>
          <a:p>
            <a:pPr eaLnBrk="1" hangingPunct="1">
              <a:buFontTx/>
              <a:buNone/>
              <a:defRPr/>
            </a:pPr>
            <a:r>
              <a:rPr lang="fa-IR" b="1" dirty="0" smtClean="0"/>
              <a:t>4- نوشتن طبقات</a:t>
            </a:r>
          </a:p>
          <a:p>
            <a:pPr eaLnBrk="1" hangingPunct="1">
              <a:buFontTx/>
              <a:buNone/>
              <a:defRPr/>
            </a:pPr>
            <a:r>
              <a:rPr lang="fa-IR" b="1" dirty="0" smtClean="0"/>
              <a:t>5- نوشتن فراوانی طبقات</a:t>
            </a:r>
            <a:endParaRPr lang="en-US" b="1" dirty="0" smtClean="0"/>
          </a:p>
        </p:txBody>
      </p:sp>
      <p:sp>
        <p:nvSpPr>
          <p:cNvPr id="307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a-IR"/>
          </a:p>
        </p:txBody>
      </p:sp>
      <p:graphicFrame>
        <p:nvGraphicFramePr>
          <p:cNvPr id="104453" name="Object 5"/>
          <p:cNvGraphicFramePr>
            <a:graphicFrameLocks noChangeAspect="1"/>
          </p:cNvGraphicFramePr>
          <p:nvPr/>
        </p:nvGraphicFramePr>
        <p:xfrm>
          <a:off x="609600" y="4114800"/>
          <a:ext cx="1676400" cy="838200"/>
        </p:xfrm>
        <a:graphic>
          <a:graphicData uri="http://schemas.openxmlformats.org/presentationml/2006/ole">
            <mc:AlternateContent xmlns:mc="http://schemas.openxmlformats.org/markup-compatibility/2006">
              <mc:Choice xmlns:v="urn:schemas-microsoft-com:vml" Requires="v">
                <p:oleObj spid="_x0000_s3092" name="Equation" r:id="rId4" imgW="393529" imgH="393529" progId="Equation.3">
                  <p:embed/>
                </p:oleObj>
              </mc:Choice>
              <mc:Fallback>
                <p:oleObj name="Equation" r:id="rId4" imgW="393529" imgH="393529" progId="Equation.3">
                  <p:embed/>
                  <p:pic>
                    <p:nvPicPr>
                      <p:cNvPr id="0" name="Object 5"/>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609600" y="4114800"/>
                        <a:ext cx="1676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0" name="Rectangle 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fa-IR"/>
          </a:p>
        </p:txBody>
      </p:sp>
      <p:graphicFrame>
        <p:nvGraphicFramePr>
          <p:cNvPr id="104455" name="Object 7"/>
          <p:cNvGraphicFramePr>
            <a:graphicFrameLocks noChangeAspect="1"/>
          </p:cNvGraphicFramePr>
          <p:nvPr/>
        </p:nvGraphicFramePr>
        <p:xfrm>
          <a:off x="609600" y="3200400"/>
          <a:ext cx="3505200" cy="731838"/>
        </p:xfrm>
        <a:graphic>
          <a:graphicData uri="http://schemas.openxmlformats.org/presentationml/2006/ole">
            <mc:AlternateContent xmlns:mc="http://schemas.openxmlformats.org/markup-compatibility/2006">
              <mc:Choice xmlns:v="urn:schemas-microsoft-com:vml" Requires="v">
                <p:oleObj spid="_x0000_s3093" name="Equation" r:id="rId6" imgW="1091726" imgH="228501" progId="Equation.3">
                  <p:embed/>
                </p:oleObj>
              </mc:Choice>
              <mc:Fallback>
                <p:oleObj name="Equation" r:id="rId6" imgW="1091726" imgH="228501" progId="Equation.3">
                  <p:embed/>
                  <p:pic>
                    <p:nvPicPr>
                      <p:cNvPr id="0" name="Object 7"/>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609600" y="3200400"/>
                        <a:ext cx="3505200" cy="731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0357" name="Object 9"/>
          <p:cNvGraphicFramePr>
            <a:graphicFrameLocks noChangeAspect="1"/>
          </p:cNvGraphicFramePr>
          <p:nvPr/>
        </p:nvGraphicFramePr>
        <p:xfrm>
          <a:off x="609600" y="1828800"/>
          <a:ext cx="2743200" cy="760413"/>
        </p:xfrm>
        <a:graphic>
          <a:graphicData uri="http://schemas.openxmlformats.org/presentationml/2006/ole">
            <mc:AlternateContent xmlns:mc="http://schemas.openxmlformats.org/markup-compatibility/2006">
              <mc:Choice xmlns:v="urn:schemas-microsoft-com:vml" Requires="v">
                <p:oleObj spid="_x0000_s3094" name="Equation" r:id="rId8" imgW="1028520" imgH="215640" progId="Equation.3">
                  <p:embed/>
                </p:oleObj>
              </mc:Choice>
              <mc:Fallback>
                <p:oleObj name="Equation" r:id="rId8" imgW="1028520" imgH="215640" progId="Equation.3">
                  <p:embed/>
                  <p:pic>
                    <p:nvPicPr>
                      <p:cNvPr id="0" name="Object 9"/>
                      <p:cNvPicPr>
                        <a:picLocks noChangeAspect="1" noChangeArrowheads="1"/>
                      </p:cNvPicPr>
                      <p:nvPr/>
                    </p:nvPicPr>
                    <p:blipFill>
                      <a:blip r:embed="rId9">
                        <a:lum bright="98000"/>
                        <a:extLst>
                          <a:ext uri="{28A0092B-C50C-407E-A947-70E740481C1C}">
                            <a14:useLocalDpi xmlns:a14="http://schemas.microsoft.com/office/drawing/2010/main" val="0"/>
                          </a:ext>
                        </a:extLst>
                      </a:blip>
                      <a:srcRect r="19250" b="-6677"/>
                      <a:stretch>
                        <a:fillRect/>
                      </a:stretch>
                    </p:blipFill>
                    <p:spPr bwMode="auto">
                      <a:xfrm>
                        <a:off x="609600" y="1828800"/>
                        <a:ext cx="2743200" cy="760413"/>
                      </a:xfrm>
                      <a:prstGeom prst="rect">
                        <a:avLst/>
                      </a:prstGeom>
                      <a:noFill/>
                      <a:extLst>
                        <a:ext uri="{909E8E84-426E-40DD-AFC4-6F175D3DCCD1}">
                          <a14:hiddenFill xmlns:a14="http://schemas.microsoft.com/office/drawing/2010/main">
                            <a:solidFill>
                              <a:srgbClr val="800080"/>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 calcmode="lin" valueType="num">
                                      <p:cBhvr>
                                        <p:cTn id="7" dur="500" fill="hold"/>
                                        <p:tgtEl>
                                          <p:spTgt spid="1044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44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4451">
                                            <p:txEl>
                                              <p:pRg st="1" end="1"/>
                                            </p:txEl>
                                          </p:spTgt>
                                        </p:tgtEl>
                                        <p:attrNameLst>
                                          <p:attrName>style.visibility</p:attrName>
                                        </p:attrNameLst>
                                      </p:cBhvr>
                                      <p:to>
                                        <p:strVal val="visible"/>
                                      </p:to>
                                    </p:set>
                                    <p:anim calcmode="lin" valueType="num">
                                      <p:cBhvr>
                                        <p:cTn id="13" dur="500" fill="hold"/>
                                        <p:tgtEl>
                                          <p:spTgt spid="10445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445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4451">
                                            <p:txEl>
                                              <p:pRg st="4" end="4"/>
                                            </p:txEl>
                                          </p:spTgt>
                                        </p:tgtEl>
                                        <p:attrNameLst>
                                          <p:attrName>style.visibility</p:attrName>
                                        </p:attrNameLst>
                                      </p:cBhvr>
                                      <p:to>
                                        <p:strVal val="visible"/>
                                      </p:to>
                                    </p:set>
                                    <p:anim calcmode="lin" valueType="num">
                                      <p:cBhvr>
                                        <p:cTn id="19" dur="500" fill="hold"/>
                                        <p:tgtEl>
                                          <p:spTgt spid="104451">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104451">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04451">
                                            <p:txEl>
                                              <p:pRg st="5" end="5"/>
                                            </p:txEl>
                                          </p:spTgt>
                                        </p:tgtEl>
                                        <p:attrNameLst>
                                          <p:attrName>style.visibility</p:attrName>
                                        </p:attrNameLst>
                                      </p:cBhvr>
                                      <p:to>
                                        <p:strVal val="visible"/>
                                      </p:to>
                                    </p:set>
                                    <p:anim calcmode="lin" valueType="num">
                                      <p:cBhvr>
                                        <p:cTn id="25" dur="500" fill="hold"/>
                                        <p:tgtEl>
                                          <p:spTgt spid="104451">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104451">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04451">
                                            <p:txEl>
                                              <p:pRg st="6" end="6"/>
                                            </p:txEl>
                                          </p:spTgt>
                                        </p:tgtEl>
                                        <p:attrNameLst>
                                          <p:attrName>style.visibility</p:attrName>
                                        </p:attrNameLst>
                                      </p:cBhvr>
                                      <p:to>
                                        <p:strVal val="visible"/>
                                      </p:to>
                                    </p:set>
                                    <p:anim calcmode="lin" valueType="num">
                                      <p:cBhvr>
                                        <p:cTn id="31" dur="500" fill="hold"/>
                                        <p:tgtEl>
                                          <p:spTgt spid="104451">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104451">
                                            <p:txEl>
                                              <p:pRg st="6" end="6"/>
                                            </p:txEl>
                                          </p:spTgt>
                                        </p:tgtEl>
                                        <p:attrNameLst>
                                          <p:attrName>ppt_h</p:attrName>
                                        </p:attrNameLst>
                                      </p:cBhvr>
                                      <p:tavLst>
                                        <p:tav tm="0">
                                          <p:val>
                                            <p:fltVal val="0"/>
                                          </p:val>
                                        </p:tav>
                                        <p:tav tm="100000">
                                          <p:val>
                                            <p:strVal val="#ppt_h"/>
                                          </p:val>
                                        </p:tav>
                                      </p:tavLst>
                                    </p:anim>
                                  </p:childTnLst>
                                </p:cTn>
                              </p:par>
                            </p:childTnLst>
                          </p:cTn>
                        </p:par>
                        <p:par>
                          <p:cTn id="33" fill="hold">
                            <p:stCondLst>
                              <p:cond delay="500"/>
                            </p:stCondLst>
                            <p:childTnLst>
                              <p:par>
                                <p:cTn id="34" presetID="23" presetClass="entr" presetSubtype="16" fill="hold" nodeType="afterEffect">
                                  <p:stCondLst>
                                    <p:cond delay="0"/>
                                  </p:stCondLst>
                                  <p:childTnLst>
                                    <p:set>
                                      <p:cBhvr>
                                        <p:cTn id="35" dur="1" fill="hold">
                                          <p:stCondLst>
                                            <p:cond delay="0"/>
                                          </p:stCondLst>
                                        </p:cTn>
                                        <p:tgtEl>
                                          <p:spTgt spid="104455"/>
                                        </p:tgtEl>
                                        <p:attrNameLst>
                                          <p:attrName>style.visibility</p:attrName>
                                        </p:attrNameLst>
                                      </p:cBhvr>
                                      <p:to>
                                        <p:strVal val="visible"/>
                                      </p:to>
                                    </p:set>
                                    <p:anim calcmode="lin" valueType="num">
                                      <p:cBhvr>
                                        <p:cTn id="36" dur="500" fill="hold"/>
                                        <p:tgtEl>
                                          <p:spTgt spid="104455"/>
                                        </p:tgtEl>
                                        <p:attrNameLst>
                                          <p:attrName>ppt_w</p:attrName>
                                        </p:attrNameLst>
                                      </p:cBhvr>
                                      <p:tavLst>
                                        <p:tav tm="0">
                                          <p:val>
                                            <p:fltVal val="0"/>
                                          </p:val>
                                        </p:tav>
                                        <p:tav tm="100000">
                                          <p:val>
                                            <p:strVal val="#ppt_w"/>
                                          </p:val>
                                        </p:tav>
                                      </p:tavLst>
                                    </p:anim>
                                    <p:anim calcmode="lin" valueType="num">
                                      <p:cBhvr>
                                        <p:cTn id="37" dur="500" fill="hold"/>
                                        <p:tgtEl>
                                          <p:spTgt spid="104455"/>
                                        </p:tgtEl>
                                        <p:attrNameLst>
                                          <p:attrName>ppt_h</p:attrName>
                                        </p:attrNameLst>
                                      </p:cBhvr>
                                      <p:tavLst>
                                        <p:tav tm="0">
                                          <p:val>
                                            <p:fltVal val="0"/>
                                          </p:val>
                                        </p:tav>
                                        <p:tav tm="100000">
                                          <p:val>
                                            <p:strVal val="#ppt_h"/>
                                          </p:val>
                                        </p:tav>
                                      </p:tavLst>
                                    </p:anim>
                                  </p:childTnLst>
                                </p:cTn>
                              </p:par>
                            </p:childTnLst>
                          </p:cTn>
                        </p:par>
                        <p:par>
                          <p:cTn id="38" fill="hold">
                            <p:stCondLst>
                              <p:cond delay="1000"/>
                            </p:stCondLst>
                            <p:childTnLst>
                              <p:par>
                                <p:cTn id="39" presetID="23" presetClass="entr" presetSubtype="16" fill="hold" nodeType="afterEffect">
                                  <p:stCondLst>
                                    <p:cond delay="0"/>
                                  </p:stCondLst>
                                  <p:childTnLst>
                                    <p:set>
                                      <p:cBhvr>
                                        <p:cTn id="40" dur="1" fill="hold">
                                          <p:stCondLst>
                                            <p:cond delay="0"/>
                                          </p:stCondLst>
                                        </p:cTn>
                                        <p:tgtEl>
                                          <p:spTgt spid="104453"/>
                                        </p:tgtEl>
                                        <p:attrNameLst>
                                          <p:attrName>style.visibility</p:attrName>
                                        </p:attrNameLst>
                                      </p:cBhvr>
                                      <p:to>
                                        <p:strVal val="visible"/>
                                      </p:to>
                                    </p:set>
                                    <p:anim calcmode="lin" valueType="num">
                                      <p:cBhvr>
                                        <p:cTn id="41" dur="500" fill="hold"/>
                                        <p:tgtEl>
                                          <p:spTgt spid="104453"/>
                                        </p:tgtEl>
                                        <p:attrNameLst>
                                          <p:attrName>ppt_w</p:attrName>
                                        </p:attrNameLst>
                                      </p:cBhvr>
                                      <p:tavLst>
                                        <p:tav tm="0">
                                          <p:val>
                                            <p:fltVal val="0"/>
                                          </p:val>
                                        </p:tav>
                                        <p:tav tm="100000">
                                          <p:val>
                                            <p:strVal val="#ppt_w"/>
                                          </p:val>
                                        </p:tav>
                                      </p:tavLst>
                                    </p:anim>
                                    <p:anim calcmode="lin" valueType="num">
                                      <p:cBhvr>
                                        <p:cTn id="42" dur="500" fill="hold"/>
                                        <p:tgtEl>
                                          <p:spTgt spid="10445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762000" y="1219200"/>
            <a:ext cx="7848600" cy="4038600"/>
          </a:xfrm>
        </p:spPr>
        <p:txBody>
          <a:bodyPr anchorCtr="1"/>
          <a:lstStyle/>
          <a:p>
            <a:pPr algn="r" eaLnBrk="1" hangingPunct="1">
              <a:defRPr/>
            </a:pPr>
            <a:r>
              <a:rPr lang="fa-IR" sz="3200" b="1" dirty="0" smtClean="0"/>
              <a:t/>
            </a:r>
            <a:br>
              <a:rPr lang="fa-IR" sz="3200" b="1" dirty="0" smtClean="0"/>
            </a:br>
            <a:r>
              <a:rPr lang="fa-IR" sz="3200" b="1" dirty="0" smtClean="0">
                <a:solidFill>
                  <a:srgbClr val="FF33CC"/>
                </a:solidFill>
              </a:rPr>
              <a:t>نکته: </a:t>
            </a:r>
            <a:r>
              <a:rPr lang="fa-IR" sz="3200" b="1" dirty="0" smtClean="0"/>
              <a:t>اگر تعداد طبقات بزرگتر از 20 باشد  تهیه و تنظیم جدول نیاز به وقت و کار بیشتر است .</a:t>
            </a:r>
            <a:br>
              <a:rPr lang="fa-IR" sz="3200" b="1" dirty="0" smtClean="0"/>
            </a:br>
            <a:r>
              <a:rPr lang="fa-IR" sz="3200" b="1" dirty="0" smtClean="0"/>
              <a:t/>
            </a:r>
            <a:br>
              <a:rPr lang="fa-IR" sz="3200" b="1" dirty="0" smtClean="0"/>
            </a:br>
            <a:r>
              <a:rPr lang="fa-IR" sz="3200" b="1" dirty="0" smtClean="0"/>
              <a:t/>
            </a:r>
            <a:br>
              <a:rPr lang="fa-IR" sz="3200" b="1" dirty="0" smtClean="0"/>
            </a:br>
            <a:r>
              <a:rPr lang="fa-IR" sz="3200" b="1" dirty="0" smtClean="0"/>
              <a:t/>
            </a:r>
            <a:br>
              <a:rPr lang="fa-IR" sz="3200" b="1" dirty="0" smtClean="0"/>
            </a:br>
            <a:r>
              <a:rPr lang="fa-IR" sz="3200" b="1" dirty="0" smtClean="0">
                <a:solidFill>
                  <a:srgbClr val="FF33CC"/>
                </a:solidFill>
              </a:rPr>
              <a:t>نکته: </a:t>
            </a:r>
            <a:r>
              <a:rPr lang="fa-IR" sz="3200" b="1" dirty="0" smtClean="0"/>
              <a:t>اگر تعداد طبقات کوچکتر از 10 باشد اندازه طبقات بزرگ می شود و اطلاعات بیشتری از دست می رود.</a:t>
            </a:r>
            <a:endParaRPr lang="en-US" sz="32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 calcmode="lin" valueType="num">
                                      <p:cBhvr>
                                        <p:cTn id="7" dur="500" fill="hold"/>
                                        <p:tgtEl>
                                          <p:spTgt spid="106498"/>
                                        </p:tgtEl>
                                        <p:attrNameLst>
                                          <p:attrName>ppt_w</p:attrName>
                                        </p:attrNameLst>
                                      </p:cBhvr>
                                      <p:tavLst>
                                        <p:tav tm="0">
                                          <p:val>
                                            <p:fltVal val="0"/>
                                          </p:val>
                                        </p:tav>
                                        <p:tav tm="100000">
                                          <p:val>
                                            <p:strVal val="#ppt_w"/>
                                          </p:val>
                                        </p:tav>
                                      </p:tavLst>
                                    </p:anim>
                                    <p:anim calcmode="lin" valueType="num">
                                      <p:cBhvr>
                                        <p:cTn id="8" dur="500" fill="hold"/>
                                        <p:tgtEl>
                                          <p:spTgt spid="1064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p:txBody>
          <a:bodyPr anchorCtr="1"/>
          <a:lstStyle/>
          <a:p>
            <a:pPr eaLnBrk="1" hangingPunct="1">
              <a:defRPr/>
            </a:pPr>
            <a:r>
              <a:rPr lang="fa-IR" sz="4000" b="1" dirty="0" smtClean="0">
                <a:solidFill>
                  <a:schemeClr val="hlink"/>
                </a:solidFill>
              </a:rPr>
              <a:t>نماینده طبقات(نقاط وسط طبقات)</a:t>
            </a:r>
            <a:endParaRPr lang="en-US" sz="4000" b="1" dirty="0" smtClean="0">
              <a:solidFill>
                <a:schemeClr val="hlink"/>
              </a:solidFill>
            </a:endParaRPr>
          </a:p>
        </p:txBody>
      </p:sp>
      <p:sp>
        <p:nvSpPr>
          <p:cNvPr id="108547" name="Rectangle 3"/>
          <p:cNvSpPr>
            <a:spLocks noGrp="1" noChangeArrowheads="1"/>
          </p:cNvSpPr>
          <p:nvPr>
            <p:ph type="body" idx="4294967295"/>
          </p:nvPr>
        </p:nvSpPr>
        <p:spPr>
          <a:xfrm>
            <a:off x="762000" y="2362200"/>
            <a:ext cx="7467600" cy="1676400"/>
          </a:xfrm>
        </p:spPr>
        <p:txBody>
          <a:bodyPr/>
          <a:lstStyle/>
          <a:p>
            <a:pPr algn="just" eaLnBrk="1" hangingPunct="1">
              <a:buFontTx/>
              <a:buNone/>
              <a:defRPr/>
            </a:pPr>
            <a:r>
              <a:rPr lang="fa-IR" b="1" dirty="0" smtClean="0"/>
              <a:t>   نماینده طبقات یا نقاط میانی را با  </a:t>
            </a:r>
            <a:r>
              <a:rPr lang="en-US" b="1" dirty="0" smtClean="0"/>
              <a:t>x'</a:t>
            </a:r>
            <a:r>
              <a:rPr lang="en-US" dirty="0" smtClean="0"/>
              <a:t> </a:t>
            </a:r>
            <a:r>
              <a:rPr lang="fa-IR" b="1" dirty="0" smtClean="0"/>
              <a:t>   نمایش می </a:t>
            </a:r>
          </a:p>
          <a:p>
            <a:pPr algn="just" eaLnBrk="1" hangingPunct="1">
              <a:buFontTx/>
              <a:buNone/>
              <a:defRPr/>
            </a:pPr>
            <a:r>
              <a:rPr lang="fa-IR" b="1" dirty="0" smtClean="0"/>
              <a:t>   دهند و از طریق فرمول زیر به دست می آید:</a:t>
            </a:r>
            <a:endParaRPr lang="en-US" b="1" dirty="0" smtClean="0"/>
          </a:p>
        </p:txBody>
      </p:sp>
      <p:sp>
        <p:nvSpPr>
          <p:cNvPr id="4101" name="Rectangle 4"/>
          <p:cNvSpPr>
            <a:spLocks noChangeArrowheads="1"/>
          </p:cNvSpPr>
          <p:nvPr/>
        </p:nvSpPr>
        <p:spPr bwMode="auto">
          <a:xfrm>
            <a:off x="0" y="3348038"/>
            <a:ext cx="9144000" cy="0"/>
          </a:xfrm>
          <a:prstGeom prst="rect">
            <a:avLst/>
          </a:prstGeom>
          <a:noFill/>
          <a:ln w="9525">
            <a:noFill/>
            <a:miter lim="800000"/>
            <a:headEnd/>
            <a:tailEnd/>
          </a:ln>
        </p:spPr>
        <p:txBody>
          <a:bodyPr wrap="none" anchor="ctr">
            <a:spAutoFit/>
          </a:bodyPr>
          <a:lstStyle/>
          <a:p>
            <a:endParaRPr lang="fa-IR"/>
          </a:p>
        </p:txBody>
      </p:sp>
      <p:grpSp>
        <p:nvGrpSpPr>
          <p:cNvPr id="4102" name="Group 5"/>
          <p:cNvGrpSpPr>
            <a:grpSpLocks/>
          </p:cNvGrpSpPr>
          <p:nvPr/>
        </p:nvGrpSpPr>
        <p:grpSpPr bwMode="auto">
          <a:xfrm>
            <a:off x="1828800" y="4419600"/>
            <a:ext cx="5702300" cy="1341438"/>
            <a:chOff x="1008" y="2256"/>
            <a:chExt cx="3592" cy="845"/>
          </a:xfrm>
        </p:grpSpPr>
        <p:graphicFrame>
          <p:nvGraphicFramePr>
            <p:cNvPr id="4098" name="Object 6"/>
            <p:cNvGraphicFramePr>
              <a:graphicFrameLocks noChangeAspect="1"/>
            </p:cNvGraphicFramePr>
            <p:nvPr/>
          </p:nvGraphicFramePr>
          <p:xfrm>
            <a:off x="1008" y="2256"/>
            <a:ext cx="864" cy="407"/>
          </p:xfrm>
          <a:graphic>
            <a:graphicData uri="http://schemas.openxmlformats.org/presentationml/2006/ole">
              <mc:AlternateContent xmlns:mc="http://schemas.openxmlformats.org/markup-compatibility/2006">
                <mc:Choice xmlns:v="urn:schemas-microsoft-com:vml" Requires="v">
                  <p:oleObj spid="_x0000_s4104" name="Equation" r:id="rId4" imgW="342603" imgH="164957" progId="Equation.3">
                    <p:embed/>
                  </p:oleObj>
                </mc:Choice>
                <mc:Fallback>
                  <p:oleObj name="Equation" r:id="rId4" imgW="342603" imgH="164957" progId="Equation.3">
                    <p:embed/>
                    <p:pic>
                      <p:nvPicPr>
                        <p:cNvPr id="0" name="Object 6"/>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1008" y="2256"/>
                          <a:ext cx="864" cy="4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3" name="Text Box 7"/>
            <p:cNvSpPr txBox="1">
              <a:spLocks noChangeArrowheads="1"/>
            </p:cNvSpPr>
            <p:nvPr/>
          </p:nvSpPr>
          <p:spPr bwMode="auto">
            <a:xfrm>
              <a:off x="1920" y="2304"/>
              <a:ext cx="2680" cy="365"/>
            </a:xfrm>
            <a:prstGeom prst="rect">
              <a:avLst/>
            </a:prstGeom>
            <a:noFill/>
            <a:ln w="9525">
              <a:noFill/>
              <a:miter lim="800000"/>
              <a:headEnd/>
              <a:tailEnd/>
            </a:ln>
          </p:spPr>
          <p:txBody>
            <a:bodyPr wrap="none">
              <a:spAutoFit/>
            </a:bodyPr>
            <a:lstStyle/>
            <a:p>
              <a:r>
                <a:rPr lang="fa-IR" sz="3200" b="1" u="sng"/>
                <a:t>حدبالای طبقه + حد پایین طبقه</a:t>
              </a:r>
              <a:endParaRPr lang="en-US" sz="3200" b="1" u="sng"/>
            </a:p>
          </p:txBody>
        </p:sp>
        <p:sp>
          <p:nvSpPr>
            <p:cNvPr id="4104" name="Text Box 8"/>
            <p:cNvSpPr txBox="1">
              <a:spLocks noChangeArrowheads="1"/>
            </p:cNvSpPr>
            <p:nvPr/>
          </p:nvSpPr>
          <p:spPr bwMode="auto">
            <a:xfrm>
              <a:off x="2928" y="2736"/>
              <a:ext cx="260" cy="365"/>
            </a:xfrm>
            <a:prstGeom prst="rect">
              <a:avLst/>
            </a:prstGeom>
            <a:noFill/>
            <a:ln w="9525">
              <a:noFill/>
              <a:miter lim="800000"/>
              <a:headEnd/>
              <a:tailEnd/>
            </a:ln>
          </p:spPr>
          <p:txBody>
            <a:bodyPr wrap="none">
              <a:spAutoFit/>
            </a:bodyPr>
            <a:lstStyle/>
            <a:p>
              <a:r>
                <a:rPr lang="fa-IR" sz="3200" b="1"/>
                <a:t>2</a:t>
              </a:r>
              <a:endParaRPr lang="en-US" sz="3200" b="1"/>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8546"/>
                                        </p:tgtEl>
                                        <p:attrNameLst>
                                          <p:attrName>style.visibility</p:attrName>
                                        </p:attrNameLst>
                                      </p:cBhvr>
                                      <p:to>
                                        <p:strVal val="visible"/>
                                      </p:to>
                                    </p:set>
                                    <p:anim calcmode="lin" valueType="num">
                                      <p:cBhvr>
                                        <p:cTn id="7" dur="500" fill="hold"/>
                                        <p:tgtEl>
                                          <p:spTgt spid="108546"/>
                                        </p:tgtEl>
                                        <p:attrNameLst>
                                          <p:attrName>ppt_w</p:attrName>
                                        </p:attrNameLst>
                                      </p:cBhvr>
                                      <p:tavLst>
                                        <p:tav tm="0">
                                          <p:val>
                                            <p:fltVal val="0"/>
                                          </p:val>
                                        </p:tav>
                                        <p:tav tm="100000">
                                          <p:val>
                                            <p:strVal val="#ppt_w"/>
                                          </p:val>
                                        </p:tav>
                                      </p:tavLst>
                                    </p:anim>
                                    <p:anim calcmode="lin" valueType="num">
                                      <p:cBhvr>
                                        <p:cTn id="8" dur="500" fill="hold"/>
                                        <p:tgtEl>
                                          <p:spTgt spid="10854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8547">
                                            <p:txEl>
                                              <p:pRg st="0" end="0"/>
                                            </p:txEl>
                                          </p:spTgt>
                                        </p:tgtEl>
                                        <p:attrNameLst>
                                          <p:attrName>style.visibility</p:attrName>
                                        </p:attrNameLst>
                                      </p:cBhvr>
                                      <p:to>
                                        <p:strVal val="visible"/>
                                      </p:to>
                                    </p:set>
                                    <p:anim calcmode="lin" valueType="num">
                                      <p:cBhvr>
                                        <p:cTn id="13" dur="500" fill="hold"/>
                                        <p:tgtEl>
                                          <p:spTgt spid="10854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085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8547">
                                            <p:txEl>
                                              <p:pRg st="1" end="1"/>
                                            </p:txEl>
                                          </p:spTgt>
                                        </p:tgtEl>
                                        <p:attrNameLst>
                                          <p:attrName>style.visibility</p:attrName>
                                        </p:attrNameLst>
                                      </p:cBhvr>
                                      <p:to>
                                        <p:strVal val="visible"/>
                                      </p:to>
                                    </p:set>
                                    <p:anim calcmode="lin" valueType="num">
                                      <p:cBhvr>
                                        <p:cTn id="19" dur="500" fill="hold"/>
                                        <p:tgtEl>
                                          <p:spTgt spid="10854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08547">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p:bldP spid="108547"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457200" y="762000"/>
            <a:ext cx="8229600" cy="1139825"/>
          </a:xfrm>
        </p:spPr>
        <p:txBody>
          <a:bodyPr anchorCtr="1"/>
          <a:lstStyle/>
          <a:p>
            <a:pPr eaLnBrk="1" hangingPunct="1">
              <a:defRPr/>
            </a:pPr>
            <a:r>
              <a:rPr lang="fa-IR" sz="4000" b="1" dirty="0" smtClean="0">
                <a:solidFill>
                  <a:schemeClr val="hlink"/>
                </a:solidFill>
              </a:rPr>
              <a:t>توزیع فراوانی تراکمی</a:t>
            </a:r>
            <a:r>
              <a:rPr lang="fa-IR" sz="4000" b="1" dirty="0" smtClean="0"/>
              <a:t> </a:t>
            </a:r>
            <a:endParaRPr lang="en-US" sz="4000" b="1" dirty="0" smtClean="0"/>
          </a:p>
        </p:txBody>
      </p:sp>
      <p:sp>
        <p:nvSpPr>
          <p:cNvPr id="110595" name="Rectangle 3"/>
          <p:cNvSpPr>
            <a:spLocks noGrp="1" noChangeArrowheads="1"/>
          </p:cNvSpPr>
          <p:nvPr>
            <p:ph type="body" idx="4294967295"/>
          </p:nvPr>
        </p:nvSpPr>
        <p:spPr>
          <a:xfrm>
            <a:off x="762000" y="2527300"/>
            <a:ext cx="8077200" cy="3416300"/>
          </a:xfrm>
        </p:spPr>
        <p:txBody>
          <a:bodyPr/>
          <a:lstStyle/>
          <a:p>
            <a:pPr algn="just" eaLnBrk="1" hangingPunct="1">
              <a:buFontTx/>
              <a:buNone/>
              <a:defRPr/>
            </a:pPr>
            <a:r>
              <a:rPr lang="fa-IR" b="1" dirty="0" smtClean="0"/>
              <a:t>   اگر پژوهشگری علاقمند به دانستن تعداد افراد یا نمره هایی باشد که در پایین نمره یا عدد خاصی وجود دارند،   نیاز به توزیع فراوانی تراکمی دارد. فراوانی تراکمی با (</a:t>
            </a:r>
            <a:r>
              <a:rPr lang="en-US" b="1" dirty="0" err="1" smtClean="0"/>
              <a:t>cf</a:t>
            </a:r>
            <a:r>
              <a:rPr lang="fa-IR" b="1" dirty="0" smtClean="0"/>
              <a:t>)نشان داده می شود که از جمع کردن فراوانی های ساده هر طبقه با طبقه بزرگتر به دست می آید.</a:t>
            </a: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0594"/>
                                        </p:tgtEl>
                                        <p:attrNameLst>
                                          <p:attrName>style.visibility</p:attrName>
                                        </p:attrNameLst>
                                      </p:cBhvr>
                                      <p:to>
                                        <p:strVal val="visible"/>
                                      </p:to>
                                    </p:set>
                                    <p:anim calcmode="lin" valueType="num">
                                      <p:cBhvr>
                                        <p:cTn id="7" dur="500" fill="hold"/>
                                        <p:tgtEl>
                                          <p:spTgt spid="110594"/>
                                        </p:tgtEl>
                                        <p:attrNameLst>
                                          <p:attrName>ppt_w</p:attrName>
                                        </p:attrNameLst>
                                      </p:cBhvr>
                                      <p:tavLst>
                                        <p:tav tm="0">
                                          <p:val>
                                            <p:fltVal val="0"/>
                                          </p:val>
                                        </p:tav>
                                        <p:tav tm="100000">
                                          <p:val>
                                            <p:strVal val="#ppt_w"/>
                                          </p:val>
                                        </p:tav>
                                      </p:tavLst>
                                    </p:anim>
                                    <p:anim calcmode="lin" valueType="num">
                                      <p:cBhvr>
                                        <p:cTn id="8" dur="500" fill="hold"/>
                                        <p:tgtEl>
                                          <p:spTgt spid="11059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0595">
                                            <p:txEl>
                                              <p:pRg st="0" end="0"/>
                                            </p:txEl>
                                          </p:spTgt>
                                        </p:tgtEl>
                                        <p:attrNameLst>
                                          <p:attrName>style.visibility</p:attrName>
                                        </p:attrNameLst>
                                      </p:cBhvr>
                                      <p:to>
                                        <p:strVal val="visible"/>
                                      </p:to>
                                    </p:set>
                                    <p:anim calcmode="lin" valueType="num">
                                      <p:cBhvr>
                                        <p:cTn id="13" dur="500" fill="hold"/>
                                        <p:tgtEl>
                                          <p:spTgt spid="11059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1059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p:bldP spid="110595"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a:xfrm>
            <a:off x="762000" y="1752600"/>
            <a:ext cx="7696200" cy="3733800"/>
          </a:xfrm>
        </p:spPr>
        <p:txBody>
          <a:bodyPr anchorCtr="1"/>
          <a:lstStyle/>
          <a:p>
            <a:pPr algn="r" eaLnBrk="1" hangingPunct="1">
              <a:defRPr/>
            </a:pPr>
            <a:r>
              <a:rPr lang="fa-IR" sz="3200" b="1" dirty="0" smtClean="0">
                <a:solidFill>
                  <a:srgbClr val="FF33CC"/>
                </a:solidFill>
              </a:rPr>
              <a:t>نکته: </a:t>
            </a:r>
            <a:r>
              <a:rPr lang="fa-IR" sz="3200" b="1" dirty="0" smtClean="0"/>
              <a:t>فراوانی تراکمی کوچکترین طبقه همیشه برابر با فراوانی ساده یا مطلق آن طبقه است.</a:t>
            </a:r>
            <a:br>
              <a:rPr lang="fa-IR" sz="3200" b="1" dirty="0" smtClean="0"/>
            </a:br>
            <a:r>
              <a:rPr lang="fa-IR" sz="3200" b="1" dirty="0" smtClean="0"/>
              <a:t/>
            </a:r>
            <a:br>
              <a:rPr lang="fa-IR" sz="3200" b="1" dirty="0" smtClean="0"/>
            </a:br>
            <a:r>
              <a:rPr lang="fa-IR" sz="3200" b="1" dirty="0" smtClean="0"/>
              <a:t/>
            </a:r>
            <a:br>
              <a:rPr lang="fa-IR" sz="3200" b="1" dirty="0" smtClean="0"/>
            </a:br>
            <a:r>
              <a:rPr lang="fa-IR" sz="3200" b="1" dirty="0" smtClean="0"/>
              <a:t/>
            </a:r>
            <a:br>
              <a:rPr lang="fa-IR" sz="3200" b="1" dirty="0" smtClean="0"/>
            </a:br>
            <a:r>
              <a:rPr lang="fa-IR" sz="3200" b="1" dirty="0" smtClean="0">
                <a:solidFill>
                  <a:srgbClr val="FF33CC"/>
                </a:solidFill>
              </a:rPr>
              <a:t>نکته: </a:t>
            </a:r>
            <a:r>
              <a:rPr lang="fa-IR" sz="3200" b="1" dirty="0" smtClean="0"/>
              <a:t>فراوانی تراکمی بزرگترین طبقه همیشه برابر با مجموع داده ها (        ) یا </a:t>
            </a:r>
            <a:r>
              <a:rPr lang="en-US" sz="3200" b="1" dirty="0" smtClean="0"/>
              <a:t>N</a:t>
            </a:r>
            <a:r>
              <a:rPr lang="fa-IR" sz="3200" b="1" dirty="0" smtClean="0"/>
              <a:t> می باشد.</a:t>
            </a:r>
            <a:endParaRPr lang="en-US" sz="3200" b="1" dirty="0" smtClean="0"/>
          </a:p>
        </p:txBody>
      </p:sp>
      <p:sp>
        <p:nvSpPr>
          <p:cNvPr id="5124"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a-IR"/>
          </a:p>
        </p:txBody>
      </p:sp>
      <p:graphicFrame>
        <p:nvGraphicFramePr>
          <p:cNvPr id="112644" name="Object 4"/>
          <p:cNvGraphicFramePr>
            <a:graphicFrameLocks noChangeAspect="1"/>
          </p:cNvGraphicFramePr>
          <p:nvPr/>
        </p:nvGraphicFramePr>
        <p:xfrm>
          <a:off x="5181600" y="4800600"/>
          <a:ext cx="762000" cy="533400"/>
        </p:xfrm>
        <a:graphic>
          <a:graphicData uri="http://schemas.openxmlformats.org/presentationml/2006/ole">
            <mc:AlternateContent xmlns:mc="http://schemas.openxmlformats.org/markup-compatibility/2006">
              <mc:Choice xmlns:v="urn:schemas-microsoft-com:vml" Requires="v">
                <p:oleObj spid="_x0000_s5128" name="Equation" r:id="rId4" imgW="241091" imgH="164957" progId="Equation.3">
                  <p:embed/>
                </p:oleObj>
              </mc:Choice>
              <mc:Fallback>
                <p:oleObj name="Equation" r:id="rId4" imgW="241091" imgH="164957" progId="Equation.3">
                  <p:embed/>
                  <p:pic>
                    <p:nvPicPr>
                      <p:cNvPr id="0" name="Object 4"/>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5181600" y="4800600"/>
                        <a:ext cx="7620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5" name="Rectangle 5"/>
          <p:cNvSpPr>
            <a:spLocks noChangeArrowheads="1"/>
          </p:cNvSpPr>
          <p:nvPr/>
        </p:nvSpPr>
        <p:spPr bwMode="auto">
          <a:xfrm>
            <a:off x="0" y="209550"/>
            <a:ext cx="9144000" cy="0"/>
          </a:xfrm>
          <a:prstGeom prst="rect">
            <a:avLst/>
          </a:prstGeom>
          <a:noFill/>
          <a:ln w="9525">
            <a:noFill/>
            <a:miter lim="800000"/>
            <a:headEnd/>
            <a:tailEnd/>
          </a:ln>
        </p:spPr>
        <p:txBody>
          <a:bodyPr wrap="none" anchor="ctr">
            <a:spAutoFit/>
          </a:bodyPr>
          <a:lstStyle/>
          <a:p>
            <a:endParaRPr lang="fa-I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2642"/>
                                        </p:tgtEl>
                                        <p:attrNameLst>
                                          <p:attrName>style.visibility</p:attrName>
                                        </p:attrNameLst>
                                      </p:cBhvr>
                                      <p:to>
                                        <p:strVal val="visible"/>
                                      </p:to>
                                    </p:set>
                                    <p:anim calcmode="lin" valueType="num">
                                      <p:cBhvr>
                                        <p:cTn id="7" dur="500" fill="hold"/>
                                        <p:tgtEl>
                                          <p:spTgt spid="112642"/>
                                        </p:tgtEl>
                                        <p:attrNameLst>
                                          <p:attrName>ppt_w</p:attrName>
                                        </p:attrNameLst>
                                      </p:cBhvr>
                                      <p:tavLst>
                                        <p:tav tm="0">
                                          <p:val>
                                            <p:fltVal val="0"/>
                                          </p:val>
                                        </p:tav>
                                        <p:tav tm="100000">
                                          <p:val>
                                            <p:strVal val="#ppt_w"/>
                                          </p:val>
                                        </p:tav>
                                      </p:tavLst>
                                    </p:anim>
                                    <p:anim calcmode="lin" valueType="num">
                                      <p:cBhvr>
                                        <p:cTn id="8" dur="500" fill="hold"/>
                                        <p:tgtEl>
                                          <p:spTgt spid="11264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12644"/>
                                        </p:tgtEl>
                                        <p:attrNameLst>
                                          <p:attrName>style.visibility</p:attrName>
                                        </p:attrNameLst>
                                      </p:cBhvr>
                                      <p:to>
                                        <p:strVal val="visible"/>
                                      </p:to>
                                    </p:set>
                                    <p:anim calcmode="lin" valueType="num">
                                      <p:cBhvr>
                                        <p:cTn id="11" dur="500" fill="hold"/>
                                        <p:tgtEl>
                                          <p:spTgt spid="112644"/>
                                        </p:tgtEl>
                                        <p:attrNameLst>
                                          <p:attrName>ppt_w</p:attrName>
                                        </p:attrNameLst>
                                      </p:cBhvr>
                                      <p:tavLst>
                                        <p:tav tm="0">
                                          <p:val>
                                            <p:fltVal val="0"/>
                                          </p:val>
                                        </p:tav>
                                        <p:tav tm="100000">
                                          <p:val>
                                            <p:strVal val="#ppt_w"/>
                                          </p:val>
                                        </p:tav>
                                      </p:tavLst>
                                    </p:anim>
                                    <p:anim calcmode="lin" valueType="num">
                                      <p:cBhvr>
                                        <p:cTn id="12" dur="500" fill="hold"/>
                                        <p:tgtEl>
                                          <p:spTgt spid="1126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p:txBody>
          <a:bodyPr anchorCtr="1"/>
          <a:lstStyle/>
          <a:p>
            <a:pPr eaLnBrk="1" hangingPunct="1">
              <a:defRPr/>
            </a:pPr>
            <a:r>
              <a:rPr lang="fa-IR" sz="4000" b="1" dirty="0" smtClean="0">
                <a:solidFill>
                  <a:schemeClr val="hlink"/>
                </a:solidFill>
              </a:rPr>
              <a:t>درصد فراوانی مطلق و تراکمی</a:t>
            </a:r>
            <a:endParaRPr lang="en-US" sz="4000" b="1" dirty="0" smtClean="0">
              <a:solidFill>
                <a:schemeClr val="hlink"/>
              </a:solidFill>
            </a:endParaRPr>
          </a:p>
        </p:txBody>
      </p:sp>
      <p:sp>
        <p:nvSpPr>
          <p:cNvPr id="114691" name="Rectangle 3"/>
          <p:cNvSpPr>
            <a:spLocks noGrp="1" noChangeArrowheads="1"/>
          </p:cNvSpPr>
          <p:nvPr>
            <p:ph type="body" idx="4294967295"/>
          </p:nvPr>
        </p:nvSpPr>
        <p:spPr/>
        <p:txBody>
          <a:bodyPr/>
          <a:lstStyle/>
          <a:p>
            <a:pPr eaLnBrk="1" hangingPunct="1">
              <a:buFontTx/>
              <a:buNone/>
              <a:defRPr/>
            </a:pPr>
            <a:endParaRPr lang="fa-IR" dirty="0" smtClean="0"/>
          </a:p>
          <a:p>
            <a:pPr eaLnBrk="1" hangingPunct="1">
              <a:buFontTx/>
              <a:buNone/>
              <a:defRPr/>
            </a:pPr>
            <a:endParaRPr lang="fa-IR" dirty="0" smtClean="0"/>
          </a:p>
          <a:p>
            <a:pPr eaLnBrk="1" hangingPunct="1">
              <a:buFontTx/>
              <a:buNone/>
              <a:defRPr/>
            </a:pPr>
            <a:endParaRPr lang="fa-IR" dirty="0" smtClean="0"/>
          </a:p>
          <a:p>
            <a:pPr eaLnBrk="1" hangingPunct="1">
              <a:buFontTx/>
              <a:buNone/>
              <a:defRPr/>
            </a:pPr>
            <a:endParaRPr lang="fa-IR" dirty="0" smtClean="0"/>
          </a:p>
          <a:p>
            <a:pPr eaLnBrk="1" hangingPunct="1">
              <a:buFontTx/>
              <a:buNone/>
              <a:defRPr/>
            </a:pPr>
            <a:endParaRPr lang="fa-IR" dirty="0" smtClean="0"/>
          </a:p>
          <a:p>
            <a:pPr eaLnBrk="1" hangingPunct="1">
              <a:buFontTx/>
              <a:buNone/>
              <a:defRPr/>
            </a:pPr>
            <a:endParaRPr lang="en-US" dirty="0" smtClean="0"/>
          </a:p>
        </p:txBody>
      </p:sp>
      <p:grpSp>
        <p:nvGrpSpPr>
          <p:cNvPr id="2" name="Group 4"/>
          <p:cNvGrpSpPr>
            <a:grpSpLocks/>
          </p:cNvGrpSpPr>
          <p:nvPr/>
        </p:nvGrpSpPr>
        <p:grpSpPr bwMode="auto">
          <a:xfrm>
            <a:off x="1295400" y="1905000"/>
            <a:ext cx="6705600" cy="3440113"/>
            <a:chOff x="618" y="1199"/>
            <a:chExt cx="4224" cy="2167"/>
          </a:xfrm>
        </p:grpSpPr>
        <p:sp>
          <p:nvSpPr>
            <p:cNvPr id="135173" name="Line 5"/>
            <p:cNvSpPr>
              <a:spLocks noChangeShapeType="1"/>
            </p:cNvSpPr>
            <p:nvPr/>
          </p:nvSpPr>
          <p:spPr bwMode="auto">
            <a:xfrm>
              <a:off x="1302" y="1579"/>
              <a:ext cx="2377" cy="0"/>
            </a:xfrm>
            <a:prstGeom prst="line">
              <a:avLst/>
            </a:prstGeom>
            <a:noFill/>
            <a:ln w="38100">
              <a:solidFill>
                <a:schemeClr val="tx1"/>
              </a:solidFill>
              <a:round/>
              <a:headEnd/>
              <a:tailEnd/>
            </a:ln>
          </p:spPr>
          <p:txBody>
            <a:bodyPr/>
            <a:lstStyle/>
            <a:p>
              <a:endParaRPr lang="en-US"/>
            </a:p>
          </p:txBody>
        </p:sp>
        <p:sp>
          <p:nvSpPr>
            <p:cNvPr id="135174" name="Text Box 6"/>
            <p:cNvSpPr txBox="1">
              <a:spLocks noChangeArrowheads="1"/>
            </p:cNvSpPr>
            <p:nvPr/>
          </p:nvSpPr>
          <p:spPr bwMode="auto">
            <a:xfrm>
              <a:off x="762" y="1366"/>
              <a:ext cx="778" cy="404"/>
            </a:xfrm>
            <a:prstGeom prst="rect">
              <a:avLst/>
            </a:prstGeom>
            <a:noFill/>
            <a:ln w="9525">
              <a:noFill/>
              <a:miter lim="800000"/>
              <a:headEnd/>
              <a:tailEnd/>
            </a:ln>
          </p:spPr>
          <p:txBody>
            <a:bodyPr>
              <a:spAutoFit/>
            </a:bodyPr>
            <a:lstStyle/>
            <a:p>
              <a:pPr>
                <a:spcBef>
                  <a:spcPct val="50000"/>
                </a:spcBef>
              </a:pPr>
              <a:r>
                <a:rPr lang="en-US" sz="3600" b="1">
                  <a:latin typeface="Arial" charset="0"/>
                </a:rPr>
                <a:t>P</a:t>
              </a:r>
              <a:r>
                <a:rPr lang="fa-IR" sz="3600" b="1">
                  <a:latin typeface="Arial" charset="0"/>
                </a:rPr>
                <a:t> </a:t>
              </a:r>
              <a:r>
                <a:rPr lang="en-US" sz="3600" b="1">
                  <a:latin typeface="Arial" charset="0"/>
                </a:rPr>
                <a:t>=</a:t>
              </a:r>
            </a:p>
          </p:txBody>
        </p:sp>
        <p:sp>
          <p:nvSpPr>
            <p:cNvPr id="135175" name="Text Box 7"/>
            <p:cNvSpPr txBox="1">
              <a:spLocks noChangeArrowheads="1"/>
            </p:cNvSpPr>
            <p:nvPr/>
          </p:nvSpPr>
          <p:spPr bwMode="auto">
            <a:xfrm>
              <a:off x="1248" y="1199"/>
              <a:ext cx="2618" cy="404"/>
            </a:xfrm>
            <a:prstGeom prst="rect">
              <a:avLst/>
            </a:prstGeom>
            <a:noFill/>
            <a:ln w="9525">
              <a:noFill/>
              <a:miter lim="800000"/>
              <a:headEnd/>
              <a:tailEnd/>
            </a:ln>
          </p:spPr>
          <p:txBody>
            <a:bodyPr>
              <a:spAutoFit/>
            </a:bodyPr>
            <a:lstStyle/>
            <a:p>
              <a:pPr>
                <a:spcBef>
                  <a:spcPct val="50000"/>
                </a:spcBef>
              </a:pPr>
              <a:endParaRPr lang="en-US" sz="3600" b="1">
                <a:latin typeface="Arial" charset="0"/>
                <a:cs typeface="B Zar" pitchFamily="2" charset="-78"/>
              </a:endParaRPr>
            </a:p>
          </p:txBody>
        </p:sp>
        <p:sp>
          <p:nvSpPr>
            <p:cNvPr id="135176" name="Text Box 8"/>
            <p:cNvSpPr txBox="1">
              <a:spLocks noChangeArrowheads="1"/>
            </p:cNvSpPr>
            <p:nvPr/>
          </p:nvSpPr>
          <p:spPr bwMode="auto">
            <a:xfrm>
              <a:off x="1392" y="1536"/>
              <a:ext cx="2136" cy="365"/>
            </a:xfrm>
            <a:prstGeom prst="rect">
              <a:avLst/>
            </a:prstGeom>
            <a:noFill/>
            <a:ln w="9525">
              <a:noFill/>
              <a:miter lim="800000"/>
              <a:headEnd/>
              <a:tailEnd/>
            </a:ln>
          </p:spPr>
          <p:txBody>
            <a:bodyPr>
              <a:spAutoFit/>
            </a:bodyPr>
            <a:lstStyle/>
            <a:p>
              <a:pPr>
                <a:spcBef>
                  <a:spcPct val="50000"/>
                </a:spcBef>
              </a:pPr>
              <a:endParaRPr lang="en-US" sz="3200" b="1">
                <a:latin typeface="Arial" charset="0"/>
                <a:cs typeface="B Zar" pitchFamily="2" charset="-78"/>
              </a:endParaRPr>
            </a:p>
          </p:txBody>
        </p:sp>
        <p:sp>
          <p:nvSpPr>
            <p:cNvPr id="135177" name="Text Box 9"/>
            <p:cNvSpPr txBox="1">
              <a:spLocks noChangeArrowheads="1"/>
            </p:cNvSpPr>
            <p:nvPr/>
          </p:nvSpPr>
          <p:spPr bwMode="auto">
            <a:xfrm>
              <a:off x="3721" y="1366"/>
              <a:ext cx="875" cy="404"/>
            </a:xfrm>
            <a:prstGeom prst="rect">
              <a:avLst/>
            </a:prstGeom>
            <a:noFill/>
            <a:ln w="9525">
              <a:noFill/>
              <a:miter lim="800000"/>
              <a:headEnd/>
              <a:tailEnd/>
            </a:ln>
          </p:spPr>
          <p:txBody>
            <a:bodyPr>
              <a:spAutoFit/>
            </a:bodyPr>
            <a:lstStyle/>
            <a:p>
              <a:pPr>
                <a:spcBef>
                  <a:spcPct val="50000"/>
                </a:spcBef>
              </a:pPr>
              <a:r>
                <a:rPr lang="en-US" sz="3600" b="1">
                  <a:latin typeface="Arial" charset="0"/>
                </a:rPr>
                <a:t>x</a:t>
              </a:r>
              <a:r>
                <a:rPr lang="fa-IR" sz="3600" b="1">
                  <a:latin typeface="Arial" charset="0"/>
                </a:rPr>
                <a:t>100</a:t>
              </a:r>
              <a:endParaRPr lang="en-US" sz="3600" b="1">
                <a:latin typeface="Arial" charset="0"/>
              </a:endParaRPr>
            </a:p>
          </p:txBody>
        </p:sp>
        <p:sp>
          <p:nvSpPr>
            <p:cNvPr id="135178" name="Text Box 10"/>
            <p:cNvSpPr txBox="1">
              <a:spLocks noChangeArrowheads="1"/>
            </p:cNvSpPr>
            <p:nvPr/>
          </p:nvSpPr>
          <p:spPr bwMode="auto">
            <a:xfrm>
              <a:off x="618" y="2822"/>
              <a:ext cx="998" cy="404"/>
            </a:xfrm>
            <a:prstGeom prst="rect">
              <a:avLst/>
            </a:prstGeom>
            <a:noFill/>
            <a:ln w="9525">
              <a:noFill/>
              <a:miter lim="800000"/>
              <a:headEnd/>
              <a:tailEnd/>
            </a:ln>
          </p:spPr>
          <p:txBody>
            <a:bodyPr>
              <a:spAutoFit/>
            </a:bodyPr>
            <a:lstStyle/>
            <a:p>
              <a:pPr>
                <a:spcBef>
                  <a:spcPct val="50000"/>
                </a:spcBef>
              </a:pPr>
              <a:r>
                <a:rPr lang="en-US" sz="3600" b="1">
                  <a:latin typeface="Arial" charset="0"/>
                  <a:cs typeface="B Zar" pitchFamily="2" charset="-78"/>
                </a:rPr>
                <a:t>Cf %=</a:t>
              </a:r>
            </a:p>
          </p:txBody>
        </p:sp>
        <p:sp>
          <p:nvSpPr>
            <p:cNvPr id="135179" name="Text Box 11"/>
            <p:cNvSpPr txBox="1">
              <a:spLocks noChangeArrowheads="1"/>
            </p:cNvSpPr>
            <p:nvPr/>
          </p:nvSpPr>
          <p:spPr bwMode="auto">
            <a:xfrm>
              <a:off x="1661" y="2639"/>
              <a:ext cx="2358" cy="365"/>
            </a:xfrm>
            <a:prstGeom prst="rect">
              <a:avLst/>
            </a:prstGeom>
            <a:noFill/>
            <a:ln w="9525">
              <a:noFill/>
              <a:miter lim="800000"/>
              <a:headEnd/>
              <a:tailEnd/>
            </a:ln>
          </p:spPr>
          <p:txBody>
            <a:bodyPr>
              <a:spAutoFit/>
            </a:bodyPr>
            <a:lstStyle/>
            <a:p>
              <a:pPr>
                <a:spcBef>
                  <a:spcPct val="50000"/>
                </a:spcBef>
              </a:pPr>
              <a:endParaRPr lang="en-US" sz="3200" b="1">
                <a:latin typeface="Arial" charset="0"/>
                <a:cs typeface="B Zar" pitchFamily="2" charset="-78"/>
              </a:endParaRPr>
            </a:p>
          </p:txBody>
        </p:sp>
        <p:sp>
          <p:nvSpPr>
            <p:cNvPr id="135180" name="Rectangle 12"/>
            <p:cNvSpPr>
              <a:spLocks noChangeArrowheads="1"/>
            </p:cNvSpPr>
            <p:nvPr/>
          </p:nvSpPr>
          <p:spPr bwMode="auto">
            <a:xfrm>
              <a:off x="1616" y="2958"/>
              <a:ext cx="116" cy="407"/>
            </a:xfrm>
            <a:prstGeom prst="rect">
              <a:avLst/>
            </a:prstGeom>
            <a:noFill/>
            <a:ln w="9525">
              <a:noFill/>
              <a:miter lim="800000"/>
              <a:headEnd/>
              <a:tailEnd/>
            </a:ln>
          </p:spPr>
          <p:txBody>
            <a:bodyPr wrap="none">
              <a:spAutoFit/>
            </a:bodyPr>
            <a:lstStyle/>
            <a:p>
              <a:endParaRPr lang="en-US" sz="3600" b="1">
                <a:latin typeface="Arial" charset="0"/>
                <a:cs typeface="B Zar" pitchFamily="2" charset="-78"/>
              </a:endParaRPr>
            </a:p>
          </p:txBody>
        </p:sp>
        <p:sp>
          <p:nvSpPr>
            <p:cNvPr id="135181" name="Rectangle 13"/>
            <p:cNvSpPr>
              <a:spLocks noChangeArrowheads="1"/>
            </p:cNvSpPr>
            <p:nvPr/>
          </p:nvSpPr>
          <p:spPr bwMode="auto">
            <a:xfrm>
              <a:off x="4065" y="2777"/>
              <a:ext cx="116" cy="407"/>
            </a:xfrm>
            <a:prstGeom prst="rect">
              <a:avLst/>
            </a:prstGeom>
            <a:noFill/>
            <a:ln w="9525">
              <a:noFill/>
              <a:miter lim="800000"/>
              <a:headEnd/>
              <a:tailEnd/>
            </a:ln>
          </p:spPr>
          <p:txBody>
            <a:bodyPr wrap="none">
              <a:spAutoFit/>
            </a:bodyPr>
            <a:lstStyle/>
            <a:p>
              <a:pPr>
                <a:spcBef>
                  <a:spcPct val="50000"/>
                </a:spcBef>
              </a:pPr>
              <a:endParaRPr lang="en-US" sz="3600" b="1">
                <a:latin typeface="Arial" charset="0"/>
                <a:cs typeface="B Zar" pitchFamily="2" charset="-78"/>
              </a:endParaRPr>
            </a:p>
          </p:txBody>
        </p:sp>
        <p:sp>
          <p:nvSpPr>
            <p:cNvPr id="135182" name="Line 14"/>
            <p:cNvSpPr>
              <a:spLocks noChangeShapeType="1"/>
            </p:cNvSpPr>
            <p:nvPr/>
          </p:nvSpPr>
          <p:spPr bwMode="auto">
            <a:xfrm>
              <a:off x="1622" y="3000"/>
              <a:ext cx="2449" cy="0"/>
            </a:xfrm>
            <a:prstGeom prst="line">
              <a:avLst/>
            </a:prstGeom>
            <a:noFill/>
            <a:ln w="38100">
              <a:solidFill>
                <a:schemeClr val="tx1"/>
              </a:solidFill>
              <a:round/>
              <a:headEnd/>
              <a:tailEnd/>
            </a:ln>
          </p:spPr>
          <p:txBody>
            <a:bodyPr/>
            <a:lstStyle/>
            <a:p>
              <a:endParaRPr lang="en-US"/>
            </a:p>
          </p:txBody>
        </p:sp>
        <p:sp>
          <p:nvSpPr>
            <p:cNvPr id="135183" name="Text Box 15"/>
            <p:cNvSpPr txBox="1">
              <a:spLocks noChangeArrowheads="1"/>
            </p:cNvSpPr>
            <p:nvPr/>
          </p:nvSpPr>
          <p:spPr bwMode="auto">
            <a:xfrm>
              <a:off x="762" y="1366"/>
              <a:ext cx="778" cy="404"/>
            </a:xfrm>
            <a:prstGeom prst="rect">
              <a:avLst/>
            </a:prstGeom>
            <a:noFill/>
            <a:ln w="9525">
              <a:noFill/>
              <a:miter lim="800000"/>
              <a:headEnd/>
              <a:tailEnd/>
            </a:ln>
          </p:spPr>
          <p:txBody>
            <a:bodyPr>
              <a:spAutoFit/>
            </a:bodyPr>
            <a:lstStyle/>
            <a:p>
              <a:pPr>
                <a:spcBef>
                  <a:spcPct val="50000"/>
                </a:spcBef>
              </a:pPr>
              <a:r>
                <a:rPr lang="en-US" sz="3600" b="1">
                  <a:latin typeface="Arial" charset="0"/>
                </a:rPr>
                <a:t>P</a:t>
              </a:r>
              <a:r>
                <a:rPr lang="fa-IR" sz="3600" b="1">
                  <a:latin typeface="Arial" charset="0"/>
                </a:rPr>
                <a:t> </a:t>
              </a:r>
              <a:r>
                <a:rPr lang="en-US" sz="3600" b="1">
                  <a:latin typeface="Arial" charset="0"/>
                </a:rPr>
                <a:t>=</a:t>
              </a:r>
            </a:p>
          </p:txBody>
        </p:sp>
        <p:sp>
          <p:nvSpPr>
            <p:cNvPr id="135184" name="Text Box 16"/>
            <p:cNvSpPr txBox="1">
              <a:spLocks noChangeArrowheads="1"/>
            </p:cNvSpPr>
            <p:nvPr/>
          </p:nvSpPr>
          <p:spPr bwMode="auto">
            <a:xfrm>
              <a:off x="1248" y="1199"/>
              <a:ext cx="2618" cy="404"/>
            </a:xfrm>
            <a:prstGeom prst="rect">
              <a:avLst/>
            </a:prstGeom>
            <a:noFill/>
            <a:ln w="9525">
              <a:noFill/>
              <a:miter lim="800000"/>
              <a:headEnd/>
              <a:tailEnd/>
            </a:ln>
          </p:spPr>
          <p:txBody>
            <a:bodyPr>
              <a:spAutoFit/>
            </a:bodyPr>
            <a:lstStyle/>
            <a:p>
              <a:pPr>
                <a:spcBef>
                  <a:spcPct val="50000"/>
                </a:spcBef>
              </a:pPr>
              <a:endParaRPr lang="en-US" sz="3600" b="1">
                <a:latin typeface="Arial" charset="0"/>
                <a:cs typeface="B Zar" pitchFamily="2" charset="-78"/>
              </a:endParaRPr>
            </a:p>
          </p:txBody>
        </p:sp>
        <p:sp>
          <p:nvSpPr>
            <p:cNvPr id="135185" name="Text Box 17"/>
            <p:cNvSpPr txBox="1">
              <a:spLocks noChangeArrowheads="1"/>
            </p:cNvSpPr>
            <p:nvPr/>
          </p:nvSpPr>
          <p:spPr bwMode="auto">
            <a:xfrm>
              <a:off x="1392" y="1536"/>
              <a:ext cx="2136" cy="365"/>
            </a:xfrm>
            <a:prstGeom prst="rect">
              <a:avLst/>
            </a:prstGeom>
            <a:noFill/>
            <a:ln w="9525">
              <a:noFill/>
              <a:miter lim="800000"/>
              <a:headEnd/>
              <a:tailEnd/>
            </a:ln>
          </p:spPr>
          <p:txBody>
            <a:bodyPr>
              <a:spAutoFit/>
            </a:bodyPr>
            <a:lstStyle/>
            <a:p>
              <a:pPr>
                <a:spcBef>
                  <a:spcPct val="50000"/>
                </a:spcBef>
              </a:pPr>
              <a:endParaRPr lang="en-US" sz="3200" b="1">
                <a:latin typeface="Arial" charset="0"/>
                <a:cs typeface="B Zar" pitchFamily="2" charset="-78"/>
              </a:endParaRPr>
            </a:p>
          </p:txBody>
        </p:sp>
        <p:sp>
          <p:nvSpPr>
            <p:cNvPr id="135186" name="Text Box 18"/>
            <p:cNvSpPr txBox="1">
              <a:spLocks noChangeArrowheads="1"/>
            </p:cNvSpPr>
            <p:nvPr/>
          </p:nvSpPr>
          <p:spPr bwMode="auto">
            <a:xfrm>
              <a:off x="3721" y="1366"/>
              <a:ext cx="875" cy="404"/>
            </a:xfrm>
            <a:prstGeom prst="rect">
              <a:avLst/>
            </a:prstGeom>
            <a:noFill/>
            <a:ln w="9525">
              <a:noFill/>
              <a:miter lim="800000"/>
              <a:headEnd/>
              <a:tailEnd/>
            </a:ln>
          </p:spPr>
          <p:txBody>
            <a:bodyPr>
              <a:spAutoFit/>
            </a:bodyPr>
            <a:lstStyle/>
            <a:p>
              <a:pPr>
                <a:spcBef>
                  <a:spcPct val="50000"/>
                </a:spcBef>
              </a:pPr>
              <a:r>
                <a:rPr lang="en-US" sz="3600" b="1">
                  <a:latin typeface="Arial" charset="0"/>
                </a:rPr>
                <a:t>x</a:t>
              </a:r>
              <a:r>
                <a:rPr lang="fa-IR" sz="3600" b="1">
                  <a:latin typeface="Arial" charset="0"/>
                </a:rPr>
                <a:t>100</a:t>
              </a:r>
              <a:endParaRPr lang="en-US" sz="3600" b="1">
                <a:latin typeface="Arial" charset="0"/>
              </a:endParaRPr>
            </a:p>
          </p:txBody>
        </p:sp>
        <p:sp>
          <p:nvSpPr>
            <p:cNvPr id="135187" name="Text Box 19"/>
            <p:cNvSpPr txBox="1">
              <a:spLocks noChangeArrowheads="1"/>
            </p:cNvSpPr>
            <p:nvPr/>
          </p:nvSpPr>
          <p:spPr bwMode="auto">
            <a:xfrm>
              <a:off x="618" y="2822"/>
              <a:ext cx="998" cy="404"/>
            </a:xfrm>
            <a:prstGeom prst="rect">
              <a:avLst/>
            </a:prstGeom>
            <a:noFill/>
            <a:ln w="9525">
              <a:noFill/>
              <a:miter lim="800000"/>
              <a:headEnd/>
              <a:tailEnd/>
            </a:ln>
          </p:spPr>
          <p:txBody>
            <a:bodyPr>
              <a:spAutoFit/>
            </a:bodyPr>
            <a:lstStyle/>
            <a:p>
              <a:pPr>
                <a:spcBef>
                  <a:spcPct val="50000"/>
                </a:spcBef>
              </a:pPr>
              <a:r>
                <a:rPr lang="en-US" sz="3600" b="1">
                  <a:latin typeface="Arial" charset="0"/>
                  <a:cs typeface="B Zar" pitchFamily="2" charset="-78"/>
                </a:rPr>
                <a:t>Cf %=</a:t>
              </a:r>
            </a:p>
          </p:txBody>
        </p:sp>
        <p:sp>
          <p:nvSpPr>
            <p:cNvPr id="135188" name="Text Box 20"/>
            <p:cNvSpPr txBox="1">
              <a:spLocks noChangeArrowheads="1"/>
            </p:cNvSpPr>
            <p:nvPr/>
          </p:nvSpPr>
          <p:spPr bwMode="auto">
            <a:xfrm>
              <a:off x="1914" y="2639"/>
              <a:ext cx="2105" cy="365"/>
            </a:xfrm>
            <a:prstGeom prst="rect">
              <a:avLst/>
            </a:prstGeom>
            <a:noFill/>
            <a:ln w="9525">
              <a:noFill/>
              <a:miter lim="800000"/>
              <a:headEnd/>
              <a:tailEnd/>
            </a:ln>
          </p:spPr>
          <p:txBody>
            <a:bodyPr>
              <a:spAutoFit/>
            </a:bodyPr>
            <a:lstStyle/>
            <a:p>
              <a:pPr>
                <a:spcBef>
                  <a:spcPct val="50000"/>
                </a:spcBef>
              </a:pPr>
              <a:endParaRPr lang="en-US" sz="3200" b="1">
                <a:latin typeface="Arial" charset="0"/>
                <a:cs typeface="B Zar" pitchFamily="2" charset="-78"/>
              </a:endParaRPr>
            </a:p>
          </p:txBody>
        </p:sp>
        <p:sp>
          <p:nvSpPr>
            <p:cNvPr id="135189" name="Rectangle 21"/>
            <p:cNvSpPr>
              <a:spLocks noChangeArrowheads="1"/>
            </p:cNvSpPr>
            <p:nvPr/>
          </p:nvSpPr>
          <p:spPr bwMode="auto">
            <a:xfrm>
              <a:off x="1962" y="2958"/>
              <a:ext cx="1600" cy="407"/>
            </a:xfrm>
            <a:prstGeom prst="rect">
              <a:avLst/>
            </a:prstGeom>
            <a:noFill/>
            <a:ln w="9525">
              <a:noFill/>
              <a:miter lim="800000"/>
              <a:headEnd/>
              <a:tailEnd/>
            </a:ln>
          </p:spPr>
          <p:txBody>
            <a:bodyPr>
              <a:spAutoFit/>
            </a:bodyPr>
            <a:lstStyle/>
            <a:p>
              <a:r>
                <a:rPr lang="fa-IR" sz="3600" b="1">
                  <a:latin typeface="Arial" charset="0"/>
                  <a:cs typeface="B Zar" pitchFamily="2" charset="-78"/>
                </a:rPr>
                <a:t>تعداد كل فراواني ها</a:t>
              </a:r>
              <a:endParaRPr lang="en-US" sz="3600" b="1">
                <a:latin typeface="Arial" charset="0"/>
                <a:cs typeface="B Zar" pitchFamily="2" charset="-78"/>
              </a:endParaRPr>
            </a:p>
          </p:txBody>
        </p:sp>
        <p:sp>
          <p:nvSpPr>
            <p:cNvPr id="135190" name="Rectangle 22"/>
            <p:cNvSpPr>
              <a:spLocks noChangeArrowheads="1"/>
            </p:cNvSpPr>
            <p:nvPr/>
          </p:nvSpPr>
          <p:spPr bwMode="auto">
            <a:xfrm>
              <a:off x="4065" y="2777"/>
              <a:ext cx="489" cy="407"/>
            </a:xfrm>
            <a:prstGeom prst="rect">
              <a:avLst/>
            </a:prstGeom>
            <a:noFill/>
            <a:ln w="9525">
              <a:noFill/>
              <a:miter lim="800000"/>
              <a:headEnd/>
              <a:tailEnd/>
            </a:ln>
          </p:spPr>
          <p:txBody>
            <a:bodyPr>
              <a:spAutoFit/>
            </a:bodyPr>
            <a:lstStyle/>
            <a:p>
              <a:pPr>
                <a:spcBef>
                  <a:spcPct val="50000"/>
                </a:spcBef>
              </a:pPr>
              <a:endParaRPr lang="en-US" sz="3600" b="1">
                <a:latin typeface="Arial" charset="0"/>
                <a:cs typeface="B Zar" pitchFamily="2" charset="-78"/>
              </a:endParaRPr>
            </a:p>
          </p:txBody>
        </p:sp>
        <p:sp>
          <p:nvSpPr>
            <p:cNvPr id="135191" name="Text Box 23"/>
            <p:cNvSpPr txBox="1">
              <a:spLocks noChangeArrowheads="1"/>
            </p:cNvSpPr>
            <p:nvPr/>
          </p:nvSpPr>
          <p:spPr bwMode="auto">
            <a:xfrm>
              <a:off x="762" y="1367"/>
              <a:ext cx="778" cy="404"/>
            </a:xfrm>
            <a:prstGeom prst="rect">
              <a:avLst/>
            </a:prstGeom>
            <a:noFill/>
            <a:ln w="9525">
              <a:noFill/>
              <a:miter lim="800000"/>
              <a:headEnd/>
              <a:tailEnd/>
            </a:ln>
          </p:spPr>
          <p:txBody>
            <a:bodyPr>
              <a:spAutoFit/>
            </a:bodyPr>
            <a:lstStyle/>
            <a:p>
              <a:pPr>
                <a:spcBef>
                  <a:spcPct val="50000"/>
                </a:spcBef>
              </a:pPr>
              <a:r>
                <a:rPr lang="en-US" sz="3600" b="1">
                  <a:latin typeface="Arial" charset="0"/>
                </a:rPr>
                <a:t>P</a:t>
              </a:r>
              <a:r>
                <a:rPr lang="fa-IR" sz="3600" b="1">
                  <a:latin typeface="Arial" charset="0"/>
                </a:rPr>
                <a:t> </a:t>
              </a:r>
              <a:r>
                <a:rPr lang="en-US" sz="3600" b="1">
                  <a:latin typeface="Arial" charset="0"/>
                </a:rPr>
                <a:t>=</a:t>
              </a:r>
            </a:p>
          </p:txBody>
        </p:sp>
        <p:sp>
          <p:nvSpPr>
            <p:cNvPr id="135192" name="Text Box 24"/>
            <p:cNvSpPr txBox="1">
              <a:spLocks noChangeArrowheads="1"/>
            </p:cNvSpPr>
            <p:nvPr/>
          </p:nvSpPr>
          <p:spPr bwMode="auto">
            <a:xfrm>
              <a:off x="1578" y="1200"/>
              <a:ext cx="2288" cy="407"/>
            </a:xfrm>
            <a:prstGeom prst="rect">
              <a:avLst/>
            </a:prstGeom>
            <a:noFill/>
            <a:ln w="9525">
              <a:noFill/>
              <a:miter lim="800000"/>
              <a:headEnd/>
              <a:tailEnd/>
            </a:ln>
          </p:spPr>
          <p:txBody>
            <a:bodyPr>
              <a:spAutoFit/>
            </a:bodyPr>
            <a:lstStyle/>
            <a:p>
              <a:pPr>
                <a:spcBef>
                  <a:spcPct val="50000"/>
                </a:spcBef>
              </a:pPr>
              <a:r>
                <a:rPr lang="fa-IR" sz="3600" b="1">
                  <a:latin typeface="Arial" charset="0"/>
                  <a:cs typeface="B Zar" pitchFamily="2" charset="-78"/>
                </a:rPr>
                <a:t>فراواني مطلق هر طبقه</a:t>
              </a:r>
              <a:endParaRPr lang="en-US" sz="3600" b="1">
                <a:latin typeface="Arial" charset="0"/>
                <a:cs typeface="B Zar" pitchFamily="2" charset="-78"/>
              </a:endParaRPr>
            </a:p>
          </p:txBody>
        </p:sp>
        <p:sp>
          <p:nvSpPr>
            <p:cNvPr id="135193" name="Text Box 25"/>
            <p:cNvSpPr txBox="1">
              <a:spLocks noChangeArrowheads="1"/>
            </p:cNvSpPr>
            <p:nvPr/>
          </p:nvSpPr>
          <p:spPr bwMode="auto">
            <a:xfrm>
              <a:off x="1722" y="1537"/>
              <a:ext cx="1806" cy="368"/>
            </a:xfrm>
            <a:prstGeom prst="rect">
              <a:avLst/>
            </a:prstGeom>
            <a:noFill/>
            <a:ln w="9525">
              <a:noFill/>
              <a:miter lim="800000"/>
              <a:headEnd/>
              <a:tailEnd/>
            </a:ln>
          </p:spPr>
          <p:txBody>
            <a:bodyPr>
              <a:spAutoFit/>
            </a:bodyPr>
            <a:lstStyle/>
            <a:p>
              <a:pPr>
                <a:spcBef>
                  <a:spcPct val="50000"/>
                </a:spcBef>
              </a:pPr>
              <a:r>
                <a:rPr lang="fa-IR" sz="3200" b="1">
                  <a:latin typeface="Arial" charset="0"/>
                  <a:cs typeface="B Zar" pitchFamily="2" charset="-78"/>
                </a:rPr>
                <a:t>تعداد كل فراواني ها</a:t>
              </a:r>
              <a:endParaRPr lang="en-US" sz="3200" b="1">
                <a:latin typeface="Arial" charset="0"/>
                <a:cs typeface="B Zar" pitchFamily="2" charset="-78"/>
              </a:endParaRPr>
            </a:p>
          </p:txBody>
        </p:sp>
        <p:sp>
          <p:nvSpPr>
            <p:cNvPr id="135194" name="Text Box 26"/>
            <p:cNvSpPr txBox="1">
              <a:spLocks noChangeArrowheads="1"/>
            </p:cNvSpPr>
            <p:nvPr/>
          </p:nvSpPr>
          <p:spPr bwMode="auto">
            <a:xfrm>
              <a:off x="3721" y="1367"/>
              <a:ext cx="875" cy="404"/>
            </a:xfrm>
            <a:prstGeom prst="rect">
              <a:avLst/>
            </a:prstGeom>
            <a:noFill/>
            <a:ln w="9525">
              <a:noFill/>
              <a:miter lim="800000"/>
              <a:headEnd/>
              <a:tailEnd/>
            </a:ln>
          </p:spPr>
          <p:txBody>
            <a:bodyPr>
              <a:spAutoFit/>
            </a:bodyPr>
            <a:lstStyle/>
            <a:p>
              <a:pPr>
                <a:spcBef>
                  <a:spcPct val="50000"/>
                </a:spcBef>
              </a:pPr>
              <a:r>
                <a:rPr lang="en-US" sz="3600" b="1">
                  <a:latin typeface="Arial" charset="0"/>
                </a:rPr>
                <a:t>x</a:t>
              </a:r>
              <a:r>
                <a:rPr lang="fa-IR" sz="3600" b="1">
                  <a:latin typeface="Arial" charset="0"/>
                </a:rPr>
                <a:t>100</a:t>
              </a:r>
              <a:endParaRPr lang="en-US" sz="3600" b="1">
                <a:latin typeface="Arial" charset="0"/>
              </a:endParaRPr>
            </a:p>
          </p:txBody>
        </p:sp>
        <p:sp>
          <p:nvSpPr>
            <p:cNvPr id="135195" name="Text Box 27"/>
            <p:cNvSpPr txBox="1">
              <a:spLocks noChangeArrowheads="1"/>
            </p:cNvSpPr>
            <p:nvPr/>
          </p:nvSpPr>
          <p:spPr bwMode="auto">
            <a:xfrm>
              <a:off x="618" y="2823"/>
              <a:ext cx="998" cy="404"/>
            </a:xfrm>
            <a:prstGeom prst="rect">
              <a:avLst/>
            </a:prstGeom>
            <a:noFill/>
            <a:ln w="9525">
              <a:noFill/>
              <a:miter lim="800000"/>
              <a:headEnd/>
              <a:tailEnd/>
            </a:ln>
          </p:spPr>
          <p:txBody>
            <a:bodyPr>
              <a:spAutoFit/>
            </a:bodyPr>
            <a:lstStyle/>
            <a:p>
              <a:pPr>
                <a:spcBef>
                  <a:spcPct val="50000"/>
                </a:spcBef>
              </a:pPr>
              <a:r>
                <a:rPr lang="en-US" sz="3600" b="1">
                  <a:latin typeface="Arial" charset="0"/>
                  <a:cs typeface="B Zar" pitchFamily="2" charset="-78"/>
                </a:rPr>
                <a:t>Cf %=</a:t>
              </a:r>
            </a:p>
          </p:txBody>
        </p:sp>
        <p:sp>
          <p:nvSpPr>
            <p:cNvPr id="135196" name="Rectangle 28"/>
            <p:cNvSpPr>
              <a:spLocks noChangeArrowheads="1"/>
            </p:cNvSpPr>
            <p:nvPr/>
          </p:nvSpPr>
          <p:spPr bwMode="auto">
            <a:xfrm>
              <a:off x="2058" y="2959"/>
              <a:ext cx="1504" cy="407"/>
            </a:xfrm>
            <a:prstGeom prst="rect">
              <a:avLst/>
            </a:prstGeom>
            <a:noFill/>
            <a:ln w="9525">
              <a:noFill/>
              <a:miter lim="800000"/>
              <a:headEnd/>
              <a:tailEnd/>
            </a:ln>
          </p:spPr>
          <p:txBody>
            <a:bodyPr>
              <a:spAutoFit/>
            </a:bodyPr>
            <a:lstStyle/>
            <a:p>
              <a:endParaRPr lang="en-US" sz="3600" b="1">
                <a:latin typeface="Arial" charset="0"/>
                <a:cs typeface="B Zar" pitchFamily="2" charset="-78"/>
              </a:endParaRPr>
            </a:p>
          </p:txBody>
        </p:sp>
        <p:sp>
          <p:nvSpPr>
            <p:cNvPr id="135197" name="Text Box 29"/>
            <p:cNvSpPr txBox="1">
              <a:spLocks noChangeArrowheads="1"/>
            </p:cNvSpPr>
            <p:nvPr/>
          </p:nvSpPr>
          <p:spPr bwMode="auto">
            <a:xfrm>
              <a:off x="1962" y="2640"/>
              <a:ext cx="2076" cy="368"/>
            </a:xfrm>
            <a:prstGeom prst="rect">
              <a:avLst/>
            </a:prstGeom>
            <a:noFill/>
            <a:ln w="9525">
              <a:noFill/>
              <a:miter lim="800000"/>
              <a:headEnd/>
              <a:tailEnd/>
            </a:ln>
          </p:spPr>
          <p:txBody>
            <a:bodyPr>
              <a:spAutoFit/>
            </a:bodyPr>
            <a:lstStyle/>
            <a:p>
              <a:pPr>
                <a:spcBef>
                  <a:spcPct val="50000"/>
                </a:spcBef>
              </a:pPr>
              <a:r>
                <a:rPr lang="fa-IR" sz="3200" b="1">
                  <a:latin typeface="Arial" charset="0"/>
                  <a:cs typeface="B Zar" pitchFamily="2" charset="-78"/>
                </a:rPr>
                <a:t>فراواني تراكمي هر طبقه</a:t>
              </a:r>
              <a:endParaRPr lang="en-US" sz="3200" b="1">
                <a:latin typeface="Arial" charset="0"/>
                <a:cs typeface="B Zar" pitchFamily="2" charset="-78"/>
              </a:endParaRPr>
            </a:p>
          </p:txBody>
        </p:sp>
        <p:sp>
          <p:nvSpPr>
            <p:cNvPr id="135198" name="Rectangle 30"/>
            <p:cNvSpPr>
              <a:spLocks noChangeArrowheads="1"/>
            </p:cNvSpPr>
            <p:nvPr/>
          </p:nvSpPr>
          <p:spPr bwMode="auto">
            <a:xfrm>
              <a:off x="4122" y="2784"/>
              <a:ext cx="720" cy="404"/>
            </a:xfrm>
            <a:prstGeom prst="rect">
              <a:avLst/>
            </a:prstGeom>
            <a:noFill/>
            <a:ln w="9525">
              <a:noFill/>
              <a:miter lim="800000"/>
              <a:headEnd/>
              <a:tailEnd/>
            </a:ln>
          </p:spPr>
          <p:txBody>
            <a:bodyPr>
              <a:spAutoFit/>
            </a:bodyPr>
            <a:lstStyle/>
            <a:p>
              <a:pPr>
                <a:spcBef>
                  <a:spcPct val="50000"/>
                </a:spcBef>
              </a:pPr>
              <a:r>
                <a:rPr lang="en-US" sz="3600" b="1">
                  <a:latin typeface="Arial" charset="0"/>
                  <a:cs typeface="B Zar" pitchFamily="2" charset="-78"/>
                </a:rPr>
                <a:t>x</a:t>
              </a:r>
              <a:r>
                <a:rPr lang="fa-IR" sz="3600" b="1">
                  <a:latin typeface="Arial" charset="0"/>
                  <a:cs typeface="B Zar" pitchFamily="2" charset="-78"/>
                </a:rPr>
                <a:t>100</a:t>
              </a:r>
              <a:endParaRPr lang="en-US" sz="3600" b="1">
                <a:latin typeface="Arial" charset="0"/>
                <a:cs typeface="B Zar" pitchFamily="2" charset="-78"/>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4690"/>
                                        </p:tgtEl>
                                        <p:attrNameLst>
                                          <p:attrName>style.visibility</p:attrName>
                                        </p:attrNameLst>
                                      </p:cBhvr>
                                      <p:to>
                                        <p:strVal val="visible"/>
                                      </p:to>
                                    </p:set>
                                    <p:anim calcmode="lin" valueType="num">
                                      <p:cBhvr>
                                        <p:cTn id="7" dur="500" fill="hold"/>
                                        <p:tgtEl>
                                          <p:spTgt spid="114690"/>
                                        </p:tgtEl>
                                        <p:attrNameLst>
                                          <p:attrName>ppt_w</p:attrName>
                                        </p:attrNameLst>
                                      </p:cBhvr>
                                      <p:tavLst>
                                        <p:tav tm="0">
                                          <p:val>
                                            <p:fltVal val="0"/>
                                          </p:val>
                                        </p:tav>
                                        <p:tav tm="100000">
                                          <p:val>
                                            <p:strVal val="#ppt_w"/>
                                          </p:val>
                                        </p:tav>
                                      </p:tavLst>
                                    </p:anim>
                                    <p:anim calcmode="lin" valueType="num">
                                      <p:cBhvr>
                                        <p:cTn id="8" dur="500" fill="hold"/>
                                        <p:tgtEl>
                                          <p:spTgt spid="11469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nodePh="1">
                                  <p:stCondLst>
                                    <p:cond delay="0"/>
                                  </p:stCondLst>
                                  <p:endCondLst>
                                    <p:cond evt="begin" delay="0">
                                      <p:tn val="11"/>
                                    </p:cond>
                                  </p:endCondLst>
                                  <p:childTnLst>
                                    <p:set>
                                      <p:cBhvr>
                                        <p:cTn id="12" dur="1" fill="hold">
                                          <p:stCondLst>
                                            <p:cond delay="0"/>
                                          </p:stCondLst>
                                        </p:cTn>
                                        <p:tgtEl>
                                          <p:spTgt spid="114691">
                                            <p:txEl>
                                              <p:pRg st="0" end="0"/>
                                            </p:txEl>
                                          </p:spTgt>
                                        </p:tgtEl>
                                        <p:attrNameLst>
                                          <p:attrName>style.visibility</p:attrName>
                                        </p:attrNameLst>
                                      </p:cBhvr>
                                      <p:to>
                                        <p:strVal val="visible"/>
                                      </p:to>
                                    </p:set>
                                    <p:anim calcmode="lin" valueType="num">
                                      <p:cBhvr>
                                        <p:cTn id="13" dur="500" fill="hold"/>
                                        <p:tgtEl>
                                          <p:spTgt spid="11469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1469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p:bldP spid="114691"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a-IR"/>
          </a:p>
        </p:txBody>
      </p:sp>
      <p:sp>
        <p:nvSpPr>
          <p:cNvPr id="6149"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a-IR"/>
          </a:p>
        </p:txBody>
      </p:sp>
      <p:graphicFrame>
        <p:nvGraphicFramePr>
          <p:cNvPr id="116740" name="Object 4"/>
          <p:cNvGraphicFramePr>
            <a:graphicFrameLocks noChangeAspect="1"/>
          </p:cNvGraphicFramePr>
          <p:nvPr/>
        </p:nvGraphicFramePr>
        <p:xfrm>
          <a:off x="2362200" y="1524000"/>
          <a:ext cx="4648200" cy="1635125"/>
        </p:xfrm>
        <a:graphic>
          <a:graphicData uri="http://schemas.openxmlformats.org/presentationml/2006/ole">
            <mc:AlternateContent xmlns:mc="http://schemas.openxmlformats.org/markup-compatibility/2006">
              <mc:Choice xmlns:v="urn:schemas-microsoft-com:vml" Requires="v">
                <p:oleObj spid="_x0000_s6158" name="Equation" r:id="rId4" imgW="787320" imgH="393480" progId="Equation.3">
                  <p:embed/>
                </p:oleObj>
              </mc:Choice>
              <mc:Fallback>
                <p:oleObj name="Equation" r:id="rId4" imgW="787320" imgH="393480" progId="Equation.3">
                  <p:embed/>
                  <p:pic>
                    <p:nvPicPr>
                      <p:cNvPr id="0" name="Object 4"/>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2362200" y="1524000"/>
                        <a:ext cx="4648200" cy="163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a-IR"/>
          </a:p>
        </p:txBody>
      </p:sp>
      <p:graphicFrame>
        <p:nvGraphicFramePr>
          <p:cNvPr id="116742" name="Object 6"/>
          <p:cNvGraphicFramePr>
            <a:graphicFrameLocks noChangeAspect="1"/>
          </p:cNvGraphicFramePr>
          <p:nvPr/>
        </p:nvGraphicFramePr>
        <p:xfrm>
          <a:off x="2362200" y="3810000"/>
          <a:ext cx="4343400" cy="1530350"/>
        </p:xfrm>
        <a:graphic>
          <a:graphicData uri="http://schemas.openxmlformats.org/presentationml/2006/ole">
            <mc:AlternateContent xmlns:mc="http://schemas.openxmlformats.org/markup-compatibility/2006">
              <mc:Choice xmlns:v="urn:schemas-microsoft-com:vml" Requires="v">
                <p:oleObj spid="_x0000_s6159" name="Equation" r:id="rId6" imgW="1104900" imgH="393700" progId="Equation.3">
                  <p:embed/>
                </p:oleObj>
              </mc:Choice>
              <mc:Fallback>
                <p:oleObj name="Equation" r:id="rId6" imgW="1104900" imgH="393700" progId="Equation.3">
                  <p:embed/>
                  <p:pic>
                    <p:nvPicPr>
                      <p:cNvPr id="0" name="Object 6"/>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2362200" y="3810000"/>
                        <a:ext cx="4343400" cy="153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ontent Placeholder 7"/>
          <p:cNvSpPr>
            <a:spLocks noGrp="1"/>
          </p:cNvSpPr>
          <p:nvPr>
            <p:ph idx="1"/>
          </p:nvPr>
        </p:nvSpPr>
        <p:spPr/>
        <p:txBody>
          <a:bodyPr/>
          <a:lstStyle/>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6740"/>
                                        </p:tgtEl>
                                        <p:attrNameLst>
                                          <p:attrName>style.visibility</p:attrName>
                                        </p:attrNameLst>
                                      </p:cBhvr>
                                      <p:to>
                                        <p:strVal val="visible"/>
                                      </p:to>
                                    </p:set>
                                    <p:animEffect transition="in" filter="checkerboard(across)">
                                      <p:cBhvr>
                                        <p:cTn id="7" dur="500"/>
                                        <p:tgtEl>
                                          <p:spTgt spid="11674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6742"/>
                                        </p:tgtEl>
                                        <p:attrNameLst>
                                          <p:attrName>style.visibility</p:attrName>
                                        </p:attrNameLst>
                                      </p:cBhvr>
                                      <p:to>
                                        <p:strVal val="visible"/>
                                      </p:to>
                                    </p:set>
                                    <p:animEffect transition="in" filter="checkerboard(across)">
                                      <p:cBhvr>
                                        <p:cTn id="12" dur="500"/>
                                        <p:tgtEl>
                                          <p:spTgt spid="116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idx="4294967295"/>
          </p:nvPr>
        </p:nvSpPr>
        <p:spPr>
          <a:xfrm>
            <a:off x="457200" y="838200"/>
            <a:ext cx="8229600" cy="1139825"/>
          </a:xfrm>
        </p:spPr>
        <p:txBody>
          <a:bodyPr anchorCtr="1"/>
          <a:lstStyle/>
          <a:p>
            <a:pPr eaLnBrk="1" hangingPunct="1">
              <a:defRPr/>
            </a:pPr>
            <a:r>
              <a:rPr lang="fa-IR" sz="4000" b="1" dirty="0" smtClean="0">
                <a:solidFill>
                  <a:schemeClr val="hlink"/>
                </a:solidFill>
              </a:rPr>
              <a:t>نمودارهای فراوانی</a:t>
            </a:r>
            <a:endParaRPr lang="en-US" sz="4000" b="1" dirty="0" smtClean="0">
              <a:solidFill>
                <a:schemeClr val="hlink"/>
              </a:solidFill>
            </a:endParaRPr>
          </a:p>
        </p:txBody>
      </p:sp>
      <p:sp>
        <p:nvSpPr>
          <p:cNvPr id="118787" name="Rectangle 3"/>
          <p:cNvSpPr>
            <a:spLocks noGrp="1" noChangeArrowheads="1"/>
          </p:cNvSpPr>
          <p:nvPr>
            <p:ph type="body" idx="4294967295"/>
          </p:nvPr>
        </p:nvSpPr>
        <p:spPr>
          <a:xfrm>
            <a:off x="838200" y="2873375"/>
            <a:ext cx="7848600" cy="2008188"/>
          </a:xfrm>
        </p:spPr>
        <p:txBody>
          <a:bodyPr/>
          <a:lstStyle/>
          <a:p>
            <a:pPr algn="just" eaLnBrk="1" hangingPunct="1">
              <a:buFontTx/>
              <a:buNone/>
              <a:defRPr/>
            </a:pPr>
            <a:r>
              <a:rPr lang="fa-IR" b="1" dirty="0" smtClean="0"/>
              <a:t>   اطلاعات جدول به سرعت قابل درک نیست و برای این کار باید جدول بطور تفکیک وجزء به جزء مورد مطالعه قرار گیرد به همین خاطر از نمودار استفاده می شود که سرعت انتقال اطلاعات در آن بالا است</a:t>
            </a: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8786"/>
                                        </p:tgtEl>
                                        <p:attrNameLst>
                                          <p:attrName>style.visibility</p:attrName>
                                        </p:attrNameLst>
                                      </p:cBhvr>
                                      <p:to>
                                        <p:strVal val="visible"/>
                                      </p:to>
                                    </p:set>
                                    <p:anim calcmode="lin" valueType="num">
                                      <p:cBhvr>
                                        <p:cTn id="7" dur="500" fill="hold"/>
                                        <p:tgtEl>
                                          <p:spTgt spid="118786"/>
                                        </p:tgtEl>
                                        <p:attrNameLst>
                                          <p:attrName>ppt_w</p:attrName>
                                        </p:attrNameLst>
                                      </p:cBhvr>
                                      <p:tavLst>
                                        <p:tav tm="0">
                                          <p:val>
                                            <p:fltVal val="0"/>
                                          </p:val>
                                        </p:tav>
                                        <p:tav tm="100000">
                                          <p:val>
                                            <p:strVal val="#ppt_w"/>
                                          </p:val>
                                        </p:tav>
                                      </p:tavLst>
                                    </p:anim>
                                    <p:anim calcmode="lin" valueType="num">
                                      <p:cBhvr>
                                        <p:cTn id="8" dur="500" fill="hold"/>
                                        <p:tgtEl>
                                          <p:spTgt spid="11878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8787">
                                            <p:txEl>
                                              <p:pRg st="0" end="0"/>
                                            </p:txEl>
                                          </p:spTgt>
                                        </p:tgtEl>
                                        <p:attrNameLst>
                                          <p:attrName>style.visibility</p:attrName>
                                        </p:attrNameLst>
                                      </p:cBhvr>
                                      <p:to>
                                        <p:strVal val="visible"/>
                                      </p:to>
                                    </p:set>
                                    <p:anim calcmode="lin" valueType="num">
                                      <p:cBhvr>
                                        <p:cTn id="13" dur="500" fill="hold"/>
                                        <p:tgtEl>
                                          <p:spTgt spid="11878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1878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p:bldP spid="118787"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idx="4294967295"/>
          </p:nvPr>
        </p:nvSpPr>
        <p:spPr>
          <a:xfrm>
            <a:off x="685800" y="762000"/>
            <a:ext cx="7772400" cy="4876800"/>
          </a:xfrm>
        </p:spPr>
        <p:txBody>
          <a:bodyPr anchorCtr="1"/>
          <a:lstStyle/>
          <a:p>
            <a:pPr algn="r" eaLnBrk="1" hangingPunct="1">
              <a:defRPr/>
            </a:pPr>
            <a:r>
              <a:rPr lang="fa-IR" sz="3200" b="1" dirty="0" smtClean="0"/>
              <a:t>نمودار ابزاری است تصویری که برای توصیف و نمایش داده های جمع آوری شده به کار برده می شود.</a:t>
            </a:r>
            <a:br>
              <a:rPr lang="fa-IR" sz="3200" b="1" dirty="0" smtClean="0"/>
            </a:br>
            <a:r>
              <a:rPr lang="fa-IR" sz="3200" b="1" dirty="0" smtClean="0"/>
              <a:t/>
            </a:r>
            <a:br>
              <a:rPr lang="fa-IR" sz="3200" b="1" dirty="0" smtClean="0"/>
            </a:br>
            <a:r>
              <a:rPr lang="fa-IR" sz="3200" b="1" dirty="0" smtClean="0"/>
              <a:t>انواع نمودارهای فراوانی:</a:t>
            </a:r>
            <a:br>
              <a:rPr lang="fa-IR" sz="3200" b="1" dirty="0" smtClean="0"/>
            </a:br>
            <a:r>
              <a:rPr lang="fa-IR" sz="3200" b="1" dirty="0" smtClean="0"/>
              <a:t>الف) هیستوگرام    </a:t>
            </a:r>
            <a:br>
              <a:rPr lang="fa-IR" sz="3200" b="1" dirty="0" smtClean="0"/>
            </a:br>
            <a:r>
              <a:rPr lang="fa-IR" sz="3200" b="1" dirty="0" smtClean="0"/>
              <a:t>ب) ستونی    </a:t>
            </a:r>
            <a:br>
              <a:rPr lang="fa-IR" sz="3200" b="1" dirty="0" smtClean="0"/>
            </a:br>
            <a:r>
              <a:rPr lang="fa-IR" sz="3200" b="1" dirty="0" smtClean="0"/>
              <a:t>ج) چندضلعی </a:t>
            </a:r>
            <a:br>
              <a:rPr lang="fa-IR" sz="3200" b="1" dirty="0" smtClean="0"/>
            </a:br>
            <a:r>
              <a:rPr lang="fa-IR" sz="3200" b="1" dirty="0" smtClean="0"/>
              <a:t>د) چندضلعی تراکمی  </a:t>
            </a:r>
            <a:br>
              <a:rPr lang="fa-IR" sz="3200" b="1" dirty="0" smtClean="0"/>
            </a:br>
            <a:r>
              <a:rPr lang="fa-IR" sz="3200" b="1" dirty="0" smtClean="0"/>
              <a:t>و)دایره ای</a:t>
            </a:r>
            <a:endParaRPr lang="en-US" sz="32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20834"/>
                                        </p:tgtEl>
                                        <p:attrNameLst>
                                          <p:attrName>style.visibility</p:attrName>
                                        </p:attrNameLst>
                                      </p:cBhvr>
                                      <p:to>
                                        <p:strVal val="visible"/>
                                      </p:to>
                                    </p:set>
                                    <p:anim calcmode="lin" valueType="num">
                                      <p:cBhvr>
                                        <p:cTn id="7" dur="500" fill="hold"/>
                                        <p:tgtEl>
                                          <p:spTgt spid="120834"/>
                                        </p:tgtEl>
                                        <p:attrNameLst>
                                          <p:attrName>ppt_w</p:attrName>
                                        </p:attrNameLst>
                                      </p:cBhvr>
                                      <p:tavLst>
                                        <p:tav tm="0">
                                          <p:val>
                                            <p:fltVal val="0"/>
                                          </p:val>
                                        </p:tav>
                                        <p:tav tm="100000">
                                          <p:val>
                                            <p:strVal val="#ppt_w"/>
                                          </p:val>
                                        </p:tav>
                                      </p:tavLst>
                                    </p:anim>
                                    <p:anim calcmode="lin" valueType="num">
                                      <p:cBhvr>
                                        <p:cTn id="8" dur="500" fill="hold"/>
                                        <p:tgtEl>
                                          <p:spTgt spid="1208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p:bldLst>
  </p:timing>
</p:sld>
</file>

<file path=ppt/slides/slide5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a:xfrm>
            <a:off x="457200" y="533400"/>
            <a:ext cx="8229600" cy="1139825"/>
          </a:xfrm>
        </p:spPr>
        <p:txBody>
          <a:bodyPr anchorCtr="1"/>
          <a:lstStyle/>
          <a:p>
            <a:pPr eaLnBrk="1" hangingPunct="1">
              <a:defRPr/>
            </a:pPr>
            <a:r>
              <a:rPr lang="fa-IR" sz="4000" b="1" dirty="0" smtClean="0">
                <a:solidFill>
                  <a:schemeClr val="hlink"/>
                </a:solidFill>
              </a:rPr>
              <a:t>نمودار هیستوگرام</a:t>
            </a:r>
            <a:endParaRPr lang="en-US" sz="4000" b="1" dirty="0" smtClean="0">
              <a:solidFill>
                <a:schemeClr val="hlink"/>
              </a:solidFill>
            </a:endParaRPr>
          </a:p>
        </p:txBody>
      </p:sp>
      <p:sp>
        <p:nvSpPr>
          <p:cNvPr id="122883" name="Rectangle 3"/>
          <p:cNvSpPr>
            <a:spLocks noGrp="1" noChangeArrowheads="1"/>
          </p:cNvSpPr>
          <p:nvPr>
            <p:ph type="body" idx="4294967295"/>
          </p:nvPr>
        </p:nvSpPr>
        <p:spPr>
          <a:xfrm>
            <a:off x="685800" y="2320925"/>
            <a:ext cx="8077200" cy="3459163"/>
          </a:xfrm>
        </p:spPr>
        <p:txBody>
          <a:bodyPr/>
          <a:lstStyle/>
          <a:p>
            <a:pPr algn="just" eaLnBrk="1" hangingPunct="1">
              <a:buFontTx/>
              <a:buNone/>
              <a:defRPr/>
            </a:pPr>
            <a:r>
              <a:rPr lang="fa-IR" b="1" dirty="0" smtClean="0"/>
              <a:t>   این نمودار از ستونهایی که به هم چسبیده شده اند تشکیل شده است و وسیله مناسبی برای نمایش داده های پیوسته و متغیرهایی در سطح مقیاس فاصله ای و نسبی می باشد. در این نمودار در محور طولی (</a:t>
            </a:r>
            <a:r>
              <a:rPr lang="en-US" b="1" dirty="0" smtClean="0"/>
              <a:t>Y </a:t>
            </a:r>
            <a:r>
              <a:rPr lang="fa-IR" b="1" dirty="0" smtClean="0"/>
              <a:t> ) فراوانی مطلق نوشته می شود و در محور عرضی (</a:t>
            </a:r>
            <a:r>
              <a:rPr lang="en-US" b="1" dirty="0" smtClean="0"/>
              <a:t>X </a:t>
            </a:r>
            <a:r>
              <a:rPr lang="fa-IR" b="1" dirty="0" smtClean="0"/>
              <a:t> )حدود واقعی طبقات نوشته می شود.</a:t>
            </a: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22882"/>
                                        </p:tgtEl>
                                        <p:attrNameLst>
                                          <p:attrName>style.visibility</p:attrName>
                                        </p:attrNameLst>
                                      </p:cBhvr>
                                      <p:to>
                                        <p:strVal val="visible"/>
                                      </p:to>
                                    </p:set>
                                    <p:anim calcmode="lin" valueType="num">
                                      <p:cBhvr>
                                        <p:cTn id="7" dur="500" fill="hold"/>
                                        <p:tgtEl>
                                          <p:spTgt spid="122882"/>
                                        </p:tgtEl>
                                        <p:attrNameLst>
                                          <p:attrName>ppt_w</p:attrName>
                                        </p:attrNameLst>
                                      </p:cBhvr>
                                      <p:tavLst>
                                        <p:tav tm="0">
                                          <p:val>
                                            <p:fltVal val="0"/>
                                          </p:val>
                                        </p:tav>
                                        <p:tav tm="100000">
                                          <p:val>
                                            <p:strVal val="#ppt_w"/>
                                          </p:val>
                                        </p:tav>
                                      </p:tavLst>
                                    </p:anim>
                                    <p:anim calcmode="lin" valueType="num">
                                      <p:cBhvr>
                                        <p:cTn id="8" dur="500" fill="hold"/>
                                        <p:tgtEl>
                                          <p:spTgt spid="12288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2883">
                                            <p:txEl>
                                              <p:pRg st="0" end="0"/>
                                            </p:txEl>
                                          </p:spTgt>
                                        </p:tgtEl>
                                        <p:attrNameLst>
                                          <p:attrName>style.visibility</p:attrName>
                                        </p:attrNameLst>
                                      </p:cBhvr>
                                      <p:to>
                                        <p:strVal val="visible"/>
                                      </p:to>
                                    </p:set>
                                    <p:anim calcmode="lin" valueType="num">
                                      <p:cBhvr>
                                        <p:cTn id="13" dur="500" fill="hold"/>
                                        <p:tgtEl>
                                          <p:spTgt spid="12288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2288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p:bldP spid="12288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457200" y="914400"/>
            <a:ext cx="8229600" cy="1139825"/>
          </a:xfrm>
        </p:spPr>
        <p:txBody>
          <a:bodyPr anchorCtr="1"/>
          <a:lstStyle/>
          <a:p>
            <a:pPr eaLnBrk="1" hangingPunct="1">
              <a:defRPr/>
            </a:pPr>
            <a:r>
              <a:rPr lang="fa-IR" sz="4000" b="1" dirty="0" smtClean="0">
                <a:solidFill>
                  <a:schemeClr val="hlink"/>
                </a:solidFill>
              </a:rPr>
              <a:t>روشهای آماری دارای دو وظیفه مهم هستند:</a:t>
            </a:r>
            <a:endParaRPr lang="en-US" sz="4000" b="1" dirty="0" smtClean="0">
              <a:solidFill>
                <a:schemeClr val="hlink"/>
              </a:solidFill>
            </a:endParaRPr>
          </a:p>
        </p:txBody>
      </p:sp>
      <p:sp>
        <p:nvSpPr>
          <p:cNvPr id="12291" name="Rectangle 3"/>
          <p:cNvSpPr>
            <a:spLocks noGrp="1" noChangeArrowheads="1"/>
          </p:cNvSpPr>
          <p:nvPr>
            <p:ph type="body" idx="4294967295"/>
          </p:nvPr>
        </p:nvSpPr>
        <p:spPr>
          <a:xfrm>
            <a:off x="457200" y="2943225"/>
            <a:ext cx="8229600" cy="2543175"/>
          </a:xfrm>
        </p:spPr>
        <p:txBody>
          <a:bodyPr/>
          <a:lstStyle/>
          <a:p>
            <a:pPr algn="just" eaLnBrk="1" hangingPunct="1">
              <a:lnSpc>
                <a:spcPct val="150000"/>
              </a:lnSpc>
              <a:buFontTx/>
              <a:buNone/>
              <a:defRPr/>
            </a:pPr>
            <a:r>
              <a:rPr lang="en-US" b="1" dirty="0" smtClean="0"/>
              <a:t>  </a:t>
            </a:r>
            <a:r>
              <a:rPr lang="fa-IR" sz="3600" b="1" dirty="0" smtClean="0"/>
              <a:t>1- به پژوهشگر در طبقه بندی ، خلاصه کردن، توصیف و تفسیر و برقراری ارتباط از طریق اطلاعات جمع آوری شده کمک می کند.</a:t>
            </a:r>
            <a:endParaRPr lang="en-US" sz="36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291">
                                            <p:txEl>
                                              <p:pRg st="0" end="0"/>
                                            </p:txEl>
                                          </p:spTgt>
                                        </p:tgtEl>
                                        <p:attrNameLst>
                                          <p:attrName>style.visibility</p:attrName>
                                        </p:attrNameLst>
                                      </p:cBhvr>
                                      <p:to>
                                        <p:strVal val="visible"/>
                                      </p:to>
                                    </p:set>
                                    <p:anim calcmode="lin" valueType="num">
                                      <p:cBhvr>
                                        <p:cTn id="13" dur="500" fill="hold"/>
                                        <p:tgtEl>
                                          <p:spTgt spid="1229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229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p:txBody>
          <a:bodyPr anchorCtr="1"/>
          <a:lstStyle/>
          <a:p>
            <a:pPr eaLnBrk="1" hangingPunct="1">
              <a:defRPr/>
            </a:pPr>
            <a:r>
              <a:rPr lang="fa-IR" sz="4000" b="1" dirty="0" smtClean="0">
                <a:solidFill>
                  <a:srgbClr val="FF3300"/>
                </a:solidFill>
              </a:rPr>
              <a:t>شکل نمودار هیستوگرام</a:t>
            </a:r>
            <a:endParaRPr lang="en-US" sz="4000" b="1" dirty="0" smtClean="0">
              <a:solidFill>
                <a:srgbClr val="FF3300"/>
              </a:solidFill>
            </a:endParaRPr>
          </a:p>
        </p:txBody>
      </p:sp>
      <p:graphicFrame>
        <p:nvGraphicFramePr>
          <p:cNvPr id="7170" name="Object 3"/>
          <p:cNvGraphicFramePr>
            <a:graphicFrameLocks noGrp="1" noChangeAspect="1"/>
          </p:cNvGraphicFramePr>
          <p:nvPr>
            <p:ph idx="4294967295"/>
          </p:nvPr>
        </p:nvGraphicFramePr>
        <p:xfrm>
          <a:off x="1384300" y="1905000"/>
          <a:ext cx="6375400" cy="4114800"/>
        </p:xfrm>
        <a:graphic>
          <a:graphicData uri="http://schemas.openxmlformats.org/presentationml/2006/ole">
            <mc:AlternateContent xmlns:mc="http://schemas.openxmlformats.org/markup-compatibility/2006">
              <mc:Choice xmlns:v="urn:schemas-microsoft-com:vml" Requires="v">
                <p:oleObj spid="_x0000_s7176" name="Chart" r:id="rId4" imgW="8229763" imgH="5848259" progId="MSGraph.Chart.8">
                  <p:embed followColorScheme="full"/>
                </p:oleObj>
              </mc:Choice>
              <mc:Fallback>
                <p:oleObj name="Chart" r:id="rId4" imgW="8229763" imgH="5848259"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4300" y="1905000"/>
                        <a:ext cx="6375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24930"/>
                                        </p:tgtEl>
                                        <p:attrNameLst>
                                          <p:attrName>style.visibility</p:attrName>
                                        </p:attrNameLst>
                                      </p:cBhvr>
                                      <p:to>
                                        <p:strVal val="visible"/>
                                      </p:to>
                                    </p:set>
                                    <p:anim calcmode="lin" valueType="num">
                                      <p:cBhvr>
                                        <p:cTn id="7" dur="500" fill="hold"/>
                                        <p:tgtEl>
                                          <p:spTgt spid="124930"/>
                                        </p:tgtEl>
                                        <p:attrNameLst>
                                          <p:attrName>ppt_w</p:attrName>
                                        </p:attrNameLst>
                                      </p:cBhvr>
                                      <p:tavLst>
                                        <p:tav tm="0">
                                          <p:val>
                                            <p:fltVal val="0"/>
                                          </p:val>
                                        </p:tav>
                                        <p:tav tm="100000">
                                          <p:val>
                                            <p:strVal val="#ppt_w"/>
                                          </p:val>
                                        </p:tav>
                                      </p:tavLst>
                                    </p:anim>
                                    <p:anim calcmode="lin" valueType="num">
                                      <p:cBhvr>
                                        <p:cTn id="8" dur="500" fill="hold"/>
                                        <p:tgtEl>
                                          <p:spTgt spid="1249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p:bldLst>
  </p:timing>
</p:sld>
</file>

<file path=ppt/slides/slide6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a:xfrm>
            <a:off x="457200" y="533400"/>
            <a:ext cx="8229600" cy="1139825"/>
          </a:xfrm>
        </p:spPr>
        <p:txBody>
          <a:bodyPr anchorCtr="1"/>
          <a:lstStyle/>
          <a:p>
            <a:pPr eaLnBrk="1" hangingPunct="1">
              <a:defRPr/>
            </a:pPr>
            <a:r>
              <a:rPr lang="fa-IR" sz="4000" b="1" smtClean="0">
                <a:solidFill>
                  <a:schemeClr val="hlink"/>
                </a:solidFill>
              </a:rPr>
              <a:t>نمودار ستونی</a:t>
            </a:r>
            <a:endParaRPr lang="en-US" sz="4000" b="1" smtClean="0">
              <a:solidFill>
                <a:schemeClr val="hlink"/>
              </a:solidFill>
            </a:endParaRPr>
          </a:p>
        </p:txBody>
      </p:sp>
      <p:sp>
        <p:nvSpPr>
          <p:cNvPr id="126979" name="Rectangle 3"/>
          <p:cNvSpPr>
            <a:spLocks noGrp="1" noChangeArrowheads="1"/>
          </p:cNvSpPr>
          <p:nvPr>
            <p:ph type="body" idx="4294967295"/>
          </p:nvPr>
        </p:nvSpPr>
        <p:spPr>
          <a:xfrm>
            <a:off x="838200" y="2459038"/>
            <a:ext cx="7848600" cy="2628900"/>
          </a:xfrm>
        </p:spPr>
        <p:txBody>
          <a:bodyPr/>
          <a:lstStyle/>
          <a:p>
            <a:pPr algn="just" eaLnBrk="1" hangingPunct="1">
              <a:buFontTx/>
              <a:buNone/>
              <a:defRPr/>
            </a:pPr>
            <a:r>
              <a:rPr lang="fa-IR" b="1" dirty="0" smtClean="0"/>
              <a:t>   این نمودار همانند نمودار هیستوگرام است اما ستونها مجزا از یکدیگر هستند و زمانی استفاده می شود که داده ها گسسته و در سطح مقیاس اسمی باشند ، در این نمودار روی محور طولی (</a:t>
            </a:r>
            <a:r>
              <a:rPr lang="en-US" b="1" dirty="0" smtClean="0"/>
              <a:t>Y</a:t>
            </a:r>
            <a:r>
              <a:rPr lang="fa-IR" b="1" dirty="0" smtClean="0"/>
              <a:t>) تعداد فراوانی و در روی محور عرضی (</a:t>
            </a:r>
            <a:r>
              <a:rPr lang="en-US" b="1" dirty="0" smtClean="0"/>
              <a:t>X</a:t>
            </a:r>
            <a:r>
              <a:rPr lang="fa-IR" b="1" dirty="0" smtClean="0"/>
              <a:t> ) طبقات نمایش داده می شود.</a:t>
            </a: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26978"/>
                                        </p:tgtEl>
                                        <p:attrNameLst>
                                          <p:attrName>style.visibility</p:attrName>
                                        </p:attrNameLst>
                                      </p:cBhvr>
                                      <p:to>
                                        <p:strVal val="visible"/>
                                      </p:to>
                                    </p:set>
                                    <p:anim calcmode="lin" valueType="num">
                                      <p:cBhvr>
                                        <p:cTn id="7" dur="500" fill="hold"/>
                                        <p:tgtEl>
                                          <p:spTgt spid="126978"/>
                                        </p:tgtEl>
                                        <p:attrNameLst>
                                          <p:attrName>ppt_w</p:attrName>
                                        </p:attrNameLst>
                                      </p:cBhvr>
                                      <p:tavLst>
                                        <p:tav tm="0">
                                          <p:val>
                                            <p:fltVal val="0"/>
                                          </p:val>
                                        </p:tav>
                                        <p:tav tm="100000">
                                          <p:val>
                                            <p:strVal val="#ppt_w"/>
                                          </p:val>
                                        </p:tav>
                                      </p:tavLst>
                                    </p:anim>
                                    <p:anim calcmode="lin" valueType="num">
                                      <p:cBhvr>
                                        <p:cTn id="8" dur="500" fill="hold"/>
                                        <p:tgtEl>
                                          <p:spTgt spid="12697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6979">
                                            <p:txEl>
                                              <p:pRg st="0" end="0"/>
                                            </p:txEl>
                                          </p:spTgt>
                                        </p:tgtEl>
                                        <p:attrNameLst>
                                          <p:attrName>style.visibility</p:attrName>
                                        </p:attrNameLst>
                                      </p:cBhvr>
                                      <p:to>
                                        <p:strVal val="visible"/>
                                      </p:to>
                                    </p:set>
                                    <p:anim calcmode="lin" valueType="num">
                                      <p:cBhvr>
                                        <p:cTn id="13" dur="500" fill="hold"/>
                                        <p:tgtEl>
                                          <p:spTgt spid="12697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2697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p:bldP spid="126979"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p:txBody>
          <a:bodyPr anchorCtr="1"/>
          <a:lstStyle/>
          <a:p>
            <a:pPr eaLnBrk="1" hangingPunct="1">
              <a:defRPr/>
            </a:pPr>
            <a:r>
              <a:rPr lang="fa-IR" sz="4000" b="1" dirty="0" smtClean="0">
                <a:solidFill>
                  <a:srgbClr val="FF3300"/>
                </a:solidFill>
              </a:rPr>
              <a:t>شکل نمودار ستونی</a:t>
            </a:r>
            <a:endParaRPr lang="en-US" sz="4000" b="1" dirty="0" smtClean="0">
              <a:solidFill>
                <a:srgbClr val="FF3300"/>
              </a:solidFill>
            </a:endParaRPr>
          </a:p>
        </p:txBody>
      </p:sp>
      <p:graphicFrame>
        <p:nvGraphicFramePr>
          <p:cNvPr id="8194" name="Object 3"/>
          <p:cNvGraphicFramePr>
            <a:graphicFrameLocks noGrp="1" noChangeAspect="1"/>
          </p:cNvGraphicFramePr>
          <p:nvPr>
            <p:ph idx="4294967295"/>
          </p:nvPr>
        </p:nvGraphicFramePr>
        <p:xfrm>
          <a:off x="2667000" y="1905000"/>
          <a:ext cx="5632450" cy="4114800"/>
        </p:xfrm>
        <a:graphic>
          <a:graphicData uri="http://schemas.openxmlformats.org/presentationml/2006/ole">
            <mc:AlternateContent xmlns:mc="http://schemas.openxmlformats.org/markup-compatibility/2006">
              <mc:Choice xmlns:v="urn:schemas-microsoft-com:vml" Requires="v">
                <p:oleObj spid="_x0000_s8200" name="Chart" r:id="rId4" imgW="8467750" imgH="5867441" progId="MSGraph.Chart.8">
                  <p:embed followColorScheme="full"/>
                </p:oleObj>
              </mc:Choice>
              <mc:Fallback>
                <p:oleObj name="Chart" r:id="rId4" imgW="8467750" imgH="5867441"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905000"/>
                        <a:ext cx="56324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29026"/>
                                        </p:tgtEl>
                                        <p:attrNameLst>
                                          <p:attrName>style.visibility</p:attrName>
                                        </p:attrNameLst>
                                      </p:cBhvr>
                                      <p:to>
                                        <p:strVal val="visible"/>
                                      </p:to>
                                    </p:set>
                                    <p:anim calcmode="lin" valueType="num">
                                      <p:cBhvr>
                                        <p:cTn id="7" dur="500" fill="hold"/>
                                        <p:tgtEl>
                                          <p:spTgt spid="129026"/>
                                        </p:tgtEl>
                                        <p:attrNameLst>
                                          <p:attrName>ppt_w</p:attrName>
                                        </p:attrNameLst>
                                      </p:cBhvr>
                                      <p:tavLst>
                                        <p:tav tm="0">
                                          <p:val>
                                            <p:fltVal val="0"/>
                                          </p:val>
                                        </p:tav>
                                        <p:tav tm="100000">
                                          <p:val>
                                            <p:strVal val="#ppt_w"/>
                                          </p:val>
                                        </p:tav>
                                      </p:tavLst>
                                    </p:anim>
                                    <p:anim calcmode="lin" valueType="num">
                                      <p:cBhvr>
                                        <p:cTn id="8" dur="500" fill="hold"/>
                                        <p:tgtEl>
                                          <p:spTgt spid="1290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p:bldLst>
  </p:timing>
</p:sld>
</file>

<file path=ppt/slides/slide6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idx="4294967295"/>
          </p:nvPr>
        </p:nvSpPr>
        <p:spPr>
          <a:xfrm>
            <a:off x="381000" y="533400"/>
            <a:ext cx="8229600" cy="1981200"/>
          </a:xfrm>
        </p:spPr>
        <p:txBody>
          <a:bodyPr anchorCtr="1"/>
          <a:lstStyle/>
          <a:p>
            <a:pPr eaLnBrk="1" hangingPunct="1">
              <a:defRPr/>
            </a:pPr>
            <a:r>
              <a:rPr lang="fa-IR" sz="4000" b="1" dirty="0" smtClean="0">
                <a:solidFill>
                  <a:schemeClr val="hlink"/>
                </a:solidFill>
              </a:rPr>
              <a:t>نمودار چند ضلعی</a:t>
            </a:r>
            <a:endParaRPr lang="en-US" sz="4000" b="1" dirty="0" smtClean="0">
              <a:solidFill>
                <a:schemeClr val="hlink"/>
              </a:solidFill>
            </a:endParaRPr>
          </a:p>
        </p:txBody>
      </p:sp>
      <p:sp>
        <p:nvSpPr>
          <p:cNvPr id="131075" name="Rectangle 3"/>
          <p:cNvSpPr>
            <a:spLocks noGrp="1" noChangeArrowheads="1"/>
          </p:cNvSpPr>
          <p:nvPr>
            <p:ph type="body" idx="4294967295"/>
          </p:nvPr>
        </p:nvSpPr>
        <p:spPr>
          <a:xfrm>
            <a:off x="914400" y="2895600"/>
            <a:ext cx="7467600" cy="2746375"/>
          </a:xfrm>
        </p:spPr>
        <p:txBody>
          <a:bodyPr/>
          <a:lstStyle/>
          <a:p>
            <a:pPr algn="just" eaLnBrk="1" hangingPunct="1">
              <a:buFontTx/>
              <a:buNone/>
              <a:defRPr/>
            </a:pPr>
            <a:r>
              <a:rPr lang="fa-IR" b="1" dirty="0" smtClean="0"/>
              <a:t>   برای رسم نمودار چند ضلعی روی محور طولی(</a:t>
            </a:r>
            <a:r>
              <a:rPr lang="en-US" b="1" dirty="0" smtClean="0"/>
              <a:t>Y</a:t>
            </a:r>
            <a:r>
              <a:rPr lang="fa-IR" b="1" dirty="0" smtClean="0"/>
              <a:t>) تعداد فراوانی و روی محور عرضی (</a:t>
            </a:r>
            <a:r>
              <a:rPr lang="en-US" b="1" dirty="0" smtClean="0"/>
              <a:t>X</a:t>
            </a:r>
            <a:r>
              <a:rPr lang="fa-IR" b="1" dirty="0" smtClean="0"/>
              <a:t>) نقاط میانی یا نماینده طبقات نوشته می شود.  </a:t>
            </a: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31074"/>
                                        </p:tgtEl>
                                        <p:attrNameLst>
                                          <p:attrName>style.visibility</p:attrName>
                                        </p:attrNameLst>
                                      </p:cBhvr>
                                      <p:to>
                                        <p:strVal val="visible"/>
                                      </p:to>
                                    </p:set>
                                    <p:anim calcmode="lin" valueType="num">
                                      <p:cBhvr>
                                        <p:cTn id="7" dur="500" fill="hold"/>
                                        <p:tgtEl>
                                          <p:spTgt spid="131074"/>
                                        </p:tgtEl>
                                        <p:attrNameLst>
                                          <p:attrName>ppt_w</p:attrName>
                                        </p:attrNameLst>
                                      </p:cBhvr>
                                      <p:tavLst>
                                        <p:tav tm="0">
                                          <p:val>
                                            <p:fltVal val="0"/>
                                          </p:val>
                                        </p:tav>
                                        <p:tav tm="100000">
                                          <p:val>
                                            <p:strVal val="#ppt_w"/>
                                          </p:val>
                                        </p:tav>
                                      </p:tavLst>
                                    </p:anim>
                                    <p:anim calcmode="lin" valueType="num">
                                      <p:cBhvr>
                                        <p:cTn id="8" dur="500" fill="hold"/>
                                        <p:tgtEl>
                                          <p:spTgt spid="1310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31075">
                                            <p:txEl>
                                              <p:pRg st="0" end="0"/>
                                            </p:txEl>
                                          </p:spTgt>
                                        </p:tgtEl>
                                        <p:attrNameLst>
                                          <p:attrName>style.visibility</p:attrName>
                                        </p:attrNameLst>
                                      </p:cBhvr>
                                      <p:to>
                                        <p:strVal val="visible"/>
                                      </p:to>
                                    </p:set>
                                    <p:anim calcmode="lin" valueType="num">
                                      <p:cBhvr>
                                        <p:cTn id="13" dur="500" fill="hold"/>
                                        <p:tgtEl>
                                          <p:spTgt spid="13107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3107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p:bldP spid="131075" grpId="0" build="p"/>
    </p:bldLst>
  </p:timing>
</p:sld>
</file>

<file path=ppt/slides/slide6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22" name="Rectangle 2"/>
          <p:cNvSpPr>
            <a:spLocks noGrp="1" noChangeArrowheads="1"/>
          </p:cNvSpPr>
          <p:nvPr>
            <p:ph type="title" idx="4294967295"/>
          </p:nvPr>
        </p:nvSpPr>
        <p:spPr/>
        <p:txBody>
          <a:bodyPr anchorCtr="1"/>
          <a:lstStyle/>
          <a:p>
            <a:pPr eaLnBrk="1" hangingPunct="1">
              <a:defRPr/>
            </a:pPr>
            <a:r>
              <a:rPr lang="fa-IR" sz="4000" b="1" dirty="0" smtClean="0">
                <a:solidFill>
                  <a:srgbClr val="FF3300"/>
                </a:solidFill>
              </a:rPr>
              <a:t>شکل نمودار چند ضلعی </a:t>
            </a:r>
            <a:endParaRPr lang="en-US" sz="4000" b="1" dirty="0" smtClean="0">
              <a:solidFill>
                <a:srgbClr val="FF3300"/>
              </a:solidFill>
            </a:endParaRPr>
          </a:p>
        </p:txBody>
      </p:sp>
      <p:graphicFrame>
        <p:nvGraphicFramePr>
          <p:cNvPr id="9218" name="Object 3"/>
          <p:cNvGraphicFramePr>
            <a:graphicFrameLocks noGrp="1" noChangeAspect="1"/>
          </p:cNvGraphicFramePr>
          <p:nvPr>
            <p:ph idx="4294967295"/>
          </p:nvPr>
        </p:nvGraphicFramePr>
        <p:xfrm>
          <a:off x="1377950" y="1597025"/>
          <a:ext cx="6400800" cy="4549775"/>
        </p:xfrm>
        <a:graphic>
          <a:graphicData uri="http://schemas.openxmlformats.org/presentationml/2006/ole">
            <mc:AlternateContent xmlns:mc="http://schemas.openxmlformats.org/markup-compatibility/2006">
              <mc:Choice xmlns:v="urn:schemas-microsoft-com:vml" Requires="v">
                <p:oleObj spid="_x0000_s9224" name="Chart" r:id="rId4" imgW="8229763" imgH="5848259" progId="MSGraph.Chart.8">
                  <p:embed followColorScheme="full"/>
                </p:oleObj>
              </mc:Choice>
              <mc:Fallback>
                <p:oleObj name="Chart" r:id="rId4" imgW="8229763" imgH="5848259"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7950" y="1597025"/>
                        <a:ext cx="6400800" cy="454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4"/>
          <p:cNvGrpSpPr>
            <a:grpSpLocks/>
          </p:cNvGrpSpPr>
          <p:nvPr/>
        </p:nvGrpSpPr>
        <p:grpSpPr bwMode="auto">
          <a:xfrm>
            <a:off x="1752600" y="5715000"/>
            <a:ext cx="5791200" cy="304800"/>
            <a:chOff x="1104" y="3600"/>
            <a:chExt cx="3648" cy="192"/>
          </a:xfrm>
        </p:grpSpPr>
        <p:sp>
          <p:nvSpPr>
            <p:cNvPr id="9221" name="Line 5"/>
            <p:cNvSpPr>
              <a:spLocks noChangeShapeType="1"/>
            </p:cNvSpPr>
            <p:nvPr/>
          </p:nvSpPr>
          <p:spPr bwMode="auto">
            <a:xfrm flipV="1">
              <a:off x="1104" y="3696"/>
              <a:ext cx="3648" cy="0"/>
            </a:xfrm>
            <a:prstGeom prst="line">
              <a:avLst/>
            </a:prstGeom>
            <a:noFill/>
            <a:ln w="9525">
              <a:solidFill>
                <a:schemeClr val="tx1"/>
              </a:solidFill>
              <a:round/>
              <a:headEnd/>
              <a:tailEnd/>
            </a:ln>
          </p:spPr>
          <p:txBody>
            <a:bodyPr/>
            <a:lstStyle/>
            <a:p>
              <a:endParaRPr lang="en-US"/>
            </a:p>
          </p:txBody>
        </p:sp>
        <p:sp>
          <p:nvSpPr>
            <p:cNvPr id="9222" name="Line 6"/>
            <p:cNvSpPr>
              <a:spLocks noChangeShapeType="1"/>
            </p:cNvSpPr>
            <p:nvPr/>
          </p:nvSpPr>
          <p:spPr bwMode="auto">
            <a:xfrm flipV="1">
              <a:off x="1392" y="3600"/>
              <a:ext cx="96" cy="144"/>
            </a:xfrm>
            <a:prstGeom prst="line">
              <a:avLst/>
            </a:prstGeom>
            <a:noFill/>
            <a:ln w="38100">
              <a:solidFill>
                <a:schemeClr val="tx1"/>
              </a:solidFill>
              <a:round/>
              <a:headEnd/>
              <a:tailEnd/>
            </a:ln>
          </p:spPr>
          <p:txBody>
            <a:bodyPr/>
            <a:lstStyle/>
            <a:p>
              <a:endParaRPr lang="en-US"/>
            </a:p>
          </p:txBody>
        </p:sp>
        <p:sp>
          <p:nvSpPr>
            <p:cNvPr id="9223" name="Line 7"/>
            <p:cNvSpPr>
              <a:spLocks noChangeShapeType="1"/>
            </p:cNvSpPr>
            <p:nvPr/>
          </p:nvSpPr>
          <p:spPr bwMode="auto">
            <a:xfrm flipV="1">
              <a:off x="1440" y="3648"/>
              <a:ext cx="96" cy="144"/>
            </a:xfrm>
            <a:prstGeom prst="line">
              <a:avLst/>
            </a:prstGeom>
            <a:noFill/>
            <a:ln w="38100">
              <a:solidFill>
                <a:schemeClr val="tx1"/>
              </a:solidFill>
              <a:round/>
              <a:headEnd/>
              <a:tailEnd/>
            </a:ln>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33122"/>
                                        </p:tgtEl>
                                        <p:attrNameLst>
                                          <p:attrName>style.visibility</p:attrName>
                                        </p:attrNameLst>
                                      </p:cBhvr>
                                      <p:to>
                                        <p:strVal val="visible"/>
                                      </p:to>
                                    </p:set>
                                    <p:anim calcmode="lin" valueType="num">
                                      <p:cBhvr>
                                        <p:cTn id="7" dur="500" fill="hold"/>
                                        <p:tgtEl>
                                          <p:spTgt spid="133122"/>
                                        </p:tgtEl>
                                        <p:attrNameLst>
                                          <p:attrName>ppt_w</p:attrName>
                                        </p:attrNameLst>
                                      </p:cBhvr>
                                      <p:tavLst>
                                        <p:tav tm="0">
                                          <p:val>
                                            <p:fltVal val="0"/>
                                          </p:val>
                                        </p:tav>
                                        <p:tav tm="100000">
                                          <p:val>
                                            <p:strVal val="#ppt_w"/>
                                          </p:val>
                                        </p:tav>
                                      </p:tavLst>
                                    </p:anim>
                                    <p:anim calcmode="lin" valueType="num">
                                      <p:cBhvr>
                                        <p:cTn id="8" dur="500" fill="hold"/>
                                        <p:tgtEl>
                                          <p:spTgt spid="13312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p:bldLst>
  </p:timing>
</p:sld>
</file>

<file path=ppt/slides/slide6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a:xfrm>
            <a:off x="914400" y="1295400"/>
            <a:ext cx="7391400" cy="4191000"/>
          </a:xfrm>
        </p:spPr>
        <p:txBody>
          <a:bodyPr anchorCtr="1"/>
          <a:lstStyle/>
          <a:p>
            <a:pPr algn="r" eaLnBrk="1" hangingPunct="1">
              <a:defRPr/>
            </a:pPr>
            <a:r>
              <a:rPr lang="fa-IR" sz="3200" b="1" dirty="0" smtClean="0">
                <a:solidFill>
                  <a:srgbClr val="FF33CC"/>
                </a:solidFill>
              </a:rPr>
              <a:t>نکته: </a:t>
            </a:r>
            <a:r>
              <a:rPr lang="fa-IR" sz="3200" b="1" dirty="0" smtClean="0"/>
              <a:t>غالبا ً در ابتدا و پایان محور افقی دو طبقه در نظر گرفته می شود که فراوانی آنها صفر است . اضافه کردن این دو طبقه به خاطر اینست که شروع    و خاتمه محور چند ضلعی به محور افقی ختم شود.</a:t>
            </a:r>
            <a:br>
              <a:rPr lang="fa-IR" sz="3200" b="1" dirty="0" smtClean="0"/>
            </a:br>
            <a:endParaRPr lang="en-US" sz="32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35170"/>
                                        </p:tgtEl>
                                        <p:attrNameLst>
                                          <p:attrName>style.visibility</p:attrName>
                                        </p:attrNameLst>
                                      </p:cBhvr>
                                      <p:to>
                                        <p:strVal val="visible"/>
                                      </p:to>
                                    </p:set>
                                    <p:anim calcmode="lin" valueType="num">
                                      <p:cBhvr>
                                        <p:cTn id="7" dur="500" fill="hold"/>
                                        <p:tgtEl>
                                          <p:spTgt spid="135170"/>
                                        </p:tgtEl>
                                        <p:attrNameLst>
                                          <p:attrName>ppt_w</p:attrName>
                                        </p:attrNameLst>
                                      </p:cBhvr>
                                      <p:tavLst>
                                        <p:tav tm="0">
                                          <p:val>
                                            <p:fltVal val="0"/>
                                          </p:val>
                                        </p:tav>
                                        <p:tav tm="100000">
                                          <p:val>
                                            <p:strVal val="#ppt_w"/>
                                          </p:val>
                                        </p:tav>
                                      </p:tavLst>
                                    </p:anim>
                                    <p:anim calcmode="lin" valueType="num">
                                      <p:cBhvr>
                                        <p:cTn id="8" dur="500" fill="hold"/>
                                        <p:tgtEl>
                                          <p:spTgt spid="1351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p:bldLst>
  </p:timing>
</p:sld>
</file>

<file path=ppt/slides/slide6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a:xfrm>
            <a:off x="838200" y="1143000"/>
            <a:ext cx="7391400" cy="4191000"/>
          </a:xfrm>
        </p:spPr>
        <p:txBody>
          <a:bodyPr anchorCtr="1"/>
          <a:lstStyle/>
          <a:p>
            <a:pPr algn="just" eaLnBrk="1" hangingPunct="1">
              <a:defRPr/>
            </a:pPr>
            <a:r>
              <a:rPr lang="fa-IR" sz="3200" b="1" dirty="0" smtClean="0">
                <a:solidFill>
                  <a:srgbClr val="FF33CC"/>
                </a:solidFill>
              </a:rPr>
              <a:t>نکته: </a:t>
            </a:r>
            <a:r>
              <a:rPr lang="fa-IR" sz="3200" b="1" dirty="0" smtClean="0"/>
              <a:t>در صورتی که دو دسته فراوانی مختلف وجود داشته باشد هنگام ترسیم نمودار چند ضلعی احتمال اینکه خطوط برروی هم قرار گیرد زیاد است در نتیجه مقایسه نمودارها به صورت مستقیم امکان پذیر نیست در چنین شرایطی بهترین راه تبدیل فراوانی ها به درصد یا نسبت می باشد.</a:t>
            </a:r>
            <a:endParaRPr lang="en-US" sz="3200" b="1" dirty="0" smtClean="0"/>
          </a:p>
        </p:txBody>
      </p:sp>
      <p:sp>
        <p:nvSpPr>
          <p:cNvPr id="10244"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a-IR"/>
          </a:p>
        </p:txBody>
      </p:sp>
      <p:graphicFrame>
        <p:nvGraphicFramePr>
          <p:cNvPr id="137220" name="Object 4"/>
          <p:cNvGraphicFramePr>
            <a:graphicFrameLocks noChangeAspect="1"/>
          </p:cNvGraphicFramePr>
          <p:nvPr/>
        </p:nvGraphicFramePr>
        <p:xfrm>
          <a:off x="1524000" y="4648200"/>
          <a:ext cx="3157538" cy="1566863"/>
        </p:xfrm>
        <a:graphic>
          <a:graphicData uri="http://schemas.openxmlformats.org/presentationml/2006/ole">
            <mc:AlternateContent xmlns:mc="http://schemas.openxmlformats.org/markup-compatibility/2006">
              <mc:Choice xmlns:v="urn:schemas-microsoft-com:vml" Requires="v">
                <p:oleObj spid="_x0000_s10248" name="Equation" r:id="rId4" imgW="761760" imgH="393480" progId="Equation.3">
                  <p:embed/>
                </p:oleObj>
              </mc:Choice>
              <mc:Fallback>
                <p:oleObj name="Equation" r:id="rId4" imgW="761760" imgH="393480" progId="Equation.3">
                  <p:embed/>
                  <p:pic>
                    <p:nvPicPr>
                      <p:cNvPr id="0" name="Object 4"/>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1524000" y="4648200"/>
                        <a:ext cx="3157538" cy="1566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37218"/>
                                        </p:tgtEl>
                                        <p:attrNameLst>
                                          <p:attrName>style.visibility</p:attrName>
                                        </p:attrNameLst>
                                      </p:cBhvr>
                                      <p:to>
                                        <p:strVal val="visible"/>
                                      </p:to>
                                    </p:set>
                                    <p:anim calcmode="lin" valueType="num">
                                      <p:cBhvr>
                                        <p:cTn id="7" dur="500" fill="hold"/>
                                        <p:tgtEl>
                                          <p:spTgt spid="137218"/>
                                        </p:tgtEl>
                                        <p:attrNameLst>
                                          <p:attrName>ppt_w</p:attrName>
                                        </p:attrNameLst>
                                      </p:cBhvr>
                                      <p:tavLst>
                                        <p:tav tm="0">
                                          <p:val>
                                            <p:fltVal val="0"/>
                                          </p:val>
                                        </p:tav>
                                        <p:tav tm="100000">
                                          <p:val>
                                            <p:strVal val="#ppt_w"/>
                                          </p:val>
                                        </p:tav>
                                      </p:tavLst>
                                    </p:anim>
                                    <p:anim calcmode="lin" valueType="num">
                                      <p:cBhvr>
                                        <p:cTn id="8" dur="500" fill="hold"/>
                                        <p:tgtEl>
                                          <p:spTgt spid="13721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 presetClass="entr" presetSubtype="10" fill="hold" nodeType="afterEffect">
                                  <p:stCondLst>
                                    <p:cond delay="0"/>
                                  </p:stCondLst>
                                  <p:childTnLst>
                                    <p:set>
                                      <p:cBhvr>
                                        <p:cTn id="11" dur="1" fill="hold">
                                          <p:stCondLst>
                                            <p:cond delay="0"/>
                                          </p:stCondLst>
                                        </p:cTn>
                                        <p:tgtEl>
                                          <p:spTgt spid="137220"/>
                                        </p:tgtEl>
                                        <p:attrNameLst>
                                          <p:attrName>style.visibility</p:attrName>
                                        </p:attrNameLst>
                                      </p:cBhvr>
                                      <p:to>
                                        <p:strVal val="visible"/>
                                      </p:to>
                                    </p:set>
                                    <p:animEffect transition="in" filter="checkerboard(across)">
                                      <p:cBhvr>
                                        <p:cTn id="12" dur="500"/>
                                        <p:tgtEl>
                                          <p:spTgt spid="137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Lst>
  </p:timing>
</p:sld>
</file>

<file path=ppt/slides/slide6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a:xfrm>
            <a:off x="457200" y="533400"/>
            <a:ext cx="8229600" cy="1139825"/>
          </a:xfrm>
        </p:spPr>
        <p:txBody>
          <a:bodyPr anchorCtr="1"/>
          <a:lstStyle/>
          <a:p>
            <a:pPr eaLnBrk="1" hangingPunct="1">
              <a:defRPr/>
            </a:pPr>
            <a:r>
              <a:rPr lang="fa-IR" sz="4000" b="1" dirty="0" smtClean="0">
                <a:solidFill>
                  <a:schemeClr val="hlink"/>
                </a:solidFill>
              </a:rPr>
              <a:t>نمودار چند ضلعی تراکمی</a:t>
            </a:r>
            <a:endParaRPr lang="en-US" sz="4000" b="1" dirty="0" smtClean="0">
              <a:solidFill>
                <a:schemeClr val="hlink"/>
              </a:solidFill>
            </a:endParaRPr>
          </a:p>
        </p:txBody>
      </p:sp>
      <p:sp>
        <p:nvSpPr>
          <p:cNvPr id="139267" name="Rectangle 3"/>
          <p:cNvSpPr>
            <a:spLocks noGrp="1" noChangeArrowheads="1"/>
          </p:cNvSpPr>
          <p:nvPr>
            <p:ph type="body" idx="4294967295"/>
          </p:nvPr>
        </p:nvSpPr>
        <p:spPr>
          <a:xfrm>
            <a:off x="762000" y="2459038"/>
            <a:ext cx="7924800" cy="3113087"/>
          </a:xfrm>
        </p:spPr>
        <p:txBody>
          <a:bodyPr/>
          <a:lstStyle/>
          <a:p>
            <a:pPr algn="just" eaLnBrk="1" hangingPunct="1">
              <a:buFontTx/>
              <a:buNone/>
              <a:defRPr/>
            </a:pPr>
            <a:r>
              <a:rPr lang="fa-IR" b="1" dirty="0" smtClean="0"/>
              <a:t> </a:t>
            </a:r>
            <a:r>
              <a:rPr lang="en-US" b="1" dirty="0" smtClean="0"/>
              <a:t>  </a:t>
            </a:r>
            <a:r>
              <a:rPr lang="fa-IR" b="1" dirty="0" smtClean="0"/>
              <a:t>این نمودار وقتی مفید است که پژوهشگر علاقمند باشد وضعیت یک نمره یا یک فرد را نسبت به بقیه نمره ها یا افراد مشخص کند. برای ترسیم این نمودار در روی محور طولی(</a:t>
            </a:r>
            <a:r>
              <a:rPr lang="en-US" b="1" dirty="0" smtClean="0"/>
              <a:t>Y</a:t>
            </a:r>
            <a:r>
              <a:rPr lang="fa-IR" b="1" dirty="0" smtClean="0"/>
              <a:t>) درصد فراوانی تراکمی و در روی محور عرضی (</a:t>
            </a:r>
            <a:r>
              <a:rPr lang="en-US" b="1" dirty="0" smtClean="0"/>
              <a:t>X</a:t>
            </a:r>
            <a:r>
              <a:rPr lang="fa-IR" b="1" dirty="0" smtClean="0"/>
              <a:t>) حدود واقعی طبقات قرار می گیرد.</a:t>
            </a: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39266"/>
                                        </p:tgtEl>
                                        <p:attrNameLst>
                                          <p:attrName>style.visibility</p:attrName>
                                        </p:attrNameLst>
                                      </p:cBhvr>
                                      <p:to>
                                        <p:strVal val="visible"/>
                                      </p:to>
                                    </p:set>
                                    <p:anim calcmode="lin" valueType="num">
                                      <p:cBhvr>
                                        <p:cTn id="7" dur="500" fill="hold"/>
                                        <p:tgtEl>
                                          <p:spTgt spid="139266"/>
                                        </p:tgtEl>
                                        <p:attrNameLst>
                                          <p:attrName>ppt_w</p:attrName>
                                        </p:attrNameLst>
                                      </p:cBhvr>
                                      <p:tavLst>
                                        <p:tav tm="0">
                                          <p:val>
                                            <p:fltVal val="0"/>
                                          </p:val>
                                        </p:tav>
                                        <p:tav tm="100000">
                                          <p:val>
                                            <p:strVal val="#ppt_w"/>
                                          </p:val>
                                        </p:tav>
                                      </p:tavLst>
                                    </p:anim>
                                    <p:anim calcmode="lin" valueType="num">
                                      <p:cBhvr>
                                        <p:cTn id="8" dur="500" fill="hold"/>
                                        <p:tgtEl>
                                          <p:spTgt spid="13926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39267">
                                            <p:txEl>
                                              <p:pRg st="0" end="0"/>
                                            </p:txEl>
                                          </p:spTgt>
                                        </p:tgtEl>
                                        <p:attrNameLst>
                                          <p:attrName>style.visibility</p:attrName>
                                        </p:attrNameLst>
                                      </p:cBhvr>
                                      <p:to>
                                        <p:strVal val="visible"/>
                                      </p:to>
                                    </p:set>
                                    <p:anim calcmode="lin" valueType="num">
                                      <p:cBhvr>
                                        <p:cTn id="13" dur="500" fill="hold"/>
                                        <p:tgtEl>
                                          <p:spTgt spid="13926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3926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p:bldP spid="139267" grpId="0" build="p"/>
    </p:bldLst>
  </p:timing>
</p:sld>
</file>

<file path=ppt/slides/slide6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1314" name="Rectangle 2"/>
          <p:cNvSpPr>
            <a:spLocks noGrp="1" noChangeArrowheads="1"/>
          </p:cNvSpPr>
          <p:nvPr>
            <p:ph type="title" idx="4294967295"/>
          </p:nvPr>
        </p:nvSpPr>
        <p:spPr/>
        <p:txBody>
          <a:bodyPr anchorCtr="1"/>
          <a:lstStyle/>
          <a:p>
            <a:pPr eaLnBrk="1" hangingPunct="1">
              <a:defRPr/>
            </a:pPr>
            <a:r>
              <a:rPr lang="fa-IR" sz="4000" b="1" dirty="0" smtClean="0">
                <a:solidFill>
                  <a:srgbClr val="FF3300"/>
                </a:solidFill>
              </a:rPr>
              <a:t>شکل نمودار</a:t>
            </a:r>
            <a:endParaRPr lang="en-US" sz="4000" b="1" dirty="0" smtClean="0">
              <a:solidFill>
                <a:srgbClr val="FF3300"/>
              </a:solidFill>
            </a:endParaRPr>
          </a:p>
        </p:txBody>
      </p:sp>
      <p:graphicFrame>
        <p:nvGraphicFramePr>
          <p:cNvPr id="11266" name="Object 3"/>
          <p:cNvGraphicFramePr>
            <a:graphicFrameLocks noGrp="1" noChangeAspect="1"/>
          </p:cNvGraphicFramePr>
          <p:nvPr>
            <p:ph idx="4294967295"/>
          </p:nvPr>
        </p:nvGraphicFramePr>
        <p:xfrm>
          <a:off x="1384300" y="1905000"/>
          <a:ext cx="6375400" cy="4114800"/>
        </p:xfrm>
        <a:graphic>
          <a:graphicData uri="http://schemas.openxmlformats.org/presentationml/2006/ole">
            <mc:AlternateContent xmlns:mc="http://schemas.openxmlformats.org/markup-compatibility/2006">
              <mc:Choice xmlns:v="urn:schemas-microsoft-com:vml" Requires="v">
                <p:oleObj spid="_x0000_s11272" name="Chart" r:id="rId4" imgW="8229763" imgH="5848259" progId="MSGraph.Chart.8">
                  <p:embed followColorScheme="full"/>
                </p:oleObj>
              </mc:Choice>
              <mc:Fallback>
                <p:oleObj name="Chart" r:id="rId4" imgW="8229763" imgH="5848259"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4300" y="1905000"/>
                        <a:ext cx="6375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41314"/>
                                        </p:tgtEl>
                                        <p:attrNameLst>
                                          <p:attrName>style.visibility</p:attrName>
                                        </p:attrNameLst>
                                      </p:cBhvr>
                                      <p:to>
                                        <p:strVal val="visible"/>
                                      </p:to>
                                    </p:set>
                                    <p:anim calcmode="lin" valueType="num">
                                      <p:cBhvr>
                                        <p:cTn id="7" dur="500" fill="hold"/>
                                        <p:tgtEl>
                                          <p:spTgt spid="141314"/>
                                        </p:tgtEl>
                                        <p:attrNameLst>
                                          <p:attrName>ppt_w</p:attrName>
                                        </p:attrNameLst>
                                      </p:cBhvr>
                                      <p:tavLst>
                                        <p:tav tm="0">
                                          <p:val>
                                            <p:fltVal val="0"/>
                                          </p:val>
                                        </p:tav>
                                        <p:tav tm="100000">
                                          <p:val>
                                            <p:strVal val="#ppt_w"/>
                                          </p:val>
                                        </p:tav>
                                      </p:tavLst>
                                    </p:anim>
                                    <p:anim calcmode="lin" valueType="num">
                                      <p:cBhvr>
                                        <p:cTn id="8" dur="500" fill="hold"/>
                                        <p:tgtEl>
                                          <p:spTgt spid="1413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4" grpId="0"/>
    </p:bldLst>
  </p:timing>
</p:sld>
</file>

<file path=ppt/slides/slide6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62" name="Rectangle 2"/>
          <p:cNvSpPr>
            <a:spLocks noGrp="1" noChangeArrowheads="1"/>
          </p:cNvSpPr>
          <p:nvPr>
            <p:ph type="title" idx="4294967295"/>
          </p:nvPr>
        </p:nvSpPr>
        <p:spPr/>
        <p:txBody>
          <a:bodyPr anchorCtr="1"/>
          <a:lstStyle/>
          <a:p>
            <a:pPr eaLnBrk="1" hangingPunct="1">
              <a:defRPr/>
            </a:pPr>
            <a:r>
              <a:rPr lang="fa-IR" sz="4000" b="1" dirty="0" smtClean="0">
                <a:solidFill>
                  <a:srgbClr val="FF3300"/>
                </a:solidFill>
              </a:rPr>
              <a:t>شکلهای مختلف نمودار چند ضلعی</a:t>
            </a:r>
            <a:endParaRPr lang="en-US" sz="4000" b="1" dirty="0" smtClean="0">
              <a:solidFill>
                <a:srgbClr val="FF3300"/>
              </a:solidFill>
            </a:endParaRPr>
          </a:p>
        </p:txBody>
      </p:sp>
      <p:grpSp>
        <p:nvGrpSpPr>
          <p:cNvPr id="2" name="Group 3"/>
          <p:cNvGrpSpPr>
            <a:grpSpLocks/>
          </p:cNvGrpSpPr>
          <p:nvPr/>
        </p:nvGrpSpPr>
        <p:grpSpPr bwMode="auto">
          <a:xfrm>
            <a:off x="685800" y="1752600"/>
            <a:ext cx="7737475" cy="4583113"/>
            <a:chOff x="336" y="960"/>
            <a:chExt cx="4874" cy="2887"/>
          </a:xfrm>
        </p:grpSpPr>
        <p:grpSp>
          <p:nvGrpSpPr>
            <p:cNvPr id="143364" name="Group 4"/>
            <p:cNvGrpSpPr>
              <a:grpSpLocks/>
            </p:cNvGrpSpPr>
            <p:nvPr/>
          </p:nvGrpSpPr>
          <p:grpSpPr bwMode="auto">
            <a:xfrm>
              <a:off x="336" y="960"/>
              <a:ext cx="1968" cy="1332"/>
              <a:chOff x="385" y="436"/>
              <a:chExt cx="2190" cy="1748"/>
            </a:xfrm>
          </p:grpSpPr>
          <p:grpSp>
            <p:nvGrpSpPr>
              <p:cNvPr id="143377" name="Group 5"/>
              <p:cNvGrpSpPr>
                <a:grpSpLocks/>
              </p:cNvGrpSpPr>
              <p:nvPr/>
            </p:nvGrpSpPr>
            <p:grpSpPr bwMode="auto">
              <a:xfrm>
                <a:off x="385" y="436"/>
                <a:ext cx="2132" cy="1316"/>
                <a:chOff x="385" y="663"/>
                <a:chExt cx="1633" cy="1316"/>
              </a:xfrm>
            </p:grpSpPr>
            <p:sp>
              <p:nvSpPr>
                <p:cNvPr id="143380" name="Line 6"/>
                <p:cNvSpPr>
                  <a:spLocks noChangeShapeType="1"/>
                </p:cNvSpPr>
                <p:nvPr/>
              </p:nvSpPr>
              <p:spPr bwMode="auto">
                <a:xfrm flipV="1">
                  <a:off x="385" y="663"/>
                  <a:ext cx="0" cy="1316"/>
                </a:xfrm>
                <a:prstGeom prst="line">
                  <a:avLst/>
                </a:prstGeom>
                <a:noFill/>
                <a:ln w="57150">
                  <a:solidFill>
                    <a:schemeClr val="tx2"/>
                  </a:solidFill>
                  <a:round/>
                  <a:headEnd/>
                  <a:tailEnd type="triangle" w="med" len="med"/>
                </a:ln>
              </p:spPr>
              <p:txBody>
                <a:bodyPr/>
                <a:lstStyle/>
                <a:p>
                  <a:endParaRPr lang="en-US"/>
                </a:p>
              </p:txBody>
            </p:sp>
            <p:sp>
              <p:nvSpPr>
                <p:cNvPr id="143381" name="Line 7"/>
                <p:cNvSpPr>
                  <a:spLocks noChangeShapeType="1"/>
                </p:cNvSpPr>
                <p:nvPr/>
              </p:nvSpPr>
              <p:spPr bwMode="auto">
                <a:xfrm>
                  <a:off x="385" y="1979"/>
                  <a:ext cx="1633" cy="0"/>
                </a:xfrm>
                <a:prstGeom prst="line">
                  <a:avLst/>
                </a:prstGeom>
                <a:noFill/>
                <a:ln w="57150">
                  <a:solidFill>
                    <a:schemeClr val="tx2"/>
                  </a:solidFill>
                  <a:round/>
                  <a:headEnd/>
                  <a:tailEnd type="triangle" w="med" len="med"/>
                </a:ln>
              </p:spPr>
              <p:txBody>
                <a:bodyPr/>
                <a:lstStyle/>
                <a:p>
                  <a:endParaRPr lang="en-US"/>
                </a:p>
              </p:txBody>
            </p:sp>
          </p:grpSp>
          <p:sp>
            <p:nvSpPr>
              <p:cNvPr id="143378" name="Freeform 8"/>
              <p:cNvSpPr>
                <a:spLocks/>
              </p:cNvSpPr>
              <p:nvPr/>
            </p:nvSpPr>
            <p:spPr bwMode="auto">
              <a:xfrm>
                <a:off x="431" y="694"/>
                <a:ext cx="1950" cy="1020"/>
              </a:xfrm>
              <a:custGeom>
                <a:avLst/>
                <a:gdLst>
                  <a:gd name="T0" fmla="*/ 0 w 1950"/>
                  <a:gd name="T1" fmla="*/ 876 h 1020"/>
                  <a:gd name="T2" fmla="*/ 861 w 1950"/>
                  <a:gd name="T3" fmla="*/ 876 h 1020"/>
                  <a:gd name="T4" fmla="*/ 1542 w 1950"/>
                  <a:gd name="T5" fmla="*/ 15 h 1020"/>
                  <a:gd name="T6" fmla="*/ 1950 w 1950"/>
                  <a:gd name="T7" fmla="*/ 967 h 1020"/>
                  <a:gd name="T8" fmla="*/ 0 60000 65536"/>
                  <a:gd name="T9" fmla="*/ 0 60000 65536"/>
                  <a:gd name="T10" fmla="*/ 0 60000 65536"/>
                  <a:gd name="T11" fmla="*/ 0 60000 65536"/>
                  <a:gd name="T12" fmla="*/ 0 w 1950"/>
                  <a:gd name="T13" fmla="*/ 0 h 1020"/>
                  <a:gd name="T14" fmla="*/ 1950 w 1950"/>
                  <a:gd name="T15" fmla="*/ 1020 h 1020"/>
                </a:gdLst>
                <a:ahLst/>
                <a:cxnLst>
                  <a:cxn ang="T8">
                    <a:pos x="T0" y="T1"/>
                  </a:cxn>
                  <a:cxn ang="T9">
                    <a:pos x="T2" y="T3"/>
                  </a:cxn>
                  <a:cxn ang="T10">
                    <a:pos x="T4" y="T5"/>
                  </a:cxn>
                  <a:cxn ang="T11">
                    <a:pos x="T6" y="T7"/>
                  </a:cxn>
                </a:cxnLst>
                <a:rect l="T12" t="T13" r="T14" b="T15"/>
                <a:pathLst>
                  <a:path w="1950" h="1020">
                    <a:moveTo>
                      <a:pt x="0" y="876"/>
                    </a:moveTo>
                    <a:cubicBezTo>
                      <a:pt x="302" y="948"/>
                      <a:pt x="604" y="1020"/>
                      <a:pt x="861" y="876"/>
                    </a:cubicBezTo>
                    <a:cubicBezTo>
                      <a:pt x="1118" y="732"/>
                      <a:pt x="1361" y="0"/>
                      <a:pt x="1542" y="15"/>
                    </a:cubicBezTo>
                    <a:cubicBezTo>
                      <a:pt x="1723" y="30"/>
                      <a:pt x="1882" y="808"/>
                      <a:pt x="1950" y="967"/>
                    </a:cubicBezTo>
                  </a:path>
                </a:pathLst>
              </a:custGeom>
              <a:noFill/>
              <a:ln w="28575">
                <a:solidFill>
                  <a:schemeClr val="tx1"/>
                </a:solidFill>
                <a:round/>
                <a:headEnd/>
                <a:tailEnd/>
              </a:ln>
            </p:spPr>
            <p:txBody>
              <a:bodyPr/>
              <a:lstStyle/>
              <a:p>
                <a:endParaRPr lang="fa-IR"/>
              </a:p>
            </p:txBody>
          </p:sp>
          <p:sp>
            <p:nvSpPr>
              <p:cNvPr id="143379" name="Text Box 9"/>
              <p:cNvSpPr txBox="1">
                <a:spLocks noChangeArrowheads="1"/>
              </p:cNvSpPr>
              <p:nvPr/>
            </p:nvSpPr>
            <p:spPr bwMode="auto">
              <a:xfrm flipH="1">
                <a:off x="1133" y="1752"/>
                <a:ext cx="1442" cy="432"/>
              </a:xfrm>
              <a:prstGeom prst="rect">
                <a:avLst/>
              </a:prstGeom>
              <a:noFill/>
              <a:ln w="9525">
                <a:noFill/>
                <a:miter lim="800000"/>
                <a:headEnd/>
                <a:tailEnd/>
              </a:ln>
            </p:spPr>
            <p:txBody>
              <a:bodyPr>
                <a:spAutoFit/>
              </a:bodyPr>
              <a:lstStyle/>
              <a:p>
                <a:pPr>
                  <a:spcBef>
                    <a:spcPct val="50000"/>
                  </a:spcBef>
                </a:pPr>
                <a:r>
                  <a:rPr lang="fa-IR" sz="2800" b="1">
                    <a:latin typeface="Arial" charset="0"/>
                    <a:cs typeface="B Zar" pitchFamily="2" charset="-78"/>
                  </a:rPr>
                  <a:t>كجي منفي</a:t>
                </a:r>
                <a:endParaRPr lang="en-US" sz="2800" b="1">
                  <a:latin typeface="Arial" charset="0"/>
                  <a:cs typeface="B Zar" pitchFamily="2" charset="-78"/>
                </a:endParaRPr>
              </a:p>
            </p:txBody>
          </p:sp>
        </p:grpSp>
        <p:grpSp>
          <p:nvGrpSpPr>
            <p:cNvPr id="143365" name="Group 10"/>
            <p:cNvGrpSpPr>
              <a:grpSpLocks/>
            </p:cNvGrpSpPr>
            <p:nvPr/>
          </p:nvGrpSpPr>
          <p:grpSpPr bwMode="auto">
            <a:xfrm>
              <a:off x="3312" y="1008"/>
              <a:ext cx="1898" cy="1259"/>
              <a:chOff x="3334" y="482"/>
              <a:chExt cx="2132" cy="1838"/>
            </a:xfrm>
          </p:grpSpPr>
          <p:grpSp>
            <p:nvGrpSpPr>
              <p:cNvPr id="143372" name="Group 11"/>
              <p:cNvGrpSpPr>
                <a:grpSpLocks/>
              </p:cNvGrpSpPr>
              <p:nvPr/>
            </p:nvGrpSpPr>
            <p:grpSpPr bwMode="auto">
              <a:xfrm>
                <a:off x="3334" y="482"/>
                <a:ext cx="2132" cy="1316"/>
                <a:chOff x="385" y="663"/>
                <a:chExt cx="1633" cy="1316"/>
              </a:xfrm>
            </p:grpSpPr>
            <p:sp>
              <p:nvSpPr>
                <p:cNvPr id="143375" name="Line 12"/>
                <p:cNvSpPr>
                  <a:spLocks noChangeShapeType="1"/>
                </p:cNvSpPr>
                <p:nvPr/>
              </p:nvSpPr>
              <p:spPr bwMode="auto">
                <a:xfrm flipV="1">
                  <a:off x="385" y="663"/>
                  <a:ext cx="0" cy="1316"/>
                </a:xfrm>
                <a:prstGeom prst="line">
                  <a:avLst/>
                </a:prstGeom>
                <a:noFill/>
                <a:ln w="57150">
                  <a:solidFill>
                    <a:schemeClr val="tx2"/>
                  </a:solidFill>
                  <a:round/>
                  <a:headEnd/>
                  <a:tailEnd type="triangle" w="med" len="med"/>
                </a:ln>
              </p:spPr>
              <p:txBody>
                <a:bodyPr/>
                <a:lstStyle/>
                <a:p>
                  <a:endParaRPr lang="en-US"/>
                </a:p>
              </p:txBody>
            </p:sp>
            <p:sp>
              <p:nvSpPr>
                <p:cNvPr id="143376" name="Line 13"/>
                <p:cNvSpPr>
                  <a:spLocks noChangeShapeType="1"/>
                </p:cNvSpPr>
                <p:nvPr/>
              </p:nvSpPr>
              <p:spPr bwMode="auto">
                <a:xfrm>
                  <a:off x="385" y="1979"/>
                  <a:ext cx="1633" cy="0"/>
                </a:xfrm>
                <a:prstGeom prst="line">
                  <a:avLst/>
                </a:prstGeom>
                <a:noFill/>
                <a:ln w="57150">
                  <a:solidFill>
                    <a:schemeClr val="tx2"/>
                  </a:solidFill>
                  <a:round/>
                  <a:headEnd/>
                  <a:tailEnd type="triangle" w="med" len="med"/>
                </a:ln>
              </p:spPr>
              <p:txBody>
                <a:bodyPr/>
                <a:lstStyle/>
                <a:p>
                  <a:endParaRPr lang="en-US"/>
                </a:p>
              </p:txBody>
            </p:sp>
          </p:grpSp>
          <p:sp>
            <p:nvSpPr>
              <p:cNvPr id="143373" name="Freeform 14"/>
              <p:cNvSpPr>
                <a:spLocks/>
              </p:cNvSpPr>
              <p:nvPr/>
            </p:nvSpPr>
            <p:spPr bwMode="auto">
              <a:xfrm>
                <a:off x="3424" y="663"/>
                <a:ext cx="1316" cy="998"/>
              </a:xfrm>
              <a:custGeom>
                <a:avLst/>
                <a:gdLst>
                  <a:gd name="T0" fmla="*/ 0 w 1316"/>
                  <a:gd name="T1" fmla="*/ 998 h 998"/>
                  <a:gd name="T2" fmla="*/ 681 w 1316"/>
                  <a:gd name="T3" fmla="*/ 0 h 998"/>
                  <a:gd name="T4" fmla="*/ 1316 w 1316"/>
                  <a:gd name="T5" fmla="*/ 998 h 998"/>
                  <a:gd name="T6" fmla="*/ 0 60000 65536"/>
                  <a:gd name="T7" fmla="*/ 0 60000 65536"/>
                  <a:gd name="T8" fmla="*/ 0 60000 65536"/>
                  <a:gd name="T9" fmla="*/ 0 w 1316"/>
                  <a:gd name="T10" fmla="*/ 0 h 998"/>
                  <a:gd name="T11" fmla="*/ 1316 w 1316"/>
                  <a:gd name="T12" fmla="*/ 998 h 998"/>
                </a:gdLst>
                <a:ahLst/>
                <a:cxnLst>
                  <a:cxn ang="T6">
                    <a:pos x="T0" y="T1"/>
                  </a:cxn>
                  <a:cxn ang="T7">
                    <a:pos x="T2" y="T3"/>
                  </a:cxn>
                  <a:cxn ang="T8">
                    <a:pos x="T4" y="T5"/>
                  </a:cxn>
                </a:cxnLst>
                <a:rect l="T9" t="T10" r="T11" b="T12"/>
                <a:pathLst>
                  <a:path w="1316" h="998">
                    <a:moveTo>
                      <a:pt x="0" y="998"/>
                    </a:moveTo>
                    <a:cubicBezTo>
                      <a:pt x="231" y="499"/>
                      <a:pt x="462" y="0"/>
                      <a:pt x="681" y="0"/>
                    </a:cubicBezTo>
                    <a:cubicBezTo>
                      <a:pt x="900" y="0"/>
                      <a:pt x="1210" y="832"/>
                      <a:pt x="1316" y="998"/>
                    </a:cubicBezTo>
                  </a:path>
                </a:pathLst>
              </a:custGeom>
              <a:noFill/>
              <a:ln w="28575">
                <a:solidFill>
                  <a:schemeClr val="tx1"/>
                </a:solidFill>
                <a:round/>
                <a:headEnd/>
                <a:tailEnd/>
              </a:ln>
            </p:spPr>
            <p:txBody>
              <a:bodyPr/>
              <a:lstStyle/>
              <a:p>
                <a:endParaRPr lang="fa-IR"/>
              </a:p>
            </p:txBody>
          </p:sp>
          <p:sp>
            <p:nvSpPr>
              <p:cNvPr id="143374" name="Text Box 15"/>
              <p:cNvSpPr txBox="1">
                <a:spLocks noChangeArrowheads="1"/>
              </p:cNvSpPr>
              <p:nvPr/>
            </p:nvSpPr>
            <p:spPr bwMode="auto">
              <a:xfrm>
                <a:off x="3741" y="1843"/>
                <a:ext cx="1089" cy="477"/>
              </a:xfrm>
              <a:prstGeom prst="rect">
                <a:avLst/>
              </a:prstGeom>
              <a:noFill/>
              <a:ln w="9525">
                <a:noFill/>
                <a:miter lim="800000"/>
                <a:headEnd/>
                <a:tailEnd/>
              </a:ln>
            </p:spPr>
            <p:txBody>
              <a:bodyPr>
                <a:spAutoFit/>
              </a:bodyPr>
              <a:lstStyle/>
              <a:p>
                <a:pPr>
                  <a:spcBef>
                    <a:spcPct val="50000"/>
                  </a:spcBef>
                </a:pPr>
                <a:r>
                  <a:rPr lang="fa-IR" sz="2800" b="1">
                    <a:latin typeface="Arial" charset="0"/>
                    <a:cs typeface="B Zar" pitchFamily="2" charset="-78"/>
                  </a:rPr>
                  <a:t>متقارن</a:t>
                </a:r>
                <a:endParaRPr lang="en-US" sz="2800" b="1">
                  <a:latin typeface="Arial" charset="0"/>
                  <a:cs typeface="B Zar" pitchFamily="2" charset="-78"/>
                </a:endParaRPr>
              </a:p>
            </p:txBody>
          </p:sp>
        </p:grpSp>
        <p:grpSp>
          <p:nvGrpSpPr>
            <p:cNvPr id="143366" name="Group 16"/>
            <p:cNvGrpSpPr>
              <a:grpSpLocks/>
            </p:cNvGrpSpPr>
            <p:nvPr/>
          </p:nvGrpSpPr>
          <p:grpSpPr bwMode="auto">
            <a:xfrm>
              <a:off x="1872" y="2544"/>
              <a:ext cx="1879" cy="1303"/>
              <a:chOff x="431" y="2341"/>
              <a:chExt cx="2132" cy="1816"/>
            </a:xfrm>
          </p:grpSpPr>
          <p:grpSp>
            <p:nvGrpSpPr>
              <p:cNvPr id="143367" name="Group 17"/>
              <p:cNvGrpSpPr>
                <a:grpSpLocks/>
              </p:cNvGrpSpPr>
              <p:nvPr/>
            </p:nvGrpSpPr>
            <p:grpSpPr bwMode="auto">
              <a:xfrm>
                <a:off x="431" y="2341"/>
                <a:ext cx="2132" cy="1316"/>
                <a:chOff x="385" y="663"/>
                <a:chExt cx="1633" cy="1316"/>
              </a:xfrm>
            </p:grpSpPr>
            <p:sp>
              <p:nvSpPr>
                <p:cNvPr id="143370" name="Line 18"/>
                <p:cNvSpPr>
                  <a:spLocks noChangeShapeType="1"/>
                </p:cNvSpPr>
                <p:nvPr/>
              </p:nvSpPr>
              <p:spPr bwMode="auto">
                <a:xfrm flipV="1">
                  <a:off x="385" y="663"/>
                  <a:ext cx="0" cy="1316"/>
                </a:xfrm>
                <a:prstGeom prst="line">
                  <a:avLst/>
                </a:prstGeom>
                <a:noFill/>
                <a:ln w="57150">
                  <a:solidFill>
                    <a:schemeClr val="tx2"/>
                  </a:solidFill>
                  <a:round/>
                  <a:headEnd/>
                  <a:tailEnd type="triangle" w="med" len="med"/>
                </a:ln>
              </p:spPr>
              <p:txBody>
                <a:bodyPr/>
                <a:lstStyle/>
                <a:p>
                  <a:endParaRPr lang="en-US"/>
                </a:p>
              </p:txBody>
            </p:sp>
            <p:sp>
              <p:nvSpPr>
                <p:cNvPr id="143371" name="Line 19"/>
                <p:cNvSpPr>
                  <a:spLocks noChangeShapeType="1"/>
                </p:cNvSpPr>
                <p:nvPr/>
              </p:nvSpPr>
              <p:spPr bwMode="auto">
                <a:xfrm>
                  <a:off x="385" y="1979"/>
                  <a:ext cx="1633" cy="0"/>
                </a:xfrm>
                <a:prstGeom prst="line">
                  <a:avLst/>
                </a:prstGeom>
                <a:noFill/>
                <a:ln w="57150">
                  <a:solidFill>
                    <a:schemeClr val="tx2"/>
                  </a:solidFill>
                  <a:round/>
                  <a:headEnd/>
                  <a:tailEnd type="triangle" w="med" len="med"/>
                </a:ln>
              </p:spPr>
              <p:txBody>
                <a:bodyPr/>
                <a:lstStyle/>
                <a:p>
                  <a:endParaRPr lang="en-US"/>
                </a:p>
              </p:txBody>
            </p:sp>
          </p:grpSp>
          <p:sp>
            <p:nvSpPr>
              <p:cNvPr id="143368" name="Freeform 20"/>
              <p:cNvSpPr>
                <a:spLocks/>
              </p:cNvSpPr>
              <p:nvPr/>
            </p:nvSpPr>
            <p:spPr bwMode="auto">
              <a:xfrm>
                <a:off x="476" y="2402"/>
                <a:ext cx="1814" cy="1247"/>
              </a:xfrm>
              <a:custGeom>
                <a:avLst/>
                <a:gdLst>
                  <a:gd name="T0" fmla="*/ 0 w 1814"/>
                  <a:gd name="T1" fmla="*/ 1119 h 1247"/>
                  <a:gd name="T2" fmla="*/ 408 w 1814"/>
                  <a:gd name="T3" fmla="*/ 348 h 1247"/>
                  <a:gd name="T4" fmla="*/ 726 w 1814"/>
                  <a:gd name="T5" fmla="*/ 121 h 1247"/>
                  <a:gd name="T6" fmla="*/ 998 w 1814"/>
                  <a:gd name="T7" fmla="*/ 1073 h 1247"/>
                  <a:gd name="T8" fmla="*/ 1814 w 1814"/>
                  <a:gd name="T9" fmla="*/ 1164 h 1247"/>
                  <a:gd name="T10" fmla="*/ 0 60000 65536"/>
                  <a:gd name="T11" fmla="*/ 0 60000 65536"/>
                  <a:gd name="T12" fmla="*/ 0 60000 65536"/>
                  <a:gd name="T13" fmla="*/ 0 60000 65536"/>
                  <a:gd name="T14" fmla="*/ 0 60000 65536"/>
                  <a:gd name="T15" fmla="*/ 0 w 1814"/>
                  <a:gd name="T16" fmla="*/ 0 h 1247"/>
                  <a:gd name="T17" fmla="*/ 1814 w 1814"/>
                  <a:gd name="T18" fmla="*/ 1247 h 1247"/>
                </a:gdLst>
                <a:ahLst/>
                <a:cxnLst>
                  <a:cxn ang="T10">
                    <a:pos x="T0" y="T1"/>
                  </a:cxn>
                  <a:cxn ang="T11">
                    <a:pos x="T2" y="T3"/>
                  </a:cxn>
                  <a:cxn ang="T12">
                    <a:pos x="T4" y="T5"/>
                  </a:cxn>
                  <a:cxn ang="T13">
                    <a:pos x="T6" y="T7"/>
                  </a:cxn>
                  <a:cxn ang="T14">
                    <a:pos x="T8" y="T9"/>
                  </a:cxn>
                </a:cxnLst>
                <a:rect l="T15" t="T16" r="T17" b="T18"/>
                <a:pathLst>
                  <a:path w="1814" h="1247">
                    <a:moveTo>
                      <a:pt x="0" y="1119"/>
                    </a:moveTo>
                    <a:cubicBezTo>
                      <a:pt x="143" y="816"/>
                      <a:pt x="287" y="514"/>
                      <a:pt x="408" y="348"/>
                    </a:cubicBezTo>
                    <a:cubicBezTo>
                      <a:pt x="529" y="182"/>
                      <a:pt x="628" y="0"/>
                      <a:pt x="726" y="121"/>
                    </a:cubicBezTo>
                    <a:cubicBezTo>
                      <a:pt x="824" y="242"/>
                      <a:pt x="817" y="899"/>
                      <a:pt x="998" y="1073"/>
                    </a:cubicBezTo>
                    <a:cubicBezTo>
                      <a:pt x="1179" y="1247"/>
                      <a:pt x="1678" y="1149"/>
                      <a:pt x="1814" y="1164"/>
                    </a:cubicBezTo>
                  </a:path>
                </a:pathLst>
              </a:custGeom>
              <a:noFill/>
              <a:ln w="28575">
                <a:solidFill>
                  <a:schemeClr val="tx1"/>
                </a:solidFill>
                <a:round/>
                <a:headEnd/>
                <a:tailEnd/>
              </a:ln>
            </p:spPr>
            <p:txBody>
              <a:bodyPr/>
              <a:lstStyle/>
              <a:p>
                <a:endParaRPr lang="fa-IR"/>
              </a:p>
            </p:txBody>
          </p:sp>
          <p:sp>
            <p:nvSpPr>
              <p:cNvPr id="143369" name="Text Box 21"/>
              <p:cNvSpPr txBox="1">
                <a:spLocks noChangeArrowheads="1"/>
              </p:cNvSpPr>
              <p:nvPr/>
            </p:nvSpPr>
            <p:spPr bwMode="auto">
              <a:xfrm>
                <a:off x="930" y="3701"/>
                <a:ext cx="1315" cy="456"/>
              </a:xfrm>
              <a:prstGeom prst="rect">
                <a:avLst/>
              </a:prstGeom>
              <a:noFill/>
              <a:ln w="9525">
                <a:noFill/>
                <a:miter lim="800000"/>
                <a:headEnd/>
                <a:tailEnd/>
              </a:ln>
            </p:spPr>
            <p:txBody>
              <a:bodyPr>
                <a:spAutoFit/>
              </a:bodyPr>
              <a:lstStyle/>
              <a:p>
                <a:pPr>
                  <a:spcBef>
                    <a:spcPct val="50000"/>
                  </a:spcBef>
                </a:pPr>
                <a:r>
                  <a:rPr lang="fa-IR" sz="2800" b="1">
                    <a:latin typeface="Arial" charset="0"/>
                    <a:cs typeface="B Zar" pitchFamily="2" charset="-78"/>
                  </a:rPr>
                  <a:t>كجي مثبت</a:t>
                </a:r>
                <a:endParaRPr lang="en-US" sz="2800" b="1">
                  <a:latin typeface="Arial" charset="0"/>
                  <a:cs typeface="B Zar" pitchFamily="2" charset="-78"/>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43362"/>
                                        </p:tgtEl>
                                        <p:attrNameLst>
                                          <p:attrName>style.visibility</p:attrName>
                                        </p:attrNameLst>
                                      </p:cBhvr>
                                      <p:to>
                                        <p:strVal val="visible"/>
                                      </p:to>
                                    </p:set>
                                    <p:anim calcmode="lin" valueType="num">
                                      <p:cBhvr>
                                        <p:cTn id="7" dur="500" fill="hold"/>
                                        <p:tgtEl>
                                          <p:spTgt spid="143362"/>
                                        </p:tgtEl>
                                        <p:attrNameLst>
                                          <p:attrName>ppt_w</p:attrName>
                                        </p:attrNameLst>
                                      </p:cBhvr>
                                      <p:tavLst>
                                        <p:tav tm="0">
                                          <p:val>
                                            <p:fltVal val="0"/>
                                          </p:val>
                                        </p:tav>
                                        <p:tav tm="100000">
                                          <p:val>
                                            <p:strVal val="#ppt_w"/>
                                          </p:val>
                                        </p:tav>
                                      </p:tavLst>
                                    </p:anim>
                                    <p:anim calcmode="lin" valueType="num">
                                      <p:cBhvr>
                                        <p:cTn id="8" dur="500" fill="hold"/>
                                        <p:tgtEl>
                                          <p:spTgt spid="14336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457200" y="1371600"/>
            <a:ext cx="8229600" cy="4419600"/>
          </a:xfrm>
        </p:spPr>
        <p:txBody>
          <a:bodyPr anchorCtr="1"/>
          <a:lstStyle/>
          <a:p>
            <a:pPr algn="just" eaLnBrk="1" hangingPunct="1">
              <a:lnSpc>
                <a:spcPct val="150000"/>
              </a:lnSpc>
              <a:defRPr/>
            </a:pPr>
            <a:r>
              <a:rPr lang="fa-IR" sz="3600" b="1" dirty="0" smtClean="0"/>
              <a:t>2- به پژوهشگران امکان می دهد که با استفاده از اطلاعات جمع آوری شده از نمونه کوچکی از آزمودنیها ویژگیهای جامعه ای را که نمونه از آن انتخاب شده است برآورد یا استنباط کنند.</a:t>
            </a:r>
            <a:endParaRPr lang="en-US" sz="36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fltVal val="0"/>
                                          </p:val>
                                        </p:tav>
                                        <p:tav tm="100000">
                                          <p:val>
                                            <p:strVal val="#ppt_w"/>
                                          </p:val>
                                        </p:tav>
                                      </p:tavLst>
                                    </p:anim>
                                    <p:anim calcmode="lin" valueType="num">
                                      <p:cBhvr>
                                        <p:cTn id="8" dur="500" fill="hold"/>
                                        <p:tgtEl>
                                          <p:spTgt spid="143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7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idx="4294967295"/>
          </p:nvPr>
        </p:nvSpPr>
        <p:spPr>
          <a:xfrm>
            <a:off x="457200" y="2057400"/>
            <a:ext cx="8229600" cy="2209800"/>
          </a:xfrm>
        </p:spPr>
        <p:txBody>
          <a:bodyPr anchorCtr="1"/>
          <a:lstStyle/>
          <a:p>
            <a:pPr algn="ctr" eaLnBrk="1" hangingPunct="1">
              <a:defRPr/>
            </a:pPr>
            <a:r>
              <a:rPr lang="fa-IR" sz="4800" b="1" dirty="0" smtClean="0">
                <a:solidFill>
                  <a:srgbClr val="CC3300"/>
                </a:solidFill>
              </a:rPr>
              <a:t>فصل چهارم </a:t>
            </a:r>
            <a:r>
              <a:rPr lang="en-US" sz="5400" b="1" dirty="0" smtClean="0">
                <a:solidFill>
                  <a:srgbClr val="CC3300"/>
                </a:solidFill>
              </a:rPr>
              <a:t/>
            </a:r>
            <a:br>
              <a:rPr lang="en-US" sz="5400" b="1" dirty="0" smtClean="0">
                <a:solidFill>
                  <a:srgbClr val="CC3300"/>
                </a:solidFill>
              </a:rPr>
            </a:br>
            <a:r>
              <a:rPr lang="fa-IR" sz="5400" b="1" dirty="0" smtClean="0">
                <a:solidFill>
                  <a:srgbClr val="CC3300"/>
                </a:solidFill>
              </a:rPr>
              <a:t/>
            </a:r>
            <a:br>
              <a:rPr lang="fa-IR" sz="5400" b="1" dirty="0" smtClean="0">
                <a:solidFill>
                  <a:srgbClr val="CC3300"/>
                </a:solidFill>
              </a:rPr>
            </a:br>
            <a:r>
              <a:rPr lang="fa-IR" sz="7200" b="1" dirty="0" smtClean="0">
                <a:solidFill>
                  <a:srgbClr val="CC3300"/>
                </a:solidFill>
              </a:rPr>
              <a:t>اندازه های گرایش مرکزی</a:t>
            </a:r>
            <a:endParaRPr lang="en-US" sz="5400" b="1" dirty="0" smtClean="0">
              <a:solidFill>
                <a:srgbClr val="CC33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45410"/>
                                        </p:tgtEl>
                                        <p:attrNameLst>
                                          <p:attrName>style.visibility</p:attrName>
                                        </p:attrNameLst>
                                      </p:cBhvr>
                                      <p:to>
                                        <p:strVal val="visible"/>
                                      </p:to>
                                    </p:set>
                                    <p:anim calcmode="lin" valueType="num">
                                      <p:cBhvr>
                                        <p:cTn id="7" dur="500" fill="hold"/>
                                        <p:tgtEl>
                                          <p:spTgt spid="145410"/>
                                        </p:tgtEl>
                                        <p:attrNameLst>
                                          <p:attrName>ppt_w</p:attrName>
                                        </p:attrNameLst>
                                      </p:cBhvr>
                                      <p:tavLst>
                                        <p:tav tm="0">
                                          <p:val>
                                            <p:fltVal val="0"/>
                                          </p:val>
                                        </p:tav>
                                        <p:tav tm="100000">
                                          <p:val>
                                            <p:strVal val="#ppt_w"/>
                                          </p:val>
                                        </p:tav>
                                      </p:tavLst>
                                    </p:anim>
                                    <p:anim calcmode="lin" valueType="num">
                                      <p:cBhvr>
                                        <p:cTn id="8" dur="500" fill="hold"/>
                                        <p:tgtEl>
                                          <p:spTgt spid="1454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p:bldLst>
  </p:timing>
</p:sld>
</file>

<file path=ppt/slides/slide7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7458" name="Rectangle 2"/>
          <p:cNvSpPr>
            <a:spLocks noGrp="1" noChangeArrowheads="1"/>
          </p:cNvSpPr>
          <p:nvPr>
            <p:ph type="title" idx="4294967295"/>
          </p:nvPr>
        </p:nvSpPr>
        <p:spPr>
          <a:xfrm>
            <a:off x="685800" y="1066800"/>
            <a:ext cx="7772400" cy="5105400"/>
          </a:xfrm>
        </p:spPr>
        <p:txBody>
          <a:bodyPr anchorCtr="1"/>
          <a:lstStyle/>
          <a:p>
            <a:pPr algn="r" eaLnBrk="1" hangingPunct="1">
              <a:defRPr/>
            </a:pPr>
            <a:r>
              <a:rPr lang="fa-IR" sz="3200" b="1" dirty="0" smtClean="0"/>
              <a:t>برای طبقه بندی و خلاصه کردن اطلاعات روشهای دقیق تری از جدول توزیع  فراوانی نیاز می باشد . یکی از این روشها تعیین جایگاه و موقعیت کلی نمره ها است . </a:t>
            </a:r>
            <a:r>
              <a:rPr lang="en-US" sz="3200" b="1" dirty="0" smtClean="0"/>
              <a:t/>
            </a:r>
            <a:br>
              <a:rPr lang="en-US" sz="3200" b="1" dirty="0" smtClean="0"/>
            </a:br>
            <a:r>
              <a:rPr lang="fa-IR" sz="3200" b="1" dirty="0" smtClean="0"/>
              <a:t/>
            </a:r>
            <a:br>
              <a:rPr lang="fa-IR" sz="3200" b="1" dirty="0" smtClean="0"/>
            </a:br>
            <a:r>
              <a:rPr lang="fa-IR" sz="3200" b="1" dirty="0" smtClean="0"/>
              <a:t>سه شاخص گرایش مرکزی به نام نما ، میانه و میانگین وجود دارد.</a:t>
            </a:r>
            <a:endParaRPr lang="en-US" sz="32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47458"/>
                                        </p:tgtEl>
                                        <p:attrNameLst>
                                          <p:attrName>style.visibility</p:attrName>
                                        </p:attrNameLst>
                                      </p:cBhvr>
                                      <p:to>
                                        <p:strVal val="visible"/>
                                      </p:to>
                                    </p:set>
                                    <p:anim calcmode="lin" valueType="num">
                                      <p:cBhvr>
                                        <p:cTn id="7" dur="500" fill="hold"/>
                                        <p:tgtEl>
                                          <p:spTgt spid="147458"/>
                                        </p:tgtEl>
                                        <p:attrNameLst>
                                          <p:attrName>ppt_w</p:attrName>
                                        </p:attrNameLst>
                                      </p:cBhvr>
                                      <p:tavLst>
                                        <p:tav tm="0">
                                          <p:val>
                                            <p:fltVal val="0"/>
                                          </p:val>
                                        </p:tav>
                                        <p:tav tm="100000">
                                          <p:val>
                                            <p:strVal val="#ppt_w"/>
                                          </p:val>
                                        </p:tav>
                                      </p:tavLst>
                                    </p:anim>
                                    <p:anim calcmode="lin" valueType="num">
                                      <p:cBhvr>
                                        <p:cTn id="8" dur="500" fill="hold"/>
                                        <p:tgtEl>
                                          <p:spTgt spid="1474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p:bldLst>
  </p:timing>
</p:sld>
</file>

<file path=ppt/slides/slide7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57200" y="609600"/>
            <a:ext cx="8229600" cy="1066800"/>
          </a:xfrm>
        </p:spPr>
        <p:txBody>
          <a:bodyPr anchorCtr="1"/>
          <a:lstStyle/>
          <a:p>
            <a:pPr algn="r" eaLnBrk="1" hangingPunct="1">
              <a:defRPr/>
            </a:pPr>
            <a:r>
              <a:rPr lang="fa-IR" sz="2800" dirty="0" smtClean="0"/>
              <a:t/>
            </a:r>
            <a:br>
              <a:rPr lang="fa-IR" sz="2800" dirty="0" smtClean="0"/>
            </a:br>
            <a:r>
              <a:rPr lang="fa-IR" sz="3200" b="1" dirty="0" smtClean="0"/>
              <a:t/>
            </a:r>
            <a:br>
              <a:rPr lang="fa-IR" sz="3200" b="1" dirty="0" smtClean="0"/>
            </a:br>
            <a:r>
              <a:rPr lang="fa-IR" sz="5400" b="1" dirty="0" smtClean="0">
                <a:solidFill>
                  <a:schemeClr val="hlink"/>
                </a:solidFill>
              </a:rPr>
              <a:t> نما </a:t>
            </a:r>
            <a:r>
              <a:rPr lang="en-US" sz="3200" b="1" dirty="0" smtClean="0"/>
              <a:t/>
            </a:r>
            <a:br>
              <a:rPr lang="en-US" sz="3200" b="1" dirty="0" smtClean="0"/>
            </a:br>
            <a:endParaRPr lang="en-US" sz="3200" b="1" dirty="0" smtClean="0"/>
          </a:p>
        </p:txBody>
      </p:sp>
      <p:sp>
        <p:nvSpPr>
          <p:cNvPr id="4" name="Content Placeholder 3"/>
          <p:cNvSpPr>
            <a:spLocks noGrp="1"/>
          </p:cNvSpPr>
          <p:nvPr>
            <p:ph idx="1"/>
          </p:nvPr>
        </p:nvSpPr>
        <p:spPr>
          <a:xfrm>
            <a:off x="609600" y="2362200"/>
            <a:ext cx="8001000" cy="3657600"/>
          </a:xfrm>
        </p:spPr>
        <p:txBody>
          <a:bodyPr/>
          <a:lstStyle/>
          <a:p>
            <a:pPr>
              <a:defRPr/>
            </a:pPr>
            <a:r>
              <a:rPr lang="fa-IR" b="1" dirty="0" smtClean="0"/>
              <a:t>نما ساده ترین شاخص گرایش مرکزی است که عبارتست از عدد یا نمره ای که در توزیع  فراوانی دارای بیشترین فراوانی است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49506"/>
                                        </p:tgtEl>
                                        <p:attrNameLst>
                                          <p:attrName>style.visibility</p:attrName>
                                        </p:attrNameLst>
                                      </p:cBhvr>
                                      <p:to>
                                        <p:strVal val="visible"/>
                                      </p:to>
                                    </p:set>
                                    <p:anim calcmode="lin" valueType="num">
                                      <p:cBhvr>
                                        <p:cTn id="7" dur="500" fill="hold"/>
                                        <p:tgtEl>
                                          <p:spTgt spid="149506"/>
                                        </p:tgtEl>
                                        <p:attrNameLst>
                                          <p:attrName>ppt_w</p:attrName>
                                        </p:attrNameLst>
                                      </p:cBhvr>
                                      <p:tavLst>
                                        <p:tav tm="0">
                                          <p:val>
                                            <p:fltVal val="0"/>
                                          </p:val>
                                        </p:tav>
                                        <p:tav tm="100000">
                                          <p:val>
                                            <p:strVal val="#ppt_w"/>
                                          </p:val>
                                        </p:tav>
                                      </p:tavLst>
                                    </p:anim>
                                    <p:anim calcmode="lin" valueType="num">
                                      <p:cBhvr>
                                        <p:cTn id="8" dur="500" fill="hold"/>
                                        <p:tgtEl>
                                          <p:spTgt spid="1495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p:bldLst>
  </p:timing>
</p:sld>
</file>

<file path=ppt/slides/slide7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1554" name="Rectangle 2"/>
          <p:cNvSpPr>
            <a:spLocks noGrp="1" noChangeArrowheads="1"/>
          </p:cNvSpPr>
          <p:nvPr>
            <p:ph type="title" idx="4294967295"/>
          </p:nvPr>
        </p:nvSpPr>
        <p:spPr>
          <a:xfrm>
            <a:off x="762000" y="1981200"/>
            <a:ext cx="7696200" cy="3276600"/>
          </a:xfrm>
        </p:spPr>
        <p:txBody>
          <a:bodyPr anchorCtr="1"/>
          <a:lstStyle/>
          <a:p>
            <a:pPr algn="r" eaLnBrk="1" hangingPunct="1">
              <a:defRPr/>
            </a:pPr>
            <a:r>
              <a:rPr lang="fa-IR" sz="3200" b="1" dirty="0" smtClean="0">
                <a:solidFill>
                  <a:srgbClr val="FF3300"/>
                </a:solidFill>
              </a:rPr>
              <a:t>نکته: </a:t>
            </a:r>
            <a:r>
              <a:rPr lang="fa-IR" sz="3200" b="1" dirty="0" smtClean="0"/>
              <a:t>نما همیشه در مرکز توزیع  فراوانی قرار ندارد به همین  دلیل نمی توان به عنوان یک  شاخص مرکزی به آن اطمینان داشت. </a:t>
            </a:r>
            <a:br>
              <a:rPr lang="fa-IR" sz="3200" b="1" dirty="0" smtClean="0"/>
            </a:br>
            <a:r>
              <a:rPr lang="fa-IR" sz="3200" b="1" dirty="0" smtClean="0"/>
              <a:t/>
            </a:r>
            <a:br>
              <a:rPr lang="fa-IR" sz="3200" b="1" dirty="0" smtClean="0"/>
            </a:br>
            <a:r>
              <a:rPr lang="fa-IR" sz="3200" b="1" dirty="0" smtClean="0"/>
              <a:t/>
            </a:r>
            <a:br>
              <a:rPr lang="fa-IR" sz="3200" b="1" dirty="0" smtClean="0"/>
            </a:br>
            <a:r>
              <a:rPr lang="fa-IR" sz="3200" b="1" dirty="0" smtClean="0">
                <a:solidFill>
                  <a:srgbClr val="FF3300"/>
                </a:solidFill>
              </a:rPr>
              <a:t>نکته: </a:t>
            </a:r>
            <a:r>
              <a:rPr lang="fa-IR" sz="3200" b="1" dirty="0" smtClean="0"/>
              <a:t>یک توزیع ممکن است تک نمایی، دو نمایی، چند نمایی باشد.</a:t>
            </a:r>
            <a:endParaRPr lang="en-US" sz="32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1554"/>
                                        </p:tgtEl>
                                        <p:attrNameLst>
                                          <p:attrName>style.visibility</p:attrName>
                                        </p:attrNameLst>
                                      </p:cBhvr>
                                      <p:to>
                                        <p:strVal val="visible"/>
                                      </p:to>
                                    </p:set>
                                    <p:anim calcmode="lin" valueType="num">
                                      <p:cBhvr>
                                        <p:cTn id="7" dur="500" fill="hold"/>
                                        <p:tgtEl>
                                          <p:spTgt spid="151554"/>
                                        </p:tgtEl>
                                        <p:attrNameLst>
                                          <p:attrName>ppt_w</p:attrName>
                                        </p:attrNameLst>
                                      </p:cBhvr>
                                      <p:tavLst>
                                        <p:tav tm="0">
                                          <p:val>
                                            <p:fltVal val="0"/>
                                          </p:val>
                                        </p:tav>
                                        <p:tav tm="100000">
                                          <p:val>
                                            <p:strVal val="#ppt_w"/>
                                          </p:val>
                                        </p:tav>
                                      </p:tavLst>
                                    </p:anim>
                                    <p:anim calcmode="lin" valueType="num">
                                      <p:cBhvr>
                                        <p:cTn id="8" dur="500" fill="hold"/>
                                        <p:tgtEl>
                                          <p:spTgt spid="1515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p:bldLst>
  </p:timing>
</p:sld>
</file>

<file path=ppt/slides/slide7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02" name="Rectangle 2"/>
          <p:cNvSpPr>
            <a:spLocks noGrp="1" noChangeArrowheads="1"/>
          </p:cNvSpPr>
          <p:nvPr>
            <p:ph type="title" idx="4294967295"/>
          </p:nvPr>
        </p:nvSpPr>
        <p:spPr>
          <a:xfrm>
            <a:off x="457200" y="533400"/>
            <a:ext cx="8229600" cy="1676400"/>
          </a:xfrm>
        </p:spPr>
        <p:txBody>
          <a:bodyPr anchorCtr="1"/>
          <a:lstStyle/>
          <a:p>
            <a:pPr eaLnBrk="1" hangingPunct="1">
              <a:defRPr/>
            </a:pPr>
            <a:r>
              <a:rPr lang="fa-IR" sz="4000" b="1" dirty="0" smtClean="0">
                <a:solidFill>
                  <a:schemeClr val="hlink"/>
                </a:solidFill>
              </a:rPr>
              <a:t>ویژگیهای نما</a:t>
            </a:r>
            <a:endParaRPr lang="en-US" sz="4000" b="1" dirty="0" smtClean="0">
              <a:solidFill>
                <a:schemeClr val="hlink"/>
              </a:solidFill>
            </a:endParaRPr>
          </a:p>
        </p:txBody>
      </p:sp>
      <p:sp>
        <p:nvSpPr>
          <p:cNvPr id="153603" name="Rectangle 3"/>
          <p:cNvSpPr>
            <a:spLocks noGrp="1" noChangeArrowheads="1"/>
          </p:cNvSpPr>
          <p:nvPr>
            <p:ph type="body" idx="4294967295"/>
          </p:nvPr>
        </p:nvSpPr>
        <p:spPr>
          <a:xfrm>
            <a:off x="1143000" y="1828800"/>
            <a:ext cx="7086600" cy="3698875"/>
          </a:xfrm>
        </p:spPr>
        <p:txBody>
          <a:bodyPr/>
          <a:lstStyle/>
          <a:p>
            <a:pPr eaLnBrk="1" hangingPunct="1">
              <a:buFontTx/>
              <a:buNone/>
              <a:defRPr/>
            </a:pPr>
            <a:r>
              <a:rPr lang="fa-IR" b="1" dirty="0" smtClean="0"/>
              <a:t/>
            </a:r>
            <a:br>
              <a:rPr lang="fa-IR" b="1" dirty="0" smtClean="0"/>
            </a:br>
            <a:endParaRPr lang="fa-IR" b="1" dirty="0" smtClean="0"/>
          </a:p>
          <a:p>
            <a:pPr eaLnBrk="1" hangingPunct="1">
              <a:buFontTx/>
              <a:buNone/>
              <a:defRPr/>
            </a:pPr>
            <a:r>
              <a:rPr lang="fa-IR" b="1" dirty="0" smtClean="0"/>
              <a:t>   </a:t>
            </a:r>
            <a:r>
              <a:rPr lang="en-US" b="1" dirty="0" smtClean="0"/>
              <a:t>1</a:t>
            </a:r>
            <a:r>
              <a:rPr lang="fa-IR" b="1" dirty="0" smtClean="0"/>
              <a:t>- زمانی مورد استفاده قرار می گیرد که نیاز به تعیین شاخص مرکزی به صورتی تقریبی و سریع باشد.</a:t>
            </a:r>
            <a:br>
              <a:rPr lang="fa-IR" b="1" dirty="0" smtClean="0"/>
            </a:br>
            <a:endParaRPr lang="fa-IR" b="1" dirty="0" smtClean="0"/>
          </a:p>
          <a:p>
            <a:pPr eaLnBrk="1" hangingPunct="1">
              <a:buFontTx/>
              <a:buNone/>
              <a:defRPr/>
            </a:pPr>
            <a:r>
              <a:rPr lang="fa-IR" b="1" dirty="0" smtClean="0"/>
              <a:t>  </a:t>
            </a:r>
            <a:r>
              <a:rPr lang="en-US" b="1" dirty="0" smtClean="0"/>
              <a:t>2</a:t>
            </a:r>
            <a:r>
              <a:rPr lang="fa-IR" b="1" dirty="0" smtClean="0"/>
              <a:t>- به سهولت محاسبه می شود.</a:t>
            </a: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3602"/>
                                        </p:tgtEl>
                                        <p:attrNameLst>
                                          <p:attrName>style.visibility</p:attrName>
                                        </p:attrNameLst>
                                      </p:cBhvr>
                                      <p:to>
                                        <p:strVal val="visible"/>
                                      </p:to>
                                    </p:set>
                                    <p:anim calcmode="lin" valueType="num">
                                      <p:cBhvr>
                                        <p:cTn id="7" dur="500" fill="hold"/>
                                        <p:tgtEl>
                                          <p:spTgt spid="153602"/>
                                        </p:tgtEl>
                                        <p:attrNameLst>
                                          <p:attrName>ppt_w</p:attrName>
                                        </p:attrNameLst>
                                      </p:cBhvr>
                                      <p:tavLst>
                                        <p:tav tm="0">
                                          <p:val>
                                            <p:fltVal val="0"/>
                                          </p:val>
                                        </p:tav>
                                        <p:tav tm="100000">
                                          <p:val>
                                            <p:strVal val="#ppt_w"/>
                                          </p:val>
                                        </p:tav>
                                      </p:tavLst>
                                    </p:anim>
                                    <p:anim calcmode="lin" valueType="num">
                                      <p:cBhvr>
                                        <p:cTn id="8" dur="500" fill="hold"/>
                                        <p:tgtEl>
                                          <p:spTgt spid="15360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53603">
                                            <p:txEl>
                                              <p:pRg st="0" end="0"/>
                                            </p:txEl>
                                          </p:spTgt>
                                        </p:tgtEl>
                                        <p:attrNameLst>
                                          <p:attrName>style.visibility</p:attrName>
                                        </p:attrNameLst>
                                      </p:cBhvr>
                                      <p:to>
                                        <p:strVal val="visible"/>
                                      </p:to>
                                    </p:set>
                                    <p:anim calcmode="lin" valueType="num">
                                      <p:cBhvr>
                                        <p:cTn id="13" dur="500" fill="hold"/>
                                        <p:tgtEl>
                                          <p:spTgt spid="15360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5360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53603">
                                            <p:txEl>
                                              <p:pRg st="1" end="1"/>
                                            </p:txEl>
                                          </p:spTgt>
                                        </p:tgtEl>
                                        <p:attrNameLst>
                                          <p:attrName>style.visibility</p:attrName>
                                        </p:attrNameLst>
                                      </p:cBhvr>
                                      <p:to>
                                        <p:strVal val="visible"/>
                                      </p:to>
                                    </p:set>
                                    <p:anim calcmode="lin" valueType="num">
                                      <p:cBhvr>
                                        <p:cTn id="19" dur="500" fill="hold"/>
                                        <p:tgtEl>
                                          <p:spTgt spid="15360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5360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53603">
                                            <p:txEl>
                                              <p:pRg st="2" end="2"/>
                                            </p:txEl>
                                          </p:spTgt>
                                        </p:tgtEl>
                                        <p:attrNameLst>
                                          <p:attrName>style.visibility</p:attrName>
                                        </p:attrNameLst>
                                      </p:cBhvr>
                                      <p:to>
                                        <p:strVal val="visible"/>
                                      </p:to>
                                    </p:set>
                                    <p:anim calcmode="lin" valueType="num">
                                      <p:cBhvr>
                                        <p:cTn id="25" dur="500" fill="hold"/>
                                        <p:tgtEl>
                                          <p:spTgt spid="15360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5360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p:bldP spid="153603" grpId="0" build="p"/>
    </p:bldLst>
  </p:timing>
</p:sld>
</file>

<file path=ppt/slides/slide7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5650" name="Rectangle 2"/>
          <p:cNvSpPr>
            <a:spLocks noGrp="1" noChangeArrowheads="1"/>
          </p:cNvSpPr>
          <p:nvPr>
            <p:ph type="title" idx="4294967295"/>
          </p:nvPr>
        </p:nvSpPr>
        <p:spPr/>
        <p:txBody>
          <a:bodyPr anchorCtr="1"/>
          <a:lstStyle/>
          <a:p>
            <a:pPr eaLnBrk="1" hangingPunct="1">
              <a:defRPr/>
            </a:pPr>
            <a:r>
              <a:rPr lang="fa-IR" sz="4000" b="1" smtClean="0">
                <a:solidFill>
                  <a:schemeClr val="hlink"/>
                </a:solidFill>
              </a:rPr>
              <a:t>محاسبه نما در داده ای طبقه بندی شده</a:t>
            </a:r>
            <a:endParaRPr lang="en-US" sz="4000" b="1" smtClean="0">
              <a:solidFill>
                <a:schemeClr val="hlink"/>
              </a:solidFill>
            </a:endParaRPr>
          </a:p>
        </p:txBody>
      </p:sp>
      <p:sp>
        <p:nvSpPr>
          <p:cNvPr id="155651" name="Rectangle 3"/>
          <p:cNvSpPr>
            <a:spLocks noGrp="1" noChangeArrowheads="1"/>
          </p:cNvSpPr>
          <p:nvPr>
            <p:ph type="body" idx="4294967295"/>
          </p:nvPr>
        </p:nvSpPr>
        <p:spPr>
          <a:xfrm>
            <a:off x="838200" y="2873375"/>
            <a:ext cx="7620000" cy="3114675"/>
          </a:xfrm>
        </p:spPr>
        <p:txBody>
          <a:bodyPr/>
          <a:lstStyle/>
          <a:p>
            <a:pPr eaLnBrk="1" hangingPunct="1">
              <a:lnSpc>
                <a:spcPct val="90000"/>
              </a:lnSpc>
              <a:defRPr/>
            </a:pPr>
            <a:r>
              <a:rPr lang="en-US" sz="2400" b="1" dirty="0" smtClean="0"/>
              <a:t> </a:t>
            </a:r>
            <a:r>
              <a:rPr lang="fa-IR" sz="2400" b="1" dirty="0" smtClean="0"/>
              <a:t>حد واقعی پایین طبقه ای که دارای بیشترین فراوانی است </a:t>
            </a:r>
            <a:r>
              <a:rPr lang="en-US" sz="2400" b="1" dirty="0" smtClean="0"/>
              <a:t> L=</a:t>
            </a:r>
          </a:p>
          <a:p>
            <a:pPr eaLnBrk="1" hangingPunct="1">
              <a:lnSpc>
                <a:spcPct val="90000"/>
              </a:lnSpc>
              <a:defRPr/>
            </a:pPr>
            <a:endParaRPr lang="fa-IR" sz="2400" b="1" dirty="0" smtClean="0"/>
          </a:p>
          <a:p>
            <a:pPr eaLnBrk="1" hangingPunct="1">
              <a:lnSpc>
                <a:spcPct val="90000"/>
              </a:lnSpc>
              <a:defRPr/>
            </a:pPr>
            <a:r>
              <a:rPr lang="en-US" sz="2400" b="1" dirty="0" smtClean="0"/>
              <a:t> </a:t>
            </a:r>
            <a:r>
              <a:rPr lang="fa-IR" sz="2400" b="1" dirty="0" smtClean="0"/>
              <a:t>طول یا فاصله طبقات </a:t>
            </a:r>
            <a:r>
              <a:rPr lang="en-US" sz="2400" b="1" dirty="0" err="1" smtClean="0"/>
              <a:t>i</a:t>
            </a:r>
            <a:r>
              <a:rPr lang="en-US" sz="2400" b="1" dirty="0" smtClean="0"/>
              <a:t>=</a:t>
            </a:r>
            <a:r>
              <a:rPr lang="fa-IR" sz="2400" b="1" dirty="0" smtClean="0"/>
              <a:t> </a:t>
            </a:r>
            <a:endParaRPr lang="en-US" sz="2400" b="1" dirty="0" smtClean="0"/>
          </a:p>
          <a:p>
            <a:pPr eaLnBrk="1" hangingPunct="1">
              <a:lnSpc>
                <a:spcPct val="90000"/>
              </a:lnSpc>
              <a:defRPr/>
            </a:pPr>
            <a:endParaRPr lang="fa-IR" sz="2400" b="1" dirty="0" smtClean="0"/>
          </a:p>
          <a:p>
            <a:pPr eaLnBrk="1" hangingPunct="1">
              <a:lnSpc>
                <a:spcPct val="90000"/>
              </a:lnSpc>
              <a:defRPr/>
            </a:pPr>
            <a:r>
              <a:rPr lang="fa-IR" sz="2400" b="1" dirty="0" smtClean="0"/>
              <a:t>تفاضل فراوانی ساده طبقه ایی که دارای بیشترین فراوانی است         با </a:t>
            </a:r>
            <a:r>
              <a:rPr lang="en-US" sz="2400" b="1" dirty="0" smtClean="0"/>
              <a:t> </a:t>
            </a:r>
            <a:r>
              <a:rPr lang="fa-IR" sz="2400" b="1" dirty="0" smtClean="0"/>
              <a:t>فراوانی ساده طبقه کوچکتر</a:t>
            </a:r>
            <a:r>
              <a:rPr lang="en-US" sz="2400" b="1" dirty="0" smtClean="0"/>
              <a:t> d1=   </a:t>
            </a:r>
            <a:r>
              <a:rPr lang="fa-IR" sz="2400" b="1" dirty="0" smtClean="0"/>
              <a:t> </a:t>
            </a:r>
            <a:br>
              <a:rPr lang="fa-IR" sz="2400" b="1" dirty="0" smtClean="0"/>
            </a:br>
            <a:endParaRPr lang="fa-IR" sz="2400" b="1" dirty="0" smtClean="0"/>
          </a:p>
          <a:p>
            <a:pPr eaLnBrk="1" hangingPunct="1">
              <a:lnSpc>
                <a:spcPct val="90000"/>
              </a:lnSpc>
              <a:defRPr/>
            </a:pPr>
            <a:r>
              <a:rPr lang="fa-IR" sz="2400" b="1" dirty="0" smtClean="0"/>
              <a:t>تفاضل فراوانی ساده طبقه نما با طبقه بزرگتر</a:t>
            </a:r>
            <a:r>
              <a:rPr lang="en-US" sz="2400" b="1" dirty="0" smtClean="0"/>
              <a:t> =</a:t>
            </a:r>
            <a:r>
              <a:rPr lang="fa-IR" sz="2400" b="1" dirty="0" smtClean="0"/>
              <a:t> </a:t>
            </a:r>
            <a:r>
              <a:rPr lang="en-US" sz="2400" b="1" dirty="0" smtClean="0"/>
              <a:t>d2</a:t>
            </a:r>
          </a:p>
        </p:txBody>
      </p:sp>
      <p:sp>
        <p:nvSpPr>
          <p:cNvPr id="155652" name="Rectangle 4"/>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fa-IR"/>
          </a:p>
        </p:txBody>
      </p:sp>
      <p:sp>
        <p:nvSpPr>
          <p:cNvPr id="155653" name="Rectangle 5"/>
          <p:cNvSpPr>
            <a:spLocks noChangeArrowheads="1"/>
          </p:cNvSpPr>
          <p:nvPr/>
        </p:nvSpPr>
        <p:spPr bwMode="auto">
          <a:xfrm>
            <a:off x="457200" y="2667000"/>
            <a:ext cx="8229600" cy="3429000"/>
          </a:xfrm>
          <a:prstGeom prst="rect">
            <a:avLst/>
          </a:prstGeom>
          <a:noFill/>
          <a:ln w="9525">
            <a:noFill/>
            <a:miter lim="800000"/>
            <a:headEnd/>
            <a:tailEnd/>
          </a:ln>
          <a:effectLst/>
        </p:spPr>
        <p:txBody>
          <a:bodyPr/>
          <a:lstStyle/>
          <a:p>
            <a:pPr marL="342900" indent="-342900" algn="r" rtl="1">
              <a:spcBef>
                <a:spcPct val="20000"/>
              </a:spcBef>
              <a:buClr>
                <a:schemeClr val="hlink"/>
              </a:buClr>
              <a:buSzPct val="60000"/>
              <a:buFont typeface="Wingdings" pitchFamily="2" charset="2"/>
              <a:buNone/>
              <a:defRPr/>
            </a:pPr>
            <a:r>
              <a:rPr lang="en-US" sz="2800" b="1">
                <a:effectLst>
                  <a:outerShdw blurRad="38100" dist="38100" dir="2700000" algn="tl">
                    <a:srgbClr val="000000"/>
                  </a:outerShdw>
                </a:effectLst>
              </a:rPr>
              <a:t>  </a:t>
            </a:r>
          </a:p>
        </p:txBody>
      </p:sp>
      <p:sp>
        <p:nvSpPr>
          <p:cNvPr id="155654" name="Rectangle 6"/>
          <p:cNvSpPr>
            <a:spLocks noChangeArrowheads="1"/>
          </p:cNvSpPr>
          <p:nvPr/>
        </p:nvSpPr>
        <p:spPr bwMode="auto">
          <a:xfrm>
            <a:off x="457200" y="277813"/>
            <a:ext cx="8229600" cy="1139825"/>
          </a:xfrm>
          <a:prstGeom prst="rect">
            <a:avLst/>
          </a:prstGeom>
          <a:noFill/>
          <a:ln w="9525">
            <a:noFill/>
            <a:miter lim="800000"/>
            <a:headEnd/>
            <a:tailEnd/>
          </a:ln>
          <a:effectLst/>
        </p:spPr>
        <p:txBody>
          <a:bodyPr anchor="ctr" anchorCtr="1"/>
          <a:lstStyle/>
          <a:p>
            <a:pPr algn="ctr">
              <a:defRPr/>
            </a:pPr>
            <a:endParaRPr lang="en-US" sz="4000" b="1">
              <a:solidFill>
                <a:schemeClr val="tx2"/>
              </a:solidFill>
              <a:effectLst>
                <a:outerShdw blurRad="38100" dist="38100" dir="2700000" algn="tl">
                  <a:srgbClr val="000000"/>
                </a:outerShdw>
              </a:effectLst>
              <a:latin typeface="Arial" charset="0"/>
            </a:endParaRPr>
          </a:p>
        </p:txBody>
      </p:sp>
      <p:grpSp>
        <p:nvGrpSpPr>
          <p:cNvPr id="149511" name="Group 7"/>
          <p:cNvGrpSpPr>
            <a:grpSpLocks noChangeAspect="1"/>
          </p:cNvGrpSpPr>
          <p:nvPr/>
        </p:nvGrpSpPr>
        <p:grpSpPr bwMode="auto">
          <a:xfrm>
            <a:off x="2514600" y="1295400"/>
            <a:ext cx="3886200" cy="1295400"/>
            <a:chOff x="1008" y="816"/>
            <a:chExt cx="2448" cy="816"/>
          </a:xfrm>
        </p:grpSpPr>
        <p:sp>
          <p:nvSpPr>
            <p:cNvPr id="149512" name="AutoShape 8"/>
            <p:cNvSpPr>
              <a:spLocks noChangeAspect="1" noChangeArrowheads="1" noTextEdit="1"/>
            </p:cNvSpPr>
            <p:nvPr/>
          </p:nvSpPr>
          <p:spPr bwMode="auto">
            <a:xfrm>
              <a:off x="1008" y="816"/>
              <a:ext cx="2448" cy="816"/>
            </a:xfrm>
            <a:prstGeom prst="rect">
              <a:avLst/>
            </a:prstGeom>
            <a:noFill/>
            <a:ln w="9525">
              <a:noFill/>
              <a:miter lim="800000"/>
              <a:headEnd/>
              <a:tailEnd/>
            </a:ln>
          </p:spPr>
          <p:txBody>
            <a:bodyPr/>
            <a:lstStyle/>
            <a:p>
              <a:endParaRPr lang="en-US"/>
            </a:p>
          </p:txBody>
        </p:sp>
        <p:sp>
          <p:nvSpPr>
            <p:cNvPr id="149513" name="Line 9"/>
            <p:cNvSpPr>
              <a:spLocks noChangeShapeType="1"/>
            </p:cNvSpPr>
            <p:nvPr/>
          </p:nvSpPr>
          <p:spPr bwMode="auto">
            <a:xfrm>
              <a:off x="2475" y="1200"/>
              <a:ext cx="817" cy="1"/>
            </a:xfrm>
            <a:prstGeom prst="line">
              <a:avLst/>
            </a:prstGeom>
            <a:noFill/>
            <a:ln w="19050">
              <a:solidFill>
                <a:srgbClr val="000000"/>
              </a:solidFill>
              <a:round/>
              <a:headEnd/>
              <a:tailEnd/>
            </a:ln>
          </p:spPr>
          <p:txBody>
            <a:bodyPr/>
            <a:lstStyle/>
            <a:p>
              <a:endParaRPr lang="en-US"/>
            </a:p>
          </p:txBody>
        </p:sp>
        <p:sp>
          <p:nvSpPr>
            <p:cNvPr id="149514" name="Rectangle 10"/>
            <p:cNvSpPr>
              <a:spLocks noChangeArrowheads="1"/>
            </p:cNvSpPr>
            <p:nvPr/>
          </p:nvSpPr>
          <p:spPr bwMode="auto">
            <a:xfrm>
              <a:off x="3306" y="1015"/>
              <a:ext cx="96" cy="346"/>
            </a:xfrm>
            <a:prstGeom prst="rect">
              <a:avLst/>
            </a:prstGeom>
            <a:noFill/>
            <a:ln w="9525">
              <a:noFill/>
              <a:miter lim="800000"/>
              <a:headEnd/>
              <a:tailEnd/>
            </a:ln>
          </p:spPr>
          <p:txBody>
            <a:bodyPr wrap="none" lIns="0" tIns="0" rIns="0" bIns="0">
              <a:spAutoFit/>
            </a:bodyPr>
            <a:lstStyle/>
            <a:p>
              <a:r>
                <a:rPr lang="en-US" sz="3600">
                  <a:solidFill>
                    <a:srgbClr val="000000"/>
                  </a:solidFill>
                  <a:latin typeface="Times New Roman" pitchFamily="18" charset="0"/>
                </a:rPr>
                <a:t>)</a:t>
              </a:r>
              <a:endParaRPr lang="en-US"/>
            </a:p>
          </p:txBody>
        </p:sp>
        <p:sp>
          <p:nvSpPr>
            <p:cNvPr id="149515" name="Rectangle 11"/>
            <p:cNvSpPr>
              <a:spLocks noChangeArrowheads="1"/>
            </p:cNvSpPr>
            <p:nvPr/>
          </p:nvSpPr>
          <p:spPr bwMode="auto">
            <a:xfrm>
              <a:off x="2366" y="1015"/>
              <a:ext cx="96" cy="346"/>
            </a:xfrm>
            <a:prstGeom prst="rect">
              <a:avLst/>
            </a:prstGeom>
            <a:noFill/>
            <a:ln w="9525">
              <a:noFill/>
              <a:miter lim="800000"/>
              <a:headEnd/>
              <a:tailEnd/>
            </a:ln>
          </p:spPr>
          <p:txBody>
            <a:bodyPr wrap="none" lIns="0" tIns="0" rIns="0" bIns="0">
              <a:spAutoFit/>
            </a:bodyPr>
            <a:lstStyle/>
            <a:p>
              <a:r>
                <a:rPr lang="en-US" sz="3600">
                  <a:solidFill>
                    <a:srgbClr val="000000"/>
                  </a:solidFill>
                  <a:latin typeface="Times New Roman" pitchFamily="18" charset="0"/>
                </a:rPr>
                <a:t>(</a:t>
              </a:r>
              <a:endParaRPr lang="en-US"/>
            </a:p>
          </p:txBody>
        </p:sp>
        <p:sp>
          <p:nvSpPr>
            <p:cNvPr id="149516" name="Rectangle 12"/>
            <p:cNvSpPr>
              <a:spLocks noChangeArrowheads="1"/>
            </p:cNvSpPr>
            <p:nvPr/>
          </p:nvSpPr>
          <p:spPr bwMode="auto">
            <a:xfrm>
              <a:off x="3172" y="1417"/>
              <a:ext cx="84" cy="202"/>
            </a:xfrm>
            <a:prstGeom prst="rect">
              <a:avLst/>
            </a:prstGeom>
            <a:noFill/>
            <a:ln w="9525">
              <a:noFill/>
              <a:miter lim="800000"/>
              <a:headEnd/>
              <a:tailEnd/>
            </a:ln>
          </p:spPr>
          <p:txBody>
            <a:bodyPr wrap="none" lIns="0" tIns="0" rIns="0" bIns="0">
              <a:spAutoFit/>
            </a:bodyPr>
            <a:lstStyle/>
            <a:p>
              <a:r>
                <a:rPr lang="en-US" sz="2100">
                  <a:solidFill>
                    <a:srgbClr val="000000"/>
                  </a:solidFill>
                  <a:latin typeface="Times New Roman" pitchFamily="18" charset="0"/>
                </a:rPr>
                <a:t>2</a:t>
              </a:r>
              <a:endParaRPr lang="en-US"/>
            </a:p>
          </p:txBody>
        </p:sp>
        <p:sp>
          <p:nvSpPr>
            <p:cNvPr id="149517" name="Rectangle 13"/>
            <p:cNvSpPr>
              <a:spLocks noChangeArrowheads="1"/>
            </p:cNvSpPr>
            <p:nvPr/>
          </p:nvSpPr>
          <p:spPr bwMode="auto">
            <a:xfrm>
              <a:off x="2637" y="1417"/>
              <a:ext cx="84" cy="202"/>
            </a:xfrm>
            <a:prstGeom prst="rect">
              <a:avLst/>
            </a:prstGeom>
            <a:noFill/>
            <a:ln w="9525">
              <a:noFill/>
              <a:miter lim="800000"/>
              <a:headEnd/>
              <a:tailEnd/>
            </a:ln>
          </p:spPr>
          <p:txBody>
            <a:bodyPr wrap="none" lIns="0" tIns="0" rIns="0" bIns="0">
              <a:spAutoFit/>
            </a:bodyPr>
            <a:lstStyle/>
            <a:p>
              <a:r>
                <a:rPr lang="en-US" sz="2100">
                  <a:solidFill>
                    <a:srgbClr val="000000"/>
                  </a:solidFill>
                  <a:latin typeface="Times New Roman" pitchFamily="18" charset="0"/>
                </a:rPr>
                <a:t>1</a:t>
              </a:r>
              <a:endParaRPr lang="en-US"/>
            </a:p>
          </p:txBody>
        </p:sp>
        <p:sp>
          <p:nvSpPr>
            <p:cNvPr id="149518" name="Rectangle 14"/>
            <p:cNvSpPr>
              <a:spLocks noChangeArrowheads="1"/>
            </p:cNvSpPr>
            <p:nvPr/>
          </p:nvSpPr>
          <p:spPr bwMode="auto">
            <a:xfrm>
              <a:off x="2910" y="1012"/>
              <a:ext cx="84" cy="202"/>
            </a:xfrm>
            <a:prstGeom prst="rect">
              <a:avLst/>
            </a:prstGeom>
            <a:noFill/>
            <a:ln w="9525">
              <a:noFill/>
              <a:miter lim="800000"/>
              <a:headEnd/>
              <a:tailEnd/>
            </a:ln>
          </p:spPr>
          <p:txBody>
            <a:bodyPr wrap="none" lIns="0" tIns="0" rIns="0" bIns="0">
              <a:spAutoFit/>
            </a:bodyPr>
            <a:lstStyle/>
            <a:p>
              <a:r>
                <a:rPr lang="en-US" sz="2100">
                  <a:solidFill>
                    <a:srgbClr val="000000"/>
                  </a:solidFill>
                  <a:latin typeface="Times New Roman" pitchFamily="18" charset="0"/>
                </a:rPr>
                <a:t>1</a:t>
              </a:r>
              <a:endParaRPr lang="en-US"/>
            </a:p>
          </p:txBody>
        </p:sp>
        <p:sp>
          <p:nvSpPr>
            <p:cNvPr id="149519" name="Rectangle 15"/>
            <p:cNvSpPr>
              <a:spLocks noChangeArrowheads="1"/>
            </p:cNvSpPr>
            <p:nvPr/>
          </p:nvSpPr>
          <p:spPr bwMode="auto">
            <a:xfrm>
              <a:off x="3020" y="1239"/>
              <a:ext cx="144" cy="346"/>
            </a:xfrm>
            <a:prstGeom prst="rect">
              <a:avLst/>
            </a:prstGeom>
            <a:noFill/>
            <a:ln w="9525">
              <a:noFill/>
              <a:miter lim="800000"/>
              <a:headEnd/>
              <a:tailEnd/>
            </a:ln>
          </p:spPr>
          <p:txBody>
            <a:bodyPr wrap="none" lIns="0" tIns="0" rIns="0" bIns="0">
              <a:spAutoFit/>
            </a:bodyPr>
            <a:lstStyle/>
            <a:p>
              <a:r>
                <a:rPr lang="en-US" sz="3600" i="1">
                  <a:solidFill>
                    <a:srgbClr val="000000"/>
                  </a:solidFill>
                  <a:latin typeface="Times New Roman" pitchFamily="18" charset="0"/>
                </a:rPr>
                <a:t>d</a:t>
              </a:r>
              <a:endParaRPr lang="en-US"/>
            </a:p>
          </p:txBody>
        </p:sp>
        <p:sp>
          <p:nvSpPr>
            <p:cNvPr id="149520" name="Rectangle 16"/>
            <p:cNvSpPr>
              <a:spLocks noChangeArrowheads="1"/>
            </p:cNvSpPr>
            <p:nvPr/>
          </p:nvSpPr>
          <p:spPr bwMode="auto">
            <a:xfrm>
              <a:off x="2495" y="1239"/>
              <a:ext cx="144" cy="346"/>
            </a:xfrm>
            <a:prstGeom prst="rect">
              <a:avLst/>
            </a:prstGeom>
            <a:noFill/>
            <a:ln w="9525">
              <a:noFill/>
              <a:miter lim="800000"/>
              <a:headEnd/>
              <a:tailEnd/>
            </a:ln>
          </p:spPr>
          <p:txBody>
            <a:bodyPr wrap="none" lIns="0" tIns="0" rIns="0" bIns="0">
              <a:spAutoFit/>
            </a:bodyPr>
            <a:lstStyle/>
            <a:p>
              <a:r>
                <a:rPr lang="en-US" sz="3600" i="1">
                  <a:solidFill>
                    <a:srgbClr val="000000"/>
                  </a:solidFill>
                  <a:latin typeface="Times New Roman" pitchFamily="18" charset="0"/>
                </a:rPr>
                <a:t>d</a:t>
              </a:r>
              <a:endParaRPr lang="en-US"/>
            </a:p>
          </p:txBody>
        </p:sp>
        <p:sp>
          <p:nvSpPr>
            <p:cNvPr id="149521" name="Rectangle 17"/>
            <p:cNvSpPr>
              <a:spLocks noChangeArrowheads="1"/>
            </p:cNvSpPr>
            <p:nvPr/>
          </p:nvSpPr>
          <p:spPr bwMode="auto">
            <a:xfrm>
              <a:off x="2768" y="834"/>
              <a:ext cx="144" cy="346"/>
            </a:xfrm>
            <a:prstGeom prst="rect">
              <a:avLst/>
            </a:prstGeom>
            <a:noFill/>
            <a:ln w="9525">
              <a:noFill/>
              <a:miter lim="800000"/>
              <a:headEnd/>
              <a:tailEnd/>
            </a:ln>
          </p:spPr>
          <p:txBody>
            <a:bodyPr wrap="none" lIns="0" tIns="0" rIns="0" bIns="0">
              <a:spAutoFit/>
            </a:bodyPr>
            <a:lstStyle/>
            <a:p>
              <a:r>
                <a:rPr lang="en-US" sz="3600" i="1">
                  <a:solidFill>
                    <a:srgbClr val="000000"/>
                  </a:solidFill>
                  <a:latin typeface="Times New Roman" pitchFamily="18" charset="0"/>
                </a:rPr>
                <a:t>d</a:t>
              </a:r>
              <a:endParaRPr lang="en-US"/>
            </a:p>
          </p:txBody>
        </p:sp>
        <p:sp>
          <p:nvSpPr>
            <p:cNvPr id="149522" name="Rectangle 18"/>
            <p:cNvSpPr>
              <a:spLocks noChangeArrowheads="1"/>
            </p:cNvSpPr>
            <p:nvPr/>
          </p:nvSpPr>
          <p:spPr bwMode="auto">
            <a:xfrm>
              <a:off x="2275" y="1015"/>
              <a:ext cx="80" cy="346"/>
            </a:xfrm>
            <a:prstGeom prst="rect">
              <a:avLst/>
            </a:prstGeom>
            <a:noFill/>
            <a:ln w="9525">
              <a:noFill/>
              <a:miter lim="800000"/>
              <a:headEnd/>
              <a:tailEnd/>
            </a:ln>
          </p:spPr>
          <p:txBody>
            <a:bodyPr wrap="none" lIns="0" tIns="0" rIns="0" bIns="0">
              <a:spAutoFit/>
            </a:bodyPr>
            <a:lstStyle/>
            <a:p>
              <a:r>
                <a:rPr lang="en-US" sz="3600" i="1">
                  <a:solidFill>
                    <a:srgbClr val="000000"/>
                  </a:solidFill>
                  <a:latin typeface="Times New Roman" pitchFamily="18" charset="0"/>
                </a:rPr>
                <a:t>i</a:t>
              </a:r>
              <a:endParaRPr lang="en-US"/>
            </a:p>
          </p:txBody>
        </p:sp>
        <p:sp>
          <p:nvSpPr>
            <p:cNvPr id="149523" name="Rectangle 19"/>
            <p:cNvSpPr>
              <a:spLocks noChangeArrowheads="1"/>
            </p:cNvSpPr>
            <p:nvPr/>
          </p:nvSpPr>
          <p:spPr bwMode="auto">
            <a:xfrm>
              <a:off x="1833" y="1015"/>
              <a:ext cx="160" cy="346"/>
            </a:xfrm>
            <a:prstGeom prst="rect">
              <a:avLst/>
            </a:prstGeom>
            <a:noFill/>
            <a:ln w="9525">
              <a:noFill/>
              <a:miter lim="800000"/>
              <a:headEnd/>
              <a:tailEnd/>
            </a:ln>
          </p:spPr>
          <p:txBody>
            <a:bodyPr wrap="none" lIns="0" tIns="0" rIns="0" bIns="0">
              <a:spAutoFit/>
            </a:bodyPr>
            <a:lstStyle/>
            <a:p>
              <a:r>
                <a:rPr lang="en-US" sz="3600" i="1">
                  <a:solidFill>
                    <a:srgbClr val="000000"/>
                  </a:solidFill>
                  <a:latin typeface="Times New Roman" pitchFamily="18" charset="0"/>
                </a:rPr>
                <a:t>L</a:t>
              </a:r>
              <a:endParaRPr lang="en-US"/>
            </a:p>
          </p:txBody>
        </p:sp>
        <p:sp>
          <p:nvSpPr>
            <p:cNvPr id="149524" name="Rectangle 20"/>
            <p:cNvSpPr>
              <a:spLocks noChangeArrowheads="1"/>
            </p:cNvSpPr>
            <p:nvPr/>
          </p:nvSpPr>
          <p:spPr bwMode="auto">
            <a:xfrm>
              <a:off x="1056" y="1015"/>
              <a:ext cx="448" cy="346"/>
            </a:xfrm>
            <a:prstGeom prst="rect">
              <a:avLst/>
            </a:prstGeom>
            <a:noFill/>
            <a:ln w="9525">
              <a:noFill/>
              <a:miter lim="800000"/>
              <a:headEnd/>
              <a:tailEnd/>
            </a:ln>
          </p:spPr>
          <p:txBody>
            <a:bodyPr wrap="none" lIns="0" tIns="0" rIns="0" bIns="0">
              <a:spAutoFit/>
            </a:bodyPr>
            <a:lstStyle/>
            <a:p>
              <a:r>
                <a:rPr lang="en-US" sz="3600" i="1">
                  <a:solidFill>
                    <a:srgbClr val="000000"/>
                  </a:solidFill>
                  <a:latin typeface="Times New Roman" pitchFamily="18" charset="0"/>
                </a:rPr>
                <a:t>MO</a:t>
              </a:r>
              <a:endParaRPr lang="en-US"/>
            </a:p>
          </p:txBody>
        </p:sp>
        <p:sp>
          <p:nvSpPr>
            <p:cNvPr id="149525" name="Rectangle 21"/>
            <p:cNvSpPr>
              <a:spLocks noChangeArrowheads="1"/>
            </p:cNvSpPr>
            <p:nvPr/>
          </p:nvSpPr>
          <p:spPr bwMode="auto">
            <a:xfrm>
              <a:off x="2794" y="1206"/>
              <a:ext cx="158" cy="346"/>
            </a:xfrm>
            <a:prstGeom prst="rect">
              <a:avLst/>
            </a:prstGeom>
            <a:noFill/>
            <a:ln w="9525">
              <a:noFill/>
              <a:miter lim="800000"/>
              <a:headEnd/>
              <a:tailEnd/>
            </a:ln>
          </p:spPr>
          <p:txBody>
            <a:bodyPr wrap="none" lIns="0" tIns="0" rIns="0" bIns="0">
              <a:spAutoFit/>
            </a:bodyPr>
            <a:lstStyle/>
            <a:p>
              <a:r>
                <a:rPr lang="en-US" sz="3600">
                  <a:solidFill>
                    <a:srgbClr val="000000"/>
                  </a:solidFill>
                  <a:latin typeface="Symbol" pitchFamily="18" charset="2"/>
                </a:rPr>
                <a:t>+</a:t>
              </a:r>
              <a:endParaRPr lang="en-US"/>
            </a:p>
          </p:txBody>
        </p:sp>
        <p:sp>
          <p:nvSpPr>
            <p:cNvPr id="149526" name="Rectangle 22"/>
            <p:cNvSpPr>
              <a:spLocks noChangeArrowheads="1"/>
            </p:cNvSpPr>
            <p:nvPr/>
          </p:nvSpPr>
          <p:spPr bwMode="auto">
            <a:xfrm>
              <a:off x="2059" y="982"/>
              <a:ext cx="158" cy="346"/>
            </a:xfrm>
            <a:prstGeom prst="rect">
              <a:avLst/>
            </a:prstGeom>
            <a:noFill/>
            <a:ln w="9525">
              <a:noFill/>
              <a:miter lim="800000"/>
              <a:headEnd/>
              <a:tailEnd/>
            </a:ln>
          </p:spPr>
          <p:txBody>
            <a:bodyPr wrap="none" lIns="0" tIns="0" rIns="0" bIns="0">
              <a:spAutoFit/>
            </a:bodyPr>
            <a:lstStyle/>
            <a:p>
              <a:r>
                <a:rPr lang="en-US" sz="3600">
                  <a:solidFill>
                    <a:srgbClr val="000000"/>
                  </a:solidFill>
                  <a:latin typeface="Symbol" pitchFamily="18" charset="2"/>
                </a:rPr>
                <a:t>+</a:t>
              </a:r>
              <a:endParaRPr lang="en-US"/>
            </a:p>
          </p:txBody>
        </p:sp>
        <p:sp>
          <p:nvSpPr>
            <p:cNvPr id="149527" name="Rectangle 23"/>
            <p:cNvSpPr>
              <a:spLocks noChangeArrowheads="1"/>
            </p:cNvSpPr>
            <p:nvPr/>
          </p:nvSpPr>
          <p:spPr bwMode="auto">
            <a:xfrm>
              <a:off x="1587" y="982"/>
              <a:ext cx="158" cy="346"/>
            </a:xfrm>
            <a:prstGeom prst="rect">
              <a:avLst/>
            </a:prstGeom>
            <a:noFill/>
            <a:ln w="9525">
              <a:noFill/>
              <a:miter lim="800000"/>
              <a:headEnd/>
              <a:tailEnd/>
            </a:ln>
          </p:spPr>
          <p:txBody>
            <a:bodyPr wrap="none" lIns="0" tIns="0" rIns="0" bIns="0">
              <a:spAutoFit/>
            </a:bodyPr>
            <a:lstStyle/>
            <a:p>
              <a:r>
                <a:rPr lang="en-US" sz="3600">
                  <a:solidFill>
                    <a:srgbClr val="000000"/>
                  </a:solidFill>
                  <a:latin typeface="Symbol" pitchFamily="18" charset="2"/>
                </a:rPr>
                <a:t>=</a:t>
              </a:r>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5650"/>
                                        </p:tgtEl>
                                        <p:attrNameLst>
                                          <p:attrName>style.visibility</p:attrName>
                                        </p:attrNameLst>
                                      </p:cBhvr>
                                      <p:to>
                                        <p:strVal val="visible"/>
                                      </p:to>
                                    </p:set>
                                    <p:anim calcmode="lin" valueType="num">
                                      <p:cBhvr>
                                        <p:cTn id="7" dur="500" fill="hold"/>
                                        <p:tgtEl>
                                          <p:spTgt spid="155650"/>
                                        </p:tgtEl>
                                        <p:attrNameLst>
                                          <p:attrName>ppt_w</p:attrName>
                                        </p:attrNameLst>
                                      </p:cBhvr>
                                      <p:tavLst>
                                        <p:tav tm="0">
                                          <p:val>
                                            <p:fltVal val="0"/>
                                          </p:val>
                                        </p:tav>
                                        <p:tav tm="100000">
                                          <p:val>
                                            <p:strVal val="#ppt_w"/>
                                          </p:val>
                                        </p:tav>
                                      </p:tavLst>
                                    </p:anim>
                                    <p:anim calcmode="lin" valueType="num">
                                      <p:cBhvr>
                                        <p:cTn id="8" dur="500" fill="hold"/>
                                        <p:tgtEl>
                                          <p:spTgt spid="15565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55651">
                                            <p:txEl>
                                              <p:pRg st="0" end="0"/>
                                            </p:txEl>
                                          </p:spTgt>
                                        </p:tgtEl>
                                        <p:attrNameLst>
                                          <p:attrName>style.visibility</p:attrName>
                                        </p:attrNameLst>
                                      </p:cBhvr>
                                      <p:to>
                                        <p:strVal val="visible"/>
                                      </p:to>
                                    </p:set>
                                    <p:anim calcmode="lin" valueType="num">
                                      <p:cBhvr>
                                        <p:cTn id="13" dur="500" fill="hold"/>
                                        <p:tgtEl>
                                          <p:spTgt spid="15565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556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55651">
                                            <p:txEl>
                                              <p:pRg st="2" end="2"/>
                                            </p:txEl>
                                          </p:spTgt>
                                        </p:tgtEl>
                                        <p:attrNameLst>
                                          <p:attrName>style.visibility</p:attrName>
                                        </p:attrNameLst>
                                      </p:cBhvr>
                                      <p:to>
                                        <p:strVal val="visible"/>
                                      </p:to>
                                    </p:set>
                                    <p:anim calcmode="lin" valueType="num">
                                      <p:cBhvr>
                                        <p:cTn id="19" dur="500" fill="hold"/>
                                        <p:tgtEl>
                                          <p:spTgt spid="15565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5565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55651">
                                            <p:txEl>
                                              <p:pRg st="4" end="4"/>
                                            </p:txEl>
                                          </p:spTgt>
                                        </p:tgtEl>
                                        <p:attrNameLst>
                                          <p:attrName>style.visibility</p:attrName>
                                        </p:attrNameLst>
                                      </p:cBhvr>
                                      <p:to>
                                        <p:strVal val="visible"/>
                                      </p:to>
                                    </p:set>
                                    <p:anim calcmode="lin" valueType="num">
                                      <p:cBhvr>
                                        <p:cTn id="25" dur="500" fill="hold"/>
                                        <p:tgtEl>
                                          <p:spTgt spid="155651">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155651">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55651">
                                            <p:txEl>
                                              <p:pRg st="5" end="5"/>
                                            </p:txEl>
                                          </p:spTgt>
                                        </p:tgtEl>
                                        <p:attrNameLst>
                                          <p:attrName>style.visibility</p:attrName>
                                        </p:attrNameLst>
                                      </p:cBhvr>
                                      <p:to>
                                        <p:strVal val="visible"/>
                                      </p:to>
                                    </p:set>
                                    <p:anim calcmode="lin" valueType="num">
                                      <p:cBhvr>
                                        <p:cTn id="31" dur="500" fill="hold"/>
                                        <p:tgtEl>
                                          <p:spTgt spid="155651">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155651">
                                            <p:txEl>
                                              <p:pRg st="5" end="5"/>
                                            </p:txEl>
                                          </p:spTgt>
                                        </p:tgtEl>
                                        <p:attrNameLst>
                                          <p:attrName>ppt_h</p:attrName>
                                        </p:attrNameLst>
                                      </p:cBhvr>
                                      <p:tavLst>
                                        <p:tav tm="0">
                                          <p:val>
                                            <p:fltVal val="0"/>
                                          </p:val>
                                        </p:tav>
                                        <p:tav tm="100000">
                                          <p:val>
                                            <p:strVal val="#ppt_h"/>
                                          </p:val>
                                        </p:tav>
                                      </p:tavLst>
                                    </p:anim>
                                  </p:childTnLst>
                                </p:cTn>
                              </p:par>
                              <p:par>
                                <p:cTn id="33" presetID="3" presetClass="entr" presetSubtype="10" fill="hold" grpId="0" nodeType="withEffect" nodePh="1">
                                  <p:stCondLst>
                                    <p:cond delay="0"/>
                                  </p:stCondLst>
                                  <p:endCondLst>
                                    <p:cond evt="begin" delay="0">
                                      <p:tn val="33"/>
                                    </p:cond>
                                  </p:endCondLst>
                                  <p:childTnLst>
                                    <p:set>
                                      <p:cBhvr>
                                        <p:cTn id="34" dur="1" fill="hold">
                                          <p:stCondLst>
                                            <p:cond delay="0"/>
                                          </p:stCondLst>
                                        </p:cTn>
                                        <p:tgtEl>
                                          <p:spTgt spid="155652"/>
                                        </p:tgtEl>
                                        <p:attrNameLst>
                                          <p:attrName>style.visibility</p:attrName>
                                        </p:attrNameLst>
                                      </p:cBhvr>
                                      <p:to>
                                        <p:strVal val="visible"/>
                                      </p:to>
                                    </p:set>
                                    <p:animEffect transition="in" filter="blinds(horizontal)">
                                      <p:cBhvr>
                                        <p:cTn id="35" dur="500"/>
                                        <p:tgtEl>
                                          <p:spTgt spid="155652"/>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55653"/>
                                        </p:tgtEl>
                                        <p:attrNameLst>
                                          <p:attrName>style.visibility</p:attrName>
                                        </p:attrNameLst>
                                      </p:cBhvr>
                                      <p:to>
                                        <p:strVal val="visible"/>
                                      </p:to>
                                    </p:set>
                                    <p:animEffect transition="in" filter="blinds(horizontal)">
                                      <p:cBhvr>
                                        <p:cTn id="38" dur="500"/>
                                        <p:tgtEl>
                                          <p:spTgt spid="155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p:bldP spid="155651" grpId="0" build="p"/>
      <p:bldP spid="155652" grpId="0" animBg="1"/>
      <p:bldP spid="155653" grpId="0"/>
    </p:bldLst>
  </p:timing>
</p:sld>
</file>

<file path=ppt/slides/slide7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7698" name="Rectangle 2"/>
          <p:cNvSpPr>
            <a:spLocks noGrp="1" noChangeArrowheads="1"/>
          </p:cNvSpPr>
          <p:nvPr>
            <p:ph type="title" idx="4294967295"/>
          </p:nvPr>
        </p:nvSpPr>
        <p:spPr/>
        <p:txBody>
          <a:bodyPr anchorCtr="1"/>
          <a:lstStyle/>
          <a:p>
            <a:pPr eaLnBrk="1" hangingPunct="1">
              <a:defRPr/>
            </a:pPr>
            <a:r>
              <a:rPr lang="fa-IR" sz="4000" b="1" smtClean="0"/>
              <a:t>مثال:</a:t>
            </a:r>
            <a:endParaRPr lang="en-US" sz="4000" b="1" smtClean="0"/>
          </a:p>
        </p:txBody>
      </p:sp>
      <p:sp>
        <p:nvSpPr>
          <p:cNvPr id="12295" name="Rectangle 3"/>
          <p:cNvSpPr>
            <a:spLocks noChangeArrowheads="1"/>
          </p:cNvSpPr>
          <p:nvPr/>
        </p:nvSpPr>
        <p:spPr bwMode="auto">
          <a:xfrm>
            <a:off x="0" y="3319463"/>
            <a:ext cx="9144000" cy="0"/>
          </a:xfrm>
          <a:prstGeom prst="rect">
            <a:avLst/>
          </a:prstGeom>
          <a:noFill/>
          <a:ln w="9525">
            <a:noFill/>
            <a:miter lim="800000"/>
            <a:headEnd/>
            <a:tailEnd/>
          </a:ln>
        </p:spPr>
        <p:txBody>
          <a:bodyPr wrap="none" anchor="ctr">
            <a:spAutoFit/>
          </a:bodyPr>
          <a:lstStyle/>
          <a:p>
            <a:endParaRPr lang="fa-IR"/>
          </a:p>
        </p:txBody>
      </p:sp>
      <p:sp>
        <p:nvSpPr>
          <p:cNvPr id="12296" name="Rectangle 4"/>
          <p:cNvSpPr>
            <a:spLocks noChangeArrowheads="1"/>
          </p:cNvSpPr>
          <p:nvPr/>
        </p:nvSpPr>
        <p:spPr bwMode="auto">
          <a:xfrm>
            <a:off x="0" y="3319463"/>
            <a:ext cx="9144000" cy="0"/>
          </a:xfrm>
          <a:prstGeom prst="rect">
            <a:avLst/>
          </a:prstGeom>
          <a:noFill/>
          <a:ln w="9525">
            <a:noFill/>
            <a:miter lim="800000"/>
            <a:headEnd/>
            <a:tailEnd/>
          </a:ln>
        </p:spPr>
        <p:txBody>
          <a:bodyPr wrap="none" anchor="ctr">
            <a:spAutoFit/>
          </a:bodyPr>
          <a:lstStyle/>
          <a:p>
            <a:endParaRPr lang="fa-IR"/>
          </a:p>
        </p:txBody>
      </p:sp>
      <p:sp>
        <p:nvSpPr>
          <p:cNvPr id="12297" name="Rectangle 5"/>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fa-IR"/>
          </a:p>
        </p:txBody>
      </p:sp>
      <p:grpSp>
        <p:nvGrpSpPr>
          <p:cNvPr id="2" name="Group 6"/>
          <p:cNvGrpSpPr>
            <a:grpSpLocks/>
          </p:cNvGrpSpPr>
          <p:nvPr/>
        </p:nvGrpSpPr>
        <p:grpSpPr bwMode="auto">
          <a:xfrm>
            <a:off x="4495800" y="1676400"/>
            <a:ext cx="4332288" cy="4114800"/>
            <a:chOff x="2836" y="1008"/>
            <a:chExt cx="2729" cy="2592"/>
          </a:xfrm>
        </p:grpSpPr>
        <p:graphicFrame>
          <p:nvGraphicFramePr>
            <p:cNvPr id="12290" name="Object 7"/>
            <p:cNvGraphicFramePr>
              <a:graphicFrameLocks noChangeAspect="1"/>
            </p:cNvGraphicFramePr>
            <p:nvPr/>
          </p:nvGraphicFramePr>
          <p:xfrm>
            <a:off x="2836" y="1008"/>
            <a:ext cx="2064" cy="720"/>
          </p:xfrm>
          <a:graphic>
            <a:graphicData uri="http://schemas.openxmlformats.org/presentationml/2006/ole">
              <mc:AlternateContent xmlns:mc="http://schemas.openxmlformats.org/markup-compatibility/2006">
                <mc:Choice xmlns:v="urn:schemas-microsoft-com:vml" Requires="v">
                  <p:oleObj spid="_x0000_s12314" name="Equation" r:id="rId4" imgW="1282700" imgH="431800" progId="Equation.3">
                    <p:embed/>
                  </p:oleObj>
                </mc:Choice>
                <mc:Fallback>
                  <p:oleObj name="Equation" r:id="rId4" imgW="1282700" imgH="431800" progId="Equation.3">
                    <p:embed/>
                    <p:pic>
                      <p:nvPicPr>
                        <p:cNvPr id="0" name="Object 7"/>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2836" y="1008"/>
                          <a:ext cx="2064" cy="7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1" name="Object 8"/>
            <p:cNvGraphicFramePr>
              <a:graphicFrameLocks noChangeAspect="1"/>
            </p:cNvGraphicFramePr>
            <p:nvPr/>
          </p:nvGraphicFramePr>
          <p:xfrm>
            <a:off x="3072" y="1824"/>
            <a:ext cx="1536" cy="384"/>
          </p:xfrm>
          <a:graphic>
            <a:graphicData uri="http://schemas.openxmlformats.org/presentationml/2006/ole">
              <mc:AlternateContent xmlns:mc="http://schemas.openxmlformats.org/markup-compatibility/2006">
                <mc:Choice xmlns:v="urn:schemas-microsoft-com:vml" Requires="v">
                  <p:oleObj spid="_x0000_s12315" name="Equation" r:id="rId6" imgW="838080" imgH="215640" progId="Equation.3">
                    <p:embed/>
                  </p:oleObj>
                </mc:Choice>
                <mc:Fallback>
                  <p:oleObj name="Equation" r:id="rId6" imgW="838080" imgH="215640" progId="Equation.3">
                    <p:embed/>
                    <p:pic>
                      <p:nvPicPr>
                        <p:cNvPr id="0" name="Object 8"/>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3072" y="1824"/>
                          <a:ext cx="1536"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2" name="Object 9"/>
            <p:cNvGraphicFramePr>
              <a:graphicFrameLocks noChangeAspect="1"/>
            </p:cNvGraphicFramePr>
            <p:nvPr/>
          </p:nvGraphicFramePr>
          <p:xfrm>
            <a:off x="3120" y="2400"/>
            <a:ext cx="1488" cy="384"/>
          </p:xfrm>
          <a:graphic>
            <a:graphicData uri="http://schemas.openxmlformats.org/presentationml/2006/ole">
              <mc:AlternateContent xmlns:mc="http://schemas.openxmlformats.org/markup-compatibility/2006">
                <mc:Choice xmlns:v="urn:schemas-microsoft-com:vml" Requires="v">
                  <p:oleObj spid="_x0000_s12316" name="Equation" r:id="rId8" imgW="837836" imgH="215806" progId="Equation.3">
                    <p:embed/>
                  </p:oleObj>
                </mc:Choice>
                <mc:Fallback>
                  <p:oleObj name="Equation" r:id="rId8" imgW="837836" imgH="215806" progId="Equation.3">
                    <p:embed/>
                    <p:pic>
                      <p:nvPicPr>
                        <p:cNvPr id="0" name="Object 9"/>
                        <p:cNvPicPr>
                          <a:picLocks noChangeAspect="1" noChangeArrowheads="1"/>
                        </p:cNvPicPr>
                        <p:nvPr/>
                      </p:nvPicPr>
                      <p:blipFill>
                        <a:blip r:embed="rId9">
                          <a:lum bright="100000"/>
                          <a:extLst>
                            <a:ext uri="{28A0092B-C50C-407E-A947-70E740481C1C}">
                              <a14:useLocalDpi xmlns:a14="http://schemas.microsoft.com/office/drawing/2010/main" val="0"/>
                            </a:ext>
                          </a:extLst>
                        </a:blip>
                        <a:srcRect/>
                        <a:stretch>
                          <a:fillRect/>
                        </a:stretch>
                      </p:blipFill>
                      <p:spPr bwMode="auto">
                        <a:xfrm>
                          <a:off x="3120" y="2400"/>
                          <a:ext cx="1488"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3" name="Object 10"/>
            <p:cNvGraphicFramePr>
              <a:graphicFrameLocks noChangeAspect="1"/>
            </p:cNvGraphicFramePr>
            <p:nvPr/>
          </p:nvGraphicFramePr>
          <p:xfrm>
            <a:off x="2884" y="2976"/>
            <a:ext cx="2681" cy="624"/>
          </p:xfrm>
          <a:graphic>
            <a:graphicData uri="http://schemas.openxmlformats.org/presentationml/2006/ole">
              <mc:AlternateContent xmlns:mc="http://schemas.openxmlformats.org/markup-compatibility/2006">
                <mc:Choice xmlns:v="urn:schemas-microsoft-com:vml" Requires="v">
                  <p:oleObj spid="_x0000_s12317" name="Equation" r:id="rId10" imgW="1904760" imgH="393480" progId="Equation.3">
                    <p:embed/>
                  </p:oleObj>
                </mc:Choice>
                <mc:Fallback>
                  <p:oleObj name="Equation" r:id="rId10" imgW="1904760" imgH="393480" progId="Equation.3">
                    <p:embed/>
                    <p:pic>
                      <p:nvPicPr>
                        <p:cNvPr id="0" name="Object 10"/>
                        <p:cNvPicPr>
                          <a:picLocks noChangeAspect="1" noChangeArrowheads="1"/>
                        </p:cNvPicPr>
                        <p:nvPr/>
                      </p:nvPicPr>
                      <p:blipFill>
                        <a:blip r:embed="rId11">
                          <a:lum bright="100000"/>
                          <a:extLst>
                            <a:ext uri="{28A0092B-C50C-407E-A947-70E740481C1C}">
                              <a14:useLocalDpi xmlns:a14="http://schemas.microsoft.com/office/drawing/2010/main" val="0"/>
                            </a:ext>
                          </a:extLst>
                        </a:blip>
                        <a:srcRect/>
                        <a:stretch>
                          <a:fillRect/>
                        </a:stretch>
                      </p:blipFill>
                      <p:spPr bwMode="auto">
                        <a:xfrm>
                          <a:off x="2884" y="2976"/>
                          <a:ext cx="2681" cy="6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3336" name="Group 24"/>
          <p:cNvGraphicFramePr>
            <a:graphicFrameLocks noGrp="1"/>
          </p:cNvGraphicFramePr>
          <p:nvPr>
            <p:ph sz="half" idx="4294967295"/>
          </p:nvPr>
        </p:nvGraphicFramePr>
        <p:xfrm>
          <a:off x="609600" y="1905000"/>
          <a:ext cx="2743200" cy="3188716"/>
        </p:xfrm>
        <a:graphic>
          <a:graphicData uri="http://schemas.openxmlformats.org/drawingml/2006/table">
            <a:tbl>
              <a:tblPr/>
              <a:tblGrid>
                <a:gridCol w="1371600"/>
                <a:gridCol w="1371600"/>
              </a:tblGrid>
              <a:tr h="6223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6536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56- 54</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59- 57</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62- 60</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65- 63</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68- 66</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1</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3</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6</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8</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2</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7718" name="Rectangle 22"/>
          <p:cNvSpPr>
            <a:spLocks noChangeArrowheads="1"/>
          </p:cNvSpPr>
          <p:nvPr/>
        </p:nvSpPr>
        <p:spPr bwMode="auto">
          <a:xfrm>
            <a:off x="3429000" y="4038600"/>
            <a:ext cx="1193800" cy="369888"/>
          </a:xfrm>
          <a:prstGeom prst="rect">
            <a:avLst/>
          </a:prstGeom>
          <a:noFill/>
          <a:ln w="9525">
            <a:noFill/>
            <a:miter lim="800000"/>
            <a:headEnd/>
            <a:tailEnd/>
          </a:ln>
        </p:spPr>
        <p:txBody>
          <a:bodyPr anchor="ctr">
            <a:spAutoFit/>
          </a:bodyPr>
          <a:lstStyle/>
          <a:p>
            <a:r>
              <a:rPr lang="en-US" b="1"/>
              <a:t>←  </a:t>
            </a:r>
            <a:r>
              <a:rPr lang="fa-IR" b="1"/>
              <a:t>طبقه نما</a:t>
            </a:r>
            <a:endParaRPr lang="en-US"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7698"/>
                                        </p:tgtEl>
                                        <p:attrNameLst>
                                          <p:attrName>style.visibility</p:attrName>
                                        </p:attrNameLst>
                                      </p:cBhvr>
                                      <p:to>
                                        <p:strVal val="visible"/>
                                      </p:to>
                                    </p:set>
                                    <p:anim calcmode="lin" valueType="num">
                                      <p:cBhvr>
                                        <p:cTn id="7" dur="500" fill="hold"/>
                                        <p:tgtEl>
                                          <p:spTgt spid="157698"/>
                                        </p:tgtEl>
                                        <p:attrNameLst>
                                          <p:attrName>ppt_w</p:attrName>
                                        </p:attrNameLst>
                                      </p:cBhvr>
                                      <p:tavLst>
                                        <p:tav tm="0">
                                          <p:val>
                                            <p:fltVal val="0"/>
                                          </p:val>
                                        </p:tav>
                                        <p:tav tm="100000">
                                          <p:val>
                                            <p:strVal val="#ppt_w"/>
                                          </p:val>
                                        </p:tav>
                                      </p:tavLst>
                                    </p:anim>
                                    <p:anim calcmode="lin" valueType="num">
                                      <p:cBhvr>
                                        <p:cTn id="8" dur="500" fill="hold"/>
                                        <p:tgtEl>
                                          <p:spTgt spid="15769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3336"/>
                                        </p:tgtEl>
                                        <p:attrNameLst>
                                          <p:attrName>style.visibility</p:attrName>
                                        </p:attrNameLst>
                                      </p:cBhvr>
                                      <p:to>
                                        <p:strVal val="visible"/>
                                      </p:to>
                                    </p:set>
                                    <p:anim calcmode="lin" valueType="num">
                                      <p:cBhvr>
                                        <p:cTn id="13" dur="500" fill="hold"/>
                                        <p:tgtEl>
                                          <p:spTgt spid="13336"/>
                                        </p:tgtEl>
                                        <p:attrNameLst>
                                          <p:attrName>ppt_w</p:attrName>
                                        </p:attrNameLst>
                                      </p:cBhvr>
                                      <p:tavLst>
                                        <p:tav tm="0">
                                          <p:val>
                                            <p:fltVal val="0"/>
                                          </p:val>
                                        </p:tav>
                                        <p:tav tm="100000">
                                          <p:val>
                                            <p:strVal val="#ppt_w"/>
                                          </p:val>
                                        </p:tav>
                                      </p:tavLst>
                                    </p:anim>
                                    <p:anim calcmode="lin" valueType="num">
                                      <p:cBhvr>
                                        <p:cTn id="14" dur="500" fill="hold"/>
                                        <p:tgtEl>
                                          <p:spTgt spid="1333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23" presetClass="entr" presetSubtype="16" fill="hold" grpId="0" nodeType="afterEffect">
                                  <p:stCondLst>
                                    <p:cond delay="0"/>
                                  </p:stCondLst>
                                  <p:childTnLst>
                                    <p:set>
                                      <p:cBhvr>
                                        <p:cTn id="23" dur="1" fill="hold">
                                          <p:stCondLst>
                                            <p:cond delay="0"/>
                                          </p:stCondLst>
                                        </p:cTn>
                                        <p:tgtEl>
                                          <p:spTgt spid="157718"/>
                                        </p:tgtEl>
                                        <p:attrNameLst>
                                          <p:attrName>style.visibility</p:attrName>
                                        </p:attrNameLst>
                                      </p:cBhvr>
                                      <p:to>
                                        <p:strVal val="visible"/>
                                      </p:to>
                                    </p:set>
                                    <p:anim calcmode="lin" valueType="num">
                                      <p:cBhvr>
                                        <p:cTn id="24" dur="500" fill="hold"/>
                                        <p:tgtEl>
                                          <p:spTgt spid="157718"/>
                                        </p:tgtEl>
                                        <p:attrNameLst>
                                          <p:attrName>ppt_w</p:attrName>
                                        </p:attrNameLst>
                                      </p:cBhvr>
                                      <p:tavLst>
                                        <p:tav tm="0">
                                          <p:val>
                                            <p:fltVal val="0"/>
                                          </p:val>
                                        </p:tav>
                                        <p:tav tm="100000">
                                          <p:val>
                                            <p:strVal val="#ppt_w"/>
                                          </p:val>
                                        </p:tav>
                                      </p:tavLst>
                                    </p:anim>
                                    <p:anim calcmode="lin" valueType="num">
                                      <p:cBhvr>
                                        <p:cTn id="25" dur="500" fill="hold"/>
                                        <p:tgtEl>
                                          <p:spTgt spid="1577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p:bldP spid="157718"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idx="4294967295"/>
          </p:nvPr>
        </p:nvSpPr>
        <p:spPr>
          <a:xfrm>
            <a:off x="457200" y="685800"/>
            <a:ext cx="8229600" cy="1139825"/>
          </a:xfrm>
        </p:spPr>
        <p:txBody>
          <a:bodyPr anchorCtr="1"/>
          <a:lstStyle/>
          <a:p>
            <a:pPr eaLnBrk="1" hangingPunct="1">
              <a:defRPr/>
            </a:pPr>
            <a:r>
              <a:rPr lang="fa-IR" sz="4000" b="1" smtClean="0">
                <a:solidFill>
                  <a:schemeClr val="hlink"/>
                </a:solidFill>
              </a:rPr>
              <a:t>میانه</a:t>
            </a:r>
            <a:endParaRPr lang="en-US" sz="4000" b="1" smtClean="0">
              <a:solidFill>
                <a:schemeClr val="hlink"/>
              </a:solidFill>
            </a:endParaRPr>
          </a:p>
        </p:txBody>
      </p:sp>
      <p:sp>
        <p:nvSpPr>
          <p:cNvPr id="159747" name="Rectangle 3"/>
          <p:cNvSpPr>
            <a:spLocks noGrp="1" noChangeArrowheads="1"/>
          </p:cNvSpPr>
          <p:nvPr>
            <p:ph type="body" idx="4294967295"/>
          </p:nvPr>
        </p:nvSpPr>
        <p:spPr>
          <a:xfrm>
            <a:off x="990600" y="2667000"/>
            <a:ext cx="7543800" cy="2590800"/>
          </a:xfrm>
        </p:spPr>
        <p:txBody>
          <a:bodyPr/>
          <a:lstStyle/>
          <a:p>
            <a:pPr algn="just" eaLnBrk="1" hangingPunct="1">
              <a:buFontTx/>
              <a:buNone/>
              <a:defRPr/>
            </a:pPr>
            <a:r>
              <a:rPr lang="fa-IR" b="1" dirty="0" smtClean="0"/>
              <a:t>   میانه نقطه وسط در توزیع نمره</a:t>
            </a:r>
            <a:r>
              <a:rPr lang="en-US" b="1" dirty="0" smtClean="0"/>
              <a:t> </a:t>
            </a:r>
            <a:r>
              <a:rPr lang="fa-IR" b="1" dirty="0" smtClean="0"/>
              <a:t>ها است. به عبارت دیگر میانه نقطه ای است که نیمی از نمره ها در بالای آن و نیم دیگر در پایین آن قرار دارند . میانه را با  </a:t>
            </a:r>
            <a:r>
              <a:rPr lang="en-US" b="1" dirty="0" smtClean="0"/>
              <a:t>m</a:t>
            </a:r>
            <a:r>
              <a:rPr lang="fa-IR" b="1" dirty="0" smtClean="0"/>
              <a:t> نشان  می دهند.</a:t>
            </a: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9746"/>
                                        </p:tgtEl>
                                        <p:attrNameLst>
                                          <p:attrName>style.visibility</p:attrName>
                                        </p:attrNameLst>
                                      </p:cBhvr>
                                      <p:to>
                                        <p:strVal val="visible"/>
                                      </p:to>
                                    </p:set>
                                    <p:anim calcmode="lin" valueType="num">
                                      <p:cBhvr>
                                        <p:cTn id="7" dur="500" fill="hold"/>
                                        <p:tgtEl>
                                          <p:spTgt spid="159746"/>
                                        </p:tgtEl>
                                        <p:attrNameLst>
                                          <p:attrName>ppt_w</p:attrName>
                                        </p:attrNameLst>
                                      </p:cBhvr>
                                      <p:tavLst>
                                        <p:tav tm="0">
                                          <p:val>
                                            <p:fltVal val="0"/>
                                          </p:val>
                                        </p:tav>
                                        <p:tav tm="100000">
                                          <p:val>
                                            <p:strVal val="#ppt_w"/>
                                          </p:val>
                                        </p:tav>
                                      </p:tavLst>
                                    </p:anim>
                                    <p:anim calcmode="lin" valueType="num">
                                      <p:cBhvr>
                                        <p:cTn id="8" dur="500" fill="hold"/>
                                        <p:tgtEl>
                                          <p:spTgt spid="15974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59747">
                                            <p:txEl>
                                              <p:pRg st="0" end="0"/>
                                            </p:txEl>
                                          </p:spTgt>
                                        </p:tgtEl>
                                        <p:attrNameLst>
                                          <p:attrName>style.visibility</p:attrName>
                                        </p:attrNameLst>
                                      </p:cBhvr>
                                      <p:to>
                                        <p:strVal val="visible"/>
                                      </p:to>
                                    </p:set>
                                    <p:anim calcmode="lin" valueType="num">
                                      <p:cBhvr>
                                        <p:cTn id="13" dur="500" fill="hold"/>
                                        <p:tgtEl>
                                          <p:spTgt spid="15974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5974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p:bldP spid="159747" grpId="0" build="p"/>
    </p:bldLst>
  </p:timing>
</p:sld>
</file>

<file path=ppt/slides/slide7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1794" name="Rectangle 2"/>
          <p:cNvSpPr>
            <a:spLocks noGrp="1" noChangeArrowheads="1"/>
          </p:cNvSpPr>
          <p:nvPr>
            <p:ph type="ctrTitle" idx="4294967295"/>
          </p:nvPr>
        </p:nvSpPr>
        <p:spPr>
          <a:xfrm>
            <a:off x="0" y="304800"/>
            <a:ext cx="9144000" cy="1143000"/>
          </a:xfrm>
        </p:spPr>
        <p:txBody>
          <a:bodyPr anchor="b" anchorCtr="1"/>
          <a:lstStyle/>
          <a:p>
            <a:pPr algn="ctr" eaLnBrk="1" hangingPunct="1">
              <a:defRPr/>
            </a:pPr>
            <a:r>
              <a:rPr lang="fa-IR" sz="4000" b="1" dirty="0" smtClean="0">
                <a:solidFill>
                  <a:schemeClr val="hlink"/>
                </a:solidFill>
              </a:rPr>
              <a:t>مراحل محاسبه میانه</a:t>
            </a:r>
            <a:endParaRPr lang="en-US" sz="4000" b="1" dirty="0" smtClean="0">
              <a:solidFill>
                <a:schemeClr val="hlink"/>
              </a:solidFill>
            </a:endParaRPr>
          </a:p>
        </p:txBody>
      </p:sp>
      <p:sp>
        <p:nvSpPr>
          <p:cNvPr id="161795" name="Rectangle 3"/>
          <p:cNvSpPr>
            <a:spLocks noGrp="1" noChangeArrowheads="1"/>
          </p:cNvSpPr>
          <p:nvPr>
            <p:ph type="subTitle" idx="4294967295"/>
          </p:nvPr>
        </p:nvSpPr>
        <p:spPr>
          <a:xfrm>
            <a:off x="914400" y="1905000"/>
            <a:ext cx="7391400" cy="4267200"/>
          </a:xfrm>
        </p:spPr>
        <p:txBody>
          <a:bodyPr/>
          <a:lstStyle/>
          <a:p>
            <a:pPr marL="0" indent="0" algn="just" eaLnBrk="1" hangingPunct="1">
              <a:lnSpc>
                <a:spcPct val="80000"/>
              </a:lnSpc>
              <a:buFontTx/>
              <a:buNone/>
              <a:defRPr/>
            </a:pPr>
            <a:r>
              <a:rPr lang="fa-IR" b="1" dirty="0" smtClean="0"/>
              <a:t>1- مرتب کردن اعداد.</a:t>
            </a:r>
          </a:p>
          <a:p>
            <a:pPr marL="0" indent="0" algn="just" eaLnBrk="1" hangingPunct="1">
              <a:lnSpc>
                <a:spcPct val="80000"/>
              </a:lnSpc>
              <a:buFontTx/>
              <a:buNone/>
              <a:defRPr/>
            </a:pPr>
            <a:r>
              <a:rPr lang="fa-IR" b="1" dirty="0" smtClean="0"/>
              <a:t>2- تعیین نقطه ای که نیمی از داده ها بالاتر و نیمی دیگر پایین تر از آن هستند.</a:t>
            </a:r>
          </a:p>
          <a:p>
            <a:pPr marL="0" indent="0" algn="just" eaLnBrk="1" hangingPunct="1">
              <a:lnSpc>
                <a:spcPct val="80000"/>
              </a:lnSpc>
              <a:buFontTx/>
              <a:buNone/>
              <a:defRPr/>
            </a:pPr>
            <a:endParaRPr lang="fa-IR" b="1" dirty="0" smtClean="0"/>
          </a:p>
          <a:p>
            <a:pPr marL="0" indent="0" algn="just" eaLnBrk="1" hangingPunct="1">
              <a:lnSpc>
                <a:spcPct val="80000"/>
              </a:lnSpc>
              <a:buFontTx/>
              <a:buNone/>
              <a:defRPr/>
            </a:pPr>
            <a:endParaRPr lang="fa-IR" b="1" dirty="0" smtClean="0">
              <a:solidFill>
                <a:srgbClr val="FF33CC"/>
              </a:solidFill>
            </a:endParaRPr>
          </a:p>
          <a:p>
            <a:pPr marL="0" indent="0" algn="just" eaLnBrk="1" hangingPunct="1">
              <a:lnSpc>
                <a:spcPct val="80000"/>
              </a:lnSpc>
              <a:buFontTx/>
              <a:buNone/>
              <a:defRPr/>
            </a:pPr>
            <a:r>
              <a:rPr lang="fa-IR" b="1" dirty="0" smtClean="0">
                <a:solidFill>
                  <a:srgbClr val="FF33CC"/>
                </a:solidFill>
              </a:rPr>
              <a:t>نکته: </a:t>
            </a:r>
            <a:r>
              <a:rPr lang="fa-IR" b="1" dirty="0" smtClean="0"/>
              <a:t>در صورتی که تعداد داده ها فرد باشد میانه عددی است که در وسط قرار دارد و اما در صورتی که تعداد داده ها زوج باشد، میانه عبارتست از معدل دو نمره ای که در وسط واقع می شوند.</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61794"/>
                                        </p:tgtEl>
                                        <p:attrNameLst>
                                          <p:attrName>style.visibility</p:attrName>
                                        </p:attrNameLst>
                                      </p:cBhvr>
                                      <p:to>
                                        <p:strVal val="visible"/>
                                      </p:to>
                                    </p:set>
                                    <p:anim calcmode="lin" valueType="num">
                                      <p:cBhvr>
                                        <p:cTn id="7" dur="500" fill="hold"/>
                                        <p:tgtEl>
                                          <p:spTgt spid="161794"/>
                                        </p:tgtEl>
                                        <p:attrNameLst>
                                          <p:attrName>ppt_w</p:attrName>
                                        </p:attrNameLst>
                                      </p:cBhvr>
                                      <p:tavLst>
                                        <p:tav tm="0">
                                          <p:val>
                                            <p:fltVal val="0"/>
                                          </p:val>
                                        </p:tav>
                                        <p:tav tm="100000">
                                          <p:val>
                                            <p:strVal val="#ppt_w"/>
                                          </p:val>
                                        </p:tav>
                                      </p:tavLst>
                                    </p:anim>
                                    <p:anim calcmode="lin" valueType="num">
                                      <p:cBhvr>
                                        <p:cTn id="8" dur="500" fill="hold"/>
                                        <p:tgtEl>
                                          <p:spTgt spid="16179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61795">
                                            <p:txEl>
                                              <p:pRg st="0" end="0"/>
                                            </p:txEl>
                                          </p:spTgt>
                                        </p:tgtEl>
                                        <p:attrNameLst>
                                          <p:attrName>style.visibility</p:attrName>
                                        </p:attrNameLst>
                                      </p:cBhvr>
                                      <p:to>
                                        <p:strVal val="visible"/>
                                      </p:to>
                                    </p:set>
                                    <p:anim calcmode="lin" valueType="num">
                                      <p:cBhvr>
                                        <p:cTn id="13" dur="500" fill="hold"/>
                                        <p:tgtEl>
                                          <p:spTgt spid="16179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6179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61795">
                                            <p:txEl>
                                              <p:pRg st="1" end="1"/>
                                            </p:txEl>
                                          </p:spTgt>
                                        </p:tgtEl>
                                        <p:attrNameLst>
                                          <p:attrName>style.visibility</p:attrName>
                                        </p:attrNameLst>
                                      </p:cBhvr>
                                      <p:to>
                                        <p:strVal val="visible"/>
                                      </p:to>
                                    </p:set>
                                    <p:anim calcmode="lin" valueType="num">
                                      <p:cBhvr>
                                        <p:cTn id="19" dur="500" fill="hold"/>
                                        <p:tgtEl>
                                          <p:spTgt spid="16179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6179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61795">
                                            <p:txEl>
                                              <p:pRg st="4" end="4"/>
                                            </p:txEl>
                                          </p:spTgt>
                                        </p:tgtEl>
                                        <p:attrNameLst>
                                          <p:attrName>style.visibility</p:attrName>
                                        </p:attrNameLst>
                                      </p:cBhvr>
                                      <p:to>
                                        <p:strVal val="visible"/>
                                      </p:to>
                                    </p:set>
                                    <p:anim calcmode="lin" valueType="num">
                                      <p:cBhvr>
                                        <p:cTn id="25" dur="500" fill="hold"/>
                                        <p:tgtEl>
                                          <p:spTgt spid="161795">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16179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p:bldP spid="161795" grpId="0" build="p"/>
    </p:bldLst>
  </p:timing>
</p:sld>
</file>

<file path=ppt/slides/slide7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42" name="Rectangle 2"/>
          <p:cNvSpPr>
            <a:spLocks noGrp="1" noChangeArrowheads="1"/>
          </p:cNvSpPr>
          <p:nvPr>
            <p:ph type="title" idx="4294967295"/>
          </p:nvPr>
        </p:nvSpPr>
        <p:spPr>
          <a:xfrm>
            <a:off x="457200" y="277813"/>
            <a:ext cx="8229600" cy="3608387"/>
          </a:xfrm>
        </p:spPr>
        <p:txBody>
          <a:bodyPr anchorCtr="1"/>
          <a:lstStyle/>
          <a:p>
            <a:pPr eaLnBrk="1" hangingPunct="1">
              <a:defRPr/>
            </a:pPr>
            <a:r>
              <a:rPr lang="fa-IR" sz="4000" b="1" smtClean="0"/>
              <a:t>مثال:</a:t>
            </a:r>
            <a:r>
              <a:rPr lang="en-US" sz="4000" b="1" smtClean="0"/>
              <a:t/>
            </a:r>
            <a:br>
              <a:rPr lang="en-US" sz="4000" b="1" smtClean="0"/>
            </a:br>
            <a:endParaRPr lang="en-US" sz="4000" b="1" smtClean="0"/>
          </a:p>
        </p:txBody>
      </p:sp>
      <p:grpSp>
        <p:nvGrpSpPr>
          <p:cNvPr id="2" name="Group 3"/>
          <p:cNvGrpSpPr>
            <a:grpSpLocks/>
          </p:cNvGrpSpPr>
          <p:nvPr/>
        </p:nvGrpSpPr>
        <p:grpSpPr bwMode="auto">
          <a:xfrm>
            <a:off x="1524000" y="3429000"/>
            <a:ext cx="5105400" cy="641350"/>
            <a:chOff x="385" y="527"/>
            <a:chExt cx="2949" cy="404"/>
          </a:xfrm>
        </p:grpSpPr>
        <p:sp>
          <p:nvSpPr>
            <p:cNvPr id="152584" name="Text Box 4"/>
            <p:cNvSpPr txBox="1">
              <a:spLocks noChangeArrowheads="1"/>
            </p:cNvSpPr>
            <p:nvPr/>
          </p:nvSpPr>
          <p:spPr bwMode="auto">
            <a:xfrm>
              <a:off x="385" y="527"/>
              <a:ext cx="2949" cy="404"/>
            </a:xfrm>
            <a:prstGeom prst="rect">
              <a:avLst/>
            </a:prstGeom>
            <a:noFill/>
            <a:ln w="9525">
              <a:noFill/>
              <a:miter lim="800000"/>
              <a:headEnd/>
              <a:tailEnd/>
            </a:ln>
          </p:spPr>
          <p:txBody>
            <a:bodyPr>
              <a:spAutoFit/>
            </a:bodyPr>
            <a:lstStyle/>
            <a:p>
              <a:pPr>
                <a:spcBef>
                  <a:spcPct val="50000"/>
                </a:spcBef>
              </a:pPr>
              <a:r>
                <a:rPr lang="fa-IR" sz="3600" b="1">
                  <a:latin typeface="Arial" charset="0"/>
                  <a:cs typeface="B Zar" pitchFamily="2" charset="-78"/>
                </a:rPr>
                <a:t>13-10-8-5-1</a:t>
              </a:r>
              <a:endParaRPr lang="en-US" sz="3600" b="1">
                <a:latin typeface="Arial" charset="0"/>
                <a:cs typeface="B Zar" pitchFamily="2" charset="-78"/>
              </a:endParaRPr>
            </a:p>
          </p:txBody>
        </p:sp>
        <p:sp>
          <p:nvSpPr>
            <p:cNvPr id="152585" name="Oval 5"/>
            <p:cNvSpPr>
              <a:spLocks noChangeArrowheads="1"/>
            </p:cNvSpPr>
            <p:nvPr/>
          </p:nvSpPr>
          <p:spPr bwMode="auto">
            <a:xfrm>
              <a:off x="693" y="575"/>
              <a:ext cx="176" cy="336"/>
            </a:xfrm>
            <a:prstGeom prst="ellipse">
              <a:avLst/>
            </a:prstGeom>
            <a:noFill/>
            <a:ln w="28575">
              <a:solidFill>
                <a:schemeClr val="tx1"/>
              </a:solidFill>
              <a:round/>
              <a:headEnd/>
              <a:tailEnd/>
            </a:ln>
          </p:spPr>
          <p:txBody>
            <a:bodyPr wrap="none" anchor="ctr"/>
            <a:lstStyle/>
            <a:p>
              <a:endParaRPr lang="fa-IR"/>
            </a:p>
          </p:txBody>
        </p:sp>
      </p:grpSp>
      <p:grpSp>
        <p:nvGrpSpPr>
          <p:cNvPr id="3" name="Group 6"/>
          <p:cNvGrpSpPr>
            <a:grpSpLocks/>
          </p:cNvGrpSpPr>
          <p:nvPr/>
        </p:nvGrpSpPr>
        <p:grpSpPr bwMode="auto">
          <a:xfrm>
            <a:off x="5410200" y="3124200"/>
            <a:ext cx="3048000" cy="1327150"/>
            <a:chOff x="609" y="1344"/>
            <a:chExt cx="1905" cy="829"/>
          </a:xfrm>
        </p:grpSpPr>
        <p:sp>
          <p:nvSpPr>
            <p:cNvPr id="152581" name="Text Box 7"/>
            <p:cNvSpPr txBox="1">
              <a:spLocks noChangeArrowheads="1"/>
            </p:cNvSpPr>
            <p:nvPr/>
          </p:nvSpPr>
          <p:spPr bwMode="auto">
            <a:xfrm>
              <a:off x="609" y="1344"/>
              <a:ext cx="1905" cy="401"/>
            </a:xfrm>
            <a:prstGeom prst="rect">
              <a:avLst/>
            </a:prstGeom>
            <a:noFill/>
            <a:ln w="9525">
              <a:noFill/>
              <a:miter lim="800000"/>
              <a:headEnd/>
              <a:tailEnd/>
            </a:ln>
          </p:spPr>
          <p:txBody>
            <a:bodyPr>
              <a:spAutoFit/>
            </a:bodyPr>
            <a:lstStyle/>
            <a:p>
              <a:pPr>
                <a:spcBef>
                  <a:spcPct val="50000"/>
                </a:spcBef>
              </a:pPr>
              <a:r>
                <a:rPr lang="fa-IR" sz="3600" b="1">
                  <a:latin typeface="Arial" charset="0"/>
                  <a:cs typeface="B Zar" pitchFamily="2" charset="-78"/>
                </a:rPr>
                <a:t>9- 7 - 6 - 4 </a:t>
              </a:r>
              <a:endParaRPr lang="en-US" sz="3600" b="1">
                <a:latin typeface="Arial" charset="0"/>
                <a:cs typeface="B Zar" pitchFamily="2" charset="-78"/>
              </a:endParaRPr>
            </a:p>
          </p:txBody>
        </p:sp>
        <p:sp>
          <p:nvSpPr>
            <p:cNvPr id="152582" name="Line 8"/>
            <p:cNvSpPr>
              <a:spLocks noChangeShapeType="1"/>
            </p:cNvSpPr>
            <p:nvPr/>
          </p:nvSpPr>
          <p:spPr bwMode="auto">
            <a:xfrm>
              <a:off x="895" y="1725"/>
              <a:ext cx="429" cy="29"/>
            </a:xfrm>
            <a:prstGeom prst="line">
              <a:avLst/>
            </a:prstGeom>
            <a:noFill/>
            <a:ln w="38100">
              <a:solidFill>
                <a:schemeClr val="tx1"/>
              </a:solidFill>
              <a:round/>
              <a:headEnd/>
              <a:tailEnd/>
            </a:ln>
          </p:spPr>
          <p:txBody>
            <a:bodyPr/>
            <a:lstStyle/>
            <a:p>
              <a:endParaRPr lang="en-US"/>
            </a:p>
          </p:txBody>
        </p:sp>
        <p:sp>
          <p:nvSpPr>
            <p:cNvPr id="152583" name="Text Box 9"/>
            <p:cNvSpPr txBox="1">
              <a:spLocks noChangeArrowheads="1"/>
            </p:cNvSpPr>
            <p:nvPr/>
          </p:nvSpPr>
          <p:spPr bwMode="auto">
            <a:xfrm>
              <a:off x="943" y="1772"/>
              <a:ext cx="635" cy="401"/>
            </a:xfrm>
            <a:prstGeom prst="rect">
              <a:avLst/>
            </a:prstGeom>
            <a:noFill/>
            <a:ln w="9525">
              <a:noFill/>
              <a:miter lim="800000"/>
              <a:headEnd/>
              <a:tailEnd/>
            </a:ln>
          </p:spPr>
          <p:txBody>
            <a:bodyPr>
              <a:spAutoFit/>
            </a:bodyPr>
            <a:lstStyle/>
            <a:p>
              <a:pPr>
                <a:spcBef>
                  <a:spcPct val="50000"/>
                </a:spcBef>
              </a:pPr>
              <a:r>
                <a:rPr lang="en-US" sz="3600" b="1">
                  <a:latin typeface="Arial" charset="0"/>
                  <a:cs typeface="B Zar" pitchFamily="2" charset="-78"/>
                </a:rPr>
                <a:t>6/5</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63842"/>
                                        </p:tgtEl>
                                        <p:attrNameLst>
                                          <p:attrName>style.visibility</p:attrName>
                                        </p:attrNameLst>
                                      </p:cBhvr>
                                      <p:to>
                                        <p:strVal val="visible"/>
                                      </p:to>
                                    </p:set>
                                    <p:anim calcmode="lin" valueType="num">
                                      <p:cBhvr>
                                        <p:cTn id="7" dur="500" fill="hold"/>
                                        <p:tgtEl>
                                          <p:spTgt spid="163842"/>
                                        </p:tgtEl>
                                        <p:attrNameLst>
                                          <p:attrName>ppt_w</p:attrName>
                                        </p:attrNameLst>
                                      </p:cBhvr>
                                      <p:tavLst>
                                        <p:tav tm="0">
                                          <p:val>
                                            <p:fltVal val="0"/>
                                          </p:val>
                                        </p:tav>
                                        <p:tav tm="100000">
                                          <p:val>
                                            <p:strVal val="#ppt_w"/>
                                          </p:val>
                                        </p:tav>
                                      </p:tavLst>
                                    </p:anim>
                                    <p:anim calcmode="lin" valueType="num">
                                      <p:cBhvr>
                                        <p:cTn id="8" dur="500" fill="hold"/>
                                        <p:tgtEl>
                                          <p:spTgt spid="16384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762000"/>
            <a:ext cx="9144000" cy="1139825"/>
          </a:xfrm>
        </p:spPr>
        <p:txBody>
          <a:bodyPr anchorCtr="1"/>
          <a:lstStyle/>
          <a:p>
            <a:pPr algn="ctr" eaLnBrk="1" hangingPunct="1">
              <a:defRPr/>
            </a:pPr>
            <a:r>
              <a:rPr lang="fa-IR" b="1" dirty="0" smtClean="0">
                <a:solidFill>
                  <a:schemeClr val="hlink"/>
                </a:solidFill>
              </a:rPr>
              <a:t>انواع روشهای آماری که برای وظایف اول و دوم به کار برده می شوند:</a:t>
            </a:r>
            <a:endParaRPr lang="en-US" b="1" dirty="0" smtClean="0">
              <a:solidFill>
                <a:schemeClr val="hlink"/>
              </a:solidFill>
            </a:endParaRPr>
          </a:p>
        </p:txBody>
      </p:sp>
      <p:sp>
        <p:nvSpPr>
          <p:cNvPr id="16387" name="Rectangle 3"/>
          <p:cNvSpPr>
            <a:spLocks noGrp="1" noChangeArrowheads="1"/>
          </p:cNvSpPr>
          <p:nvPr>
            <p:ph type="body" idx="4294967295"/>
          </p:nvPr>
        </p:nvSpPr>
        <p:spPr>
          <a:xfrm>
            <a:off x="381000" y="2327275"/>
            <a:ext cx="8229600" cy="3692525"/>
          </a:xfrm>
        </p:spPr>
        <p:txBody>
          <a:bodyPr/>
          <a:lstStyle/>
          <a:p>
            <a:pPr algn="just" eaLnBrk="1" hangingPunct="1">
              <a:lnSpc>
                <a:spcPct val="150000"/>
              </a:lnSpc>
              <a:buFontTx/>
              <a:buNone/>
              <a:defRPr/>
            </a:pPr>
            <a:r>
              <a:rPr lang="fa-IR" b="1" dirty="0" smtClean="0"/>
              <a:t>  1- </a:t>
            </a:r>
            <a:r>
              <a:rPr lang="fa-IR" b="1" dirty="0" smtClean="0">
                <a:solidFill>
                  <a:srgbClr val="FF3300"/>
                </a:solidFill>
              </a:rPr>
              <a:t>آمار توصیفی: </a:t>
            </a:r>
            <a:r>
              <a:rPr lang="fa-IR" b="1" dirty="0" smtClean="0"/>
              <a:t>مجموعه روشهایی است که به خلاصه کردن، طبقه بندی ،توصیف و تفسیر داده ها می پردازد.</a:t>
            </a:r>
          </a:p>
          <a:p>
            <a:pPr algn="just" eaLnBrk="1" hangingPunct="1">
              <a:lnSpc>
                <a:spcPct val="150000"/>
              </a:lnSpc>
              <a:buFontTx/>
              <a:buNone/>
              <a:defRPr/>
            </a:pPr>
            <a:r>
              <a:rPr lang="fa-IR" b="1" dirty="0" smtClean="0"/>
              <a:t>  2- </a:t>
            </a:r>
            <a:r>
              <a:rPr lang="fa-IR" b="1" dirty="0" smtClean="0">
                <a:solidFill>
                  <a:srgbClr val="FF3300"/>
                </a:solidFill>
              </a:rPr>
              <a:t>آماراستنباطی: </a:t>
            </a:r>
            <a:r>
              <a:rPr lang="fa-IR" b="1" dirty="0" smtClean="0"/>
              <a:t>مجموعه روشهایی است که معمولا برای بیان رابطه بین دو یا چند متغیر و تعمیم ویژگیهای نمونه آماری به جامعه آماری به کار برده می شوند.</a:t>
            </a: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500" fill="hold"/>
                                        <p:tgtEl>
                                          <p:spTgt spid="16386"/>
                                        </p:tgtEl>
                                        <p:attrNameLst>
                                          <p:attrName>ppt_w</p:attrName>
                                        </p:attrNameLst>
                                      </p:cBhvr>
                                      <p:tavLst>
                                        <p:tav tm="0">
                                          <p:val>
                                            <p:fltVal val="0"/>
                                          </p:val>
                                        </p:tav>
                                        <p:tav tm="100000">
                                          <p:val>
                                            <p:strVal val="#ppt_w"/>
                                          </p:val>
                                        </p:tav>
                                      </p:tavLst>
                                    </p:anim>
                                    <p:anim calcmode="lin" valueType="num">
                                      <p:cBhvr>
                                        <p:cTn id="8" dur="500" fill="hold"/>
                                        <p:tgtEl>
                                          <p:spTgt spid="1638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6387">
                                            <p:txEl>
                                              <p:pRg st="0" end="0"/>
                                            </p:txEl>
                                          </p:spTgt>
                                        </p:tgtEl>
                                        <p:attrNameLst>
                                          <p:attrName>style.visibility</p:attrName>
                                        </p:attrNameLst>
                                      </p:cBhvr>
                                      <p:to>
                                        <p:strVal val="visible"/>
                                      </p:to>
                                    </p:set>
                                    <p:anim calcmode="lin" valueType="num">
                                      <p:cBhvr>
                                        <p:cTn id="13" dur="500" fill="hold"/>
                                        <p:tgtEl>
                                          <p:spTgt spid="1638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638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6387">
                                            <p:txEl>
                                              <p:pRg st="1" end="1"/>
                                            </p:txEl>
                                          </p:spTgt>
                                        </p:tgtEl>
                                        <p:attrNameLst>
                                          <p:attrName>style.visibility</p:attrName>
                                        </p:attrNameLst>
                                      </p:cBhvr>
                                      <p:to>
                                        <p:strVal val="visible"/>
                                      </p:to>
                                    </p:set>
                                    <p:anim calcmode="lin" valueType="num">
                                      <p:cBhvr>
                                        <p:cTn id="19" dur="500" fill="hold"/>
                                        <p:tgtEl>
                                          <p:spTgt spid="1638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6387">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8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idx="4294967295"/>
          </p:nvPr>
        </p:nvSpPr>
        <p:spPr>
          <a:xfrm>
            <a:off x="0" y="609600"/>
            <a:ext cx="9144000" cy="1139825"/>
          </a:xfrm>
        </p:spPr>
        <p:txBody>
          <a:bodyPr anchorCtr="1"/>
          <a:lstStyle/>
          <a:p>
            <a:pPr algn="ctr" eaLnBrk="1" hangingPunct="1">
              <a:defRPr/>
            </a:pPr>
            <a:r>
              <a:rPr lang="fa-IR" sz="4000" b="1" dirty="0" smtClean="0">
                <a:solidFill>
                  <a:schemeClr val="hlink"/>
                </a:solidFill>
              </a:rPr>
              <a:t>محاسبه میانه در داده های طبقه بندی شده (میانه در جدول فراوانی)</a:t>
            </a:r>
            <a:endParaRPr lang="en-US" sz="4000" b="1" dirty="0" smtClean="0">
              <a:solidFill>
                <a:schemeClr val="hlink"/>
              </a:solidFill>
            </a:endParaRPr>
          </a:p>
        </p:txBody>
      </p:sp>
      <p:sp>
        <p:nvSpPr>
          <p:cNvPr id="174083" name="Rectangle 3"/>
          <p:cNvSpPr>
            <a:spLocks noGrp="1" noChangeArrowheads="1"/>
          </p:cNvSpPr>
          <p:nvPr>
            <p:ph type="body" idx="4294967295"/>
          </p:nvPr>
        </p:nvSpPr>
        <p:spPr>
          <a:xfrm>
            <a:off x="838200" y="2590800"/>
            <a:ext cx="7467600" cy="2667000"/>
          </a:xfrm>
        </p:spPr>
        <p:txBody>
          <a:bodyPr/>
          <a:lstStyle/>
          <a:p>
            <a:pPr eaLnBrk="1" hangingPunct="1">
              <a:buFontTx/>
              <a:buNone/>
              <a:defRPr/>
            </a:pPr>
            <a:r>
              <a:rPr lang="fa-IR" b="1" dirty="0" smtClean="0"/>
              <a:t>  1- تقسیم تعداد کل فراوانی ها (</a:t>
            </a:r>
            <a:r>
              <a:rPr lang="en-US" b="1" dirty="0" smtClean="0"/>
              <a:t>N</a:t>
            </a:r>
            <a:r>
              <a:rPr lang="fa-IR" b="1" dirty="0" smtClean="0"/>
              <a:t>) بر دو</a:t>
            </a:r>
          </a:p>
          <a:p>
            <a:pPr eaLnBrk="1" hangingPunct="1">
              <a:buFontTx/>
              <a:buNone/>
              <a:defRPr/>
            </a:pPr>
            <a:r>
              <a:rPr lang="fa-IR" b="1" dirty="0" smtClean="0"/>
              <a:t>  2- مشخص کردن طبقه میانه ، یعنی طبقه ای که فراوانی تراکمی آن مساوی یا بزگتر از     باشد.</a:t>
            </a:r>
          </a:p>
          <a:p>
            <a:pPr eaLnBrk="1" hangingPunct="1">
              <a:buFontTx/>
              <a:buNone/>
              <a:defRPr/>
            </a:pPr>
            <a:r>
              <a:rPr lang="fa-IR" b="1" dirty="0" smtClean="0"/>
              <a:t>  3- جایگزینی مقادیر در فرمول.</a:t>
            </a:r>
            <a:endParaRPr lang="en-US" b="1" dirty="0" smtClean="0"/>
          </a:p>
        </p:txBody>
      </p:sp>
      <p:sp>
        <p:nvSpPr>
          <p:cNvPr id="1331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a-IR"/>
          </a:p>
        </p:txBody>
      </p:sp>
      <p:graphicFrame>
        <p:nvGraphicFramePr>
          <p:cNvPr id="174085" name="Object 5"/>
          <p:cNvGraphicFramePr>
            <a:graphicFrameLocks noChangeAspect="1"/>
          </p:cNvGraphicFramePr>
          <p:nvPr/>
        </p:nvGraphicFramePr>
        <p:xfrm>
          <a:off x="2286000" y="3581400"/>
          <a:ext cx="533400" cy="838200"/>
        </p:xfrm>
        <a:graphic>
          <a:graphicData uri="http://schemas.openxmlformats.org/presentationml/2006/ole">
            <mc:AlternateContent xmlns:mc="http://schemas.openxmlformats.org/markup-compatibility/2006">
              <mc:Choice xmlns:v="urn:schemas-microsoft-com:vml" Requires="v">
                <p:oleObj spid="_x0000_s13320" name="Equation" r:id="rId4" imgW="203112" imgH="393529" progId="Equation.3">
                  <p:embed/>
                </p:oleObj>
              </mc:Choice>
              <mc:Fallback>
                <p:oleObj name="Equation" r:id="rId4" imgW="203112" imgH="393529" progId="Equation.3">
                  <p:embed/>
                  <p:pic>
                    <p:nvPicPr>
                      <p:cNvPr id="0" name="Object 5"/>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2286000" y="3581400"/>
                        <a:ext cx="533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74082"/>
                                        </p:tgtEl>
                                        <p:attrNameLst>
                                          <p:attrName>style.visibility</p:attrName>
                                        </p:attrNameLst>
                                      </p:cBhvr>
                                      <p:to>
                                        <p:strVal val="visible"/>
                                      </p:to>
                                    </p:set>
                                    <p:anim calcmode="lin" valueType="num">
                                      <p:cBhvr>
                                        <p:cTn id="7" dur="500" fill="hold"/>
                                        <p:tgtEl>
                                          <p:spTgt spid="174082"/>
                                        </p:tgtEl>
                                        <p:attrNameLst>
                                          <p:attrName>ppt_w</p:attrName>
                                        </p:attrNameLst>
                                      </p:cBhvr>
                                      <p:tavLst>
                                        <p:tav tm="0">
                                          <p:val>
                                            <p:fltVal val="0"/>
                                          </p:val>
                                        </p:tav>
                                        <p:tav tm="100000">
                                          <p:val>
                                            <p:strVal val="#ppt_w"/>
                                          </p:val>
                                        </p:tav>
                                      </p:tavLst>
                                    </p:anim>
                                    <p:anim calcmode="lin" valueType="num">
                                      <p:cBhvr>
                                        <p:cTn id="8" dur="500" fill="hold"/>
                                        <p:tgtEl>
                                          <p:spTgt spid="17408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74083">
                                            <p:txEl>
                                              <p:pRg st="0" end="0"/>
                                            </p:txEl>
                                          </p:spTgt>
                                        </p:tgtEl>
                                        <p:attrNameLst>
                                          <p:attrName>style.visibility</p:attrName>
                                        </p:attrNameLst>
                                      </p:cBhvr>
                                      <p:to>
                                        <p:strVal val="visible"/>
                                      </p:to>
                                    </p:set>
                                    <p:anim calcmode="lin" valueType="num">
                                      <p:cBhvr>
                                        <p:cTn id="13" dur="500" fill="hold"/>
                                        <p:tgtEl>
                                          <p:spTgt spid="17408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7408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74083">
                                            <p:txEl>
                                              <p:pRg st="1" end="1"/>
                                            </p:txEl>
                                          </p:spTgt>
                                        </p:tgtEl>
                                        <p:attrNameLst>
                                          <p:attrName>style.visibility</p:attrName>
                                        </p:attrNameLst>
                                      </p:cBhvr>
                                      <p:to>
                                        <p:strVal val="visible"/>
                                      </p:to>
                                    </p:set>
                                    <p:anim calcmode="lin" valueType="num">
                                      <p:cBhvr>
                                        <p:cTn id="19" dur="500" fill="hold"/>
                                        <p:tgtEl>
                                          <p:spTgt spid="17408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7408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74083">
                                            <p:txEl>
                                              <p:pRg st="2" end="2"/>
                                            </p:txEl>
                                          </p:spTgt>
                                        </p:tgtEl>
                                        <p:attrNameLst>
                                          <p:attrName>style.visibility</p:attrName>
                                        </p:attrNameLst>
                                      </p:cBhvr>
                                      <p:to>
                                        <p:strVal val="visible"/>
                                      </p:to>
                                    </p:set>
                                    <p:anim calcmode="lin" valueType="num">
                                      <p:cBhvr>
                                        <p:cTn id="25" dur="500" fill="hold"/>
                                        <p:tgtEl>
                                          <p:spTgt spid="17408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74083">
                                            <p:txEl>
                                              <p:pRg st="2" end="2"/>
                                            </p:txEl>
                                          </p:spTgt>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174085"/>
                                        </p:tgtEl>
                                        <p:attrNameLst>
                                          <p:attrName>style.visibility</p:attrName>
                                        </p:attrNameLst>
                                      </p:cBhvr>
                                      <p:to>
                                        <p:strVal val="visible"/>
                                      </p:to>
                                    </p:set>
                                    <p:anim calcmode="lin" valueType="num">
                                      <p:cBhvr>
                                        <p:cTn id="29" dur="500" fill="hold"/>
                                        <p:tgtEl>
                                          <p:spTgt spid="174085"/>
                                        </p:tgtEl>
                                        <p:attrNameLst>
                                          <p:attrName>ppt_w</p:attrName>
                                        </p:attrNameLst>
                                      </p:cBhvr>
                                      <p:tavLst>
                                        <p:tav tm="0">
                                          <p:val>
                                            <p:fltVal val="0"/>
                                          </p:val>
                                        </p:tav>
                                        <p:tav tm="100000">
                                          <p:val>
                                            <p:strVal val="#ppt_w"/>
                                          </p:val>
                                        </p:tav>
                                      </p:tavLst>
                                    </p:anim>
                                    <p:anim calcmode="lin" valueType="num">
                                      <p:cBhvr>
                                        <p:cTn id="30" dur="500" fill="hold"/>
                                        <p:tgtEl>
                                          <p:spTgt spid="17408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p:bldP spid="174083" grpId="0" build="p"/>
    </p:bldLst>
  </p:timing>
</p:sld>
</file>

<file path=ppt/slides/slide8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6130" name="Rectangle 2"/>
          <p:cNvSpPr>
            <a:spLocks noGrp="1" noChangeArrowheads="1"/>
          </p:cNvSpPr>
          <p:nvPr>
            <p:ph type="title" idx="4294967295"/>
          </p:nvPr>
        </p:nvSpPr>
        <p:spPr>
          <a:xfrm>
            <a:off x="533400" y="457200"/>
            <a:ext cx="8229600" cy="1139825"/>
          </a:xfrm>
        </p:spPr>
        <p:txBody>
          <a:bodyPr anchorCtr="1"/>
          <a:lstStyle/>
          <a:p>
            <a:pPr eaLnBrk="1" hangingPunct="1">
              <a:defRPr/>
            </a:pPr>
            <a:r>
              <a:rPr lang="fa-IR" sz="3600" b="1" smtClean="0">
                <a:solidFill>
                  <a:schemeClr val="hlink"/>
                </a:solidFill>
              </a:rPr>
              <a:t>فرمول محاسبه میانه در داده های طبقه بندی شده</a:t>
            </a:r>
            <a:endParaRPr lang="en-US" sz="3600" b="1" smtClean="0">
              <a:solidFill>
                <a:schemeClr val="hlink"/>
              </a:solidFill>
            </a:endParaRPr>
          </a:p>
        </p:txBody>
      </p:sp>
      <p:sp>
        <p:nvSpPr>
          <p:cNvPr id="14340" name="Rectangle 3"/>
          <p:cNvSpPr>
            <a:spLocks noChangeArrowheads="1"/>
          </p:cNvSpPr>
          <p:nvPr/>
        </p:nvSpPr>
        <p:spPr bwMode="auto">
          <a:xfrm>
            <a:off x="0" y="3143250"/>
            <a:ext cx="9144000" cy="0"/>
          </a:xfrm>
          <a:prstGeom prst="rect">
            <a:avLst/>
          </a:prstGeom>
          <a:noFill/>
          <a:ln w="9525">
            <a:noFill/>
            <a:miter lim="800000"/>
            <a:headEnd/>
            <a:tailEnd/>
          </a:ln>
        </p:spPr>
        <p:txBody>
          <a:bodyPr wrap="none" anchor="ctr">
            <a:spAutoFit/>
          </a:bodyPr>
          <a:lstStyle/>
          <a:p>
            <a:endParaRPr lang="fa-IR"/>
          </a:p>
        </p:txBody>
      </p:sp>
      <p:graphicFrame>
        <p:nvGraphicFramePr>
          <p:cNvPr id="176132" name="Object 4"/>
          <p:cNvGraphicFramePr>
            <a:graphicFrameLocks noChangeAspect="1"/>
          </p:cNvGraphicFramePr>
          <p:nvPr/>
        </p:nvGraphicFramePr>
        <p:xfrm>
          <a:off x="2743200" y="1371600"/>
          <a:ext cx="3686175" cy="1711325"/>
        </p:xfrm>
        <a:graphic>
          <a:graphicData uri="http://schemas.openxmlformats.org/presentationml/2006/ole">
            <mc:AlternateContent xmlns:mc="http://schemas.openxmlformats.org/markup-compatibility/2006">
              <mc:Choice xmlns:v="urn:schemas-microsoft-com:vml" Requires="v">
                <p:oleObj spid="_x0000_s14344" name="Equation" r:id="rId4" imgW="1320480" imgH="596880" progId="Equation.3">
                  <p:embed/>
                </p:oleObj>
              </mc:Choice>
              <mc:Fallback>
                <p:oleObj name="Equation" r:id="rId4" imgW="1320480" imgH="596880" progId="Equation.3">
                  <p:embed/>
                  <p:pic>
                    <p:nvPicPr>
                      <p:cNvPr id="0" name="Object 4"/>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2743200" y="1371600"/>
                        <a:ext cx="3686175" cy="171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1" name="Rectangle 5"/>
          <p:cNvSpPr>
            <a:spLocks noChangeArrowheads="1"/>
          </p:cNvSpPr>
          <p:nvPr/>
        </p:nvSpPr>
        <p:spPr bwMode="auto">
          <a:xfrm>
            <a:off x="0" y="3714750"/>
            <a:ext cx="9144000" cy="0"/>
          </a:xfrm>
          <a:prstGeom prst="rect">
            <a:avLst/>
          </a:prstGeom>
          <a:noFill/>
          <a:ln w="9525">
            <a:noFill/>
            <a:miter lim="800000"/>
            <a:headEnd/>
            <a:tailEnd/>
          </a:ln>
        </p:spPr>
        <p:txBody>
          <a:bodyPr wrap="none" anchor="ctr">
            <a:spAutoFit/>
          </a:bodyPr>
          <a:lstStyle/>
          <a:p>
            <a:endParaRPr lang="fa-IR"/>
          </a:p>
        </p:txBody>
      </p:sp>
      <p:sp>
        <p:nvSpPr>
          <p:cNvPr id="176134" name="Rectangle 6"/>
          <p:cNvSpPr>
            <a:spLocks noChangeArrowheads="1"/>
          </p:cNvSpPr>
          <p:nvPr/>
        </p:nvSpPr>
        <p:spPr bwMode="auto">
          <a:xfrm>
            <a:off x="1066800" y="3124200"/>
            <a:ext cx="7848600" cy="3046413"/>
          </a:xfrm>
          <a:prstGeom prst="rect">
            <a:avLst/>
          </a:prstGeom>
          <a:noFill/>
          <a:ln w="9525">
            <a:noFill/>
            <a:miter lim="800000"/>
            <a:headEnd/>
            <a:tailEnd/>
          </a:ln>
        </p:spPr>
        <p:txBody>
          <a:bodyPr anchor="ctr">
            <a:spAutoFit/>
          </a:bodyPr>
          <a:lstStyle/>
          <a:p>
            <a:r>
              <a:rPr lang="en-US" sz="3200" b="1"/>
              <a:t>L=</a:t>
            </a:r>
            <a:r>
              <a:rPr lang="fa-IR" sz="3200" b="1"/>
              <a:t> حد پایین واقعی طبقه ای که میانه در آن قراردارد</a:t>
            </a:r>
            <a:endParaRPr lang="en-US" sz="3200" b="1"/>
          </a:p>
          <a:p>
            <a:r>
              <a:rPr lang="en-US" sz="3200" b="1"/>
              <a:t>N=</a:t>
            </a:r>
            <a:r>
              <a:rPr lang="fa-IR" sz="3200" b="1"/>
              <a:t>تعداد کل فراوانی ها</a:t>
            </a:r>
            <a:r>
              <a:rPr lang="en-US" sz="3200" b="1"/>
              <a:t> </a:t>
            </a:r>
          </a:p>
          <a:p>
            <a:r>
              <a:rPr lang="en-US" sz="3200" b="1"/>
              <a:t>CF= </a:t>
            </a:r>
            <a:r>
              <a:rPr lang="fa-IR" sz="3200" b="1"/>
              <a:t>فراوانی تراکمی طبقه کوچکتر از میانه</a:t>
            </a:r>
            <a:endParaRPr lang="en-US" sz="3200" b="1"/>
          </a:p>
          <a:p>
            <a:r>
              <a:rPr lang="en-US" sz="3200" b="1"/>
              <a:t>f=</a:t>
            </a:r>
            <a:r>
              <a:rPr lang="fa-IR" sz="3200" b="1"/>
              <a:t>فراوانی ساده طبقه میانه</a:t>
            </a:r>
            <a:r>
              <a:rPr lang="en-US" sz="3200" b="1"/>
              <a:t> </a:t>
            </a:r>
          </a:p>
          <a:p>
            <a:r>
              <a:rPr lang="en-US" sz="3200" b="1"/>
              <a:t>i =</a:t>
            </a:r>
            <a:r>
              <a:rPr lang="fa-IR" sz="3200" b="1"/>
              <a:t>فاصله طبقات</a:t>
            </a:r>
            <a:r>
              <a:rPr lang="en-US" sz="3200" b="1"/>
              <a:t> </a:t>
            </a:r>
          </a:p>
          <a:p>
            <a:pPr eaLnBrk="0" hangingPunct="0"/>
            <a:endParaRPr lang="en-US" sz="3200" b="1">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76130"/>
                                        </p:tgtEl>
                                        <p:attrNameLst>
                                          <p:attrName>style.visibility</p:attrName>
                                        </p:attrNameLst>
                                      </p:cBhvr>
                                      <p:to>
                                        <p:strVal val="visible"/>
                                      </p:to>
                                    </p:set>
                                    <p:anim calcmode="lin" valueType="num">
                                      <p:cBhvr>
                                        <p:cTn id="7" dur="500" fill="hold"/>
                                        <p:tgtEl>
                                          <p:spTgt spid="176130"/>
                                        </p:tgtEl>
                                        <p:attrNameLst>
                                          <p:attrName>ppt_w</p:attrName>
                                        </p:attrNameLst>
                                      </p:cBhvr>
                                      <p:tavLst>
                                        <p:tav tm="0">
                                          <p:val>
                                            <p:fltVal val="0"/>
                                          </p:val>
                                        </p:tav>
                                        <p:tav tm="100000">
                                          <p:val>
                                            <p:strVal val="#ppt_w"/>
                                          </p:val>
                                        </p:tav>
                                      </p:tavLst>
                                    </p:anim>
                                    <p:anim calcmode="lin" valueType="num">
                                      <p:cBhvr>
                                        <p:cTn id="8" dur="500" fill="hold"/>
                                        <p:tgtEl>
                                          <p:spTgt spid="17613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76132"/>
                                        </p:tgtEl>
                                        <p:attrNameLst>
                                          <p:attrName>style.visibility</p:attrName>
                                        </p:attrNameLst>
                                      </p:cBhvr>
                                      <p:to>
                                        <p:strVal val="visible"/>
                                      </p:to>
                                    </p:set>
                                    <p:anim calcmode="lin" valueType="num">
                                      <p:cBhvr>
                                        <p:cTn id="13" dur="500" fill="hold"/>
                                        <p:tgtEl>
                                          <p:spTgt spid="176132"/>
                                        </p:tgtEl>
                                        <p:attrNameLst>
                                          <p:attrName>ppt_w</p:attrName>
                                        </p:attrNameLst>
                                      </p:cBhvr>
                                      <p:tavLst>
                                        <p:tav tm="0">
                                          <p:val>
                                            <p:fltVal val="0"/>
                                          </p:val>
                                        </p:tav>
                                        <p:tav tm="100000">
                                          <p:val>
                                            <p:strVal val="#ppt_w"/>
                                          </p:val>
                                        </p:tav>
                                      </p:tavLst>
                                    </p:anim>
                                    <p:anim calcmode="lin" valueType="num">
                                      <p:cBhvr>
                                        <p:cTn id="14" dur="500" fill="hold"/>
                                        <p:tgtEl>
                                          <p:spTgt spid="17613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76134"/>
                                        </p:tgtEl>
                                        <p:attrNameLst>
                                          <p:attrName>style.visibility</p:attrName>
                                        </p:attrNameLst>
                                      </p:cBhvr>
                                      <p:to>
                                        <p:strVal val="visible"/>
                                      </p:to>
                                    </p:set>
                                    <p:anim calcmode="lin" valueType="num">
                                      <p:cBhvr>
                                        <p:cTn id="19" dur="500" fill="hold"/>
                                        <p:tgtEl>
                                          <p:spTgt spid="176134"/>
                                        </p:tgtEl>
                                        <p:attrNameLst>
                                          <p:attrName>ppt_w</p:attrName>
                                        </p:attrNameLst>
                                      </p:cBhvr>
                                      <p:tavLst>
                                        <p:tav tm="0">
                                          <p:val>
                                            <p:fltVal val="0"/>
                                          </p:val>
                                        </p:tav>
                                        <p:tav tm="100000">
                                          <p:val>
                                            <p:strVal val="#ppt_w"/>
                                          </p:val>
                                        </p:tav>
                                      </p:tavLst>
                                    </p:anim>
                                    <p:anim calcmode="lin" valueType="num">
                                      <p:cBhvr>
                                        <p:cTn id="20" dur="500" fill="hold"/>
                                        <p:tgtEl>
                                          <p:spTgt spid="1761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0" grpId="0"/>
      <p:bldP spid="176134" grpId="0"/>
    </p:bldLst>
  </p:timing>
</p:sld>
</file>

<file path=ppt/slides/slide8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8178" name="Rectangle 2"/>
          <p:cNvSpPr>
            <a:spLocks noGrp="1" noChangeArrowheads="1"/>
          </p:cNvSpPr>
          <p:nvPr>
            <p:ph type="title" idx="4294967295"/>
          </p:nvPr>
        </p:nvSpPr>
        <p:spPr/>
        <p:txBody>
          <a:bodyPr anchorCtr="1"/>
          <a:lstStyle/>
          <a:p>
            <a:pPr eaLnBrk="1" hangingPunct="1">
              <a:defRPr/>
            </a:pPr>
            <a:r>
              <a:rPr lang="fa-IR" sz="4000" b="1" smtClean="0"/>
              <a:t>مثال: میانه توزیع فراوانی زیر را محاسبه کنید.</a:t>
            </a:r>
            <a:endParaRPr lang="en-US" sz="4000" b="1" smtClean="0"/>
          </a:p>
        </p:txBody>
      </p:sp>
      <p:graphicFrame>
        <p:nvGraphicFramePr>
          <p:cNvPr id="16411" name="Group 27"/>
          <p:cNvGraphicFramePr>
            <a:graphicFrameLocks noGrp="1"/>
          </p:cNvGraphicFramePr>
          <p:nvPr>
            <p:ph idx="4294967295"/>
          </p:nvPr>
        </p:nvGraphicFramePr>
        <p:xfrm>
          <a:off x="838200" y="1752600"/>
          <a:ext cx="2667000" cy="4282694"/>
        </p:xfrm>
        <a:graphic>
          <a:graphicData uri="http://schemas.openxmlformats.org/drawingml/2006/table">
            <a:tbl>
              <a:tblPr/>
              <a:tblGrid>
                <a:gridCol w="1335088"/>
                <a:gridCol w="646112"/>
                <a:gridCol w="685800"/>
              </a:tblGrid>
              <a:tr h="69215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cs typeface="Arial" charset="0"/>
                        </a:rPr>
                        <a:t>cF</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44-40</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39- 35</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34-30</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29- 25  24-20</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19- 15</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14-10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8</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7</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5</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6</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10</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8</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6</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50</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42</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35</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30</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24</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14</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6</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380" name="Rectangle 17"/>
          <p:cNvSpPr>
            <a:spLocks noChangeArrowheads="1"/>
          </p:cNvSpPr>
          <p:nvPr/>
        </p:nvSpPr>
        <p:spPr bwMode="auto">
          <a:xfrm>
            <a:off x="0" y="3348038"/>
            <a:ext cx="9144000" cy="0"/>
          </a:xfrm>
          <a:prstGeom prst="rect">
            <a:avLst/>
          </a:prstGeom>
          <a:noFill/>
          <a:ln w="9525">
            <a:noFill/>
            <a:miter lim="800000"/>
            <a:headEnd/>
            <a:tailEnd/>
          </a:ln>
        </p:spPr>
        <p:txBody>
          <a:bodyPr wrap="none" anchor="ctr">
            <a:spAutoFit/>
          </a:bodyPr>
          <a:lstStyle/>
          <a:p>
            <a:endParaRPr lang="fa-IR"/>
          </a:p>
        </p:txBody>
      </p:sp>
      <p:graphicFrame>
        <p:nvGraphicFramePr>
          <p:cNvPr id="178194" name="Object 18"/>
          <p:cNvGraphicFramePr>
            <a:graphicFrameLocks noChangeAspect="1"/>
          </p:cNvGraphicFramePr>
          <p:nvPr/>
        </p:nvGraphicFramePr>
        <p:xfrm>
          <a:off x="2133600" y="6172200"/>
          <a:ext cx="798513" cy="376238"/>
        </p:xfrm>
        <a:graphic>
          <a:graphicData uri="http://schemas.openxmlformats.org/presentationml/2006/ole">
            <mc:AlternateContent xmlns:mc="http://schemas.openxmlformats.org/markup-compatibility/2006">
              <mc:Choice xmlns:v="urn:schemas-microsoft-com:vml" Requires="v">
                <p:oleObj spid="_x0000_s15380" name="Equation" r:id="rId4" imgW="507960" imgH="203040" progId="Equation.3">
                  <p:embed/>
                </p:oleObj>
              </mc:Choice>
              <mc:Fallback>
                <p:oleObj name="Equation" r:id="rId4" imgW="507960" imgH="203040" progId="Equation.3">
                  <p:embed/>
                  <p:pic>
                    <p:nvPicPr>
                      <p:cNvPr id="0" name="Object 18"/>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2133600" y="6172200"/>
                        <a:ext cx="798513" cy="376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8195" name="Rectangle 19"/>
          <p:cNvSpPr>
            <a:spLocks noChangeArrowheads="1"/>
          </p:cNvSpPr>
          <p:nvPr/>
        </p:nvSpPr>
        <p:spPr bwMode="auto">
          <a:xfrm>
            <a:off x="3581400" y="4129088"/>
            <a:ext cx="1524000" cy="369887"/>
          </a:xfrm>
          <a:prstGeom prst="rect">
            <a:avLst/>
          </a:prstGeom>
          <a:noFill/>
          <a:ln w="9525">
            <a:noFill/>
            <a:miter lim="800000"/>
            <a:headEnd/>
            <a:tailEnd/>
          </a:ln>
        </p:spPr>
        <p:txBody>
          <a:bodyPr anchor="ctr">
            <a:spAutoFit/>
          </a:bodyPr>
          <a:lstStyle/>
          <a:p>
            <a:r>
              <a:rPr lang="en-US" b="1"/>
              <a:t>← </a:t>
            </a:r>
            <a:r>
              <a:rPr lang="ar-SA" b="1"/>
              <a:t>طبقه میانه</a:t>
            </a:r>
            <a:r>
              <a:rPr lang="en-US"/>
              <a:t> </a:t>
            </a:r>
          </a:p>
        </p:txBody>
      </p:sp>
      <p:sp>
        <p:nvSpPr>
          <p:cNvPr id="15382" name="Rectangle 20"/>
          <p:cNvSpPr>
            <a:spLocks noChangeArrowheads="1"/>
          </p:cNvSpPr>
          <p:nvPr/>
        </p:nvSpPr>
        <p:spPr bwMode="auto">
          <a:xfrm>
            <a:off x="0" y="3143250"/>
            <a:ext cx="9144000" cy="0"/>
          </a:xfrm>
          <a:prstGeom prst="rect">
            <a:avLst/>
          </a:prstGeom>
          <a:noFill/>
          <a:ln w="9525">
            <a:noFill/>
            <a:miter lim="800000"/>
            <a:headEnd/>
            <a:tailEnd/>
          </a:ln>
        </p:spPr>
        <p:txBody>
          <a:bodyPr wrap="none" anchor="ctr">
            <a:spAutoFit/>
          </a:bodyPr>
          <a:lstStyle/>
          <a:p>
            <a:endParaRPr lang="fa-IR"/>
          </a:p>
        </p:txBody>
      </p:sp>
      <p:graphicFrame>
        <p:nvGraphicFramePr>
          <p:cNvPr id="178197" name="Object 21"/>
          <p:cNvGraphicFramePr>
            <a:graphicFrameLocks noChangeAspect="1"/>
          </p:cNvGraphicFramePr>
          <p:nvPr/>
        </p:nvGraphicFramePr>
        <p:xfrm>
          <a:off x="4876800" y="2438400"/>
          <a:ext cx="3059113" cy="1273175"/>
        </p:xfrm>
        <a:graphic>
          <a:graphicData uri="http://schemas.openxmlformats.org/presentationml/2006/ole">
            <mc:AlternateContent xmlns:mc="http://schemas.openxmlformats.org/markup-compatibility/2006">
              <mc:Choice xmlns:v="urn:schemas-microsoft-com:vml" Requires="v">
                <p:oleObj spid="_x0000_s15381" name="Equation" r:id="rId6" imgW="1320480" imgH="596880" progId="Equation.3">
                  <p:embed/>
                </p:oleObj>
              </mc:Choice>
              <mc:Fallback>
                <p:oleObj name="Equation" r:id="rId6" imgW="1320480" imgH="596880" progId="Equation.3">
                  <p:embed/>
                  <p:pic>
                    <p:nvPicPr>
                      <p:cNvPr id="0" name="Object 21"/>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4876800" y="2438400"/>
                        <a:ext cx="3059113" cy="1273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83" name="Rectangle 22"/>
          <p:cNvSpPr>
            <a:spLocks noChangeArrowheads="1"/>
          </p:cNvSpPr>
          <p:nvPr/>
        </p:nvSpPr>
        <p:spPr bwMode="auto">
          <a:xfrm>
            <a:off x="0" y="3714750"/>
            <a:ext cx="9144000" cy="0"/>
          </a:xfrm>
          <a:prstGeom prst="rect">
            <a:avLst/>
          </a:prstGeom>
          <a:noFill/>
          <a:ln w="9525">
            <a:noFill/>
            <a:miter lim="800000"/>
            <a:headEnd/>
            <a:tailEnd/>
          </a:ln>
        </p:spPr>
        <p:txBody>
          <a:bodyPr wrap="none" anchor="ctr">
            <a:spAutoFit/>
          </a:bodyPr>
          <a:lstStyle/>
          <a:p>
            <a:pPr algn="ctr"/>
            <a:endParaRPr lang="fa-IR"/>
          </a:p>
        </p:txBody>
      </p:sp>
      <p:sp>
        <p:nvSpPr>
          <p:cNvPr id="15384"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a-IR"/>
          </a:p>
        </p:txBody>
      </p:sp>
      <p:graphicFrame>
        <p:nvGraphicFramePr>
          <p:cNvPr id="178200" name="Object 24"/>
          <p:cNvGraphicFramePr>
            <a:graphicFrameLocks noChangeAspect="1"/>
          </p:cNvGraphicFramePr>
          <p:nvPr/>
        </p:nvGraphicFramePr>
        <p:xfrm>
          <a:off x="4495800" y="4800600"/>
          <a:ext cx="4046538" cy="923925"/>
        </p:xfrm>
        <a:graphic>
          <a:graphicData uri="http://schemas.openxmlformats.org/presentationml/2006/ole">
            <mc:AlternateContent xmlns:mc="http://schemas.openxmlformats.org/markup-compatibility/2006">
              <mc:Choice xmlns:v="urn:schemas-microsoft-com:vml" Requires="v">
                <p:oleObj spid="_x0000_s15382" name="Equation" r:id="rId8" imgW="1854000" imgH="393480" progId="Equation.3">
                  <p:embed/>
                </p:oleObj>
              </mc:Choice>
              <mc:Fallback>
                <p:oleObj name="Equation" r:id="rId8" imgW="1854000" imgH="393480" progId="Equation.3">
                  <p:embed/>
                  <p:pic>
                    <p:nvPicPr>
                      <p:cNvPr id="0" name="Object 24"/>
                      <p:cNvPicPr>
                        <a:picLocks noChangeAspect="1" noChangeArrowheads="1"/>
                      </p:cNvPicPr>
                      <p:nvPr/>
                    </p:nvPicPr>
                    <p:blipFill>
                      <a:blip r:embed="rId9">
                        <a:lum bright="100000"/>
                        <a:extLst>
                          <a:ext uri="{28A0092B-C50C-407E-A947-70E740481C1C}">
                            <a14:useLocalDpi xmlns:a14="http://schemas.microsoft.com/office/drawing/2010/main" val="0"/>
                          </a:ext>
                        </a:extLst>
                      </a:blip>
                      <a:srcRect/>
                      <a:stretch>
                        <a:fillRect/>
                      </a:stretch>
                    </p:blipFill>
                    <p:spPr bwMode="auto">
                      <a:xfrm>
                        <a:off x="4495800" y="4800600"/>
                        <a:ext cx="4046538" cy="92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78178"/>
                                        </p:tgtEl>
                                        <p:attrNameLst>
                                          <p:attrName>style.visibility</p:attrName>
                                        </p:attrNameLst>
                                      </p:cBhvr>
                                      <p:to>
                                        <p:strVal val="visible"/>
                                      </p:to>
                                    </p:set>
                                    <p:anim calcmode="lin" valueType="num">
                                      <p:cBhvr>
                                        <p:cTn id="7" dur="500" fill="hold"/>
                                        <p:tgtEl>
                                          <p:spTgt spid="178178"/>
                                        </p:tgtEl>
                                        <p:attrNameLst>
                                          <p:attrName>ppt_w</p:attrName>
                                        </p:attrNameLst>
                                      </p:cBhvr>
                                      <p:tavLst>
                                        <p:tav tm="0">
                                          <p:val>
                                            <p:fltVal val="0"/>
                                          </p:val>
                                        </p:tav>
                                        <p:tav tm="100000">
                                          <p:val>
                                            <p:strVal val="#ppt_w"/>
                                          </p:val>
                                        </p:tav>
                                      </p:tavLst>
                                    </p:anim>
                                    <p:anim calcmode="lin" valueType="num">
                                      <p:cBhvr>
                                        <p:cTn id="8" dur="500" fill="hold"/>
                                        <p:tgtEl>
                                          <p:spTgt spid="17817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6411"/>
                                        </p:tgtEl>
                                        <p:attrNameLst>
                                          <p:attrName>style.visibility</p:attrName>
                                        </p:attrNameLst>
                                      </p:cBhvr>
                                      <p:to>
                                        <p:strVal val="visible"/>
                                      </p:to>
                                    </p:set>
                                    <p:anim calcmode="lin" valueType="num">
                                      <p:cBhvr>
                                        <p:cTn id="13" dur="500" fill="hold"/>
                                        <p:tgtEl>
                                          <p:spTgt spid="16411"/>
                                        </p:tgtEl>
                                        <p:attrNameLst>
                                          <p:attrName>ppt_w</p:attrName>
                                        </p:attrNameLst>
                                      </p:cBhvr>
                                      <p:tavLst>
                                        <p:tav tm="0">
                                          <p:val>
                                            <p:fltVal val="0"/>
                                          </p:val>
                                        </p:tav>
                                        <p:tav tm="100000">
                                          <p:val>
                                            <p:strVal val="#ppt_w"/>
                                          </p:val>
                                        </p:tav>
                                      </p:tavLst>
                                    </p:anim>
                                    <p:anim calcmode="lin" valueType="num">
                                      <p:cBhvr>
                                        <p:cTn id="14" dur="500" fill="hold"/>
                                        <p:tgtEl>
                                          <p:spTgt spid="16411"/>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23" presetClass="entr" presetSubtype="16" fill="hold" grpId="0" nodeType="afterEffect">
                                  <p:stCondLst>
                                    <p:cond delay="0"/>
                                  </p:stCondLst>
                                  <p:childTnLst>
                                    <p:set>
                                      <p:cBhvr>
                                        <p:cTn id="17" dur="1" fill="hold">
                                          <p:stCondLst>
                                            <p:cond delay="0"/>
                                          </p:stCondLst>
                                        </p:cTn>
                                        <p:tgtEl>
                                          <p:spTgt spid="178195"/>
                                        </p:tgtEl>
                                        <p:attrNameLst>
                                          <p:attrName>style.visibility</p:attrName>
                                        </p:attrNameLst>
                                      </p:cBhvr>
                                      <p:to>
                                        <p:strVal val="visible"/>
                                      </p:to>
                                    </p:set>
                                    <p:anim calcmode="lin" valueType="num">
                                      <p:cBhvr>
                                        <p:cTn id="18" dur="500" fill="hold"/>
                                        <p:tgtEl>
                                          <p:spTgt spid="178195"/>
                                        </p:tgtEl>
                                        <p:attrNameLst>
                                          <p:attrName>ppt_w</p:attrName>
                                        </p:attrNameLst>
                                      </p:cBhvr>
                                      <p:tavLst>
                                        <p:tav tm="0">
                                          <p:val>
                                            <p:fltVal val="0"/>
                                          </p:val>
                                        </p:tav>
                                        <p:tav tm="100000">
                                          <p:val>
                                            <p:strVal val="#ppt_w"/>
                                          </p:val>
                                        </p:tav>
                                      </p:tavLst>
                                    </p:anim>
                                    <p:anim calcmode="lin" valueType="num">
                                      <p:cBhvr>
                                        <p:cTn id="19" dur="500" fill="hold"/>
                                        <p:tgtEl>
                                          <p:spTgt spid="178195"/>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nodeType="afterEffect">
                                  <p:stCondLst>
                                    <p:cond delay="0"/>
                                  </p:stCondLst>
                                  <p:childTnLst>
                                    <p:set>
                                      <p:cBhvr>
                                        <p:cTn id="22" dur="1" fill="hold">
                                          <p:stCondLst>
                                            <p:cond delay="0"/>
                                          </p:stCondLst>
                                        </p:cTn>
                                        <p:tgtEl>
                                          <p:spTgt spid="178194"/>
                                        </p:tgtEl>
                                        <p:attrNameLst>
                                          <p:attrName>style.visibility</p:attrName>
                                        </p:attrNameLst>
                                      </p:cBhvr>
                                      <p:to>
                                        <p:strVal val="visible"/>
                                      </p:to>
                                    </p:set>
                                    <p:anim calcmode="lin" valueType="num">
                                      <p:cBhvr>
                                        <p:cTn id="23" dur="500" fill="hold"/>
                                        <p:tgtEl>
                                          <p:spTgt spid="178194"/>
                                        </p:tgtEl>
                                        <p:attrNameLst>
                                          <p:attrName>ppt_w</p:attrName>
                                        </p:attrNameLst>
                                      </p:cBhvr>
                                      <p:tavLst>
                                        <p:tav tm="0">
                                          <p:val>
                                            <p:fltVal val="0"/>
                                          </p:val>
                                        </p:tav>
                                        <p:tav tm="100000">
                                          <p:val>
                                            <p:strVal val="#ppt_w"/>
                                          </p:val>
                                        </p:tav>
                                      </p:tavLst>
                                    </p:anim>
                                    <p:anim calcmode="lin" valueType="num">
                                      <p:cBhvr>
                                        <p:cTn id="24" dur="500" fill="hold"/>
                                        <p:tgtEl>
                                          <p:spTgt spid="178194"/>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23" presetClass="entr" presetSubtype="16" fill="hold" nodeType="afterEffect">
                                  <p:stCondLst>
                                    <p:cond delay="0"/>
                                  </p:stCondLst>
                                  <p:childTnLst>
                                    <p:set>
                                      <p:cBhvr>
                                        <p:cTn id="27" dur="1" fill="hold">
                                          <p:stCondLst>
                                            <p:cond delay="0"/>
                                          </p:stCondLst>
                                        </p:cTn>
                                        <p:tgtEl>
                                          <p:spTgt spid="178197"/>
                                        </p:tgtEl>
                                        <p:attrNameLst>
                                          <p:attrName>style.visibility</p:attrName>
                                        </p:attrNameLst>
                                      </p:cBhvr>
                                      <p:to>
                                        <p:strVal val="visible"/>
                                      </p:to>
                                    </p:set>
                                    <p:anim calcmode="lin" valueType="num">
                                      <p:cBhvr>
                                        <p:cTn id="28" dur="500" fill="hold"/>
                                        <p:tgtEl>
                                          <p:spTgt spid="178197"/>
                                        </p:tgtEl>
                                        <p:attrNameLst>
                                          <p:attrName>ppt_w</p:attrName>
                                        </p:attrNameLst>
                                      </p:cBhvr>
                                      <p:tavLst>
                                        <p:tav tm="0">
                                          <p:val>
                                            <p:fltVal val="0"/>
                                          </p:val>
                                        </p:tav>
                                        <p:tav tm="100000">
                                          <p:val>
                                            <p:strVal val="#ppt_w"/>
                                          </p:val>
                                        </p:tav>
                                      </p:tavLst>
                                    </p:anim>
                                    <p:anim calcmode="lin" valueType="num">
                                      <p:cBhvr>
                                        <p:cTn id="29" dur="500" fill="hold"/>
                                        <p:tgtEl>
                                          <p:spTgt spid="178197"/>
                                        </p:tgtEl>
                                        <p:attrNameLst>
                                          <p:attrName>ppt_h</p:attrName>
                                        </p:attrNameLst>
                                      </p:cBhvr>
                                      <p:tavLst>
                                        <p:tav tm="0">
                                          <p:val>
                                            <p:fltVal val="0"/>
                                          </p:val>
                                        </p:tav>
                                        <p:tav tm="100000">
                                          <p:val>
                                            <p:strVal val="#ppt_h"/>
                                          </p:val>
                                        </p:tav>
                                      </p:tavLst>
                                    </p:anim>
                                  </p:childTnLst>
                                </p:cTn>
                              </p:par>
                            </p:childTnLst>
                          </p:cTn>
                        </p:par>
                        <p:par>
                          <p:cTn id="30" fill="hold">
                            <p:stCondLst>
                              <p:cond delay="2000"/>
                            </p:stCondLst>
                            <p:childTnLst>
                              <p:par>
                                <p:cTn id="31" presetID="23" presetClass="entr" presetSubtype="16" fill="hold" nodeType="afterEffect">
                                  <p:stCondLst>
                                    <p:cond delay="0"/>
                                  </p:stCondLst>
                                  <p:childTnLst>
                                    <p:set>
                                      <p:cBhvr>
                                        <p:cTn id="32" dur="1" fill="hold">
                                          <p:stCondLst>
                                            <p:cond delay="0"/>
                                          </p:stCondLst>
                                        </p:cTn>
                                        <p:tgtEl>
                                          <p:spTgt spid="178200"/>
                                        </p:tgtEl>
                                        <p:attrNameLst>
                                          <p:attrName>style.visibility</p:attrName>
                                        </p:attrNameLst>
                                      </p:cBhvr>
                                      <p:to>
                                        <p:strVal val="visible"/>
                                      </p:to>
                                    </p:set>
                                    <p:anim calcmode="lin" valueType="num">
                                      <p:cBhvr>
                                        <p:cTn id="33" dur="500" fill="hold"/>
                                        <p:tgtEl>
                                          <p:spTgt spid="178200"/>
                                        </p:tgtEl>
                                        <p:attrNameLst>
                                          <p:attrName>ppt_w</p:attrName>
                                        </p:attrNameLst>
                                      </p:cBhvr>
                                      <p:tavLst>
                                        <p:tav tm="0">
                                          <p:val>
                                            <p:fltVal val="0"/>
                                          </p:val>
                                        </p:tav>
                                        <p:tav tm="100000">
                                          <p:val>
                                            <p:strVal val="#ppt_w"/>
                                          </p:val>
                                        </p:tav>
                                      </p:tavLst>
                                    </p:anim>
                                    <p:anim calcmode="lin" valueType="num">
                                      <p:cBhvr>
                                        <p:cTn id="34" dur="500" fill="hold"/>
                                        <p:tgtEl>
                                          <p:spTgt spid="1782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p:bldP spid="178195"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0226" name="Rectangle 2"/>
          <p:cNvSpPr>
            <a:spLocks noGrp="1" noChangeArrowheads="1"/>
          </p:cNvSpPr>
          <p:nvPr>
            <p:ph type="title" idx="4294967295"/>
          </p:nvPr>
        </p:nvSpPr>
        <p:spPr>
          <a:xfrm>
            <a:off x="1219200" y="1600200"/>
            <a:ext cx="7010400" cy="3581400"/>
          </a:xfrm>
        </p:spPr>
        <p:txBody>
          <a:bodyPr anchorCtr="1"/>
          <a:lstStyle/>
          <a:p>
            <a:pPr algn="just" eaLnBrk="1" hangingPunct="1">
              <a:defRPr/>
            </a:pPr>
            <a:r>
              <a:rPr lang="fa-IR" sz="3200" b="1" dirty="0" smtClean="0">
                <a:solidFill>
                  <a:srgbClr val="FF33CC"/>
                </a:solidFill>
              </a:rPr>
              <a:t>نکته: </a:t>
            </a:r>
            <a:r>
              <a:rPr lang="fa-IR" sz="3200" b="1" dirty="0" smtClean="0"/>
              <a:t>همیشه باید عددی که برای میانه بدست می آید در طبقه میانه باشد در غیر این صورت در محاسبه میانه اشتباهی صورت گرفته است.</a:t>
            </a:r>
            <a:endParaRPr lang="en-US" sz="32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80226"/>
                                        </p:tgtEl>
                                        <p:attrNameLst>
                                          <p:attrName>style.visibility</p:attrName>
                                        </p:attrNameLst>
                                      </p:cBhvr>
                                      <p:to>
                                        <p:strVal val="visible"/>
                                      </p:to>
                                    </p:set>
                                    <p:anim calcmode="lin" valueType="num">
                                      <p:cBhvr>
                                        <p:cTn id="7" dur="500" fill="hold"/>
                                        <p:tgtEl>
                                          <p:spTgt spid="180226"/>
                                        </p:tgtEl>
                                        <p:attrNameLst>
                                          <p:attrName>ppt_w</p:attrName>
                                        </p:attrNameLst>
                                      </p:cBhvr>
                                      <p:tavLst>
                                        <p:tav tm="0">
                                          <p:val>
                                            <p:fltVal val="0"/>
                                          </p:val>
                                        </p:tav>
                                        <p:tav tm="100000">
                                          <p:val>
                                            <p:strVal val="#ppt_w"/>
                                          </p:val>
                                        </p:tav>
                                      </p:tavLst>
                                    </p:anim>
                                    <p:anim calcmode="lin" valueType="num">
                                      <p:cBhvr>
                                        <p:cTn id="8" dur="500" fill="hold"/>
                                        <p:tgtEl>
                                          <p:spTgt spid="1802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p:bldLst>
  </p:timing>
</p:sld>
</file>

<file path=ppt/slides/slide8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2274" name="Rectangle 2"/>
          <p:cNvSpPr>
            <a:spLocks noGrp="1" noChangeArrowheads="1"/>
          </p:cNvSpPr>
          <p:nvPr>
            <p:ph type="title" idx="4294967295"/>
          </p:nvPr>
        </p:nvSpPr>
        <p:spPr>
          <a:xfrm>
            <a:off x="457200" y="292100"/>
            <a:ext cx="8229600" cy="2603500"/>
          </a:xfrm>
        </p:spPr>
        <p:txBody>
          <a:bodyPr anchorCtr="1"/>
          <a:lstStyle/>
          <a:p>
            <a:pPr eaLnBrk="1" hangingPunct="1">
              <a:defRPr/>
            </a:pPr>
            <a:r>
              <a:rPr lang="fa-IR" sz="4000" b="1" dirty="0" smtClean="0">
                <a:solidFill>
                  <a:schemeClr val="hlink"/>
                </a:solidFill>
              </a:rPr>
              <a:t>ویژگیهای میانه</a:t>
            </a:r>
            <a:endParaRPr lang="en-US" sz="4000" b="1" dirty="0" smtClean="0">
              <a:solidFill>
                <a:schemeClr val="hlink"/>
              </a:solidFill>
            </a:endParaRPr>
          </a:p>
        </p:txBody>
      </p:sp>
      <p:sp>
        <p:nvSpPr>
          <p:cNvPr id="182275" name="Rectangle 3"/>
          <p:cNvSpPr>
            <a:spLocks noGrp="1" noChangeArrowheads="1"/>
          </p:cNvSpPr>
          <p:nvPr>
            <p:ph type="body" idx="4294967295"/>
          </p:nvPr>
        </p:nvSpPr>
        <p:spPr>
          <a:xfrm>
            <a:off x="838200" y="2895600"/>
            <a:ext cx="7848600" cy="3124200"/>
          </a:xfrm>
        </p:spPr>
        <p:txBody>
          <a:bodyPr/>
          <a:lstStyle/>
          <a:p>
            <a:pPr algn="just" eaLnBrk="1" hangingPunct="1">
              <a:buFontTx/>
              <a:buNone/>
              <a:defRPr/>
            </a:pPr>
            <a:r>
              <a:rPr lang="fa-IR" b="1" dirty="0" smtClean="0"/>
              <a:t>  1- نسبت به اعداد بزرگ یا کوچک حساس نیست. بنابراین بهترین شاخص است که تمرکز اعداد را در وسط توزیع نشان می دهد.</a:t>
            </a:r>
          </a:p>
          <a:p>
            <a:pPr algn="just" eaLnBrk="1" hangingPunct="1">
              <a:buFontTx/>
              <a:buNone/>
              <a:defRPr/>
            </a:pPr>
            <a:r>
              <a:rPr lang="fa-IR" b="1" dirty="0" smtClean="0"/>
              <a:t> </a:t>
            </a: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82274"/>
                                        </p:tgtEl>
                                        <p:attrNameLst>
                                          <p:attrName>style.visibility</p:attrName>
                                        </p:attrNameLst>
                                      </p:cBhvr>
                                      <p:to>
                                        <p:strVal val="visible"/>
                                      </p:to>
                                    </p:set>
                                    <p:anim calcmode="lin" valueType="num">
                                      <p:cBhvr>
                                        <p:cTn id="7" dur="500" fill="hold"/>
                                        <p:tgtEl>
                                          <p:spTgt spid="182274"/>
                                        </p:tgtEl>
                                        <p:attrNameLst>
                                          <p:attrName>ppt_w</p:attrName>
                                        </p:attrNameLst>
                                      </p:cBhvr>
                                      <p:tavLst>
                                        <p:tav tm="0">
                                          <p:val>
                                            <p:fltVal val="0"/>
                                          </p:val>
                                        </p:tav>
                                        <p:tav tm="100000">
                                          <p:val>
                                            <p:strVal val="#ppt_w"/>
                                          </p:val>
                                        </p:tav>
                                      </p:tavLst>
                                    </p:anim>
                                    <p:anim calcmode="lin" valueType="num">
                                      <p:cBhvr>
                                        <p:cTn id="8" dur="500" fill="hold"/>
                                        <p:tgtEl>
                                          <p:spTgt spid="1822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82275">
                                            <p:txEl>
                                              <p:pRg st="0" end="0"/>
                                            </p:txEl>
                                          </p:spTgt>
                                        </p:tgtEl>
                                        <p:attrNameLst>
                                          <p:attrName>style.visibility</p:attrName>
                                        </p:attrNameLst>
                                      </p:cBhvr>
                                      <p:to>
                                        <p:strVal val="visible"/>
                                      </p:to>
                                    </p:set>
                                    <p:anim calcmode="lin" valueType="num">
                                      <p:cBhvr>
                                        <p:cTn id="13" dur="500" fill="hold"/>
                                        <p:tgtEl>
                                          <p:spTgt spid="18227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822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82275">
                                            <p:txEl>
                                              <p:pRg st="1" end="1"/>
                                            </p:txEl>
                                          </p:spTgt>
                                        </p:tgtEl>
                                        <p:attrNameLst>
                                          <p:attrName>style.visibility</p:attrName>
                                        </p:attrNameLst>
                                      </p:cBhvr>
                                      <p:to>
                                        <p:strVal val="visible"/>
                                      </p:to>
                                    </p:set>
                                    <p:anim calcmode="lin" valueType="num">
                                      <p:cBhvr>
                                        <p:cTn id="19" dur="500" fill="hold"/>
                                        <p:tgtEl>
                                          <p:spTgt spid="18227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8227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p:bldP spid="182275" grpId="0" build="p"/>
    </p:bldLst>
  </p:timing>
</p:sld>
</file>

<file path=ppt/slides/slide8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22" name="Rectangle 2"/>
          <p:cNvSpPr>
            <a:spLocks noGrp="1" noChangeArrowheads="1"/>
          </p:cNvSpPr>
          <p:nvPr>
            <p:ph type="title" idx="4294967295"/>
          </p:nvPr>
        </p:nvSpPr>
        <p:spPr>
          <a:xfrm>
            <a:off x="457200" y="457200"/>
            <a:ext cx="8229600" cy="1447800"/>
          </a:xfrm>
        </p:spPr>
        <p:txBody>
          <a:bodyPr anchorCtr="1"/>
          <a:lstStyle/>
          <a:p>
            <a:pPr algn="just" eaLnBrk="1" hangingPunct="1">
              <a:defRPr/>
            </a:pPr>
            <a:r>
              <a:rPr lang="fa-IR" sz="3200" b="1" dirty="0" smtClean="0"/>
              <a:t>2- مجموع قدر مطلق انحرافهای نمره ها از میانه کوچکتر یا مساوی مجموع قدر مطلق انحرافهای نمره ها از هر عدد دیگری است(بدون در نظر گرفتن علامت).</a:t>
            </a:r>
            <a:endParaRPr lang="en-US" sz="3200" b="1" dirty="0" smtClean="0"/>
          </a:p>
        </p:txBody>
      </p:sp>
      <p:sp>
        <p:nvSpPr>
          <p:cNvPr id="16388" name="Rectangle 3"/>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fa-IR"/>
          </a:p>
        </p:txBody>
      </p:sp>
      <p:graphicFrame>
        <p:nvGraphicFramePr>
          <p:cNvPr id="184324" name="Object 4"/>
          <p:cNvGraphicFramePr>
            <a:graphicFrameLocks noChangeAspect="1"/>
          </p:cNvGraphicFramePr>
          <p:nvPr/>
        </p:nvGraphicFramePr>
        <p:xfrm>
          <a:off x="2971800" y="2133600"/>
          <a:ext cx="3076575" cy="533400"/>
        </p:xfrm>
        <a:graphic>
          <a:graphicData uri="http://schemas.openxmlformats.org/presentationml/2006/ole">
            <mc:AlternateContent xmlns:mc="http://schemas.openxmlformats.org/markup-compatibility/2006">
              <mc:Choice xmlns:v="urn:schemas-microsoft-com:vml" Requires="v">
                <p:oleObj spid="_x0000_s16392" name="Equation" r:id="rId4" imgW="1218960" imgH="253800" progId="Equation.3">
                  <p:embed/>
                </p:oleObj>
              </mc:Choice>
              <mc:Fallback>
                <p:oleObj name="Equation" r:id="rId4" imgW="1218960" imgH="253800" progId="Equation.3">
                  <p:embed/>
                  <p:pic>
                    <p:nvPicPr>
                      <p:cNvPr id="0" name="Object 4"/>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2971800" y="2133600"/>
                        <a:ext cx="307657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47" name="Group 39"/>
          <p:cNvGraphicFramePr>
            <a:graphicFrameLocks noGrp="1"/>
          </p:cNvGraphicFramePr>
          <p:nvPr>
            <p:ph idx="4294967295"/>
          </p:nvPr>
        </p:nvGraphicFramePr>
        <p:xfrm>
          <a:off x="457200" y="2895600"/>
          <a:ext cx="8229600" cy="3414078"/>
        </p:xfrm>
        <a:graphic>
          <a:graphicData uri="http://schemas.openxmlformats.org/drawingml/2006/table">
            <a:tbl>
              <a:tblPr/>
              <a:tblGrid>
                <a:gridCol w="1295400"/>
                <a:gridCol w="1547813"/>
                <a:gridCol w="1533525"/>
                <a:gridCol w="1533525"/>
                <a:gridCol w="1535112"/>
                <a:gridCol w="784225"/>
              </a:tblGrid>
              <a:tr h="417513">
                <a:tc rowSpan="2">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نمره ها</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قدر مطلق انحرافات</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5925">
                <a:tc vMerge="1">
                  <a:txBody>
                    <a:bodyPr/>
                    <a:lstStyle/>
                    <a:p>
                      <a:endParaRPr lang="en-US"/>
                    </a:p>
                  </a:txBody>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میانه(6)</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4</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7</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9</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54188">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4</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6</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7</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9</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4</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4</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endParaRPr kumimoji="0" lang="fa-IR"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7</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11</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8</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8</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14</a:t>
                      </a:r>
                      <a:endPar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84322"/>
                                        </p:tgtEl>
                                        <p:attrNameLst>
                                          <p:attrName>style.visibility</p:attrName>
                                        </p:attrNameLst>
                                      </p:cBhvr>
                                      <p:to>
                                        <p:strVal val="visible"/>
                                      </p:to>
                                    </p:set>
                                    <p:anim calcmode="lin" valueType="num">
                                      <p:cBhvr>
                                        <p:cTn id="7" dur="500" fill="hold"/>
                                        <p:tgtEl>
                                          <p:spTgt spid="184322"/>
                                        </p:tgtEl>
                                        <p:attrNameLst>
                                          <p:attrName>ppt_w</p:attrName>
                                        </p:attrNameLst>
                                      </p:cBhvr>
                                      <p:tavLst>
                                        <p:tav tm="0">
                                          <p:val>
                                            <p:fltVal val="0"/>
                                          </p:val>
                                        </p:tav>
                                        <p:tav tm="100000">
                                          <p:val>
                                            <p:strVal val="#ppt_w"/>
                                          </p:val>
                                        </p:tav>
                                      </p:tavLst>
                                    </p:anim>
                                    <p:anim calcmode="lin" valueType="num">
                                      <p:cBhvr>
                                        <p:cTn id="8" dur="500" fill="hold"/>
                                        <p:tgtEl>
                                          <p:spTgt spid="18432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84324"/>
                                        </p:tgtEl>
                                        <p:attrNameLst>
                                          <p:attrName>style.visibility</p:attrName>
                                        </p:attrNameLst>
                                      </p:cBhvr>
                                      <p:to>
                                        <p:strVal val="visible"/>
                                      </p:to>
                                    </p:set>
                                    <p:anim calcmode="lin" valueType="num">
                                      <p:cBhvr>
                                        <p:cTn id="13" dur="500" fill="hold"/>
                                        <p:tgtEl>
                                          <p:spTgt spid="184324"/>
                                        </p:tgtEl>
                                        <p:attrNameLst>
                                          <p:attrName>ppt_w</p:attrName>
                                        </p:attrNameLst>
                                      </p:cBhvr>
                                      <p:tavLst>
                                        <p:tav tm="0">
                                          <p:val>
                                            <p:fltVal val="0"/>
                                          </p:val>
                                        </p:tav>
                                        <p:tav tm="100000">
                                          <p:val>
                                            <p:strVal val="#ppt_w"/>
                                          </p:val>
                                        </p:tav>
                                      </p:tavLst>
                                    </p:anim>
                                    <p:anim calcmode="lin" valueType="num">
                                      <p:cBhvr>
                                        <p:cTn id="14" dur="500" fill="hold"/>
                                        <p:tgtEl>
                                          <p:spTgt spid="184324"/>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23" presetClass="entr" presetSubtype="16" fill="hold" nodeType="afterEffect">
                                  <p:stCondLst>
                                    <p:cond delay="0"/>
                                  </p:stCondLst>
                                  <p:childTnLst>
                                    <p:set>
                                      <p:cBhvr>
                                        <p:cTn id="17" dur="1" fill="hold">
                                          <p:stCondLst>
                                            <p:cond delay="0"/>
                                          </p:stCondLst>
                                        </p:cTn>
                                        <p:tgtEl>
                                          <p:spTgt spid="17447"/>
                                        </p:tgtEl>
                                        <p:attrNameLst>
                                          <p:attrName>style.visibility</p:attrName>
                                        </p:attrNameLst>
                                      </p:cBhvr>
                                      <p:to>
                                        <p:strVal val="visible"/>
                                      </p:to>
                                    </p:set>
                                    <p:anim calcmode="lin" valueType="num">
                                      <p:cBhvr>
                                        <p:cTn id="18" dur="500" fill="hold"/>
                                        <p:tgtEl>
                                          <p:spTgt spid="17447"/>
                                        </p:tgtEl>
                                        <p:attrNameLst>
                                          <p:attrName>ppt_w</p:attrName>
                                        </p:attrNameLst>
                                      </p:cBhvr>
                                      <p:tavLst>
                                        <p:tav tm="0">
                                          <p:val>
                                            <p:fltVal val="0"/>
                                          </p:val>
                                        </p:tav>
                                        <p:tav tm="100000">
                                          <p:val>
                                            <p:strVal val="#ppt_w"/>
                                          </p:val>
                                        </p:tav>
                                      </p:tavLst>
                                    </p:anim>
                                    <p:anim calcmode="lin" valueType="num">
                                      <p:cBhvr>
                                        <p:cTn id="19" dur="500" fill="hold"/>
                                        <p:tgtEl>
                                          <p:spTgt spid="174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p:bldLst>
  </p:timing>
</p:sld>
</file>

<file path=ppt/slides/slide8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6370" name="Rectangle 2"/>
          <p:cNvSpPr>
            <a:spLocks noGrp="1" noChangeArrowheads="1"/>
          </p:cNvSpPr>
          <p:nvPr>
            <p:ph type="ctrTitle" idx="4294967295"/>
          </p:nvPr>
        </p:nvSpPr>
        <p:spPr>
          <a:xfrm>
            <a:off x="838200" y="1828800"/>
            <a:ext cx="7467600" cy="1905000"/>
          </a:xfrm>
        </p:spPr>
        <p:txBody>
          <a:bodyPr anchor="b" anchorCtr="1"/>
          <a:lstStyle/>
          <a:p>
            <a:pPr algn="just" eaLnBrk="1" hangingPunct="1">
              <a:defRPr/>
            </a:pPr>
            <a:r>
              <a:rPr lang="fa-IR" sz="3200" b="1" dirty="0" smtClean="0">
                <a:solidFill>
                  <a:schemeClr val="hlink"/>
                </a:solidFill>
              </a:rPr>
              <a:t>میانگین</a:t>
            </a:r>
            <a:r>
              <a:rPr lang="fa-IR" sz="3200" b="1" dirty="0" smtClean="0"/>
              <a:t/>
            </a:r>
            <a:br>
              <a:rPr lang="fa-IR" sz="3200" b="1" dirty="0" smtClean="0"/>
            </a:br>
            <a:r>
              <a:rPr lang="fa-IR" sz="3200" b="1" dirty="0" smtClean="0"/>
              <a:t>                          </a:t>
            </a:r>
            <a:br>
              <a:rPr lang="fa-IR" sz="3200" b="1" dirty="0" smtClean="0"/>
            </a:br>
            <a:r>
              <a:rPr lang="fa-IR" sz="3200" b="1" dirty="0" smtClean="0"/>
              <a:t/>
            </a:r>
            <a:br>
              <a:rPr lang="fa-IR" sz="3200" b="1" dirty="0" smtClean="0"/>
            </a:br>
            <a:r>
              <a:rPr lang="fa-IR" sz="3200" b="1" dirty="0" smtClean="0"/>
              <a:t>مشهورترین و معتربرترین شاخص گرایش مرکزی میانگین است. میانگین معدل حسابی گروهی از </a:t>
            </a:r>
            <a:br>
              <a:rPr lang="fa-IR" sz="3200" b="1" dirty="0" smtClean="0"/>
            </a:br>
            <a:r>
              <a:rPr lang="fa-IR" sz="3200" b="1" dirty="0" smtClean="0"/>
              <a:t>نمره هاست</a:t>
            </a:r>
            <a:r>
              <a:rPr lang="en-US" sz="3200" b="1" dirty="0" smtClean="0"/>
              <a:t>.</a:t>
            </a:r>
            <a:r>
              <a:rPr lang="fa-IR" sz="3200" b="1" dirty="0" smtClean="0"/>
              <a:t> </a:t>
            </a:r>
            <a:endParaRPr lang="en-US" sz="3200" b="1" dirty="0" smtClean="0"/>
          </a:p>
        </p:txBody>
      </p:sp>
      <p:grpSp>
        <p:nvGrpSpPr>
          <p:cNvPr id="17412" name="Group 3"/>
          <p:cNvGrpSpPr>
            <a:grpSpLocks/>
          </p:cNvGrpSpPr>
          <p:nvPr/>
        </p:nvGrpSpPr>
        <p:grpSpPr bwMode="auto">
          <a:xfrm>
            <a:off x="152400" y="4267200"/>
            <a:ext cx="7272338" cy="1354138"/>
            <a:chOff x="144" y="2496"/>
            <a:chExt cx="4581" cy="853"/>
          </a:xfrm>
        </p:grpSpPr>
        <p:sp>
          <p:nvSpPr>
            <p:cNvPr id="17415" name="Text Box 4"/>
            <p:cNvSpPr txBox="1">
              <a:spLocks noChangeArrowheads="1"/>
            </p:cNvSpPr>
            <p:nvPr/>
          </p:nvSpPr>
          <p:spPr bwMode="auto">
            <a:xfrm>
              <a:off x="144" y="2700"/>
              <a:ext cx="1112" cy="404"/>
            </a:xfrm>
            <a:prstGeom prst="rect">
              <a:avLst/>
            </a:prstGeom>
            <a:noFill/>
            <a:ln w="9525">
              <a:noFill/>
              <a:miter lim="800000"/>
              <a:headEnd/>
              <a:tailEnd/>
            </a:ln>
          </p:spPr>
          <p:txBody>
            <a:bodyPr>
              <a:spAutoFit/>
            </a:bodyPr>
            <a:lstStyle/>
            <a:p>
              <a:pPr algn="r">
                <a:spcBef>
                  <a:spcPct val="50000"/>
                </a:spcBef>
              </a:pPr>
              <a:r>
                <a:rPr lang="fa-IR" sz="3600" b="1">
                  <a:latin typeface="Arial" charset="0"/>
                  <a:cs typeface="B Zar" pitchFamily="2" charset="-78"/>
                </a:rPr>
                <a:t>= ميانگين</a:t>
              </a:r>
              <a:endParaRPr lang="en-US" sz="3600" b="1">
                <a:latin typeface="Arial" charset="0"/>
                <a:cs typeface="B Zar" pitchFamily="2" charset="-78"/>
              </a:endParaRPr>
            </a:p>
          </p:txBody>
        </p:sp>
        <p:sp>
          <p:nvSpPr>
            <p:cNvPr id="17416" name="Text Box 5"/>
            <p:cNvSpPr txBox="1">
              <a:spLocks noChangeArrowheads="1"/>
            </p:cNvSpPr>
            <p:nvPr/>
          </p:nvSpPr>
          <p:spPr bwMode="auto">
            <a:xfrm>
              <a:off x="1167" y="2496"/>
              <a:ext cx="2847" cy="404"/>
            </a:xfrm>
            <a:prstGeom prst="rect">
              <a:avLst/>
            </a:prstGeom>
            <a:noFill/>
            <a:ln w="9525">
              <a:noFill/>
              <a:miter lim="800000"/>
              <a:headEnd/>
              <a:tailEnd/>
            </a:ln>
          </p:spPr>
          <p:txBody>
            <a:bodyPr>
              <a:spAutoFit/>
            </a:bodyPr>
            <a:lstStyle/>
            <a:p>
              <a:pPr>
                <a:spcBef>
                  <a:spcPct val="50000"/>
                </a:spcBef>
              </a:pPr>
              <a:r>
                <a:rPr lang="fa-IR" sz="3600" b="1">
                  <a:latin typeface="Arial" charset="0"/>
                  <a:cs typeface="B Zar" pitchFamily="2" charset="-78"/>
                </a:rPr>
                <a:t>حاصل جمع كل نمره ها</a:t>
              </a:r>
              <a:endParaRPr lang="en-US" sz="3600" b="1">
                <a:latin typeface="Arial" charset="0"/>
                <a:cs typeface="B Zar" pitchFamily="2" charset="-78"/>
              </a:endParaRPr>
            </a:p>
          </p:txBody>
        </p:sp>
        <p:sp>
          <p:nvSpPr>
            <p:cNvPr id="17417" name="Text Box 6"/>
            <p:cNvSpPr txBox="1">
              <a:spLocks noChangeArrowheads="1"/>
            </p:cNvSpPr>
            <p:nvPr/>
          </p:nvSpPr>
          <p:spPr bwMode="auto">
            <a:xfrm>
              <a:off x="1211" y="2945"/>
              <a:ext cx="3514" cy="404"/>
            </a:xfrm>
            <a:prstGeom prst="rect">
              <a:avLst/>
            </a:prstGeom>
            <a:noFill/>
            <a:ln w="9525">
              <a:noFill/>
              <a:miter lim="800000"/>
              <a:headEnd/>
              <a:tailEnd/>
            </a:ln>
          </p:spPr>
          <p:txBody>
            <a:bodyPr>
              <a:spAutoFit/>
            </a:bodyPr>
            <a:lstStyle/>
            <a:p>
              <a:pPr>
                <a:spcBef>
                  <a:spcPct val="50000"/>
                </a:spcBef>
              </a:pPr>
              <a:r>
                <a:rPr lang="fa-IR" sz="3600" b="1">
                  <a:latin typeface="Arial" charset="0"/>
                  <a:cs typeface="B Zar" pitchFamily="2" charset="-78"/>
                </a:rPr>
                <a:t>تعداد كل نمره ها</a:t>
              </a:r>
              <a:endParaRPr lang="en-US" sz="3600" b="1">
                <a:latin typeface="Arial" charset="0"/>
                <a:cs typeface="B Zar" pitchFamily="2" charset="-78"/>
              </a:endParaRPr>
            </a:p>
          </p:txBody>
        </p:sp>
        <p:sp>
          <p:nvSpPr>
            <p:cNvPr id="17418" name="Line 7"/>
            <p:cNvSpPr>
              <a:spLocks noChangeShapeType="1"/>
            </p:cNvSpPr>
            <p:nvPr/>
          </p:nvSpPr>
          <p:spPr bwMode="auto">
            <a:xfrm>
              <a:off x="1256" y="2900"/>
              <a:ext cx="2446" cy="0"/>
            </a:xfrm>
            <a:prstGeom prst="line">
              <a:avLst/>
            </a:prstGeom>
            <a:noFill/>
            <a:ln w="38100">
              <a:solidFill>
                <a:schemeClr val="tx1"/>
              </a:solidFill>
              <a:round/>
              <a:headEnd/>
              <a:tailEnd/>
            </a:ln>
          </p:spPr>
          <p:txBody>
            <a:bodyPr/>
            <a:lstStyle/>
            <a:p>
              <a:endParaRPr lang="en-US"/>
            </a:p>
          </p:txBody>
        </p:sp>
      </p:grpSp>
      <p:sp>
        <p:nvSpPr>
          <p:cNvPr id="17413" name="Rectangle 8"/>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fa-IR"/>
          </a:p>
        </p:txBody>
      </p:sp>
      <p:graphicFrame>
        <p:nvGraphicFramePr>
          <p:cNvPr id="17410" name="Object 9"/>
          <p:cNvGraphicFramePr>
            <a:graphicFrameLocks noChangeAspect="1"/>
          </p:cNvGraphicFramePr>
          <p:nvPr/>
        </p:nvGraphicFramePr>
        <p:xfrm>
          <a:off x="6019800" y="4267200"/>
          <a:ext cx="2438400" cy="1371600"/>
        </p:xfrm>
        <a:graphic>
          <a:graphicData uri="http://schemas.openxmlformats.org/presentationml/2006/ole">
            <mc:AlternateContent xmlns:mc="http://schemas.openxmlformats.org/markup-compatibility/2006">
              <mc:Choice xmlns:v="urn:schemas-microsoft-com:vml" Requires="v">
                <p:oleObj spid="_x0000_s17416" name="Equation" r:id="rId4" imgW="558558" imgH="393529" progId="Equation.3">
                  <p:embed/>
                </p:oleObj>
              </mc:Choice>
              <mc:Fallback>
                <p:oleObj name="Equation" r:id="rId4" imgW="558558" imgH="393529" progId="Equation.3">
                  <p:embed/>
                  <p:pic>
                    <p:nvPicPr>
                      <p:cNvPr id="0" name="Object 9"/>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6019800" y="4267200"/>
                        <a:ext cx="2438400"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4" name="Rectangle 10"/>
          <p:cNvSpPr>
            <a:spLocks noChangeArrowheads="1"/>
          </p:cNvSpPr>
          <p:nvPr/>
        </p:nvSpPr>
        <p:spPr bwMode="auto">
          <a:xfrm>
            <a:off x="0" y="3624263"/>
            <a:ext cx="9144000" cy="0"/>
          </a:xfrm>
          <a:prstGeom prst="rect">
            <a:avLst/>
          </a:prstGeom>
          <a:noFill/>
          <a:ln w="9525">
            <a:noFill/>
            <a:miter lim="800000"/>
            <a:headEnd/>
            <a:tailEnd/>
          </a:ln>
        </p:spPr>
        <p:txBody>
          <a:bodyPr wrap="none" anchor="ctr">
            <a:spAutoFit/>
          </a:bodyPr>
          <a:lstStyle/>
          <a:p>
            <a:endParaRPr lang="fa-I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86370"/>
                                        </p:tgtEl>
                                        <p:attrNameLst>
                                          <p:attrName>style.visibility</p:attrName>
                                        </p:attrNameLst>
                                      </p:cBhvr>
                                      <p:to>
                                        <p:strVal val="visible"/>
                                      </p:to>
                                    </p:set>
                                    <p:anim calcmode="lin" valueType="num">
                                      <p:cBhvr>
                                        <p:cTn id="7" dur="500" fill="hold"/>
                                        <p:tgtEl>
                                          <p:spTgt spid="186370"/>
                                        </p:tgtEl>
                                        <p:attrNameLst>
                                          <p:attrName>ppt_w</p:attrName>
                                        </p:attrNameLst>
                                      </p:cBhvr>
                                      <p:tavLst>
                                        <p:tav tm="0">
                                          <p:val>
                                            <p:fltVal val="0"/>
                                          </p:val>
                                        </p:tav>
                                        <p:tav tm="100000">
                                          <p:val>
                                            <p:strVal val="#ppt_w"/>
                                          </p:val>
                                        </p:tav>
                                      </p:tavLst>
                                    </p:anim>
                                    <p:anim calcmode="lin" valueType="num">
                                      <p:cBhvr>
                                        <p:cTn id="8" dur="500" fill="hold"/>
                                        <p:tgtEl>
                                          <p:spTgt spid="1863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0" grpId="0"/>
    </p:bldLst>
  </p:timing>
</p:sld>
</file>

<file path=ppt/slides/slide8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8418" name="Rectangle 2"/>
          <p:cNvSpPr>
            <a:spLocks noGrp="1" noChangeArrowheads="1"/>
          </p:cNvSpPr>
          <p:nvPr>
            <p:ph type="title" idx="4294967295"/>
          </p:nvPr>
        </p:nvSpPr>
        <p:spPr/>
        <p:txBody>
          <a:bodyPr anchorCtr="1"/>
          <a:lstStyle/>
          <a:p>
            <a:pPr eaLnBrk="1" hangingPunct="1">
              <a:defRPr/>
            </a:pPr>
            <a:r>
              <a:rPr lang="fa-IR" sz="4000" b="1" smtClean="0">
                <a:solidFill>
                  <a:schemeClr val="hlink"/>
                </a:solidFill>
              </a:rPr>
              <a:t>محاسبه میانگین در جدول توزیع فراوانی</a:t>
            </a:r>
            <a:endParaRPr lang="en-US" sz="4000" b="1" smtClean="0">
              <a:solidFill>
                <a:schemeClr val="hlink"/>
              </a:solidFill>
            </a:endParaRPr>
          </a:p>
        </p:txBody>
      </p:sp>
      <p:graphicFrame>
        <p:nvGraphicFramePr>
          <p:cNvPr id="188419" name="Group 3"/>
          <p:cNvGraphicFramePr>
            <a:graphicFrameLocks noGrp="1"/>
          </p:cNvGraphicFramePr>
          <p:nvPr>
            <p:ph idx="4294967295"/>
          </p:nvPr>
        </p:nvGraphicFramePr>
        <p:xfrm>
          <a:off x="914400" y="2286000"/>
          <a:ext cx="2438400" cy="2906713"/>
        </p:xfrm>
        <a:graphic>
          <a:graphicData uri="http://schemas.openxmlformats.org/drawingml/2006/table">
            <a:tbl>
              <a:tblPr/>
              <a:tblGrid>
                <a:gridCol w="768350"/>
                <a:gridCol w="835025"/>
                <a:gridCol w="835025"/>
              </a:tblGrid>
              <a:tr h="454025">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X</a:t>
                      </a:r>
                      <a:endPar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f</a:t>
                      </a:r>
                      <a:endPar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fx</a:t>
                      </a:r>
                      <a:endPar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12925">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18</a:t>
                      </a: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17</a:t>
                      </a: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15</a:t>
                      </a: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12</a:t>
                      </a: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11</a:t>
                      </a: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a:t>
                      </a: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a:t>
                      </a: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a:t>
                      </a: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a:t>
                      </a: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a:t>
                      </a: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18</a:t>
                      </a: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34</a:t>
                      </a: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30</a:t>
                      </a: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36</a:t>
                      </a: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55</a:t>
                      </a: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fa-IR"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13</a:t>
                      </a: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173</a:t>
                      </a:r>
                      <a:endPar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55" name="Rectangle 21"/>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fa-IR"/>
          </a:p>
        </p:txBody>
      </p:sp>
      <p:sp>
        <p:nvSpPr>
          <p:cNvPr id="18456" name="Rectangle 22"/>
          <p:cNvSpPr>
            <a:spLocks noChangeArrowheads="1"/>
          </p:cNvSpPr>
          <p:nvPr/>
        </p:nvSpPr>
        <p:spPr bwMode="auto">
          <a:xfrm>
            <a:off x="0" y="3624263"/>
            <a:ext cx="9144000" cy="0"/>
          </a:xfrm>
          <a:prstGeom prst="rect">
            <a:avLst/>
          </a:prstGeom>
          <a:noFill/>
          <a:ln w="9525">
            <a:noFill/>
            <a:miter lim="800000"/>
            <a:headEnd/>
            <a:tailEnd/>
          </a:ln>
        </p:spPr>
        <p:txBody>
          <a:bodyPr wrap="none" anchor="ctr">
            <a:spAutoFit/>
          </a:bodyPr>
          <a:lstStyle/>
          <a:p>
            <a:endParaRPr lang="fa-IR"/>
          </a:p>
        </p:txBody>
      </p:sp>
      <p:sp>
        <p:nvSpPr>
          <p:cNvPr id="18457" name="Rectangle 23"/>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fa-IR"/>
          </a:p>
        </p:txBody>
      </p:sp>
      <p:graphicFrame>
        <p:nvGraphicFramePr>
          <p:cNvPr id="188440" name="Object 24"/>
          <p:cNvGraphicFramePr>
            <a:graphicFrameLocks noChangeAspect="1"/>
          </p:cNvGraphicFramePr>
          <p:nvPr/>
        </p:nvGraphicFramePr>
        <p:xfrm>
          <a:off x="4343400" y="3962400"/>
          <a:ext cx="3733800" cy="838200"/>
        </p:xfrm>
        <a:graphic>
          <a:graphicData uri="http://schemas.openxmlformats.org/presentationml/2006/ole">
            <mc:AlternateContent xmlns:mc="http://schemas.openxmlformats.org/markup-compatibility/2006">
              <mc:Choice xmlns:v="urn:schemas-microsoft-com:vml" Requires="v">
                <p:oleObj spid="_x0000_s18446" name="Equation" r:id="rId4" imgW="1040948" imgH="393529" progId="Equation.3">
                  <p:embed/>
                </p:oleObj>
              </mc:Choice>
              <mc:Fallback>
                <p:oleObj name="Equation" r:id="rId4" imgW="1040948" imgH="393529" progId="Equation.3">
                  <p:embed/>
                  <p:pic>
                    <p:nvPicPr>
                      <p:cNvPr id="0" name="Object 24"/>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4343400" y="3962400"/>
                        <a:ext cx="37338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58" name="Rectangle 25"/>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fa-IR"/>
          </a:p>
        </p:txBody>
      </p:sp>
      <p:graphicFrame>
        <p:nvGraphicFramePr>
          <p:cNvPr id="188442" name="Object 26"/>
          <p:cNvGraphicFramePr>
            <a:graphicFrameLocks noChangeAspect="1"/>
          </p:cNvGraphicFramePr>
          <p:nvPr/>
        </p:nvGraphicFramePr>
        <p:xfrm>
          <a:off x="4800600" y="2133600"/>
          <a:ext cx="2603500" cy="1447800"/>
        </p:xfrm>
        <a:graphic>
          <a:graphicData uri="http://schemas.openxmlformats.org/presentationml/2006/ole">
            <mc:AlternateContent xmlns:mc="http://schemas.openxmlformats.org/markup-compatibility/2006">
              <mc:Choice xmlns:v="urn:schemas-microsoft-com:vml" Requires="v">
                <p:oleObj spid="_x0000_s18447" name="Equation" r:id="rId6" imgW="609480" imgH="393480" progId="Equation.3">
                  <p:embed/>
                </p:oleObj>
              </mc:Choice>
              <mc:Fallback>
                <p:oleObj name="Equation" r:id="rId6" imgW="609480" imgH="393480" progId="Equation.3">
                  <p:embed/>
                  <p:pic>
                    <p:nvPicPr>
                      <p:cNvPr id="0" name="Object 26"/>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4800600" y="2133600"/>
                        <a:ext cx="2603500"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88418"/>
                                        </p:tgtEl>
                                        <p:attrNameLst>
                                          <p:attrName>style.visibility</p:attrName>
                                        </p:attrNameLst>
                                      </p:cBhvr>
                                      <p:to>
                                        <p:strVal val="visible"/>
                                      </p:to>
                                    </p:set>
                                    <p:anim calcmode="lin" valueType="num">
                                      <p:cBhvr>
                                        <p:cTn id="7" dur="500" fill="hold"/>
                                        <p:tgtEl>
                                          <p:spTgt spid="188418"/>
                                        </p:tgtEl>
                                        <p:attrNameLst>
                                          <p:attrName>ppt_w</p:attrName>
                                        </p:attrNameLst>
                                      </p:cBhvr>
                                      <p:tavLst>
                                        <p:tav tm="0">
                                          <p:val>
                                            <p:fltVal val="0"/>
                                          </p:val>
                                        </p:tav>
                                        <p:tav tm="100000">
                                          <p:val>
                                            <p:strVal val="#ppt_w"/>
                                          </p:val>
                                        </p:tav>
                                      </p:tavLst>
                                    </p:anim>
                                    <p:anim calcmode="lin" valueType="num">
                                      <p:cBhvr>
                                        <p:cTn id="8" dur="500" fill="hold"/>
                                        <p:tgtEl>
                                          <p:spTgt spid="18841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88419"/>
                                        </p:tgtEl>
                                        <p:attrNameLst>
                                          <p:attrName>style.visibility</p:attrName>
                                        </p:attrNameLst>
                                      </p:cBhvr>
                                      <p:to>
                                        <p:strVal val="visible"/>
                                      </p:to>
                                    </p:set>
                                    <p:anim calcmode="lin" valueType="num">
                                      <p:cBhvr>
                                        <p:cTn id="13" dur="500" fill="hold"/>
                                        <p:tgtEl>
                                          <p:spTgt spid="188419"/>
                                        </p:tgtEl>
                                        <p:attrNameLst>
                                          <p:attrName>ppt_w</p:attrName>
                                        </p:attrNameLst>
                                      </p:cBhvr>
                                      <p:tavLst>
                                        <p:tav tm="0">
                                          <p:val>
                                            <p:fltVal val="0"/>
                                          </p:val>
                                        </p:tav>
                                        <p:tav tm="100000">
                                          <p:val>
                                            <p:strVal val="#ppt_w"/>
                                          </p:val>
                                        </p:tav>
                                      </p:tavLst>
                                    </p:anim>
                                    <p:anim calcmode="lin" valueType="num">
                                      <p:cBhvr>
                                        <p:cTn id="14" dur="500" fill="hold"/>
                                        <p:tgtEl>
                                          <p:spTgt spid="188419"/>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188442"/>
                                        </p:tgtEl>
                                        <p:attrNameLst>
                                          <p:attrName>style.visibility</p:attrName>
                                        </p:attrNameLst>
                                      </p:cBhvr>
                                      <p:to>
                                        <p:strVal val="visible"/>
                                      </p:to>
                                    </p:set>
                                    <p:anim calcmode="lin" valueType="num">
                                      <p:cBhvr>
                                        <p:cTn id="17" dur="500" fill="hold"/>
                                        <p:tgtEl>
                                          <p:spTgt spid="188442"/>
                                        </p:tgtEl>
                                        <p:attrNameLst>
                                          <p:attrName>ppt_w</p:attrName>
                                        </p:attrNameLst>
                                      </p:cBhvr>
                                      <p:tavLst>
                                        <p:tav tm="0">
                                          <p:val>
                                            <p:fltVal val="0"/>
                                          </p:val>
                                        </p:tav>
                                        <p:tav tm="100000">
                                          <p:val>
                                            <p:strVal val="#ppt_w"/>
                                          </p:val>
                                        </p:tav>
                                      </p:tavLst>
                                    </p:anim>
                                    <p:anim calcmode="lin" valueType="num">
                                      <p:cBhvr>
                                        <p:cTn id="18" dur="500" fill="hold"/>
                                        <p:tgtEl>
                                          <p:spTgt spid="188442"/>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188440"/>
                                        </p:tgtEl>
                                        <p:attrNameLst>
                                          <p:attrName>style.visibility</p:attrName>
                                        </p:attrNameLst>
                                      </p:cBhvr>
                                      <p:to>
                                        <p:strVal val="visible"/>
                                      </p:to>
                                    </p:set>
                                    <p:anim calcmode="lin" valueType="num">
                                      <p:cBhvr>
                                        <p:cTn id="21" dur="500" fill="hold"/>
                                        <p:tgtEl>
                                          <p:spTgt spid="188440"/>
                                        </p:tgtEl>
                                        <p:attrNameLst>
                                          <p:attrName>ppt_w</p:attrName>
                                        </p:attrNameLst>
                                      </p:cBhvr>
                                      <p:tavLst>
                                        <p:tav tm="0">
                                          <p:val>
                                            <p:fltVal val="0"/>
                                          </p:val>
                                        </p:tav>
                                        <p:tav tm="100000">
                                          <p:val>
                                            <p:strVal val="#ppt_w"/>
                                          </p:val>
                                        </p:tav>
                                      </p:tavLst>
                                    </p:anim>
                                    <p:anim calcmode="lin" valueType="num">
                                      <p:cBhvr>
                                        <p:cTn id="22" dur="500" fill="hold"/>
                                        <p:tgtEl>
                                          <p:spTgt spid="1884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8" grpId="0"/>
    </p:bldLst>
  </p:timing>
</p:sld>
</file>

<file path=ppt/slides/slide8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0466" name="Rectangle 2"/>
          <p:cNvSpPr>
            <a:spLocks noGrp="1" noChangeArrowheads="1"/>
          </p:cNvSpPr>
          <p:nvPr>
            <p:ph type="title" idx="4294967295"/>
          </p:nvPr>
        </p:nvSpPr>
        <p:spPr>
          <a:xfrm>
            <a:off x="533400" y="457200"/>
            <a:ext cx="8229600" cy="1139825"/>
          </a:xfrm>
        </p:spPr>
        <p:txBody>
          <a:bodyPr anchorCtr="1"/>
          <a:lstStyle/>
          <a:p>
            <a:pPr eaLnBrk="1" hangingPunct="1">
              <a:defRPr/>
            </a:pPr>
            <a:r>
              <a:rPr lang="fa-IR" sz="4000" b="1" smtClean="0">
                <a:solidFill>
                  <a:schemeClr val="hlink"/>
                </a:solidFill>
              </a:rPr>
              <a:t>محاسبه میانگین اعداد طبقه بندی شده</a:t>
            </a:r>
            <a:r>
              <a:rPr lang="fa-IR" sz="4000" b="1" smtClean="0"/>
              <a:t> </a:t>
            </a:r>
            <a:endParaRPr lang="en-US" sz="4000" b="1" smtClean="0"/>
          </a:p>
        </p:txBody>
      </p:sp>
      <p:sp>
        <p:nvSpPr>
          <p:cNvPr id="190467" name="Rectangle 3"/>
          <p:cNvSpPr>
            <a:spLocks noGrp="1" noChangeArrowheads="1"/>
          </p:cNvSpPr>
          <p:nvPr>
            <p:ph type="body" idx="4294967295"/>
          </p:nvPr>
        </p:nvSpPr>
        <p:spPr>
          <a:xfrm>
            <a:off x="838200" y="2389188"/>
            <a:ext cx="7848600" cy="2630487"/>
          </a:xfrm>
        </p:spPr>
        <p:txBody>
          <a:bodyPr/>
          <a:lstStyle/>
          <a:p>
            <a:pPr algn="just" eaLnBrk="1" hangingPunct="1">
              <a:buFontTx/>
              <a:buNone/>
              <a:defRPr/>
            </a:pPr>
            <a:r>
              <a:rPr lang="fa-IR" b="1" dirty="0" smtClean="0"/>
              <a:t>   برای محاسبه میانگین اعداد طبقه بندی شده ابتدا باید نقاط میانی طبقات (</a:t>
            </a:r>
            <a:r>
              <a:rPr lang="en-US" b="1" dirty="0" smtClean="0"/>
              <a:t>X'</a:t>
            </a:r>
            <a:r>
              <a:rPr lang="fa-IR" b="1" dirty="0" smtClean="0"/>
              <a:t>) را محاسبه و بعد تعداد فراوانی هر طبقه را در نقطه میانی طبقات ضرب و مجموع حاصل ضربها را بر تعداد کل فراوانیها تقسیم کرد.</a:t>
            </a: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90466"/>
                                        </p:tgtEl>
                                        <p:attrNameLst>
                                          <p:attrName>style.visibility</p:attrName>
                                        </p:attrNameLst>
                                      </p:cBhvr>
                                      <p:to>
                                        <p:strVal val="visible"/>
                                      </p:to>
                                    </p:set>
                                    <p:anim calcmode="lin" valueType="num">
                                      <p:cBhvr>
                                        <p:cTn id="7" dur="500" fill="hold"/>
                                        <p:tgtEl>
                                          <p:spTgt spid="190466"/>
                                        </p:tgtEl>
                                        <p:attrNameLst>
                                          <p:attrName>ppt_w</p:attrName>
                                        </p:attrNameLst>
                                      </p:cBhvr>
                                      <p:tavLst>
                                        <p:tav tm="0">
                                          <p:val>
                                            <p:fltVal val="0"/>
                                          </p:val>
                                        </p:tav>
                                        <p:tav tm="100000">
                                          <p:val>
                                            <p:strVal val="#ppt_w"/>
                                          </p:val>
                                        </p:tav>
                                      </p:tavLst>
                                    </p:anim>
                                    <p:anim calcmode="lin" valueType="num">
                                      <p:cBhvr>
                                        <p:cTn id="8" dur="500" fill="hold"/>
                                        <p:tgtEl>
                                          <p:spTgt spid="19046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90467">
                                            <p:txEl>
                                              <p:pRg st="0" end="0"/>
                                            </p:txEl>
                                          </p:spTgt>
                                        </p:tgtEl>
                                        <p:attrNameLst>
                                          <p:attrName>style.visibility</p:attrName>
                                        </p:attrNameLst>
                                      </p:cBhvr>
                                      <p:to>
                                        <p:strVal val="visible"/>
                                      </p:to>
                                    </p:set>
                                    <p:anim calcmode="lin" valueType="num">
                                      <p:cBhvr>
                                        <p:cTn id="13" dur="500" fill="hold"/>
                                        <p:tgtEl>
                                          <p:spTgt spid="19046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9046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6" grpId="0"/>
      <p:bldP spid="190467" grpId="0" build="p"/>
    </p:bldLst>
  </p:timing>
</p:sld>
</file>

<file path=ppt/slides/slide8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2514" name="Rectangle 2"/>
          <p:cNvSpPr>
            <a:spLocks noGrp="1" noChangeArrowheads="1"/>
          </p:cNvSpPr>
          <p:nvPr>
            <p:ph type="title" idx="4294967295"/>
          </p:nvPr>
        </p:nvSpPr>
        <p:spPr/>
        <p:txBody>
          <a:bodyPr anchorCtr="1"/>
          <a:lstStyle/>
          <a:p>
            <a:pPr eaLnBrk="1" hangingPunct="1">
              <a:defRPr/>
            </a:pPr>
            <a:r>
              <a:rPr lang="fa-IR" sz="2800" b="1" dirty="0" smtClean="0"/>
              <a:t> محاسبه میانگین اعداد طبقه بندی شده </a:t>
            </a:r>
            <a:endParaRPr lang="en-US" sz="2800" b="1" dirty="0" smtClean="0"/>
          </a:p>
        </p:txBody>
      </p:sp>
      <p:graphicFrame>
        <p:nvGraphicFramePr>
          <p:cNvPr id="192515" name="Group 3"/>
          <p:cNvGraphicFramePr>
            <a:graphicFrameLocks noGrp="1"/>
          </p:cNvGraphicFramePr>
          <p:nvPr>
            <p:ph sz="half" idx="4294967295"/>
          </p:nvPr>
        </p:nvGraphicFramePr>
        <p:xfrm>
          <a:off x="838200" y="2133600"/>
          <a:ext cx="4191000" cy="3425825"/>
        </p:xfrm>
        <a:graphic>
          <a:graphicData uri="http://schemas.openxmlformats.org/drawingml/2006/table">
            <a:tbl>
              <a:tblPr/>
              <a:tblGrid>
                <a:gridCol w="1295400"/>
                <a:gridCol w="876300"/>
                <a:gridCol w="1009650"/>
                <a:gridCol w="1009650"/>
              </a:tblGrid>
              <a:tr h="6096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9- 5</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14- 10</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19- 15</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24-20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3</a:t>
                      </a:r>
                      <a:endPar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7</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5</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5</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7</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12</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17</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22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21</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84</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85</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110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225">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487" name="Rectangle 25"/>
          <p:cNvSpPr>
            <a:spLocks noChangeArrowheads="1"/>
          </p:cNvSpPr>
          <p:nvPr/>
        </p:nvSpPr>
        <p:spPr bwMode="auto">
          <a:xfrm>
            <a:off x="0" y="3348038"/>
            <a:ext cx="9144000" cy="0"/>
          </a:xfrm>
          <a:prstGeom prst="rect">
            <a:avLst/>
          </a:prstGeom>
          <a:noFill/>
          <a:ln w="9525">
            <a:noFill/>
            <a:miter lim="800000"/>
            <a:headEnd/>
            <a:tailEnd/>
          </a:ln>
        </p:spPr>
        <p:txBody>
          <a:bodyPr wrap="none" anchor="ctr">
            <a:spAutoFit/>
          </a:bodyPr>
          <a:lstStyle/>
          <a:p>
            <a:endParaRPr lang="fa-IR"/>
          </a:p>
        </p:txBody>
      </p:sp>
      <p:graphicFrame>
        <p:nvGraphicFramePr>
          <p:cNvPr id="19458" name="Object 26"/>
          <p:cNvGraphicFramePr>
            <a:graphicFrameLocks noChangeAspect="1"/>
          </p:cNvGraphicFramePr>
          <p:nvPr/>
        </p:nvGraphicFramePr>
        <p:xfrm>
          <a:off x="3200400" y="2209800"/>
          <a:ext cx="762000" cy="469900"/>
        </p:xfrm>
        <a:graphic>
          <a:graphicData uri="http://schemas.openxmlformats.org/presentationml/2006/ole">
            <mc:AlternateContent xmlns:mc="http://schemas.openxmlformats.org/markup-compatibility/2006">
              <mc:Choice xmlns:v="urn:schemas-microsoft-com:vml" Requires="v">
                <p:oleObj spid="_x0000_s19494" name="Equation" r:id="rId4" imgW="215619" imgH="164885" progId="Equation.3">
                  <p:embed/>
                </p:oleObj>
              </mc:Choice>
              <mc:Fallback>
                <p:oleObj name="Equation" r:id="rId4" imgW="215619" imgH="164885" progId="Equation.3">
                  <p:embed/>
                  <p:pic>
                    <p:nvPicPr>
                      <p:cNvPr id="0" name="Object 26"/>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3200400" y="2209800"/>
                        <a:ext cx="7620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88" name="Rectangle 27"/>
          <p:cNvSpPr>
            <a:spLocks noChangeArrowheads="1"/>
          </p:cNvSpPr>
          <p:nvPr/>
        </p:nvSpPr>
        <p:spPr bwMode="auto">
          <a:xfrm>
            <a:off x="0" y="3348038"/>
            <a:ext cx="9144000" cy="0"/>
          </a:xfrm>
          <a:prstGeom prst="rect">
            <a:avLst/>
          </a:prstGeom>
          <a:noFill/>
          <a:ln w="9525">
            <a:noFill/>
            <a:miter lim="800000"/>
            <a:headEnd/>
            <a:tailEnd/>
          </a:ln>
        </p:spPr>
        <p:txBody>
          <a:bodyPr wrap="none" anchor="ctr">
            <a:spAutoFit/>
          </a:bodyPr>
          <a:lstStyle/>
          <a:p>
            <a:endParaRPr lang="fa-IR"/>
          </a:p>
        </p:txBody>
      </p:sp>
      <p:graphicFrame>
        <p:nvGraphicFramePr>
          <p:cNvPr id="19459" name="Object 28"/>
          <p:cNvGraphicFramePr>
            <a:graphicFrameLocks noChangeAspect="1"/>
          </p:cNvGraphicFramePr>
          <p:nvPr/>
        </p:nvGraphicFramePr>
        <p:xfrm>
          <a:off x="4114800" y="2133600"/>
          <a:ext cx="800100" cy="585788"/>
        </p:xfrm>
        <a:graphic>
          <a:graphicData uri="http://schemas.openxmlformats.org/presentationml/2006/ole">
            <mc:AlternateContent xmlns:mc="http://schemas.openxmlformats.org/markup-compatibility/2006">
              <mc:Choice xmlns:v="urn:schemas-microsoft-com:vml" Requires="v">
                <p:oleObj spid="_x0000_s19495" name="Equation" r:id="rId6" imgW="266400" imgH="203040" progId="Equation.3">
                  <p:embed/>
                </p:oleObj>
              </mc:Choice>
              <mc:Fallback>
                <p:oleObj name="Equation" r:id="rId6" imgW="266400" imgH="203040" progId="Equation.3">
                  <p:embed/>
                  <p:pic>
                    <p:nvPicPr>
                      <p:cNvPr id="0" name="Object 28"/>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4114800" y="2133600"/>
                        <a:ext cx="800100" cy="585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89" name="Rectangle 29"/>
          <p:cNvSpPr>
            <a:spLocks noChangeArrowheads="1"/>
          </p:cNvSpPr>
          <p:nvPr/>
        </p:nvSpPr>
        <p:spPr bwMode="auto">
          <a:xfrm>
            <a:off x="0" y="3348038"/>
            <a:ext cx="9144000" cy="0"/>
          </a:xfrm>
          <a:prstGeom prst="rect">
            <a:avLst/>
          </a:prstGeom>
          <a:noFill/>
          <a:ln w="9525">
            <a:noFill/>
            <a:miter lim="800000"/>
            <a:headEnd/>
            <a:tailEnd/>
          </a:ln>
        </p:spPr>
        <p:txBody>
          <a:bodyPr wrap="none" anchor="ctr">
            <a:spAutoFit/>
          </a:bodyPr>
          <a:lstStyle/>
          <a:p>
            <a:endParaRPr lang="fa-IR"/>
          </a:p>
        </p:txBody>
      </p:sp>
      <p:graphicFrame>
        <p:nvGraphicFramePr>
          <p:cNvPr id="192542" name="Object 30"/>
          <p:cNvGraphicFramePr>
            <a:graphicFrameLocks noChangeAspect="1"/>
          </p:cNvGraphicFramePr>
          <p:nvPr/>
        </p:nvGraphicFramePr>
        <p:xfrm>
          <a:off x="4038600" y="5181600"/>
          <a:ext cx="914400" cy="304800"/>
        </p:xfrm>
        <a:graphic>
          <a:graphicData uri="http://schemas.openxmlformats.org/presentationml/2006/ole">
            <mc:AlternateContent xmlns:mc="http://schemas.openxmlformats.org/markup-compatibility/2006">
              <mc:Choice xmlns:v="urn:schemas-microsoft-com:vml" Requires="v">
                <p:oleObj spid="_x0000_s19496" name="Equation" r:id="rId8" imgW="507780" imgH="165028" progId="Equation.3">
                  <p:embed/>
                </p:oleObj>
              </mc:Choice>
              <mc:Fallback>
                <p:oleObj name="Equation" r:id="rId8" imgW="507780" imgH="165028" progId="Equation.3">
                  <p:embed/>
                  <p:pic>
                    <p:nvPicPr>
                      <p:cNvPr id="0" name="Object 30"/>
                      <p:cNvPicPr>
                        <a:picLocks noChangeAspect="1" noChangeArrowheads="1"/>
                      </p:cNvPicPr>
                      <p:nvPr/>
                    </p:nvPicPr>
                    <p:blipFill>
                      <a:blip r:embed="rId9">
                        <a:lum bright="100000"/>
                        <a:extLst>
                          <a:ext uri="{28A0092B-C50C-407E-A947-70E740481C1C}">
                            <a14:useLocalDpi xmlns:a14="http://schemas.microsoft.com/office/drawing/2010/main" val="0"/>
                          </a:ext>
                        </a:extLst>
                      </a:blip>
                      <a:srcRect/>
                      <a:stretch>
                        <a:fillRect/>
                      </a:stretch>
                    </p:blipFill>
                    <p:spPr bwMode="auto">
                      <a:xfrm>
                        <a:off x="4038600" y="5181600"/>
                        <a:ext cx="9144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90" name="Rectangle 31"/>
          <p:cNvSpPr>
            <a:spLocks noChangeArrowheads="1"/>
          </p:cNvSpPr>
          <p:nvPr/>
        </p:nvSpPr>
        <p:spPr bwMode="auto">
          <a:xfrm>
            <a:off x="0" y="3348038"/>
            <a:ext cx="9144000" cy="0"/>
          </a:xfrm>
          <a:prstGeom prst="rect">
            <a:avLst/>
          </a:prstGeom>
          <a:noFill/>
          <a:ln w="9525">
            <a:noFill/>
            <a:miter lim="800000"/>
            <a:headEnd/>
            <a:tailEnd/>
          </a:ln>
        </p:spPr>
        <p:txBody>
          <a:bodyPr wrap="none" anchor="ctr">
            <a:spAutoFit/>
          </a:bodyPr>
          <a:lstStyle/>
          <a:p>
            <a:endParaRPr lang="fa-IR"/>
          </a:p>
        </p:txBody>
      </p:sp>
      <p:graphicFrame>
        <p:nvGraphicFramePr>
          <p:cNvPr id="192544" name="Object 32"/>
          <p:cNvGraphicFramePr>
            <a:graphicFrameLocks noChangeAspect="1"/>
          </p:cNvGraphicFramePr>
          <p:nvPr/>
        </p:nvGraphicFramePr>
        <p:xfrm>
          <a:off x="2209800" y="5105400"/>
          <a:ext cx="762000" cy="363538"/>
        </p:xfrm>
        <a:graphic>
          <a:graphicData uri="http://schemas.openxmlformats.org/presentationml/2006/ole">
            <mc:AlternateContent xmlns:mc="http://schemas.openxmlformats.org/markup-compatibility/2006">
              <mc:Choice xmlns:v="urn:schemas-microsoft-com:vml" Requires="v">
                <p:oleObj spid="_x0000_s19497" name="Equation" r:id="rId10" imgW="418918" imgH="165028" progId="Equation.3">
                  <p:embed/>
                </p:oleObj>
              </mc:Choice>
              <mc:Fallback>
                <p:oleObj name="Equation" r:id="rId10" imgW="418918" imgH="165028" progId="Equation.3">
                  <p:embed/>
                  <p:pic>
                    <p:nvPicPr>
                      <p:cNvPr id="0" name="Object 32"/>
                      <p:cNvPicPr>
                        <a:picLocks noChangeAspect="1" noChangeArrowheads="1"/>
                      </p:cNvPicPr>
                      <p:nvPr/>
                    </p:nvPicPr>
                    <p:blipFill>
                      <a:blip r:embed="rId11">
                        <a:lum bright="100000"/>
                        <a:extLst>
                          <a:ext uri="{28A0092B-C50C-407E-A947-70E740481C1C}">
                            <a14:useLocalDpi xmlns:a14="http://schemas.microsoft.com/office/drawing/2010/main" val="0"/>
                          </a:ext>
                        </a:extLst>
                      </a:blip>
                      <a:srcRect/>
                      <a:stretch>
                        <a:fillRect/>
                      </a:stretch>
                    </p:blipFill>
                    <p:spPr bwMode="auto">
                      <a:xfrm>
                        <a:off x="2209800" y="5105400"/>
                        <a:ext cx="762000" cy="363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91" name="Rectangle 33"/>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fa-IR"/>
          </a:p>
        </p:txBody>
      </p:sp>
      <p:graphicFrame>
        <p:nvGraphicFramePr>
          <p:cNvPr id="192546" name="Object 34"/>
          <p:cNvGraphicFramePr>
            <a:graphicFrameLocks noChangeAspect="1"/>
          </p:cNvGraphicFramePr>
          <p:nvPr/>
        </p:nvGraphicFramePr>
        <p:xfrm>
          <a:off x="6096000" y="2895600"/>
          <a:ext cx="1731963" cy="914400"/>
        </p:xfrm>
        <a:graphic>
          <a:graphicData uri="http://schemas.openxmlformats.org/presentationml/2006/ole">
            <mc:AlternateContent xmlns:mc="http://schemas.openxmlformats.org/markup-compatibility/2006">
              <mc:Choice xmlns:v="urn:schemas-microsoft-com:vml" Requires="v">
                <p:oleObj spid="_x0000_s19498" name="Equation" r:id="rId12" imgW="634680" imgH="393480" progId="Equation.3">
                  <p:embed/>
                </p:oleObj>
              </mc:Choice>
              <mc:Fallback>
                <p:oleObj name="Equation" r:id="rId12" imgW="634680" imgH="393480" progId="Equation.3">
                  <p:embed/>
                  <p:pic>
                    <p:nvPicPr>
                      <p:cNvPr id="0" name="Object 34"/>
                      <p:cNvPicPr>
                        <a:picLocks noChangeAspect="1" noChangeArrowheads="1"/>
                      </p:cNvPicPr>
                      <p:nvPr/>
                    </p:nvPicPr>
                    <p:blipFill>
                      <a:blip r:embed="rId13">
                        <a:lum bright="100000"/>
                        <a:extLst>
                          <a:ext uri="{28A0092B-C50C-407E-A947-70E740481C1C}">
                            <a14:useLocalDpi xmlns:a14="http://schemas.microsoft.com/office/drawing/2010/main" val="0"/>
                          </a:ext>
                        </a:extLst>
                      </a:blip>
                      <a:srcRect/>
                      <a:stretch>
                        <a:fillRect/>
                      </a:stretch>
                    </p:blipFill>
                    <p:spPr bwMode="auto">
                      <a:xfrm>
                        <a:off x="6096000" y="2895600"/>
                        <a:ext cx="1731963"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92" name="Rectangle 35"/>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fa-IR"/>
          </a:p>
        </p:txBody>
      </p:sp>
      <p:graphicFrame>
        <p:nvGraphicFramePr>
          <p:cNvPr id="192548" name="Object 36"/>
          <p:cNvGraphicFramePr>
            <a:graphicFrameLocks noChangeAspect="1"/>
          </p:cNvGraphicFramePr>
          <p:nvPr/>
        </p:nvGraphicFramePr>
        <p:xfrm>
          <a:off x="5867400" y="4495800"/>
          <a:ext cx="2209800" cy="838200"/>
        </p:xfrm>
        <a:graphic>
          <a:graphicData uri="http://schemas.openxmlformats.org/presentationml/2006/ole">
            <mc:AlternateContent xmlns:mc="http://schemas.openxmlformats.org/markup-compatibility/2006">
              <mc:Choice xmlns:v="urn:schemas-microsoft-com:vml" Requires="v">
                <p:oleObj spid="_x0000_s19499" name="Equation" r:id="rId14" imgW="863225" imgH="393529" progId="Equation.3">
                  <p:embed/>
                </p:oleObj>
              </mc:Choice>
              <mc:Fallback>
                <p:oleObj name="Equation" r:id="rId14" imgW="863225" imgH="393529" progId="Equation.3">
                  <p:embed/>
                  <p:pic>
                    <p:nvPicPr>
                      <p:cNvPr id="0" name="Object 36"/>
                      <p:cNvPicPr>
                        <a:picLocks noChangeAspect="1" noChangeArrowheads="1"/>
                      </p:cNvPicPr>
                      <p:nvPr/>
                    </p:nvPicPr>
                    <p:blipFill>
                      <a:blip r:embed="rId15">
                        <a:lum bright="100000"/>
                        <a:extLst>
                          <a:ext uri="{28A0092B-C50C-407E-A947-70E740481C1C}">
                            <a14:useLocalDpi xmlns:a14="http://schemas.microsoft.com/office/drawing/2010/main" val="0"/>
                          </a:ext>
                        </a:extLst>
                      </a:blip>
                      <a:srcRect/>
                      <a:stretch>
                        <a:fillRect/>
                      </a:stretch>
                    </p:blipFill>
                    <p:spPr bwMode="auto">
                      <a:xfrm>
                        <a:off x="5867400" y="4495800"/>
                        <a:ext cx="22098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92514"/>
                                        </p:tgtEl>
                                        <p:attrNameLst>
                                          <p:attrName>style.visibility</p:attrName>
                                        </p:attrNameLst>
                                      </p:cBhvr>
                                      <p:to>
                                        <p:strVal val="visible"/>
                                      </p:to>
                                    </p:set>
                                    <p:anim calcmode="lin" valueType="num">
                                      <p:cBhvr>
                                        <p:cTn id="7" dur="500" fill="hold"/>
                                        <p:tgtEl>
                                          <p:spTgt spid="192514"/>
                                        </p:tgtEl>
                                        <p:attrNameLst>
                                          <p:attrName>ppt_w</p:attrName>
                                        </p:attrNameLst>
                                      </p:cBhvr>
                                      <p:tavLst>
                                        <p:tav tm="0">
                                          <p:val>
                                            <p:fltVal val="0"/>
                                          </p:val>
                                        </p:tav>
                                        <p:tav tm="100000">
                                          <p:val>
                                            <p:strVal val="#ppt_w"/>
                                          </p:val>
                                        </p:tav>
                                      </p:tavLst>
                                    </p:anim>
                                    <p:anim calcmode="lin" valueType="num">
                                      <p:cBhvr>
                                        <p:cTn id="8" dur="500" fill="hold"/>
                                        <p:tgtEl>
                                          <p:spTgt spid="19251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92515"/>
                                        </p:tgtEl>
                                        <p:attrNameLst>
                                          <p:attrName>style.visibility</p:attrName>
                                        </p:attrNameLst>
                                      </p:cBhvr>
                                      <p:to>
                                        <p:strVal val="visible"/>
                                      </p:to>
                                    </p:set>
                                    <p:anim calcmode="lin" valueType="num">
                                      <p:cBhvr>
                                        <p:cTn id="13" dur="500" fill="hold"/>
                                        <p:tgtEl>
                                          <p:spTgt spid="192515"/>
                                        </p:tgtEl>
                                        <p:attrNameLst>
                                          <p:attrName>ppt_w</p:attrName>
                                        </p:attrNameLst>
                                      </p:cBhvr>
                                      <p:tavLst>
                                        <p:tav tm="0">
                                          <p:val>
                                            <p:fltVal val="0"/>
                                          </p:val>
                                        </p:tav>
                                        <p:tav tm="100000">
                                          <p:val>
                                            <p:strVal val="#ppt_w"/>
                                          </p:val>
                                        </p:tav>
                                      </p:tavLst>
                                    </p:anim>
                                    <p:anim calcmode="lin" valueType="num">
                                      <p:cBhvr>
                                        <p:cTn id="14" dur="500" fill="hold"/>
                                        <p:tgtEl>
                                          <p:spTgt spid="192515"/>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192546"/>
                                        </p:tgtEl>
                                        <p:attrNameLst>
                                          <p:attrName>style.visibility</p:attrName>
                                        </p:attrNameLst>
                                      </p:cBhvr>
                                      <p:to>
                                        <p:strVal val="visible"/>
                                      </p:to>
                                    </p:set>
                                    <p:anim calcmode="lin" valueType="num">
                                      <p:cBhvr>
                                        <p:cTn id="17" dur="500" fill="hold"/>
                                        <p:tgtEl>
                                          <p:spTgt spid="192546"/>
                                        </p:tgtEl>
                                        <p:attrNameLst>
                                          <p:attrName>ppt_w</p:attrName>
                                        </p:attrNameLst>
                                      </p:cBhvr>
                                      <p:tavLst>
                                        <p:tav tm="0">
                                          <p:val>
                                            <p:fltVal val="0"/>
                                          </p:val>
                                        </p:tav>
                                        <p:tav tm="100000">
                                          <p:val>
                                            <p:strVal val="#ppt_w"/>
                                          </p:val>
                                        </p:tav>
                                      </p:tavLst>
                                    </p:anim>
                                    <p:anim calcmode="lin" valueType="num">
                                      <p:cBhvr>
                                        <p:cTn id="18" dur="500" fill="hold"/>
                                        <p:tgtEl>
                                          <p:spTgt spid="192546"/>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192548"/>
                                        </p:tgtEl>
                                        <p:attrNameLst>
                                          <p:attrName>style.visibility</p:attrName>
                                        </p:attrNameLst>
                                      </p:cBhvr>
                                      <p:to>
                                        <p:strVal val="visible"/>
                                      </p:to>
                                    </p:set>
                                    <p:anim calcmode="lin" valueType="num">
                                      <p:cBhvr>
                                        <p:cTn id="21" dur="500" fill="hold"/>
                                        <p:tgtEl>
                                          <p:spTgt spid="192548"/>
                                        </p:tgtEl>
                                        <p:attrNameLst>
                                          <p:attrName>ppt_w</p:attrName>
                                        </p:attrNameLst>
                                      </p:cBhvr>
                                      <p:tavLst>
                                        <p:tav tm="0">
                                          <p:val>
                                            <p:fltVal val="0"/>
                                          </p:val>
                                        </p:tav>
                                        <p:tav tm="100000">
                                          <p:val>
                                            <p:strVal val="#ppt_w"/>
                                          </p:val>
                                        </p:tav>
                                      </p:tavLst>
                                    </p:anim>
                                    <p:anim calcmode="lin" valueType="num">
                                      <p:cBhvr>
                                        <p:cTn id="22" dur="500" fill="hold"/>
                                        <p:tgtEl>
                                          <p:spTgt spid="192548"/>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192542"/>
                                        </p:tgtEl>
                                        <p:attrNameLst>
                                          <p:attrName>style.visibility</p:attrName>
                                        </p:attrNameLst>
                                      </p:cBhvr>
                                      <p:to>
                                        <p:strVal val="visible"/>
                                      </p:to>
                                    </p:set>
                                    <p:anim calcmode="lin" valueType="num">
                                      <p:cBhvr>
                                        <p:cTn id="25" dur="500" fill="hold"/>
                                        <p:tgtEl>
                                          <p:spTgt spid="192542"/>
                                        </p:tgtEl>
                                        <p:attrNameLst>
                                          <p:attrName>ppt_w</p:attrName>
                                        </p:attrNameLst>
                                      </p:cBhvr>
                                      <p:tavLst>
                                        <p:tav tm="0">
                                          <p:val>
                                            <p:fltVal val="0"/>
                                          </p:val>
                                        </p:tav>
                                        <p:tav tm="100000">
                                          <p:val>
                                            <p:strVal val="#ppt_w"/>
                                          </p:val>
                                        </p:tav>
                                      </p:tavLst>
                                    </p:anim>
                                    <p:anim calcmode="lin" valueType="num">
                                      <p:cBhvr>
                                        <p:cTn id="26" dur="500" fill="hold"/>
                                        <p:tgtEl>
                                          <p:spTgt spid="192542"/>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192544"/>
                                        </p:tgtEl>
                                        <p:attrNameLst>
                                          <p:attrName>style.visibility</p:attrName>
                                        </p:attrNameLst>
                                      </p:cBhvr>
                                      <p:to>
                                        <p:strVal val="visible"/>
                                      </p:to>
                                    </p:set>
                                    <p:anim calcmode="lin" valueType="num">
                                      <p:cBhvr>
                                        <p:cTn id="29" dur="500" fill="hold"/>
                                        <p:tgtEl>
                                          <p:spTgt spid="192544"/>
                                        </p:tgtEl>
                                        <p:attrNameLst>
                                          <p:attrName>ppt_w</p:attrName>
                                        </p:attrNameLst>
                                      </p:cBhvr>
                                      <p:tavLst>
                                        <p:tav tm="0">
                                          <p:val>
                                            <p:fltVal val="0"/>
                                          </p:val>
                                        </p:tav>
                                        <p:tav tm="100000">
                                          <p:val>
                                            <p:strVal val="#ppt_w"/>
                                          </p:val>
                                        </p:tav>
                                      </p:tavLst>
                                    </p:anim>
                                    <p:anim calcmode="lin" valueType="num">
                                      <p:cBhvr>
                                        <p:cTn id="30" dur="500" fill="hold"/>
                                        <p:tgtEl>
                                          <p:spTgt spid="1925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533400" y="762000"/>
            <a:ext cx="8229600" cy="4953000"/>
          </a:xfrm>
        </p:spPr>
        <p:txBody>
          <a:bodyPr anchorCtr="1"/>
          <a:lstStyle/>
          <a:p>
            <a:pPr algn="just" eaLnBrk="1" hangingPunct="1">
              <a:lnSpc>
                <a:spcPct val="150000"/>
              </a:lnSpc>
              <a:defRPr/>
            </a:pPr>
            <a:r>
              <a:rPr lang="fa-IR" sz="3600" b="1" dirty="0" smtClean="0">
                <a:solidFill>
                  <a:srgbClr val="FF33CC"/>
                </a:solidFill>
              </a:rPr>
              <a:t>نکته: </a:t>
            </a:r>
            <a:r>
              <a:rPr lang="fa-IR" sz="3600" b="1" dirty="0" smtClean="0"/>
              <a:t>اولین و مفیدترین قدم در سازمان دادن به دادها ، مرتب کردن آنها بر اساس یک ملاک منطقی است.</a:t>
            </a:r>
            <a:br>
              <a:rPr lang="fa-IR" sz="3600" b="1" dirty="0" smtClean="0"/>
            </a:br>
            <a:r>
              <a:rPr lang="fa-IR" sz="3600" b="1" dirty="0" smtClean="0"/>
              <a:t/>
            </a:r>
            <a:br>
              <a:rPr lang="fa-IR" sz="3600" b="1" dirty="0" smtClean="0"/>
            </a:br>
            <a:r>
              <a:rPr lang="fa-IR" sz="3600" b="1" dirty="0" smtClean="0">
                <a:solidFill>
                  <a:srgbClr val="FF33CC"/>
                </a:solidFill>
              </a:rPr>
              <a:t>نکته: </a:t>
            </a:r>
            <a:r>
              <a:rPr lang="fa-IR" sz="3600" b="1" dirty="0" smtClean="0"/>
              <a:t>با استفاده از روشهای آمار توصیفی می توان دقیقا ً ویژگیهای یک دسته از اطلاعات را بیان کرد.</a:t>
            </a:r>
            <a:endParaRPr lang="en-US" sz="36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9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p:txBody>
          <a:bodyPr anchorCtr="1"/>
          <a:lstStyle/>
          <a:p>
            <a:pPr eaLnBrk="1" hangingPunct="1">
              <a:defRPr/>
            </a:pPr>
            <a:r>
              <a:rPr lang="fa-IR" sz="4000" b="1" smtClean="0"/>
              <a:t>میانگین مرکب(میانگین میانگین ها)</a:t>
            </a:r>
            <a:endParaRPr lang="en-US" sz="4000" b="1" smtClean="0"/>
          </a:p>
        </p:txBody>
      </p:sp>
      <p:sp>
        <p:nvSpPr>
          <p:cNvPr id="198659" name="Rectangle 3"/>
          <p:cNvSpPr>
            <a:spLocks noGrp="1" noChangeArrowheads="1"/>
          </p:cNvSpPr>
          <p:nvPr>
            <p:ph type="body" idx="4294967295"/>
          </p:nvPr>
        </p:nvSpPr>
        <p:spPr>
          <a:xfrm>
            <a:off x="533400" y="1905000"/>
            <a:ext cx="8153400" cy="2422525"/>
          </a:xfrm>
        </p:spPr>
        <p:txBody>
          <a:bodyPr/>
          <a:lstStyle/>
          <a:p>
            <a:pPr algn="just" eaLnBrk="1" hangingPunct="1">
              <a:buFontTx/>
              <a:buNone/>
              <a:defRPr/>
            </a:pPr>
            <a:r>
              <a:rPr lang="fa-IR" b="1" dirty="0" smtClean="0"/>
              <a:t> </a:t>
            </a:r>
            <a:r>
              <a:rPr lang="en-US" b="1" dirty="0" smtClean="0"/>
              <a:t>  </a:t>
            </a:r>
            <a:r>
              <a:rPr lang="fa-IR" b="1" dirty="0" smtClean="0"/>
              <a:t> دو روش برای محاسبه میانگین مرکب وجود دارد.</a:t>
            </a:r>
          </a:p>
          <a:p>
            <a:pPr algn="just" eaLnBrk="1" hangingPunct="1">
              <a:buFontTx/>
              <a:buNone/>
              <a:defRPr/>
            </a:pPr>
            <a:endParaRPr lang="fa-IR" b="1" dirty="0" smtClean="0"/>
          </a:p>
          <a:p>
            <a:pPr algn="just" eaLnBrk="1" hangingPunct="1">
              <a:buFontTx/>
              <a:buNone/>
              <a:defRPr/>
            </a:pPr>
            <a:r>
              <a:rPr lang="en-US" b="1" dirty="0" smtClean="0"/>
              <a:t> </a:t>
            </a:r>
            <a:r>
              <a:rPr lang="fa-IR" b="1" dirty="0" smtClean="0"/>
              <a:t> </a:t>
            </a:r>
            <a:r>
              <a:rPr lang="en-US" b="1" dirty="0" smtClean="0"/>
              <a:t> </a:t>
            </a:r>
            <a:r>
              <a:rPr lang="fa-IR" b="1" dirty="0" smtClean="0"/>
              <a:t>الف: در صورتی که حجم هر یک از نمونه ها یا تعداد اعضای هر یک از گروهها مساوی باشد. میانگین مرکب عبارتست از مجموع میانگین ها تقسیم بر تعداد گروه ها (میانگین ها)</a:t>
            </a:r>
            <a:endParaRPr lang="en-US" b="1" dirty="0" smtClean="0"/>
          </a:p>
        </p:txBody>
      </p:sp>
      <p:sp>
        <p:nvSpPr>
          <p:cNvPr id="20486" name="Rectangle 4"/>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fa-IR"/>
          </a:p>
        </p:txBody>
      </p:sp>
      <p:sp>
        <p:nvSpPr>
          <p:cNvPr id="20487" name="Rectangle 5"/>
          <p:cNvSpPr>
            <a:spLocks noChangeArrowheads="1"/>
          </p:cNvSpPr>
          <p:nvPr/>
        </p:nvSpPr>
        <p:spPr bwMode="auto">
          <a:xfrm>
            <a:off x="0" y="3319463"/>
            <a:ext cx="9144000" cy="0"/>
          </a:xfrm>
          <a:prstGeom prst="rect">
            <a:avLst/>
          </a:prstGeom>
          <a:noFill/>
          <a:ln w="9525">
            <a:noFill/>
            <a:miter lim="800000"/>
            <a:headEnd/>
            <a:tailEnd/>
          </a:ln>
        </p:spPr>
        <p:txBody>
          <a:bodyPr wrap="none" anchor="ctr">
            <a:spAutoFit/>
          </a:bodyPr>
          <a:lstStyle/>
          <a:p>
            <a:endParaRPr lang="fa-IR"/>
          </a:p>
        </p:txBody>
      </p:sp>
      <p:grpSp>
        <p:nvGrpSpPr>
          <p:cNvPr id="2" name="Group 6"/>
          <p:cNvGrpSpPr>
            <a:grpSpLocks/>
          </p:cNvGrpSpPr>
          <p:nvPr/>
        </p:nvGrpSpPr>
        <p:grpSpPr bwMode="auto">
          <a:xfrm>
            <a:off x="1371600" y="4572000"/>
            <a:ext cx="6400800" cy="1600200"/>
            <a:chOff x="864" y="2880"/>
            <a:chExt cx="4032" cy="1008"/>
          </a:xfrm>
        </p:grpSpPr>
        <p:graphicFrame>
          <p:nvGraphicFramePr>
            <p:cNvPr id="20482" name="Object 7"/>
            <p:cNvGraphicFramePr>
              <a:graphicFrameLocks noChangeAspect="1"/>
            </p:cNvGraphicFramePr>
            <p:nvPr/>
          </p:nvGraphicFramePr>
          <p:xfrm>
            <a:off x="912" y="2880"/>
            <a:ext cx="1248" cy="612"/>
          </p:xfrm>
          <a:graphic>
            <a:graphicData uri="http://schemas.openxmlformats.org/presentationml/2006/ole">
              <mc:AlternateContent xmlns:mc="http://schemas.openxmlformats.org/markup-compatibility/2006">
                <mc:Choice xmlns:v="urn:schemas-microsoft-com:vml" Requires="v">
                  <p:oleObj spid="_x0000_s20494" name="Equation" r:id="rId4" imgW="974135" imgH="606537" progId="Equation.3">
                    <p:embed/>
                  </p:oleObj>
                </mc:Choice>
                <mc:Fallback>
                  <p:oleObj name="Equation" r:id="rId4" imgW="974135" imgH="606537" progId="Equation.3">
                    <p:embed/>
                    <p:pic>
                      <p:nvPicPr>
                        <p:cNvPr id="0" name="Object 7"/>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912" y="2880"/>
                          <a:ext cx="1248" cy="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3" name="Object 8"/>
            <p:cNvGraphicFramePr>
              <a:graphicFrameLocks noChangeAspect="1"/>
            </p:cNvGraphicFramePr>
            <p:nvPr/>
          </p:nvGraphicFramePr>
          <p:xfrm>
            <a:off x="864" y="3552"/>
            <a:ext cx="336" cy="330"/>
          </p:xfrm>
          <a:graphic>
            <a:graphicData uri="http://schemas.openxmlformats.org/presentationml/2006/ole">
              <mc:AlternateContent xmlns:mc="http://schemas.openxmlformats.org/markup-compatibility/2006">
                <mc:Choice xmlns:v="urn:schemas-microsoft-com:vml" Requires="v">
                  <p:oleObj spid="_x0000_s20495" name="Equation" r:id="rId6" imgW="241091" imgH="215713" progId="Equation.3">
                    <p:embed/>
                  </p:oleObj>
                </mc:Choice>
                <mc:Fallback>
                  <p:oleObj name="Equation" r:id="rId6" imgW="241091" imgH="215713" progId="Equation.3">
                    <p:embed/>
                    <p:pic>
                      <p:nvPicPr>
                        <p:cNvPr id="0" name="Object 8"/>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864" y="3552"/>
                          <a:ext cx="336" cy="3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9" name="Rectangle 9"/>
            <p:cNvSpPr>
              <a:spLocks noChangeArrowheads="1"/>
            </p:cNvSpPr>
            <p:nvPr/>
          </p:nvSpPr>
          <p:spPr bwMode="auto">
            <a:xfrm>
              <a:off x="1152" y="3600"/>
              <a:ext cx="1488" cy="288"/>
            </a:xfrm>
            <a:prstGeom prst="rect">
              <a:avLst/>
            </a:prstGeom>
            <a:noFill/>
            <a:ln w="9525">
              <a:noFill/>
              <a:miter lim="800000"/>
              <a:headEnd/>
              <a:tailEnd/>
            </a:ln>
          </p:spPr>
          <p:txBody>
            <a:bodyPr anchor="ctr">
              <a:spAutoFit/>
            </a:bodyPr>
            <a:lstStyle/>
            <a:p>
              <a:r>
                <a:rPr lang="en-US" sz="2400" b="1"/>
                <a:t>=</a:t>
              </a:r>
              <a:r>
                <a:rPr lang="fa-IR" sz="2400" b="1"/>
                <a:t> میانگین مرکب</a:t>
              </a:r>
              <a:endParaRPr lang="en-US" sz="2400" b="1"/>
            </a:p>
          </p:txBody>
        </p:sp>
        <p:sp>
          <p:nvSpPr>
            <p:cNvPr id="20490" name="Rectangle 10"/>
            <p:cNvSpPr>
              <a:spLocks noChangeArrowheads="1"/>
            </p:cNvSpPr>
            <p:nvPr/>
          </p:nvSpPr>
          <p:spPr bwMode="auto">
            <a:xfrm>
              <a:off x="3264" y="3600"/>
              <a:ext cx="1632" cy="288"/>
            </a:xfrm>
            <a:prstGeom prst="rect">
              <a:avLst/>
            </a:prstGeom>
            <a:noFill/>
            <a:ln w="9525">
              <a:noFill/>
              <a:miter lim="800000"/>
              <a:headEnd/>
              <a:tailEnd/>
            </a:ln>
          </p:spPr>
          <p:txBody>
            <a:bodyPr anchor="ctr">
              <a:spAutoFit/>
            </a:bodyPr>
            <a:lstStyle/>
            <a:p>
              <a:r>
                <a:rPr lang="en-US" sz="2400" b="1"/>
                <a:t>N= </a:t>
              </a:r>
              <a:r>
                <a:rPr lang="fa-IR" sz="2400" b="1"/>
                <a:t>تعداد میانگین ها</a:t>
              </a:r>
              <a:endParaRPr lang="en-US" sz="2400" b="1"/>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98658"/>
                                        </p:tgtEl>
                                        <p:attrNameLst>
                                          <p:attrName>style.visibility</p:attrName>
                                        </p:attrNameLst>
                                      </p:cBhvr>
                                      <p:to>
                                        <p:strVal val="visible"/>
                                      </p:to>
                                    </p:set>
                                    <p:anim calcmode="lin" valueType="num">
                                      <p:cBhvr>
                                        <p:cTn id="7" dur="500" fill="hold"/>
                                        <p:tgtEl>
                                          <p:spTgt spid="198658"/>
                                        </p:tgtEl>
                                        <p:attrNameLst>
                                          <p:attrName>ppt_w</p:attrName>
                                        </p:attrNameLst>
                                      </p:cBhvr>
                                      <p:tavLst>
                                        <p:tav tm="0">
                                          <p:val>
                                            <p:fltVal val="0"/>
                                          </p:val>
                                        </p:tav>
                                        <p:tav tm="100000">
                                          <p:val>
                                            <p:strVal val="#ppt_w"/>
                                          </p:val>
                                        </p:tav>
                                      </p:tavLst>
                                    </p:anim>
                                    <p:anim calcmode="lin" valueType="num">
                                      <p:cBhvr>
                                        <p:cTn id="8" dur="500" fill="hold"/>
                                        <p:tgtEl>
                                          <p:spTgt spid="19865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98659">
                                            <p:txEl>
                                              <p:pRg st="0" end="0"/>
                                            </p:txEl>
                                          </p:spTgt>
                                        </p:tgtEl>
                                        <p:attrNameLst>
                                          <p:attrName>style.visibility</p:attrName>
                                        </p:attrNameLst>
                                      </p:cBhvr>
                                      <p:to>
                                        <p:strVal val="visible"/>
                                      </p:to>
                                    </p:set>
                                    <p:anim calcmode="lin" valueType="num">
                                      <p:cBhvr>
                                        <p:cTn id="13" dur="500" fill="hold"/>
                                        <p:tgtEl>
                                          <p:spTgt spid="19865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9865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98659">
                                            <p:txEl>
                                              <p:pRg st="2" end="2"/>
                                            </p:txEl>
                                          </p:spTgt>
                                        </p:tgtEl>
                                        <p:attrNameLst>
                                          <p:attrName>style.visibility</p:attrName>
                                        </p:attrNameLst>
                                      </p:cBhvr>
                                      <p:to>
                                        <p:strVal val="visible"/>
                                      </p:to>
                                    </p:set>
                                    <p:anim calcmode="lin" valueType="num">
                                      <p:cBhvr>
                                        <p:cTn id="19" dur="500" fill="hold"/>
                                        <p:tgtEl>
                                          <p:spTgt spid="19865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9865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p:bldP spid="198659" grpId="0" build="p"/>
    </p:bldLst>
  </p:timing>
</p:sld>
</file>

<file path=ppt/slides/slide9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0706" name="Rectangle 2"/>
          <p:cNvSpPr>
            <a:spLocks noGrp="1" noChangeArrowheads="1"/>
          </p:cNvSpPr>
          <p:nvPr>
            <p:ph type="title" idx="4294967295"/>
          </p:nvPr>
        </p:nvSpPr>
        <p:spPr/>
        <p:txBody>
          <a:bodyPr anchorCtr="1"/>
          <a:lstStyle/>
          <a:p>
            <a:pPr eaLnBrk="1" hangingPunct="1">
              <a:defRPr/>
            </a:pPr>
            <a:r>
              <a:rPr lang="fa-IR" smtClean="0"/>
              <a:t>مثال:</a:t>
            </a:r>
            <a:endParaRPr lang="en-US" smtClean="0"/>
          </a:p>
        </p:txBody>
      </p:sp>
      <p:sp>
        <p:nvSpPr>
          <p:cNvPr id="200707" name="Rectangle 3"/>
          <p:cNvSpPr>
            <a:spLocks noChangeArrowheads="1"/>
          </p:cNvSpPr>
          <p:nvPr/>
        </p:nvSpPr>
        <p:spPr bwMode="auto">
          <a:xfrm>
            <a:off x="4024313" y="2528888"/>
            <a:ext cx="525462" cy="0"/>
          </a:xfrm>
          <a:prstGeom prst="rect">
            <a:avLst/>
          </a:prstGeom>
          <a:noFill/>
          <a:ln w="9525">
            <a:noFill/>
            <a:miter lim="800000"/>
            <a:headEnd/>
            <a:tailEnd/>
          </a:ln>
        </p:spPr>
        <p:txBody>
          <a:bodyPr wrap="none">
            <a:spAutoFit/>
          </a:bodyPr>
          <a:lstStyle/>
          <a:p>
            <a:endParaRPr lang="fa-IR"/>
          </a:p>
        </p:txBody>
      </p:sp>
      <p:graphicFrame>
        <p:nvGraphicFramePr>
          <p:cNvPr id="200708" name="Object 4"/>
          <p:cNvGraphicFramePr>
            <a:graphicFrameLocks noChangeAspect="1"/>
          </p:cNvGraphicFramePr>
          <p:nvPr/>
        </p:nvGraphicFramePr>
        <p:xfrm>
          <a:off x="2133600" y="2362200"/>
          <a:ext cx="527050" cy="457200"/>
        </p:xfrm>
        <a:graphic>
          <a:graphicData uri="http://schemas.openxmlformats.org/presentationml/2006/ole">
            <mc:AlternateContent xmlns:mc="http://schemas.openxmlformats.org/markup-compatibility/2006">
              <mc:Choice xmlns:v="urn:schemas-microsoft-com:vml" Requires="v">
                <p:oleObj spid="_x0000_s21518" name="Equation" r:id="rId4" imgW="177569" imgH="202936" progId="Equation.3">
                  <p:embed/>
                </p:oleObj>
              </mc:Choice>
              <mc:Fallback>
                <p:oleObj name="Equation" r:id="rId4" imgW="177569" imgH="202936" progId="Equation.3">
                  <p:embed/>
                  <p:pic>
                    <p:nvPicPr>
                      <p:cNvPr id="0" name="Object 4"/>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2133600" y="2362200"/>
                        <a:ext cx="52705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0709" name="Group 5"/>
          <p:cNvGraphicFramePr>
            <a:graphicFrameLocks noGrp="1"/>
          </p:cNvGraphicFramePr>
          <p:nvPr/>
        </p:nvGraphicFramePr>
        <p:xfrm>
          <a:off x="1981200" y="2209800"/>
          <a:ext cx="1676400" cy="3028950"/>
        </p:xfrm>
        <a:graphic>
          <a:graphicData uri="http://schemas.openxmlformats.org/drawingml/2006/table">
            <a:tbl>
              <a:tblPr/>
              <a:tblGrid>
                <a:gridCol w="830263"/>
                <a:gridCol w="846137"/>
              </a:tblGrid>
              <a:tr h="8382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endParaRPr kumimoji="0" lang="fa-IR" sz="32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N</a:t>
                      </a:r>
                      <a:r>
                        <a:rPr kumimoji="0" lang="fa-IR"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endParaRPr kumimoji="0" lang="en-US" sz="32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9075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10</a:t>
                      </a:r>
                      <a:endParaRPr kumimoji="0" lang="en-US"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fa-IR"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15</a:t>
                      </a:r>
                      <a:endParaRPr kumimoji="0" lang="en-US"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fa-IR"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20</a:t>
                      </a:r>
                      <a:endParaRPr kumimoji="0" lang="en-US" sz="32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10</a:t>
                      </a:r>
                      <a:endParaRPr kumimoji="0" lang="en-US"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fa-IR"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10</a:t>
                      </a:r>
                      <a:endParaRPr kumimoji="0" lang="en-US"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fa-IR"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10</a:t>
                      </a:r>
                      <a:endParaRPr kumimoji="0" lang="en-US" sz="32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0720" name="Rectangle 16"/>
          <p:cNvSpPr>
            <a:spLocks noChangeArrowheads="1"/>
          </p:cNvSpPr>
          <p:nvPr/>
        </p:nvSpPr>
        <p:spPr bwMode="auto">
          <a:xfrm>
            <a:off x="2057400" y="5334000"/>
            <a:ext cx="762000" cy="579438"/>
          </a:xfrm>
          <a:prstGeom prst="rect">
            <a:avLst/>
          </a:prstGeom>
          <a:noFill/>
          <a:ln w="9525">
            <a:noFill/>
            <a:miter lim="800000"/>
            <a:headEnd/>
            <a:tailEnd/>
          </a:ln>
        </p:spPr>
        <p:txBody>
          <a:bodyPr anchor="ctr">
            <a:spAutoFit/>
          </a:bodyPr>
          <a:lstStyle/>
          <a:p>
            <a:r>
              <a:rPr lang="fa-IR" sz="3200" b="1">
                <a:cs typeface="Times New Roman" pitchFamily="18" charset="0"/>
              </a:rPr>
              <a:t>45</a:t>
            </a:r>
            <a:endParaRPr lang="en-US" sz="3200" b="1">
              <a:latin typeface="Arial" charset="0"/>
            </a:endParaRPr>
          </a:p>
        </p:txBody>
      </p:sp>
      <p:sp>
        <p:nvSpPr>
          <p:cNvPr id="21522" name="Rectangle 17"/>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fa-IR"/>
          </a:p>
        </p:txBody>
      </p:sp>
      <p:graphicFrame>
        <p:nvGraphicFramePr>
          <p:cNvPr id="200722" name="Object 18"/>
          <p:cNvGraphicFramePr>
            <a:graphicFrameLocks noChangeAspect="1"/>
          </p:cNvGraphicFramePr>
          <p:nvPr/>
        </p:nvGraphicFramePr>
        <p:xfrm>
          <a:off x="5181600" y="3200400"/>
          <a:ext cx="2286000" cy="1066800"/>
        </p:xfrm>
        <a:graphic>
          <a:graphicData uri="http://schemas.openxmlformats.org/presentationml/2006/ole">
            <mc:AlternateContent xmlns:mc="http://schemas.openxmlformats.org/markup-compatibility/2006">
              <mc:Choice xmlns:v="urn:schemas-microsoft-com:vml" Requires="v">
                <p:oleObj spid="_x0000_s21519" name="Equation" r:id="rId6" imgW="888614" imgH="393529" progId="Equation.3">
                  <p:embed/>
                </p:oleObj>
              </mc:Choice>
              <mc:Fallback>
                <p:oleObj name="Equation" r:id="rId6" imgW="888614" imgH="393529" progId="Equation.3">
                  <p:embed/>
                  <p:pic>
                    <p:nvPicPr>
                      <p:cNvPr id="0" name="Object 18"/>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5181600" y="3200400"/>
                        <a:ext cx="22860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00706"/>
                                        </p:tgtEl>
                                        <p:attrNameLst>
                                          <p:attrName>style.visibility</p:attrName>
                                        </p:attrNameLst>
                                      </p:cBhvr>
                                      <p:to>
                                        <p:strVal val="visible"/>
                                      </p:to>
                                    </p:set>
                                    <p:anim calcmode="lin" valueType="num">
                                      <p:cBhvr>
                                        <p:cTn id="7" dur="500" fill="hold"/>
                                        <p:tgtEl>
                                          <p:spTgt spid="200706"/>
                                        </p:tgtEl>
                                        <p:attrNameLst>
                                          <p:attrName>ppt_w</p:attrName>
                                        </p:attrNameLst>
                                      </p:cBhvr>
                                      <p:tavLst>
                                        <p:tav tm="0">
                                          <p:val>
                                            <p:fltVal val="0"/>
                                          </p:val>
                                        </p:tav>
                                        <p:tav tm="100000">
                                          <p:val>
                                            <p:strVal val="#ppt_w"/>
                                          </p:val>
                                        </p:tav>
                                      </p:tavLst>
                                    </p:anim>
                                    <p:anim calcmode="lin" valueType="num">
                                      <p:cBhvr>
                                        <p:cTn id="8" dur="500" fill="hold"/>
                                        <p:tgtEl>
                                          <p:spTgt spid="20070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nodePh="1">
                                  <p:stCondLst>
                                    <p:cond delay="0"/>
                                  </p:stCondLst>
                                  <p:endCondLst>
                                    <p:cond evt="begin" delay="0">
                                      <p:tn val="11"/>
                                    </p:cond>
                                  </p:endCondLst>
                                  <p:childTnLst>
                                    <p:set>
                                      <p:cBhvr>
                                        <p:cTn id="12" dur="1" fill="hold">
                                          <p:stCondLst>
                                            <p:cond delay="0"/>
                                          </p:stCondLst>
                                        </p:cTn>
                                        <p:tgtEl>
                                          <p:spTgt spid="200707"/>
                                        </p:tgtEl>
                                        <p:attrNameLst>
                                          <p:attrName>style.visibility</p:attrName>
                                        </p:attrNameLst>
                                      </p:cBhvr>
                                      <p:to>
                                        <p:strVal val="visible"/>
                                      </p:to>
                                    </p:set>
                                    <p:anim calcmode="lin" valueType="num">
                                      <p:cBhvr>
                                        <p:cTn id="13" dur="1000" fill="hold"/>
                                        <p:tgtEl>
                                          <p:spTgt spid="200707"/>
                                        </p:tgtEl>
                                        <p:attrNameLst>
                                          <p:attrName>ppt_w</p:attrName>
                                        </p:attrNameLst>
                                      </p:cBhvr>
                                      <p:tavLst>
                                        <p:tav tm="0">
                                          <p:val>
                                            <p:fltVal val="0"/>
                                          </p:val>
                                        </p:tav>
                                        <p:tav tm="100000">
                                          <p:val>
                                            <p:strVal val="#ppt_w"/>
                                          </p:val>
                                        </p:tav>
                                      </p:tavLst>
                                    </p:anim>
                                    <p:anim calcmode="lin" valueType="num">
                                      <p:cBhvr>
                                        <p:cTn id="14" dur="1000" fill="hold"/>
                                        <p:tgtEl>
                                          <p:spTgt spid="200707"/>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200708"/>
                                        </p:tgtEl>
                                        <p:attrNameLst>
                                          <p:attrName>style.visibility</p:attrName>
                                        </p:attrNameLst>
                                      </p:cBhvr>
                                      <p:to>
                                        <p:strVal val="visible"/>
                                      </p:to>
                                    </p:set>
                                    <p:anim calcmode="lin" valueType="num">
                                      <p:cBhvr>
                                        <p:cTn id="17" dur="1000" fill="hold"/>
                                        <p:tgtEl>
                                          <p:spTgt spid="200708"/>
                                        </p:tgtEl>
                                        <p:attrNameLst>
                                          <p:attrName>ppt_w</p:attrName>
                                        </p:attrNameLst>
                                      </p:cBhvr>
                                      <p:tavLst>
                                        <p:tav tm="0">
                                          <p:val>
                                            <p:fltVal val="0"/>
                                          </p:val>
                                        </p:tav>
                                        <p:tav tm="100000">
                                          <p:val>
                                            <p:strVal val="#ppt_w"/>
                                          </p:val>
                                        </p:tav>
                                      </p:tavLst>
                                    </p:anim>
                                    <p:anim calcmode="lin" valueType="num">
                                      <p:cBhvr>
                                        <p:cTn id="18" dur="1000" fill="hold"/>
                                        <p:tgtEl>
                                          <p:spTgt spid="200708"/>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200709"/>
                                        </p:tgtEl>
                                        <p:attrNameLst>
                                          <p:attrName>style.visibility</p:attrName>
                                        </p:attrNameLst>
                                      </p:cBhvr>
                                      <p:to>
                                        <p:strVal val="visible"/>
                                      </p:to>
                                    </p:set>
                                    <p:anim calcmode="lin" valueType="num">
                                      <p:cBhvr>
                                        <p:cTn id="21" dur="1000" fill="hold"/>
                                        <p:tgtEl>
                                          <p:spTgt spid="200709"/>
                                        </p:tgtEl>
                                        <p:attrNameLst>
                                          <p:attrName>ppt_w</p:attrName>
                                        </p:attrNameLst>
                                      </p:cBhvr>
                                      <p:tavLst>
                                        <p:tav tm="0">
                                          <p:val>
                                            <p:fltVal val="0"/>
                                          </p:val>
                                        </p:tav>
                                        <p:tav tm="100000">
                                          <p:val>
                                            <p:strVal val="#ppt_w"/>
                                          </p:val>
                                        </p:tav>
                                      </p:tavLst>
                                    </p:anim>
                                    <p:anim calcmode="lin" valueType="num">
                                      <p:cBhvr>
                                        <p:cTn id="22" dur="1000" fill="hold"/>
                                        <p:tgtEl>
                                          <p:spTgt spid="200709"/>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200720"/>
                                        </p:tgtEl>
                                        <p:attrNameLst>
                                          <p:attrName>style.visibility</p:attrName>
                                        </p:attrNameLst>
                                      </p:cBhvr>
                                      <p:to>
                                        <p:strVal val="visible"/>
                                      </p:to>
                                    </p:set>
                                    <p:anim calcmode="lin" valueType="num">
                                      <p:cBhvr>
                                        <p:cTn id="25" dur="1000" fill="hold"/>
                                        <p:tgtEl>
                                          <p:spTgt spid="200720"/>
                                        </p:tgtEl>
                                        <p:attrNameLst>
                                          <p:attrName>ppt_w</p:attrName>
                                        </p:attrNameLst>
                                      </p:cBhvr>
                                      <p:tavLst>
                                        <p:tav tm="0">
                                          <p:val>
                                            <p:fltVal val="0"/>
                                          </p:val>
                                        </p:tav>
                                        <p:tav tm="100000">
                                          <p:val>
                                            <p:strVal val="#ppt_w"/>
                                          </p:val>
                                        </p:tav>
                                      </p:tavLst>
                                    </p:anim>
                                    <p:anim calcmode="lin" valueType="num">
                                      <p:cBhvr>
                                        <p:cTn id="26" dur="1000" fill="hold"/>
                                        <p:tgtEl>
                                          <p:spTgt spid="200720"/>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200722"/>
                                        </p:tgtEl>
                                        <p:attrNameLst>
                                          <p:attrName>style.visibility</p:attrName>
                                        </p:attrNameLst>
                                      </p:cBhvr>
                                      <p:to>
                                        <p:strVal val="visible"/>
                                      </p:to>
                                    </p:set>
                                    <p:anim calcmode="lin" valueType="num">
                                      <p:cBhvr>
                                        <p:cTn id="29" dur="1000" fill="hold"/>
                                        <p:tgtEl>
                                          <p:spTgt spid="200722"/>
                                        </p:tgtEl>
                                        <p:attrNameLst>
                                          <p:attrName>ppt_w</p:attrName>
                                        </p:attrNameLst>
                                      </p:cBhvr>
                                      <p:tavLst>
                                        <p:tav tm="0">
                                          <p:val>
                                            <p:fltVal val="0"/>
                                          </p:val>
                                        </p:tav>
                                        <p:tav tm="100000">
                                          <p:val>
                                            <p:strVal val="#ppt_w"/>
                                          </p:val>
                                        </p:tav>
                                      </p:tavLst>
                                    </p:anim>
                                    <p:anim calcmode="lin" valueType="num">
                                      <p:cBhvr>
                                        <p:cTn id="30" dur="1000" fill="hold"/>
                                        <p:tgtEl>
                                          <p:spTgt spid="2007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p:bldP spid="200707" grpId="0" animBg="1"/>
      <p:bldP spid="200720" grpId="0"/>
    </p:bldLst>
  </p:timing>
</p:sld>
</file>

<file path=ppt/slides/slide9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2754" name="Rectangle 2"/>
          <p:cNvSpPr>
            <a:spLocks noGrp="1" noChangeArrowheads="1"/>
          </p:cNvSpPr>
          <p:nvPr>
            <p:ph type="title" idx="4294967295"/>
          </p:nvPr>
        </p:nvSpPr>
        <p:spPr>
          <a:xfrm>
            <a:off x="457200" y="762000"/>
            <a:ext cx="8229600" cy="1139825"/>
          </a:xfrm>
        </p:spPr>
        <p:txBody>
          <a:bodyPr anchorCtr="1"/>
          <a:lstStyle/>
          <a:p>
            <a:pPr eaLnBrk="1" hangingPunct="1">
              <a:defRPr/>
            </a:pPr>
            <a:r>
              <a:rPr lang="fa-IR" sz="3200" b="1" smtClean="0"/>
              <a:t>ب: در صورتی که گروه ها دارای حجم نامساوی باشند</a:t>
            </a:r>
            <a:endParaRPr lang="en-US" sz="3200" b="1" smtClean="0"/>
          </a:p>
        </p:txBody>
      </p:sp>
      <p:sp>
        <p:nvSpPr>
          <p:cNvPr id="22532" name="Rectangle 3"/>
          <p:cNvSpPr>
            <a:spLocks noChangeArrowheads="1"/>
          </p:cNvSpPr>
          <p:nvPr/>
        </p:nvSpPr>
        <p:spPr bwMode="auto">
          <a:xfrm>
            <a:off x="0" y="3219450"/>
            <a:ext cx="9144000" cy="0"/>
          </a:xfrm>
          <a:prstGeom prst="rect">
            <a:avLst/>
          </a:prstGeom>
          <a:noFill/>
          <a:ln w="9525">
            <a:noFill/>
            <a:miter lim="800000"/>
            <a:headEnd/>
            <a:tailEnd/>
          </a:ln>
        </p:spPr>
        <p:txBody>
          <a:bodyPr wrap="none" anchor="ctr">
            <a:spAutoFit/>
          </a:bodyPr>
          <a:lstStyle/>
          <a:p>
            <a:endParaRPr lang="fa-IR"/>
          </a:p>
        </p:txBody>
      </p:sp>
      <p:graphicFrame>
        <p:nvGraphicFramePr>
          <p:cNvPr id="202756" name="Object 4"/>
          <p:cNvGraphicFramePr>
            <a:graphicFrameLocks noChangeAspect="1"/>
          </p:cNvGraphicFramePr>
          <p:nvPr/>
        </p:nvGraphicFramePr>
        <p:xfrm>
          <a:off x="1371600" y="2895600"/>
          <a:ext cx="2209800" cy="990600"/>
        </p:xfrm>
        <a:graphic>
          <a:graphicData uri="http://schemas.openxmlformats.org/presentationml/2006/ole">
            <mc:AlternateContent xmlns:mc="http://schemas.openxmlformats.org/markup-compatibility/2006">
              <mc:Choice xmlns:v="urn:schemas-microsoft-com:vml" Requires="v">
                <p:oleObj spid="_x0000_s22536" name="Equation" r:id="rId4" imgW="736600" imgH="419100" progId="Equation.3">
                  <p:embed/>
                </p:oleObj>
              </mc:Choice>
              <mc:Fallback>
                <p:oleObj name="Equation" r:id="rId4" imgW="736600" imgH="419100" progId="Equation.3">
                  <p:embed/>
                  <p:pic>
                    <p:nvPicPr>
                      <p:cNvPr id="0" name="Object 4"/>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1371600" y="2895600"/>
                        <a:ext cx="22098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757" name="Rectangle 5"/>
          <p:cNvSpPr>
            <a:spLocks noChangeArrowheads="1"/>
          </p:cNvSpPr>
          <p:nvPr/>
        </p:nvSpPr>
        <p:spPr bwMode="auto">
          <a:xfrm>
            <a:off x="4419600" y="2819400"/>
            <a:ext cx="4038600" cy="579438"/>
          </a:xfrm>
          <a:prstGeom prst="rect">
            <a:avLst/>
          </a:prstGeom>
          <a:noFill/>
          <a:ln w="9525">
            <a:noFill/>
            <a:miter lim="800000"/>
            <a:headEnd/>
            <a:tailEnd/>
          </a:ln>
        </p:spPr>
        <p:txBody>
          <a:bodyPr anchor="ctr">
            <a:spAutoFit/>
          </a:bodyPr>
          <a:lstStyle/>
          <a:p>
            <a:pPr>
              <a:tabLst>
                <a:tab pos="2378075" algn="l"/>
              </a:tabLst>
            </a:pPr>
            <a:r>
              <a:rPr lang="en-US" sz="3200" b="1"/>
              <a:t>n =</a:t>
            </a:r>
            <a:r>
              <a:rPr lang="fa-IR" sz="3200" b="1"/>
              <a:t>تعدا فراوانی هر گروه</a:t>
            </a:r>
            <a:r>
              <a:rPr lang="en-US"/>
              <a:t> </a:t>
            </a:r>
          </a:p>
        </p:txBody>
      </p:sp>
      <p:sp>
        <p:nvSpPr>
          <p:cNvPr id="202758" name="Rectangle 6"/>
          <p:cNvSpPr>
            <a:spLocks noChangeArrowheads="1"/>
          </p:cNvSpPr>
          <p:nvPr/>
        </p:nvSpPr>
        <p:spPr bwMode="auto">
          <a:xfrm>
            <a:off x="4724400" y="4084638"/>
            <a:ext cx="3733800" cy="579437"/>
          </a:xfrm>
          <a:prstGeom prst="rect">
            <a:avLst/>
          </a:prstGeom>
          <a:noFill/>
          <a:ln w="9525">
            <a:noFill/>
            <a:miter lim="800000"/>
            <a:headEnd/>
            <a:tailEnd/>
          </a:ln>
        </p:spPr>
        <p:txBody>
          <a:bodyPr anchor="ctr">
            <a:spAutoFit/>
          </a:bodyPr>
          <a:lstStyle/>
          <a:p>
            <a:pPr>
              <a:tabLst>
                <a:tab pos="2378075" algn="l"/>
              </a:tabLst>
            </a:pPr>
            <a:r>
              <a:rPr lang="en-US" sz="3200" b="1"/>
              <a:t>N =  </a:t>
            </a:r>
            <a:r>
              <a:rPr lang="fa-IR" sz="3200" b="1"/>
              <a:t>تعداد کل فراوانی</a:t>
            </a:r>
            <a:endParaRPr lang="en-US" sz="32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02754"/>
                                        </p:tgtEl>
                                        <p:attrNameLst>
                                          <p:attrName>style.visibility</p:attrName>
                                        </p:attrNameLst>
                                      </p:cBhvr>
                                      <p:to>
                                        <p:strVal val="visible"/>
                                      </p:to>
                                    </p:set>
                                    <p:anim calcmode="lin" valueType="num">
                                      <p:cBhvr>
                                        <p:cTn id="7" dur="500" fill="hold"/>
                                        <p:tgtEl>
                                          <p:spTgt spid="202754"/>
                                        </p:tgtEl>
                                        <p:attrNameLst>
                                          <p:attrName>ppt_w</p:attrName>
                                        </p:attrNameLst>
                                      </p:cBhvr>
                                      <p:tavLst>
                                        <p:tav tm="0">
                                          <p:val>
                                            <p:fltVal val="0"/>
                                          </p:val>
                                        </p:tav>
                                        <p:tav tm="100000">
                                          <p:val>
                                            <p:strVal val="#ppt_w"/>
                                          </p:val>
                                        </p:tav>
                                      </p:tavLst>
                                    </p:anim>
                                    <p:anim calcmode="lin" valueType="num">
                                      <p:cBhvr>
                                        <p:cTn id="8" dur="500" fill="hold"/>
                                        <p:tgtEl>
                                          <p:spTgt spid="20275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02756"/>
                                        </p:tgtEl>
                                        <p:attrNameLst>
                                          <p:attrName>style.visibility</p:attrName>
                                        </p:attrNameLst>
                                      </p:cBhvr>
                                      <p:to>
                                        <p:strVal val="visible"/>
                                      </p:to>
                                    </p:set>
                                    <p:anim calcmode="lin" valueType="num">
                                      <p:cBhvr>
                                        <p:cTn id="13" dur="1000" fill="hold"/>
                                        <p:tgtEl>
                                          <p:spTgt spid="202756"/>
                                        </p:tgtEl>
                                        <p:attrNameLst>
                                          <p:attrName>ppt_w</p:attrName>
                                        </p:attrNameLst>
                                      </p:cBhvr>
                                      <p:tavLst>
                                        <p:tav tm="0">
                                          <p:val>
                                            <p:fltVal val="0"/>
                                          </p:val>
                                        </p:tav>
                                        <p:tav tm="100000">
                                          <p:val>
                                            <p:strVal val="#ppt_w"/>
                                          </p:val>
                                        </p:tav>
                                      </p:tavLst>
                                    </p:anim>
                                    <p:anim calcmode="lin" valueType="num">
                                      <p:cBhvr>
                                        <p:cTn id="14" dur="1000" fill="hold"/>
                                        <p:tgtEl>
                                          <p:spTgt spid="202756"/>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202757"/>
                                        </p:tgtEl>
                                        <p:attrNameLst>
                                          <p:attrName>style.visibility</p:attrName>
                                        </p:attrNameLst>
                                      </p:cBhvr>
                                      <p:to>
                                        <p:strVal val="visible"/>
                                      </p:to>
                                    </p:set>
                                    <p:anim calcmode="lin" valueType="num">
                                      <p:cBhvr>
                                        <p:cTn id="17" dur="1000" fill="hold"/>
                                        <p:tgtEl>
                                          <p:spTgt spid="202757"/>
                                        </p:tgtEl>
                                        <p:attrNameLst>
                                          <p:attrName>ppt_w</p:attrName>
                                        </p:attrNameLst>
                                      </p:cBhvr>
                                      <p:tavLst>
                                        <p:tav tm="0">
                                          <p:val>
                                            <p:fltVal val="0"/>
                                          </p:val>
                                        </p:tav>
                                        <p:tav tm="100000">
                                          <p:val>
                                            <p:strVal val="#ppt_w"/>
                                          </p:val>
                                        </p:tav>
                                      </p:tavLst>
                                    </p:anim>
                                    <p:anim calcmode="lin" valueType="num">
                                      <p:cBhvr>
                                        <p:cTn id="18" dur="1000" fill="hold"/>
                                        <p:tgtEl>
                                          <p:spTgt spid="202757"/>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202758"/>
                                        </p:tgtEl>
                                        <p:attrNameLst>
                                          <p:attrName>style.visibility</p:attrName>
                                        </p:attrNameLst>
                                      </p:cBhvr>
                                      <p:to>
                                        <p:strVal val="visible"/>
                                      </p:to>
                                    </p:set>
                                    <p:anim calcmode="lin" valueType="num">
                                      <p:cBhvr>
                                        <p:cTn id="21" dur="1000" fill="hold"/>
                                        <p:tgtEl>
                                          <p:spTgt spid="202758"/>
                                        </p:tgtEl>
                                        <p:attrNameLst>
                                          <p:attrName>ppt_w</p:attrName>
                                        </p:attrNameLst>
                                      </p:cBhvr>
                                      <p:tavLst>
                                        <p:tav tm="0">
                                          <p:val>
                                            <p:fltVal val="0"/>
                                          </p:val>
                                        </p:tav>
                                        <p:tav tm="100000">
                                          <p:val>
                                            <p:strVal val="#ppt_w"/>
                                          </p:val>
                                        </p:tav>
                                      </p:tavLst>
                                    </p:anim>
                                    <p:anim calcmode="lin" valueType="num">
                                      <p:cBhvr>
                                        <p:cTn id="22" dur="1000" fill="hold"/>
                                        <p:tgtEl>
                                          <p:spTgt spid="2027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P spid="202757" grpId="0"/>
      <p:bldP spid="202758" grpId="0"/>
    </p:bldLst>
  </p:timing>
</p:sld>
</file>

<file path=ppt/slides/slide9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02" name="Rectangle 2"/>
          <p:cNvSpPr>
            <a:spLocks noGrp="1" noChangeArrowheads="1"/>
          </p:cNvSpPr>
          <p:nvPr>
            <p:ph type="title" idx="4294967295"/>
          </p:nvPr>
        </p:nvSpPr>
        <p:spPr/>
        <p:txBody>
          <a:bodyPr anchorCtr="1"/>
          <a:lstStyle/>
          <a:p>
            <a:pPr eaLnBrk="1" hangingPunct="1">
              <a:defRPr/>
            </a:pPr>
            <a:r>
              <a:rPr lang="fa-IR" sz="4000" b="1" smtClean="0"/>
              <a:t>مثال:</a:t>
            </a:r>
            <a:endParaRPr lang="en-US" sz="4000" b="1" smtClean="0"/>
          </a:p>
        </p:txBody>
      </p:sp>
      <p:graphicFrame>
        <p:nvGraphicFramePr>
          <p:cNvPr id="204803" name="Object 3"/>
          <p:cNvGraphicFramePr>
            <a:graphicFrameLocks noChangeAspect="1"/>
          </p:cNvGraphicFramePr>
          <p:nvPr/>
        </p:nvGraphicFramePr>
        <p:xfrm>
          <a:off x="1600200" y="1981200"/>
          <a:ext cx="381000" cy="581025"/>
        </p:xfrm>
        <a:graphic>
          <a:graphicData uri="http://schemas.openxmlformats.org/presentationml/2006/ole">
            <mc:AlternateContent xmlns:mc="http://schemas.openxmlformats.org/markup-compatibility/2006">
              <mc:Choice xmlns:v="urn:schemas-microsoft-com:vml" Requires="v">
                <p:oleObj spid="_x0000_s23578" name="Equation" r:id="rId4" imgW="177569" imgH="202936" progId="Equation.3">
                  <p:embed/>
                </p:oleObj>
              </mc:Choice>
              <mc:Fallback>
                <p:oleObj name="Equation" r:id="rId4" imgW="177569" imgH="202936" progId="Equation.3">
                  <p:embed/>
                  <p:pic>
                    <p:nvPicPr>
                      <p:cNvPr id="0" name="Object 3"/>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1600200" y="1981200"/>
                        <a:ext cx="381000"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04" name="Object 4"/>
          <p:cNvGraphicFramePr>
            <a:graphicFrameLocks noChangeAspect="1"/>
          </p:cNvGraphicFramePr>
          <p:nvPr/>
        </p:nvGraphicFramePr>
        <p:xfrm>
          <a:off x="2438400" y="2057400"/>
          <a:ext cx="322263" cy="533400"/>
        </p:xfrm>
        <a:graphic>
          <a:graphicData uri="http://schemas.openxmlformats.org/presentationml/2006/ole">
            <mc:AlternateContent xmlns:mc="http://schemas.openxmlformats.org/markup-compatibility/2006">
              <mc:Choice xmlns:v="urn:schemas-microsoft-com:vml" Requires="v">
                <p:oleObj spid="_x0000_s23579" name="Equation" r:id="rId6" imgW="126835" imgH="139518" progId="Equation.3">
                  <p:embed/>
                </p:oleObj>
              </mc:Choice>
              <mc:Fallback>
                <p:oleObj name="Equation" r:id="rId6" imgW="126835" imgH="139518" progId="Equation.3">
                  <p:embed/>
                  <p:pic>
                    <p:nvPicPr>
                      <p:cNvPr id="0" name="Object 4"/>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2438400" y="2057400"/>
                        <a:ext cx="322263"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05" name="Object 5"/>
          <p:cNvGraphicFramePr>
            <a:graphicFrameLocks noChangeAspect="1"/>
          </p:cNvGraphicFramePr>
          <p:nvPr/>
        </p:nvGraphicFramePr>
        <p:xfrm>
          <a:off x="3124200" y="1981200"/>
          <a:ext cx="533400" cy="652463"/>
        </p:xfrm>
        <a:graphic>
          <a:graphicData uri="http://schemas.openxmlformats.org/presentationml/2006/ole">
            <mc:AlternateContent xmlns:mc="http://schemas.openxmlformats.org/markup-compatibility/2006">
              <mc:Choice xmlns:v="urn:schemas-microsoft-com:vml" Requires="v">
                <p:oleObj spid="_x0000_s23580" name="Equation" r:id="rId8" imgW="241091" imgH="215713" progId="Equation.3">
                  <p:embed/>
                </p:oleObj>
              </mc:Choice>
              <mc:Fallback>
                <p:oleObj name="Equation" r:id="rId8" imgW="241091" imgH="215713" progId="Equation.3">
                  <p:embed/>
                  <p:pic>
                    <p:nvPicPr>
                      <p:cNvPr id="0" name="Object 5"/>
                      <p:cNvPicPr>
                        <a:picLocks noChangeAspect="1" noChangeArrowheads="1"/>
                      </p:cNvPicPr>
                      <p:nvPr/>
                    </p:nvPicPr>
                    <p:blipFill>
                      <a:blip r:embed="rId9">
                        <a:lum bright="100000"/>
                        <a:extLst>
                          <a:ext uri="{28A0092B-C50C-407E-A947-70E740481C1C}">
                            <a14:useLocalDpi xmlns:a14="http://schemas.microsoft.com/office/drawing/2010/main" val="0"/>
                          </a:ext>
                        </a:extLst>
                      </a:blip>
                      <a:srcRect/>
                      <a:stretch>
                        <a:fillRect/>
                      </a:stretch>
                    </p:blipFill>
                    <p:spPr bwMode="auto">
                      <a:xfrm>
                        <a:off x="3124200" y="1981200"/>
                        <a:ext cx="533400" cy="652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06" name="Rectangle 6"/>
          <p:cNvSpPr>
            <a:spLocks noChangeArrowheads="1"/>
          </p:cNvSpPr>
          <p:nvPr/>
        </p:nvSpPr>
        <p:spPr bwMode="auto">
          <a:xfrm>
            <a:off x="3852863" y="2255838"/>
            <a:ext cx="525462" cy="0"/>
          </a:xfrm>
          <a:prstGeom prst="rect">
            <a:avLst/>
          </a:prstGeom>
          <a:noFill/>
          <a:ln w="9525">
            <a:noFill/>
            <a:miter lim="800000"/>
            <a:headEnd/>
            <a:tailEnd/>
          </a:ln>
        </p:spPr>
        <p:txBody>
          <a:bodyPr wrap="none">
            <a:spAutoFit/>
          </a:bodyPr>
          <a:lstStyle/>
          <a:p>
            <a:endParaRPr lang="fa-IR"/>
          </a:p>
        </p:txBody>
      </p:sp>
      <p:sp>
        <p:nvSpPr>
          <p:cNvPr id="204807" name="Rectangle 7"/>
          <p:cNvSpPr>
            <a:spLocks noChangeArrowheads="1"/>
          </p:cNvSpPr>
          <p:nvPr/>
        </p:nvSpPr>
        <p:spPr bwMode="auto">
          <a:xfrm>
            <a:off x="3852863" y="2255838"/>
            <a:ext cx="457200" cy="0"/>
          </a:xfrm>
          <a:prstGeom prst="rect">
            <a:avLst/>
          </a:prstGeom>
          <a:noFill/>
          <a:ln w="9525">
            <a:noFill/>
            <a:miter lim="800000"/>
            <a:headEnd/>
            <a:tailEnd/>
          </a:ln>
        </p:spPr>
        <p:txBody>
          <a:bodyPr wrap="none">
            <a:spAutoFit/>
          </a:bodyPr>
          <a:lstStyle/>
          <a:p>
            <a:endParaRPr lang="fa-IR"/>
          </a:p>
        </p:txBody>
      </p:sp>
      <p:sp>
        <p:nvSpPr>
          <p:cNvPr id="204808" name="Rectangle 8"/>
          <p:cNvSpPr>
            <a:spLocks noChangeArrowheads="1"/>
          </p:cNvSpPr>
          <p:nvPr/>
        </p:nvSpPr>
        <p:spPr bwMode="auto">
          <a:xfrm>
            <a:off x="3852863" y="2255838"/>
            <a:ext cx="457200" cy="0"/>
          </a:xfrm>
          <a:prstGeom prst="rect">
            <a:avLst/>
          </a:prstGeom>
          <a:noFill/>
          <a:ln w="9525">
            <a:noFill/>
            <a:miter lim="800000"/>
            <a:headEnd/>
            <a:tailEnd/>
          </a:ln>
        </p:spPr>
        <p:txBody>
          <a:bodyPr wrap="none">
            <a:spAutoFit/>
          </a:bodyPr>
          <a:lstStyle/>
          <a:p>
            <a:endParaRPr lang="fa-IR"/>
          </a:p>
        </p:txBody>
      </p:sp>
      <p:graphicFrame>
        <p:nvGraphicFramePr>
          <p:cNvPr id="204809" name="Group 9"/>
          <p:cNvGraphicFramePr>
            <a:graphicFrameLocks noGrp="1"/>
          </p:cNvGraphicFramePr>
          <p:nvPr/>
        </p:nvGraphicFramePr>
        <p:xfrm>
          <a:off x="1295400" y="1905000"/>
          <a:ext cx="2590800" cy="4041140"/>
        </p:xfrm>
        <a:graphic>
          <a:graphicData uri="http://schemas.openxmlformats.org/drawingml/2006/table">
            <a:tbl>
              <a:tblPr/>
              <a:tblGrid>
                <a:gridCol w="938213"/>
                <a:gridCol w="661987"/>
                <a:gridCol w="990600"/>
              </a:tblGrid>
              <a:tr h="803275">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1500">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2378075" algn="l"/>
                        </a:tabLst>
                      </a:pPr>
                      <a:r>
                        <a:rPr kumimoji="0" lang="fa-IR"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10</a:t>
                      </a:r>
                    </a:p>
                    <a:p>
                      <a:pPr marL="0" marR="0" lvl="0" indent="0" algn="ctr" defTabSz="914400" rtl="1" eaLnBrk="1" fontAlgn="base" latinLnBrk="0" hangingPunct="1">
                        <a:lnSpc>
                          <a:spcPct val="100000"/>
                        </a:lnSpc>
                        <a:spcBef>
                          <a:spcPct val="0"/>
                        </a:spcBef>
                        <a:spcAft>
                          <a:spcPct val="0"/>
                        </a:spcAft>
                        <a:buClrTx/>
                        <a:buSzTx/>
                        <a:buFontTx/>
                        <a:buNone/>
                        <a:tabLst>
                          <a:tab pos="2378075" algn="l"/>
                        </a:tabLst>
                      </a:pPr>
                      <a:endParaRPr kumimoji="0" lang="en-US"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2378075" algn="l"/>
                        </a:tabLst>
                      </a:pPr>
                      <a:r>
                        <a:rPr kumimoji="0" lang="fa-IR"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12</a:t>
                      </a:r>
                    </a:p>
                    <a:p>
                      <a:pPr marL="0" marR="0" lvl="0" indent="0" algn="ctr" defTabSz="914400" rtl="1" eaLnBrk="1" fontAlgn="base" latinLnBrk="0" hangingPunct="1">
                        <a:lnSpc>
                          <a:spcPct val="100000"/>
                        </a:lnSpc>
                        <a:spcBef>
                          <a:spcPct val="0"/>
                        </a:spcBef>
                        <a:spcAft>
                          <a:spcPct val="0"/>
                        </a:spcAft>
                        <a:buClrTx/>
                        <a:buSzTx/>
                        <a:buFontTx/>
                        <a:buNone/>
                        <a:tabLst>
                          <a:tab pos="2378075" algn="l"/>
                        </a:tabLst>
                      </a:pPr>
                      <a:endParaRPr kumimoji="0" lang="en-US"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2378075" algn="l"/>
                        </a:tabLst>
                      </a:pPr>
                      <a:r>
                        <a:rPr kumimoji="0" lang="fa-IR"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16</a:t>
                      </a:r>
                      <a:endParaRPr kumimoji="0" lang="en-US" sz="32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2378075" algn="l"/>
                        </a:tabLst>
                      </a:pPr>
                      <a:r>
                        <a:rPr kumimoji="0" lang="fa-IR"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a:t>
                      </a:r>
                    </a:p>
                    <a:p>
                      <a:pPr marL="0" marR="0" lvl="0" indent="0" algn="ctr" defTabSz="914400" rtl="1" eaLnBrk="1" fontAlgn="base" latinLnBrk="0" hangingPunct="1">
                        <a:lnSpc>
                          <a:spcPct val="100000"/>
                        </a:lnSpc>
                        <a:spcBef>
                          <a:spcPct val="0"/>
                        </a:spcBef>
                        <a:spcAft>
                          <a:spcPct val="0"/>
                        </a:spcAft>
                        <a:buClrTx/>
                        <a:buSzTx/>
                        <a:buFontTx/>
                        <a:buNone/>
                        <a:tabLst>
                          <a:tab pos="2378075" algn="l"/>
                        </a:tabLst>
                      </a:pPr>
                      <a:endParaRPr kumimoji="0" lang="en-US"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2378075" algn="l"/>
                        </a:tabLst>
                      </a:pPr>
                      <a:r>
                        <a:rPr kumimoji="0" lang="fa-IR"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8</a:t>
                      </a:r>
                    </a:p>
                    <a:p>
                      <a:pPr marL="0" marR="0" lvl="0" indent="0" algn="ctr" defTabSz="914400" rtl="1" eaLnBrk="1" fontAlgn="base" latinLnBrk="0" hangingPunct="1">
                        <a:lnSpc>
                          <a:spcPct val="100000"/>
                        </a:lnSpc>
                        <a:spcBef>
                          <a:spcPct val="0"/>
                        </a:spcBef>
                        <a:spcAft>
                          <a:spcPct val="0"/>
                        </a:spcAft>
                        <a:buClrTx/>
                        <a:buSzTx/>
                        <a:buFontTx/>
                        <a:buNone/>
                        <a:tabLst>
                          <a:tab pos="2378075" algn="l"/>
                        </a:tabLst>
                      </a:pPr>
                      <a:endParaRPr kumimoji="0" lang="en-US"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2378075" algn="l"/>
                        </a:tabLst>
                      </a:pPr>
                      <a:r>
                        <a:rPr kumimoji="0" lang="fa-IR"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10</a:t>
                      </a:r>
                      <a:endParaRPr kumimoji="0" lang="en-US" sz="32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2378075" algn="l"/>
                        </a:tabLst>
                      </a:pPr>
                      <a:r>
                        <a:rPr kumimoji="0" lang="fa-IR"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50</a:t>
                      </a:r>
                    </a:p>
                    <a:p>
                      <a:pPr marL="0" marR="0" lvl="0" indent="0" algn="ctr" defTabSz="914400" rtl="1" eaLnBrk="1" fontAlgn="base" latinLnBrk="0" hangingPunct="1">
                        <a:lnSpc>
                          <a:spcPct val="100000"/>
                        </a:lnSpc>
                        <a:spcBef>
                          <a:spcPct val="0"/>
                        </a:spcBef>
                        <a:spcAft>
                          <a:spcPct val="0"/>
                        </a:spcAft>
                        <a:buClrTx/>
                        <a:buSzTx/>
                        <a:buFontTx/>
                        <a:buNone/>
                        <a:tabLst>
                          <a:tab pos="2378075" algn="l"/>
                        </a:tabLst>
                      </a:pPr>
                      <a:endParaRPr kumimoji="0" lang="en-US"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2378075" algn="l"/>
                        </a:tabLst>
                      </a:pPr>
                      <a:r>
                        <a:rPr kumimoji="0" lang="fa-IR"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96</a:t>
                      </a:r>
                    </a:p>
                    <a:p>
                      <a:pPr marL="0" marR="0" lvl="0" indent="0" algn="ctr" defTabSz="914400" rtl="1" eaLnBrk="1" fontAlgn="base" latinLnBrk="0" hangingPunct="1">
                        <a:lnSpc>
                          <a:spcPct val="100000"/>
                        </a:lnSpc>
                        <a:spcBef>
                          <a:spcPct val="0"/>
                        </a:spcBef>
                        <a:spcAft>
                          <a:spcPct val="0"/>
                        </a:spcAft>
                        <a:buClrTx/>
                        <a:buSzTx/>
                        <a:buFontTx/>
                        <a:buNone/>
                        <a:tabLst>
                          <a:tab pos="2378075" algn="l"/>
                        </a:tabLst>
                      </a:pPr>
                      <a:endParaRPr kumimoji="0" lang="en-US"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2378075" algn="l"/>
                        </a:tabLst>
                      </a:pPr>
                      <a:r>
                        <a:rPr kumimoji="0" lang="fa-IR"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160</a:t>
                      </a:r>
                      <a:endParaRPr kumimoji="0" lang="en-US" sz="32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8025">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fa-IR" sz="3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2378075" algn="l"/>
                        </a:tabLst>
                      </a:pPr>
                      <a:r>
                        <a:rPr kumimoji="0" lang="fa-IR"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23</a:t>
                      </a:r>
                      <a:endParaRPr kumimoji="0" lang="en-US" sz="32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2378075" algn="l"/>
                        </a:tabLst>
                      </a:pPr>
                      <a:r>
                        <a:rPr kumimoji="0" lang="fa-IR" sz="3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306</a:t>
                      </a:r>
                      <a:endParaRPr kumimoji="0" lang="en-US" sz="32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580" name="Rectangle 27"/>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fa-IR"/>
          </a:p>
        </p:txBody>
      </p:sp>
      <p:graphicFrame>
        <p:nvGraphicFramePr>
          <p:cNvPr id="204828" name="Object 28"/>
          <p:cNvGraphicFramePr>
            <a:graphicFrameLocks noChangeAspect="1"/>
          </p:cNvGraphicFramePr>
          <p:nvPr/>
        </p:nvGraphicFramePr>
        <p:xfrm>
          <a:off x="4800600" y="3276600"/>
          <a:ext cx="3276600" cy="1219200"/>
        </p:xfrm>
        <a:graphic>
          <a:graphicData uri="http://schemas.openxmlformats.org/presentationml/2006/ole">
            <mc:AlternateContent xmlns:mc="http://schemas.openxmlformats.org/markup-compatibility/2006">
              <mc:Choice xmlns:v="urn:schemas-microsoft-com:vml" Requires="v">
                <p:oleObj spid="_x0000_s23581" name="Equation" r:id="rId10" imgW="1129810" imgH="393529" progId="Equation.3">
                  <p:embed/>
                </p:oleObj>
              </mc:Choice>
              <mc:Fallback>
                <p:oleObj name="Equation" r:id="rId10" imgW="1129810" imgH="393529" progId="Equation.3">
                  <p:embed/>
                  <p:pic>
                    <p:nvPicPr>
                      <p:cNvPr id="0" name="Object 28"/>
                      <p:cNvPicPr>
                        <a:picLocks noChangeAspect="1" noChangeArrowheads="1"/>
                      </p:cNvPicPr>
                      <p:nvPr/>
                    </p:nvPicPr>
                    <p:blipFill>
                      <a:blip r:embed="rId11">
                        <a:lum bright="100000"/>
                        <a:extLst>
                          <a:ext uri="{28A0092B-C50C-407E-A947-70E740481C1C}">
                            <a14:useLocalDpi xmlns:a14="http://schemas.microsoft.com/office/drawing/2010/main" val="0"/>
                          </a:ext>
                        </a:extLst>
                      </a:blip>
                      <a:srcRect/>
                      <a:stretch>
                        <a:fillRect/>
                      </a:stretch>
                    </p:blipFill>
                    <p:spPr bwMode="auto">
                      <a:xfrm>
                        <a:off x="4800600" y="3276600"/>
                        <a:ext cx="32766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04802"/>
                                        </p:tgtEl>
                                        <p:attrNameLst>
                                          <p:attrName>style.visibility</p:attrName>
                                        </p:attrNameLst>
                                      </p:cBhvr>
                                      <p:to>
                                        <p:strVal val="visible"/>
                                      </p:to>
                                    </p:set>
                                    <p:anim calcmode="lin" valueType="num">
                                      <p:cBhvr>
                                        <p:cTn id="7" dur="500" fill="hold"/>
                                        <p:tgtEl>
                                          <p:spTgt spid="204802"/>
                                        </p:tgtEl>
                                        <p:attrNameLst>
                                          <p:attrName>ppt_w</p:attrName>
                                        </p:attrNameLst>
                                      </p:cBhvr>
                                      <p:tavLst>
                                        <p:tav tm="0">
                                          <p:val>
                                            <p:fltVal val="0"/>
                                          </p:val>
                                        </p:tav>
                                        <p:tav tm="100000">
                                          <p:val>
                                            <p:strVal val="#ppt_w"/>
                                          </p:val>
                                        </p:tav>
                                      </p:tavLst>
                                    </p:anim>
                                    <p:anim calcmode="lin" valueType="num">
                                      <p:cBhvr>
                                        <p:cTn id="8" dur="500" fill="hold"/>
                                        <p:tgtEl>
                                          <p:spTgt spid="20480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04803"/>
                                        </p:tgtEl>
                                        <p:attrNameLst>
                                          <p:attrName>style.visibility</p:attrName>
                                        </p:attrNameLst>
                                      </p:cBhvr>
                                      <p:to>
                                        <p:strVal val="visible"/>
                                      </p:to>
                                    </p:set>
                                    <p:anim calcmode="lin" valueType="num">
                                      <p:cBhvr>
                                        <p:cTn id="13" dur="1000" fill="hold"/>
                                        <p:tgtEl>
                                          <p:spTgt spid="204803"/>
                                        </p:tgtEl>
                                        <p:attrNameLst>
                                          <p:attrName>ppt_w</p:attrName>
                                        </p:attrNameLst>
                                      </p:cBhvr>
                                      <p:tavLst>
                                        <p:tav tm="0">
                                          <p:val>
                                            <p:fltVal val="0"/>
                                          </p:val>
                                        </p:tav>
                                        <p:tav tm="100000">
                                          <p:val>
                                            <p:strVal val="#ppt_w"/>
                                          </p:val>
                                        </p:tav>
                                      </p:tavLst>
                                    </p:anim>
                                    <p:anim calcmode="lin" valueType="num">
                                      <p:cBhvr>
                                        <p:cTn id="14" dur="1000" fill="hold"/>
                                        <p:tgtEl>
                                          <p:spTgt spid="204803"/>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204804"/>
                                        </p:tgtEl>
                                        <p:attrNameLst>
                                          <p:attrName>style.visibility</p:attrName>
                                        </p:attrNameLst>
                                      </p:cBhvr>
                                      <p:to>
                                        <p:strVal val="visible"/>
                                      </p:to>
                                    </p:set>
                                    <p:anim calcmode="lin" valueType="num">
                                      <p:cBhvr>
                                        <p:cTn id="17" dur="1000" fill="hold"/>
                                        <p:tgtEl>
                                          <p:spTgt spid="204804"/>
                                        </p:tgtEl>
                                        <p:attrNameLst>
                                          <p:attrName>ppt_w</p:attrName>
                                        </p:attrNameLst>
                                      </p:cBhvr>
                                      <p:tavLst>
                                        <p:tav tm="0">
                                          <p:val>
                                            <p:fltVal val="0"/>
                                          </p:val>
                                        </p:tav>
                                        <p:tav tm="100000">
                                          <p:val>
                                            <p:strVal val="#ppt_w"/>
                                          </p:val>
                                        </p:tav>
                                      </p:tavLst>
                                    </p:anim>
                                    <p:anim calcmode="lin" valueType="num">
                                      <p:cBhvr>
                                        <p:cTn id="18" dur="1000" fill="hold"/>
                                        <p:tgtEl>
                                          <p:spTgt spid="204804"/>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204805"/>
                                        </p:tgtEl>
                                        <p:attrNameLst>
                                          <p:attrName>style.visibility</p:attrName>
                                        </p:attrNameLst>
                                      </p:cBhvr>
                                      <p:to>
                                        <p:strVal val="visible"/>
                                      </p:to>
                                    </p:set>
                                    <p:anim calcmode="lin" valueType="num">
                                      <p:cBhvr>
                                        <p:cTn id="21" dur="1000" fill="hold"/>
                                        <p:tgtEl>
                                          <p:spTgt spid="204805"/>
                                        </p:tgtEl>
                                        <p:attrNameLst>
                                          <p:attrName>ppt_w</p:attrName>
                                        </p:attrNameLst>
                                      </p:cBhvr>
                                      <p:tavLst>
                                        <p:tav tm="0">
                                          <p:val>
                                            <p:fltVal val="0"/>
                                          </p:val>
                                        </p:tav>
                                        <p:tav tm="100000">
                                          <p:val>
                                            <p:strVal val="#ppt_w"/>
                                          </p:val>
                                        </p:tav>
                                      </p:tavLst>
                                    </p:anim>
                                    <p:anim calcmode="lin" valueType="num">
                                      <p:cBhvr>
                                        <p:cTn id="22" dur="1000" fill="hold"/>
                                        <p:tgtEl>
                                          <p:spTgt spid="204805"/>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nodePh="1">
                                  <p:stCondLst>
                                    <p:cond delay="0"/>
                                  </p:stCondLst>
                                  <p:endCondLst>
                                    <p:cond evt="begin" delay="0">
                                      <p:tn val="23"/>
                                    </p:cond>
                                  </p:endCondLst>
                                  <p:childTnLst>
                                    <p:set>
                                      <p:cBhvr>
                                        <p:cTn id="24" dur="1" fill="hold">
                                          <p:stCondLst>
                                            <p:cond delay="0"/>
                                          </p:stCondLst>
                                        </p:cTn>
                                        <p:tgtEl>
                                          <p:spTgt spid="204806"/>
                                        </p:tgtEl>
                                        <p:attrNameLst>
                                          <p:attrName>style.visibility</p:attrName>
                                        </p:attrNameLst>
                                      </p:cBhvr>
                                      <p:to>
                                        <p:strVal val="visible"/>
                                      </p:to>
                                    </p:set>
                                    <p:anim calcmode="lin" valueType="num">
                                      <p:cBhvr>
                                        <p:cTn id="25" dur="1000" fill="hold"/>
                                        <p:tgtEl>
                                          <p:spTgt spid="204806"/>
                                        </p:tgtEl>
                                        <p:attrNameLst>
                                          <p:attrName>ppt_w</p:attrName>
                                        </p:attrNameLst>
                                      </p:cBhvr>
                                      <p:tavLst>
                                        <p:tav tm="0">
                                          <p:val>
                                            <p:fltVal val="0"/>
                                          </p:val>
                                        </p:tav>
                                        <p:tav tm="100000">
                                          <p:val>
                                            <p:strVal val="#ppt_w"/>
                                          </p:val>
                                        </p:tav>
                                      </p:tavLst>
                                    </p:anim>
                                    <p:anim calcmode="lin" valueType="num">
                                      <p:cBhvr>
                                        <p:cTn id="26" dur="1000" fill="hold"/>
                                        <p:tgtEl>
                                          <p:spTgt spid="204806"/>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nodePh="1">
                                  <p:stCondLst>
                                    <p:cond delay="0"/>
                                  </p:stCondLst>
                                  <p:endCondLst>
                                    <p:cond evt="begin" delay="0">
                                      <p:tn val="27"/>
                                    </p:cond>
                                  </p:endCondLst>
                                  <p:childTnLst>
                                    <p:set>
                                      <p:cBhvr>
                                        <p:cTn id="28" dur="1" fill="hold">
                                          <p:stCondLst>
                                            <p:cond delay="0"/>
                                          </p:stCondLst>
                                        </p:cTn>
                                        <p:tgtEl>
                                          <p:spTgt spid="204807"/>
                                        </p:tgtEl>
                                        <p:attrNameLst>
                                          <p:attrName>style.visibility</p:attrName>
                                        </p:attrNameLst>
                                      </p:cBhvr>
                                      <p:to>
                                        <p:strVal val="visible"/>
                                      </p:to>
                                    </p:set>
                                    <p:anim calcmode="lin" valueType="num">
                                      <p:cBhvr>
                                        <p:cTn id="29" dur="1000" fill="hold"/>
                                        <p:tgtEl>
                                          <p:spTgt spid="204807"/>
                                        </p:tgtEl>
                                        <p:attrNameLst>
                                          <p:attrName>ppt_w</p:attrName>
                                        </p:attrNameLst>
                                      </p:cBhvr>
                                      <p:tavLst>
                                        <p:tav tm="0">
                                          <p:val>
                                            <p:fltVal val="0"/>
                                          </p:val>
                                        </p:tav>
                                        <p:tav tm="100000">
                                          <p:val>
                                            <p:strVal val="#ppt_w"/>
                                          </p:val>
                                        </p:tav>
                                      </p:tavLst>
                                    </p:anim>
                                    <p:anim calcmode="lin" valueType="num">
                                      <p:cBhvr>
                                        <p:cTn id="30" dur="1000" fill="hold"/>
                                        <p:tgtEl>
                                          <p:spTgt spid="204807"/>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nodePh="1">
                                  <p:stCondLst>
                                    <p:cond delay="0"/>
                                  </p:stCondLst>
                                  <p:endCondLst>
                                    <p:cond evt="begin" delay="0">
                                      <p:tn val="31"/>
                                    </p:cond>
                                  </p:endCondLst>
                                  <p:childTnLst>
                                    <p:set>
                                      <p:cBhvr>
                                        <p:cTn id="32" dur="1" fill="hold">
                                          <p:stCondLst>
                                            <p:cond delay="0"/>
                                          </p:stCondLst>
                                        </p:cTn>
                                        <p:tgtEl>
                                          <p:spTgt spid="204808"/>
                                        </p:tgtEl>
                                        <p:attrNameLst>
                                          <p:attrName>style.visibility</p:attrName>
                                        </p:attrNameLst>
                                      </p:cBhvr>
                                      <p:to>
                                        <p:strVal val="visible"/>
                                      </p:to>
                                    </p:set>
                                    <p:anim calcmode="lin" valueType="num">
                                      <p:cBhvr>
                                        <p:cTn id="33" dur="1000" fill="hold"/>
                                        <p:tgtEl>
                                          <p:spTgt spid="204808"/>
                                        </p:tgtEl>
                                        <p:attrNameLst>
                                          <p:attrName>ppt_w</p:attrName>
                                        </p:attrNameLst>
                                      </p:cBhvr>
                                      <p:tavLst>
                                        <p:tav tm="0">
                                          <p:val>
                                            <p:fltVal val="0"/>
                                          </p:val>
                                        </p:tav>
                                        <p:tav tm="100000">
                                          <p:val>
                                            <p:strVal val="#ppt_w"/>
                                          </p:val>
                                        </p:tav>
                                      </p:tavLst>
                                    </p:anim>
                                    <p:anim calcmode="lin" valueType="num">
                                      <p:cBhvr>
                                        <p:cTn id="34" dur="1000" fill="hold"/>
                                        <p:tgtEl>
                                          <p:spTgt spid="204808"/>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204809"/>
                                        </p:tgtEl>
                                        <p:attrNameLst>
                                          <p:attrName>style.visibility</p:attrName>
                                        </p:attrNameLst>
                                      </p:cBhvr>
                                      <p:to>
                                        <p:strVal val="visible"/>
                                      </p:to>
                                    </p:set>
                                    <p:anim calcmode="lin" valueType="num">
                                      <p:cBhvr>
                                        <p:cTn id="37" dur="1000" fill="hold"/>
                                        <p:tgtEl>
                                          <p:spTgt spid="204809"/>
                                        </p:tgtEl>
                                        <p:attrNameLst>
                                          <p:attrName>ppt_w</p:attrName>
                                        </p:attrNameLst>
                                      </p:cBhvr>
                                      <p:tavLst>
                                        <p:tav tm="0">
                                          <p:val>
                                            <p:fltVal val="0"/>
                                          </p:val>
                                        </p:tav>
                                        <p:tav tm="100000">
                                          <p:val>
                                            <p:strVal val="#ppt_w"/>
                                          </p:val>
                                        </p:tav>
                                      </p:tavLst>
                                    </p:anim>
                                    <p:anim calcmode="lin" valueType="num">
                                      <p:cBhvr>
                                        <p:cTn id="38" dur="1000" fill="hold"/>
                                        <p:tgtEl>
                                          <p:spTgt spid="204809"/>
                                        </p:tgtEl>
                                        <p:attrNameLst>
                                          <p:attrName>ppt_h</p:attrName>
                                        </p:attrNameLst>
                                      </p:cBhvr>
                                      <p:tavLst>
                                        <p:tav tm="0">
                                          <p:val>
                                            <p:fltVal val="0"/>
                                          </p:val>
                                        </p:tav>
                                        <p:tav tm="100000">
                                          <p:val>
                                            <p:strVal val="#ppt_h"/>
                                          </p:val>
                                        </p:tav>
                                      </p:tavLst>
                                    </p:anim>
                                  </p:childTnLst>
                                </p:cTn>
                              </p:par>
                              <p:par>
                                <p:cTn id="39" presetID="23" presetClass="entr" presetSubtype="16" fill="hold" nodeType="withEffect">
                                  <p:stCondLst>
                                    <p:cond delay="0"/>
                                  </p:stCondLst>
                                  <p:childTnLst>
                                    <p:set>
                                      <p:cBhvr>
                                        <p:cTn id="40" dur="1" fill="hold">
                                          <p:stCondLst>
                                            <p:cond delay="0"/>
                                          </p:stCondLst>
                                        </p:cTn>
                                        <p:tgtEl>
                                          <p:spTgt spid="204828"/>
                                        </p:tgtEl>
                                        <p:attrNameLst>
                                          <p:attrName>style.visibility</p:attrName>
                                        </p:attrNameLst>
                                      </p:cBhvr>
                                      <p:to>
                                        <p:strVal val="visible"/>
                                      </p:to>
                                    </p:set>
                                    <p:anim calcmode="lin" valueType="num">
                                      <p:cBhvr>
                                        <p:cTn id="41" dur="1000" fill="hold"/>
                                        <p:tgtEl>
                                          <p:spTgt spid="204828"/>
                                        </p:tgtEl>
                                        <p:attrNameLst>
                                          <p:attrName>ppt_w</p:attrName>
                                        </p:attrNameLst>
                                      </p:cBhvr>
                                      <p:tavLst>
                                        <p:tav tm="0">
                                          <p:val>
                                            <p:fltVal val="0"/>
                                          </p:val>
                                        </p:tav>
                                        <p:tav tm="100000">
                                          <p:val>
                                            <p:strVal val="#ppt_w"/>
                                          </p:val>
                                        </p:tav>
                                      </p:tavLst>
                                    </p:anim>
                                    <p:anim calcmode="lin" valueType="num">
                                      <p:cBhvr>
                                        <p:cTn id="42" dur="1000" fill="hold"/>
                                        <p:tgtEl>
                                          <p:spTgt spid="2048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p:bldP spid="204806" grpId="0" animBg="1"/>
      <p:bldP spid="204807" grpId="0" animBg="1"/>
      <p:bldP spid="204808"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6850" name="Rectangle 2"/>
          <p:cNvSpPr>
            <a:spLocks noGrp="1" noChangeArrowheads="1"/>
          </p:cNvSpPr>
          <p:nvPr>
            <p:ph type="title" idx="4294967295"/>
          </p:nvPr>
        </p:nvSpPr>
        <p:spPr/>
        <p:txBody>
          <a:bodyPr anchorCtr="1"/>
          <a:lstStyle/>
          <a:p>
            <a:pPr eaLnBrk="1" hangingPunct="1">
              <a:defRPr/>
            </a:pPr>
            <a:r>
              <a:rPr lang="fa-IR" sz="4000" b="1" smtClean="0"/>
              <a:t>میانگین هندسی</a:t>
            </a:r>
            <a:endParaRPr lang="en-US" sz="4000" b="1" smtClean="0"/>
          </a:p>
        </p:txBody>
      </p:sp>
      <p:sp>
        <p:nvSpPr>
          <p:cNvPr id="206851" name="Rectangle 3"/>
          <p:cNvSpPr>
            <a:spLocks noGrp="1" noChangeArrowheads="1"/>
          </p:cNvSpPr>
          <p:nvPr>
            <p:ph type="body" idx="4294967295"/>
          </p:nvPr>
        </p:nvSpPr>
        <p:spPr>
          <a:xfrm>
            <a:off x="762000" y="1905000"/>
            <a:ext cx="7924800" cy="1038225"/>
          </a:xfrm>
        </p:spPr>
        <p:txBody>
          <a:bodyPr/>
          <a:lstStyle/>
          <a:p>
            <a:pPr algn="just" eaLnBrk="1" hangingPunct="1">
              <a:buFontTx/>
              <a:buNone/>
              <a:defRPr/>
            </a:pPr>
            <a:r>
              <a:rPr lang="fa-IR" b="1" dirty="0" smtClean="0"/>
              <a:t>   میانگین هندسی برابر است با ریشه </a:t>
            </a:r>
            <a:r>
              <a:rPr lang="en-US" b="1" dirty="0" smtClean="0"/>
              <a:t>N</a:t>
            </a:r>
            <a:r>
              <a:rPr lang="fa-IR" b="1" dirty="0" smtClean="0"/>
              <a:t> ام حاصل ضرب اعداد یا داده ها</a:t>
            </a:r>
            <a:endParaRPr lang="en-US" b="1" dirty="0" smtClean="0"/>
          </a:p>
          <a:p>
            <a:pPr algn="just" eaLnBrk="1" hangingPunct="1">
              <a:buFontTx/>
              <a:buNone/>
              <a:defRPr/>
            </a:pPr>
            <a:r>
              <a:rPr lang="fa-IR" b="1" dirty="0" smtClean="0"/>
              <a:t>   مثلا:در کارهای اقتصادی یا جمعیت شناسی</a:t>
            </a:r>
            <a:endParaRPr lang="en-US" b="1" dirty="0" smtClean="0"/>
          </a:p>
        </p:txBody>
      </p:sp>
      <p:sp>
        <p:nvSpPr>
          <p:cNvPr id="24582" name="Rectangle 4"/>
          <p:cNvSpPr>
            <a:spLocks noChangeArrowheads="1"/>
          </p:cNvSpPr>
          <p:nvPr/>
        </p:nvSpPr>
        <p:spPr bwMode="auto">
          <a:xfrm>
            <a:off x="0" y="3295650"/>
            <a:ext cx="9144000" cy="0"/>
          </a:xfrm>
          <a:prstGeom prst="rect">
            <a:avLst/>
          </a:prstGeom>
          <a:noFill/>
          <a:ln w="9525">
            <a:noFill/>
            <a:miter lim="800000"/>
            <a:headEnd/>
            <a:tailEnd/>
          </a:ln>
        </p:spPr>
        <p:txBody>
          <a:bodyPr wrap="none" anchor="ctr">
            <a:spAutoFit/>
          </a:bodyPr>
          <a:lstStyle/>
          <a:p>
            <a:endParaRPr lang="fa-IR"/>
          </a:p>
        </p:txBody>
      </p:sp>
      <p:graphicFrame>
        <p:nvGraphicFramePr>
          <p:cNvPr id="206853" name="Object 5"/>
          <p:cNvGraphicFramePr>
            <a:graphicFrameLocks noChangeAspect="1"/>
          </p:cNvGraphicFramePr>
          <p:nvPr/>
        </p:nvGraphicFramePr>
        <p:xfrm>
          <a:off x="2667000" y="4038600"/>
          <a:ext cx="3733800" cy="838200"/>
        </p:xfrm>
        <a:graphic>
          <a:graphicData uri="http://schemas.openxmlformats.org/presentationml/2006/ole">
            <mc:AlternateContent xmlns:mc="http://schemas.openxmlformats.org/markup-compatibility/2006">
              <mc:Choice xmlns:v="urn:schemas-microsoft-com:vml" Requires="v">
                <p:oleObj spid="_x0000_s24590" name="Equation" r:id="rId4" imgW="1422400" imgH="266700" progId="Equation.3">
                  <p:embed/>
                </p:oleObj>
              </mc:Choice>
              <mc:Fallback>
                <p:oleObj name="Equation" r:id="rId4" imgW="1422400" imgH="266700" progId="Equation.3">
                  <p:embed/>
                  <p:pic>
                    <p:nvPicPr>
                      <p:cNvPr id="0" name="Object 5"/>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2667000" y="4038600"/>
                        <a:ext cx="37338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3" name="Rectangle 6"/>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fa-IR"/>
          </a:p>
        </p:txBody>
      </p:sp>
      <p:graphicFrame>
        <p:nvGraphicFramePr>
          <p:cNvPr id="206855" name="Object 7"/>
          <p:cNvGraphicFramePr>
            <a:graphicFrameLocks noChangeAspect="1"/>
          </p:cNvGraphicFramePr>
          <p:nvPr/>
        </p:nvGraphicFramePr>
        <p:xfrm>
          <a:off x="2667000" y="5334000"/>
          <a:ext cx="3733800" cy="762000"/>
        </p:xfrm>
        <a:graphic>
          <a:graphicData uri="http://schemas.openxmlformats.org/presentationml/2006/ole">
            <mc:AlternateContent xmlns:mc="http://schemas.openxmlformats.org/markup-compatibility/2006">
              <mc:Choice xmlns:v="urn:schemas-microsoft-com:vml" Requires="v">
                <p:oleObj spid="_x0000_s24591" name="Equation" r:id="rId6" imgW="1409088" imgH="253890" progId="Equation.3">
                  <p:embed/>
                </p:oleObj>
              </mc:Choice>
              <mc:Fallback>
                <p:oleObj name="Equation" r:id="rId6" imgW="1409088" imgH="253890" progId="Equation.3">
                  <p:embed/>
                  <p:pic>
                    <p:nvPicPr>
                      <p:cNvPr id="0" name="Object 7"/>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2667000" y="5334000"/>
                        <a:ext cx="37338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06850"/>
                                        </p:tgtEl>
                                        <p:attrNameLst>
                                          <p:attrName>style.visibility</p:attrName>
                                        </p:attrNameLst>
                                      </p:cBhvr>
                                      <p:to>
                                        <p:strVal val="visible"/>
                                      </p:to>
                                    </p:set>
                                    <p:anim calcmode="lin" valueType="num">
                                      <p:cBhvr>
                                        <p:cTn id="7" dur="500" fill="hold"/>
                                        <p:tgtEl>
                                          <p:spTgt spid="206850"/>
                                        </p:tgtEl>
                                        <p:attrNameLst>
                                          <p:attrName>ppt_w</p:attrName>
                                        </p:attrNameLst>
                                      </p:cBhvr>
                                      <p:tavLst>
                                        <p:tav tm="0">
                                          <p:val>
                                            <p:fltVal val="0"/>
                                          </p:val>
                                        </p:tav>
                                        <p:tav tm="100000">
                                          <p:val>
                                            <p:strVal val="#ppt_w"/>
                                          </p:val>
                                        </p:tav>
                                      </p:tavLst>
                                    </p:anim>
                                    <p:anim calcmode="lin" valueType="num">
                                      <p:cBhvr>
                                        <p:cTn id="8" dur="500" fill="hold"/>
                                        <p:tgtEl>
                                          <p:spTgt spid="20685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06851">
                                            <p:txEl>
                                              <p:pRg st="0" end="0"/>
                                            </p:txEl>
                                          </p:spTgt>
                                        </p:tgtEl>
                                        <p:attrNameLst>
                                          <p:attrName>style.visibility</p:attrName>
                                        </p:attrNameLst>
                                      </p:cBhvr>
                                      <p:to>
                                        <p:strVal val="visible"/>
                                      </p:to>
                                    </p:set>
                                    <p:anim calcmode="lin" valueType="num">
                                      <p:cBhvr>
                                        <p:cTn id="13" dur="500" fill="hold"/>
                                        <p:tgtEl>
                                          <p:spTgt spid="20685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068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06851">
                                            <p:txEl>
                                              <p:pRg st="1" end="1"/>
                                            </p:txEl>
                                          </p:spTgt>
                                        </p:tgtEl>
                                        <p:attrNameLst>
                                          <p:attrName>style.visibility</p:attrName>
                                        </p:attrNameLst>
                                      </p:cBhvr>
                                      <p:to>
                                        <p:strVal val="visible"/>
                                      </p:to>
                                    </p:set>
                                    <p:anim calcmode="lin" valueType="num">
                                      <p:cBhvr>
                                        <p:cTn id="19" dur="500" fill="hold"/>
                                        <p:tgtEl>
                                          <p:spTgt spid="20685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0685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06853"/>
                                        </p:tgtEl>
                                        <p:attrNameLst>
                                          <p:attrName>style.visibility</p:attrName>
                                        </p:attrNameLst>
                                      </p:cBhvr>
                                      <p:to>
                                        <p:strVal val="visible"/>
                                      </p:to>
                                    </p:set>
                                    <p:anim calcmode="lin" valueType="num">
                                      <p:cBhvr>
                                        <p:cTn id="25" dur="1000" fill="hold"/>
                                        <p:tgtEl>
                                          <p:spTgt spid="206853"/>
                                        </p:tgtEl>
                                        <p:attrNameLst>
                                          <p:attrName>ppt_w</p:attrName>
                                        </p:attrNameLst>
                                      </p:cBhvr>
                                      <p:tavLst>
                                        <p:tav tm="0">
                                          <p:val>
                                            <p:fltVal val="0"/>
                                          </p:val>
                                        </p:tav>
                                        <p:tav tm="100000">
                                          <p:val>
                                            <p:strVal val="#ppt_w"/>
                                          </p:val>
                                        </p:tav>
                                      </p:tavLst>
                                    </p:anim>
                                    <p:anim calcmode="lin" valueType="num">
                                      <p:cBhvr>
                                        <p:cTn id="26" dur="1000" fill="hold"/>
                                        <p:tgtEl>
                                          <p:spTgt spid="206853"/>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206855"/>
                                        </p:tgtEl>
                                        <p:attrNameLst>
                                          <p:attrName>style.visibility</p:attrName>
                                        </p:attrNameLst>
                                      </p:cBhvr>
                                      <p:to>
                                        <p:strVal val="visible"/>
                                      </p:to>
                                    </p:set>
                                    <p:anim calcmode="lin" valueType="num">
                                      <p:cBhvr>
                                        <p:cTn id="29" dur="1000" fill="hold"/>
                                        <p:tgtEl>
                                          <p:spTgt spid="206855"/>
                                        </p:tgtEl>
                                        <p:attrNameLst>
                                          <p:attrName>ppt_w</p:attrName>
                                        </p:attrNameLst>
                                      </p:cBhvr>
                                      <p:tavLst>
                                        <p:tav tm="0">
                                          <p:val>
                                            <p:fltVal val="0"/>
                                          </p:val>
                                        </p:tav>
                                        <p:tav tm="100000">
                                          <p:val>
                                            <p:strVal val="#ppt_w"/>
                                          </p:val>
                                        </p:tav>
                                      </p:tavLst>
                                    </p:anim>
                                    <p:anim calcmode="lin" valueType="num">
                                      <p:cBhvr>
                                        <p:cTn id="30" dur="1000" fill="hold"/>
                                        <p:tgtEl>
                                          <p:spTgt spid="20685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0" grpId="0"/>
      <p:bldP spid="206851" grpId="0" build="p"/>
    </p:bldLst>
  </p:timing>
</p:sld>
</file>

<file path=ppt/slides/slide9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8898" name="Rectangle 2"/>
          <p:cNvSpPr>
            <a:spLocks noGrp="1" noChangeArrowheads="1"/>
          </p:cNvSpPr>
          <p:nvPr>
            <p:ph type="ctrTitle" sz="quarter"/>
          </p:nvPr>
        </p:nvSpPr>
        <p:spPr>
          <a:xfrm>
            <a:off x="762000" y="838200"/>
            <a:ext cx="7772400" cy="990600"/>
          </a:xfrm>
        </p:spPr>
        <p:txBody>
          <a:bodyPr/>
          <a:lstStyle/>
          <a:p>
            <a:pPr eaLnBrk="1" hangingPunct="1">
              <a:defRPr/>
            </a:pPr>
            <a:r>
              <a:rPr lang="fa-IR" sz="4000" b="1" dirty="0" smtClean="0"/>
              <a:t>میانگین همساز (هارمونیک)</a:t>
            </a:r>
            <a:endParaRPr lang="en-US" sz="4000" b="1" dirty="0" smtClean="0"/>
          </a:p>
        </p:txBody>
      </p:sp>
      <p:sp>
        <p:nvSpPr>
          <p:cNvPr id="8" name="Subtitle 7"/>
          <p:cNvSpPr>
            <a:spLocks noGrp="1"/>
          </p:cNvSpPr>
          <p:nvPr>
            <p:ph type="subTitle" sz="quarter" idx="1"/>
          </p:nvPr>
        </p:nvSpPr>
        <p:spPr>
          <a:xfrm>
            <a:off x="0" y="5410200"/>
            <a:ext cx="9144000" cy="1447800"/>
          </a:xfrm>
        </p:spPr>
        <p:txBody>
          <a:bodyPr/>
          <a:lstStyle/>
          <a:p>
            <a:pPr>
              <a:defRPr/>
            </a:pPr>
            <a:r>
              <a:rPr lang="fa-IR" dirty="0" smtClean="0"/>
              <a:t>مثلا:درعینک سنجی ومطالعه شبکه های برق</a:t>
            </a:r>
            <a:endParaRPr lang="en-US" dirty="0"/>
          </a:p>
        </p:txBody>
      </p:sp>
      <p:sp>
        <p:nvSpPr>
          <p:cNvPr id="25606" name="Rectangle 3"/>
          <p:cNvSpPr>
            <a:spLocks noChangeArrowheads="1"/>
          </p:cNvSpPr>
          <p:nvPr/>
        </p:nvSpPr>
        <p:spPr bwMode="auto">
          <a:xfrm>
            <a:off x="0" y="3119438"/>
            <a:ext cx="9144000" cy="0"/>
          </a:xfrm>
          <a:prstGeom prst="rect">
            <a:avLst/>
          </a:prstGeom>
          <a:noFill/>
          <a:ln w="9525">
            <a:noFill/>
            <a:miter lim="800000"/>
            <a:headEnd/>
            <a:tailEnd/>
          </a:ln>
        </p:spPr>
        <p:txBody>
          <a:bodyPr wrap="none" anchor="ctr">
            <a:spAutoFit/>
          </a:bodyPr>
          <a:lstStyle/>
          <a:p>
            <a:endParaRPr lang="fa-IR"/>
          </a:p>
        </p:txBody>
      </p:sp>
      <p:graphicFrame>
        <p:nvGraphicFramePr>
          <p:cNvPr id="208900" name="Object 4"/>
          <p:cNvGraphicFramePr>
            <a:graphicFrameLocks noChangeAspect="1"/>
          </p:cNvGraphicFramePr>
          <p:nvPr/>
        </p:nvGraphicFramePr>
        <p:xfrm>
          <a:off x="2514600" y="1981200"/>
          <a:ext cx="4298950" cy="1371600"/>
        </p:xfrm>
        <a:graphic>
          <a:graphicData uri="http://schemas.openxmlformats.org/presentationml/2006/ole">
            <mc:AlternateContent xmlns:mc="http://schemas.openxmlformats.org/markup-compatibility/2006">
              <mc:Choice xmlns:v="urn:schemas-microsoft-com:vml" Requires="v">
                <p:oleObj spid="_x0000_s25614" name="Equation" r:id="rId4" imgW="1930320" imgH="622080" progId="Equation.3">
                  <p:embed/>
                </p:oleObj>
              </mc:Choice>
              <mc:Fallback>
                <p:oleObj name="Equation" r:id="rId4" imgW="1930320" imgH="622080" progId="Equation.3">
                  <p:embed/>
                  <p:pic>
                    <p:nvPicPr>
                      <p:cNvPr id="0" name="Object 4"/>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2514600" y="1981200"/>
                        <a:ext cx="4298950"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07" name="Rectangle 5"/>
          <p:cNvSpPr>
            <a:spLocks noChangeArrowheads="1"/>
          </p:cNvSpPr>
          <p:nvPr/>
        </p:nvSpPr>
        <p:spPr bwMode="auto">
          <a:xfrm>
            <a:off x="0" y="3138488"/>
            <a:ext cx="9144000" cy="0"/>
          </a:xfrm>
          <a:prstGeom prst="rect">
            <a:avLst/>
          </a:prstGeom>
          <a:noFill/>
          <a:ln w="9525">
            <a:noFill/>
            <a:miter lim="800000"/>
            <a:headEnd/>
            <a:tailEnd/>
          </a:ln>
        </p:spPr>
        <p:txBody>
          <a:bodyPr wrap="none" anchor="ctr">
            <a:spAutoFit/>
          </a:bodyPr>
          <a:lstStyle/>
          <a:p>
            <a:endParaRPr lang="fa-IR"/>
          </a:p>
        </p:txBody>
      </p:sp>
      <p:graphicFrame>
        <p:nvGraphicFramePr>
          <p:cNvPr id="208902" name="Object 6"/>
          <p:cNvGraphicFramePr>
            <a:graphicFrameLocks noChangeAspect="1"/>
          </p:cNvGraphicFramePr>
          <p:nvPr/>
        </p:nvGraphicFramePr>
        <p:xfrm>
          <a:off x="4267200" y="3810000"/>
          <a:ext cx="4397375" cy="1371600"/>
        </p:xfrm>
        <a:graphic>
          <a:graphicData uri="http://schemas.openxmlformats.org/presentationml/2006/ole">
            <mc:AlternateContent xmlns:mc="http://schemas.openxmlformats.org/markup-compatibility/2006">
              <mc:Choice xmlns:v="urn:schemas-microsoft-com:vml" Requires="v">
                <p:oleObj spid="_x0000_s25615" name="Equation" r:id="rId6" imgW="1904760" imgH="583920" progId="Equation.3">
                  <p:embed/>
                </p:oleObj>
              </mc:Choice>
              <mc:Fallback>
                <p:oleObj name="Equation" r:id="rId6" imgW="1904760" imgH="583920" progId="Equation.3">
                  <p:embed/>
                  <p:pic>
                    <p:nvPicPr>
                      <p:cNvPr id="0" name="Object 6"/>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4267200" y="3810000"/>
                        <a:ext cx="4397375"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8903" name="Rectangle 7"/>
          <p:cNvSpPr>
            <a:spLocks noChangeArrowheads="1"/>
          </p:cNvSpPr>
          <p:nvPr/>
        </p:nvSpPr>
        <p:spPr bwMode="auto">
          <a:xfrm>
            <a:off x="1066800" y="4191000"/>
            <a:ext cx="3429000" cy="579438"/>
          </a:xfrm>
          <a:prstGeom prst="rect">
            <a:avLst/>
          </a:prstGeom>
          <a:noFill/>
          <a:ln w="9525">
            <a:noFill/>
            <a:miter lim="800000"/>
            <a:headEnd/>
            <a:tailEnd/>
          </a:ln>
        </p:spPr>
        <p:txBody>
          <a:bodyPr anchor="ctr">
            <a:spAutoFit/>
          </a:bodyPr>
          <a:lstStyle/>
          <a:p>
            <a:pPr>
              <a:tabLst>
                <a:tab pos="1341438" algn="l"/>
              </a:tabLst>
            </a:pPr>
            <a:r>
              <a:rPr lang="en-US" sz="3200" b="1"/>
              <a:t>2-3-4-6</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08898"/>
                                        </p:tgtEl>
                                        <p:attrNameLst>
                                          <p:attrName>style.visibility</p:attrName>
                                        </p:attrNameLst>
                                      </p:cBhvr>
                                      <p:to>
                                        <p:strVal val="visible"/>
                                      </p:to>
                                    </p:set>
                                    <p:anim calcmode="lin" valueType="num">
                                      <p:cBhvr>
                                        <p:cTn id="7" dur="500" fill="hold"/>
                                        <p:tgtEl>
                                          <p:spTgt spid="208898"/>
                                        </p:tgtEl>
                                        <p:attrNameLst>
                                          <p:attrName>ppt_w</p:attrName>
                                        </p:attrNameLst>
                                      </p:cBhvr>
                                      <p:tavLst>
                                        <p:tav tm="0">
                                          <p:val>
                                            <p:fltVal val="0"/>
                                          </p:val>
                                        </p:tav>
                                        <p:tav tm="100000">
                                          <p:val>
                                            <p:strVal val="#ppt_w"/>
                                          </p:val>
                                        </p:tav>
                                      </p:tavLst>
                                    </p:anim>
                                    <p:anim calcmode="lin" valueType="num">
                                      <p:cBhvr>
                                        <p:cTn id="8" dur="500" fill="hold"/>
                                        <p:tgtEl>
                                          <p:spTgt spid="20889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08900"/>
                                        </p:tgtEl>
                                        <p:attrNameLst>
                                          <p:attrName>style.visibility</p:attrName>
                                        </p:attrNameLst>
                                      </p:cBhvr>
                                      <p:to>
                                        <p:strVal val="visible"/>
                                      </p:to>
                                    </p:set>
                                    <p:anim calcmode="lin" valueType="num">
                                      <p:cBhvr>
                                        <p:cTn id="13" dur="1000" fill="hold"/>
                                        <p:tgtEl>
                                          <p:spTgt spid="208900"/>
                                        </p:tgtEl>
                                        <p:attrNameLst>
                                          <p:attrName>ppt_w</p:attrName>
                                        </p:attrNameLst>
                                      </p:cBhvr>
                                      <p:tavLst>
                                        <p:tav tm="0">
                                          <p:val>
                                            <p:fltVal val="0"/>
                                          </p:val>
                                        </p:tav>
                                        <p:tav tm="100000">
                                          <p:val>
                                            <p:strVal val="#ppt_w"/>
                                          </p:val>
                                        </p:tav>
                                      </p:tavLst>
                                    </p:anim>
                                    <p:anim calcmode="lin" valueType="num">
                                      <p:cBhvr>
                                        <p:cTn id="14" dur="1000" fill="hold"/>
                                        <p:tgtEl>
                                          <p:spTgt spid="208900"/>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208902"/>
                                        </p:tgtEl>
                                        <p:attrNameLst>
                                          <p:attrName>style.visibility</p:attrName>
                                        </p:attrNameLst>
                                      </p:cBhvr>
                                      <p:to>
                                        <p:strVal val="visible"/>
                                      </p:to>
                                    </p:set>
                                    <p:anim calcmode="lin" valueType="num">
                                      <p:cBhvr>
                                        <p:cTn id="17" dur="1000" fill="hold"/>
                                        <p:tgtEl>
                                          <p:spTgt spid="208902"/>
                                        </p:tgtEl>
                                        <p:attrNameLst>
                                          <p:attrName>ppt_w</p:attrName>
                                        </p:attrNameLst>
                                      </p:cBhvr>
                                      <p:tavLst>
                                        <p:tav tm="0">
                                          <p:val>
                                            <p:fltVal val="0"/>
                                          </p:val>
                                        </p:tav>
                                        <p:tav tm="100000">
                                          <p:val>
                                            <p:strVal val="#ppt_w"/>
                                          </p:val>
                                        </p:tav>
                                      </p:tavLst>
                                    </p:anim>
                                    <p:anim calcmode="lin" valueType="num">
                                      <p:cBhvr>
                                        <p:cTn id="18" dur="1000" fill="hold"/>
                                        <p:tgtEl>
                                          <p:spTgt spid="208902"/>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208903"/>
                                        </p:tgtEl>
                                        <p:attrNameLst>
                                          <p:attrName>style.visibility</p:attrName>
                                        </p:attrNameLst>
                                      </p:cBhvr>
                                      <p:to>
                                        <p:strVal val="visible"/>
                                      </p:to>
                                    </p:set>
                                    <p:anim calcmode="lin" valueType="num">
                                      <p:cBhvr>
                                        <p:cTn id="21" dur="1000" fill="hold"/>
                                        <p:tgtEl>
                                          <p:spTgt spid="208903"/>
                                        </p:tgtEl>
                                        <p:attrNameLst>
                                          <p:attrName>ppt_w</p:attrName>
                                        </p:attrNameLst>
                                      </p:cBhvr>
                                      <p:tavLst>
                                        <p:tav tm="0">
                                          <p:val>
                                            <p:fltVal val="0"/>
                                          </p:val>
                                        </p:tav>
                                        <p:tav tm="100000">
                                          <p:val>
                                            <p:strVal val="#ppt_w"/>
                                          </p:val>
                                        </p:tav>
                                      </p:tavLst>
                                    </p:anim>
                                    <p:anim calcmode="lin" valueType="num">
                                      <p:cBhvr>
                                        <p:cTn id="22" dur="1000" fill="hold"/>
                                        <p:tgtEl>
                                          <p:spTgt spid="2089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8" grpId="0"/>
      <p:bldP spid="208903" grpId="0"/>
    </p:bldLst>
  </p:timing>
</p:sld>
</file>

<file path=ppt/slides/slide9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0946" name="Rectangle 2"/>
          <p:cNvSpPr>
            <a:spLocks noGrp="1" noChangeArrowheads="1"/>
          </p:cNvSpPr>
          <p:nvPr>
            <p:ph type="title" idx="4294967295"/>
          </p:nvPr>
        </p:nvSpPr>
        <p:spPr>
          <a:xfrm>
            <a:off x="457200" y="292100"/>
            <a:ext cx="8229600" cy="2146300"/>
          </a:xfrm>
        </p:spPr>
        <p:txBody>
          <a:bodyPr anchorCtr="1"/>
          <a:lstStyle/>
          <a:p>
            <a:pPr eaLnBrk="1" hangingPunct="1">
              <a:defRPr/>
            </a:pPr>
            <a:r>
              <a:rPr lang="fa-IR" sz="4000" b="1" dirty="0" smtClean="0">
                <a:solidFill>
                  <a:schemeClr val="hlink"/>
                </a:solidFill>
              </a:rPr>
              <a:t>رابطه بین میانگین ها</a:t>
            </a:r>
            <a:endParaRPr lang="en-US" sz="4000" b="1" dirty="0" smtClean="0">
              <a:solidFill>
                <a:schemeClr val="hlink"/>
              </a:solidFill>
            </a:endParaRPr>
          </a:p>
        </p:txBody>
      </p:sp>
      <p:sp>
        <p:nvSpPr>
          <p:cNvPr id="210947" name="Rectangle 3"/>
          <p:cNvSpPr>
            <a:spLocks noGrp="1" noChangeArrowheads="1"/>
          </p:cNvSpPr>
          <p:nvPr>
            <p:ph type="body" idx="4294967295"/>
          </p:nvPr>
        </p:nvSpPr>
        <p:spPr>
          <a:xfrm>
            <a:off x="838200" y="2667000"/>
            <a:ext cx="7848600" cy="2282825"/>
          </a:xfrm>
        </p:spPr>
        <p:txBody>
          <a:bodyPr/>
          <a:lstStyle/>
          <a:p>
            <a:pPr algn="just" eaLnBrk="1" hangingPunct="1">
              <a:buFontTx/>
              <a:buNone/>
              <a:defRPr/>
            </a:pPr>
            <a:r>
              <a:rPr lang="fa-IR" b="1" dirty="0" smtClean="0"/>
              <a:t>   همیشه بین میانگین های حسابی (   ) ، هندسی(</a:t>
            </a:r>
            <a:r>
              <a:rPr lang="en-US" b="1" dirty="0" smtClean="0"/>
              <a:t>G</a:t>
            </a:r>
            <a:r>
              <a:rPr lang="fa-IR" b="1" dirty="0" smtClean="0"/>
              <a:t>)  و هارمونیک(</a:t>
            </a:r>
            <a:r>
              <a:rPr lang="en-US" b="1" dirty="0" smtClean="0"/>
              <a:t>HM</a:t>
            </a:r>
            <a:r>
              <a:rPr lang="fa-IR" b="1" dirty="0" smtClean="0"/>
              <a:t>) رابطه زیر برقرار است.</a:t>
            </a:r>
            <a:endParaRPr lang="en-US" b="1" dirty="0" smtClean="0"/>
          </a:p>
        </p:txBody>
      </p:sp>
      <p:sp>
        <p:nvSpPr>
          <p:cNvPr id="26630" name="Rectangle 4"/>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fa-IR"/>
          </a:p>
        </p:txBody>
      </p:sp>
      <p:graphicFrame>
        <p:nvGraphicFramePr>
          <p:cNvPr id="210949" name="Object 5"/>
          <p:cNvGraphicFramePr>
            <a:graphicFrameLocks noChangeAspect="1"/>
          </p:cNvGraphicFramePr>
          <p:nvPr/>
        </p:nvGraphicFramePr>
        <p:xfrm>
          <a:off x="3124200" y="2590800"/>
          <a:ext cx="457200" cy="657225"/>
        </p:xfrm>
        <a:graphic>
          <a:graphicData uri="http://schemas.openxmlformats.org/presentationml/2006/ole">
            <mc:AlternateContent xmlns:mc="http://schemas.openxmlformats.org/markup-compatibility/2006">
              <mc:Choice xmlns:v="urn:schemas-microsoft-com:vml" Requires="v">
                <p:oleObj spid="_x0000_s26638" name="Equation" r:id="rId4" imgW="177569" imgH="202936" progId="Equation.3">
                  <p:embed/>
                </p:oleObj>
              </mc:Choice>
              <mc:Fallback>
                <p:oleObj name="Equation" r:id="rId4" imgW="177569" imgH="202936" progId="Equation.3">
                  <p:embed/>
                  <p:pic>
                    <p:nvPicPr>
                      <p:cNvPr id="0" name="Object 5"/>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3124200" y="2590800"/>
                        <a:ext cx="457200"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1" name="Rectangle 6"/>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fa-IR"/>
          </a:p>
        </p:txBody>
      </p:sp>
      <p:graphicFrame>
        <p:nvGraphicFramePr>
          <p:cNvPr id="210951" name="Object 7"/>
          <p:cNvGraphicFramePr>
            <a:graphicFrameLocks noChangeAspect="1"/>
          </p:cNvGraphicFramePr>
          <p:nvPr/>
        </p:nvGraphicFramePr>
        <p:xfrm>
          <a:off x="3048000" y="4572000"/>
          <a:ext cx="3124200" cy="900113"/>
        </p:xfrm>
        <a:graphic>
          <a:graphicData uri="http://schemas.openxmlformats.org/presentationml/2006/ole">
            <mc:AlternateContent xmlns:mc="http://schemas.openxmlformats.org/markup-compatibility/2006">
              <mc:Choice xmlns:v="urn:schemas-microsoft-com:vml" Requires="v">
                <p:oleObj spid="_x0000_s26639" name="Equation" r:id="rId6" imgW="672808" imgH="241195" progId="Equation.3">
                  <p:embed/>
                </p:oleObj>
              </mc:Choice>
              <mc:Fallback>
                <p:oleObj name="Equation" r:id="rId6" imgW="672808" imgH="241195" progId="Equation.3">
                  <p:embed/>
                  <p:pic>
                    <p:nvPicPr>
                      <p:cNvPr id="0" name="Object 7"/>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3048000" y="4572000"/>
                        <a:ext cx="3124200" cy="900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10946"/>
                                        </p:tgtEl>
                                        <p:attrNameLst>
                                          <p:attrName>style.visibility</p:attrName>
                                        </p:attrNameLst>
                                      </p:cBhvr>
                                      <p:to>
                                        <p:strVal val="visible"/>
                                      </p:to>
                                    </p:set>
                                    <p:anim calcmode="lin" valueType="num">
                                      <p:cBhvr>
                                        <p:cTn id="7" dur="500" fill="hold"/>
                                        <p:tgtEl>
                                          <p:spTgt spid="210946"/>
                                        </p:tgtEl>
                                        <p:attrNameLst>
                                          <p:attrName>ppt_w</p:attrName>
                                        </p:attrNameLst>
                                      </p:cBhvr>
                                      <p:tavLst>
                                        <p:tav tm="0">
                                          <p:val>
                                            <p:fltVal val="0"/>
                                          </p:val>
                                        </p:tav>
                                        <p:tav tm="100000">
                                          <p:val>
                                            <p:strVal val="#ppt_w"/>
                                          </p:val>
                                        </p:tav>
                                      </p:tavLst>
                                    </p:anim>
                                    <p:anim calcmode="lin" valueType="num">
                                      <p:cBhvr>
                                        <p:cTn id="8" dur="500" fill="hold"/>
                                        <p:tgtEl>
                                          <p:spTgt spid="21094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10947">
                                            <p:txEl>
                                              <p:pRg st="0" end="0"/>
                                            </p:txEl>
                                          </p:spTgt>
                                        </p:tgtEl>
                                        <p:attrNameLst>
                                          <p:attrName>style.visibility</p:attrName>
                                        </p:attrNameLst>
                                      </p:cBhvr>
                                      <p:to>
                                        <p:strVal val="visible"/>
                                      </p:to>
                                    </p:set>
                                    <p:anim calcmode="lin" valueType="num">
                                      <p:cBhvr>
                                        <p:cTn id="13" dur="500" fill="hold"/>
                                        <p:tgtEl>
                                          <p:spTgt spid="21094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10947">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210949"/>
                                        </p:tgtEl>
                                        <p:attrNameLst>
                                          <p:attrName>style.visibility</p:attrName>
                                        </p:attrNameLst>
                                      </p:cBhvr>
                                      <p:to>
                                        <p:strVal val="visible"/>
                                      </p:to>
                                    </p:set>
                                    <p:anim calcmode="lin" valueType="num">
                                      <p:cBhvr>
                                        <p:cTn id="17" dur="500" fill="hold"/>
                                        <p:tgtEl>
                                          <p:spTgt spid="210949"/>
                                        </p:tgtEl>
                                        <p:attrNameLst>
                                          <p:attrName>ppt_w</p:attrName>
                                        </p:attrNameLst>
                                      </p:cBhvr>
                                      <p:tavLst>
                                        <p:tav tm="0">
                                          <p:val>
                                            <p:fltVal val="0"/>
                                          </p:val>
                                        </p:tav>
                                        <p:tav tm="100000">
                                          <p:val>
                                            <p:strVal val="#ppt_w"/>
                                          </p:val>
                                        </p:tav>
                                      </p:tavLst>
                                    </p:anim>
                                    <p:anim calcmode="lin" valueType="num">
                                      <p:cBhvr>
                                        <p:cTn id="18" dur="500" fill="hold"/>
                                        <p:tgtEl>
                                          <p:spTgt spid="210949"/>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210951"/>
                                        </p:tgtEl>
                                        <p:attrNameLst>
                                          <p:attrName>style.visibility</p:attrName>
                                        </p:attrNameLst>
                                      </p:cBhvr>
                                      <p:to>
                                        <p:strVal val="visible"/>
                                      </p:to>
                                    </p:set>
                                    <p:anim calcmode="lin" valueType="num">
                                      <p:cBhvr>
                                        <p:cTn id="21" dur="500" fill="hold"/>
                                        <p:tgtEl>
                                          <p:spTgt spid="210951"/>
                                        </p:tgtEl>
                                        <p:attrNameLst>
                                          <p:attrName>ppt_w</p:attrName>
                                        </p:attrNameLst>
                                      </p:cBhvr>
                                      <p:tavLst>
                                        <p:tav tm="0">
                                          <p:val>
                                            <p:fltVal val="0"/>
                                          </p:val>
                                        </p:tav>
                                        <p:tav tm="100000">
                                          <p:val>
                                            <p:strVal val="#ppt_w"/>
                                          </p:val>
                                        </p:tav>
                                      </p:tavLst>
                                    </p:anim>
                                    <p:anim calcmode="lin" valueType="num">
                                      <p:cBhvr>
                                        <p:cTn id="22" dur="500" fill="hold"/>
                                        <p:tgtEl>
                                          <p:spTgt spid="21095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6" grpId="0"/>
      <p:bldP spid="210947" grpId="0" build="p"/>
    </p:bldLst>
  </p:timing>
</p:sld>
</file>

<file path=ppt/slides/slide9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2994" name="Rectangle 2"/>
          <p:cNvSpPr>
            <a:spLocks noGrp="1" noChangeArrowheads="1"/>
          </p:cNvSpPr>
          <p:nvPr>
            <p:ph type="title" idx="4294967295"/>
          </p:nvPr>
        </p:nvSpPr>
        <p:spPr>
          <a:xfrm>
            <a:off x="381000" y="609600"/>
            <a:ext cx="8229600" cy="1139825"/>
          </a:xfrm>
        </p:spPr>
        <p:txBody>
          <a:bodyPr anchorCtr="1"/>
          <a:lstStyle/>
          <a:p>
            <a:pPr eaLnBrk="1" hangingPunct="1">
              <a:defRPr/>
            </a:pPr>
            <a:r>
              <a:rPr lang="fa-IR" sz="4000" b="1" smtClean="0">
                <a:solidFill>
                  <a:schemeClr val="hlink"/>
                </a:solidFill>
              </a:rPr>
              <a:t>ویژگیهای میانگین</a:t>
            </a:r>
            <a:r>
              <a:rPr lang="fa-IR" sz="4000" b="1" smtClean="0"/>
              <a:t> </a:t>
            </a:r>
            <a:endParaRPr lang="en-US" sz="4000" b="1" smtClean="0"/>
          </a:p>
        </p:txBody>
      </p:sp>
      <p:sp>
        <p:nvSpPr>
          <p:cNvPr id="212995" name="Rectangle 3"/>
          <p:cNvSpPr>
            <a:spLocks noGrp="1" noChangeArrowheads="1"/>
          </p:cNvSpPr>
          <p:nvPr>
            <p:ph type="body" idx="4294967295"/>
          </p:nvPr>
        </p:nvSpPr>
        <p:spPr>
          <a:xfrm>
            <a:off x="1066800" y="2251075"/>
            <a:ext cx="7239000" cy="3321050"/>
          </a:xfrm>
        </p:spPr>
        <p:txBody>
          <a:bodyPr/>
          <a:lstStyle/>
          <a:p>
            <a:pPr algn="just" eaLnBrk="1" hangingPunct="1">
              <a:buFontTx/>
              <a:buNone/>
              <a:defRPr/>
            </a:pPr>
            <a:r>
              <a:rPr lang="fa-IR" b="1" dirty="0" smtClean="0"/>
              <a:t>  1- به تک تک اعداد توزیع  فراوانی  حساس است.</a:t>
            </a:r>
          </a:p>
          <a:p>
            <a:pPr algn="just" eaLnBrk="1" hangingPunct="1">
              <a:buFontTx/>
              <a:buNone/>
              <a:defRPr/>
            </a:pPr>
            <a:r>
              <a:rPr lang="fa-IR" b="1" dirty="0" smtClean="0"/>
              <a:t>  2- دارای ثبات  بیشتری نسبت به میانه و نما است.</a:t>
            </a:r>
          </a:p>
          <a:p>
            <a:pPr algn="just" eaLnBrk="1" hangingPunct="1">
              <a:buFontTx/>
              <a:buNone/>
              <a:defRPr/>
            </a:pPr>
            <a:r>
              <a:rPr lang="fa-IR" b="1" dirty="0" smtClean="0"/>
              <a:t>  3- میانگین در نمونه های مختلف یک جامعه بیشتر از نما و میانه به همدیگر نزدیک می باشند.</a:t>
            </a:r>
          </a:p>
          <a:p>
            <a:pPr algn="just" eaLnBrk="1" hangingPunct="1">
              <a:buFontTx/>
              <a:buNone/>
              <a:defRPr/>
            </a:pPr>
            <a:r>
              <a:rPr lang="fa-IR" b="1" dirty="0" smtClean="0"/>
              <a:t> </a:t>
            </a: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12994"/>
                                        </p:tgtEl>
                                        <p:attrNameLst>
                                          <p:attrName>style.visibility</p:attrName>
                                        </p:attrNameLst>
                                      </p:cBhvr>
                                      <p:to>
                                        <p:strVal val="visible"/>
                                      </p:to>
                                    </p:set>
                                    <p:anim calcmode="lin" valueType="num">
                                      <p:cBhvr>
                                        <p:cTn id="7" dur="500" fill="hold"/>
                                        <p:tgtEl>
                                          <p:spTgt spid="212994"/>
                                        </p:tgtEl>
                                        <p:attrNameLst>
                                          <p:attrName>ppt_w</p:attrName>
                                        </p:attrNameLst>
                                      </p:cBhvr>
                                      <p:tavLst>
                                        <p:tav tm="0">
                                          <p:val>
                                            <p:fltVal val="0"/>
                                          </p:val>
                                        </p:tav>
                                        <p:tav tm="100000">
                                          <p:val>
                                            <p:strVal val="#ppt_w"/>
                                          </p:val>
                                        </p:tav>
                                      </p:tavLst>
                                    </p:anim>
                                    <p:anim calcmode="lin" valueType="num">
                                      <p:cBhvr>
                                        <p:cTn id="8" dur="500" fill="hold"/>
                                        <p:tgtEl>
                                          <p:spTgt spid="21299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12995">
                                            <p:txEl>
                                              <p:pRg st="0" end="0"/>
                                            </p:txEl>
                                          </p:spTgt>
                                        </p:tgtEl>
                                        <p:attrNameLst>
                                          <p:attrName>style.visibility</p:attrName>
                                        </p:attrNameLst>
                                      </p:cBhvr>
                                      <p:to>
                                        <p:strVal val="visible"/>
                                      </p:to>
                                    </p:set>
                                    <p:anim calcmode="lin" valueType="num">
                                      <p:cBhvr>
                                        <p:cTn id="13" dur="500" fill="hold"/>
                                        <p:tgtEl>
                                          <p:spTgt spid="21299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1299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12995">
                                            <p:txEl>
                                              <p:pRg st="1" end="1"/>
                                            </p:txEl>
                                          </p:spTgt>
                                        </p:tgtEl>
                                        <p:attrNameLst>
                                          <p:attrName>style.visibility</p:attrName>
                                        </p:attrNameLst>
                                      </p:cBhvr>
                                      <p:to>
                                        <p:strVal val="visible"/>
                                      </p:to>
                                    </p:set>
                                    <p:anim calcmode="lin" valueType="num">
                                      <p:cBhvr>
                                        <p:cTn id="19" dur="500" fill="hold"/>
                                        <p:tgtEl>
                                          <p:spTgt spid="21299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1299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12995">
                                            <p:txEl>
                                              <p:pRg st="2" end="2"/>
                                            </p:txEl>
                                          </p:spTgt>
                                        </p:tgtEl>
                                        <p:attrNameLst>
                                          <p:attrName>style.visibility</p:attrName>
                                        </p:attrNameLst>
                                      </p:cBhvr>
                                      <p:to>
                                        <p:strVal val="visible"/>
                                      </p:to>
                                    </p:set>
                                    <p:anim calcmode="lin" valueType="num">
                                      <p:cBhvr>
                                        <p:cTn id="25" dur="500" fill="hold"/>
                                        <p:tgtEl>
                                          <p:spTgt spid="21299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1299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12995">
                                            <p:txEl>
                                              <p:pRg st="3" end="3"/>
                                            </p:txEl>
                                          </p:spTgt>
                                        </p:tgtEl>
                                        <p:attrNameLst>
                                          <p:attrName>style.visibility</p:attrName>
                                        </p:attrNameLst>
                                      </p:cBhvr>
                                      <p:to>
                                        <p:strVal val="visible"/>
                                      </p:to>
                                    </p:set>
                                    <p:anim calcmode="lin" valueType="num">
                                      <p:cBhvr>
                                        <p:cTn id="31" dur="500" fill="hold"/>
                                        <p:tgtEl>
                                          <p:spTgt spid="21299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21299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4" grpId="0"/>
      <p:bldP spid="212995" grpId="0" build="p"/>
    </p:bldLst>
  </p:timing>
</p:sld>
</file>

<file path=ppt/slides/slide9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42" name="Rectangle 2"/>
          <p:cNvSpPr>
            <a:spLocks noGrp="1" noChangeArrowheads="1"/>
          </p:cNvSpPr>
          <p:nvPr>
            <p:ph type="title" idx="4294967295"/>
          </p:nvPr>
        </p:nvSpPr>
        <p:spPr>
          <a:xfrm>
            <a:off x="685800" y="1143000"/>
            <a:ext cx="7696200" cy="3429000"/>
          </a:xfrm>
        </p:spPr>
        <p:txBody>
          <a:bodyPr anchorCtr="1"/>
          <a:lstStyle/>
          <a:p>
            <a:pPr algn="r" eaLnBrk="1" hangingPunct="1">
              <a:defRPr/>
            </a:pPr>
            <a:r>
              <a:rPr lang="fa-IR" sz="3200" b="1" dirty="0" smtClean="0"/>
              <a:t>4-اگر تمام اعداد یا داده ها با عدد ثابتی جمع یا تفریق یا ضرب یا تقسیم شوند میانگین در آن عدد جمع ، تفریق ، ضرب و تقسیم می شود.</a:t>
            </a:r>
            <a:br>
              <a:rPr lang="fa-IR" sz="3200" b="1" dirty="0" smtClean="0"/>
            </a:br>
            <a:r>
              <a:rPr lang="fa-IR" sz="3200" b="1" dirty="0" smtClean="0"/>
              <a:t>5- مجموع انحراف نمره ها از میانگین برابر صفر است.</a:t>
            </a:r>
            <a:endParaRPr lang="en-US" sz="3200" b="1" dirty="0" smtClean="0"/>
          </a:p>
        </p:txBody>
      </p:sp>
      <p:sp>
        <p:nvSpPr>
          <p:cNvPr id="27652" name="Rectangle 3"/>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fa-IR"/>
          </a:p>
        </p:txBody>
      </p:sp>
      <p:graphicFrame>
        <p:nvGraphicFramePr>
          <p:cNvPr id="215044" name="Object 4"/>
          <p:cNvGraphicFramePr>
            <a:graphicFrameLocks noChangeAspect="1"/>
          </p:cNvGraphicFramePr>
          <p:nvPr/>
        </p:nvGraphicFramePr>
        <p:xfrm>
          <a:off x="2819400" y="4572000"/>
          <a:ext cx="3352800" cy="923925"/>
        </p:xfrm>
        <a:graphic>
          <a:graphicData uri="http://schemas.openxmlformats.org/presentationml/2006/ole">
            <mc:AlternateContent xmlns:mc="http://schemas.openxmlformats.org/markup-compatibility/2006">
              <mc:Choice xmlns:v="urn:schemas-microsoft-com:vml" Requires="v">
                <p:oleObj spid="_x0000_s27656" name="Equation" r:id="rId4" imgW="850531" imgH="241195" progId="Equation.3">
                  <p:embed/>
                </p:oleObj>
              </mc:Choice>
              <mc:Fallback>
                <p:oleObj name="Equation" r:id="rId4" imgW="850531" imgH="241195" progId="Equation.3">
                  <p:embed/>
                  <p:pic>
                    <p:nvPicPr>
                      <p:cNvPr id="0" name="Object 4"/>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2819400" y="4572000"/>
                        <a:ext cx="3352800" cy="92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15042"/>
                                        </p:tgtEl>
                                        <p:attrNameLst>
                                          <p:attrName>style.visibility</p:attrName>
                                        </p:attrNameLst>
                                      </p:cBhvr>
                                      <p:to>
                                        <p:strVal val="visible"/>
                                      </p:to>
                                    </p:set>
                                    <p:anim calcmode="lin" valueType="num">
                                      <p:cBhvr>
                                        <p:cTn id="7" dur="500" fill="hold"/>
                                        <p:tgtEl>
                                          <p:spTgt spid="215042"/>
                                        </p:tgtEl>
                                        <p:attrNameLst>
                                          <p:attrName>ppt_w</p:attrName>
                                        </p:attrNameLst>
                                      </p:cBhvr>
                                      <p:tavLst>
                                        <p:tav tm="0">
                                          <p:val>
                                            <p:fltVal val="0"/>
                                          </p:val>
                                        </p:tav>
                                        <p:tav tm="100000">
                                          <p:val>
                                            <p:strVal val="#ppt_w"/>
                                          </p:val>
                                        </p:tav>
                                      </p:tavLst>
                                    </p:anim>
                                    <p:anim calcmode="lin" valueType="num">
                                      <p:cBhvr>
                                        <p:cTn id="8" dur="500" fill="hold"/>
                                        <p:tgtEl>
                                          <p:spTgt spid="21504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15044"/>
                                        </p:tgtEl>
                                        <p:attrNameLst>
                                          <p:attrName>style.visibility</p:attrName>
                                        </p:attrNameLst>
                                      </p:cBhvr>
                                      <p:to>
                                        <p:strVal val="visible"/>
                                      </p:to>
                                    </p:set>
                                    <p:anim calcmode="lin" valueType="num">
                                      <p:cBhvr>
                                        <p:cTn id="13" dur="500" fill="hold"/>
                                        <p:tgtEl>
                                          <p:spTgt spid="215044"/>
                                        </p:tgtEl>
                                        <p:attrNameLst>
                                          <p:attrName>ppt_w</p:attrName>
                                        </p:attrNameLst>
                                      </p:cBhvr>
                                      <p:tavLst>
                                        <p:tav tm="0">
                                          <p:val>
                                            <p:fltVal val="0"/>
                                          </p:val>
                                        </p:tav>
                                        <p:tav tm="100000">
                                          <p:val>
                                            <p:strVal val="#ppt_w"/>
                                          </p:val>
                                        </p:tav>
                                      </p:tavLst>
                                    </p:anim>
                                    <p:anim calcmode="lin" valueType="num">
                                      <p:cBhvr>
                                        <p:cTn id="14" dur="500" fill="hold"/>
                                        <p:tgtEl>
                                          <p:spTgt spid="2150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2" grpId="0"/>
    </p:bldLst>
  </p:timing>
</p:sld>
</file>

<file path=ppt/slides/slide9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7090" name="Rectangle 2"/>
          <p:cNvSpPr>
            <a:spLocks noGrp="1" noChangeArrowheads="1"/>
          </p:cNvSpPr>
          <p:nvPr>
            <p:ph type="title" idx="4294967295"/>
          </p:nvPr>
        </p:nvSpPr>
        <p:spPr>
          <a:xfrm>
            <a:off x="990600" y="1524000"/>
            <a:ext cx="7162800" cy="2362200"/>
          </a:xfrm>
        </p:spPr>
        <p:txBody>
          <a:bodyPr anchorCtr="1"/>
          <a:lstStyle/>
          <a:p>
            <a:pPr algn="just" eaLnBrk="1" hangingPunct="1">
              <a:defRPr/>
            </a:pPr>
            <a:r>
              <a:rPr lang="fa-IR" sz="3200" b="1" dirty="0" smtClean="0"/>
              <a:t>7- مجموع مجذورهای انحراف نمره ها از میانگین همیشه کوچکتر یا مساوی با مجموع مجذور انحراف نمره ها از هر عدد دیگری است.</a:t>
            </a:r>
            <a:endParaRPr lang="en-US" sz="3200" b="1" dirty="0" smtClean="0"/>
          </a:p>
        </p:txBody>
      </p:sp>
      <p:sp>
        <p:nvSpPr>
          <p:cNvPr id="28676" name="Rectangle 3"/>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fa-IR"/>
          </a:p>
        </p:txBody>
      </p:sp>
      <p:graphicFrame>
        <p:nvGraphicFramePr>
          <p:cNvPr id="217092" name="Object 4"/>
          <p:cNvGraphicFramePr>
            <a:graphicFrameLocks noChangeAspect="1"/>
          </p:cNvGraphicFramePr>
          <p:nvPr/>
        </p:nvGraphicFramePr>
        <p:xfrm>
          <a:off x="1752600" y="4495800"/>
          <a:ext cx="5486400" cy="944563"/>
        </p:xfrm>
        <a:graphic>
          <a:graphicData uri="http://schemas.openxmlformats.org/presentationml/2006/ole">
            <mc:AlternateContent xmlns:mc="http://schemas.openxmlformats.org/markup-compatibility/2006">
              <mc:Choice xmlns:v="urn:schemas-microsoft-com:vml" Requires="v">
                <p:oleObj spid="_x0000_s28680" name="Equation" r:id="rId4" imgW="1511300" imgH="241300" progId="Equation.3">
                  <p:embed/>
                </p:oleObj>
              </mc:Choice>
              <mc:Fallback>
                <p:oleObj name="Equation" r:id="rId4" imgW="1511300" imgH="241300" progId="Equation.3">
                  <p:embed/>
                  <p:pic>
                    <p:nvPicPr>
                      <p:cNvPr id="0" name="Object 4"/>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1752600" y="4495800"/>
                        <a:ext cx="5486400" cy="94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17090"/>
                                        </p:tgtEl>
                                        <p:attrNameLst>
                                          <p:attrName>style.visibility</p:attrName>
                                        </p:attrNameLst>
                                      </p:cBhvr>
                                      <p:to>
                                        <p:strVal val="visible"/>
                                      </p:to>
                                    </p:set>
                                    <p:anim calcmode="lin" valueType="num">
                                      <p:cBhvr>
                                        <p:cTn id="7" dur="500" fill="hold"/>
                                        <p:tgtEl>
                                          <p:spTgt spid="217090"/>
                                        </p:tgtEl>
                                        <p:attrNameLst>
                                          <p:attrName>ppt_w</p:attrName>
                                        </p:attrNameLst>
                                      </p:cBhvr>
                                      <p:tavLst>
                                        <p:tav tm="0">
                                          <p:val>
                                            <p:fltVal val="0"/>
                                          </p:val>
                                        </p:tav>
                                        <p:tav tm="100000">
                                          <p:val>
                                            <p:strVal val="#ppt_w"/>
                                          </p:val>
                                        </p:tav>
                                      </p:tavLst>
                                    </p:anim>
                                    <p:anim calcmode="lin" valueType="num">
                                      <p:cBhvr>
                                        <p:cTn id="8" dur="500" fill="hold"/>
                                        <p:tgtEl>
                                          <p:spTgt spid="21709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17092"/>
                                        </p:tgtEl>
                                        <p:attrNameLst>
                                          <p:attrName>style.visibility</p:attrName>
                                        </p:attrNameLst>
                                      </p:cBhvr>
                                      <p:to>
                                        <p:strVal val="visible"/>
                                      </p:to>
                                    </p:set>
                                    <p:anim calcmode="lin" valueType="num">
                                      <p:cBhvr>
                                        <p:cTn id="13" dur="500" fill="hold"/>
                                        <p:tgtEl>
                                          <p:spTgt spid="217092"/>
                                        </p:tgtEl>
                                        <p:attrNameLst>
                                          <p:attrName>ppt_w</p:attrName>
                                        </p:attrNameLst>
                                      </p:cBhvr>
                                      <p:tavLst>
                                        <p:tav tm="0">
                                          <p:val>
                                            <p:fltVal val="0"/>
                                          </p:val>
                                        </p:tav>
                                        <p:tav tm="100000">
                                          <p:val>
                                            <p:strVal val="#ppt_w"/>
                                          </p:val>
                                        </p:tav>
                                      </p:tavLst>
                                    </p:anim>
                                    <p:anim calcmode="lin" valueType="num">
                                      <p:cBhvr>
                                        <p:cTn id="14" dur="500" fill="hold"/>
                                        <p:tgtEl>
                                          <p:spTgt spid="2170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0" grpId="0"/>
    </p:bld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مستند" ma:contentTypeID="0x0101007F30036EB35FDC4E9BD03FB56372B497" ma:contentTypeVersion="0" ma:contentTypeDescription="ایجاد سند جدید" ma:contentTypeScope="" ma:versionID="af05755c887d470a542cdf78f8f00127">
  <xsd:schema xmlns:xsd="http://www.w3.org/2001/XMLSchema" xmlns:xs="http://www.w3.org/2001/XMLSchema" xmlns:p="http://schemas.microsoft.com/office/2006/metadata/properties" xmlns:ns2="6E03307F-5FB3-4EDC-9BD0-3FB56372B497" targetNamespace="http://schemas.microsoft.com/office/2006/metadata/properties" ma:root="true" ma:fieldsID="2da76e9cfa022b2fe9a8022cc6117e49" ns2:_="">
    <xsd:import namespace="6E03307F-5FB3-4EDC-9BD0-3FB56372B497"/>
    <xsd:element name="properties">
      <xsd:complexType>
        <xsd:sequence>
          <xsd:element name="documentManagement">
            <xsd:complexType>
              <xsd:all>
                <xsd:element ref="ns2:_x0634__x0631__x062d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03307F-5FB3-4EDC-9BD0-3FB56372B497" elementFormDefault="qualified">
    <xsd:import namespace="http://schemas.microsoft.com/office/2006/documentManagement/types"/>
    <xsd:import namespace="http://schemas.microsoft.com/office/infopath/2007/PartnerControls"/>
    <xsd:element name="_x0634__x0631__x062d_" ma:index="8" nillable="true" ma:displayName="شرح" ma:internalName="_x0634__x0631__x062d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ا"/>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0634__x0631__x062d_ xmlns="6E03307F-5FB3-4EDC-9BD0-3FB56372B497">فایلهای آموزشی دوره آمار کاربردی</_x0634__x0631__x062d_>
  </documentManagement>
</p:properties>
</file>

<file path=customXml/itemProps1.xml><?xml version="1.0" encoding="utf-8"?>
<ds:datastoreItem xmlns:ds="http://schemas.openxmlformats.org/officeDocument/2006/customXml" ds:itemID="{A05DA2BA-25CD-4F6C-A54E-AFF4FC33BD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03307F-5FB3-4EDC-9BD0-3FB56372B4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05353F-7B2F-4160-9D60-5B905A5A7974}">
  <ds:schemaRefs>
    <ds:schemaRef ds:uri="http://schemas.microsoft.com/sharepoint/v3/contenttype/forms"/>
  </ds:schemaRefs>
</ds:datastoreItem>
</file>

<file path=customXml/itemProps3.xml><?xml version="1.0" encoding="utf-8"?>
<ds:datastoreItem xmlns:ds="http://schemas.openxmlformats.org/officeDocument/2006/customXml" ds:itemID="{3C760C0A-CD6D-4F76-8B5B-969AE530CE9F}">
  <ds:schemaRefs>
    <ds:schemaRef ds:uri="6E03307F-5FB3-4EDC-9BD0-3FB56372B497"/>
    <ds:schemaRef ds:uri="http://purl.org/dc/terms/"/>
    <ds:schemaRef ds:uri="http://purl.org/dc/elements/1.1/"/>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Globe</Template>
  <TotalTime>2058</TotalTime>
  <Words>6929</Words>
  <Application>Microsoft Office PowerPoint</Application>
  <PresentationFormat>On-screen Show (4:3)</PresentationFormat>
  <Paragraphs>1203</Paragraphs>
  <Slides>206</Slides>
  <Notes>189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206</vt:i4>
      </vt:variant>
    </vt:vector>
  </HeadingPairs>
  <TitlesOfParts>
    <vt:vector size="217" baseType="lpstr">
      <vt:lpstr>Arial</vt:lpstr>
      <vt:lpstr>B Zar</vt:lpstr>
      <vt:lpstr>Symbol</vt:lpstr>
      <vt:lpstr>Tahoma</vt:lpstr>
      <vt:lpstr>Times New Roman</vt:lpstr>
      <vt:lpstr>Titr-s</vt:lpstr>
      <vt:lpstr>Verdana</vt:lpstr>
      <vt:lpstr>Wingdings</vt:lpstr>
      <vt:lpstr>Ocean</vt:lpstr>
      <vt:lpstr>Equation</vt:lpstr>
      <vt:lpstr>Chart</vt:lpstr>
      <vt:lpstr>         </vt:lpstr>
      <vt:lpstr>روش های ریاضی و آماری در فرایند تحقیق</vt:lpstr>
      <vt:lpstr> فصل اول : مقدمات   فصل دوم : مقیاسهای اندازه گیری  فصل سوم : هدف توزیعهای فراوانی و نمودارها  فصل چهارم : اندازه های گرایش مرکزی   فصل پنجم : شاخصهای پراکندگی   فصل ششم : نمره های استاندارد   فصل هفتم : منحنی طبیعی  فصل هشتم : همبستگی  فصل نهم : رگرسیون و پیش بینی  </vt:lpstr>
      <vt:lpstr>فصل اول مقدمات</vt:lpstr>
      <vt:lpstr>آمار چیست؟</vt:lpstr>
      <vt:lpstr>روشهای آماری دارای دو وظیفه مهم هستند:</vt:lpstr>
      <vt:lpstr>2- به پژوهشگران امکان می دهد که با استفاده از اطلاعات جمع آوری شده از نمونه کوچکی از آزمودنیها ویژگیهای جامعه ای را که نمونه از آن انتخاب شده است برآورد یا استنباط کنند.</vt:lpstr>
      <vt:lpstr>انواع روشهای آماری که برای وظایف اول و دوم به کار برده می شوند:</vt:lpstr>
      <vt:lpstr>نکته: اولین و مفیدترین قدم در سازمان دادن به دادها ، مرتب کردن آنها بر اساس یک ملاک منطقی است.  نکته: با استفاده از روشهای آمار توصیفی می توان دقیقا ً ویژگیهای یک دسته از اطلاعات را بیان کرد.</vt:lpstr>
      <vt:lpstr> نکته : روشهای آمار توصیفی همیشه برای تعیین و بیان ویژگیهای اطلاعاتی به کار برده می شود که به وسیله پژوهشگران جمع آوری شده اند.  نکته:هدف نهایی آمار استنباطی برآورد ویژگیهای جامعه است.</vt:lpstr>
      <vt:lpstr>دلایل مطالعه آمار:</vt:lpstr>
      <vt:lpstr>1) کاربرد روزانه :</vt:lpstr>
      <vt:lpstr>پژوهش غالبا ً در یک مقیاس محدود و به منظور کشف اطلاعات ضروری برای حل مسائل عملی انجام می شود.در زندگی موضوعات و مسائل مختلفی وجود دارد که از طریق آمار به آنها پاسخ داده می شود.</vt:lpstr>
      <vt:lpstr>3) پژوهش نظریه ای: </vt:lpstr>
      <vt:lpstr>4) کاربرد پژوهش و درک و فهم آن:</vt:lpstr>
      <vt:lpstr>اطلاع درباره گروههای کوچک و توصیف ویژگیهای آنها غالبا ً هدف اصلی پژوهشگر نیست بلکه تعمیم اصول و یافته ها به نحوی که قادر باشد حوادث را تبیین و پیش بینی کند می باشد.</vt:lpstr>
      <vt:lpstr>در کل آمار استنباطی سهم عمده ای در پژوهش دارد که از آن به عنوان علم تصمیم گیری عاقلانه با استفاده از اطلاعاتی که کامل نیستند نام برده می شود. برای پی بردن به اختلاف بین آمار توصیفی و استنباطی بحث درمورد جامعه و نمونه ضروری است.</vt:lpstr>
      <vt:lpstr>جامعه</vt:lpstr>
      <vt:lpstr>تعریف جامعه</vt:lpstr>
      <vt:lpstr>نمونه</vt:lpstr>
      <vt:lpstr>نمونه باید نماینده واقعی جامعه باشد. مراد از نماینده واقعی بودن اینست که بین ویژگیهای نمونه و جامعه شباهت تقریبا ً کاملی وجود داشته باشد.معرف یا نماینده واقعی بودن نمونه غالبا ً از طریق انتخاب تصادفی نمونه امکانپذیر است.</vt:lpstr>
      <vt:lpstr>اندازه هایی که از نمونه به دست می آیند آمار یا آماره نامیده می شوند و اندازه هایی که ویژگیهای جامعه را تعیین می کند پارامتر نامیده می شوند. معمولا آماره با حروف انگلیسی و پارامتر با حروف یونانی نوشته می شود.</vt:lpstr>
      <vt:lpstr>علائم مربوط به پارامتر و آمار</vt:lpstr>
      <vt:lpstr>متغییر ها   ویژگیهایی که پژوهشگران مشاهده و اندازه گیری می کنند متغیر نامیده می شود. واژه متغیر به ویژگی اطلاق می شود که بیش از یک ارزش به آن اختصاص داده می شود و تغییرات را از فردی به فردی یا از شیئی به شیئ دیگر نشان می دهد. مانند: قد، سن، وزن، بهره هوشی و...</vt:lpstr>
      <vt:lpstr>ویژگیهایی که در یک پژوهش به عنوان متغیر اندازه گیری یا مشاهده می شود ممکن است در پژوهش دیگر ثابت نگاه داشته شوند. واژه ثابت به ویژگیهایی که مقدار یا ارزش آنها در نزد افراد مختلف یکسان است اطلاق می شود. مثلا ً در پژوهشی که در مورد دانش آموزان کلاس چهارم است ، درجه تحصیلی ثابت است.</vt:lpstr>
      <vt:lpstr>انواع متغیر:</vt:lpstr>
      <vt:lpstr>ب: انواع متغیر از نظر نقشی که در پژوهش دارد</vt:lpstr>
      <vt:lpstr>2- متغیر وابسته: متغیری است که ارزش یا مقدار آن به متغیر مستقل بستگی دارد. متغیر وابسته در اختیار محقق نیست و محقق  نمی تواند در آن دخل و تصرف و دستکاری به عمل آورد.</vt:lpstr>
      <vt:lpstr>    ج: انواع متغیرها از نظر اینکه فاصله بین اعداد در نظر گرفته می شود یا خیر. اگر متغیر را در مورد تک تک افراد جمعیت یا نمونه ای از آن با مقیاسی مناسب اندازه گیری کنیم  یک مجموعه از اعداد  به دست می اید که آن را داده می نامند . داده ها دو نوع هستنند:   </vt:lpstr>
      <vt:lpstr>2- داده های پیوسته: متغیری که هر ارزش یا مقداری (کسری، اعشاری) را می توان به آن اختصاص داد مانند: قد، وزن و...</vt:lpstr>
      <vt:lpstr>در عمل تشخیص بین متغیر پیوسته و گسسته به صورت نظری امکان پذیر نیست .دلیل این امرفقدان وسایل اندازه گیری دقیق و مناسب است. در پژوهش غالبا ً متغیرهایی که ذاتا ً پیوسته هستند به صورت گسسته مورد بحث قرار     می گیرند مثلاً سن (پیوسته)به دلیل طبقه بندی کردن افراد به متغیر گسسته تبدیل  می شود.   </vt:lpstr>
      <vt:lpstr>محدودیتهای اعداد:</vt:lpstr>
      <vt:lpstr>مثال: پس از اجرای یک آزمون ریاضی مشاهده می شود که 10 نفر نمره 12 گرفته اند. این بدان معنی نیست که همه توانایی یکسان دارند بلکه دقیق نبودن وسیله اندازه گیری ممکن است موجب این امر شده باشد به این خاطر نیاز به حدود واقعی می باشد یعنی  12/5- 11/5</vt:lpstr>
      <vt:lpstr>فصل دوم  مقیاسهای اندازه گیری</vt:lpstr>
      <vt:lpstr>مقیاسهای اندازه گیری:</vt:lpstr>
      <vt:lpstr>مقیاس اسمی</vt:lpstr>
      <vt:lpstr>مقیاس ترتیبی</vt:lpstr>
      <vt:lpstr>مقیاس فاصله ای:</vt:lpstr>
      <vt:lpstr>مقیاس نسبی</vt:lpstr>
      <vt:lpstr>فصل سوم  هدف توزیعهای فراوانی و نمودارها</vt:lpstr>
      <vt:lpstr>پژوهشگران غالبا ً با توده ای از اطلاعات که نیاز به تفسیر دارند، روبرو هستند که برای معنی بخشیدن به اطلاعات باید آنها را خلاصه و سازمانبندی کنند. یکی از کارامدترین روشها برای خلاصه و سازمانبندی کردن اطلاعات توزیع فراوانی می باشد. </vt:lpstr>
      <vt:lpstr>توزیع فراوانی</vt:lpstr>
      <vt:lpstr>مراحل ساخت جدول توزیع فراوانی</vt:lpstr>
      <vt:lpstr>زمانی که همه اعداد تک تک در جدول آورده شوند ، جدول توزیع فراوانی منفرد یا طبقه بندی نشده گفته می شود. اما زمانی که نمره ها یا اعداد دارای دامنه گسترده ایی هستند و تنظیم اعداد بصورت توزیع فراوانی طبقه بندی نشده وقتگیر و طاقت فرسا است، اعداد را طبقه بندی می کنیم و از جدول توزیع فراوانی طبقه بندی شده استفاده می کنیم.</vt:lpstr>
      <vt:lpstr> نکته: در جدول فراوانی ، ستون داده ها ( طبقات) را با x نشان می دهند.    نکته: فراوانی مطلق (f) برابر است با مقدار دفعات تکرار هر داده در هر طبقه.</vt:lpstr>
      <vt:lpstr>                                 مثال :  در توزیع فراوانی درس آمار یک کلاس، نمرات به شرح ذیل  می باشد جدول  فراوانی مربوط به توزیع را  فراهم کنید؟  10-12- 11- 10- 11- 12- 10- 13- 15- 10           جواب:</vt:lpstr>
      <vt:lpstr>نکته : با توجه  به  جدول  فوق ، عدد 4 در ستون f بیانگر اینست که عدد 10 چهار بار تکرار شده است.   نکته: اگر داده های ستون فراوانی (f) را با هم جمع کنیم تعداد کل داده ها بدست می آید .      یعنی                    در مثال فوق   10N =    </vt:lpstr>
      <vt:lpstr>توزیع فراوانی طبقه بندی شده</vt:lpstr>
      <vt:lpstr>نکته : طبقات بایستی ناسازگار باشند. یعنی یک عدد   معین فقط در یک طبقه قرار داده شود.   </vt:lpstr>
      <vt:lpstr> نحوه ساختن توزیع فراوانی طبقه بندی شده </vt:lpstr>
      <vt:lpstr> نکته: اگر تعداد طبقات بزرگتر از 20 باشد  تهیه و تنظیم جدول نیاز به وقت و کار بیشتر است .    نکته: اگر تعداد طبقات کوچکتر از 10 باشد اندازه طبقات بزرگ می شود و اطلاعات بیشتری از دست می رود.</vt:lpstr>
      <vt:lpstr>نماینده طبقات(نقاط وسط طبقات)</vt:lpstr>
      <vt:lpstr>توزیع فراوانی تراکمی </vt:lpstr>
      <vt:lpstr>نکته: فراوانی تراکمی کوچکترین طبقه همیشه برابر با فراوانی ساده یا مطلق آن طبقه است.    نکته: فراوانی تراکمی بزرگترین طبقه همیشه برابر با مجموع داده ها (        ) یا N می باشد.</vt:lpstr>
      <vt:lpstr>درصد فراوانی مطلق و تراکمی</vt:lpstr>
      <vt:lpstr>PowerPoint Presentation</vt:lpstr>
      <vt:lpstr>نمودارهای فراوانی</vt:lpstr>
      <vt:lpstr>نمودار ابزاری است تصویری که برای توصیف و نمایش داده های جمع آوری شده به کار برده می شود.  انواع نمودارهای فراوانی: الف) هیستوگرام     ب) ستونی     ج) چندضلعی  د) چندضلعی تراکمی   و)دایره ای</vt:lpstr>
      <vt:lpstr>نمودار هیستوگرام</vt:lpstr>
      <vt:lpstr>شکل نمودار هیستوگرام</vt:lpstr>
      <vt:lpstr>نمودار ستونی</vt:lpstr>
      <vt:lpstr>شکل نمودار ستونی</vt:lpstr>
      <vt:lpstr>نمودار چند ضلعی</vt:lpstr>
      <vt:lpstr>شکل نمودار چند ضلعی </vt:lpstr>
      <vt:lpstr>نکته: غالبا ً در ابتدا و پایان محور افقی دو طبقه در نظر گرفته می شود که فراوانی آنها صفر است . اضافه کردن این دو طبقه به خاطر اینست که شروع    و خاتمه محور چند ضلعی به محور افقی ختم شود. </vt:lpstr>
      <vt:lpstr>نکته: در صورتی که دو دسته فراوانی مختلف وجود داشته باشد هنگام ترسیم نمودار چند ضلعی احتمال اینکه خطوط برروی هم قرار گیرد زیاد است در نتیجه مقایسه نمودارها به صورت مستقیم امکان پذیر نیست در چنین شرایطی بهترین راه تبدیل فراوانی ها به درصد یا نسبت می باشد.</vt:lpstr>
      <vt:lpstr>نمودار چند ضلعی تراکمی</vt:lpstr>
      <vt:lpstr>شکل نمودار</vt:lpstr>
      <vt:lpstr>شکلهای مختلف نمودار چند ضلعی</vt:lpstr>
      <vt:lpstr>فصل چهارم   اندازه های گرایش مرکزی</vt:lpstr>
      <vt:lpstr>برای طبقه بندی و خلاصه کردن اطلاعات روشهای دقیق تری از جدول توزیع  فراوانی نیاز می باشد . یکی از این روشها تعیین جایگاه و موقعیت کلی نمره ها است .   سه شاخص گرایش مرکزی به نام نما ، میانه و میانگین وجود دارد.</vt:lpstr>
      <vt:lpstr>   نما  </vt:lpstr>
      <vt:lpstr>نکته: نما همیشه در مرکز توزیع  فراوانی قرار ندارد به همین  دلیل نمی توان به عنوان یک  شاخص مرکزی به آن اطمینان داشت.    نکته: یک توزیع ممکن است تک نمایی، دو نمایی، چند نمایی باشد.</vt:lpstr>
      <vt:lpstr>ویژگیهای نما</vt:lpstr>
      <vt:lpstr>محاسبه نما در داده ای طبقه بندی شده</vt:lpstr>
      <vt:lpstr>مثال:</vt:lpstr>
      <vt:lpstr>میانه</vt:lpstr>
      <vt:lpstr>مراحل محاسبه میانه</vt:lpstr>
      <vt:lpstr>مثال: </vt:lpstr>
      <vt:lpstr>محاسبه میانه در داده های طبقه بندی شده (میانه در جدول فراوانی)</vt:lpstr>
      <vt:lpstr>فرمول محاسبه میانه در داده های طبقه بندی شده</vt:lpstr>
      <vt:lpstr>مثال: میانه توزیع فراوانی زیر را محاسبه کنید.</vt:lpstr>
      <vt:lpstr>نکته: همیشه باید عددی که برای میانه بدست می آید در طبقه میانه باشد در غیر این صورت در محاسبه میانه اشتباهی صورت گرفته است.</vt:lpstr>
      <vt:lpstr>ویژگیهای میانه</vt:lpstr>
      <vt:lpstr>2- مجموع قدر مطلق انحرافهای نمره ها از میانه کوچکتر یا مساوی مجموع قدر مطلق انحرافهای نمره ها از هر عدد دیگری است(بدون در نظر گرفتن علامت).</vt:lpstr>
      <vt:lpstr>میانگین                             مشهورترین و معتربرترین شاخص گرایش مرکزی میانگین است. میانگین معدل حسابی گروهی از  نمره هاست. </vt:lpstr>
      <vt:lpstr>محاسبه میانگین در جدول توزیع فراوانی</vt:lpstr>
      <vt:lpstr>محاسبه میانگین اعداد طبقه بندی شده </vt:lpstr>
      <vt:lpstr> محاسبه میانگین اعداد طبقه بندی شده </vt:lpstr>
      <vt:lpstr>میانگین مرکب(میانگین میانگین ها)</vt:lpstr>
      <vt:lpstr>مثال:</vt:lpstr>
      <vt:lpstr>ب: در صورتی که گروه ها دارای حجم نامساوی باشند</vt:lpstr>
      <vt:lpstr>مثال:</vt:lpstr>
      <vt:lpstr>میانگین هندسی</vt:lpstr>
      <vt:lpstr>میانگین همساز (هارمونیک)</vt:lpstr>
      <vt:lpstr>رابطه بین میانگین ها</vt:lpstr>
      <vt:lpstr>ویژگیهای میانگین </vt:lpstr>
      <vt:lpstr>4-اگر تمام اعداد یا داده ها با عدد ثابتی جمع یا تفریق یا ضرب یا تقسیم شوند میانگین در آن عدد جمع ، تفریق ، ضرب و تقسیم می شود. 5- مجموع انحراف نمره ها از میانگین برابر صفر است.</vt:lpstr>
      <vt:lpstr>7- مجموع مجذورهای انحراف نمره ها از میانگین همیشه کوچکتر یا مساوی با مجموع مجذور انحراف نمره ها از هر عدد دیگری است.</vt:lpstr>
      <vt:lpstr>مقایسه نما، میانه ، میانگین</vt:lpstr>
      <vt:lpstr>PowerPoint Presentation</vt:lpstr>
      <vt:lpstr>فصل پنجم  شاخصهای پراکندگی</vt:lpstr>
      <vt:lpstr>شاخصهای پراکندگی، میزان پراکندگی یا تغییراتی که در بین داده های یک توزیع وجود دارد را نشان می دهند. ممکن است توزیعهایی وجود داشته باشند که میانگینهای آنها مساوی باشد ولی پراکندگی آنها در اطراف میانگین اختلاف داشته باشد.</vt:lpstr>
      <vt:lpstr>انواع شاخصهای پراکندگی</vt:lpstr>
      <vt:lpstr>نکته: وجود یا فقدان پراکندگی ضرورتا ً نه خوب است نه بد بلکه بستگی به هدف پژوهش دارد. مثلا ً : در صورتی که تعیین میزان معلومات یک گروه مد نظر باشد پراکندگی زیاد مطلوب است. ولی در صورتی که میزان یادگیری مطالب تدریس شده مد نظر باشد پراکندگی کم مطلوب است.</vt:lpstr>
      <vt:lpstr>نکته: به دلیل اینکه دامنه  تغییرات  فقط  پراکندگی  بین بزرگترین و کوچکترین نمره ها را تعیین می کند قادر به توصیف توزیع نمره ها به صورت حقیقی نیست.    نکته: دامنه تغییرات یک  شاخص پایدار پراکندگی نیست زیرا مقدار آن با تغییر یک نمره (کوچکترین یا بزگترین) تغییر می کند. </vt:lpstr>
      <vt:lpstr>انحراف چارکی </vt:lpstr>
      <vt:lpstr>محاسبه انحراف چارکی در اعدا د طبقه بندی شده</vt:lpstr>
      <vt:lpstr>مراحل محاسبه انحراف چارکی در اعداد طبقه بندی شده</vt:lpstr>
      <vt:lpstr>مثال: در توزیع زیر انحراف چارکی را محاسبه کنید.</vt:lpstr>
      <vt:lpstr>نکته: انحراف چارکی همانند میانه تحت تأثیر نمره های خیلی بزرگ یا کوچک قرار نمی گیرد.    نکته: بهترین مورد استفاده آن  زمانی  است که نمره های خیلی بزرگ یا خیلی کوچک شکل توزیع نمره ها  را ازبین می برد.  </vt:lpstr>
      <vt:lpstr>انحراف متوسط یا میانگین قدر مطلق انحرافات</vt:lpstr>
      <vt:lpstr>نکته: طریقه محاسبه انحراف متوسط برای داده های طبقه بندی نشده همانند اعداد طبقه بندی شده است با این تفاوت که ابتدا انحراف نماینده طبقات محاسبه می شود، سپس در فراوانی طبقات ضرب می شود و در نهایت تقسیم بر تعداد داده ها می شود.</vt:lpstr>
      <vt:lpstr>   نکته: مقدار آن از توزیعی به توزیعی دیگر به   صورت چشمگیری دستخوش تغییر می شود.  </vt:lpstr>
      <vt:lpstr>واریانس</vt:lpstr>
      <vt:lpstr>PowerPoint Presentation</vt:lpstr>
      <vt:lpstr>محاسبه واریانس اعداد طبقه بندی نشده</vt:lpstr>
      <vt:lpstr>مثال</vt:lpstr>
      <vt:lpstr>محاسبه واریانس اعداد طبقه بندی شده </vt:lpstr>
      <vt:lpstr>مثال</vt:lpstr>
      <vt:lpstr>انحراف استاندارد</vt:lpstr>
      <vt:lpstr>نکته : در صورتی که عدد ثابتی به همه اعداد یک توزیع اضافه شود یا از آنها کم شود واریانس و انحراف استاندارد تغییری نخواهد کرد اما اگر عدد ثابتی در اعداد خام ضرب شود همان عدد در واریانس و انحراف استاندارد ضرب می شود. </vt:lpstr>
      <vt:lpstr>محاسبه انحراف استاندارد مرکب </vt:lpstr>
      <vt:lpstr>مثال</vt:lpstr>
      <vt:lpstr>ویژگیهای انحراف استاندارد:</vt:lpstr>
      <vt:lpstr>ضریب تغییرات(پراکندگی)</vt:lpstr>
      <vt:lpstr>مثال: کارخانه ای 2 نوع لاستیک تولید میکند.اگر   و    نوع اول به ترتیب 10000 و 2000 کیلومترباشد و اگر  و   نوع دوم به ترتیب 11000 و 1000 کیلومترباشد، کدام نوع لاستیک بهتر است؟</vt:lpstr>
      <vt:lpstr>انحراف استاندارد به دسته ای از شاخصهای آمار توصیفی که گشتاورها نامیده می شوند ، تعلق دارند.</vt:lpstr>
      <vt:lpstr>نشان دادن کجی منحنی با استفاده از چارکها</vt:lpstr>
      <vt:lpstr>کشیدگی   کشیدگی بیانگر نحوه پراکندگی  توزیع است</vt:lpstr>
      <vt:lpstr>فصل ششم   نمره های استاندارد</vt:lpstr>
      <vt:lpstr>تفسیر نمرات خام کار دشواری است . بهترین راه برای تفسیر نمرات تعیین جای نمره در توزیع است بدین معنی که آیا نمره در بالا یا پایین میانگین است و یا چند درصد نمرات پایین تر و یا بالاتر از نمره مورد نظر قرار دارند. برای تعیین موقعیت نسبی هر یک از اعداد شاخصهای مختلفی وجود دارد.</vt:lpstr>
      <vt:lpstr>رتبه درصدی، رتبه نسبی و نمره های استاندارد   موقعیت و محل نمره ها را براساس میانگین و   انحراف استاندارد توزیع نمره ها مشخص می کنند.</vt:lpstr>
      <vt:lpstr>رتبه درصدی: رتبه درصدی، رتبه نسبی یک نمره یا داده در توزیع نمره ها یا داده ها را بر اساس مقیاس 100 تعیین می کند. رتبه درصدی در واقع درصدی از نمره ها یا داده ها است که در توزیع پایین تر از داده مورد نظر قرار دارند. معنی رتبه درصدی 80 این است که 80 درصد نمره ها در زیر این نمره واقع شده اند.</vt:lpstr>
      <vt:lpstr>نکته: رتبه درصدی در صورتی دارای معنی است و قابل محاسبه می باشد که تمام نمرات یک توزیع در دست باشد.   نکته: - رتبه درصدی نزدیک به صفر نمره پایین است. - رتبه درصدی نزدیک به 50 نزدیک به میانگین است. - رتبه درصدی نزدیک به 100 نمره خیلی خوب است.</vt:lpstr>
      <vt:lpstr>  نکته: رتبه درصدی یک نمره بر اساس تعداد نمره   هایی که این نمره از آنها بزرگتر است محاسبه می   شود.</vt:lpstr>
      <vt:lpstr>نقاط درصدی </vt:lpstr>
      <vt:lpstr>  نکته: نقاط درصدی را با       نشان می دهند . مثلا ً نودمین درصد به صورت        نوشته می شود.       نکته: نقاط درصدی زمانی به کار برده می شوند که         پژوهشگر بخواهد از یک جامعه قسمتی یا تعدادی را                                انتخاب کند.  نکته:</vt:lpstr>
      <vt:lpstr>محاسبه نقاط درصدی</vt:lpstr>
      <vt:lpstr>مثال: نقطه 60 درصدی را محاسبه کنید</vt:lpstr>
      <vt:lpstr>دهکها</vt:lpstr>
      <vt:lpstr>نمره های استاندارد</vt:lpstr>
      <vt:lpstr>نکته: نمره های استاندارد نشان می دهند که یک نمره در چه محلی در بالا یا پایین میانگین واقع شده اند.   نکته: نمرات استاندارد تعیین می کنند یک نمره چند انحراف استاندارد بالاتر یا پایین تر از میانگین قرار دارد.</vt:lpstr>
      <vt:lpstr>ویژگیهای نمرات استاندارد</vt:lpstr>
      <vt:lpstr>نمره Z</vt:lpstr>
      <vt:lpstr>مثال: در یک آزمون که          و          است نمره استاندارد عدد 95 را محاسبه کنید.     نکته: اگر تمام داده ها تبدیل به Z شوند توزیع جدیدی  به دست می آید که میانگین آن برابر  صفر و انحراف استاندارد آن برابریک خواهد بود.</vt:lpstr>
      <vt:lpstr>ویژگیهای نمره های Z</vt:lpstr>
      <vt:lpstr>موارد استفاده نمره Z</vt:lpstr>
      <vt:lpstr>           چون این دو ازمون با  مقیاسهای  مختلف به عمل امده , مقایسه اعداد 60 و 35 مفهومی ندارد.اگر نمره ها ی دو ازمون تقریبا دارای منحنی فراوانی نرمال باشند, تنها بعد  از استاندارد کردن می توان انها را با هم مقایسه کرد. بنا بر این علی در ریاضی بهتر است.  زیرا-0.75&gt;-0.8 است.    </vt:lpstr>
      <vt:lpstr>معایب نمره Z</vt:lpstr>
      <vt:lpstr>نمره T</vt:lpstr>
      <vt:lpstr>نکته: در نتیجه تبدیل Z به T میانگین و انحراف استاندارد توزیع جدید صفر و یک نخواهد شد.  نکته: برعکس نمره Z نمره T همیشه مثبت است.</vt:lpstr>
      <vt:lpstr>نکته: یکی از معمول ترین و در عین حال ساده ترین روش تبدیل نمره Z به توزیعی با میانگین 50 و انحراف استاندارد 10 است.   </vt:lpstr>
      <vt:lpstr>فصل هفتم  منحنی طبیعی</vt:lpstr>
      <vt:lpstr>اگر تعداد زیادی از نمرات یا اعداد مربوط به اندازه گیری یک متغیر به طور مثال قد را روی یک نمودار نشان  دهیم شکل نمودار مانند زنگوله خواهد شد که به این شکل ، منحنی طبیعی یا استاندارد می گویند.</vt:lpstr>
      <vt:lpstr>منحنی  طبیعی به وسیله گاووس ریاضی دان آلمانی کشف شده است . گاووس توزیع خطاهایی را که در مشاهده های ستاره  شناسی انجام  شده  بود مطالعه  کرد و آنها  را به صورت نمودار نشان داد . به همین خاطر منحنی طبیعی را منحنی گاووس نیز می گویند.  نکته: منحنی خیلی از حوادث  فیزیکی مانند قد، وزن طبیعی است. </vt:lpstr>
      <vt:lpstr>منحنی طبیعی دارای معادله ای به شرح زیر است که ارتفاع منحنی را در هر نقطه از X نشان می دهد.</vt:lpstr>
      <vt:lpstr>نکته: شکل توزیع طبیعی به میانگین و انحراف استاندارد بستگی دارد به عبارتی هر دفعه که میانگین و انحراف استاندارد تغییر کند منحنی توزیع طبیعی تغییر خواهد کرد.  نکته: هرگاه بخواهیم بگوییم متغیری مانندX دارای توزیع طبیعی  است آن را  بصورت                      نشان می دهیم     </vt:lpstr>
      <vt:lpstr>ویژگیهای منحنی طبیعی</vt:lpstr>
      <vt:lpstr>3- دنباله های منحنی با محور X موازی هستند . بنابراین منحنی از         تا         ادامه دارد ولی    در عمل این منحنی از 3-  تا 3+ می باشد. 4- منحنی طبیعی به شکل زنگوله است.   نکته: اختلاف در شکل منحنی های طبیعی به دلیل اختلاف در پراکندگی آنها است.</vt:lpstr>
      <vt:lpstr>منحنی طبیعی استاندارد</vt:lpstr>
      <vt:lpstr>نکته: محور(X) منحنی طبیعی استاندارد براساس Z تقسیم بندی می شود نه نمره خام .   نکته: بهترین  مرز در منحنی استاندارد میانگین  می باشد که Z آن برابر با صفر است که  در واقع همان میانه و نما هم می باشد.</vt:lpstr>
      <vt:lpstr>سطح زیر منحنی طبیعی استاندارد</vt:lpstr>
      <vt:lpstr>فصل هشتم همبستگی</vt:lpstr>
      <vt:lpstr>حوادث متعددی در طبیعت اتفاق می افتد که بین آنها همبستگی یا رابطه وجود دارد. منظور از رابطه بین متغیرها وجود رابطه علت معلولی نیست.  نکته: همبستگی  رابطه  بین دو متغیر در جامعه را توصیف می کند که متغیرها را یکی را X و دیگری  را Y می نامند.</vt:lpstr>
      <vt:lpstr>نکته: ضریب  همبستگی با (rxy)  نشان  داده می شود. ضریب همبستگی  هم  جهت  رابطه و هم شدت  رابطه را بیان می کند.  نکته: جهت همبستگی با علامت -/+ نشان داده می شود و شدت همبستگی با قدر مطلق .  نکته: بالاترین ضریب همبستگی      می باشد.</vt:lpstr>
      <vt:lpstr>نمودارهای پراکندگی</vt:lpstr>
      <vt:lpstr>PowerPoint Presentation</vt:lpstr>
      <vt:lpstr>ب: اگر با افزایش یک متغیر (X) متغیر دیگر (Y) کاهش پیدا کند </vt:lpstr>
      <vt:lpstr>ج: زمانی که با افزایش یک متغیر، متغیر دیگر افزایش پیدا کند ولی مقادیر افزایش یکسان نباشد رابطه مستقیم  خواهد بود ولی کامل نیست.                               مثلاً</vt:lpstr>
      <vt:lpstr>د: زمانی که با افزایش یک متغیر مقدار متغیر دیگر کاهش پیدا می کند اما مقادیر یکسان نیست.     مثلا ً</vt:lpstr>
      <vt:lpstr>ه: زمانی که رابطه ای بین متغیرها وجود نداشته باشد     </vt:lpstr>
      <vt:lpstr>در برخی از مواقع رابطه بین متغیرها به صورت خطی نیست بلکه شبیه منحنی است.</vt:lpstr>
      <vt:lpstr>محاسبه ضریب همبستگی</vt:lpstr>
      <vt:lpstr>برای محاسبه ضریب همبستگی پیرسون سه روش وجود دارد:</vt:lpstr>
      <vt:lpstr>PowerPoint Presentation</vt:lpstr>
      <vt:lpstr>2- محاسبه ضریب همبستگی از راه انحراف از میانگین :</vt:lpstr>
      <vt:lpstr>مثال:</vt:lpstr>
      <vt:lpstr>محاسبه ضریب همبستگی از راه نمرات استاندارد</vt:lpstr>
      <vt:lpstr>مثال:</vt:lpstr>
      <vt:lpstr>ضریب همبستگی اسپیرمن</vt:lpstr>
      <vt:lpstr>مراحل محاسبه ضریب همبستگی رتبه ای اسپیرمن</vt:lpstr>
      <vt:lpstr>3-  Dها را به توان دو می رسانیم و مجموع آنها را محاسبه می کنیم. 4- مقادیر به دست آمده را در فرمول جایگزین می کنیم.   نکته: بعضی مواقع یک عدد چند بار تکرار شده است در این   مواقع  رتبه های اعداد را با هم  جمع  کرده و بر تعداد آنها تقسیم می کنیم.نتیجه به دست آمده رتبه اعداد تکرار شده می باشد. </vt:lpstr>
      <vt:lpstr>ضریب همبستگی اسپیرمن داده های زیر را محاسبه کنید.</vt:lpstr>
      <vt:lpstr>عواملی که بر ضریب همبستگی تأثیر می گذارند:</vt:lpstr>
      <vt:lpstr>2- پراکندگی متغیرها در جوامع مختلف متفاوت است بدین معنی که هر چه تجانس بیشتر باشد همبستگی کمتر است. به عنوان مثال، در یک دانشکده (جامعه) بین قد و موفقیت در بازی بسکتبال همبستگی مثبت و بالای وجود دارد. اما در تیم بسکتبال یک کشور چنین رابطه ای وجود ندارد.</vt:lpstr>
      <vt:lpstr>3- همبستگی بین دو متغیر تحت تأثیر همبستگی آنها با متغیر ثالثی  قرار دارد  به عنوان  مثال ، همبستگی  بین  فیزیک و ریاضی  ممکن است به دلیل همبستگی این  متغیرها با هوش باشد.   نکته: تفسیر ضریب همبستگی نباید بر حسب درصد و نسبت باشد. مثلا ً 70/0= rxy هفتاد درصد رابطه بین متغیرها را تبیین نمی کندو 90/0= rxy دقیقا ً دو برابر 45/0= rxy نیست.</vt:lpstr>
      <vt:lpstr>ضریب تعیین </vt:lpstr>
      <vt:lpstr>فصل نهم   رگرسیون و پیش بینی</vt:lpstr>
      <vt:lpstr>زمانی که بین  دو متغیر همبستگی وجود داشته باشد می توان از طریق رگرسیون مقدار یک متغیر(Y) را از روی یک متغیر دیگر (X) پیش بینی یا برآورد کرد ، و هر چه همبستگی بین متغیرها بالاتر باشد ، به همان اندازه پیش بینی دقیقتر است.      نکته: رابطه  بین  متغیر پیش بینی  شونده (Y)          و متغیر پیش بینی کننده (X) تابع علامت و شدت                        ضریب همبستگی است.</vt:lpstr>
      <vt:lpstr>پیش بینی نمره های استاندارد (Z)</vt:lpstr>
      <vt:lpstr>رگرسیون</vt:lpstr>
      <vt:lpstr>نکته: پدیده رگرسیون اولین بار بوسیله گالتن مورد استفاده قرار گرفت. بر اساس مطالعات گالتن ، فرزندان والدین بلند قد، بلند قد هستند. اما نه به اندازه والدین خود. به همین ترتیب فرزندان والدین کوتاه قد ، کوتاه قد هستند اما نه به کوتاهی والدین خود.</vt:lpstr>
      <vt:lpstr>خط رگرسیون</vt:lpstr>
      <vt:lpstr>نکته : خط رگرسیون را خط برازنده نیز می نامند. نکته: اختلاف بین  نمره  واقعی (Y) و  نمره  پیش   بینی شده (      ) را خطای پیش بینیe   می گویند.</vt:lpstr>
      <vt:lpstr>معادله خط رگرسیون</vt:lpstr>
      <vt:lpstr>نکته: بعضی مواقع مقدار a و b در اختیار است در این صورت با جایگزینی مقادیر محاسبه خیلی ساده می باشد.</vt:lpstr>
      <vt:lpstr>نکته : بعضی مواقع مقدار a و b در اختیار است در این صورت با جایگزینی مقادیر محاسبه خیلی ساده می باشد.                                 مثال: </vt:lpstr>
      <vt:lpstr>روش محاسبه ضرایب a و b </vt:lpstr>
      <vt:lpstr>محاسبه a و b  از روی اطلاعات ثانوی</vt:lpstr>
      <vt:lpstr>PowerPoint Presentation</vt:lpstr>
      <vt:lpstr>PowerPoint Presentation</vt:lpstr>
      <vt:lpstr>محاسبه a  و b از روی داده های خام</vt:lpstr>
      <vt:lpstr>مثال: برای داده های زیر معادله خط رگرسیون را به دست آورید؟</vt:lpstr>
      <vt:lpstr>خطای استاندار برآورد</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آمار چیست:</dc:title>
  <dc:creator>darabi</dc:creator>
  <cp:lastModifiedBy>user</cp:lastModifiedBy>
  <cp:revision>291</cp:revision>
  <dcterms:created xsi:type="dcterms:W3CDTF">2007-02-27T09:39:44Z</dcterms:created>
  <dcterms:modified xsi:type="dcterms:W3CDTF">2015-06-09T07:36:23Z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0x0101007F30036EB35FDC4E9BD03FB56372B497</vt:lpwstr>
  </property>
</Properties>
</file>