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voshrayaneh" initials="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5" autoAdjust="0"/>
    <p:restoredTop sz="94662"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08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F06A9-B267-4E42-8C95-63AC4ED2DC96}" type="datetimeFigureOut">
              <a:rPr lang="en-US" smtClean="0"/>
              <a:t>12/2/2014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F0DDC9-5FD8-45F7-9B55-97DDB2D1FBCE}" type="slidenum">
              <a:rPr lang="en-US" smtClean="0"/>
              <a:t>‹#›</a:t>
            </a:fld>
            <a:endParaRPr lang="en-US"/>
          </a:p>
        </p:txBody>
      </p:sp>
    </p:spTree>
    <p:extLst>
      <p:ext uri="{BB962C8B-B14F-4D97-AF65-F5344CB8AC3E}">
        <p14:creationId xmlns:p14="http://schemas.microsoft.com/office/powerpoint/2010/main" val="3688837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FD48BA5-8A71-4499-8B5F-ADF4BC2B6A30}" type="datetimeFigureOut">
              <a:rPr lang="en-US" smtClean="0"/>
              <a:t>12/2/2014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3251EE3-61EE-42BF-A0C6-F53816A2F5E9}"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D48BA5-8A71-4499-8B5F-ADF4BC2B6A30}"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51EE3-61EE-42BF-A0C6-F53816A2F5E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D48BA5-8A71-4499-8B5F-ADF4BC2B6A30}"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3251EE3-61EE-42BF-A0C6-F53816A2F5E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D48BA5-8A71-4499-8B5F-ADF4BC2B6A30}"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51EE3-61EE-42BF-A0C6-F53816A2F5E9}"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FD48BA5-8A71-4499-8B5F-ADF4BC2B6A30}" type="datetimeFigureOut">
              <a:rPr lang="en-US" smtClean="0"/>
              <a:t>12/2/2014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3251EE3-61EE-42BF-A0C6-F53816A2F5E9}"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D48BA5-8A71-4499-8B5F-ADF4BC2B6A30}"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51EE3-61EE-42BF-A0C6-F53816A2F5E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D48BA5-8A71-4499-8B5F-ADF4BC2B6A30}" type="datetimeFigureOut">
              <a:rPr lang="en-US" smtClean="0"/>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251EE3-61EE-42BF-A0C6-F53816A2F5E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FD48BA5-8A71-4499-8B5F-ADF4BC2B6A30}" type="datetimeFigureOut">
              <a:rPr lang="en-US" smtClean="0"/>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251EE3-61EE-42BF-A0C6-F53816A2F5E9}"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FD48BA5-8A71-4499-8B5F-ADF4BC2B6A30}" type="datetimeFigureOut">
              <a:rPr lang="en-US" smtClean="0"/>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251EE3-61EE-42BF-A0C6-F53816A2F5E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D48BA5-8A71-4499-8B5F-ADF4BC2B6A30}"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3251EE3-61EE-42BF-A0C6-F53816A2F5E9}"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D48BA5-8A71-4499-8B5F-ADF4BC2B6A30}"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51EE3-61EE-42BF-A0C6-F53816A2F5E9}"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FD48BA5-8A71-4499-8B5F-ADF4BC2B6A30}" type="datetimeFigureOut">
              <a:rPr lang="en-US" smtClean="0"/>
              <a:t>12/2/2014</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3251EE3-61EE-42BF-A0C6-F53816A2F5E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rot="19140000">
            <a:off x="1443047" y="3619461"/>
            <a:ext cx="6511131" cy="329259"/>
          </a:xfrm>
        </p:spPr>
        <p:txBody>
          <a:bodyPr>
            <a:normAutofit fontScale="92500" lnSpcReduction="20000"/>
          </a:bodyPr>
          <a:lstStyle/>
          <a:p>
            <a:endParaRPr lang="en-US" dirty="0">
              <a:solidFill>
                <a:schemeClr val="accent3">
                  <a:lumMod val="75000"/>
                </a:schemeClr>
              </a:solidFill>
              <a:latin typeface="Palace Script MT" pitchFamily="66" charset="0"/>
              <a:cs typeface="2  Kidnap" pitchFamily="2" charset="-78"/>
            </a:endParaRPr>
          </a:p>
        </p:txBody>
      </p:sp>
      <p:sp>
        <p:nvSpPr>
          <p:cNvPr id="2" name="Title 1"/>
          <p:cNvSpPr>
            <a:spLocks noGrp="1"/>
          </p:cNvSpPr>
          <p:nvPr>
            <p:ph type="title"/>
          </p:nvPr>
        </p:nvSpPr>
        <p:spPr>
          <a:xfrm rot="19140000">
            <a:off x="929383" y="2108041"/>
            <a:ext cx="5837433" cy="1531316"/>
          </a:xfrm>
        </p:spPr>
        <p:txBody>
          <a:bodyPr>
            <a:normAutofit/>
          </a:bodyPr>
          <a:lstStyle/>
          <a:p>
            <a:r>
              <a:rPr lang="fa-IR" dirty="0" smtClean="0">
                <a:solidFill>
                  <a:schemeClr val="accent2"/>
                </a:solidFill>
                <a:cs typeface="2  Kidnap" pitchFamily="2" charset="-78"/>
              </a:rPr>
              <a:t>الگوریتم و فلوچارت</a:t>
            </a:r>
            <a:endParaRPr lang="en-US" dirty="0">
              <a:solidFill>
                <a:schemeClr val="accent2"/>
              </a:solidFill>
              <a:cs typeface="2  Kidnap" pitchFamily="2" charset="-78"/>
            </a:endParaRPr>
          </a:p>
        </p:txBody>
      </p:sp>
      <p:pic>
        <p:nvPicPr>
          <p:cNvPr id="5" name="Yanni_Almost_A_Whisper_AvazMusic.mp3">
            <a:hlinkClick r:id="" action="ppaction://media"/>
          </p:cNvPr>
          <p:cNvPicPr>
            <a:picLocks noChangeAspect="1"/>
          </p:cNvPicPr>
          <p:nvPr>
            <a:audioFile r:link="rId2"/>
            <p:extLst>
              <p:ext uri="{DAA4B4D4-6D71-4841-9C94-3DE7FCFB9230}">
                <p14:media xmlns:p14="http://schemas.microsoft.com/office/powerpoint/2010/main" r:embed="rId1">
                  <p14:bmkLst>
                    <p14:bmk name="Bookmark 1" time="23092.9887"/>
                    <p14:bmk name="Bookmark 2" time="23127.9887"/>
                    <p14:bmk name="Bookmark 3" time="187184.2818"/>
                  </p14:bmkLst>
                </p14:media>
              </p:ext>
            </p:extLst>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backgroundRemoval t="10000" b="90000" l="10000" r="90000"/>
                    </a14:imgEffect>
                    <a14:imgEffect>
                      <a14:artisticPencilSketch/>
                    </a14:imgEffect>
                    <a14:imgEffect>
                      <a14:saturation sat="200000"/>
                    </a14:imgEffect>
                    <a14:imgEffect>
                      <a14:brightnessContrast bright="-20000"/>
                    </a14:imgEffect>
                  </a14:imgLayer>
                </a14:imgProps>
              </a:ext>
            </a:extLst>
          </a:blip>
          <a:stretch>
            <a:fillRect/>
          </a:stretch>
        </p:blipFill>
        <p:spPr>
          <a:xfrm>
            <a:off x="8154537" y="6058469"/>
            <a:ext cx="609600" cy="60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6367295"/>
      </p:ext>
    </p:extLst>
  </p:cSld>
  <p:clrMapOvr>
    <a:masterClrMapping/>
  </p:clrMapOvr>
  <mc:AlternateContent xmlns:mc="http://schemas.openxmlformats.org/markup-compatibility/2006" xmlns:p14="http://schemas.microsoft.com/office/powerpoint/2010/main">
    <mc:Choice Requires="p14">
      <p:transition spd="slow" p14:dur="3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fa-IR" dirty="0" smtClean="0"/>
          </a:p>
          <a:p>
            <a:endParaRPr lang="fa-IR" dirty="0"/>
          </a:p>
          <a:p>
            <a:pPr marL="45720" indent="0">
              <a:buNone/>
            </a:pPr>
            <a:endParaRPr lang="en-US" dirty="0"/>
          </a:p>
        </p:txBody>
      </p:sp>
      <p:sp>
        <p:nvSpPr>
          <p:cNvPr id="3" name="Content Placeholder 2"/>
          <p:cNvSpPr>
            <a:spLocks noGrp="1"/>
          </p:cNvSpPr>
          <p:nvPr>
            <p:ph sz="half" idx="2"/>
          </p:nvPr>
        </p:nvSpPr>
        <p:spPr/>
        <p:txBody>
          <a:bodyPr/>
          <a:lstStyle/>
          <a:p>
            <a:pPr algn="r"/>
            <a:r>
              <a:rPr lang="fa-IR" dirty="0" smtClean="0">
                <a:cs typeface="_MRT_Khodkar" pitchFamily="2" charset="-78"/>
              </a:rPr>
              <a:t>در بیان الگوریتم توسط فلوچارت،از تعدادی شکل های خاص اسستفاده می </a:t>
            </a:r>
            <a:r>
              <a:rPr lang="fa-IR" dirty="0">
                <a:cs typeface="_MRT_Khodkar" pitchFamily="2" charset="-78"/>
              </a:rPr>
              <a:t>شود</a:t>
            </a:r>
            <a:r>
              <a:rPr lang="fa-IR" dirty="0" smtClean="0">
                <a:cs typeface="_MRT_Khodkar" pitchFamily="2" charset="-78"/>
              </a:rPr>
              <a:t>.     </a:t>
            </a:r>
          </a:p>
          <a:p>
            <a:pPr algn="r"/>
            <a:r>
              <a:rPr lang="en-US" dirty="0" err="1" smtClean="0">
                <a:cs typeface="_MRT_Khodkar" pitchFamily="2" charset="-78"/>
              </a:rPr>
              <a:t>Start,End</a:t>
            </a:r>
            <a:r>
              <a:rPr lang="fa-IR" dirty="0" smtClean="0">
                <a:cs typeface="_MRT_Khodkar" pitchFamily="2" charset="-78"/>
              </a:rPr>
              <a:t>علامت های</a:t>
            </a:r>
            <a:endParaRPr lang="en-US" dirty="0">
              <a:cs typeface="_MRT_Khodkar" pitchFamily="2" charset="-78"/>
            </a:endParaRPr>
          </a:p>
        </p:txBody>
      </p:sp>
      <p:sp>
        <p:nvSpPr>
          <p:cNvPr id="4" name="Title 3"/>
          <p:cNvSpPr>
            <a:spLocks noGrp="1"/>
          </p:cNvSpPr>
          <p:nvPr>
            <p:ph type="title"/>
          </p:nvPr>
        </p:nvSpPr>
        <p:spPr/>
        <p:txBody>
          <a:bodyPr/>
          <a:lstStyle/>
          <a:p>
            <a:r>
              <a:rPr lang="fa-IR" dirty="0" smtClean="0">
                <a:cs typeface="_MRT_Khodkar" pitchFamily="2" charset="-78"/>
              </a:rPr>
              <a:t>  </a:t>
            </a:r>
            <a:r>
              <a:rPr lang="fa-IR" dirty="0" smtClean="0">
                <a:solidFill>
                  <a:schemeClr val="accent2"/>
                </a:solidFill>
                <a:cs typeface="_MRT_Khodkar" pitchFamily="2" charset="-78"/>
              </a:rPr>
              <a:t>فلوچارت</a:t>
            </a:r>
            <a:endParaRPr lang="en-US" dirty="0">
              <a:solidFill>
                <a:schemeClr val="accent2"/>
              </a:solidFill>
              <a:cs typeface="_MRT_Khodkar" pitchFamily="2" charset="-78"/>
            </a:endParaRPr>
          </a:p>
        </p:txBody>
      </p:sp>
      <p:sp>
        <p:nvSpPr>
          <p:cNvPr id="6" name="Oval 5"/>
          <p:cNvSpPr/>
          <p:nvPr/>
        </p:nvSpPr>
        <p:spPr>
          <a:xfrm>
            <a:off x="873457" y="2133600"/>
            <a:ext cx="3276600" cy="1143000"/>
          </a:xfrm>
          <a:prstGeom prst="ellipse">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chemeClr val="bg1">
                      <a:lumMod val="95000"/>
                    </a:schemeClr>
                  </a:solidFill>
                </a:ln>
                <a:solidFill>
                  <a:schemeClr val="accent3">
                    <a:lumMod val="75000"/>
                  </a:schemeClr>
                </a:solidFill>
                <a:latin typeface="Berlin Sans FB Demi" pitchFamily="34" charset="0"/>
                <a:cs typeface="2  Zaman" pitchFamily="2" charset="-78"/>
              </a:rPr>
              <a:t>start</a:t>
            </a:r>
            <a:endParaRPr lang="en-US" sz="3200" dirty="0">
              <a:ln>
                <a:solidFill>
                  <a:schemeClr val="bg1">
                    <a:lumMod val="95000"/>
                  </a:schemeClr>
                </a:solidFill>
              </a:ln>
              <a:solidFill>
                <a:schemeClr val="accent3">
                  <a:lumMod val="75000"/>
                </a:schemeClr>
              </a:solidFill>
              <a:latin typeface="Berlin Sans FB Demi" pitchFamily="34" charset="0"/>
              <a:cs typeface="2  Zaman" pitchFamily="2" charset="-78"/>
            </a:endParaRPr>
          </a:p>
        </p:txBody>
      </p:sp>
      <p:sp>
        <p:nvSpPr>
          <p:cNvPr id="7" name="Oval 6"/>
          <p:cNvSpPr/>
          <p:nvPr/>
        </p:nvSpPr>
        <p:spPr>
          <a:xfrm>
            <a:off x="1025857" y="4343400"/>
            <a:ext cx="2971800" cy="1143000"/>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chemeClr val="bg1">
                      <a:lumMod val="95000"/>
                    </a:schemeClr>
                  </a:solidFill>
                </a:ln>
                <a:solidFill>
                  <a:schemeClr val="tx1">
                    <a:lumMod val="75000"/>
                    <a:lumOff val="25000"/>
                  </a:schemeClr>
                </a:solidFill>
                <a:latin typeface="Berlin Sans FB Demi" pitchFamily="34" charset="0"/>
                <a:cs typeface="_MRT_Khodkar" pitchFamily="2" charset="-78"/>
              </a:rPr>
              <a:t>end</a:t>
            </a:r>
            <a:endParaRPr lang="en-US" sz="3200" dirty="0">
              <a:ln>
                <a:solidFill>
                  <a:schemeClr val="bg1">
                    <a:lumMod val="95000"/>
                  </a:schemeClr>
                </a:solidFill>
              </a:ln>
              <a:solidFill>
                <a:schemeClr val="tx1">
                  <a:lumMod val="75000"/>
                  <a:lumOff val="25000"/>
                </a:schemeClr>
              </a:solidFill>
              <a:latin typeface="Berlin Sans FB Demi" pitchFamily="34" charset="0"/>
              <a:cs typeface="_MRT_Khodkar" pitchFamily="2" charset="-78"/>
            </a:endParaRPr>
          </a:p>
        </p:txBody>
      </p:sp>
    </p:spTree>
    <p:extLst>
      <p:ext uri="{BB962C8B-B14F-4D97-AF65-F5344CB8AC3E}">
        <p14:creationId xmlns:p14="http://schemas.microsoft.com/office/powerpoint/2010/main" val="615258675"/>
      </p:ext>
    </p:extLst>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Content Placeholder 2"/>
          <p:cNvSpPr>
            <a:spLocks noGrp="1"/>
          </p:cNvSpPr>
          <p:nvPr>
            <p:ph sz="half" idx="2"/>
          </p:nvPr>
        </p:nvSpPr>
        <p:spPr>
          <a:ln/>
        </p:spPr>
        <p:style>
          <a:lnRef idx="2">
            <a:schemeClr val="accent1"/>
          </a:lnRef>
          <a:fillRef idx="1">
            <a:schemeClr val="lt1"/>
          </a:fillRef>
          <a:effectRef idx="0">
            <a:schemeClr val="accent1"/>
          </a:effectRef>
          <a:fontRef idx="minor">
            <a:schemeClr val="dk1"/>
          </a:fontRef>
        </p:style>
        <p:txBody>
          <a:bodyPr/>
          <a:lstStyle/>
          <a:p>
            <a:endParaRPr lang="en-US" dirty="0"/>
          </a:p>
        </p:txBody>
      </p:sp>
      <p:sp>
        <p:nvSpPr>
          <p:cNvPr id="4" name="Text Placeholder 3"/>
          <p:cNvSpPr>
            <a:spLocks noGrp="1"/>
          </p:cNvSpPr>
          <p:nvPr>
            <p:ph type="body" sz="quarter" idx="3"/>
          </p:nvPr>
        </p:nvSpPr>
        <p:spPr/>
        <p:txBody>
          <a:bodyPr/>
          <a:lstStyle/>
          <a:p>
            <a:endParaRPr lang="en-US"/>
          </a:p>
        </p:txBody>
      </p:sp>
      <p:sp>
        <p:nvSpPr>
          <p:cNvPr id="5" name="Content Placeholder 4"/>
          <p:cNvSpPr>
            <a:spLocks noGrp="1"/>
          </p:cNvSpPr>
          <p:nvPr>
            <p:ph sz="quarter" idx="4"/>
          </p:nvPr>
        </p:nvSpPr>
        <p:spPr/>
        <p:txBody>
          <a:bodyPr/>
          <a:lstStyle/>
          <a:p>
            <a:pPr algn="r"/>
            <a:r>
              <a:rPr lang="fa-IR" dirty="0" smtClean="0">
                <a:cs typeface="_MRT_Khodkar" pitchFamily="2" charset="-78"/>
              </a:rPr>
              <a:t>برای اتصال بخش های مختلف یک فلوچارت،ازفلش هااستفاده </a:t>
            </a:r>
          </a:p>
          <a:p>
            <a:pPr marL="45720" indent="0" algn="r">
              <a:buNone/>
            </a:pPr>
            <a:r>
              <a:rPr lang="fa-IR" dirty="0" smtClean="0">
                <a:cs typeface="_MRT_Khodkar" pitchFamily="2" charset="-78"/>
              </a:rPr>
              <a:t>می شود.</a:t>
            </a:r>
          </a:p>
          <a:p>
            <a:pPr marL="45720" indent="0" algn="r">
              <a:buNone/>
            </a:pPr>
            <a:endParaRPr lang="fa-IR" dirty="0">
              <a:cs typeface="_MRT_Khodkar" pitchFamily="2" charset="-78"/>
            </a:endParaRPr>
          </a:p>
          <a:p>
            <a:pPr marL="45720" indent="0" algn="r">
              <a:buNone/>
            </a:pPr>
            <a:r>
              <a:rPr lang="fa-IR" dirty="0" smtClean="0">
                <a:cs typeface="_MRT_Khodkar" pitchFamily="2" charset="-78"/>
              </a:rPr>
              <a:t>علامت اتصال:</a:t>
            </a:r>
          </a:p>
        </p:txBody>
      </p:sp>
      <p:sp>
        <p:nvSpPr>
          <p:cNvPr id="6" name="Title 5"/>
          <p:cNvSpPr>
            <a:spLocks noGrp="1"/>
          </p:cNvSpPr>
          <p:nvPr>
            <p:ph type="title"/>
          </p:nvPr>
        </p:nvSpPr>
        <p:spPr/>
        <p:txBody>
          <a:bodyPr/>
          <a:lstStyle/>
          <a:p>
            <a:r>
              <a:rPr lang="fa-IR" sz="3600" dirty="0" smtClean="0">
                <a:solidFill>
                  <a:schemeClr val="accent2"/>
                </a:solidFill>
                <a:cs typeface="_MRT_Khodkar" pitchFamily="2" charset="-78"/>
              </a:rPr>
              <a:t>فلوچارت</a:t>
            </a:r>
            <a:endParaRPr lang="en-US" sz="3600" dirty="0">
              <a:solidFill>
                <a:schemeClr val="accent2"/>
              </a:solidFill>
              <a:cs typeface="_MRT_Khodkar" pitchFamily="2" charset="-78"/>
            </a:endParaRPr>
          </a:p>
        </p:txBody>
      </p:sp>
      <p:sp>
        <p:nvSpPr>
          <p:cNvPr id="8" name="Oval 7"/>
          <p:cNvSpPr/>
          <p:nvPr/>
        </p:nvSpPr>
        <p:spPr>
          <a:xfrm>
            <a:off x="1447800" y="3048000"/>
            <a:ext cx="2209800" cy="685800"/>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chemeClr val="tx1">
                      <a:lumMod val="50000"/>
                      <a:lumOff val="50000"/>
                    </a:schemeClr>
                  </a:solidFill>
                </a:ln>
              </a:rPr>
              <a:t>end</a:t>
            </a:r>
            <a:endParaRPr lang="en-US" dirty="0">
              <a:ln>
                <a:solidFill>
                  <a:schemeClr val="tx1">
                    <a:lumMod val="50000"/>
                    <a:lumOff val="50000"/>
                  </a:schemeClr>
                </a:solidFill>
              </a:ln>
            </a:endParaRPr>
          </a:p>
        </p:txBody>
      </p:sp>
      <p:cxnSp>
        <p:nvCxnSpPr>
          <p:cNvPr id="14" name="Straight Arrow Connector 13"/>
          <p:cNvCxnSpPr/>
          <p:nvPr/>
        </p:nvCxnSpPr>
        <p:spPr>
          <a:xfrm>
            <a:off x="2552700" y="2590800"/>
            <a:ext cx="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Oval 14"/>
          <p:cNvSpPr/>
          <p:nvPr/>
        </p:nvSpPr>
        <p:spPr>
          <a:xfrm>
            <a:off x="1447800" y="4800600"/>
            <a:ext cx="2057400" cy="762000"/>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chemeClr val="tx1">
                      <a:lumMod val="50000"/>
                      <a:lumOff val="50000"/>
                    </a:schemeClr>
                  </a:solidFill>
                </a:ln>
              </a:rPr>
              <a:t>start</a:t>
            </a:r>
            <a:endParaRPr lang="en-US" dirty="0">
              <a:ln>
                <a:solidFill>
                  <a:schemeClr val="tx1">
                    <a:lumMod val="50000"/>
                    <a:lumOff val="50000"/>
                  </a:schemeClr>
                </a:solidFill>
              </a:ln>
            </a:endParaRPr>
          </a:p>
        </p:txBody>
      </p:sp>
      <p:cxnSp>
        <p:nvCxnSpPr>
          <p:cNvPr id="17" name="Elbow Connector 16"/>
          <p:cNvCxnSpPr/>
          <p:nvPr/>
        </p:nvCxnSpPr>
        <p:spPr>
          <a:xfrm>
            <a:off x="2063750" y="2444750"/>
            <a:ext cx="488950" cy="374650"/>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15" idx="4"/>
          </p:cNvCxnSpPr>
          <p:nvPr/>
        </p:nvCxnSpPr>
        <p:spPr>
          <a:xfrm>
            <a:off x="2476500" y="5562600"/>
            <a:ext cx="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597326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dirty="0"/>
          </a:p>
        </p:txBody>
      </p:sp>
      <p:sp>
        <p:nvSpPr>
          <p:cNvPr id="3" name="Content Placeholder 2"/>
          <p:cNvSpPr>
            <a:spLocks noGrp="1"/>
          </p:cNvSpPr>
          <p:nvPr>
            <p:ph sz="half" idx="2"/>
          </p:nvPr>
        </p:nvSpPr>
        <p:spPr/>
        <p:txBody>
          <a:bodyPr/>
          <a:lstStyle/>
          <a:p>
            <a:pPr algn="r"/>
            <a:r>
              <a:rPr lang="fa-IR" dirty="0" smtClean="0">
                <a:cs typeface="_MRT_Khodkar" pitchFamily="2" charset="-78"/>
              </a:rPr>
              <a:t>برای نمایش دستورات انتساب و محاسباتی،از شکل مستطیل استفاده می شود.</a:t>
            </a:r>
          </a:p>
          <a:p>
            <a:pPr algn="r"/>
            <a:endParaRPr lang="fa-IR" dirty="0" smtClean="0">
              <a:cs typeface="_MRT_Khodkar" pitchFamily="2" charset="-78"/>
            </a:endParaRPr>
          </a:p>
          <a:p>
            <a:pPr algn="r"/>
            <a:r>
              <a:rPr lang="fa-IR" dirty="0" smtClean="0">
                <a:cs typeface="_MRT_Khodkar" pitchFamily="2" charset="-78"/>
              </a:rPr>
              <a:t>علامت انتساب ومحاسباتی:</a:t>
            </a:r>
            <a:endParaRPr lang="en-US" dirty="0">
              <a:cs typeface="_MRT_Khodkar" pitchFamily="2" charset="-78"/>
            </a:endParaRPr>
          </a:p>
        </p:txBody>
      </p:sp>
      <p:sp>
        <p:nvSpPr>
          <p:cNvPr id="4" name="Title 3"/>
          <p:cNvSpPr>
            <a:spLocks noGrp="1"/>
          </p:cNvSpPr>
          <p:nvPr>
            <p:ph type="title"/>
          </p:nvPr>
        </p:nvSpPr>
        <p:spPr/>
        <p:txBody>
          <a:bodyPr/>
          <a:lstStyle/>
          <a:p>
            <a:r>
              <a:rPr lang="fa-IR" dirty="0" smtClean="0">
                <a:solidFill>
                  <a:schemeClr val="accent2"/>
                </a:solidFill>
                <a:cs typeface="_MRT_Khodkar" pitchFamily="2" charset="-78"/>
              </a:rPr>
              <a:t>فلوچارت</a:t>
            </a:r>
            <a:endParaRPr lang="en-US" dirty="0">
              <a:solidFill>
                <a:schemeClr val="accent2"/>
              </a:solidFill>
              <a:cs typeface="_MRT_Khodkar" pitchFamily="2" charset="-78"/>
            </a:endParaRPr>
          </a:p>
        </p:txBody>
      </p:sp>
      <p:sp>
        <p:nvSpPr>
          <p:cNvPr id="5" name="Rectangle 4"/>
          <p:cNvSpPr/>
          <p:nvPr/>
        </p:nvSpPr>
        <p:spPr>
          <a:xfrm>
            <a:off x="1219200" y="2514600"/>
            <a:ext cx="2743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N=P*2</a:t>
            </a:r>
            <a:endParaRPr lang="en-US" dirty="0"/>
          </a:p>
        </p:txBody>
      </p:sp>
      <p:sp>
        <p:nvSpPr>
          <p:cNvPr id="6" name="Rectangle 5"/>
          <p:cNvSpPr/>
          <p:nvPr/>
        </p:nvSpPr>
        <p:spPr>
          <a:xfrm>
            <a:off x="1219200" y="4495800"/>
            <a:ext cx="2743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1           i</a:t>
            </a:r>
            <a:endParaRPr lang="en-US" dirty="0"/>
          </a:p>
        </p:txBody>
      </p:sp>
      <p:cxnSp>
        <p:nvCxnSpPr>
          <p:cNvPr id="8" name="Straight Arrow Connector 7"/>
          <p:cNvCxnSpPr/>
          <p:nvPr/>
        </p:nvCxnSpPr>
        <p:spPr>
          <a:xfrm>
            <a:off x="2590800" y="2057400"/>
            <a:ext cx="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Elbow Connector 9"/>
          <p:cNvCxnSpPr/>
          <p:nvPr/>
        </p:nvCxnSpPr>
        <p:spPr>
          <a:xfrm rot="16200000" flipH="1">
            <a:off x="2362200" y="2057400"/>
            <a:ext cx="228600" cy="228600"/>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2590800" y="3429000"/>
            <a:ext cx="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2667000" y="3962400"/>
            <a:ext cx="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Elbow Connector 15"/>
          <p:cNvCxnSpPr/>
          <p:nvPr/>
        </p:nvCxnSpPr>
        <p:spPr>
          <a:xfrm rot="10800000" flipV="1">
            <a:off x="2667000" y="3962400"/>
            <a:ext cx="609600" cy="266700"/>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6" idx="2"/>
          </p:cNvCxnSpPr>
          <p:nvPr/>
        </p:nvCxnSpPr>
        <p:spPr>
          <a:xfrm>
            <a:off x="2590800" y="5486400"/>
            <a:ext cx="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flipH="1">
            <a:off x="2495550" y="4979158"/>
            <a:ext cx="1905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058177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dirty="0"/>
          </a:p>
        </p:txBody>
      </p:sp>
      <p:sp>
        <p:nvSpPr>
          <p:cNvPr id="3" name="Content Placeholder 2"/>
          <p:cNvSpPr>
            <a:spLocks noGrp="1"/>
          </p:cNvSpPr>
          <p:nvPr>
            <p:ph sz="half" idx="2"/>
          </p:nvPr>
        </p:nvSpPr>
        <p:spPr/>
        <p:txBody>
          <a:bodyPr/>
          <a:lstStyle/>
          <a:p>
            <a:pPr algn="r"/>
            <a:r>
              <a:rPr lang="fa-IR" dirty="0" smtClean="0">
                <a:cs typeface="_MRT_Khodkar" pitchFamily="2" charset="-78"/>
              </a:rPr>
              <a:t>برای نمایش دستورات ورودی و خروجی،ازیک متوازی الاضلاع استفاده می شود.</a:t>
            </a:r>
          </a:p>
          <a:p>
            <a:pPr algn="r"/>
            <a:endParaRPr lang="fa-IR" dirty="0">
              <a:cs typeface="_MRT_Khodkar" pitchFamily="2" charset="-78"/>
            </a:endParaRPr>
          </a:p>
          <a:p>
            <a:pPr algn="r"/>
            <a:r>
              <a:rPr lang="fa-IR" dirty="0" smtClean="0">
                <a:cs typeface="_MRT_Khodkar" pitchFamily="2" charset="-78"/>
              </a:rPr>
              <a:t>علامت های ورودی وخروجی</a:t>
            </a:r>
            <a:endParaRPr lang="en-US" dirty="0">
              <a:cs typeface="_MRT_Khodkar" pitchFamily="2" charset="-78"/>
            </a:endParaRPr>
          </a:p>
        </p:txBody>
      </p:sp>
      <p:sp>
        <p:nvSpPr>
          <p:cNvPr id="4" name="Title 3"/>
          <p:cNvSpPr>
            <a:spLocks noGrp="1"/>
          </p:cNvSpPr>
          <p:nvPr>
            <p:ph type="title"/>
          </p:nvPr>
        </p:nvSpPr>
        <p:spPr/>
        <p:txBody>
          <a:bodyPr/>
          <a:lstStyle/>
          <a:p>
            <a:r>
              <a:rPr lang="fa-IR" dirty="0" smtClean="0">
                <a:solidFill>
                  <a:schemeClr val="accent2"/>
                </a:solidFill>
                <a:cs typeface="_MRT_Khodkar" pitchFamily="2" charset="-78"/>
              </a:rPr>
              <a:t>فلوچارت</a:t>
            </a:r>
            <a:endParaRPr lang="en-US" dirty="0">
              <a:solidFill>
                <a:schemeClr val="accent2"/>
              </a:solidFill>
              <a:cs typeface="_MRT_Khodkar" pitchFamily="2" charset="-78"/>
            </a:endParaRPr>
          </a:p>
        </p:txBody>
      </p:sp>
      <p:sp>
        <p:nvSpPr>
          <p:cNvPr id="6" name="Flowchart: Data 5"/>
          <p:cNvSpPr/>
          <p:nvPr/>
        </p:nvSpPr>
        <p:spPr>
          <a:xfrm>
            <a:off x="990600" y="4495800"/>
            <a:ext cx="2743200" cy="7620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B</a:t>
            </a:r>
            <a:endParaRPr lang="en-US" dirty="0"/>
          </a:p>
        </p:txBody>
      </p:sp>
      <p:sp>
        <p:nvSpPr>
          <p:cNvPr id="8" name="Flowchart: Data 7"/>
          <p:cNvSpPr/>
          <p:nvPr/>
        </p:nvSpPr>
        <p:spPr>
          <a:xfrm>
            <a:off x="1219200" y="2667000"/>
            <a:ext cx="2514600" cy="6858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Read  A</a:t>
            </a:r>
            <a:endParaRPr lang="en-US" dirty="0"/>
          </a:p>
        </p:txBody>
      </p:sp>
      <p:cxnSp>
        <p:nvCxnSpPr>
          <p:cNvPr id="10" name="Straight Arrow Connector 9"/>
          <p:cNvCxnSpPr/>
          <p:nvPr/>
        </p:nvCxnSpPr>
        <p:spPr>
          <a:xfrm>
            <a:off x="2590800" y="2286000"/>
            <a:ext cx="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Elbow Connector 11"/>
          <p:cNvCxnSpPr/>
          <p:nvPr/>
        </p:nvCxnSpPr>
        <p:spPr>
          <a:xfrm rot="16200000" flipH="1">
            <a:off x="2305050" y="2190750"/>
            <a:ext cx="342900" cy="228600"/>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2362200" y="3352800"/>
            <a:ext cx="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2667000" y="4114800"/>
            <a:ext cx="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Elbow Connector 19"/>
          <p:cNvCxnSpPr/>
          <p:nvPr/>
        </p:nvCxnSpPr>
        <p:spPr>
          <a:xfrm rot="10800000" flipV="1">
            <a:off x="2667000" y="3886200"/>
            <a:ext cx="609600" cy="419100"/>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2476500" y="5257800"/>
            <a:ext cx="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262516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r"/>
            <a:r>
              <a:rPr lang="fa-IR" sz="2400" dirty="0" smtClean="0">
                <a:cs typeface="_MRT_Khodkar" pitchFamily="2" charset="-78"/>
              </a:rPr>
              <a:t>بااستفاده از علامت های ادامه،می توان فلو چارت را در نقطه ای قطع کرد.سپس آنرا از جایی دیگر ادامه داد.برای اتصال این دو قسمت از علامت های خاصی استفاده می شود.</a:t>
            </a:r>
          </a:p>
          <a:p>
            <a:pPr algn="r"/>
            <a:endParaRPr lang="fa-IR" sz="2400" dirty="0">
              <a:cs typeface="_MRT_Khodkar" pitchFamily="2" charset="-78"/>
            </a:endParaRPr>
          </a:p>
          <a:p>
            <a:pPr algn="r"/>
            <a:r>
              <a:rPr lang="fa-IR" sz="2400" dirty="0" smtClean="0">
                <a:cs typeface="_MRT_Khodkar" pitchFamily="2" charset="-78"/>
              </a:rPr>
              <a:t>ادامه الگوریتم از این جا شروع می شود.</a:t>
            </a:r>
          </a:p>
          <a:p>
            <a:pPr marL="45720" indent="0" algn="r">
              <a:buNone/>
            </a:pPr>
            <a:r>
              <a:rPr lang="fa-IR" sz="2400" dirty="0">
                <a:cs typeface="_MRT_Khodkar" pitchFamily="2" charset="-78"/>
              </a:rPr>
              <a:t> </a:t>
            </a:r>
            <a:endParaRPr lang="fa-IR" sz="2400" dirty="0" smtClean="0">
              <a:cs typeface="_MRT_Khodkar" pitchFamily="2" charset="-78"/>
            </a:endParaRPr>
          </a:p>
          <a:p>
            <a:pPr marL="45720" indent="0">
              <a:buNone/>
            </a:pPr>
            <a:r>
              <a:rPr lang="fa-IR" dirty="0" smtClean="0"/>
              <a:t>           </a:t>
            </a:r>
            <a:endParaRPr lang="en-US" dirty="0"/>
          </a:p>
          <a:p>
            <a:endParaRPr lang="en-US" dirty="0" smtClean="0"/>
          </a:p>
          <a:p>
            <a:endParaRPr lang="en-US" dirty="0"/>
          </a:p>
          <a:p>
            <a:endParaRPr lang="en-US" dirty="0" smtClean="0"/>
          </a:p>
          <a:p>
            <a:endParaRPr lang="en-US" dirty="0"/>
          </a:p>
          <a:p>
            <a:pPr marL="45720" indent="0">
              <a:buNone/>
            </a:pPr>
            <a:endParaRPr lang="fa-IR" dirty="0"/>
          </a:p>
          <a:p>
            <a:pPr marL="45720" indent="0">
              <a:buNone/>
            </a:pPr>
            <a:endParaRPr lang="fa-IR" dirty="0" smtClean="0">
              <a:cs typeface="_MRT_Khodkar" pitchFamily="2" charset="-78"/>
            </a:endParaRPr>
          </a:p>
          <a:p>
            <a:pPr marL="45720" indent="0">
              <a:buNone/>
            </a:pPr>
            <a:r>
              <a:rPr lang="fa-IR" dirty="0" smtClean="0">
                <a:cs typeface="_MRT_Khodkar" pitchFamily="2" charset="-78"/>
              </a:rPr>
              <a:t>ادامه فلوچارت را از این قسمت پیگیری کنید.</a:t>
            </a:r>
            <a:endParaRPr lang="fa-IR" dirty="0">
              <a:cs typeface="_MRT_Khodkar" pitchFamily="2" charset="-78"/>
            </a:endParaRPr>
          </a:p>
        </p:txBody>
      </p:sp>
      <p:sp>
        <p:nvSpPr>
          <p:cNvPr id="3" name="Title 2"/>
          <p:cNvSpPr>
            <a:spLocks noGrp="1"/>
          </p:cNvSpPr>
          <p:nvPr>
            <p:ph type="title"/>
          </p:nvPr>
        </p:nvSpPr>
        <p:spPr/>
        <p:txBody>
          <a:bodyPr/>
          <a:lstStyle/>
          <a:p>
            <a:r>
              <a:rPr lang="fa-IR" sz="3600" dirty="0" smtClean="0">
                <a:solidFill>
                  <a:schemeClr val="accent2"/>
                </a:solidFill>
                <a:cs typeface="_MRT_Khodkar" pitchFamily="2" charset="-78"/>
              </a:rPr>
              <a:t>فلوچارت</a:t>
            </a:r>
            <a:endParaRPr lang="en-US" sz="3600" dirty="0">
              <a:solidFill>
                <a:schemeClr val="accent2"/>
              </a:solidFill>
              <a:cs typeface="_MRT_Khodkar" pitchFamily="2" charset="-78"/>
            </a:endParaRPr>
          </a:p>
        </p:txBody>
      </p:sp>
      <p:sp>
        <p:nvSpPr>
          <p:cNvPr id="8" name="Flowchart: Connector 7"/>
          <p:cNvSpPr/>
          <p:nvPr/>
        </p:nvSpPr>
        <p:spPr>
          <a:xfrm>
            <a:off x="5867400" y="3581400"/>
            <a:ext cx="1524000" cy="152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A</a:t>
            </a:r>
          </a:p>
        </p:txBody>
      </p:sp>
      <p:sp>
        <p:nvSpPr>
          <p:cNvPr id="9" name="Flowchart: Connector 8"/>
          <p:cNvSpPr/>
          <p:nvPr/>
        </p:nvSpPr>
        <p:spPr>
          <a:xfrm>
            <a:off x="1371600" y="3581400"/>
            <a:ext cx="1676400" cy="1524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A</a:t>
            </a:r>
            <a:endParaRPr lang="en-US" sz="5400" dirty="0"/>
          </a:p>
        </p:txBody>
      </p:sp>
      <p:cxnSp>
        <p:nvCxnSpPr>
          <p:cNvPr id="11" name="Straight Arrow Connector 10"/>
          <p:cNvCxnSpPr>
            <a:endCxn id="9" idx="0"/>
          </p:cNvCxnSpPr>
          <p:nvPr/>
        </p:nvCxnSpPr>
        <p:spPr>
          <a:xfrm>
            <a:off x="2209800" y="3048000"/>
            <a:ext cx="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8" idx="4"/>
          </p:cNvCxnSpPr>
          <p:nvPr/>
        </p:nvCxnSpPr>
        <p:spPr>
          <a:xfrm>
            <a:off x="6629400" y="5105400"/>
            <a:ext cx="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75026417"/>
      </p:ext>
    </p:extLst>
  </p:cSld>
  <p:clrMapOvr>
    <a:masterClrMapping/>
  </p:clrMapOvr>
  <mc:AlternateContent xmlns:mc="http://schemas.openxmlformats.org/markup-compatibility/2006" xmlns:p14="http://schemas.microsoft.com/office/powerpoint/2010/main">
    <mc:Choice Requires="p14">
      <p:transition spd="slow" p14:dur="30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lgn="r"/>
            <a:r>
              <a:rPr lang="fa-IR" dirty="0" smtClean="0">
                <a:cs typeface="_MRT_Khodkar" pitchFamily="2" charset="-78"/>
              </a:rPr>
              <a:t>عملگرها:</a:t>
            </a:r>
          </a:p>
          <a:p>
            <a:pPr algn="r"/>
            <a:r>
              <a:rPr lang="fa-IR" dirty="0" smtClean="0">
                <a:cs typeface="_MRT_Khodkar" pitchFamily="2" charset="-78"/>
              </a:rPr>
              <a:t>در انجام محاسبات ریاضی،نمادهایی مثل </a:t>
            </a:r>
          </a:p>
          <a:p>
            <a:pPr algn="r"/>
            <a:r>
              <a:rPr lang="fa-IR" dirty="0" smtClean="0">
                <a:cs typeface="_MRT_Khodkar" pitchFamily="2" charset="-78"/>
              </a:rPr>
              <a:t>جمع،تفریق،ضرب،تقسیم</a:t>
            </a:r>
          </a:p>
          <a:p>
            <a:pPr algn="r"/>
            <a:r>
              <a:rPr lang="fa-IR" dirty="0" smtClean="0">
                <a:cs typeface="_MRT_Khodkar" pitchFamily="2" charset="-78"/>
              </a:rPr>
              <a:t>بکار می رود.اما درکامپیوتر</a:t>
            </a:r>
          </a:p>
          <a:p>
            <a:pPr algn="r"/>
            <a:r>
              <a:rPr lang="fa-IR" dirty="0" smtClean="0">
                <a:cs typeface="_MRT_Khodkar" pitchFamily="2" charset="-78"/>
              </a:rPr>
              <a:t>علامت ضرب(*)وعلامت تقسیم(/) گذاشته می شود.</a:t>
            </a:r>
          </a:p>
        </p:txBody>
      </p:sp>
      <p:sp>
        <p:nvSpPr>
          <p:cNvPr id="3" name="Content Placeholder 2"/>
          <p:cNvSpPr>
            <a:spLocks noGrp="1"/>
          </p:cNvSpPr>
          <p:nvPr>
            <p:ph sz="half" idx="2"/>
          </p:nvPr>
        </p:nvSpPr>
        <p:spPr/>
        <p:txBody>
          <a:bodyPr/>
          <a:lstStyle/>
          <a:p>
            <a:pPr algn="r"/>
            <a:r>
              <a:rPr lang="fa-IR" dirty="0" smtClean="0">
                <a:cs typeface="_MRT_Khodkar" pitchFamily="2" charset="-78"/>
              </a:rPr>
              <a:t>علامت توضیحات:</a:t>
            </a:r>
          </a:p>
          <a:p>
            <a:pPr algn="r"/>
            <a:r>
              <a:rPr lang="fa-IR" dirty="0" smtClean="0">
                <a:cs typeface="_MRT_Khodkar" pitchFamily="2" charset="-78"/>
              </a:rPr>
              <a:t>توضیحات مربوط به فلوچارت در این قسمت قرار میگیرد.</a:t>
            </a:r>
          </a:p>
          <a:p>
            <a:endParaRPr lang="fa-IR" dirty="0"/>
          </a:p>
          <a:p>
            <a:r>
              <a:rPr lang="fa-IR" dirty="0"/>
              <a:t> </a:t>
            </a:r>
            <a:r>
              <a:rPr lang="fa-IR" dirty="0" smtClean="0"/>
              <a:t>   </a:t>
            </a:r>
            <a:r>
              <a:rPr lang="fa-IR" dirty="0" smtClean="0">
                <a:cs typeface="_MRT_Khodkar" pitchFamily="2" charset="-78"/>
              </a:rPr>
              <a:t> توضیحات                      </a:t>
            </a:r>
            <a:endParaRPr lang="en-US" dirty="0">
              <a:cs typeface="_MRT_Khodkar" pitchFamily="2" charset="-78"/>
            </a:endParaRPr>
          </a:p>
        </p:txBody>
      </p:sp>
      <p:sp>
        <p:nvSpPr>
          <p:cNvPr id="4" name="Title 3"/>
          <p:cNvSpPr>
            <a:spLocks noGrp="1"/>
          </p:cNvSpPr>
          <p:nvPr>
            <p:ph type="title"/>
          </p:nvPr>
        </p:nvSpPr>
        <p:spPr/>
        <p:txBody>
          <a:bodyPr/>
          <a:lstStyle/>
          <a:p>
            <a:r>
              <a:rPr lang="fa-IR" sz="3600" dirty="0" smtClean="0">
                <a:solidFill>
                  <a:schemeClr val="accent2"/>
                </a:solidFill>
                <a:cs typeface="_MRT_Khodkar" pitchFamily="2" charset="-78"/>
              </a:rPr>
              <a:t>فلوچارت</a:t>
            </a:r>
            <a:endParaRPr lang="en-US" sz="3600" dirty="0">
              <a:solidFill>
                <a:schemeClr val="accent2"/>
              </a:solidFill>
              <a:cs typeface="_MRT_Khodkar" pitchFamily="2" charset="-78"/>
            </a:endParaRPr>
          </a:p>
        </p:txBody>
      </p:sp>
      <p:cxnSp>
        <p:nvCxnSpPr>
          <p:cNvPr id="12" name="Straight Connector 11"/>
          <p:cNvCxnSpPr/>
          <p:nvPr/>
        </p:nvCxnSpPr>
        <p:spPr>
          <a:xfrm flipH="1">
            <a:off x="6711287" y="3733800"/>
            <a:ext cx="1371600"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6711287" y="3733800"/>
            <a:ext cx="0" cy="60960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6711287" y="4343400"/>
            <a:ext cx="1371600" cy="0"/>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flipH="1">
            <a:off x="6451979" y="4114800"/>
            <a:ext cx="228600" cy="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flipH="1">
            <a:off x="6020937" y="4114800"/>
            <a:ext cx="304800" cy="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flipH="1">
            <a:off x="5643349" y="4125035"/>
            <a:ext cx="3048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061687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a:r>
              <a:rPr lang="fa-IR" sz="2800" dirty="0" smtClean="0">
                <a:cs typeface="_MRT_Khodkar" pitchFamily="2" charset="-78"/>
              </a:rPr>
              <a:t>برای درست اجرا کردن یک برنامه باید تقدم عملگر ها را بر هم بدانیم.</a:t>
            </a:r>
          </a:p>
          <a:p>
            <a:pPr algn="r"/>
            <a:r>
              <a:rPr lang="fa-IR" sz="2800" dirty="0" smtClean="0">
                <a:cs typeface="_MRT_Khodkar" pitchFamily="2" charset="-78"/>
              </a:rPr>
              <a:t>1.از بین چهار عمل اصلی ضرب وتقسیم تقدم بیشتری نسبت به جمع وتفریق دارند.</a:t>
            </a:r>
          </a:p>
          <a:p>
            <a:pPr algn="r"/>
            <a:r>
              <a:rPr lang="fa-IR" sz="2800" dirty="0" smtClean="0">
                <a:cs typeface="_MRT_Khodkar" pitchFamily="2" charset="-78"/>
              </a:rPr>
              <a:t>2.اعمالی که داخل پرانتز هستند به ضرب وتقسیم تقدم بیشتری دارند.</a:t>
            </a:r>
          </a:p>
          <a:p>
            <a:pPr algn="r"/>
            <a:r>
              <a:rPr lang="fa-IR" sz="2800" dirty="0" smtClean="0">
                <a:cs typeface="_MRT_Khodkar" pitchFamily="2" charset="-78"/>
              </a:rPr>
              <a:t>3.وبعد از رعایت کردن این دو مورد به ترتیب نوشته شده عمل می </a:t>
            </a:r>
            <a:r>
              <a:rPr lang="fa-IR" dirty="0" smtClean="0">
                <a:cs typeface="_MRT_Khodkar" pitchFamily="2" charset="-78"/>
              </a:rPr>
              <a:t>کنیم.</a:t>
            </a:r>
            <a:endParaRPr lang="en-US" dirty="0">
              <a:cs typeface="_MRT_Khodkar" pitchFamily="2" charset="-78"/>
            </a:endParaRPr>
          </a:p>
        </p:txBody>
      </p:sp>
      <p:sp>
        <p:nvSpPr>
          <p:cNvPr id="3" name="Text Placeholder 2"/>
          <p:cNvSpPr>
            <a:spLocks noGrp="1"/>
          </p:cNvSpPr>
          <p:nvPr>
            <p:ph type="body" sz="half" idx="2"/>
          </p:nvPr>
        </p:nvSpPr>
        <p:spPr/>
        <p:txBody>
          <a:bodyPr/>
          <a:lstStyle/>
          <a:p>
            <a:pPr algn="r"/>
            <a:r>
              <a:rPr lang="fa-IR" sz="2400" dirty="0" smtClean="0">
                <a:solidFill>
                  <a:schemeClr val="tx1"/>
                </a:solidFill>
                <a:cs typeface="_MRT_Khodkar" pitchFamily="2" charset="-78"/>
              </a:rPr>
              <a:t>تقدم </a:t>
            </a:r>
          </a:p>
          <a:p>
            <a:pPr algn="r"/>
            <a:r>
              <a:rPr lang="fa-IR" sz="2400" dirty="0" smtClean="0">
                <a:solidFill>
                  <a:schemeClr val="tx1"/>
                </a:solidFill>
                <a:cs typeface="_MRT_Khodkar" pitchFamily="2" charset="-78"/>
              </a:rPr>
              <a:t>عملگرها </a:t>
            </a:r>
          </a:p>
          <a:p>
            <a:pPr algn="r"/>
            <a:r>
              <a:rPr lang="fa-IR" dirty="0" smtClean="0">
                <a:solidFill>
                  <a:schemeClr val="tx1"/>
                </a:solidFill>
              </a:rPr>
              <a:t>ب</a:t>
            </a:r>
            <a:r>
              <a:rPr lang="fa-IR" sz="2400" dirty="0" smtClean="0">
                <a:solidFill>
                  <a:schemeClr val="tx1"/>
                </a:solidFill>
                <a:cs typeface="_MRT_Khodkar" pitchFamily="2" charset="-78"/>
              </a:rPr>
              <a:t>رهم</a:t>
            </a:r>
            <a:endParaRPr lang="en-US" sz="2400" dirty="0">
              <a:solidFill>
                <a:schemeClr val="tx1"/>
              </a:solidFill>
              <a:cs typeface="_MRT_Khodkar" pitchFamily="2" charset="-78"/>
            </a:endParaRPr>
          </a:p>
        </p:txBody>
      </p:sp>
      <p:sp>
        <p:nvSpPr>
          <p:cNvPr id="4" name="Title 3"/>
          <p:cNvSpPr>
            <a:spLocks noGrp="1"/>
          </p:cNvSpPr>
          <p:nvPr>
            <p:ph type="title"/>
          </p:nvPr>
        </p:nvSpPr>
        <p:spPr/>
        <p:txBody>
          <a:bodyPr/>
          <a:lstStyle/>
          <a:p>
            <a:pPr algn="r"/>
            <a:r>
              <a:rPr lang="fa-IR" sz="2800" dirty="0" smtClean="0">
                <a:solidFill>
                  <a:schemeClr val="bg1">
                    <a:lumMod val="95000"/>
                  </a:schemeClr>
                </a:solidFill>
                <a:cs typeface="_MRT_Khodkar" pitchFamily="2" charset="-78"/>
              </a:rPr>
              <a:t>فلوچارت</a:t>
            </a:r>
            <a:endParaRPr lang="en-US" sz="2800" dirty="0">
              <a:solidFill>
                <a:schemeClr val="bg1">
                  <a:lumMod val="95000"/>
                </a:schemeClr>
              </a:solidFill>
              <a:cs typeface="_MRT_Khodkar" pitchFamily="2" charset="-78"/>
            </a:endParaRPr>
          </a:p>
        </p:txBody>
      </p:sp>
    </p:spTree>
    <p:extLst>
      <p:ext uri="{BB962C8B-B14F-4D97-AF65-F5344CB8AC3E}">
        <p14:creationId xmlns:p14="http://schemas.microsoft.com/office/powerpoint/2010/main" val="1167523172"/>
      </p:ext>
    </p:extLst>
  </p:cSld>
  <p:clrMapOvr>
    <a:masterClrMapping/>
  </p:clrMapOvr>
  <mc:AlternateContent xmlns:mc="http://schemas.openxmlformats.org/markup-compatibility/2006" xmlns:p14="http://schemas.microsoft.com/office/powerpoint/2010/main">
    <mc:Choice Requires="p14">
      <p:transition spd="slow" p14:dur="2000" advTm="0">
        <p14:prism isContent="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2">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fa-IR" sz="3600" dirty="0" smtClean="0">
                <a:solidFill>
                  <a:schemeClr val="accent2"/>
                </a:solidFill>
                <a:cs typeface="_MRT_Khodkar" pitchFamily="2" charset="-78"/>
              </a:rPr>
              <a:t>علامت های شرطی در فلوچارت</a:t>
            </a:r>
            <a:endParaRPr lang="en-US" sz="3600" dirty="0">
              <a:solidFill>
                <a:schemeClr val="accent2"/>
              </a:solidFill>
              <a:cs typeface="_MRT_Khodkar" pitchFamily="2" charset="-78"/>
            </a:endParaRPr>
          </a:p>
        </p:txBody>
      </p:sp>
      <p:sp>
        <p:nvSpPr>
          <p:cNvPr id="4" name="Content Placeholder 3"/>
          <p:cNvSpPr>
            <a:spLocks noGrp="1"/>
          </p:cNvSpPr>
          <p:nvPr>
            <p:ph idx="1"/>
          </p:nvPr>
        </p:nvSpPr>
        <p:spPr/>
        <p:txBody>
          <a:bodyPr/>
          <a:lstStyle/>
          <a:p>
            <a:pPr algn="r"/>
            <a:r>
              <a:rPr lang="fa-IR" sz="2400" dirty="0" smtClean="0">
                <a:cs typeface="_MRT_Khodkar" pitchFamily="2" charset="-78"/>
              </a:rPr>
              <a:t>برای نمایش دستورات شرطی در فلوچارت،از علامت لوزی استفاده می شود.</a:t>
            </a:r>
          </a:p>
          <a:p>
            <a:pPr marL="45720" indent="0" algn="r">
              <a:buNone/>
            </a:pPr>
            <a:r>
              <a:rPr lang="fa-IR" sz="2400" dirty="0" smtClean="0">
                <a:cs typeface="_MRT_Khodkar" pitchFamily="2" charset="-78"/>
              </a:rPr>
              <a:t>لوزی می تواند دارای دو یا سه خروجی باشد.</a:t>
            </a:r>
          </a:p>
          <a:p>
            <a:pPr marL="45720" indent="0" algn="r">
              <a:buNone/>
            </a:pPr>
            <a:endParaRPr lang="fa-IR" sz="2400" dirty="0">
              <a:cs typeface="_MRT_Khodkar" pitchFamily="2" charset="-78"/>
            </a:endParaRPr>
          </a:p>
          <a:p>
            <a:pPr marL="45720" indent="0" algn="r">
              <a:buNone/>
            </a:pPr>
            <a:r>
              <a:rPr lang="fa-IR" sz="2400" dirty="0" smtClean="0">
                <a:solidFill>
                  <a:schemeClr val="tx1"/>
                </a:solidFill>
                <a:cs typeface="_MRT_Khodkar" pitchFamily="2" charset="-78"/>
              </a:rPr>
              <a:t>                                                      </a:t>
            </a:r>
            <a:r>
              <a:rPr lang="fa-IR" dirty="0" smtClean="0">
                <a:solidFill>
                  <a:schemeClr val="tx1"/>
                </a:solidFill>
                <a:cs typeface="_MRT_Khodkar" pitchFamily="2" charset="-78"/>
              </a:rPr>
              <a:t>(آنگاه)درست</a:t>
            </a:r>
          </a:p>
          <a:p>
            <a:pPr marL="45720" indent="0" algn="r">
              <a:buNone/>
            </a:pPr>
            <a:endParaRPr lang="fa-IR" sz="2400" dirty="0">
              <a:cs typeface="_MRT_Khodkar" pitchFamily="2" charset="-78"/>
            </a:endParaRPr>
          </a:p>
          <a:p>
            <a:pPr marL="45720" indent="0" algn="r">
              <a:buNone/>
            </a:pPr>
            <a:endParaRPr lang="fa-IR" sz="2400" dirty="0" smtClean="0">
              <a:cs typeface="_MRT_Khodkar" pitchFamily="2" charset="-78"/>
            </a:endParaRPr>
          </a:p>
          <a:p>
            <a:pPr marL="45720" indent="0" algn="r">
              <a:buNone/>
            </a:pPr>
            <a:endParaRPr lang="fa-IR" sz="2400" dirty="0">
              <a:cs typeface="_MRT_Khodkar" pitchFamily="2" charset="-78"/>
            </a:endParaRPr>
          </a:p>
          <a:p>
            <a:pPr marL="45720" indent="0" algn="r">
              <a:buNone/>
            </a:pPr>
            <a:r>
              <a:rPr lang="fa-IR" sz="2400" dirty="0" smtClean="0">
                <a:solidFill>
                  <a:schemeClr val="tx1"/>
                </a:solidFill>
                <a:cs typeface="_MRT_Khodkar" pitchFamily="2" charset="-78"/>
              </a:rPr>
              <a:t>                                                             </a:t>
            </a:r>
            <a:r>
              <a:rPr lang="fa-IR" sz="1800" dirty="0" smtClean="0">
                <a:solidFill>
                  <a:schemeClr val="tx1"/>
                </a:solidFill>
                <a:cs typeface="_MRT_Khodkar" pitchFamily="2" charset="-78"/>
              </a:rPr>
              <a:t> نادرست(وگرنه)</a:t>
            </a:r>
            <a:endParaRPr lang="en-US" sz="1800" dirty="0">
              <a:solidFill>
                <a:schemeClr val="tx1"/>
              </a:solidFill>
              <a:cs typeface="_MRT_Khodkar" pitchFamily="2" charset="-78"/>
            </a:endParaRPr>
          </a:p>
        </p:txBody>
      </p:sp>
      <p:sp>
        <p:nvSpPr>
          <p:cNvPr id="10" name="Diamond 9"/>
          <p:cNvSpPr/>
          <p:nvPr/>
        </p:nvSpPr>
        <p:spPr>
          <a:xfrm>
            <a:off x="1371600" y="2667000"/>
            <a:ext cx="2057400" cy="1905000"/>
          </a:xfrm>
          <a:prstGeom prst="diamond">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2  Rose" pitchFamily="2" charset="-78"/>
              </a:rPr>
              <a:t>شرط</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cs typeface="2  Rose" pitchFamily="2" charset="-78"/>
            </a:endParaRPr>
          </a:p>
        </p:txBody>
      </p:sp>
      <p:cxnSp>
        <p:nvCxnSpPr>
          <p:cNvPr id="12" name="Straight Arrow Connector 11"/>
          <p:cNvCxnSpPr>
            <a:stCxn id="10" idx="3"/>
          </p:cNvCxnSpPr>
          <p:nvPr/>
        </p:nvCxnSpPr>
        <p:spPr>
          <a:xfrm>
            <a:off x="3429000" y="3619500"/>
            <a:ext cx="1295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Elbow Connector 13"/>
          <p:cNvCxnSpPr>
            <a:stCxn id="10" idx="2"/>
          </p:cNvCxnSpPr>
          <p:nvPr/>
        </p:nvCxnSpPr>
        <p:spPr>
          <a:xfrm rot="16200000" flipH="1">
            <a:off x="3143250" y="3829050"/>
            <a:ext cx="838200" cy="2324100"/>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15" name="Rectangle 14"/>
          <p:cNvSpPr/>
          <p:nvPr/>
        </p:nvSpPr>
        <p:spPr>
          <a:xfrm>
            <a:off x="4724400" y="3200400"/>
            <a:ext cx="1371600" cy="6858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2  Rose" pitchFamily="2" charset="-78"/>
              </a:rPr>
              <a:t>دستورات1</a:t>
            </a:r>
            <a:endParaRPr lang="en-US" dirty="0">
              <a:ln>
                <a:solidFill>
                  <a:schemeClr val="tx1"/>
                </a:solidFill>
              </a:ln>
              <a:cs typeface="2  Rose" pitchFamily="2" charset="-78"/>
            </a:endParaRPr>
          </a:p>
        </p:txBody>
      </p:sp>
      <p:sp>
        <p:nvSpPr>
          <p:cNvPr id="16" name="Rectangle 15"/>
          <p:cNvSpPr/>
          <p:nvPr/>
        </p:nvSpPr>
        <p:spPr>
          <a:xfrm>
            <a:off x="4724400" y="4991099"/>
            <a:ext cx="1371600" cy="80010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2  Rose" pitchFamily="2" charset="-78"/>
              </a:rPr>
              <a:t>دستورات2</a:t>
            </a:r>
            <a:endParaRPr lang="en-US" dirty="0">
              <a:ln>
                <a:solidFill>
                  <a:sysClr val="windowText" lastClr="000000"/>
                </a:solidFill>
              </a:ln>
              <a:cs typeface="2  Rose" pitchFamily="2" charset="-78"/>
            </a:endParaRPr>
          </a:p>
        </p:txBody>
      </p:sp>
      <p:cxnSp>
        <p:nvCxnSpPr>
          <p:cNvPr id="18" name="Elbow Connector 17"/>
          <p:cNvCxnSpPr>
            <a:stCxn id="15" idx="3"/>
          </p:cNvCxnSpPr>
          <p:nvPr/>
        </p:nvCxnSpPr>
        <p:spPr>
          <a:xfrm>
            <a:off x="6096000" y="3543300"/>
            <a:ext cx="1905000" cy="1028699"/>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20" name="Elbow Connector 19"/>
          <p:cNvCxnSpPr>
            <a:stCxn id="16" idx="3"/>
          </p:cNvCxnSpPr>
          <p:nvPr/>
        </p:nvCxnSpPr>
        <p:spPr>
          <a:xfrm flipV="1">
            <a:off x="6096000" y="4571999"/>
            <a:ext cx="1905000" cy="819151"/>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46226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down)">
                                      <p:cBhvr>
                                        <p:cTn id="7" dur="580">
                                          <p:stCondLst>
                                            <p:cond delay="0"/>
                                          </p:stCondLst>
                                        </p:cTn>
                                        <p:tgtEl>
                                          <p:spTgt spid="10">
                                            <p:bg/>
                                          </p:spTgt>
                                        </p:tgtEl>
                                      </p:cBhvr>
                                    </p:animEffect>
                                    <p:anim calcmode="lin" valueType="num">
                                      <p:cBhvr>
                                        <p:cTn id="8" dur="1822" tmFilter="0,0; 0.14,0.36; 0.43,0.73; 0.71,0.91; 1.0,1.0">
                                          <p:stCondLst>
                                            <p:cond delay="0"/>
                                          </p:stCondLst>
                                        </p:cTn>
                                        <p:tgtEl>
                                          <p:spTgt spid="10">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bg/>
                                          </p:spTgt>
                                        </p:tgtEl>
                                      </p:cBhvr>
                                      <p:to x="100000" y="60000"/>
                                    </p:animScale>
                                    <p:animScale>
                                      <p:cBhvr>
                                        <p:cTn id="14" dur="166" decel="50000">
                                          <p:stCondLst>
                                            <p:cond delay="676"/>
                                          </p:stCondLst>
                                        </p:cTn>
                                        <p:tgtEl>
                                          <p:spTgt spid="10">
                                            <p:bg/>
                                          </p:spTgt>
                                        </p:tgtEl>
                                      </p:cBhvr>
                                      <p:to x="100000" y="100000"/>
                                    </p:animScale>
                                    <p:animScale>
                                      <p:cBhvr>
                                        <p:cTn id="15" dur="26">
                                          <p:stCondLst>
                                            <p:cond delay="1312"/>
                                          </p:stCondLst>
                                        </p:cTn>
                                        <p:tgtEl>
                                          <p:spTgt spid="10">
                                            <p:bg/>
                                          </p:spTgt>
                                        </p:tgtEl>
                                      </p:cBhvr>
                                      <p:to x="100000" y="80000"/>
                                    </p:animScale>
                                    <p:animScale>
                                      <p:cBhvr>
                                        <p:cTn id="16" dur="166" decel="50000">
                                          <p:stCondLst>
                                            <p:cond delay="1338"/>
                                          </p:stCondLst>
                                        </p:cTn>
                                        <p:tgtEl>
                                          <p:spTgt spid="10">
                                            <p:bg/>
                                          </p:spTgt>
                                        </p:tgtEl>
                                      </p:cBhvr>
                                      <p:to x="100000" y="100000"/>
                                    </p:animScale>
                                    <p:animScale>
                                      <p:cBhvr>
                                        <p:cTn id="17" dur="26">
                                          <p:stCondLst>
                                            <p:cond delay="1642"/>
                                          </p:stCondLst>
                                        </p:cTn>
                                        <p:tgtEl>
                                          <p:spTgt spid="10">
                                            <p:bg/>
                                          </p:spTgt>
                                        </p:tgtEl>
                                      </p:cBhvr>
                                      <p:to x="100000" y="90000"/>
                                    </p:animScale>
                                    <p:animScale>
                                      <p:cBhvr>
                                        <p:cTn id="18" dur="166" decel="50000">
                                          <p:stCondLst>
                                            <p:cond delay="1668"/>
                                          </p:stCondLst>
                                        </p:cTn>
                                        <p:tgtEl>
                                          <p:spTgt spid="10">
                                            <p:bg/>
                                          </p:spTgt>
                                        </p:tgtEl>
                                      </p:cBhvr>
                                      <p:to x="100000" y="100000"/>
                                    </p:animScale>
                                    <p:animScale>
                                      <p:cBhvr>
                                        <p:cTn id="19" dur="26">
                                          <p:stCondLst>
                                            <p:cond delay="1808"/>
                                          </p:stCondLst>
                                        </p:cTn>
                                        <p:tgtEl>
                                          <p:spTgt spid="10">
                                            <p:bg/>
                                          </p:spTgt>
                                        </p:tgtEl>
                                      </p:cBhvr>
                                      <p:to x="100000" y="95000"/>
                                    </p:animScale>
                                    <p:animScale>
                                      <p:cBhvr>
                                        <p:cTn id="20" dur="166" decel="50000">
                                          <p:stCondLst>
                                            <p:cond delay="1834"/>
                                          </p:stCondLst>
                                        </p:cTn>
                                        <p:tgtEl>
                                          <p:spTgt spid="10">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down)">
                                      <p:cBhvr>
                                        <p:cTn id="23" dur="580">
                                          <p:stCondLst>
                                            <p:cond delay="0"/>
                                          </p:stCondLst>
                                        </p:cTn>
                                        <p:tgtEl>
                                          <p:spTgt spid="10">
                                            <p:txEl>
                                              <p:pRg st="0" end="0"/>
                                            </p:txEl>
                                          </p:spTgt>
                                        </p:tgtEl>
                                      </p:cBhvr>
                                    </p:animEffect>
                                    <p:anim calcmode="lin" valueType="num">
                                      <p:cBhvr>
                                        <p:cTn id="24"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xEl>
                                              <p:pRg st="0" end="0"/>
                                            </p:txEl>
                                          </p:spTgt>
                                        </p:tgtEl>
                                      </p:cBhvr>
                                      <p:to x="100000" y="60000"/>
                                    </p:animScale>
                                    <p:animScale>
                                      <p:cBhvr>
                                        <p:cTn id="30" dur="166" decel="50000">
                                          <p:stCondLst>
                                            <p:cond delay="676"/>
                                          </p:stCondLst>
                                        </p:cTn>
                                        <p:tgtEl>
                                          <p:spTgt spid="10">
                                            <p:txEl>
                                              <p:pRg st="0" end="0"/>
                                            </p:txEl>
                                          </p:spTgt>
                                        </p:tgtEl>
                                      </p:cBhvr>
                                      <p:to x="100000" y="100000"/>
                                    </p:animScale>
                                    <p:animScale>
                                      <p:cBhvr>
                                        <p:cTn id="31" dur="26">
                                          <p:stCondLst>
                                            <p:cond delay="1312"/>
                                          </p:stCondLst>
                                        </p:cTn>
                                        <p:tgtEl>
                                          <p:spTgt spid="10">
                                            <p:txEl>
                                              <p:pRg st="0" end="0"/>
                                            </p:txEl>
                                          </p:spTgt>
                                        </p:tgtEl>
                                      </p:cBhvr>
                                      <p:to x="100000" y="80000"/>
                                    </p:animScale>
                                    <p:animScale>
                                      <p:cBhvr>
                                        <p:cTn id="32" dur="166" decel="50000">
                                          <p:stCondLst>
                                            <p:cond delay="1338"/>
                                          </p:stCondLst>
                                        </p:cTn>
                                        <p:tgtEl>
                                          <p:spTgt spid="10">
                                            <p:txEl>
                                              <p:pRg st="0" end="0"/>
                                            </p:txEl>
                                          </p:spTgt>
                                        </p:tgtEl>
                                      </p:cBhvr>
                                      <p:to x="100000" y="100000"/>
                                    </p:animScale>
                                    <p:animScale>
                                      <p:cBhvr>
                                        <p:cTn id="33" dur="26">
                                          <p:stCondLst>
                                            <p:cond delay="1642"/>
                                          </p:stCondLst>
                                        </p:cTn>
                                        <p:tgtEl>
                                          <p:spTgt spid="10">
                                            <p:txEl>
                                              <p:pRg st="0" end="0"/>
                                            </p:txEl>
                                          </p:spTgt>
                                        </p:tgtEl>
                                      </p:cBhvr>
                                      <p:to x="100000" y="90000"/>
                                    </p:animScale>
                                    <p:animScale>
                                      <p:cBhvr>
                                        <p:cTn id="34" dur="166" decel="50000">
                                          <p:stCondLst>
                                            <p:cond delay="1668"/>
                                          </p:stCondLst>
                                        </p:cTn>
                                        <p:tgtEl>
                                          <p:spTgt spid="10">
                                            <p:txEl>
                                              <p:pRg st="0" end="0"/>
                                            </p:txEl>
                                          </p:spTgt>
                                        </p:tgtEl>
                                      </p:cBhvr>
                                      <p:to x="100000" y="100000"/>
                                    </p:animScale>
                                    <p:animScale>
                                      <p:cBhvr>
                                        <p:cTn id="35" dur="26">
                                          <p:stCondLst>
                                            <p:cond delay="1808"/>
                                          </p:stCondLst>
                                        </p:cTn>
                                        <p:tgtEl>
                                          <p:spTgt spid="10">
                                            <p:txEl>
                                              <p:pRg st="0" end="0"/>
                                            </p:txEl>
                                          </p:spTgt>
                                        </p:tgtEl>
                                      </p:cBhvr>
                                      <p:to x="100000" y="95000"/>
                                    </p:animScale>
                                    <p:animScale>
                                      <p:cBhvr>
                                        <p:cTn id="36" dur="166" decel="50000">
                                          <p:stCondLst>
                                            <p:cond delay="1834"/>
                                          </p:stCondLst>
                                        </p:cTn>
                                        <p:tgtEl>
                                          <p:spTgt spid="10">
                                            <p:txEl>
                                              <p:pRg st="0" end="0"/>
                                            </p:txEl>
                                          </p:spTgt>
                                        </p:tgtEl>
                                      </p:cBhvr>
                                      <p:to x="100000" y="100000"/>
                                    </p:animScale>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6" presetClass="entr" presetSubtype="0" fill="hold" grpId="0" nodeType="withEffect">
                                  <p:stCondLst>
                                    <p:cond delay="0"/>
                                  </p:stCondLst>
                                  <p:childTnLst>
                                    <p:set>
                                      <p:cBhvr>
                                        <p:cTn id="42" dur="1" fill="hold">
                                          <p:stCondLst>
                                            <p:cond delay="0"/>
                                          </p:stCondLst>
                                        </p:cTn>
                                        <p:tgtEl>
                                          <p:spTgt spid="15">
                                            <p:bg/>
                                          </p:spTgt>
                                        </p:tgtEl>
                                        <p:attrNameLst>
                                          <p:attrName>style.visibility</p:attrName>
                                        </p:attrNameLst>
                                      </p:cBhvr>
                                      <p:to>
                                        <p:strVal val="visible"/>
                                      </p:to>
                                    </p:set>
                                    <p:animEffect transition="in" filter="wipe(down)">
                                      <p:cBhvr>
                                        <p:cTn id="43" dur="580">
                                          <p:stCondLst>
                                            <p:cond delay="0"/>
                                          </p:stCondLst>
                                        </p:cTn>
                                        <p:tgtEl>
                                          <p:spTgt spid="15">
                                            <p:bg/>
                                          </p:spTgt>
                                        </p:tgtEl>
                                      </p:cBhvr>
                                    </p:animEffect>
                                    <p:anim calcmode="lin" valueType="num">
                                      <p:cBhvr>
                                        <p:cTn id="44" dur="1822" tmFilter="0,0; 0.14,0.36; 0.43,0.73; 0.71,0.91; 1.0,1.0">
                                          <p:stCondLst>
                                            <p:cond delay="0"/>
                                          </p:stCondLst>
                                        </p:cTn>
                                        <p:tgtEl>
                                          <p:spTgt spid="15">
                                            <p:bg/>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bg/>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bg/>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bg/>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bg/>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bg/>
                                          </p:spTgt>
                                        </p:tgtEl>
                                      </p:cBhvr>
                                      <p:to x="100000" y="60000"/>
                                    </p:animScale>
                                    <p:animScale>
                                      <p:cBhvr>
                                        <p:cTn id="50" dur="166" decel="50000">
                                          <p:stCondLst>
                                            <p:cond delay="676"/>
                                          </p:stCondLst>
                                        </p:cTn>
                                        <p:tgtEl>
                                          <p:spTgt spid="15">
                                            <p:bg/>
                                          </p:spTgt>
                                        </p:tgtEl>
                                      </p:cBhvr>
                                      <p:to x="100000" y="100000"/>
                                    </p:animScale>
                                    <p:animScale>
                                      <p:cBhvr>
                                        <p:cTn id="51" dur="26">
                                          <p:stCondLst>
                                            <p:cond delay="1312"/>
                                          </p:stCondLst>
                                        </p:cTn>
                                        <p:tgtEl>
                                          <p:spTgt spid="15">
                                            <p:bg/>
                                          </p:spTgt>
                                        </p:tgtEl>
                                      </p:cBhvr>
                                      <p:to x="100000" y="80000"/>
                                    </p:animScale>
                                    <p:animScale>
                                      <p:cBhvr>
                                        <p:cTn id="52" dur="166" decel="50000">
                                          <p:stCondLst>
                                            <p:cond delay="1338"/>
                                          </p:stCondLst>
                                        </p:cTn>
                                        <p:tgtEl>
                                          <p:spTgt spid="15">
                                            <p:bg/>
                                          </p:spTgt>
                                        </p:tgtEl>
                                      </p:cBhvr>
                                      <p:to x="100000" y="100000"/>
                                    </p:animScale>
                                    <p:animScale>
                                      <p:cBhvr>
                                        <p:cTn id="53" dur="26">
                                          <p:stCondLst>
                                            <p:cond delay="1642"/>
                                          </p:stCondLst>
                                        </p:cTn>
                                        <p:tgtEl>
                                          <p:spTgt spid="15">
                                            <p:bg/>
                                          </p:spTgt>
                                        </p:tgtEl>
                                      </p:cBhvr>
                                      <p:to x="100000" y="90000"/>
                                    </p:animScale>
                                    <p:animScale>
                                      <p:cBhvr>
                                        <p:cTn id="54" dur="166" decel="50000">
                                          <p:stCondLst>
                                            <p:cond delay="1668"/>
                                          </p:stCondLst>
                                        </p:cTn>
                                        <p:tgtEl>
                                          <p:spTgt spid="15">
                                            <p:bg/>
                                          </p:spTgt>
                                        </p:tgtEl>
                                      </p:cBhvr>
                                      <p:to x="100000" y="100000"/>
                                    </p:animScale>
                                    <p:animScale>
                                      <p:cBhvr>
                                        <p:cTn id="55" dur="26">
                                          <p:stCondLst>
                                            <p:cond delay="1808"/>
                                          </p:stCondLst>
                                        </p:cTn>
                                        <p:tgtEl>
                                          <p:spTgt spid="15">
                                            <p:bg/>
                                          </p:spTgt>
                                        </p:tgtEl>
                                      </p:cBhvr>
                                      <p:to x="100000" y="95000"/>
                                    </p:animScale>
                                    <p:animScale>
                                      <p:cBhvr>
                                        <p:cTn id="56" dur="166" decel="50000">
                                          <p:stCondLst>
                                            <p:cond delay="1834"/>
                                          </p:stCondLst>
                                        </p:cTn>
                                        <p:tgtEl>
                                          <p:spTgt spid="15">
                                            <p:bg/>
                                          </p:spTgt>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15">
                                            <p:txEl>
                                              <p:pRg st="0" end="0"/>
                                            </p:txEl>
                                          </p:spTgt>
                                        </p:tgtEl>
                                        <p:attrNameLst>
                                          <p:attrName>style.visibility</p:attrName>
                                        </p:attrNameLst>
                                      </p:cBhvr>
                                      <p:to>
                                        <p:strVal val="visible"/>
                                      </p:to>
                                    </p:set>
                                    <p:animEffect transition="in" filter="wipe(down)">
                                      <p:cBhvr>
                                        <p:cTn id="59" dur="580">
                                          <p:stCondLst>
                                            <p:cond delay="0"/>
                                          </p:stCondLst>
                                        </p:cTn>
                                        <p:tgtEl>
                                          <p:spTgt spid="15">
                                            <p:txEl>
                                              <p:pRg st="0" end="0"/>
                                            </p:txEl>
                                          </p:spTgt>
                                        </p:tgtEl>
                                      </p:cBhvr>
                                    </p:animEffect>
                                    <p:anim calcmode="lin" valueType="num">
                                      <p:cBhvr>
                                        <p:cTn id="60" dur="1822" tmFilter="0,0; 0.14,0.36; 0.43,0.73; 0.71,0.91; 1.0,1.0">
                                          <p:stCondLst>
                                            <p:cond delay="0"/>
                                          </p:stCondLst>
                                        </p:cTn>
                                        <p:tgtEl>
                                          <p:spTgt spid="15">
                                            <p:txEl>
                                              <p:pRg st="0" end="0"/>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5">
                                            <p:txEl>
                                              <p:pRg st="0" end="0"/>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5">
                                            <p:txEl>
                                              <p:pRg st="0" end="0"/>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5">
                                            <p:txEl>
                                              <p:pRg st="0" end="0"/>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5">
                                            <p:txEl>
                                              <p:pRg st="0" end="0"/>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15">
                                            <p:txEl>
                                              <p:pRg st="0" end="0"/>
                                            </p:txEl>
                                          </p:spTgt>
                                        </p:tgtEl>
                                      </p:cBhvr>
                                      <p:to x="100000" y="60000"/>
                                    </p:animScale>
                                    <p:animScale>
                                      <p:cBhvr>
                                        <p:cTn id="66" dur="166" decel="50000">
                                          <p:stCondLst>
                                            <p:cond delay="676"/>
                                          </p:stCondLst>
                                        </p:cTn>
                                        <p:tgtEl>
                                          <p:spTgt spid="15">
                                            <p:txEl>
                                              <p:pRg st="0" end="0"/>
                                            </p:txEl>
                                          </p:spTgt>
                                        </p:tgtEl>
                                      </p:cBhvr>
                                      <p:to x="100000" y="100000"/>
                                    </p:animScale>
                                    <p:animScale>
                                      <p:cBhvr>
                                        <p:cTn id="67" dur="26">
                                          <p:stCondLst>
                                            <p:cond delay="1312"/>
                                          </p:stCondLst>
                                        </p:cTn>
                                        <p:tgtEl>
                                          <p:spTgt spid="15">
                                            <p:txEl>
                                              <p:pRg st="0" end="0"/>
                                            </p:txEl>
                                          </p:spTgt>
                                        </p:tgtEl>
                                      </p:cBhvr>
                                      <p:to x="100000" y="80000"/>
                                    </p:animScale>
                                    <p:animScale>
                                      <p:cBhvr>
                                        <p:cTn id="68" dur="166" decel="50000">
                                          <p:stCondLst>
                                            <p:cond delay="1338"/>
                                          </p:stCondLst>
                                        </p:cTn>
                                        <p:tgtEl>
                                          <p:spTgt spid="15">
                                            <p:txEl>
                                              <p:pRg st="0" end="0"/>
                                            </p:txEl>
                                          </p:spTgt>
                                        </p:tgtEl>
                                      </p:cBhvr>
                                      <p:to x="100000" y="100000"/>
                                    </p:animScale>
                                    <p:animScale>
                                      <p:cBhvr>
                                        <p:cTn id="69" dur="26">
                                          <p:stCondLst>
                                            <p:cond delay="1642"/>
                                          </p:stCondLst>
                                        </p:cTn>
                                        <p:tgtEl>
                                          <p:spTgt spid="15">
                                            <p:txEl>
                                              <p:pRg st="0" end="0"/>
                                            </p:txEl>
                                          </p:spTgt>
                                        </p:tgtEl>
                                      </p:cBhvr>
                                      <p:to x="100000" y="90000"/>
                                    </p:animScale>
                                    <p:animScale>
                                      <p:cBhvr>
                                        <p:cTn id="70" dur="166" decel="50000">
                                          <p:stCondLst>
                                            <p:cond delay="1668"/>
                                          </p:stCondLst>
                                        </p:cTn>
                                        <p:tgtEl>
                                          <p:spTgt spid="15">
                                            <p:txEl>
                                              <p:pRg st="0" end="0"/>
                                            </p:txEl>
                                          </p:spTgt>
                                        </p:tgtEl>
                                      </p:cBhvr>
                                      <p:to x="100000" y="100000"/>
                                    </p:animScale>
                                    <p:animScale>
                                      <p:cBhvr>
                                        <p:cTn id="71" dur="26">
                                          <p:stCondLst>
                                            <p:cond delay="1808"/>
                                          </p:stCondLst>
                                        </p:cTn>
                                        <p:tgtEl>
                                          <p:spTgt spid="15">
                                            <p:txEl>
                                              <p:pRg st="0" end="0"/>
                                            </p:txEl>
                                          </p:spTgt>
                                        </p:tgtEl>
                                      </p:cBhvr>
                                      <p:to x="100000" y="95000"/>
                                    </p:animScale>
                                    <p:animScale>
                                      <p:cBhvr>
                                        <p:cTn id="72" dur="166" decel="50000">
                                          <p:stCondLst>
                                            <p:cond delay="1834"/>
                                          </p:stCondLst>
                                        </p:cTn>
                                        <p:tgtEl>
                                          <p:spTgt spid="15">
                                            <p:txEl>
                                              <p:pRg st="0" end="0"/>
                                            </p:txEl>
                                          </p:spTgt>
                                        </p:tgtEl>
                                      </p:cBhvr>
                                      <p:to x="100000" y="100000"/>
                                    </p:animScale>
                                  </p:childTnLst>
                                </p:cTn>
                              </p:par>
                              <p:par>
                                <p:cTn id="73" presetID="2" presetClass="entr" presetSubtype="4"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par>
                                <p:cTn id="81" presetID="26" presetClass="entr" presetSubtype="0" fill="hold" grpId="0" nodeType="withEffect">
                                  <p:stCondLst>
                                    <p:cond delay="0"/>
                                  </p:stCondLst>
                                  <p:childTnLst>
                                    <p:set>
                                      <p:cBhvr>
                                        <p:cTn id="82" dur="1" fill="hold">
                                          <p:stCondLst>
                                            <p:cond delay="0"/>
                                          </p:stCondLst>
                                        </p:cTn>
                                        <p:tgtEl>
                                          <p:spTgt spid="16">
                                            <p:bg/>
                                          </p:spTgt>
                                        </p:tgtEl>
                                        <p:attrNameLst>
                                          <p:attrName>style.visibility</p:attrName>
                                        </p:attrNameLst>
                                      </p:cBhvr>
                                      <p:to>
                                        <p:strVal val="visible"/>
                                      </p:to>
                                    </p:set>
                                    <p:animEffect transition="in" filter="wipe(down)">
                                      <p:cBhvr>
                                        <p:cTn id="83" dur="580">
                                          <p:stCondLst>
                                            <p:cond delay="0"/>
                                          </p:stCondLst>
                                        </p:cTn>
                                        <p:tgtEl>
                                          <p:spTgt spid="16">
                                            <p:bg/>
                                          </p:spTgt>
                                        </p:tgtEl>
                                      </p:cBhvr>
                                    </p:animEffect>
                                    <p:anim calcmode="lin" valueType="num">
                                      <p:cBhvr>
                                        <p:cTn id="84" dur="1822" tmFilter="0,0; 0.14,0.36; 0.43,0.73; 0.71,0.91; 1.0,1.0">
                                          <p:stCondLst>
                                            <p:cond delay="0"/>
                                          </p:stCondLst>
                                        </p:cTn>
                                        <p:tgtEl>
                                          <p:spTgt spid="16">
                                            <p:bg/>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6">
                                            <p:bg/>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6">
                                            <p:bg/>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6">
                                            <p:bg/>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6">
                                            <p:bg/>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16">
                                            <p:bg/>
                                          </p:spTgt>
                                        </p:tgtEl>
                                      </p:cBhvr>
                                      <p:to x="100000" y="60000"/>
                                    </p:animScale>
                                    <p:animScale>
                                      <p:cBhvr>
                                        <p:cTn id="90" dur="166" decel="50000">
                                          <p:stCondLst>
                                            <p:cond delay="676"/>
                                          </p:stCondLst>
                                        </p:cTn>
                                        <p:tgtEl>
                                          <p:spTgt spid="16">
                                            <p:bg/>
                                          </p:spTgt>
                                        </p:tgtEl>
                                      </p:cBhvr>
                                      <p:to x="100000" y="100000"/>
                                    </p:animScale>
                                    <p:animScale>
                                      <p:cBhvr>
                                        <p:cTn id="91" dur="26">
                                          <p:stCondLst>
                                            <p:cond delay="1312"/>
                                          </p:stCondLst>
                                        </p:cTn>
                                        <p:tgtEl>
                                          <p:spTgt spid="16">
                                            <p:bg/>
                                          </p:spTgt>
                                        </p:tgtEl>
                                      </p:cBhvr>
                                      <p:to x="100000" y="80000"/>
                                    </p:animScale>
                                    <p:animScale>
                                      <p:cBhvr>
                                        <p:cTn id="92" dur="166" decel="50000">
                                          <p:stCondLst>
                                            <p:cond delay="1338"/>
                                          </p:stCondLst>
                                        </p:cTn>
                                        <p:tgtEl>
                                          <p:spTgt spid="16">
                                            <p:bg/>
                                          </p:spTgt>
                                        </p:tgtEl>
                                      </p:cBhvr>
                                      <p:to x="100000" y="100000"/>
                                    </p:animScale>
                                    <p:animScale>
                                      <p:cBhvr>
                                        <p:cTn id="93" dur="26">
                                          <p:stCondLst>
                                            <p:cond delay="1642"/>
                                          </p:stCondLst>
                                        </p:cTn>
                                        <p:tgtEl>
                                          <p:spTgt spid="16">
                                            <p:bg/>
                                          </p:spTgt>
                                        </p:tgtEl>
                                      </p:cBhvr>
                                      <p:to x="100000" y="90000"/>
                                    </p:animScale>
                                    <p:animScale>
                                      <p:cBhvr>
                                        <p:cTn id="94" dur="166" decel="50000">
                                          <p:stCondLst>
                                            <p:cond delay="1668"/>
                                          </p:stCondLst>
                                        </p:cTn>
                                        <p:tgtEl>
                                          <p:spTgt spid="16">
                                            <p:bg/>
                                          </p:spTgt>
                                        </p:tgtEl>
                                      </p:cBhvr>
                                      <p:to x="100000" y="100000"/>
                                    </p:animScale>
                                    <p:animScale>
                                      <p:cBhvr>
                                        <p:cTn id="95" dur="26">
                                          <p:stCondLst>
                                            <p:cond delay="1808"/>
                                          </p:stCondLst>
                                        </p:cTn>
                                        <p:tgtEl>
                                          <p:spTgt spid="16">
                                            <p:bg/>
                                          </p:spTgt>
                                        </p:tgtEl>
                                      </p:cBhvr>
                                      <p:to x="100000" y="95000"/>
                                    </p:animScale>
                                    <p:animScale>
                                      <p:cBhvr>
                                        <p:cTn id="96" dur="166" decel="50000">
                                          <p:stCondLst>
                                            <p:cond delay="1834"/>
                                          </p:stCondLst>
                                        </p:cTn>
                                        <p:tgtEl>
                                          <p:spTgt spid="16">
                                            <p:bg/>
                                          </p:spTgt>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16">
                                            <p:txEl>
                                              <p:pRg st="0" end="0"/>
                                            </p:txEl>
                                          </p:spTgt>
                                        </p:tgtEl>
                                        <p:attrNameLst>
                                          <p:attrName>style.visibility</p:attrName>
                                        </p:attrNameLst>
                                      </p:cBhvr>
                                      <p:to>
                                        <p:strVal val="visible"/>
                                      </p:to>
                                    </p:set>
                                    <p:animEffect transition="in" filter="wipe(down)">
                                      <p:cBhvr>
                                        <p:cTn id="99" dur="580">
                                          <p:stCondLst>
                                            <p:cond delay="0"/>
                                          </p:stCondLst>
                                        </p:cTn>
                                        <p:tgtEl>
                                          <p:spTgt spid="16">
                                            <p:txEl>
                                              <p:pRg st="0" end="0"/>
                                            </p:txEl>
                                          </p:spTgt>
                                        </p:tgtEl>
                                      </p:cBhvr>
                                    </p:animEffect>
                                    <p:anim calcmode="lin" valueType="num">
                                      <p:cBhvr>
                                        <p:cTn id="100" dur="1822" tmFilter="0,0; 0.14,0.36; 0.43,0.73; 0.71,0.91; 1.0,1.0">
                                          <p:stCondLst>
                                            <p:cond delay="0"/>
                                          </p:stCondLst>
                                        </p:cTn>
                                        <p:tgtEl>
                                          <p:spTgt spid="16">
                                            <p:txEl>
                                              <p:pRg st="0" end="0"/>
                                            </p:txEl>
                                          </p:spTgt>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6">
                                            <p:txEl>
                                              <p:pRg st="0" end="0"/>
                                            </p:txEl>
                                          </p:spTgt>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6">
                                            <p:txEl>
                                              <p:pRg st="0" end="0"/>
                                            </p:txEl>
                                          </p:spTgt>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6">
                                            <p:txEl>
                                              <p:pRg st="0" end="0"/>
                                            </p:txEl>
                                          </p:spTgt>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6">
                                            <p:txEl>
                                              <p:pRg st="0" end="0"/>
                                            </p:txEl>
                                          </p:spTgt>
                                        </p:tgtEl>
                                        <p:attrNameLst>
                                          <p:attrName>ppt_y</p:attrName>
                                        </p:attrNameLst>
                                      </p:cBhvr>
                                      <p:tavLst>
                                        <p:tav tm="0" fmla="#ppt_y-sin(pi*$)/81">
                                          <p:val>
                                            <p:fltVal val="0"/>
                                          </p:val>
                                        </p:tav>
                                        <p:tav tm="100000">
                                          <p:val>
                                            <p:fltVal val="1"/>
                                          </p:val>
                                        </p:tav>
                                      </p:tavLst>
                                    </p:anim>
                                    <p:animScale>
                                      <p:cBhvr>
                                        <p:cTn id="105" dur="26">
                                          <p:stCondLst>
                                            <p:cond delay="650"/>
                                          </p:stCondLst>
                                        </p:cTn>
                                        <p:tgtEl>
                                          <p:spTgt spid="16">
                                            <p:txEl>
                                              <p:pRg st="0" end="0"/>
                                            </p:txEl>
                                          </p:spTgt>
                                        </p:tgtEl>
                                      </p:cBhvr>
                                      <p:to x="100000" y="60000"/>
                                    </p:animScale>
                                    <p:animScale>
                                      <p:cBhvr>
                                        <p:cTn id="106" dur="166" decel="50000">
                                          <p:stCondLst>
                                            <p:cond delay="676"/>
                                          </p:stCondLst>
                                        </p:cTn>
                                        <p:tgtEl>
                                          <p:spTgt spid="16">
                                            <p:txEl>
                                              <p:pRg st="0" end="0"/>
                                            </p:txEl>
                                          </p:spTgt>
                                        </p:tgtEl>
                                      </p:cBhvr>
                                      <p:to x="100000" y="100000"/>
                                    </p:animScale>
                                    <p:animScale>
                                      <p:cBhvr>
                                        <p:cTn id="107" dur="26">
                                          <p:stCondLst>
                                            <p:cond delay="1312"/>
                                          </p:stCondLst>
                                        </p:cTn>
                                        <p:tgtEl>
                                          <p:spTgt spid="16">
                                            <p:txEl>
                                              <p:pRg st="0" end="0"/>
                                            </p:txEl>
                                          </p:spTgt>
                                        </p:tgtEl>
                                      </p:cBhvr>
                                      <p:to x="100000" y="80000"/>
                                    </p:animScale>
                                    <p:animScale>
                                      <p:cBhvr>
                                        <p:cTn id="108" dur="166" decel="50000">
                                          <p:stCondLst>
                                            <p:cond delay="1338"/>
                                          </p:stCondLst>
                                        </p:cTn>
                                        <p:tgtEl>
                                          <p:spTgt spid="16">
                                            <p:txEl>
                                              <p:pRg st="0" end="0"/>
                                            </p:txEl>
                                          </p:spTgt>
                                        </p:tgtEl>
                                      </p:cBhvr>
                                      <p:to x="100000" y="100000"/>
                                    </p:animScale>
                                    <p:animScale>
                                      <p:cBhvr>
                                        <p:cTn id="109" dur="26">
                                          <p:stCondLst>
                                            <p:cond delay="1642"/>
                                          </p:stCondLst>
                                        </p:cTn>
                                        <p:tgtEl>
                                          <p:spTgt spid="16">
                                            <p:txEl>
                                              <p:pRg st="0" end="0"/>
                                            </p:txEl>
                                          </p:spTgt>
                                        </p:tgtEl>
                                      </p:cBhvr>
                                      <p:to x="100000" y="90000"/>
                                    </p:animScale>
                                    <p:animScale>
                                      <p:cBhvr>
                                        <p:cTn id="110" dur="166" decel="50000">
                                          <p:stCondLst>
                                            <p:cond delay="1668"/>
                                          </p:stCondLst>
                                        </p:cTn>
                                        <p:tgtEl>
                                          <p:spTgt spid="16">
                                            <p:txEl>
                                              <p:pRg st="0" end="0"/>
                                            </p:txEl>
                                          </p:spTgt>
                                        </p:tgtEl>
                                      </p:cBhvr>
                                      <p:to x="100000" y="100000"/>
                                    </p:animScale>
                                    <p:animScale>
                                      <p:cBhvr>
                                        <p:cTn id="111" dur="26">
                                          <p:stCondLst>
                                            <p:cond delay="1808"/>
                                          </p:stCondLst>
                                        </p:cTn>
                                        <p:tgtEl>
                                          <p:spTgt spid="16">
                                            <p:txEl>
                                              <p:pRg st="0" end="0"/>
                                            </p:txEl>
                                          </p:spTgt>
                                        </p:tgtEl>
                                      </p:cBhvr>
                                      <p:to x="100000" y="95000"/>
                                    </p:animScale>
                                    <p:animScale>
                                      <p:cBhvr>
                                        <p:cTn id="112" dur="166" decel="50000">
                                          <p:stCondLst>
                                            <p:cond delay="1834"/>
                                          </p:stCondLst>
                                        </p:cTn>
                                        <p:tgtEl>
                                          <p:spTgt spid="16">
                                            <p:txEl>
                                              <p:pRg st="0" end="0"/>
                                            </p:txEl>
                                          </p:spTgt>
                                        </p:tgtEl>
                                      </p:cBhvr>
                                      <p:to x="100000" y="100000"/>
                                    </p:animScale>
                                  </p:childTnLst>
                                </p:cTn>
                              </p:par>
                              <p:par>
                                <p:cTn id="113" presetID="42" presetClass="entr" presetSubtype="0" fill="hold" nodeType="withEffect">
                                  <p:stCondLst>
                                    <p:cond delay="0"/>
                                  </p:stCondLst>
                                  <p:childTnLst>
                                    <p:set>
                                      <p:cBhvr>
                                        <p:cTn id="114" dur="1" fill="hold">
                                          <p:stCondLst>
                                            <p:cond delay="0"/>
                                          </p:stCondLst>
                                        </p:cTn>
                                        <p:tgtEl>
                                          <p:spTgt spid="20"/>
                                        </p:tgtEl>
                                        <p:attrNameLst>
                                          <p:attrName>style.visibility</p:attrName>
                                        </p:attrNameLst>
                                      </p:cBhvr>
                                      <p:to>
                                        <p:strVal val="visible"/>
                                      </p:to>
                                    </p:set>
                                    <p:animEffect transition="in" filter="fade">
                                      <p:cBhvr>
                                        <p:cTn id="115" dur="1000"/>
                                        <p:tgtEl>
                                          <p:spTgt spid="20"/>
                                        </p:tgtEl>
                                      </p:cBhvr>
                                    </p:animEffect>
                                    <p:anim calcmode="lin" valueType="num">
                                      <p:cBhvr>
                                        <p:cTn id="116" dur="1000" fill="hold"/>
                                        <p:tgtEl>
                                          <p:spTgt spid="20"/>
                                        </p:tgtEl>
                                        <p:attrNameLst>
                                          <p:attrName>ppt_x</p:attrName>
                                        </p:attrNameLst>
                                      </p:cBhvr>
                                      <p:tavLst>
                                        <p:tav tm="0">
                                          <p:val>
                                            <p:strVal val="#ppt_x"/>
                                          </p:val>
                                        </p:tav>
                                        <p:tav tm="100000">
                                          <p:val>
                                            <p:strVal val="#ppt_x"/>
                                          </p:val>
                                        </p:tav>
                                      </p:tavLst>
                                    </p:anim>
                                    <p:anim calcmode="lin" valueType="num">
                                      <p:cBhvr>
                                        <p:cTn id="1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15" grpId="0" uiExpand="1" build="p" animBg="1"/>
      <p:bldP spid="16"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a:xfrm>
            <a:off x="685800" y="2286000"/>
            <a:ext cx="5486400" cy="3124199"/>
          </a:xfrm>
        </p:spPr>
        <p:txBody>
          <a:bodyPr/>
          <a:lstStyle/>
          <a:p>
            <a:pPr algn="ctr"/>
            <a:r>
              <a:rPr lang="fa-IR" sz="4800" dirty="0" smtClean="0">
                <a:cs typeface="_MRT_Khodkar" pitchFamily="2" charset="-78"/>
              </a:rPr>
              <a:t>  </a:t>
            </a:r>
            <a:r>
              <a:rPr lang="fa-IR" sz="3600" dirty="0" smtClean="0">
                <a:cs typeface="2  Shadi" pitchFamily="2" charset="-78"/>
              </a:rPr>
              <a:t>این بود، مقدمه ای برای یادگیری </a:t>
            </a:r>
            <a:br>
              <a:rPr lang="fa-IR" sz="3600" dirty="0" smtClean="0">
                <a:cs typeface="2  Shadi" pitchFamily="2" charset="-78"/>
              </a:rPr>
            </a:br>
            <a:r>
              <a:rPr lang="fa-IR" sz="3600" dirty="0" smtClean="0">
                <a:cs typeface="2  Shadi" pitchFamily="2" charset="-78"/>
              </a:rPr>
              <a:t>فلوچا</a:t>
            </a:r>
            <a:r>
              <a:rPr lang="fa-IR" sz="3600" dirty="0">
                <a:cs typeface="2  Shadi" pitchFamily="2" charset="-78"/>
              </a:rPr>
              <a:t>ر</a:t>
            </a:r>
            <a:r>
              <a:rPr lang="fa-IR" sz="3600" dirty="0" smtClean="0">
                <a:cs typeface="2  Shadi" pitchFamily="2" charset="-78"/>
              </a:rPr>
              <a:t>ت</a:t>
            </a:r>
            <a:br>
              <a:rPr lang="fa-IR" sz="3600" dirty="0" smtClean="0">
                <a:cs typeface="2  Shadi" pitchFamily="2" charset="-78"/>
              </a:rPr>
            </a:br>
            <a:r>
              <a:rPr lang="fa-IR" sz="4800" dirty="0">
                <a:cs typeface="_MRT_Khodkar" pitchFamily="2" charset="-78"/>
              </a:rPr>
              <a:t/>
            </a:r>
            <a:br>
              <a:rPr lang="fa-IR" sz="4800" dirty="0">
                <a:cs typeface="_MRT_Khodkar" pitchFamily="2" charset="-78"/>
              </a:rPr>
            </a:br>
            <a:r>
              <a:rPr lang="fa-IR" sz="4800" dirty="0" smtClean="0">
                <a:cs typeface="_MRT_Khodkar" pitchFamily="2" charset="-78"/>
              </a:rPr>
              <a:t/>
            </a:r>
            <a:br>
              <a:rPr lang="fa-IR" sz="4800" dirty="0" smtClean="0">
                <a:cs typeface="_MRT_Khodkar" pitchFamily="2" charset="-78"/>
              </a:rPr>
            </a:br>
            <a:r>
              <a:rPr lang="fa-IR" sz="4800" dirty="0">
                <a:cs typeface="_MRT_Khodkar" pitchFamily="2" charset="-78"/>
              </a:rPr>
              <a:t/>
            </a:r>
            <a:br>
              <a:rPr lang="fa-IR" sz="4800" dirty="0">
                <a:cs typeface="_MRT_Khodkar" pitchFamily="2" charset="-78"/>
              </a:rPr>
            </a:br>
            <a:r>
              <a:rPr lang="fa-IR" sz="4800" dirty="0" smtClean="0">
                <a:cs typeface="2  Shadi" pitchFamily="2" charset="-78"/>
              </a:rPr>
              <a:t>شاد باشید!</a:t>
            </a:r>
            <a:r>
              <a:rPr lang="fa-IR" sz="4800" dirty="0" smtClean="0">
                <a:cs typeface="_MRT_Khodkar" pitchFamily="2" charset="-78"/>
              </a:rPr>
              <a:t/>
            </a:r>
            <a:br>
              <a:rPr lang="fa-IR" sz="4800" dirty="0" smtClean="0">
                <a:cs typeface="_MRT_Khodkar" pitchFamily="2" charset="-78"/>
              </a:rPr>
            </a:br>
            <a:r>
              <a:rPr lang="fa-IR" sz="4800" dirty="0">
                <a:cs typeface="_MRT_Khodkar" pitchFamily="2" charset="-78"/>
              </a:rPr>
              <a:t/>
            </a:r>
            <a:br>
              <a:rPr lang="fa-IR" sz="4800" dirty="0">
                <a:cs typeface="_MRT_Khodkar" pitchFamily="2" charset="-78"/>
              </a:rPr>
            </a:br>
            <a:r>
              <a:rPr lang="fa-IR" sz="4800" dirty="0" smtClean="0">
                <a:cs typeface="_MRT_Khodkar" pitchFamily="2" charset="-78"/>
              </a:rPr>
              <a:t>                   </a:t>
            </a:r>
            <a:endParaRPr lang="en-US" sz="4800" dirty="0">
              <a:cs typeface="_MRT_Khodkar" pitchFamily="2" charset="-78"/>
            </a:endParaRPr>
          </a:p>
        </p:txBody>
      </p:sp>
    </p:spTree>
    <p:extLst>
      <p:ext uri="{BB962C8B-B14F-4D97-AF65-F5344CB8AC3E}">
        <p14:creationId xmlns:p14="http://schemas.microsoft.com/office/powerpoint/2010/main" val="42863906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a:r>
              <a:rPr lang="fa-IR" sz="2800" dirty="0" smtClean="0">
                <a:cs typeface="_MRT_Khodkar" pitchFamily="2" charset="-78"/>
              </a:rPr>
              <a:t>الگوریتم به معنی تشریح دقیق مراحل مختلف ونحوه انجام دادن کار به خصوصی است که</a:t>
            </a:r>
          </a:p>
          <a:p>
            <a:pPr algn="r"/>
            <a:r>
              <a:rPr lang="fa-IR" sz="2800" dirty="0" smtClean="0">
                <a:cs typeface="_MRT_Khodkar" pitchFamily="2" charset="-78"/>
              </a:rPr>
              <a:t>شرایط زیر را دارا باشد:</a:t>
            </a:r>
          </a:p>
          <a:p>
            <a:pPr algn="r"/>
            <a:r>
              <a:rPr lang="fa-IR" sz="2800" dirty="0" smtClean="0">
                <a:cs typeface="_MRT_Khodkar" pitchFamily="2" charset="-78"/>
              </a:rPr>
              <a:t>1.به زبان دقیق گفته شود.</a:t>
            </a:r>
          </a:p>
          <a:p>
            <a:pPr algn="r"/>
            <a:r>
              <a:rPr lang="fa-IR" sz="2800" dirty="0" smtClean="0">
                <a:cs typeface="_MRT_Khodkar" pitchFamily="2" charset="-78"/>
              </a:rPr>
              <a:t>2.جزئیات کامل حل مسئله را داشته باشد.</a:t>
            </a:r>
          </a:p>
          <a:p>
            <a:pPr algn="r"/>
            <a:r>
              <a:rPr lang="fa-IR" sz="2800" dirty="0" smtClean="0">
                <a:cs typeface="_MRT_Khodkar" pitchFamily="2" charset="-78"/>
              </a:rPr>
              <a:t>3.ترتیب مراحل مشخص باشد.</a:t>
            </a:r>
          </a:p>
          <a:p>
            <a:pPr algn="r"/>
            <a:r>
              <a:rPr lang="fa-IR" sz="2800" dirty="0" smtClean="0">
                <a:cs typeface="_MRT_Khodkar" pitchFamily="2" charset="-78"/>
              </a:rPr>
              <a:t>4.شرایط خاتمه عملیات مشخص باشد.</a:t>
            </a:r>
            <a:endParaRPr lang="en-US" sz="2800" dirty="0">
              <a:cs typeface="_MRT_Khodkar" pitchFamily="2" charset="-78"/>
            </a:endParaRPr>
          </a:p>
        </p:txBody>
      </p:sp>
      <p:sp>
        <p:nvSpPr>
          <p:cNvPr id="2" name="Title 1"/>
          <p:cNvSpPr>
            <a:spLocks noGrp="1"/>
          </p:cNvSpPr>
          <p:nvPr>
            <p:ph type="title"/>
          </p:nvPr>
        </p:nvSpPr>
        <p:spPr>
          <a:xfrm>
            <a:off x="838200" y="304800"/>
            <a:ext cx="7520940" cy="548640"/>
          </a:xfrm>
        </p:spPr>
        <p:style>
          <a:lnRef idx="2">
            <a:schemeClr val="accent3"/>
          </a:lnRef>
          <a:fillRef idx="1">
            <a:schemeClr val="lt1"/>
          </a:fillRef>
          <a:effectRef idx="0">
            <a:schemeClr val="accent3"/>
          </a:effectRef>
          <a:fontRef idx="minor">
            <a:schemeClr val="dk1"/>
          </a:fontRef>
        </p:style>
        <p:txBody>
          <a:bodyPr>
            <a:normAutofit fontScale="90000"/>
          </a:bodyPr>
          <a:lstStyle/>
          <a:p>
            <a:pPr algn="r"/>
            <a:r>
              <a:rPr lang="fa-IR" sz="3600" dirty="0" smtClean="0">
                <a:solidFill>
                  <a:schemeClr val="accent2"/>
                </a:solidFill>
                <a:cs typeface="_MRT_Khodkar" pitchFamily="2" charset="-78"/>
              </a:rPr>
              <a:t>تعریف الگوریتم</a:t>
            </a:r>
            <a:endParaRPr lang="en-US" sz="3600" dirty="0">
              <a:solidFill>
                <a:schemeClr val="accent2"/>
              </a:solidFill>
              <a:cs typeface="_MRT_Khodkar" pitchFamily="2" charset="-78"/>
            </a:endParaRPr>
          </a:p>
        </p:txBody>
      </p:sp>
    </p:spTree>
    <p:extLst>
      <p:ext uri="{BB962C8B-B14F-4D97-AF65-F5344CB8AC3E}">
        <p14:creationId xmlns:p14="http://schemas.microsoft.com/office/powerpoint/2010/main" val="3080372640"/>
      </p:ext>
    </p:extLst>
  </p:cSld>
  <p:clrMapOvr>
    <a:masterClrMapping/>
  </p:clrMapOvr>
  <mc:AlternateContent xmlns:mc="http://schemas.openxmlformats.org/markup-compatibility/2006" xmlns:p14="http://schemas.microsoft.com/office/powerpoint/2010/main">
    <mc:Choice Requires="p14">
      <p:transition spd="slow" p14:dur="4400" advClick="0" advTm="0">
        <p14:honeycomb/>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a:r>
              <a:rPr lang="fa-IR" sz="2800" dirty="0" smtClean="0">
                <a:cs typeface="_MRT_Khodkar" pitchFamily="2" charset="-78"/>
              </a:rPr>
              <a:t>الگوریتم ها برای حل مسئله نوشته می شوند.</a:t>
            </a:r>
          </a:p>
          <a:p>
            <a:pPr algn="r"/>
            <a:r>
              <a:rPr lang="fa-IR" sz="2800" dirty="0" smtClean="0">
                <a:cs typeface="_MRT_Khodkar" pitchFamily="2" charset="-78"/>
              </a:rPr>
              <a:t>در طراحی الگوریتم،ابتدا مراحل کلی انجام کارمشخص می شود.</a:t>
            </a:r>
          </a:p>
          <a:p>
            <a:pPr algn="r"/>
            <a:r>
              <a:rPr lang="fa-IR" sz="2800" dirty="0" smtClean="0">
                <a:cs typeface="_MRT_Khodkar" pitchFamily="2" charset="-78"/>
              </a:rPr>
              <a:t>1.خواندن داده ها</a:t>
            </a:r>
          </a:p>
          <a:p>
            <a:pPr algn="r"/>
            <a:r>
              <a:rPr lang="fa-IR" sz="2800" dirty="0" smtClean="0">
                <a:cs typeface="_MRT_Khodkar" pitchFamily="2" charset="-78"/>
              </a:rPr>
              <a:t>2.انجام محاسبات</a:t>
            </a:r>
          </a:p>
          <a:p>
            <a:pPr algn="r"/>
            <a:r>
              <a:rPr lang="fa-IR" sz="2800" dirty="0" smtClean="0">
                <a:cs typeface="_MRT_Khodkar" pitchFamily="2" charset="-78"/>
              </a:rPr>
              <a:t>3.چاپ نتایج</a:t>
            </a:r>
          </a:p>
          <a:p>
            <a:pPr algn="r"/>
            <a:endParaRPr lang="fa-IR" sz="2400" dirty="0" smtClean="0">
              <a:cs typeface="_MRT_Khodkar" pitchFamily="2" charset="-78"/>
            </a:endParaRPr>
          </a:p>
        </p:txBody>
      </p:sp>
      <p:sp>
        <p:nvSpPr>
          <p:cNvPr id="2" name="Title 1"/>
          <p:cNvSpPr>
            <a:spLocks noGrp="1"/>
          </p:cNvSpPr>
          <p:nvPr>
            <p:ph type="title"/>
          </p:nvPr>
        </p:nvSpPr>
        <p:spPr/>
        <p:txBody>
          <a:bodyPr/>
          <a:lstStyle/>
          <a:p>
            <a:pPr algn="r"/>
            <a:r>
              <a:rPr lang="fa-IR" dirty="0" smtClean="0">
                <a:solidFill>
                  <a:schemeClr val="accent2"/>
                </a:solidFill>
                <a:cs typeface="_MRT_Khodkar" pitchFamily="2" charset="-78"/>
              </a:rPr>
              <a:t>طراحی الگوریتم برای مسئله   </a:t>
            </a:r>
            <a:endParaRPr lang="en-US" dirty="0">
              <a:solidFill>
                <a:schemeClr val="accent2"/>
              </a:solidFill>
              <a:cs typeface="_MRT_Khodkar" pitchFamily="2" charset="-78"/>
            </a:endParaRPr>
          </a:p>
        </p:txBody>
      </p:sp>
    </p:spTree>
    <p:extLst>
      <p:ext uri="{BB962C8B-B14F-4D97-AF65-F5344CB8AC3E}">
        <p14:creationId xmlns:p14="http://schemas.microsoft.com/office/powerpoint/2010/main" val="1630781770"/>
      </p:ext>
    </p:extLst>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a:r>
              <a:rPr lang="fa-IR" sz="2800" dirty="0" smtClean="0">
                <a:cs typeface="_MRT_Khodkar" pitchFamily="2" charset="-78"/>
              </a:rPr>
              <a:t>الگوریتم ها را می توان به صورت های مختلفی بیان کرد که سه نمونه از آن عبارت اند از :</a:t>
            </a:r>
          </a:p>
          <a:p>
            <a:pPr algn="r"/>
            <a:r>
              <a:rPr lang="fa-IR" sz="2800" dirty="0" smtClean="0">
                <a:cs typeface="_MRT_Khodkar" pitchFamily="2" charset="-78"/>
              </a:rPr>
              <a:t>1.بیان الگوردتم با جملات فارسی</a:t>
            </a:r>
            <a:r>
              <a:rPr lang="fa-IR" sz="2800" dirty="0" smtClean="0">
                <a:solidFill>
                  <a:schemeClr val="accent1"/>
                </a:solidFill>
                <a:cs typeface="_MRT_Khodkar" pitchFamily="2" charset="-78"/>
              </a:rPr>
              <a:t> </a:t>
            </a:r>
          </a:p>
          <a:p>
            <a:pPr algn="r"/>
            <a:r>
              <a:rPr lang="fa-IR" sz="2800" dirty="0" smtClean="0">
                <a:cs typeface="_MRT_Khodkar" pitchFamily="2" charset="-78"/>
              </a:rPr>
              <a:t>2.بیان ریاضی الگوریتم</a:t>
            </a:r>
          </a:p>
          <a:p>
            <a:pPr algn="r"/>
            <a:r>
              <a:rPr lang="fa-IR" sz="2800" dirty="0" smtClean="0">
                <a:cs typeface="_MRT_Khodkar" pitchFamily="2" charset="-78"/>
              </a:rPr>
              <a:t>3.بیان الگوریتم توسط شکل ها</a:t>
            </a:r>
            <a:endParaRPr lang="en-US" sz="2800" dirty="0">
              <a:cs typeface="_MRT_Khodkar" pitchFamily="2" charset="-78"/>
            </a:endParaRPr>
          </a:p>
        </p:txBody>
      </p:sp>
      <p:sp>
        <p:nvSpPr>
          <p:cNvPr id="2" name="Title 1"/>
          <p:cNvSpPr>
            <a:spLocks noGrp="1"/>
          </p:cNvSpPr>
          <p:nvPr>
            <p:ph type="title"/>
          </p:nvPr>
        </p:nvSpPr>
        <p:spPr/>
        <p:txBody>
          <a:bodyPr/>
          <a:lstStyle/>
          <a:p>
            <a:pPr algn="r"/>
            <a:r>
              <a:rPr lang="fa-IR" dirty="0" smtClean="0">
                <a:solidFill>
                  <a:schemeClr val="accent2"/>
                </a:solidFill>
                <a:cs typeface="_MRT_Khodkar" pitchFamily="2" charset="-78"/>
              </a:rPr>
              <a:t>روش های بیان الگوریتم</a:t>
            </a:r>
            <a:endParaRPr lang="en-US" dirty="0">
              <a:solidFill>
                <a:schemeClr val="accent2"/>
              </a:solidFill>
              <a:cs typeface="_MRT_Khodkar" pitchFamily="2" charset="-78"/>
            </a:endParaRPr>
          </a:p>
        </p:txBody>
      </p:sp>
    </p:spTree>
    <p:extLst>
      <p:ext uri="{BB962C8B-B14F-4D97-AF65-F5344CB8AC3E}">
        <p14:creationId xmlns:p14="http://schemas.microsoft.com/office/powerpoint/2010/main" val="2776200724"/>
      </p:ext>
    </p:extLst>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r"/>
            <a:r>
              <a:rPr lang="fa-IR" sz="2800" dirty="0" smtClean="0">
                <a:cs typeface="_MRT_Khodkar" pitchFamily="2" charset="-78"/>
              </a:rPr>
              <a:t>در این روش،الگوریتم ها بدون استفاده از نماد خاصی نوشته می شوند.</a:t>
            </a:r>
          </a:p>
          <a:p>
            <a:pPr algn="r"/>
            <a:r>
              <a:rPr lang="fa-IR" sz="2800" dirty="0" smtClean="0">
                <a:solidFill>
                  <a:schemeClr val="accent3">
                    <a:lumMod val="75000"/>
                  </a:schemeClr>
                </a:solidFill>
                <a:cs typeface="_MRT_Khodkar" pitchFamily="2" charset="-78"/>
              </a:rPr>
              <a:t>مثال</a:t>
            </a:r>
          </a:p>
          <a:p>
            <a:pPr algn="r"/>
            <a:r>
              <a:rPr lang="fa-IR" sz="2800" dirty="0" smtClean="0">
                <a:cs typeface="_MRT_Khodkar" pitchFamily="2" charset="-78"/>
              </a:rPr>
              <a:t>الگوریتمی که مجموع دو عدد را حساب کند:</a:t>
            </a:r>
          </a:p>
          <a:p>
            <a:pPr algn="r"/>
            <a:r>
              <a:rPr lang="fa-IR" sz="2800" dirty="0" smtClean="0">
                <a:cs typeface="_MRT_Khodkar" pitchFamily="2" charset="-78"/>
              </a:rPr>
              <a:t>1.اولین عدد را حساب کرده،بر روی کاغذ بنویسید.</a:t>
            </a:r>
          </a:p>
          <a:p>
            <a:pPr algn="r"/>
            <a:r>
              <a:rPr lang="fa-IR" sz="2800" dirty="0" smtClean="0">
                <a:cs typeface="_MRT_Khodkar" pitchFamily="2" charset="-78"/>
              </a:rPr>
              <a:t>2.دومین عدد را گرفته،آنرا زیر عددی که بر روی کاغذ نوشتید بنویسید.</a:t>
            </a:r>
          </a:p>
          <a:p>
            <a:pPr algn="r"/>
            <a:r>
              <a:rPr lang="fa-IR" sz="2800" dirty="0" smtClean="0">
                <a:cs typeface="_MRT_Khodkar" pitchFamily="2" charset="-78"/>
              </a:rPr>
              <a:t>3.دو عدد روی کاغذ را باهم جمع کنید. زیر آن دو عدد بنویسید.</a:t>
            </a:r>
          </a:p>
          <a:p>
            <a:pPr algn="r"/>
            <a:r>
              <a:rPr lang="fa-IR" sz="2800" dirty="0" smtClean="0">
                <a:cs typeface="_MRT_Khodkar" pitchFamily="2" charset="-78"/>
              </a:rPr>
              <a:t>4.سومین عددی که بر روی کاغذ نوشته شد،مجموع دوعدد  است.</a:t>
            </a:r>
          </a:p>
        </p:txBody>
      </p:sp>
      <p:sp>
        <p:nvSpPr>
          <p:cNvPr id="2" name="Title 1"/>
          <p:cNvSpPr>
            <a:spLocks noGrp="1"/>
          </p:cNvSpPr>
          <p:nvPr>
            <p:ph type="title"/>
          </p:nvPr>
        </p:nvSpPr>
        <p:spPr/>
        <p:txBody>
          <a:bodyPr/>
          <a:lstStyle/>
          <a:p>
            <a:pPr algn="r"/>
            <a:r>
              <a:rPr lang="fa-IR" dirty="0" smtClean="0">
                <a:solidFill>
                  <a:schemeClr val="accent2"/>
                </a:solidFill>
                <a:cs typeface="_MRT_Khodkar" pitchFamily="2" charset="-78"/>
              </a:rPr>
              <a:t>بیان الگوریتم با جملات فارسی</a:t>
            </a:r>
            <a:endParaRPr lang="en-US" dirty="0">
              <a:solidFill>
                <a:schemeClr val="accent2"/>
              </a:solidFill>
              <a:cs typeface="_MRT_Khodkar" pitchFamily="2" charset="-78"/>
            </a:endParaRPr>
          </a:p>
        </p:txBody>
      </p:sp>
    </p:spTree>
    <p:extLst>
      <p:ext uri="{BB962C8B-B14F-4D97-AF65-F5344CB8AC3E}">
        <p14:creationId xmlns:p14="http://schemas.microsoft.com/office/powerpoint/2010/main" val="572139528"/>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a:r>
              <a:rPr lang="fa-IR" sz="2400" dirty="0" smtClean="0">
                <a:cs typeface="_MRT_Khodkar" pitchFamily="2" charset="-78"/>
              </a:rPr>
              <a:t>نوشتن الگوریتم به زبان فارسی دارای دو اشکال است.</a:t>
            </a:r>
          </a:p>
          <a:p>
            <a:pPr algn="r"/>
            <a:r>
              <a:rPr lang="fa-IR" sz="2400" dirty="0" smtClean="0">
                <a:cs typeface="_MRT_Khodkar" pitchFamily="2" charset="-78"/>
              </a:rPr>
              <a:t>1.الگوریتم ها طولانی می شوند.</a:t>
            </a:r>
          </a:p>
          <a:p>
            <a:pPr algn="r"/>
            <a:r>
              <a:rPr lang="fa-IR" sz="2400" dirty="0" smtClean="0">
                <a:cs typeface="_MRT_Khodkar" pitchFamily="2" charset="-78"/>
              </a:rPr>
              <a:t>2.از دستورات الگوریتم تفسیر های گوناگون می شود.</a:t>
            </a:r>
          </a:p>
          <a:p>
            <a:pPr algn="r"/>
            <a:r>
              <a:rPr lang="fa-IR" sz="2400" dirty="0" smtClean="0">
                <a:cs typeface="_MRT_Khodkar" pitchFamily="2" charset="-78"/>
              </a:rPr>
              <a:t>در بیان ریاضی الگوریتم با نماد هایی سرو کارداریم.تا چنین مشکلاتی به وجود </a:t>
            </a:r>
          </a:p>
          <a:p>
            <a:pPr algn="r"/>
            <a:r>
              <a:rPr lang="fa-IR" sz="2400" dirty="0" smtClean="0">
                <a:cs typeface="_MRT_Khodkar" pitchFamily="2" charset="-78"/>
              </a:rPr>
              <a:t>نیاید.این نماد ها متغیر نام دارند.</a:t>
            </a:r>
          </a:p>
          <a:p>
            <a:pPr algn="r"/>
            <a:r>
              <a:rPr lang="fa-IR" sz="2400" dirty="0" smtClean="0">
                <a:cs typeface="_MRT_Khodkar" pitchFamily="2" charset="-78"/>
              </a:rPr>
              <a:t>متغیر نامی است که به کمیتی داده می شود و مقدار آن در طول اجرای الگوریتم تغییر کند.</a:t>
            </a:r>
          </a:p>
          <a:p>
            <a:pPr marL="45720" indent="0" algn="r">
              <a:buNone/>
            </a:pPr>
            <a:r>
              <a:rPr lang="fa-IR" sz="2400" dirty="0" smtClean="0">
                <a:cs typeface="_MRT_Khodkar" pitchFamily="2" charset="-78"/>
              </a:rPr>
              <a:t>و ارقام0تا9انجام می شود.</a:t>
            </a:r>
            <a:r>
              <a:rPr lang="en-US" sz="2400" dirty="0" smtClean="0">
                <a:cs typeface="_MRT_Khodkar" pitchFamily="2" charset="-78"/>
              </a:rPr>
              <a:t>Z</a:t>
            </a:r>
            <a:r>
              <a:rPr lang="fa-IR" sz="2400" dirty="0" smtClean="0">
                <a:cs typeface="_MRT_Khodkar" pitchFamily="2" charset="-78"/>
              </a:rPr>
              <a:t>تا</a:t>
            </a:r>
            <a:r>
              <a:rPr lang="en-US" sz="2400" dirty="0" smtClean="0">
                <a:cs typeface="_MRT_Khodkar" pitchFamily="2" charset="-78"/>
              </a:rPr>
              <a:t>A</a:t>
            </a:r>
            <a:r>
              <a:rPr lang="fa-IR" sz="2400" dirty="0" smtClean="0">
                <a:cs typeface="_MRT_Khodkar" pitchFamily="2" charset="-78"/>
              </a:rPr>
              <a:t>نام گذاری برای یک متغیرباترکیبی ازحروف</a:t>
            </a:r>
            <a:endParaRPr lang="en-US" sz="2400" dirty="0">
              <a:cs typeface="_MRT_Khodkar" pitchFamily="2" charset="-78"/>
            </a:endParaRPr>
          </a:p>
        </p:txBody>
      </p:sp>
      <p:sp>
        <p:nvSpPr>
          <p:cNvPr id="3" name="Title 2"/>
          <p:cNvSpPr>
            <a:spLocks noGrp="1"/>
          </p:cNvSpPr>
          <p:nvPr>
            <p:ph type="title"/>
          </p:nvPr>
        </p:nvSpPr>
        <p:spPr/>
        <p:txBody>
          <a:bodyPr/>
          <a:lstStyle/>
          <a:p>
            <a:pPr algn="r"/>
            <a:r>
              <a:rPr lang="fa-IR" dirty="0" smtClean="0">
                <a:solidFill>
                  <a:schemeClr val="accent2"/>
                </a:solidFill>
                <a:cs typeface="_MRT_Khodkar" pitchFamily="2" charset="-78"/>
              </a:rPr>
              <a:t>بیان ریاضی الگوریتم</a:t>
            </a:r>
            <a:endParaRPr lang="en-US" dirty="0">
              <a:solidFill>
                <a:schemeClr val="accent2"/>
              </a:solidFill>
              <a:cs typeface="_MRT_Khodkar" pitchFamily="2" charset="-78"/>
            </a:endParaRPr>
          </a:p>
        </p:txBody>
      </p:sp>
    </p:spTree>
    <p:extLst>
      <p:ext uri="{BB962C8B-B14F-4D97-AF65-F5344CB8AC3E}">
        <p14:creationId xmlns:p14="http://schemas.microsoft.com/office/powerpoint/2010/main" val="19313863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r">
              <a:buNone/>
            </a:pPr>
            <a:r>
              <a:rPr lang="fa-IR" sz="2400" dirty="0" smtClean="0">
                <a:cs typeface="_MRT_Khodkar" pitchFamily="2" charset="-78"/>
              </a:rPr>
              <a:t>نام متغیر باید با یکی از حروف شروع شود. نمونه هایی ازاسامی متغیرها :</a:t>
            </a:r>
          </a:p>
          <a:p>
            <a:pPr marL="45720" indent="0" algn="r">
              <a:buNone/>
            </a:pPr>
            <a:r>
              <a:rPr lang="en-US" sz="2400" dirty="0" smtClean="0">
                <a:cs typeface="_MRT_Khodkar" pitchFamily="2" charset="-78"/>
              </a:rPr>
              <a:t>SUM.X1.MONEY.FIND.M.N</a:t>
            </a:r>
          </a:p>
          <a:p>
            <a:pPr marL="45720" indent="0" algn="r">
              <a:buNone/>
            </a:pPr>
            <a:r>
              <a:rPr lang="fa-IR" sz="2400" dirty="0" smtClean="0">
                <a:solidFill>
                  <a:schemeClr val="accent2">
                    <a:lumMod val="75000"/>
                  </a:schemeClr>
                </a:solidFill>
                <a:cs typeface="_MRT_Khodkar" pitchFamily="2" charset="-78"/>
              </a:rPr>
              <a:t>مثال</a:t>
            </a:r>
          </a:p>
          <a:p>
            <a:pPr marL="45720" indent="0" algn="r">
              <a:buNone/>
            </a:pPr>
            <a:r>
              <a:rPr lang="fa-IR" sz="2400" dirty="0" smtClean="0">
                <a:cs typeface="_MRT_Khodkar" pitchFamily="2" charset="-78"/>
              </a:rPr>
              <a:t>الگوریتمی که سه مقدار عددی را از ورودی خوانده،میانگین آنهارا محاسبه کند:</a:t>
            </a:r>
          </a:p>
          <a:p>
            <a:pPr marL="45720" indent="0" algn="r">
              <a:buNone/>
            </a:pPr>
            <a:r>
              <a:rPr lang="en-US" sz="2400" dirty="0" smtClean="0">
                <a:cs typeface="_MRT_Khodkar" pitchFamily="2" charset="-78"/>
              </a:rPr>
              <a:t>A         </a:t>
            </a:r>
            <a:r>
              <a:rPr lang="fa-IR" sz="2400" dirty="0" smtClean="0">
                <a:cs typeface="_MRT_Khodkar" pitchFamily="2" charset="-78"/>
              </a:rPr>
              <a:t>عدد اول </a:t>
            </a:r>
          </a:p>
          <a:p>
            <a:pPr marL="45720" indent="0" algn="r">
              <a:buNone/>
            </a:pPr>
            <a:r>
              <a:rPr lang="en-US" sz="2400" dirty="0" smtClean="0">
                <a:cs typeface="_MRT_Khodkar" pitchFamily="2" charset="-78"/>
              </a:rPr>
              <a:t>B          </a:t>
            </a:r>
            <a:r>
              <a:rPr lang="fa-IR" sz="2400" dirty="0" smtClean="0">
                <a:cs typeface="_MRT_Khodkar" pitchFamily="2" charset="-78"/>
              </a:rPr>
              <a:t>عدد دوم</a:t>
            </a:r>
            <a:r>
              <a:rPr lang="en-US" sz="2400" dirty="0" smtClean="0">
                <a:cs typeface="_MRT_Khodkar" pitchFamily="2" charset="-78"/>
              </a:rPr>
              <a:t>  </a:t>
            </a:r>
          </a:p>
          <a:p>
            <a:pPr marL="45720" indent="0" algn="r">
              <a:buNone/>
            </a:pPr>
            <a:r>
              <a:rPr lang="en-US" sz="2400" dirty="0" smtClean="0">
                <a:cs typeface="_MRT_Khodkar" pitchFamily="2" charset="-78"/>
              </a:rPr>
              <a:t>SAM      </a:t>
            </a:r>
            <a:r>
              <a:rPr lang="fa-IR" sz="2400" dirty="0" smtClean="0">
                <a:cs typeface="_MRT_Khodkar" pitchFamily="2" charset="-78"/>
              </a:rPr>
              <a:t>مجموع اعداد</a:t>
            </a:r>
            <a:endParaRPr lang="en-US" sz="2400" dirty="0" smtClean="0">
              <a:cs typeface="_MRT_Khodkar" pitchFamily="2" charset="-78"/>
            </a:endParaRPr>
          </a:p>
          <a:p>
            <a:pPr marL="45720" indent="0" algn="r">
              <a:buNone/>
            </a:pPr>
            <a:r>
              <a:rPr lang="en-US" sz="2400" dirty="0" smtClean="0">
                <a:cs typeface="_MRT_Khodkar" pitchFamily="2" charset="-78"/>
              </a:rPr>
              <a:t>AVE       </a:t>
            </a:r>
            <a:r>
              <a:rPr lang="fa-IR" sz="2400" dirty="0" smtClean="0">
                <a:cs typeface="_MRT_Khodkar" pitchFamily="2" charset="-78"/>
              </a:rPr>
              <a:t>میانگین اعداد</a:t>
            </a:r>
            <a:endParaRPr lang="en-US" sz="2400" dirty="0" smtClean="0">
              <a:cs typeface="_MRT_Khodkar" pitchFamily="2" charset="-78"/>
            </a:endParaRPr>
          </a:p>
          <a:p>
            <a:pPr marL="45720" indent="0" algn="r">
              <a:buNone/>
            </a:pPr>
            <a:endParaRPr lang="fa-IR" sz="2400" dirty="0" smtClean="0">
              <a:cs typeface="_MRT_Khodkar" pitchFamily="2" charset="-78"/>
            </a:endParaRPr>
          </a:p>
        </p:txBody>
      </p:sp>
      <p:sp>
        <p:nvSpPr>
          <p:cNvPr id="3" name="Title 2"/>
          <p:cNvSpPr>
            <a:spLocks noGrp="1"/>
          </p:cNvSpPr>
          <p:nvPr>
            <p:ph type="title"/>
          </p:nvPr>
        </p:nvSpPr>
        <p:spPr/>
        <p:txBody>
          <a:bodyPr/>
          <a:lstStyle/>
          <a:p>
            <a:pPr algn="r"/>
            <a:r>
              <a:rPr lang="fa-IR" sz="3600" dirty="0" smtClean="0">
                <a:solidFill>
                  <a:schemeClr val="accent2"/>
                </a:solidFill>
                <a:cs typeface="_MRT_Khodkar" pitchFamily="2" charset="-78"/>
              </a:rPr>
              <a:t>ادامه روش ریاضی</a:t>
            </a:r>
            <a:endParaRPr lang="en-US" sz="3600" dirty="0">
              <a:solidFill>
                <a:schemeClr val="accent2"/>
              </a:solidFill>
              <a:cs typeface="_MRT_Khodkar" pitchFamily="2" charset="-78"/>
            </a:endParaRPr>
          </a:p>
        </p:txBody>
      </p:sp>
    </p:spTree>
    <p:extLst>
      <p:ext uri="{BB962C8B-B14F-4D97-AF65-F5344CB8AC3E}">
        <p14:creationId xmlns:p14="http://schemas.microsoft.com/office/powerpoint/2010/main" val="902722943"/>
      </p:ext>
    </p:extLst>
  </p:cSld>
  <p:clrMapOvr>
    <a:masterClrMapping/>
  </p:clrMapOvr>
  <mc:AlternateContent xmlns:mc="http://schemas.openxmlformats.org/markup-compatibility/2006" xmlns:p14="http://schemas.microsoft.com/office/powerpoint/2010/main">
    <mc:Choice Requires="p14">
      <p:transition spd="slow" p14:dur="30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r"/>
            <a:r>
              <a:rPr lang="fa-IR" sz="2800" dirty="0" smtClean="0">
                <a:solidFill>
                  <a:schemeClr val="bg2"/>
                </a:solidFill>
                <a:cs typeface="_MRT_Khodkar" pitchFamily="2" charset="-78"/>
              </a:rPr>
              <a:t>الگوریتم به</a:t>
            </a:r>
          </a:p>
          <a:p>
            <a:pPr algn="r"/>
            <a:r>
              <a:rPr lang="fa-IR" sz="2800" dirty="0" smtClean="0">
                <a:solidFill>
                  <a:schemeClr val="bg2"/>
                </a:solidFill>
                <a:cs typeface="_MRT_Khodkar" pitchFamily="2" charset="-78"/>
              </a:rPr>
              <a:t>روش </a:t>
            </a:r>
          </a:p>
          <a:p>
            <a:pPr algn="r"/>
            <a:r>
              <a:rPr lang="fa-IR" sz="2800" dirty="0" smtClean="0">
                <a:solidFill>
                  <a:schemeClr val="bg2"/>
                </a:solidFill>
                <a:cs typeface="_MRT_Khodkar" pitchFamily="2" charset="-78"/>
              </a:rPr>
              <a:t>ریاضی</a:t>
            </a:r>
            <a:endParaRPr lang="en-US" sz="2800" dirty="0">
              <a:solidFill>
                <a:schemeClr val="bg2"/>
              </a:solidFill>
              <a:cs typeface="_MRT_Khodkar" pitchFamily="2" charset="-78"/>
            </a:endParaRPr>
          </a:p>
        </p:txBody>
      </p:sp>
      <p:sp>
        <p:nvSpPr>
          <p:cNvPr id="3" name="Title 2"/>
          <p:cNvSpPr>
            <a:spLocks noGrp="1"/>
          </p:cNvSpPr>
          <p:nvPr>
            <p:ph type="title"/>
          </p:nvPr>
        </p:nvSpPr>
        <p:spPr/>
        <p:txBody>
          <a:bodyPr/>
          <a:lstStyle/>
          <a:p>
            <a:pPr algn="l"/>
            <a:r>
              <a:rPr lang="en-US" i="1" dirty="0" smtClean="0">
                <a:cs typeface="_MRT_Khodkar" pitchFamily="2" charset="-78"/>
              </a:rPr>
              <a:t>1.start</a:t>
            </a:r>
            <a:br>
              <a:rPr lang="en-US" i="1" dirty="0" smtClean="0">
                <a:cs typeface="_MRT_Khodkar" pitchFamily="2" charset="-78"/>
              </a:rPr>
            </a:br>
            <a:r>
              <a:rPr lang="en-US" i="1" dirty="0" smtClean="0">
                <a:cs typeface="_MRT_Khodkar" pitchFamily="2" charset="-78"/>
              </a:rPr>
              <a:t>2.Read </a:t>
            </a:r>
            <a:r>
              <a:rPr lang="en-US" i="1" dirty="0" err="1" smtClean="0">
                <a:cs typeface="_MRT_Khodkar" pitchFamily="2" charset="-78"/>
              </a:rPr>
              <a:t>a,b,c</a:t>
            </a:r>
            <a:r>
              <a:rPr lang="en-US" i="1" dirty="0" smtClean="0">
                <a:cs typeface="_MRT_Khodkar" pitchFamily="2" charset="-78"/>
              </a:rPr>
              <a:t/>
            </a:r>
            <a:br>
              <a:rPr lang="en-US" i="1" dirty="0" smtClean="0">
                <a:cs typeface="_MRT_Khodkar" pitchFamily="2" charset="-78"/>
              </a:rPr>
            </a:br>
            <a:r>
              <a:rPr lang="en-US" i="1" dirty="0" smtClean="0">
                <a:cs typeface="_MRT_Khodkar" pitchFamily="2" charset="-78"/>
              </a:rPr>
              <a:t>3. </a:t>
            </a:r>
            <a:r>
              <a:rPr lang="en-US" i="1" dirty="0" err="1" smtClean="0">
                <a:cs typeface="_MRT_Khodkar" pitchFamily="2" charset="-78"/>
              </a:rPr>
              <a:t>SAM_a+b+c</a:t>
            </a:r>
            <a:r>
              <a:rPr lang="en-US" i="1" dirty="0" smtClean="0">
                <a:cs typeface="_MRT_Khodkar" pitchFamily="2" charset="-78"/>
              </a:rPr>
              <a:t/>
            </a:r>
            <a:br>
              <a:rPr lang="en-US" i="1" dirty="0" smtClean="0">
                <a:cs typeface="_MRT_Khodkar" pitchFamily="2" charset="-78"/>
              </a:rPr>
            </a:br>
            <a:r>
              <a:rPr lang="en-US" i="1" dirty="0" smtClean="0">
                <a:cs typeface="_MRT_Khodkar" pitchFamily="2" charset="-78"/>
              </a:rPr>
              <a:t>4. </a:t>
            </a:r>
            <a:r>
              <a:rPr lang="en-US" i="1" dirty="0" err="1" smtClean="0">
                <a:cs typeface="_MRT_Khodkar" pitchFamily="2" charset="-78"/>
              </a:rPr>
              <a:t>ave_sam</a:t>
            </a:r>
            <a:r>
              <a:rPr lang="fa-IR" i="1" dirty="0" smtClean="0">
                <a:cs typeface="_MRT_Khodkar" pitchFamily="2" charset="-78"/>
              </a:rPr>
              <a:t>/</a:t>
            </a:r>
            <a:r>
              <a:rPr lang="en-US" i="1" dirty="0" smtClean="0">
                <a:cs typeface="_MRT_Khodkar" pitchFamily="2" charset="-78"/>
              </a:rPr>
              <a:t>3</a:t>
            </a:r>
            <a:br>
              <a:rPr lang="en-US" i="1" dirty="0" smtClean="0">
                <a:cs typeface="_MRT_Khodkar" pitchFamily="2" charset="-78"/>
              </a:rPr>
            </a:br>
            <a:r>
              <a:rPr lang="en-US" i="1" dirty="0" smtClean="0">
                <a:cs typeface="_MRT_Khodkar" pitchFamily="2" charset="-78"/>
              </a:rPr>
              <a:t>5.write </a:t>
            </a:r>
            <a:r>
              <a:rPr lang="en-US" i="1" dirty="0" err="1" smtClean="0">
                <a:cs typeface="_MRT_Khodkar" pitchFamily="2" charset="-78"/>
              </a:rPr>
              <a:t>ave</a:t>
            </a:r>
            <a:r>
              <a:rPr lang="en-US" i="1" dirty="0" smtClean="0">
                <a:cs typeface="_MRT_Khodkar" pitchFamily="2" charset="-78"/>
              </a:rPr>
              <a:t> </a:t>
            </a:r>
            <a:br>
              <a:rPr lang="en-US" i="1" dirty="0" smtClean="0">
                <a:cs typeface="_MRT_Khodkar" pitchFamily="2" charset="-78"/>
              </a:rPr>
            </a:br>
            <a:r>
              <a:rPr lang="en-US" i="1" dirty="0" smtClean="0">
                <a:cs typeface="_MRT_Khodkar" pitchFamily="2" charset="-78"/>
              </a:rPr>
              <a:t>6.end</a:t>
            </a:r>
            <a:endParaRPr lang="en-US" i="1" dirty="0">
              <a:cs typeface="_MRT_Khodkar" pitchFamily="2" charset="-78"/>
            </a:endParaRPr>
          </a:p>
        </p:txBody>
      </p:sp>
    </p:spTree>
    <p:extLst>
      <p:ext uri="{BB962C8B-B14F-4D97-AF65-F5344CB8AC3E}">
        <p14:creationId xmlns:p14="http://schemas.microsoft.com/office/powerpoint/2010/main" val="3672877089"/>
      </p:ext>
    </p:extLst>
  </p:cSld>
  <p:clrMapOvr>
    <a:masterClrMapping/>
  </p:clrMapOvr>
  <mc:AlternateContent xmlns:mc="http://schemas.openxmlformats.org/markup-compatibility/2006" xmlns:p14="http://schemas.microsoft.com/office/powerpoint/2010/main">
    <mc:Choice Requires="p14">
      <p:transition spd="slow" p14:dur="3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a:xfrm>
            <a:off x="381000" y="2133600"/>
            <a:ext cx="6324600" cy="1645920"/>
          </a:xfrm>
        </p:spPr>
        <p:txBody>
          <a:bodyPr/>
          <a:lstStyle/>
          <a:p>
            <a:r>
              <a:rPr lang="fa-IR" sz="3200" dirty="0" smtClean="0">
                <a:solidFill>
                  <a:schemeClr val="tx2"/>
                </a:solidFill>
                <a:cs typeface="2  Shadi" pitchFamily="2" charset="-78"/>
              </a:rPr>
              <a:t>    بیان الگوریتم توسط شکل ها</a:t>
            </a:r>
            <a:br>
              <a:rPr lang="fa-IR" sz="3200" dirty="0" smtClean="0">
                <a:solidFill>
                  <a:schemeClr val="tx2"/>
                </a:solidFill>
                <a:cs typeface="2  Shadi" pitchFamily="2" charset="-78"/>
              </a:rPr>
            </a:br>
            <a:r>
              <a:rPr lang="fa-IR" sz="3200" dirty="0" smtClean="0">
                <a:solidFill>
                  <a:schemeClr val="tx2"/>
                </a:solidFill>
                <a:cs typeface="2  Shadi" pitchFamily="2" charset="-78"/>
              </a:rPr>
              <a:t>                   </a:t>
            </a:r>
            <a:br>
              <a:rPr lang="fa-IR" sz="3200" dirty="0" smtClean="0">
                <a:solidFill>
                  <a:schemeClr val="tx2"/>
                </a:solidFill>
                <a:cs typeface="2  Shadi" pitchFamily="2" charset="-78"/>
              </a:rPr>
            </a:br>
            <a:r>
              <a:rPr lang="fa-IR" sz="3200" dirty="0">
                <a:solidFill>
                  <a:schemeClr val="tx2"/>
                </a:solidFill>
                <a:cs typeface="2  Shadi" pitchFamily="2" charset="-78"/>
              </a:rPr>
              <a:t> </a:t>
            </a:r>
            <a:r>
              <a:rPr lang="fa-IR" sz="3200" dirty="0" smtClean="0">
                <a:solidFill>
                  <a:schemeClr val="tx2"/>
                </a:solidFill>
                <a:cs typeface="2  Shadi" pitchFamily="2" charset="-78"/>
              </a:rPr>
              <a:t>           </a:t>
            </a:r>
            <a:br>
              <a:rPr lang="fa-IR" sz="3200" dirty="0" smtClean="0">
                <a:solidFill>
                  <a:schemeClr val="tx2"/>
                </a:solidFill>
                <a:cs typeface="2  Shadi" pitchFamily="2" charset="-78"/>
              </a:rPr>
            </a:br>
            <a:r>
              <a:rPr lang="fa-IR" sz="3200" dirty="0">
                <a:cs typeface="2  Shadi" pitchFamily="2" charset="-78"/>
              </a:rPr>
              <a:t> </a:t>
            </a:r>
            <a:r>
              <a:rPr lang="fa-IR" sz="3200" dirty="0" smtClean="0">
                <a:cs typeface="2  Shadi" pitchFamily="2" charset="-78"/>
              </a:rPr>
              <a:t>                     (فلوچارتها)</a:t>
            </a:r>
            <a:endParaRPr lang="en-US" sz="3200" dirty="0">
              <a:cs typeface="2  Shadi" pitchFamily="2" charset="-78"/>
            </a:endParaRPr>
          </a:p>
        </p:txBody>
      </p:sp>
    </p:spTree>
    <p:extLst>
      <p:ext uri="{BB962C8B-B14F-4D97-AF65-F5344CB8AC3E}">
        <p14:creationId xmlns:p14="http://schemas.microsoft.com/office/powerpoint/2010/main" val="2890665451"/>
      </p:ext>
    </p:extLst>
  </p:cSld>
  <p:clrMapOvr>
    <a:masterClrMapping/>
  </p:clrMapOvr>
  <mc:AlternateContent xmlns:mc="http://schemas.openxmlformats.org/markup-compatibility/2006" xmlns:p14="http://schemas.microsoft.com/office/powerpoint/2010/main">
    <mc:Choice Requires="p14">
      <p:transition spd="slow" p14:dur="2000" advTm="0">
        <p14:prism isContent="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469</TotalTime>
  <Words>607</Words>
  <Application>Microsoft Office PowerPoint</Application>
  <PresentationFormat>On-screen Show (4:3)</PresentationFormat>
  <Paragraphs>120</Paragraphs>
  <Slides>18</Slides>
  <Notes>0</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Grid</vt:lpstr>
      <vt:lpstr>الگوریتم و فلوچارت</vt:lpstr>
      <vt:lpstr>تعریف الگوریتم</vt:lpstr>
      <vt:lpstr>طراحی الگوریتم برای مسئله   </vt:lpstr>
      <vt:lpstr>روش های بیان الگوریتم</vt:lpstr>
      <vt:lpstr>بیان الگوریتم با جملات فارسی</vt:lpstr>
      <vt:lpstr>بیان ریاضی الگوریتم</vt:lpstr>
      <vt:lpstr>ادامه روش ریاضی</vt:lpstr>
      <vt:lpstr>1.start 2.Read a,b,c 3. SAM_a+b+c 4. ave_sam/3 5.write ave  6.end</vt:lpstr>
      <vt:lpstr>    بیان الگوریتم توسط شکل ها                                                        (فلوچارتها)</vt:lpstr>
      <vt:lpstr>  فلوچارت</vt:lpstr>
      <vt:lpstr>فلوچارت</vt:lpstr>
      <vt:lpstr>فلوچارت</vt:lpstr>
      <vt:lpstr>فلوچارت</vt:lpstr>
      <vt:lpstr>فلوچارت</vt:lpstr>
      <vt:lpstr>فلوچارت</vt:lpstr>
      <vt:lpstr>فلوچارت</vt:lpstr>
      <vt:lpstr>علامت های شرطی در فلوچارت</vt:lpstr>
      <vt:lpstr>  این بود، مقدمه ای برای یادگیری  فلوچارت    شاد باشید!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الگوریتم و فلوچارت</dc:title>
  <dc:creator>kavoshrayaneh</dc:creator>
  <cp:lastModifiedBy>kavoshrayaneh</cp:lastModifiedBy>
  <cp:revision>49</cp:revision>
  <dcterms:created xsi:type="dcterms:W3CDTF">2014-11-20T14:26:44Z</dcterms:created>
  <dcterms:modified xsi:type="dcterms:W3CDTF">2014-12-02T15:22:28Z</dcterms:modified>
</cp:coreProperties>
</file>