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8" r:id="rId2"/>
    <p:sldId id="257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81" r:id="rId11"/>
    <p:sldId id="279" r:id="rId12"/>
    <p:sldId id="280" r:id="rId13"/>
    <p:sldId id="282" r:id="rId14"/>
    <p:sldId id="283" r:id="rId15"/>
    <p:sldId id="284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799F1-DE35-4760-A153-B60C8124E995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6D7A8-CF07-4475-89FB-F129A18ACA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2573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8F68AC0-DE8F-42D2-9ED2-D299B6CEF25B}" type="slidenum">
              <a:rPr lang="fa-IR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368773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02DFA-B860-41C7-ACF6-C2F75DFA77C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EA12-2199-4218-BFE5-FFDD15CF5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37859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02DFA-B860-41C7-ACF6-C2F75DFA77C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EA12-2199-4218-BFE5-FFDD15CF5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3536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02DFA-B860-41C7-ACF6-C2F75DFA77C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EA12-2199-4218-BFE5-FFDD15CF53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2094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02DFA-B860-41C7-ACF6-C2F75DFA77C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EA12-2199-4218-BFE5-FFDD15CF5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5596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02DFA-B860-41C7-ACF6-C2F75DFA77C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EA12-2199-4218-BFE5-FFDD15CF53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070635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02DFA-B860-41C7-ACF6-C2F75DFA77C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EA12-2199-4218-BFE5-FFDD15CF5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65045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02DFA-B860-41C7-ACF6-C2F75DFA77C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EA12-2199-4218-BFE5-FFDD15CF5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57510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02DFA-B860-41C7-ACF6-C2F75DFA77C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EA12-2199-4218-BFE5-FFDD15CF5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0234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02DFA-B860-41C7-ACF6-C2F75DFA77C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EA12-2199-4218-BFE5-FFDD15CF5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275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02DFA-B860-41C7-ACF6-C2F75DFA77C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EA12-2199-4218-BFE5-FFDD15CF5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5854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02DFA-B860-41C7-ACF6-C2F75DFA77C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EA12-2199-4218-BFE5-FFDD15CF5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3823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02DFA-B860-41C7-ACF6-C2F75DFA77C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EA12-2199-4218-BFE5-FFDD15CF5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558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02DFA-B860-41C7-ACF6-C2F75DFA77C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EA12-2199-4218-BFE5-FFDD15CF5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9247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02DFA-B860-41C7-ACF6-C2F75DFA77C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EA12-2199-4218-BFE5-FFDD15CF5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6371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02DFA-B860-41C7-ACF6-C2F75DFA77C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EA12-2199-4218-BFE5-FFDD15CF5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0597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02DFA-B860-41C7-ACF6-C2F75DFA77C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EA12-2199-4218-BFE5-FFDD15CF5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196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02DFA-B860-41C7-ACF6-C2F75DFA77C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3ECEA12-2199-4218-BFE5-FFDD15CF5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7709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Content Placeholder 8" descr="www.haminekehast.ir-besmellah-rangi-4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6858000"/>
          </a:xfrm>
        </p:spPr>
      </p:pic>
      <p:sp>
        <p:nvSpPr>
          <p:cNvPr id="3" name="Rounded Rectangle 2"/>
          <p:cNvSpPr/>
          <p:nvPr/>
        </p:nvSpPr>
        <p:spPr>
          <a:xfrm>
            <a:off x="938151" y="6187044"/>
            <a:ext cx="1460665" cy="4631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15142700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3138" y="1579418"/>
            <a:ext cx="890649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>
              <a:lnSpc>
                <a:spcPct val="150000"/>
              </a:lnSpc>
            </a:pPr>
            <a:r>
              <a:rPr lang="fa-IR" sz="54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نظارت بيروني </a:t>
            </a:r>
          </a:p>
          <a:p>
            <a:pPr lvl="0" algn="ctr" rtl="1">
              <a:lnSpc>
                <a:spcPct val="150000"/>
              </a:lnSpc>
            </a:pPr>
            <a:r>
              <a:rPr lang="fa-IR" sz="54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(مدير، معاون،گروه هاي آموزشي) </a:t>
            </a:r>
          </a:p>
        </p:txBody>
      </p:sp>
    </p:spTree>
    <p:extLst>
      <p:ext uri="{BB962C8B-B14F-4D97-AF65-F5344CB8AC3E}">
        <p14:creationId xmlns="" xmlns:p14="http://schemas.microsoft.com/office/powerpoint/2010/main" val="65696627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5013" y="760940"/>
            <a:ext cx="9132126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36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مشاهده</a:t>
            </a:r>
            <a:r>
              <a:rPr lang="fa-IR" sz="36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 از طريق چك ليست بر اساس شاخص هاي استاندارد فرايند ياددهي – يادگيري </a:t>
            </a:r>
            <a:endParaRPr lang="en-US" sz="3600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  <a:p>
            <a:pPr marL="742950" lvl="0" indent="-74295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3600" b="1" dirty="0" smtClean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بررسي تكاليف </a:t>
            </a:r>
            <a:r>
              <a:rPr lang="fa-IR" sz="36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و پژوهش هاي دانش آموزان (پروژه هدايت تحصيلي، دفترچه آزمايشگاه، مسابقات و جشنواره هاي علمي، هنري و ...) </a:t>
            </a:r>
            <a:endParaRPr lang="en-US" sz="3600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  <a:p>
            <a:pPr marL="742950" lvl="0" indent="-74295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36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بررسي</a:t>
            </a:r>
            <a:r>
              <a:rPr lang="fa-IR" sz="36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 ابزارها و </a:t>
            </a:r>
            <a:r>
              <a:rPr lang="fa-IR" sz="36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روش هاي ارزشيابي </a:t>
            </a:r>
            <a:r>
              <a:rPr lang="fa-IR" sz="36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فرايندي و نتيجه محور </a:t>
            </a:r>
            <a:endParaRPr lang="en-US" sz="3600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fa-IR" b="1" dirty="0" smtClean="0"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6966274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633" y="567818"/>
            <a:ext cx="936963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just" rtl="1">
              <a:lnSpc>
                <a:spcPct val="150000"/>
              </a:lnSpc>
            </a:pPr>
            <a:r>
              <a:rPr lang="fa-IR" sz="32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4. مشاركت و  نظارت بر فرايند درسي پژوهي معلمان</a:t>
            </a:r>
          </a:p>
          <a:p>
            <a:pPr marL="514350" lvl="0" indent="-514350" algn="just" rtl="1">
              <a:lnSpc>
                <a:spcPct val="150000"/>
              </a:lnSpc>
            </a:pPr>
            <a:r>
              <a:rPr lang="fa-IR" sz="32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5. مشاركت و  نظارت بر فرايند اقدام پژوهي معلمان </a:t>
            </a:r>
            <a:endParaRPr lang="en-US" sz="3200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  <a:p>
            <a:pPr marL="514350" lvl="0" indent="-514350" algn="just" rtl="1">
              <a:lnSpc>
                <a:spcPct val="150000"/>
              </a:lnSpc>
            </a:pPr>
            <a:r>
              <a:rPr lang="fa-IR" sz="32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6. سنجش و ارزشيابي مهارت هاي دانش آموزان (مهارت هاي تفكر و كارآفريني و...) </a:t>
            </a:r>
          </a:p>
          <a:p>
            <a:pPr lvl="0" algn="just" rtl="1">
              <a:lnSpc>
                <a:spcPct val="150000"/>
              </a:lnSpc>
            </a:pPr>
            <a:r>
              <a:rPr lang="fa-IR" sz="32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7.</a:t>
            </a:r>
            <a:r>
              <a:rPr lang="fa-IR" sz="3200" dirty="0" smtClean="0"/>
              <a:t> </a:t>
            </a:r>
            <a:r>
              <a:rPr lang="fa-IR" sz="32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بهره گيري از روش هاي سنجش و ارزشيابي استاندارد در كنار آزمون هاي معلمان </a:t>
            </a:r>
            <a:endParaRPr lang="en-US" sz="3200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  <a:p>
            <a:pPr lvl="0" algn="just" rtl="1">
              <a:lnSpc>
                <a:spcPct val="150000"/>
              </a:lnSpc>
            </a:pPr>
            <a:r>
              <a:rPr lang="fa-IR" sz="32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8. بهره گيري از نتايج نظرخواهي ها از دانش آموزان، اولياءو ...</a:t>
            </a:r>
            <a:endParaRPr lang="en-US" sz="3200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6966274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68779" y="999898"/>
            <a:ext cx="7992093" cy="3208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54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روش هاي نظارت و راهنمايي (تخصصي) باليني</a:t>
            </a:r>
            <a:endParaRPr lang="en-US" sz="5400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696627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3437" y="1900970"/>
            <a:ext cx="789366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3200" b="1" dirty="0" smtClean="0">
                <a:cs typeface="B Titr" pitchFamily="2" charset="-78"/>
              </a:rPr>
              <a:t>ايجاد آمادگي </a:t>
            </a:r>
            <a:endParaRPr lang="en-US" sz="3200" b="1" dirty="0" smtClean="0">
              <a:cs typeface="B Titr" pitchFamily="2" charset="-78"/>
            </a:endParaRPr>
          </a:p>
          <a:p>
            <a:pPr marL="514350" lvl="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3200" b="1" dirty="0" smtClean="0">
                <a:cs typeface="B Titr" pitchFamily="2" charset="-78"/>
              </a:rPr>
              <a:t>تبادل نظر با معلم قبل از مشاهده </a:t>
            </a:r>
            <a:endParaRPr lang="en-US" sz="3200" b="1" dirty="0" smtClean="0">
              <a:cs typeface="B Titr" pitchFamily="2" charset="-78"/>
            </a:endParaRPr>
          </a:p>
          <a:p>
            <a:pPr marL="514350" lvl="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3200" b="1" dirty="0" smtClean="0">
                <a:cs typeface="B Titr" pitchFamily="2" charset="-78"/>
              </a:rPr>
              <a:t>مشاهده كلاس </a:t>
            </a:r>
            <a:endParaRPr lang="en-US" sz="3200" b="1" dirty="0" smtClean="0">
              <a:cs typeface="B Titr" pitchFamily="2" charset="-78"/>
            </a:endParaRPr>
          </a:p>
          <a:p>
            <a:pPr marL="514350" lvl="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3200" b="1" dirty="0" smtClean="0">
                <a:cs typeface="B Titr" pitchFamily="2" charset="-78"/>
              </a:rPr>
              <a:t>تحليل اطلاعات </a:t>
            </a:r>
            <a:endParaRPr lang="en-US" sz="3200" b="1" dirty="0" smtClean="0">
              <a:cs typeface="B Titr" pitchFamily="2" charset="-78"/>
            </a:endParaRPr>
          </a:p>
          <a:p>
            <a:pPr marL="514350" lvl="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3200" b="1" dirty="0" smtClean="0">
                <a:cs typeface="B Titr" pitchFamily="2" charset="-78"/>
              </a:rPr>
              <a:t>گفتگو پس از مشاهده </a:t>
            </a:r>
            <a:endParaRPr lang="en-US" sz="3200" b="1" dirty="0" smtClean="0">
              <a:cs typeface="B Titr" pitchFamily="2" charset="-78"/>
            </a:endParaRPr>
          </a:p>
          <a:p>
            <a:pPr marL="514350" lvl="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3200" b="1" dirty="0" smtClean="0">
                <a:cs typeface="B Titr" pitchFamily="2" charset="-78"/>
              </a:rPr>
              <a:t>تصميم گيري</a:t>
            </a:r>
            <a:r>
              <a:rPr lang="en-US" sz="3200" b="1" dirty="0" smtClean="0">
                <a:cs typeface="B Titr" pitchFamily="2" charset="-78"/>
              </a:rPr>
              <a:t> </a:t>
            </a:r>
            <a:r>
              <a:rPr lang="fa-IR" sz="3200" b="1" dirty="0" smtClean="0">
                <a:cs typeface="B Titr" pitchFamily="2" charset="-78"/>
              </a:rPr>
              <a:t>مشترك نسبت به اصلاح و بهبود </a:t>
            </a:r>
            <a:endParaRPr lang="en-US" sz="3200" b="1" dirty="0" smtClean="0">
              <a:cs typeface="B Titr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22514" y="249380"/>
            <a:ext cx="8372104" cy="178129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50000"/>
              </a:lnSpc>
            </a:pPr>
            <a:r>
              <a:rPr lang="fa-IR" sz="3600" dirty="0" smtClean="0">
                <a:solidFill>
                  <a:schemeClr val="tx1"/>
                </a:solidFill>
              </a:rPr>
              <a:t> </a:t>
            </a:r>
          </a:p>
          <a:p>
            <a:pPr algn="ctr" rtl="1"/>
            <a:r>
              <a:rPr lang="fa-IR" sz="36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نظارتي هوشمند، نظام دار و مستمر در كلاس درس بر اساس مراحل زير:</a:t>
            </a:r>
            <a:endParaRPr lang="en-US" sz="3600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  <a:p>
            <a:pPr algn="ctr" rtl="1"/>
            <a:endParaRPr lang="en-US" sz="36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6966274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1268" y="1900970"/>
            <a:ext cx="888274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 rtl="1">
              <a:lnSpc>
                <a:spcPct val="200000"/>
              </a:lnSpc>
              <a:buFont typeface="+mj-lt"/>
              <a:buAutoNum type="arabicPeriod"/>
            </a:pPr>
            <a:r>
              <a:rPr lang="fa-IR" sz="3200" b="1" dirty="0" smtClean="0">
                <a:solidFill>
                  <a:srgbClr val="92D050"/>
                </a:solidFill>
                <a:cs typeface="B Titr" pitchFamily="2" charset="-78"/>
              </a:rPr>
              <a:t>غيردستوري</a:t>
            </a:r>
            <a:r>
              <a:rPr lang="fa-IR" sz="3200" b="1" dirty="0" smtClean="0">
                <a:cs typeface="B Titr" pitchFamily="2" charset="-78"/>
              </a:rPr>
              <a:t> (همفكري و تشريك مساعي) </a:t>
            </a:r>
            <a:endParaRPr lang="en-US" sz="3200" b="1" dirty="0" smtClean="0">
              <a:cs typeface="B Titr" pitchFamily="2" charset="-78"/>
            </a:endParaRPr>
          </a:p>
          <a:p>
            <a:pPr marL="514350" indent="-514350" algn="just" rtl="1">
              <a:lnSpc>
                <a:spcPct val="200000"/>
              </a:lnSpc>
              <a:buFont typeface="+mj-lt"/>
              <a:buAutoNum type="arabicPeriod"/>
            </a:pPr>
            <a:r>
              <a:rPr lang="fa-IR" sz="3200" b="1" dirty="0" smtClean="0">
                <a:solidFill>
                  <a:srgbClr val="C00000"/>
                </a:solidFill>
                <a:cs typeface="B Titr" pitchFamily="2" charset="-78"/>
              </a:rPr>
              <a:t>مشاركتي</a:t>
            </a:r>
            <a:r>
              <a:rPr lang="fa-IR" sz="3200" b="1" dirty="0" smtClean="0">
                <a:cs typeface="B Titr" pitchFamily="2" charset="-78"/>
              </a:rPr>
              <a:t> (مسئوليت يكسان در فرايند تدريس) </a:t>
            </a:r>
            <a:endParaRPr lang="en-US" sz="3200" b="1" dirty="0" smtClean="0">
              <a:cs typeface="B Titr" pitchFamily="2" charset="-78"/>
            </a:endParaRPr>
          </a:p>
          <a:p>
            <a:pPr marL="514350" indent="-514350" algn="just" rtl="1">
              <a:lnSpc>
                <a:spcPct val="200000"/>
              </a:lnSpc>
              <a:buFont typeface="+mj-lt"/>
              <a:buAutoNum type="arabicPeriod"/>
            </a:pPr>
            <a:r>
              <a:rPr lang="fa-IR" sz="3200" b="1" dirty="0" smtClean="0">
                <a:solidFill>
                  <a:srgbClr val="0070C0"/>
                </a:solidFill>
                <a:cs typeface="B Titr" pitchFamily="2" charset="-78"/>
              </a:rPr>
              <a:t>اطلاعاتي دستوري </a:t>
            </a:r>
            <a:r>
              <a:rPr lang="fa-IR" sz="3200" b="1" dirty="0" smtClean="0">
                <a:cs typeface="B Titr" pitchFamily="2" charset="-78"/>
              </a:rPr>
              <a:t>(ارائه اطلاعات تخصصي به معلمان) </a:t>
            </a:r>
            <a:endParaRPr lang="en-US" sz="3200" b="1" dirty="0" smtClean="0">
              <a:cs typeface="B Titr" pitchFamily="2" charset="-78"/>
            </a:endParaRPr>
          </a:p>
          <a:p>
            <a:pPr marL="514350" indent="-514350" algn="just" rtl="1">
              <a:lnSpc>
                <a:spcPct val="200000"/>
              </a:lnSpc>
              <a:buFont typeface="+mj-lt"/>
              <a:buAutoNum type="arabicPeriod"/>
            </a:pPr>
            <a:r>
              <a:rPr lang="fa-IR" sz="3200" b="1" dirty="0" smtClean="0">
                <a:solidFill>
                  <a:srgbClr val="7030A0"/>
                </a:solidFill>
                <a:cs typeface="B Titr" pitchFamily="2" charset="-78"/>
              </a:rPr>
              <a:t>كنترل دستوري </a:t>
            </a:r>
            <a:r>
              <a:rPr lang="fa-IR" sz="3200" b="1" dirty="0" smtClean="0">
                <a:cs typeface="B Titr" pitchFamily="2" charset="-78"/>
              </a:rPr>
              <a:t>(مشخص كردن كارهايي كه بايد انجام شود)  </a:t>
            </a:r>
            <a:endParaRPr lang="en-US" sz="3200" b="1" dirty="0" smtClean="0">
              <a:cs typeface="B Titr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98763" y="166254"/>
            <a:ext cx="8372104" cy="178129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50000"/>
              </a:lnSpc>
            </a:pPr>
            <a:r>
              <a:rPr lang="fa-IR" sz="3200" dirty="0" smtClean="0">
                <a:solidFill>
                  <a:schemeClr val="tx1"/>
                </a:solidFill>
              </a:rPr>
              <a:t> </a:t>
            </a:r>
          </a:p>
          <a:p>
            <a:pPr algn="ctr" rtl="1">
              <a:lnSpc>
                <a:spcPct val="150000"/>
              </a:lnSpc>
            </a:pPr>
            <a:r>
              <a:rPr lang="fa-IR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شيوه هاي نظارت بر اساس سطح شايستگي هاي معلمان</a:t>
            </a:r>
            <a:endParaRPr lang="en-US" sz="32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  <a:p>
            <a:pPr algn="ctr" rtl="1"/>
            <a:endParaRPr lang="en-US" sz="32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6966274"/>
      </p:ext>
    </p:extLst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99408" y="3861850"/>
            <a:ext cx="288548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80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پايان</a:t>
            </a:r>
            <a:endParaRPr lang="en-US" sz="8000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6297460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6538" y="2404842"/>
            <a:ext cx="943554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200000"/>
              </a:lnSpc>
              <a:buFont typeface="Wingdings" pitchFamily="2" charset="2"/>
              <a:buChar char="v"/>
            </a:pPr>
            <a:r>
              <a:rPr lang="fa-IR" sz="4000" b="1" dirty="0" smtClean="0">
                <a:cs typeface="B Titr" pitchFamily="2" charset="-78"/>
              </a:rPr>
              <a:t>مقايسه و تطبيق ميان آنچه هست با آنچه بايد شد.</a:t>
            </a:r>
            <a:endParaRPr lang="en-US" sz="4000" b="1" dirty="0" smtClean="0">
              <a:cs typeface="B Titr" pitchFamily="2" charset="-78"/>
            </a:endParaRP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endParaRPr lang="fa-IR" sz="2400" b="1" dirty="0" smtClean="0"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971304" y="451263"/>
            <a:ext cx="6187044" cy="156754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66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تعريف نظارت</a:t>
            </a:r>
          </a:p>
        </p:txBody>
      </p:sp>
    </p:spTree>
    <p:extLst>
      <p:ext uri="{BB962C8B-B14F-4D97-AF65-F5344CB8AC3E}">
        <p14:creationId xmlns="" xmlns:p14="http://schemas.microsoft.com/office/powerpoint/2010/main" val="656966274"/>
      </p:ext>
    </p:extLst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69762"/>
            <a:ext cx="9435549" cy="5300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200000"/>
              </a:lnSpc>
              <a:buFont typeface="Wingdings" pitchFamily="2" charset="2"/>
              <a:buChar char="Ø"/>
            </a:pPr>
            <a:r>
              <a:rPr lang="fa-IR" sz="4400" dirty="0" smtClean="0"/>
              <a:t> </a:t>
            </a:r>
            <a:r>
              <a:rPr lang="fa-IR" sz="4400" b="1" dirty="0" smtClean="0">
                <a:cs typeface="B Titr" pitchFamily="2" charset="-78"/>
              </a:rPr>
              <a:t>اصلاح و بهبود روش ها وفرايند ها</a:t>
            </a:r>
          </a:p>
          <a:p>
            <a:pPr algn="just" rtl="1">
              <a:lnSpc>
                <a:spcPct val="200000"/>
              </a:lnSpc>
              <a:buFont typeface="Wingdings" pitchFamily="2" charset="2"/>
              <a:buChar char="Ø"/>
            </a:pPr>
            <a:r>
              <a:rPr lang="fa-IR" sz="4400" b="1" dirty="0" smtClean="0">
                <a:cs typeface="B Titr" pitchFamily="2" charset="-78"/>
              </a:rPr>
              <a:t>رشد حرفه اي معلمان</a:t>
            </a:r>
            <a:endParaRPr lang="en-US" sz="4400" b="1" dirty="0" smtClean="0">
              <a:cs typeface="B Titr" pitchFamily="2" charset="-78"/>
            </a:endParaRPr>
          </a:p>
          <a:p>
            <a:pPr lvl="0" algn="just" rtl="1">
              <a:lnSpc>
                <a:spcPct val="200000"/>
              </a:lnSpc>
              <a:buFont typeface="Wingdings" pitchFamily="2" charset="2"/>
              <a:buChar char="Ø"/>
            </a:pPr>
            <a:r>
              <a:rPr lang="fa-IR" sz="4400" b="1" dirty="0" smtClean="0">
                <a:cs typeface="B Titr" pitchFamily="2" charset="-78"/>
              </a:rPr>
              <a:t>تضمين كيفيت، بهبود كيفيت</a:t>
            </a:r>
            <a:endParaRPr lang="en-US" sz="4400" b="1" dirty="0" smtClean="0">
              <a:cs typeface="B Titr" pitchFamily="2" charset="-78"/>
            </a:endParaRPr>
          </a:p>
          <a:p>
            <a:pPr algn="just" rtl="1">
              <a:lnSpc>
                <a:spcPct val="200000"/>
              </a:lnSpc>
            </a:pPr>
            <a:endParaRPr lang="en-US" sz="4400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641268" y="709300"/>
            <a:ext cx="8360228" cy="156754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5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هدف نظارت و راهنمايي آموزشي</a:t>
            </a:r>
          </a:p>
        </p:txBody>
      </p:sp>
    </p:spTree>
    <p:extLst>
      <p:ext uri="{BB962C8B-B14F-4D97-AF65-F5344CB8AC3E}">
        <p14:creationId xmlns="" xmlns:p14="http://schemas.microsoft.com/office/powerpoint/2010/main" val="656966274"/>
      </p:ext>
    </p:extLst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1886" y="1151907"/>
            <a:ext cx="90133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4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شاخص هاي نظارت و راهنمايي آموزش 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(فرايند ياددهي-يادگيري)</a:t>
            </a:r>
            <a:endParaRPr lang="en-US" sz="4800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696627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4667" y="730421"/>
            <a:ext cx="8752460" cy="5763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44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فعاليت هاي كاوشگري در كلاس </a:t>
            </a:r>
            <a:endParaRPr lang="en-US" sz="4400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  <a:p>
            <a:pPr lvl="0" algn="just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44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هم انديشي، كارتيمي، گفتگو و ... </a:t>
            </a:r>
            <a:endParaRPr lang="en-US" sz="4400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  <a:p>
            <a:pPr lvl="0" algn="just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44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دست ورزي، انجام دادن، مهارت، ساخت و توليد </a:t>
            </a:r>
            <a:endParaRPr lang="en-US" sz="4400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  <a:p>
            <a:pPr lvl="0" algn="just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44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بهره گيري از فناوري هاي نوين</a:t>
            </a:r>
            <a:endParaRPr lang="en-US" sz="4400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  <a:p>
            <a:pPr algn="just" rtl="1">
              <a:lnSpc>
                <a:spcPct val="150000"/>
              </a:lnSpc>
              <a:buFont typeface="Wingdings" pitchFamily="2" charset="2"/>
              <a:buChar char="Ø"/>
            </a:pPr>
            <a:endParaRPr lang="fa-IR" sz="2800" b="1" dirty="0" smtClean="0"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6966274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5647" y="730421"/>
            <a:ext cx="84314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44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ايجاد فرصت خودارزيابي </a:t>
            </a:r>
            <a:endParaRPr lang="en-US" sz="4400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  <a:p>
            <a:pPr lvl="0" algn="just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44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بهره گيري از ارزشيابي فرايندي (در فرايند يادگيري) و ارائه بازخوردهاي مؤثر</a:t>
            </a:r>
            <a:endParaRPr lang="en-US" sz="4400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  <a:p>
            <a:pPr lvl="0" algn="just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36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برقراري ارتباط مفاهيم با زندگي (ارزشها و ...)</a:t>
            </a:r>
            <a:endParaRPr lang="en-US" sz="3600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  <a:p>
            <a:pPr lvl="0" algn="just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44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بهره گيري از ارزشيابي عملكردي </a:t>
            </a:r>
            <a:endParaRPr lang="en-US" sz="4400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  <a:p>
            <a:pPr algn="just" rtl="1">
              <a:lnSpc>
                <a:spcPct val="150000"/>
              </a:lnSpc>
              <a:buFont typeface="Wingdings" pitchFamily="2" charset="2"/>
              <a:buChar char="Ø"/>
            </a:pPr>
            <a:endParaRPr lang="fa-IR" sz="2800" b="1" dirty="0" smtClean="0"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696627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662" y="2102852"/>
            <a:ext cx="9435549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3600" b="1" dirty="0" smtClean="0">
                <a:cs typeface="B Titr" pitchFamily="2" charset="-78"/>
              </a:rPr>
              <a:t>چون يادگيري از طريق </a:t>
            </a:r>
            <a:r>
              <a:rPr lang="fa-IR" sz="3600" b="1" dirty="0" smtClean="0">
                <a:solidFill>
                  <a:schemeClr val="accent5"/>
                </a:solidFill>
                <a:cs typeface="B Titr" pitchFamily="2" charset="-78"/>
              </a:rPr>
              <a:t>تفكر</a:t>
            </a:r>
            <a:r>
              <a:rPr lang="fa-IR" sz="3600" b="1" dirty="0" smtClean="0">
                <a:cs typeface="B Titr" pitchFamily="2" charset="-78"/>
              </a:rPr>
              <a:t>، </a:t>
            </a:r>
            <a:r>
              <a:rPr lang="fa-IR" sz="3600" b="1" dirty="0" smtClean="0">
                <a:solidFill>
                  <a:schemeClr val="accent1">
                    <a:lumMod val="50000"/>
                  </a:schemeClr>
                </a:solidFill>
                <a:cs typeface="B Titr" pitchFamily="2" charset="-78"/>
              </a:rPr>
              <a:t>تعامل</a:t>
            </a:r>
            <a:r>
              <a:rPr lang="fa-IR" sz="3600" b="1" dirty="0" smtClean="0">
                <a:cs typeface="B Titr" pitchFamily="2" charset="-78"/>
              </a:rPr>
              <a:t> و </a:t>
            </a:r>
            <a:r>
              <a:rPr lang="fa-IR" sz="3600" b="1" dirty="0" smtClean="0">
                <a:solidFill>
                  <a:srgbClr val="00B0F0"/>
                </a:solidFill>
                <a:cs typeface="B Titr" pitchFamily="2" charset="-78"/>
              </a:rPr>
              <a:t>دست ورزي </a:t>
            </a:r>
            <a:r>
              <a:rPr lang="fa-IR" sz="3600" b="1" dirty="0" smtClean="0">
                <a:cs typeface="B Titr" pitchFamily="2" charset="-78"/>
              </a:rPr>
              <a:t>و </a:t>
            </a:r>
            <a:r>
              <a:rPr lang="fa-IR" sz="3600" b="1" dirty="0" smtClean="0">
                <a:solidFill>
                  <a:srgbClr val="7030A0"/>
                </a:solidFill>
                <a:cs typeface="B Titr" pitchFamily="2" charset="-78"/>
              </a:rPr>
              <a:t>خودارزيابي</a:t>
            </a:r>
            <a:r>
              <a:rPr lang="fa-IR" sz="3600" b="1" dirty="0" smtClean="0">
                <a:cs typeface="B Titr" pitchFamily="2" charset="-78"/>
              </a:rPr>
              <a:t> صورت مي گيرد. </a:t>
            </a:r>
            <a:endParaRPr lang="en-US" sz="3600" b="1" dirty="0" smtClean="0">
              <a:cs typeface="B Titr" pitchFamily="2" charset="-78"/>
            </a:endParaRPr>
          </a:p>
          <a:p>
            <a:pPr lvl="0" algn="just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3600" b="1" dirty="0" smtClean="0">
                <a:cs typeface="B Titr" pitchFamily="2" charset="-78"/>
              </a:rPr>
              <a:t>چون يادگيري </a:t>
            </a:r>
            <a:r>
              <a:rPr lang="fa-IR" sz="3600" b="1" dirty="0" smtClean="0">
                <a:solidFill>
                  <a:srgbClr val="FF0000"/>
                </a:solidFill>
                <a:cs typeface="B Titr" pitchFamily="2" charset="-78"/>
              </a:rPr>
              <a:t>ساخت دانش </a:t>
            </a:r>
            <a:r>
              <a:rPr lang="fa-IR" sz="3600" b="1" dirty="0" smtClean="0">
                <a:cs typeface="B Titr" pitchFamily="2" charset="-78"/>
              </a:rPr>
              <a:t>است.</a:t>
            </a:r>
            <a:endParaRPr lang="en-US" sz="3600" b="1" dirty="0" smtClean="0">
              <a:cs typeface="B Titr" pitchFamily="2" charset="-78"/>
            </a:endParaRPr>
          </a:p>
          <a:p>
            <a:pPr lvl="0" algn="just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3600" b="1" dirty="0" smtClean="0">
                <a:cs typeface="B Titr" pitchFamily="2" charset="-78"/>
              </a:rPr>
              <a:t>چون يادگيري </a:t>
            </a:r>
            <a:r>
              <a:rPr lang="fa-IR" sz="3600" b="1" dirty="0" smtClean="0">
                <a:solidFill>
                  <a:srgbClr val="00B0F0"/>
                </a:solidFill>
                <a:cs typeface="B Titr" pitchFamily="2" charset="-78"/>
              </a:rPr>
              <a:t>كسب شايستگي ها</a:t>
            </a:r>
            <a:r>
              <a:rPr lang="fa-IR" sz="3600" b="1" dirty="0" smtClean="0">
                <a:cs typeface="B Titr" pitchFamily="2" charset="-78"/>
              </a:rPr>
              <a:t>، در جهت درك و اصلاح موقعيت خود و ديگران و شكل گيري هويت است. </a:t>
            </a:r>
            <a:endParaRPr lang="en-US" sz="3600" b="1" dirty="0" smtClean="0">
              <a:cs typeface="B Titr" pitchFamily="2" charset="-78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fa-IR" sz="2000" b="1" dirty="0" smtClean="0"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353787" y="451263"/>
            <a:ext cx="7148945" cy="156754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48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چرا اين شاخص ها مهم هستند؟</a:t>
            </a:r>
            <a:endParaRPr lang="en-US" sz="48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6966274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662" y="1687215"/>
            <a:ext cx="8776211" cy="5501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3600" b="1" dirty="0" smtClean="0">
                <a:cs typeface="B Titr" pitchFamily="2" charset="-78"/>
              </a:rPr>
              <a:t>يادگيرنده </a:t>
            </a:r>
            <a:r>
              <a:rPr lang="fa-IR" sz="3600" b="1" dirty="0" smtClean="0">
                <a:solidFill>
                  <a:srgbClr val="00B0F0"/>
                </a:solidFill>
                <a:cs typeface="B Titr" pitchFamily="2" charset="-78"/>
              </a:rPr>
              <a:t>توانايي شناخت </a:t>
            </a:r>
            <a:r>
              <a:rPr lang="fa-IR" sz="3600" b="1" dirty="0" smtClean="0">
                <a:cs typeface="B Titr" pitchFamily="2" charset="-78"/>
              </a:rPr>
              <a:t>دارد. (عقل)</a:t>
            </a:r>
            <a:endParaRPr lang="en-US" sz="3600" b="1" dirty="0" smtClean="0">
              <a:cs typeface="B Titr" pitchFamily="2" charset="-78"/>
            </a:endParaRPr>
          </a:p>
          <a:p>
            <a:pPr lvl="0" algn="just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3600" b="1" dirty="0" smtClean="0">
                <a:cs typeface="B Titr" pitchFamily="2" charset="-78"/>
              </a:rPr>
              <a:t>يادگيرنده </a:t>
            </a:r>
            <a:r>
              <a:rPr lang="fa-IR" sz="3600" b="1" dirty="0" smtClean="0">
                <a:solidFill>
                  <a:srgbClr val="FF0000"/>
                </a:solidFill>
                <a:cs typeface="B Titr" pitchFamily="2" charset="-78"/>
              </a:rPr>
              <a:t>داتاً اجتماعي </a:t>
            </a:r>
            <a:r>
              <a:rPr lang="fa-IR" sz="3600" b="1" dirty="0" smtClean="0">
                <a:cs typeface="B Titr" pitchFamily="2" charset="-78"/>
              </a:rPr>
              <a:t>است.</a:t>
            </a:r>
            <a:endParaRPr lang="en-US" sz="3600" b="1" dirty="0" smtClean="0">
              <a:cs typeface="B Titr" pitchFamily="2" charset="-78"/>
            </a:endParaRPr>
          </a:p>
          <a:p>
            <a:pPr lvl="0" algn="just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3600" b="1" dirty="0" smtClean="0">
                <a:cs typeface="B Titr" pitchFamily="2" charset="-78"/>
              </a:rPr>
              <a:t>يادگيرنده داراي </a:t>
            </a:r>
            <a:r>
              <a:rPr lang="fa-IR" sz="3600" b="1" dirty="0" smtClean="0">
                <a:solidFill>
                  <a:srgbClr val="00B050"/>
                </a:solidFill>
                <a:cs typeface="B Titr" pitchFamily="2" charset="-78"/>
              </a:rPr>
              <a:t>استعدادهاي متنوع </a:t>
            </a:r>
            <a:r>
              <a:rPr lang="fa-IR" sz="3600" b="1" dirty="0" smtClean="0">
                <a:cs typeface="B Titr" pitchFamily="2" charset="-78"/>
              </a:rPr>
              <a:t>(هوش هاي چندگانه) است.</a:t>
            </a:r>
            <a:endParaRPr lang="en-US" sz="3600" b="1" dirty="0" smtClean="0">
              <a:cs typeface="B Titr" pitchFamily="2" charset="-78"/>
            </a:endParaRPr>
          </a:p>
          <a:p>
            <a:pPr lvl="0" algn="just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3600" b="1" dirty="0" smtClean="0">
                <a:cs typeface="B Titr" pitchFamily="2" charset="-78"/>
              </a:rPr>
              <a:t>يادگيرنده از </a:t>
            </a:r>
            <a:r>
              <a:rPr lang="fa-IR" sz="3600" b="1" dirty="0" smtClean="0">
                <a:solidFill>
                  <a:srgbClr val="7030A0"/>
                </a:solidFill>
                <a:cs typeface="B Titr" pitchFamily="2" charset="-78"/>
              </a:rPr>
              <a:t>عواطف متنوع </a:t>
            </a:r>
            <a:r>
              <a:rPr lang="fa-IR" sz="3600" b="1" dirty="0" smtClean="0">
                <a:cs typeface="B Titr" pitchFamily="2" charset="-78"/>
              </a:rPr>
              <a:t>برخوردار است.</a:t>
            </a:r>
          </a:p>
          <a:p>
            <a:pPr lvl="0" algn="just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3600" b="1" dirty="0" smtClean="0">
                <a:cs typeface="B Titr" pitchFamily="2" charset="-78"/>
              </a:rPr>
              <a:t>و...</a:t>
            </a:r>
            <a:endParaRPr lang="en-US" sz="3600" b="1" dirty="0" smtClean="0">
              <a:cs typeface="B Titr" pitchFamily="2" charset="-78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fa-IR" b="1" dirty="0" smtClean="0"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79418" y="332511"/>
            <a:ext cx="6899563" cy="124690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60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مباني يادگيري</a:t>
            </a:r>
            <a:endParaRPr lang="en-US" sz="60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6966274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088503"/>
            <a:ext cx="974964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3600" b="1" dirty="0" smtClean="0">
                <a:solidFill>
                  <a:srgbClr val="C00000"/>
                </a:solidFill>
                <a:cs typeface="B Titr" pitchFamily="2" charset="-78"/>
              </a:rPr>
              <a:t>خود نظارتي </a:t>
            </a:r>
            <a:r>
              <a:rPr lang="fa-IR" sz="3600" b="1" dirty="0" smtClean="0">
                <a:cs typeface="B Titr" pitchFamily="2" charset="-78"/>
              </a:rPr>
              <a:t>(خودكنترلي) (خود راهبري) توسط معلمان</a:t>
            </a:r>
          </a:p>
          <a:p>
            <a:pPr lvl="0" algn="just" rtl="1">
              <a:lnSpc>
                <a:spcPct val="150000"/>
              </a:lnSpc>
            </a:pPr>
            <a:endParaRPr lang="fa-IR" sz="3600" dirty="0" smtClean="0"/>
          </a:p>
          <a:p>
            <a:pPr lvl="0" algn="just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3600" b="1" dirty="0" smtClean="0">
                <a:solidFill>
                  <a:srgbClr val="00B050"/>
                </a:solidFill>
                <a:cs typeface="B Titr" pitchFamily="2" charset="-78"/>
              </a:rPr>
              <a:t>نظارت بيروني </a:t>
            </a:r>
            <a:r>
              <a:rPr lang="fa-IR" sz="3600" b="1" dirty="0" smtClean="0">
                <a:cs typeface="B Titr" pitchFamily="2" charset="-78"/>
              </a:rPr>
              <a:t>(مدير، معاون،گروه هاي آموزشي)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235034" y="439385"/>
            <a:ext cx="7659584" cy="159129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4000" dirty="0" smtClean="0"/>
              <a:t> </a:t>
            </a:r>
            <a:r>
              <a:rPr lang="fa-IR" sz="40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itchFamily="2" charset="-78"/>
              </a:rPr>
              <a:t>روش هاي نظارت و راهنمايي (عمومي)</a:t>
            </a:r>
            <a:endParaRPr lang="en-US" sz="40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69662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175</TotalTime>
  <Words>406</Words>
  <Application>Microsoft Office PowerPoint</Application>
  <PresentationFormat>Custom</PresentationFormat>
  <Paragraphs>57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Facet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MRT www.Win2Farsi.com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MRT Pack 20 DVDs</dc:creator>
  <cp:lastModifiedBy>modir</cp:lastModifiedBy>
  <cp:revision>34</cp:revision>
  <dcterms:created xsi:type="dcterms:W3CDTF">2016-07-24T03:37:52Z</dcterms:created>
  <dcterms:modified xsi:type="dcterms:W3CDTF">2017-12-31T08:11:37Z</dcterms:modified>
</cp:coreProperties>
</file>