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4"/>
  </p:notesMasterIdLst>
  <p:sldIdLst>
    <p:sldId id="303" r:id="rId2"/>
    <p:sldId id="304" r:id="rId3"/>
    <p:sldId id="268" r:id="rId4"/>
    <p:sldId id="269" r:id="rId5"/>
    <p:sldId id="270" r:id="rId6"/>
    <p:sldId id="277" r:id="rId7"/>
    <p:sldId id="279" r:id="rId8"/>
    <p:sldId id="280" r:id="rId9"/>
    <p:sldId id="281" r:id="rId10"/>
    <p:sldId id="282" r:id="rId11"/>
    <p:sldId id="306" r:id="rId12"/>
    <p:sldId id="308" r:id="rId13"/>
    <p:sldId id="283" r:id="rId14"/>
    <p:sldId id="284" r:id="rId15"/>
    <p:sldId id="259" r:id="rId16"/>
    <p:sldId id="275" r:id="rId17"/>
    <p:sldId id="260" r:id="rId18"/>
    <p:sldId id="261" r:id="rId19"/>
    <p:sldId id="262" r:id="rId20"/>
    <p:sldId id="263" r:id="rId21"/>
    <p:sldId id="287" r:id="rId22"/>
    <p:sldId id="264" r:id="rId23"/>
    <p:sldId id="265" r:id="rId24"/>
    <p:sldId id="266" r:id="rId25"/>
    <p:sldId id="285" r:id="rId26"/>
    <p:sldId id="286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24892-7D22-4182-994B-E5122CB6EEB1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6882A-EEB8-47EE-8BCF-829D43E2C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EA32A-9A8B-4E11-9388-65B06C0DEAB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6882A-EEB8-47EE-8BCF-829D43E2C46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2DB2D8-7686-4D81-A015-1DFE3563016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ECE4CB-4BB6-4C55-AC73-27D8EAF2E09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a.wikipedia.org/wiki/%D8%B0%D8%B1%D9%87%E2%80%8C%D8%A8%DB%8C%D9%86" TargetMode="External"/><Relationship Id="rId2" Type="http://schemas.openxmlformats.org/officeDocument/2006/relationships/hyperlink" Target="http://fa.wikipedia.org/wiki/%D8%A7%D8%AA%D8%A7%D9%82%DA%A9_%D8%AA%D8%A7%D8%B1%DB%8C%DA%A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5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56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851648" cy="5715000"/>
          </a:xfrm>
        </p:spPr>
        <p:txBody>
          <a:bodyPr/>
          <a:lstStyle/>
          <a:p>
            <a:pPr rtl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1" y="1752600"/>
            <a:ext cx="89915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Ideas of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Calculus</a:t>
            </a:r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in Islam and India               </a:t>
            </a:r>
            <a:endParaRPr lang="en-US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وحال گسترش این دو ایده است که در ادامه بحث خواهد شد.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4114800" cy="5638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 </a:t>
            </a:r>
            <a:r>
              <a:rPr lang="fa-IR" b="1" dirty="0" smtClean="0"/>
              <a:t>ابن هیثم</a:t>
            </a:r>
            <a:r>
              <a:rPr lang="fa-IR" dirty="0" smtClean="0"/>
              <a:t> 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(1039-965)</a:t>
            </a:r>
          </a:p>
          <a:p>
            <a:pPr algn="r" rtl="1"/>
            <a:r>
              <a:rPr lang="fa-IR" dirty="0" smtClean="0"/>
              <a:t>دانشمندان سرشناس ایرانی در قاهره می زیست.</a:t>
            </a:r>
          </a:p>
          <a:p>
            <a:pPr algn="r" rtl="1"/>
            <a:r>
              <a:rPr lang="fa-IR" dirty="0" smtClean="0"/>
              <a:t>اولین دانشمند فیزیک نور در جهان است، که در زمینه شناخت نورو قانون‌های شکست و بازتاب آن نقش مهمی ایفا کرده‌است. شرح اصول </a:t>
            </a:r>
            <a:r>
              <a:rPr lang="fa-IR" dirty="0" smtClean="0">
                <a:hlinkClick r:id="rId2" tooltip="اتاقک تاریک"/>
              </a:rPr>
              <a:t>اتاقک تاریک</a:t>
            </a:r>
            <a:r>
              <a:rPr lang="fa-IR" dirty="0" smtClean="0"/>
              <a:t> و اختراع </a:t>
            </a:r>
            <a:r>
              <a:rPr lang="fa-IR" dirty="0" smtClean="0">
                <a:hlinkClick r:id="rId3" tooltip="ذره‌بین"/>
              </a:rPr>
              <a:t>ذره‌بین</a:t>
            </a:r>
            <a:r>
              <a:rPr lang="fa-IR" dirty="0" smtClean="0"/>
              <a:t> از کارهای برجستهٔ این دانشمند ایرانی و مسلمان است.</a:t>
            </a:r>
          </a:p>
          <a:p>
            <a:pPr algn="r" rtl="1"/>
            <a:endParaRPr lang="en-US" dirty="0"/>
          </a:p>
        </p:txBody>
      </p:sp>
      <p:pic>
        <p:nvPicPr>
          <p:cNvPr id="57346" name="Picture 2" descr="E:\f.f\f..f\tarikh riazi\493px-Ibn_al-Haytha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762000"/>
            <a:ext cx="4137058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172712"/>
          </a:xfrm>
        </p:spPr>
        <p:txBody>
          <a:bodyPr>
            <a:normAutofit/>
          </a:bodyPr>
          <a:lstStyle/>
          <a:p>
            <a:pPr algn="r" rtl="1"/>
            <a:r>
              <a:rPr lang="fa-IR" b="1" dirty="0" smtClean="0"/>
              <a:t>قبل از رفتن به قرن 11 مصر:</a:t>
            </a:r>
            <a:br>
              <a:rPr lang="fa-IR" b="1" dirty="0" smtClean="0"/>
            </a:br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sz="5400" b="1" dirty="0" smtClean="0"/>
              <a:t>نامه فرما را داریم.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pPr algn="r" rtl="1"/>
            <a:r>
              <a:rPr lang="fa-IR" b="1" dirty="0" smtClean="0"/>
              <a:t>در ابتدا به قرن 11 مصر می رویم: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 algn="r" rtl="1"/>
            <a:r>
              <a:rPr lang="fa-IR" b="1" dirty="0" smtClean="0"/>
              <a:t>مجموع های توان های صحیح </a:t>
            </a:r>
            <a:endParaRPr lang="en-US" dirty="0" smtClean="0"/>
          </a:p>
          <a:p>
            <a:pPr algn="r" rtl="1"/>
            <a:r>
              <a:rPr lang="fa-IR" b="1" dirty="0" smtClean="0"/>
              <a:t>فرمول هایی برای مجموع های توانی های</a:t>
            </a:r>
            <a:r>
              <a:rPr lang="en-US" b="1" dirty="0" smtClean="0"/>
              <a:t>k</a:t>
            </a:r>
            <a:r>
              <a:rPr lang="fa-IR" b="1" dirty="0" smtClean="0"/>
              <a:t>ام مثل ورژن نامساوی روبرال از اوایل قرن 11 به وسیله </a:t>
            </a:r>
            <a:r>
              <a:rPr lang="en-US" b="1" dirty="0" err="1" smtClean="0"/>
              <a:t>Haytham</a:t>
            </a:r>
            <a:r>
              <a:rPr lang="fa-IR" b="1" dirty="0" smtClean="0"/>
              <a:t>نیز شناخته شده بودند</a:t>
            </a:r>
            <a:r>
              <a:rPr lang="en-US" b="1" dirty="0" smtClean="0"/>
              <a:t> </a:t>
            </a:r>
            <a:r>
              <a:rPr lang="fa-IR" b="1" dirty="0" smtClean="0"/>
              <a:t>و حتی فرمولی برای مجموع های مربع ها حدود 250سال قبل از میلاد به وسیله ارشمیدس نیز ارائه شده بود.</a:t>
            </a:r>
            <a:endParaRPr lang="en-US" dirty="0" smtClean="0"/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b="1" dirty="0" smtClean="0"/>
              <a:t> </a:t>
            </a:r>
            <a:r>
              <a:rPr lang="en-US" b="1" dirty="0" err="1" smtClean="0"/>
              <a:t>Haytham</a:t>
            </a:r>
            <a:r>
              <a:rPr lang="fa-IR" b="1" dirty="0" smtClean="0"/>
              <a:t>نشان داد که چطور فرمولی  برای توان های</a:t>
            </a:r>
            <a:r>
              <a:rPr lang="en-US" b="1" dirty="0" smtClean="0"/>
              <a:t>k</a:t>
            </a:r>
            <a:r>
              <a:rPr lang="fa-IR" b="1" dirty="0" smtClean="0"/>
              <a:t> ام را از </a:t>
            </a:r>
            <a:r>
              <a:rPr lang="en-US" b="1" dirty="0" smtClean="0"/>
              <a:t>k=1</a:t>
            </a:r>
            <a:r>
              <a:rPr lang="fa-IR" b="1" dirty="0" smtClean="0"/>
              <a:t> تا 4</a:t>
            </a:r>
            <a:r>
              <a:rPr lang="en-US" b="1" dirty="0" smtClean="0"/>
              <a:t>k=</a:t>
            </a:r>
            <a:r>
              <a:rPr lang="fa-IR" b="1" dirty="0" smtClean="0"/>
              <a:t>گسترش میدهد و حتی توانست اثباتش را برای مجموع هر توان های صحیحی تعمیم دهد.</a:t>
            </a:r>
          </a:p>
          <a:p>
            <a:pPr algn="r" rtl="1">
              <a:buNone/>
            </a:pPr>
            <a:r>
              <a:rPr lang="fa-IR" b="1" dirty="0" smtClean="0"/>
              <a:t>اما تعمیم اثباتش را بیان نکرد و این شاید برای این بود که او نیازی به آنها نداشته است.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معادله ای از </a:t>
            </a:r>
            <a:r>
              <a:rPr lang="en-US" dirty="0" err="1" smtClean="0"/>
              <a:t>Haytham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en-US" b="1" dirty="0" err="1" smtClean="0"/>
              <a:t>Haytham</a:t>
            </a:r>
            <a:r>
              <a:rPr lang="fa-IR" b="1" dirty="0" smtClean="0"/>
              <a:t> از معادله </a:t>
            </a:r>
          </a:p>
          <a:p>
            <a:pPr algn="r" rtl="1">
              <a:buNone/>
            </a:pPr>
            <a:endParaRPr lang="fa-IR" b="1" dirty="0" smtClean="0"/>
          </a:p>
          <a:p>
            <a:pPr algn="r" rtl="1">
              <a:buNone/>
            </a:pPr>
            <a:endParaRPr lang="fa-IR" b="1" dirty="0" smtClean="0"/>
          </a:p>
          <a:p>
            <a:pPr algn="r" rtl="1">
              <a:buNone/>
            </a:pPr>
            <a:r>
              <a:rPr lang="fa-IR" b="1" dirty="0" smtClean="0"/>
              <a:t>استفاده میکند و اثبات هایش را با استقرا روی </a:t>
            </a:r>
            <a:r>
              <a:rPr lang="en-US" b="1" dirty="0" smtClean="0"/>
              <a:t>n</a:t>
            </a:r>
            <a:r>
              <a:rPr lang="fa-IR" b="1" dirty="0" smtClean="0"/>
              <a:t> بیان میکند که ما در این جا برای حالت </a:t>
            </a:r>
            <a:r>
              <a:rPr lang="en-US" b="1" dirty="0" smtClean="0"/>
              <a:t>k=3 </a:t>
            </a:r>
            <a:r>
              <a:rPr lang="fa-IR" b="1" dirty="0" smtClean="0"/>
              <a:t>و </a:t>
            </a:r>
            <a:r>
              <a:rPr lang="en-US" b="1" dirty="0" smtClean="0"/>
              <a:t>n=4</a:t>
            </a:r>
            <a:r>
              <a:rPr lang="fa-IR" b="1" dirty="0" smtClean="0"/>
              <a:t> اثباتش را در نظر می گیریم:</a:t>
            </a:r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>
              <a:buNone/>
            </a:pPr>
            <a:endParaRPr lang="en-US" dirty="0" smtClean="0"/>
          </a:p>
          <a:p>
            <a:pPr algn="r" rtl="1"/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648200"/>
            <a:ext cx="5849938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86000"/>
            <a:ext cx="4038600" cy="95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برای </a:t>
            </a:r>
            <a:r>
              <a:rPr lang="en-US" b="1" dirty="0" smtClean="0"/>
              <a:t>;n=3</a:t>
            </a:r>
            <a:endParaRPr lang="fa-IR" b="1" dirty="0" smtClean="0"/>
          </a:p>
          <a:p>
            <a:pPr algn="r" rtl="1"/>
            <a:endParaRPr lang="en-US" b="1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5735638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بنابراین او با اثبات فرمول های مجموع برای مربعات و مکعبات به شکل زیر: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95600"/>
            <a:ext cx="381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572000"/>
            <a:ext cx="38195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یک اثبات برای هر </a:t>
            </a:r>
            <a:r>
              <a:rPr lang="en-US" b="1" dirty="0" smtClean="0"/>
              <a:t>k</a:t>
            </a:r>
            <a:r>
              <a:rPr lang="fa-IR" b="1" dirty="0" smtClean="0"/>
              <a:t>ای با استقرا روی </a:t>
            </a:r>
            <a:r>
              <a:rPr lang="en-US" b="1" dirty="0" smtClean="0"/>
              <a:t>n</a:t>
            </a:r>
            <a:r>
              <a:rPr lang="fa-IR" b="1" dirty="0" smtClean="0"/>
              <a:t>،برای مجموع های توان های صحیح ارایه می دهد.حال در ادامه داریم:</a:t>
            </a:r>
            <a:endParaRPr lang="en-US" dirty="0" smtClean="0"/>
          </a:p>
          <a:p>
            <a:pPr algn="r" rtl="1"/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95600"/>
            <a:ext cx="55530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5935663" cy="570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96712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 smtClean="0"/>
              <a:t>استاد راهنما:دکتر اصغری</a:t>
            </a:r>
            <a:br>
              <a:rPr lang="fa-IR" sz="4000" dirty="0" smtClean="0"/>
            </a:br>
            <a:r>
              <a:rPr lang="fa-IR" sz="4000" dirty="0" smtClean="0"/>
              <a:t/>
            </a:r>
            <a:br>
              <a:rPr lang="fa-IR" sz="4000" dirty="0" smtClean="0"/>
            </a:br>
            <a:r>
              <a:rPr lang="fa-IR" sz="4000" dirty="0" smtClean="0"/>
              <a:t>گردآورندگان :رویا سلطانلو و فهیمه فاطمی</a:t>
            </a:r>
            <a:br>
              <a:rPr lang="fa-IR" sz="4000" dirty="0" smtClean="0"/>
            </a:br>
            <a:r>
              <a:rPr lang="fa-IR" sz="4000" dirty="0" smtClean="0"/>
              <a:t/>
            </a:r>
            <a:br>
              <a:rPr lang="fa-IR" sz="4000" dirty="0" smtClean="0"/>
            </a:br>
            <a:r>
              <a:rPr lang="fa-IR" sz="4000" dirty="0" smtClean="0"/>
              <a:t>در ارتباط با درس تاریخ ریاضیات</a:t>
            </a:r>
            <a:br>
              <a:rPr lang="fa-IR" sz="4000" dirty="0" smtClean="0"/>
            </a:br>
            <a:r>
              <a:rPr lang="fa-IR" sz="4000" dirty="0" smtClean="0"/>
              <a:t/>
            </a:r>
            <a:br>
              <a:rPr lang="fa-IR" sz="4000" dirty="0" smtClean="0"/>
            </a:br>
            <a:r>
              <a:rPr lang="fa-IR" sz="4000" dirty="0" smtClean="0"/>
              <a:t>سال تحصیلی 92-91</a:t>
            </a:r>
            <a:br>
              <a:rPr lang="fa-IR" sz="4000" dirty="0" smtClean="0"/>
            </a:br>
            <a:r>
              <a:rPr lang="fa-IR" sz="4000" dirty="0" smtClean="0"/>
              <a:t/>
            </a:r>
            <a:br>
              <a:rPr lang="fa-IR" sz="4000" dirty="0" smtClean="0"/>
            </a:b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r>
              <a:rPr lang="fa-IR" dirty="0" smtClean="0"/>
              <a:t>که این هم مساویه با:</a:t>
            </a:r>
            <a:r>
              <a:rPr lang="en-US" dirty="0" smtClean="0"/>
              <a:t> n</a:t>
            </a:r>
            <a:r>
              <a:rPr lang="en-US" baseline="30000" dirty="0" smtClean="0"/>
              <a:t>5</a:t>
            </a:r>
            <a:r>
              <a:rPr lang="en-US" dirty="0" smtClean="0"/>
              <a:t>/5 +n</a:t>
            </a:r>
            <a:r>
              <a:rPr lang="en-US" baseline="30000" dirty="0" smtClean="0"/>
              <a:t>4</a:t>
            </a:r>
            <a:r>
              <a:rPr lang="en-US" dirty="0" smtClean="0"/>
              <a:t>/2 +n</a:t>
            </a:r>
            <a:r>
              <a:rPr lang="en-US" baseline="30000" dirty="0" smtClean="0"/>
              <a:t>3</a:t>
            </a:r>
            <a:r>
              <a:rPr lang="en-US" dirty="0" smtClean="0"/>
              <a:t>/3 -n/30</a:t>
            </a:r>
          </a:p>
          <a:p>
            <a:pPr algn="r" rtl="1">
              <a:buNone/>
            </a:pPr>
            <a:r>
              <a:rPr lang="fa-IR" dirty="0" smtClean="0"/>
              <a:t>و</a:t>
            </a:r>
            <a:r>
              <a:rPr lang="en-US" dirty="0" err="1" smtClean="0"/>
              <a:t>Haytham</a:t>
            </a:r>
            <a:r>
              <a:rPr lang="fa-IR" dirty="0" smtClean="0"/>
              <a:t>ا</a:t>
            </a:r>
            <a:r>
              <a:rPr lang="fa-IR" b="1" dirty="0" smtClean="0"/>
              <a:t>ز نتیجه خوداز مجموع توان های صحیح استفاده می کند که حجم شکلی که با چرخاندن سهمی </a:t>
            </a:r>
            <a:r>
              <a:rPr lang="en-US" b="1" dirty="0" smtClean="0"/>
              <a:t>                  </a:t>
            </a:r>
            <a:r>
              <a:rPr lang="fa-IR" b="1" dirty="0" smtClean="0"/>
              <a:t> به دور خط</a:t>
            </a:r>
            <a:r>
              <a:rPr lang="en-US" b="1" dirty="0" smtClean="0"/>
              <a:t>         </a:t>
            </a:r>
            <a:r>
              <a:rPr lang="fa-IR" b="1" dirty="0" smtClean="0"/>
              <a:t> ،عمود بر محور سهمی ،ایجاد می شود را محسابه کند و نشان می دهد که این حجم </a:t>
            </a:r>
            <a:r>
              <a:rPr lang="en-US" b="1" dirty="0" smtClean="0"/>
              <a:t>     </a:t>
            </a:r>
            <a:r>
              <a:rPr lang="fa-IR" b="1" dirty="0" smtClean="0"/>
              <a:t> حجم استوانه ای به شعاع</a:t>
            </a:r>
            <a:r>
              <a:rPr lang="en-US" b="1" dirty="0" smtClean="0"/>
              <a:t>        </a:t>
            </a:r>
            <a:r>
              <a:rPr lang="fa-IR" b="1" dirty="0" smtClean="0"/>
              <a:t> وارتفاع </a:t>
            </a:r>
            <a:r>
              <a:rPr lang="en-US" b="1" dirty="0" smtClean="0"/>
              <a:t>b</a:t>
            </a:r>
            <a:r>
              <a:rPr lang="fa-IR" b="1" dirty="0" smtClean="0"/>
              <a:t> می باشد.</a:t>
            </a: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56292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2300" y="4267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267200"/>
            <a:ext cx="12954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4998720"/>
            <a:ext cx="381000" cy="56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5105400"/>
            <a:ext cx="533400" cy="37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7642374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382000" cy="4389120"/>
          </a:xfrm>
        </p:spPr>
        <p:txBody>
          <a:bodyPr/>
          <a:lstStyle/>
          <a:p>
            <a:pPr algn="r" rtl="1"/>
            <a:r>
              <a:rPr lang="fa-IR" b="1" dirty="0" smtClean="0"/>
              <a:t>روش او این گونه بود که استوانه و مخروط را به </a:t>
            </a:r>
            <a:r>
              <a:rPr lang="en-US" b="1" dirty="0" smtClean="0"/>
              <a:t>n</a:t>
            </a:r>
            <a:r>
              <a:rPr lang="fa-IR" b="1" dirty="0" smtClean="0"/>
              <a:t> تا دیسک به   ضخامت </a:t>
            </a:r>
            <a:r>
              <a:rPr lang="en-US" b="1" dirty="0" smtClean="0"/>
              <a:t>   </a:t>
            </a:r>
            <a:r>
              <a:rPr lang="fa-IR" b="1" dirty="0" smtClean="0"/>
              <a:t>       برش می داد و بعد دیسک ها را اضافه می کرد و</a:t>
            </a:r>
            <a:r>
              <a:rPr lang="en-US" b="1" dirty="0" err="1" smtClean="0"/>
              <a:t>i</a:t>
            </a:r>
            <a:r>
              <a:rPr lang="fa-IR" b="1" dirty="0" smtClean="0"/>
              <a:t> امین دیسک در مخروط دارای شعاع</a:t>
            </a:r>
            <a:r>
              <a:rPr lang="en-US" b="1" dirty="0" smtClean="0"/>
              <a:t>                              </a:t>
            </a:r>
            <a:r>
              <a:rPr lang="fa-IR" b="1" dirty="0" smtClean="0"/>
              <a:t>می باشد و بنابراین حجم می شود:</a:t>
            </a:r>
            <a:endParaRPr lang="en-US" dirty="0"/>
          </a:p>
        </p:txBody>
      </p:sp>
      <p:pic>
        <p:nvPicPr>
          <p:cNvPr id="3277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611096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2438400"/>
            <a:ext cx="914400" cy="30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81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819400"/>
            <a:ext cx="1828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و حجم کل مخروط تقریب زده می شود با :</a:t>
            </a:r>
          </a:p>
          <a:p>
            <a:pPr algn="r" rtl="1"/>
            <a:endParaRPr lang="fa-IR" b="1" dirty="0" smtClean="0"/>
          </a:p>
          <a:p>
            <a:pPr algn="r" rtl="1"/>
            <a:endParaRPr lang="fa-IR" b="1" dirty="0" smtClean="0"/>
          </a:p>
          <a:p>
            <a:pPr algn="r" rtl="1"/>
            <a:endParaRPr lang="fa-IR" b="1" dirty="0" smtClean="0"/>
          </a:p>
          <a:p>
            <a:pPr algn="r" rtl="1">
              <a:buNone/>
            </a:pPr>
            <a:endParaRPr lang="en-US" dirty="0" smtClean="0"/>
          </a:p>
          <a:p>
            <a:pPr algn="r" rtl="1"/>
            <a:endParaRPr lang="en-US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67000"/>
            <a:ext cx="603091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اما</a:t>
            </a:r>
            <a:r>
              <a:rPr lang="en-US" b="1" dirty="0" smtClean="0"/>
              <a:t> </a:t>
            </a:r>
            <a:r>
              <a:rPr lang="fa-IR" b="1" dirty="0" smtClean="0"/>
              <a:t>چون </a:t>
            </a:r>
            <a:r>
              <a:rPr lang="en-US" b="1" dirty="0" smtClean="0"/>
              <a:t> </a:t>
            </a:r>
            <a:r>
              <a:rPr lang="en-US" b="1" dirty="0" err="1" smtClean="0"/>
              <a:t>Haytham</a:t>
            </a:r>
            <a:r>
              <a:rPr lang="fa-IR" b="1" dirty="0" smtClean="0"/>
              <a:t>فرمول های مجموع های توان های مربعات و توان های  </a:t>
            </a:r>
            <a:r>
              <a:rPr lang="en-US" b="1" dirty="0" smtClean="0"/>
              <a:t>4</a:t>
            </a:r>
            <a:r>
              <a:rPr lang="fa-IR" b="1" dirty="0" smtClean="0"/>
              <a:t>ام را می دانست او می توانست محاسبه کند:</a:t>
            </a:r>
            <a:endParaRPr lang="en-US" dirty="0" smtClean="0"/>
          </a:p>
          <a:p>
            <a:pPr algn="r" rtl="1"/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895600"/>
            <a:ext cx="5697538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029200"/>
            <a:ext cx="51530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اما حجم تکه ی برش خورده ی بالای استوانه</a:t>
            </a:r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r>
              <a:rPr lang="fa-IR" b="1" dirty="0" smtClean="0"/>
              <a:t>است و بنا بر این حجم کل استوانه میشود:</a:t>
            </a:r>
            <a:endParaRPr lang="en-US" dirty="0" smtClean="0"/>
          </a:p>
          <a:p>
            <a:pPr algn="r" rtl="1">
              <a:buNone/>
            </a:pPr>
            <a:endParaRPr lang="en-US" b="1" dirty="0" smtClean="0"/>
          </a:p>
          <a:p>
            <a:pPr algn="r" rt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971800"/>
            <a:ext cx="340441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5105400"/>
            <a:ext cx="256810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و در حالی که حجم استوانه ی کم تر از آن تکه ی برش خورده هست:</a:t>
            </a:r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r>
              <a:rPr lang="fa-IR" b="1" dirty="0" smtClean="0"/>
              <a:t>و نامساوی نشان می دهد که حجم مخروط بین      استوانه کمتر از تکه  برش خورده و     استوانه کامل است و چون تکه ی برش خورده به اندازه دلخواه کوچک می شود وقتی </a:t>
            </a:r>
            <a:r>
              <a:rPr lang="en-US" b="1" dirty="0" smtClean="0"/>
              <a:t>n</a:t>
            </a:r>
            <a:r>
              <a:rPr lang="fa-IR" b="1" dirty="0" smtClean="0"/>
              <a:t>به اندازه کافی بزرگ شود،بنابراین حجم مخروط دقیقا     حجم استوانه می شود.</a:t>
            </a:r>
            <a:endParaRPr lang="en-US" dirty="0" smtClean="0"/>
          </a:p>
          <a:p>
            <a:pPr algn="r" rtl="1">
              <a:buNone/>
            </a:pPr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endParaRPr lang="en-US" dirty="0" smtClean="0"/>
          </a:p>
          <a:p>
            <a:pPr algn="r" rtl="1">
              <a:buNone/>
            </a:pPr>
            <a:endParaRPr lang="en-US" dirty="0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810000"/>
            <a:ext cx="381000" cy="56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191000"/>
            <a:ext cx="304799" cy="56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105400"/>
            <a:ext cx="339811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819400"/>
            <a:ext cx="2514600" cy="46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9595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4800" dirty="0" smtClean="0"/>
              <a:t>سری های مثلثاتی در قرن 16 هند</a:t>
            </a:r>
            <a:r>
              <a:rPr lang="en-US" sz="4800" dirty="0" smtClean="0"/>
              <a:t>:</a:t>
            </a:r>
            <a:r>
              <a:rPr lang="fa-IR" sz="4800" dirty="0" smtClean="0"/>
              <a:t/>
            </a:r>
            <a:br>
              <a:rPr lang="fa-IR" sz="4800" dirty="0" smtClean="0"/>
            </a:br>
            <a:r>
              <a:rPr lang="fa-IR" sz="4800" dirty="0" smtClean="0"/>
              <a:t/>
            </a:r>
            <a:br>
              <a:rPr lang="fa-IR" sz="4800" dirty="0" smtClean="0"/>
            </a:br>
            <a:r>
              <a:rPr lang="fa-IR" sz="4800" dirty="0" smtClean="0"/>
              <a:t>این </a:t>
            </a:r>
            <a:r>
              <a:rPr lang="fa-IR" sz="4800" dirty="0" smtClean="0"/>
              <a:t>روشن است که سری ها خیلی زمان قبل از نیوتن در هند شناخته شده بودند، اما چرا هندی ها به این موضوعات علاقه مند بودند؟</a:t>
            </a:r>
            <a:br>
              <a:rPr lang="fa-IR" sz="4800" dirty="0" smtClean="0"/>
            </a:br>
            <a:r>
              <a:rPr lang="fa-IR" sz="4800" dirty="0" smtClean="0"/>
              <a:t>       </a:t>
            </a:r>
            <a:br>
              <a:rPr lang="fa-IR" sz="4800" dirty="0" smtClean="0"/>
            </a:br>
            <a:r>
              <a:rPr lang="fa-IR" sz="4800" dirty="0" smtClean="0"/>
              <a:t/>
            </a:r>
            <a:br>
              <a:rPr lang="fa-IR" sz="48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772912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 smtClean="0"/>
              <a:t>هندی ها با مثلثات یونان آشنا شدند و سپس به تدریج آن را با معرفی </a:t>
            </a:r>
            <a:r>
              <a:rPr lang="en-US" sz="4000" dirty="0" err="1" smtClean="0"/>
              <a:t>cos,sin</a:t>
            </a:r>
            <a:r>
              <a:rPr lang="fa-IR" sz="4000" dirty="0" smtClean="0"/>
              <a:t> و</a:t>
            </a:r>
            <a:r>
              <a:rPr lang="en-US" sz="4000" dirty="0" smtClean="0"/>
              <a:t>tan</a:t>
            </a:r>
            <a:r>
              <a:rPr lang="fa-IR" sz="4000" dirty="0" smtClean="0"/>
              <a:t> گسترش دادند. ریاضیدانان اسلامی نیز مثلثات را از هند یاد گرفتند.</a:t>
            </a:r>
            <a:br>
              <a:rPr lang="fa-IR" sz="4000" dirty="0" smtClean="0"/>
            </a:br>
            <a:r>
              <a:rPr lang="fa-IR" sz="4000" dirty="0" smtClean="0"/>
              <a:t>ستاره شناسان هندی یک مقدار دقیقی برای </a:t>
            </a:r>
            <a:r>
              <a:rPr lang="el-GR" sz="4000" dirty="0" smtClean="0"/>
              <a:t>Π</a:t>
            </a:r>
            <a:r>
              <a:rPr lang="fa-IR" sz="4000" dirty="0" smtClean="0"/>
              <a:t> می خواستند  ( که این با دانستن سری های توانی </a:t>
            </a:r>
            <a:r>
              <a:rPr lang="en-US" sz="4000" dirty="0" err="1" smtClean="0"/>
              <a:t>Arctan</a:t>
            </a:r>
            <a:r>
              <a:rPr lang="fa-IR" sz="4000" dirty="0" smtClean="0"/>
              <a:t> امکان پذیر بود.) و هم چنین مقدارهای دقیقی برای </a:t>
            </a:r>
            <a:r>
              <a:rPr lang="en-US" sz="4000" dirty="0" smtClean="0"/>
              <a:t>sin</a:t>
            </a:r>
            <a:r>
              <a:rPr lang="fa-IR" sz="4000" dirty="0" smtClean="0"/>
              <a:t> و </a:t>
            </a:r>
            <a:r>
              <a:rPr lang="en-US" sz="4000" dirty="0" err="1" smtClean="0"/>
              <a:t>cos</a:t>
            </a:r>
            <a:r>
              <a:rPr lang="fa-IR" sz="4000" dirty="0" smtClean="0"/>
              <a:t>(که این هم نیاز به دانستن سری های توانی آنها بود) می خواستند و بدین صورت آنها می توانستند از این مقدارها در مشخص کردن موقعیت سیاره ها استفاده کنند.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01512"/>
          </a:xfrm>
        </p:spPr>
        <p:txBody>
          <a:bodyPr/>
          <a:lstStyle/>
          <a:p>
            <a:pPr algn="r" rtl="1"/>
            <a:r>
              <a:rPr lang="fa-IR" dirty="0" smtClean="0"/>
              <a:t>سرچشمه های هندی نشان می دهند که آنها با تقریب های آشکاری، برای بدست آوردن سری های توانی سینوس و کسینوس،شروع می کنند و بعد این تقریب را مرحله به مرحله بهتر می کنند.در</a:t>
            </a:r>
            <a:br>
              <a:rPr lang="fa-IR" dirty="0" smtClean="0"/>
            </a:br>
            <a:r>
              <a:rPr lang="fa-IR" dirty="0" smtClean="0"/>
              <a:t>ابتدا دایره ی زیر را در نظر می گیریم: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143000"/>
            <a:ext cx="4114800" cy="525780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ar-SA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سِرآیزاک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ar-S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یا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ar-SA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اسحاق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 </a:t>
            </a:r>
            <a:r>
              <a:rPr lang="ar-SA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نیوتن</a:t>
            </a:r>
            <a:r>
              <a:rPr lang="fa-I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fa-I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endParaRPr lang="fa-I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rtl="1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ژانویه 1643-مارس 1727</a:t>
            </a:r>
          </a:p>
          <a:p>
            <a:pPr algn="r" rtl="1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فیزیکدان ، ریاضیدان ،ستاره شناس،فیلسوف </a:t>
            </a:r>
            <a:r>
              <a:rPr lang="fa-I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و </a:t>
            </a:r>
            <a:r>
              <a:rPr lang="fa-I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شهروند </a:t>
            </a:r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انگلیسی بوده است.</a:t>
            </a:r>
          </a:p>
          <a:p>
            <a:pPr algn="r" rtl="1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وی در سال 1687 میلادی شاهکار خود اصول ریاضی فلسفه طبیعی را به نگارش در آورد.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 rtl="1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66800"/>
            <a:ext cx="387667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496060"/>
            <a:ext cx="3962400" cy="437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199" y="2136628"/>
            <a:ext cx="1905001" cy="45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819400"/>
            <a:ext cx="44577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از تشابه مثلث های </a:t>
            </a:r>
            <a:r>
              <a:rPr lang="en-US" dirty="0" smtClean="0"/>
              <a:t>AGC</a:t>
            </a:r>
            <a:r>
              <a:rPr lang="fa-IR" dirty="0" smtClean="0"/>
              <a:t>و</a:t>
            </a:r>
            <a:r>
              <a:rPr lang="en-US" dirty="0" smtClean="0"/>
              <a:t>OEB</a:t>
            </a:r>
            <a:r>
              <a:rPr lang="fa-IR" dirty="0" smtClean="0"/>
              <a:t>داریم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11334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295400"/>
            <a:ext cx="8858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295400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981200"/>
            <a:ext cx="575468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143000"/>
            <a:ext cx="41052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819400"/>
            <a:ext cx="41148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7429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143000"/>
            <a:ext cx="5048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828800"/>
            <a:ext cx="12858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38195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352800"/>
            <a:ext cx="21431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895600"/>
            <a:ext cx="8477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86225"/>
            <a:ext cx="21431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772025"/>
            <a:ext cx="41433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5791200"/>
            <a:ext cx="45815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057400"/>
            <a:ext cx="4724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048000"/>
            <a:ext cx="50387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495800"/>
            <a:ext cx="3324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4953000"/>
            <a:ext cx="47053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86200"/>
            <a:ext cx="42291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495800"/>
            <a:ext cx="4772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286000"/>
            <a:ext cx="3028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0"/>
            <a:ext cx="10858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362200"/>
            <a:ext cx="933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971800"/>
            <a:ext cx="53625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4778309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نیوتن ورژن خود را از حساب جامعه و فاضله در طول </a:t>
            </a:r>
            <a:r>
              <a:rPr lang="fa-IR" b="1" dirty="0" smtClean="0"/>
              <a:t>س</a:t>
            </a:r>
            <a:r>
              <a:rPr lang="fa-IR" b="1" dirty="0" smtClean="0"/>
              <a:t>ا</a:t>
            </a:r>
            <a:r>
              <a:rPr lang="fa-IR" b="1" dirty="0" smtClean="0"/>
              <a:t>ل </a:t>
            </a:r>
            <a:r>
              <a:rPr lang="fa-IR" b="1" dirty="0" smtClean="0"/>
              <a:t>های1665 تا 1670 ایجاد کرد.</a:t>
            </a:r>
            <a:endParaRPr lang="en-US" dirty="0" smtClean="0"/>
          </a:p>
          <a:p>
            <a:pPr algn="r" rtl="1"/>
            <a:endParaRPr lang="fa-IR" dirty="0" smtClean="0"/>
          </a:p>
          <a:p>
            <a:pPr algn="r" rtl="1"/>
            <a:r>
              <a:rPr lang="fa-IR" b="1" dirty="0" smtClean="0"/>
              <a:t>نیوتن باور داشت که او سری های توانی را اختراع کرده بود </a:t>
            </a:r>
            <a:r>
              <a:rPr lang="fa-IR" b="1" dirty="0" smtClean="0"/>
              <a:t>وهمچنین</a:t>
            </a:r>
            <a:r>
              <a:rPr lang="fa-IR" b="1" dirty="0" smtClean="0"/>
              <a:t> </a:t>
            </a:r>
            <a:r>
              <a:rPr lang="fa-IR" b="1" dirty="0" smtClean="0"/>
              <a:t>او به خوبی می دانست که مساحت زیر خم              بین </a:t>
            </a:r>
            <a:r>
              <a:rPr lang="en-US" b="1" dirty="0" smtClean="0"/>
              <a:t>x=0</a:t>
            </a:r>
            <a:r>
              <a:rPr lang="fa-IR" b="1" dirty="0" smtClean="0"/>
              <a:t> و </a:t>
            </a:r>
            <a:r>
              <a:rPr lang="en-US" b="1" dirty="0" smtClean="0"/>
              <a:t>x=b</a:t>
            </a:r>
          </a:p>
          <a:p>
            <a:pPr algn="r" rtl="1">
              <a:buNone/>
            </a:pPr>
            <a:r>
              <a:rPr lang="en-US" b="1" dirty="0" smtClean="0"/>
              <a:t>  </a:t>
            </a:r>
            <a:r>
              <a:rPr lang="fa-IR" b="1" dirty="0" smtClean="0"/>
              <a:t>می شود: </a:t>
            </a:r>
            <a:endParaRPr lang="en-US" b="1" dirty="0" smtClean="0"/>
          </a:p>
          <a:p>
            <a:pPr algn="r" rtl="1"/>
            <a:endParaRPr lang="fa-IR" b="1" dirty="0" smtClean="0"/>
          </a:p>
          <a:p>
            <a:pPr algn="r" rtl="1">
              <a:buNone/>
            </a:pPr>
            <a:endParaRPr lang="en-US" dirty="0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733800"/>
            <a:ext cx="1111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724400"/>
            <a:ext cx="2209800" cy="54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5745163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14400"/>
            <a:ext cx="29908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990600"/>
            <a:ext cx="933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990600"/>
            <a:ext cx="6762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95400"/>
            <a:ext cx="762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371600"/>
            <a:ext cx="704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981200"/>
            <a:ext cx="10858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838200"/>
            <a:ext cx="495224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25112"/>
          </a:xfrm>
        </p:spPr>
        <p:txBody>
          <a:bodyPr>
            <a:normAutofit/>
          </a:bodyPr>
          <a:lstStyle/>
          <a:p>
            <a:pPr rtl="1"/>
            <a:r>
              <a:rPr lang="en-US" dirty="0" smtClean="0"/>
              <a:t>Sources: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> </a:t>
            </a:r>
            <a:r>
              <a:rPr lang="en-US" sz="3600" dirty="0" smtClean="0"/>
              <a:t>1)Sherlock Holmes in </a:t>
            </a:r>
            <a:r>
              <a:rPr lang="en-US" sz="3600" dirty="0" err="1" smtClean="0"/>
              <a:t>babylon</a:t>
            </a:r>
            <a:r>
              <a:rPr lang="en-US" sz="3600" dirty="0" smtClean="0"/>
              <a:t> and other           tales of mathematical history  </a:t>
            </a:r>
            <a:br>
              <a:rPr lang="en-US" sz="3600" dirty="0" smtClean="0"/>
            </a:br>
            <a:r>
              <a:rPr lang="en-US" sz="3600" dirty="0" smtClean="0"/>
              <a:t> 2)</a:t>
            </a:r>
            <a:r>
              <a:rPr lang="en-US" sz="3600" dirty="0" err="1" smtClean="0"/>
              <a:t>Issac</a:t>
            </a:r>
            <a:r>
              <a:rPr lang="en-US" sz="3600" dirty="0" smtClean="0"/>
              <a:t> Newton </a:t>
            </a:r>
            <a:r>
              <a:rPr lang="en-US" sz="3600" dirty="0" err="1" smtClean="0"/>
              <a:t>book,fatemi</a:t>
            </a:r>
            <a:r>
              <a:rPr lang="en-US" sz="3600" dirty="0" smtClean="0"/>
              <a:t> </a:t>
            </a:r>
            <a:r>
              <a:rPr lang="en-US" sz="3600" dirty="0" err="1" smtClean="0"/>
              <a:t>publishment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3) wolfram &amp; </a:t>
            </a:r>
            <a:r>
              <a:rPr lang="en-US" sz="3600" dirty="0" err="1" smtClean="0"/>
              <a:t>wikipedia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                             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این مسئله توسط چند ریاضی دان به نام های کاوالیری ، روبروال و فرما در حدود سال های1630 تا 1640گسترش یافته بود .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914400"/>
            <a:ext cx="4191000" cy="5334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SA" dirty="0" smtClean="0"/>
              <a:t>پی‌یر دو فرما</a:t>
            </a:r>
            <a:r>
              <a:rPr lang="en-US" dirty="0" smtClean="0"/>
              <a:t> </a:t>
            </a:r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r>
              <a:rPr lang="ar-SA" dirty="0" smtClean="0"/>
              <a:t>در سال</a:t>
            </a:r>
            <a:r>
              <a:rPr lang="en-US" dirty="0" smtClean="0"/>
              <a:t> </a:t>
            </a:r>
            <a:r>
              <a:rPr lang="fa-IR" dirty="0" smtClean="0"/>
              <a:t>1601</a:t>
            </a:r>
            <a:r>
              <a:rPr lang="ar-SA" dirty="0" smtClean="0"/>
              <a:t>در نزدیکی مونتابن</a:t>
            </a:r>
            <a:r>
              <a:rPr lang="en-US" dirty="0" smtClean="0"/>
              <a:t> </a:t>
            </a:r>
            <a:r>
              <a:rPr lang="fa-IR" dirty="0" smtClean="0"/>
              <a:t>فرانسه </a:t>
            </a:r>
            <a:r>
              <a:rPr lang="en-US" dirty="0" smtClean="0"/>
              <a:t> </a:t>
            </a:r>
            <a:r>
              <a:rPr lang="ar-SA" dirty="0" smtClean="0"/>
              <a:t>متولد شد</a:t>
            </a:r>
            <a:r>
              <a:rPr lang="en-US" dirty="0" smtClean="0"/>
              <a:t>. </a:t>
            </a:r>
          </a:p>
          <a:p>
            <a:pPr algn="r" rtl="1"/>
            <a:r>
              <a:rPr lang="fa-IR" dirty="0" smtClean="0"/>
              <a:t>او تحصیلات اولیه را در منزل گذراند و برای تفریح به ریاضی می پرداخت. </a:t>
            </a:r>
          </a:p>
          <a:p>
            <a:pPr algn="r" rtl="1"/>
            <a:r>
              <a:rPr lang="fa-IR" dirty="0" smtClean="0"/>
              <a:t>امروزه بسیاری از اکتشافات او مهمترین قضایاهستند. </a:t>
            </a:r>
          </a:p>
          <a:p>
            <a:pPr algn="r" rtl="1"/>
            <a:r>
              <a:rPr lang="fa-IR" dirty="0" smtClean="0"/>
              <a:t>با مکاتباتی که با پاسکال داشت اساس علم احتمالات را پی ریزی کرد.</a:t>
            </a:r>
          </a:p>
          <a:p>
            <a:endParaRPr lang="fa-IR" dirty="0" smtClean="0"/>
          </a:p>
          <a:p>
            <a:endParaRPr lang="en-US" dirty="0"/>
          </a:p>
        </p:txBody>
      </p:sp>
      <p:pic>
        <p:nvPicPr>
          <p:cNvPr id="58370" name="Picture 2" descr="E:\f.f\f..f\tarikh riazi\Pierre_de_Ferm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3987165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914400"/>
            <a:ext cx="4114800" cy="5410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SA" b="1" dirty="0" smtClean="0"/>
              <a:t>ژیل دو روبروال</a:t>
            </a:r>
            <a:endParaRPr lang="fa-IR" b="1" dirty="0" smtClean="0"/>
          </a:p>
          <a:p>
            <a:pPr algn="r" rtl="1"/>
            <a:r>
              <a:rPr lang="en-US" dirty="0" smtClean="0"/>
              <a:t> </a:t>
            </a:r>
            <a:r>
              <a:rPr lang="fa-IR" dirty="0" smtClean="0"/>
              <a:t>(۱۶۰۲-۱۶۷۵)</a:t>
            </a:r>
          </a:p>
          <a:p>
            <a:pPr algn="r" rtl="1"/>
            <a:r>
              <a:rPr lang="ar-SA" dirty="0" smtClean="0"/>
              <a:t>ریاضیدان معروف فرانسوی بود. </a:t>
            </a:r>
            <a:endParaRPr lang="fa-IR" dirty="0" smtClean="0"/>
          </a:p>
          <a:p>
            <a:pPr algn="r" rtl="1"/>
            <a:r>
              <a:rPr lang="en-US" dirty="0" smtClean="0"/>
              <a:t> </a:t>
            </a:r>
            <a:r>
              <a:rPr lang="ar-SA" dirty="0" smtClean="0"/>
              <a:t>مهمترین کار وی درباره منحنیات ریاضی است. و نیز</a:t>
            </a:r>
            <a:r>
              <a:rPr lang="en-US" dirty="0" smtClean="0"/>
              <a:t> </a:t>
            </a:r>
            <a:r>
              <a:rPr lang="ar-SA" dirty="0" smtClean="0"/>
              <a:t>ترازو</a:t>
            </a:r>
            <a:r>
              <a:rPr lang="fa-IR" dirty="0" smtClean="0"/>
              <a:t>ی</a:t>
            </a:r>
            <a:r>
              <a:rPr lang="ar-SA" dirty="0" smtClean="0"/>
              <a:t>ی</a:t>
            </a:r>
            <a:r>
              <a:rPr lang="fa-IR" dirty="0" smtClean="0"/>
              <a:t> </a:t>
            </a:r>
            <a:r>
              <a:rPr lang="ar-SA" dirty="0" smtClean="0"/>
              <a:t>اختراع کرد که بنام خود وی معروف است</a:t>
            </a:r>
            <a:r>
              <a:rPr lang="en-US" dirty="0" smtClean="0"/>
              <a:t>.</a:t>
            </a:r>
          </a:p>
          <a:p>
            <a:pPr algn="r" rtl="1">
              <a:buNone/>
            </a:pPr>
            <a:endParaRPr lang="en-US" dirty="0"/>
          </a:p>
        </p:txBody>
      </p:sp>
      <p:pic>
        <p:nvPicPr>
          <p:cNvPr id="59395" name="Picture 3" descr="E:\f.f\f..f\tarikh riazi\Gilles_personne_de_roberv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4121051" cy="5410200"/>
          </a:xfrm>
          <a:prstGeom prst="rect">
            <a:avLst/>
          </a:prstGeom>
          <a:noFill/>
        </p:spPr>
      </p:pic>
      <p:pic>
        <p:nvPicPr>
          <p:cNvPr id="59396" name="Picture 4" descr="E:\f.f\f..f\tarikh riazi\220px-Roberval_(60),_balance_Roberv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962400"/>
            <a:ext cx="41148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685800"/>
            <a:ext cx="4343400" cy="5562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sz="3200" dirty="0" smtClean="0"/>
              <a:t>کاوالیری</a:t>
            </a:r>
          </a:p>
          <a:p>
            <a:pPr algn="r" rtl="1"/>
            <a:endParaRPr lang="en-US" sz="3200" dirty="0" smtClean="0"/>
          </a:p>
          <a:p>
            <a:pPr algn="r" rtl="1"/>
            <a:r>
              <a:rPr lang="fa-IR" sz="3200" dirty="0" smtClean="0"/>
              <a:t>1564-1642</a:t>
            </a:r>
          </a:p>
          <a:p>
            <a:pPr algn="r" rtl="1"/>
            <a:r>
              <a:rPr lang="fa-IR" sz="3200" dirty="0" smtClean="0"/>
              <a:t>دانشمند ایتالیایی</a:t>
            </a:r>
          </a:p>
          <a:p>
            <a:pPr algn="r" rtl="1"/>
            <a:r>
              <a:rPr lang="ar-SA" sz="3600" baseline="30000" dirty="0" smtClean="0"/>
              <a:t>از همان سال های نخستین به ریاضیات علاقه مند بود،و </a:t>
            </a:r>
            <a:r>
              <a:rPr lang="fa-IR" sz="3600" baseline="30000" dirty="0" smtClean="0"/>
              <a:t>تحت</a:t>
            </a:r>
            <a:r>
              <a:rPr lang="ar-SA" sz="3600" baseline="30000" dirty="0" smtClean="0"/>
              <a:t> تاثیر گالیله، روش « غیر قابل تقسیم ها» را در هندسه بوجود آورد که در اثر بزرگ او در سال </a:t>
            </a:r>
            <a:r>
              <a:rPr lang="fa-IR" sz="3600" baseline="30000" dirty="0" smtClean="0"/>
              <a:t>۱۶۳۵</a:t>
            </a:r>
            <a:r>
              <a:rPr lang="ar-SA" sz="3600" baseline="30000" dirty="0" smtClean="0"/>
              <a:t>، با عنوان «هندسه، با طرح تازه ای بر اساس غیر قابل تقسیم های پیوسته»، به شهرت رسید</a:t>
            </a:r>
            <a:r>
              <a:rPr lang="en-US" sz="3600" baseline="30000" dirty="0" smtClean="0"/>
              <a:t>. </a:t>
            </a:r>
            <a:endParaRPr lang="fa-IR" sz="3600" dirty="0" smtClean="0"/>
          </a:p>
        </p:txBody>
      </p:sp>
      <p:pic>
        <p:nvPicPr>
          <p:cNvPr id="56322" name="Picture 2" descr="E:\f.f\f..f\tarikh riazi\Bonaventura_Cavalier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3886200" cy="51906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بنابراین نیوتن با استفاده از سریهای توانی مساحت زیر گستره متنوعی از خم ها را پیدا  می کرد و هم چنین با استفاده از فرمول مساحت سری های توانی را گسترش می داد.</a:t>
            </a:r>
            <a:endParaRPr lang="en-US" dirty="0" smtClean="0"/>
          </a:p>
          <a:p>
            <a:pPr algn="r" rtl="1"/>
            <a:endParaRPr lang="fa-IR" dirty="0" smtClean="0"/>
          </a:p>
          <a:p>
            <a:pPr algn="r" rtl="1"/>
            <a:r>
              <a:rPr lang="fa-IR" b="1" dirty="0" smtClean="0"/>
              <a:t>اما چیزی که نیوتن نمی دانست این بود که فرمول مساحت و سری توانی گسترش یافته بودند خیلی سال زودتر ،برای مثال فرمول مساحت در مصر حدود سا ل1000</a:t>
            </a:r>
            <a:r>
              <a:rPr lang="en-US" b="1" dirty="0" smtClean="0"/>
              <a:t>Ad </a:t>
            </a:r>
            <a:r>
              <a:rPr lang="fa-IR" b="1" dirty="0" smtClean="0"/>
              <a:t>و سری های توانی برای</a:t>
            </a:r>
            <a:r>
              <a:rPr lang="en-US" b="1" dirty="0" err="1" smtClean="0"/>
              <a:t>cos</a:t>
            </a:r>
            <a:r>
              <a:rPr lang="en-US" b="1" dirty="0" smtClean="0"/>
              <a:t> ,sin </a:t>
            </a:r>
            <a:r>
              <a:rPr lang="fa-IR" b="1" dirty="0" smtClean="0"/>
              <a:t> و</a:t>
            </a:r>
            <a:r>
              <a:rPr lang="en-US" b="1" dirty="0" err="1" smtClean="0"/>
              <a:t>Arctan</a:t>
            </a:r>
            <a:r>
              <a:rPr lang="en-US" b="1" dirty="0" smtClean="0"/>
              <a:t> </a:t>
            </a:r>
            <a:r>
              <a:rPr lang="fa-IR" b="1" dirty="0" smtClean="0"/>
              <a:t>  در هند در حدود قرن 14 گسترش یافته بود.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446</TotalTime>
  <Words>756</Words>
  <Application>Microsoft Office PowerPoint</Application>
  <PresentationFormat>On-screen Show (4:3)</PresentationFormat>
  <Paragraphs>88</Paragraphs>
  <Slides>42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   </vt:lpstr>
      <vt:lpstr>استاد راهنما:دکتر اصغری  گردآورندگان :رویا سلطانلو و فهیمه فاطمی  در ارتباط با درس تاریخ ریاضیات  سال تحصیلی 92-91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قبل از رفتن به قرن 11 مصر:  نامه فرما را داریم.</vt:lpstr>
      <vt:lpstr>در ابتدا به قرن 11 مصر می رویم:</vt:lpstr>
      <vt:lpstr>Slide 14</vt:lpstr>
      <vt:lpstr>معادله ای از Haytham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سری های مثلثاتی در قرن 16 هند:  این روشن است که سری ها خیلی زمان قبل از نیوتن در هند شناخته شده بودند، اما چرا هندی ها به این موضوعات علاقه مند بودند؟          </vt:lpstr>
      <vt:lpstr>هندی ها با مثلثات یونان آشنا شدند و سپس به تدریج آن را با معرفی cos,sin وtan گسترش دادند. ریاضیدانان اسلامی نیز مثلثات را از هند یاد گرفتند. ستاره شناسان هندی یک مقدار دقیقی برای Π می خواستند  ( که این با دانستن سری های توانی Arctan امکان پذیر بود.) و هم چنین مقدارهای دقیقی برای sin و cos(که این هم نیاز به دانستن سری های توانی آنها بود) می خواستند و بدین صورت آنها می توانستند از این مقدارها در مشخص کردن موقعیت سیاره ها استفاده کنند.</vt:lpstr>
      <vt:lpstr>سرچشمه های هندی نشان می دهند که آنها با تقریب های آشکاری، برای بدست آوردن سری های توانی سینوس و کسینوس،شروع می کنند و بعد این تقریب را مرحله به مرحله بهتر می کنند.در ابتدا دایره ی زیر را در نظر می گیریم:  </vt:lpstr>
      <vt:lpstr>Slide 30</vt:lpstr>
      <vt:lpstr>از تشابه مثلث های AGCوOEBداریم: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Sources:  1)Sherlock Holmes in babylon and other           tales of mathematical history    2)Issac Newton book,fatemi publishment  3) wolfram &amp; wikipedia    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tfm</dc:creator>
  <cp:lastModifiedBy>tfm</cp:lastModifiedBy>
  <cp:revision>44</cp:revision>
  <dcterms:created xsi:type="dcterms:W3CDTF">2013-05-17T15:00:12Z</dcterms:created>
  <dcterms:modified xsi:type="dcterms:W3CDTF">2013-05-19T05:42:31Z</dcterms:modified>
</cp:coreProperties>
</file>