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8" r:id="rId4"/>
    <p:sldId id="279" r:id="rId5"/>
    <p:sldId id="288" r:id="rId6"/>
    <p:sldId id="289" r:id="rId7"/>
    <p:sldId id="283" r:id="rId8"/>
    <p:sldId id="284" r:id="rId9"/>
    <p:sldId id="281" r:id="rId10"/>
    <p:sldId id="276" r:id="rId11"/>
    <p:sldId id="285" r:id="rId12"/>
    <p:sldId id="286" r:id="rId13"/>
    <p:sldId id="287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C3C-D7FB-44CE-9087-C2DFBDD4B46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7696-25F4-455E-8100-60BBB3C8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8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C3C-D7FB-44CE-9087-C2DFBDD4B46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7696-25F4-455E-8100-60BBB3C8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9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C3C-D7FB-44CE-9087-C2DFBDD4B46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7696-25F4-455E-8100-60BBB3C8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7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C3C-D7FB-44CE-9087-C2DFBDD4B46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7696-25F4-455E-8100-60BBB3C8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2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C3C-D7FB-44CE-9087-C2DFBDD4B46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7696-25F4-455E-8100-60BBB3C8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9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C3C-D7FB-44CE-9087-C2DFBDD4B46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7696-25F4-455E-8100-60BBB3C8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9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C3C-D7FB-44CE-9087-C2DFBDD4B46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7696-25F4-455E-8100-60BBB3C8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3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C3C-D7FB-44CE-9087-C2DFBDD4B46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7696-25F4-455E-8100-60BBB3C8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6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C3C-D7FB-44CE-9087-C2DFBDD4B46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7696-25F4-455E-8100-60BBB3C8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5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C3C-D7FB-44CE-9087-C2DFBDD4B46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7696-25F4-455E-8100-60BBB3C8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6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C3C-D7FB-44CE-9087-C2DFBDD4B46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27696-25F4-455E-8100-60BBB3C8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B4C3C-D7FB-44CE-9087-C2DFBDD4B463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27696-25F4-455E-8100-60BBB3C8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10" Type="http://schemas.openxmlformats.org/officeDocument/2006/relationships/image" Target="../media/image28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439" y="602372"/>
            <a:ext cx="9144000" cy="2656935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</a:pPr>
            <a:r>
              <a:rPr lang="fa-IR" sz="7200" b="1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آزمایشگاه کنترل</a:t>
            </a:r>
            <a:r>
              <a:rPr lang="en-US" sz="7200" b="1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en-US" sz="7200" b="1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4000" b="1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4000" b="1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3600" b="1" dirty="0" smtClean="0">
                <a:cs typeface="Aban Bold" pitchFamily="2" charset="-78"/>
              </a:rPr>
              <a:t>دانشکده مهندسی </a:t>
            </a:r>
            <a:r>
              <a:rPr lang="fa-IR" sz="3600" b="1" dirty="0" err="1" smtClean="0">
                <a:cs typeface="Aban Bold" pitchFamily="2" charset="-78"/>
              </a:rPr>
              <a:t>هوافضا</a:t>
            </a:r>
            <a:r>
              <a:rPr lang="fa-IR" sz="3600" b="1" dirty="0" smtClean="0">
                <a:cs typeface="Aban Bold" pitchFamily="2" charset="-78"/>
              </a:rPr>
              <a:t> </a:t>
            </a:r>
            <a:r>
              <a:rPr lang="fa-IR" sz="3200" b="1" dirty="0" smtClean="0">
                <a:cs typeface="Aban Bold" pitchFamily="2" charset="-78"/>
              </a:rPr>
              <a:t/>
            </a:r>
            <a:br>
              <a:rPr lang="fa-IR" sz="3200" b="1" dirty="0" smtClean="0">
                <a:cs typeface="Aban Bold" pitchFamily="2" charset="-78"/>
              </a:rPr>
            </a:br>
            <a:r>
              <a:rPr lang="fa-IR" sz="3600" b="1" dirty="0" smtClean="0">
                <a:cs typeface="Aban Bold" pitchFamily="2" charset="-78"/>
              </a:rPr>
              <a:t>دانشگاه صنعتی امیرکبیر</a:t>
            </a:r>
            <a:endParaRPr lang="en-US" sz="3600" b="1" dirty="0">
              <a:cs typeface="Aban Bold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3" y="4555958"/>
            <a:ext cx="1971841" cy="1971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127" y="4715709"/>
            <a:ext cx="1796716" cy="1796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9167" y="3424643"/>
            <a:ext cx="3312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DC Motors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Configurable brushless DC moto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7" t="14244" r="15830" b="7603"/>
          <a:stretch/>
        </p:blipFill>
        <p:spPr bwMode="auto">
          <a:xfrm>
            <a:off x="3391478" y="4715709"/>
            <a:ext cx="4418870" cy="175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118364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DC Motors (Position Control &amp; Speed Control)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8050" y="2108200"/>
            <a:ext cx="5816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</a:rPr>
              <a:t>بخش های اصلی دستگاه آزمایش عبارتند از:</a:t>
            </a:r>
          </a:p>
          <a:p>
            <a:pPr algn="r" rtl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800" dirty="0" smtClean="0">
                <a:cs typeface="B Nazanin" pitchFamily="2" charset="-78"/>
              </a:rPr>
              <a:t>جعبه ی فرمان و تنظیم بهره های کنترلی</a:t>
            </a:r>
          </a:p>
          <a:p>
            <a:pPr algn="r" rtl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(b</a:t>
            </a:r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800" dirty="0" smtClean="0">
                <a:cs typeface="B Nazanin" pitchFamily="2" charset="-78"/>
              </a:rPr>
              <a:t>دستگاه کنترل موقعیت (درجه)</a:t>
            </a:r>
          </a:p>
          <a:p>
            <a:pPr algn="r" rtl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800" dirty="0" smtClean="0">
                <a:cs typeface="B Nazanin" pitchFamily="2" charset="-78"/>
              </a:rPr>
              <a:t>دستگاه کنترل سرعت دورانی</a:t>
            </a:r>
            <a:endParaRPr lang="en-US" sz="2800" dirty="0">
              <a:cs typeface="B Nazanin" pitchFamily="2" charset="-7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6921" y="1917700"/>
            <a:ext cx="6397529" cy="4619625"/>
            <a:chOff x="468313" y="2108200"/>
            <a:chExt cx="5902379" cy="4429125"/>
          </a:xfrm>
        </p:grpSpPr>
        <p:pic>
          <p:nvPicPr>
            <p:cNvPr id="4" name="Picture 16" descr="mach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2108200"/>
              <a:ext cx="5902379" cy="442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19"/>
            <p:cNvGrpSpPr/>
            <p:nvPr/>
          </p:nvGrpSpPr>
          <p:grpSpPr>
            <a:xfrm>
              <a:off x="2415381" y="2587128"/>
              <a:ext cx="3335338" cy="3406182"/>
              <a:chOff x="2415381" y="2587128"/>
              <a:chExt cx="3335338" cy="3406182"/>
            </a:xfrm>
          </p:grpSpPr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2415381" y="2656681"/>
                <a:ext cx="3335338" cy="3286125"/>
                <a:chOff x="1179" y="1953"/>
                <a:chExt cx="2101" cy="2070"/>
              </a:xfrm>
            </p:grpSpPr>
            <p:sp>
              <p:nvSpPr>
                <p:cNvPr id="7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699" y="2908"/>
                  <a:ext cx="340" cy="317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" name="Oval 19"/>
                <p:cNvSpPr>
                  <a:spLocks noChangeArrowheads="1"/>
                </p:cNvSpPr>
                <p:nvPr/>
              </p:nvSpPr>
              <p:spPr bwMode="auto">
                <a:xfrm>
                  <a:off x="3053" y="2712"/>
                  <a:ext cx="227" cy="227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053" y="2656"/>
                  <a:ext cx="21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sz="2400" b="1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en-US" sz="2400" b="1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" name="Line 22"/>
                <p:cNvSpPr>
                  <a:spLocks noChangeShapeType="1"/>
                </p:cNvSpPr>
                <p:nvPr/>
              </p:nvSpPr>
              <p:spPr bwMode="auto">
                <a:xfrm>
                  <a:off x="1179" y="3385"/>
                  <a:ext cx="296" cy="41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Oval 23"/>
                <p:cNvSpPr>
                  <a:spLocks noChangeArrowheads="1"/>
                </p:cNvSpPr>
                <p:nvPr/>
              </p:nvSpPr>
              <p:spPr bwMode="auto">
                <a:xfrm>
                  <a:off x="1468" y="3796"/>
                  <a:ext cx="227" cy="227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1678" y="2069"/>
                  <a:ext cx="454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Oval 26"/>
                <p:cNvSpPr>
                  <a:spLocks noChangeArrowheads="1"/>
                </p:cNvSpPr>
                <p:nvPr/>
              </p:nvSpPr>
              <p:spPr bwMode="auto">
                <a:xfrm>
                  <a:off x="1408" y="1953"/>
                  <a:ext cx="227" cy="227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" name="Text Box 20"/>
              <p:cNvSpPr txBox="1">
                <a:spLocks noChangeArrowheads="1"/>
              </p:cNvSpPr>
              <p:nvPr/>
            </p:nvSpPr>
            <p:spPr bwMode="auto">
              <a:xfrm>
                <a:off x="2785939" y="2587128"/>
                <a:ext cx="32092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4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5390356" y="3772693"/>
                <a:ext cx="338138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4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2885781" y="5531645"/>
                <a:ext cx="35618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4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64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Cas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251" y="1690688"/>
            <a:ext cx="6836997" cy="512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118364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Command (Control) Box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2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9623"/>
                <a:ext cx="10515600" cy="4667340"/>
              </a:xfrm>
            </p:spPr>
            <p:txBody>
              <a:bodyPr/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 Target = 180 (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𝑃𝐼𝐷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gains (for 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44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Obtaining: Peak Time, Maximum Overshoot and Steady-state error.</a:t>
                </a: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9623"/>
                <a:ext cx="10515600" cy="4667340"/>
              </a:xfrm>
              <a:blipFill rotWithShape="0">
                <a:blip r:embed="rId2"/>
                <a:stretch>
                  <a:fillRect l="-1217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0500" y="0"/>
                <a:ext cx="11836400" cy="1325563"/>
              </a:xfrm>
            </p:spPr>
            <p:txBody>
              <a:bodyPr/>
              <a:lstStyle/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Calculate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𝜻</m:t>
                    </m:r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</m:e>
                      <m:sub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500" y="0"/>
                <a:ext cx="11836400" cy="1325563"/>
              </a:xfrm>
              <a:blipFill rotWithShape="0">
                <a:blip r:embed="rId3"/>
                <a:stretch>
                  <a:fillRect l="-2163" b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0124" y="3765430"/>
                <a:ext cx="3306867" cy="11136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𝜁𝜋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24" y="3765430"/>
                <a:ext cx="3306867" cy="11136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48327" y="3918388"/>
                <a:ext cx="1320746" cy="8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327" y="3918388"/>
                <a:ext cx="1320746" cy="8077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90121" y="3862828"/>
                <a:ext cx="2317494" cy="918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121" y="3862828"/>
                <a:ext cx="2317494" cy="9188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6790" y="5419852"/>
                <a:ext cx="4058419" cy="9373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790" y="5419852"/>
                <a:ext cx="4058419" cy="9373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8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118364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to Calculate Motor Parameters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9623"/>
                <a:ext cx="10515600" cy="4667340"/>
              </a:xfrm>
            </p:spPr>
            <p:txBody>
              <a:bodyPr/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Open Loop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Setting Voltage (for 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𝑣𝑜𝑙𝑡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9623"/>
                <a:ext cx="10515600" cy="4667340"/>
              </a:xfrm>
              <a:blipFill rotWithShape="0">
                <a:blip r:embed="rId2"/>
                <a:stretch>
                  <a:fillRect l="-1043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2905921"/>
                <a:ext cx="2741456" cy="897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05921"/>
                <a:ext cx="2741456" cy="8971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838200" y="4416724"/>
            <a:ext cx="552090" cy="4658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13627" y="4201084"/>
                <a:ext cx="3775649" cy="897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627" y="4201084"/>
                <a:ext cx="3775649" cy="8971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59129" y="4434192"/>
                <a:ext cx="28404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𝐶𝑜𝑛𝑠𝑡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29" y="4434192"/>
                <a:ext cx="284045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38200" y="5711887"/>
            <a:ext cx="3976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Conditions: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75159" y="5492916"/>
                <a:ext cx="4643066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       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𝐾𝑉</m:t>
                              </m:r>
                            </m:e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632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𝐾𝑉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159" y="5492916"/>
                <a:ext cx="4643066" cy="9611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3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Jongeun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Choi: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Mechanical Engineering, Michigan State University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Tim Davidson: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Electrical and Computer Engineering, McMaster University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R.C. Dorf: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Electrical and Computer Engineering, University of California, Davis 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R.H. Bishop: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South Florida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118364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یک </a:t>
            </a:r>
            <a:r>
              <a:rPr lang="fa-IR" dirty="0" err="1" smtClean="0">
                <a:cs typeface="B Nazanin" panose="00000400000000000000" pitchFamily="2" charset="-78"/>
              </a:rPr>
              <a:t>عملگر</a:t>
            </a:r>
            <a:r>
              <a:rPr lang="fa-IR" dirty="0" smtClean="0">
                <a:cs typeface="B Nazanin" panose="00000400000000000000" pitchFamily="2" charset="-78"/>
              </a:rPr>
              <a:t> برای تبدیل انرژی الکتریکی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جریان مستقیم به انرژی مکانیکی چرخشی</a:t>
            </a:r>
            <a:endParaRPr lang="en-US" dirty="0" smtClean="0">
              <a:cs typeface="B Nazanin" panose="00000400000000000000" pitchFamily="2" charset="-78"/>
            </a:endParaRPr>
          </a:p>
          <a:p>
            <a:pPr algn="just" rtl="1"/>
            <a:endParaRPr lang="fa-IR" sz="1400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بسیار </a:t>
            </a:r>
            <a:r>
              <a:rPr lang="fa-IR" dirty="0" err="1" smtClean="0">
                <a:cs typeface="B Nazanin" panose="00000400000000000000" pitchFamily="2" charset="-78"/>
              </a:rPr>
              <a:t>پرکاربرد</a:t>
            </a:r>
            <a:r>
              <a:rPr lang="fa-IR" dirty="0" smtClean="0">
                <a:cs typeface="B Nazanin" panose="00000400000000000000" pitchFamily="2" charset="-78"/>
              </a:rPr>
              <a:t> در صنایع مختلف از جمله: عملیات های </a:t>
            </a:r>
            <a:r>
              <a:rPr lang="fa-IR" dirty="0" err="1" smtClean="0">
                <a:cs typeface="B Nazanin" panose="00000400000000000000" pitchFamily="2" charset="-78"/>
              </a:rPr>
              <a:t>سوراخکاری</a:t>
            </a:r>
            <a:r>
              <a:rPr lang="fa-IR" dirty="0" smtClean="0">
                <a:cs typeface="B Nazanin" panose="00000400000000000000" pitchFamily="2" charset="-78"/>
              </a:rPr>
              <a:t>، بازوهای </a:t>
            </a:r>
            <a:r>
              <a:rPr lang="fa-IR" dirty="0" err="1" smtClean="0">
                <a:cs typeface="B Nazanin" panose="00000400000000000000" pitchFamily="2" charset="-78"/>
              </a:rPr>
              <a:t>رباتیک</a:t>
            </a:r>
            <a:r>
              <a:rPr lang="fa-IR" dirty="0" smtClean="0">
                <a:cs typeface="B Nazanin" panose="00000400000000000000" pitchFamily="2" charset="-78"/>
              </a:rPr>
              <a:t>، </a:t>
            </a:r>
            <a:r>
              <a:rPr lang="fa-IR" dirty="0" err="1" smtClean="0">
                <a:cs typeface="B Nazanin" panose="00000400000000000000" pitchFamily="2" charset="-78"/>
              </a:rPr>
              <a:t>چاپگرها</a:t>
            </a:r>
            <a:r>
              <a:rPr lang="fa-IR" dirty="0" smtClean="0">
                <a:cs typeface="B Nazanin" panose="00000400000000000000" pitchFamily="2" charset="-78"/>
              </a:rPr>
              <a:t>، نوارهای کاست و سیستمهای تعقیب </a:t>
            </a:r>
            <a:r>
              <a:rPr lang="fa-IR" dirty="0" err="1" smtClean="0">
                <a:cs typeface="B Nazanin" panose="00000400000000000000" pitchFamily="2" charset="-78"/>
              </a:rPr>
              <a:t>رادار</a:t>
            </a:r>
            <a:r>
              <a:rPr lang="fa-IR" dirty="0" smtClean="0">
                <a:cs typeface="B Nazanin" panose="00000400000000000000" pitchFamily="2" charset="-78"/>
              </a:rPr>
              <a:t> برای تغییر موقعیت سمت و سو.</a:t>
            </a:r>
            <a:endParaRPr lang="en-US" dirty="0" smtClean="0">
              <a:cs typeface="B Nazanin" panose="00000400000000000000" pitchFamily="2" charset="-78"/>
            </a:endParaRPr>
          </a:p>
          <a:p>
            <a:pPr algn="just" rtl="1"/>
            <a:endParaRPr lang="fa-IR" sz="1400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مزایا:</a:t>
            </a:r>
            <a:r>
              <a:rPr lang="fa-IR" dirty="0" smtClean="0">
                <a:cs typeface="B Nazanin" panose="00000400000000000000" pitchFamily="2" charset="-78"/>
              </a:rPr>
              <a:t> بار و شتاب بالای مورد نیاز در لحظه ی شروع، قابلیت کنترل سرعت، </a:t>
            </a:r>
            <a:r>
              <a:rPr lang="fa-IR" dirty="0" err="1" smtClean="0">
                <a:cs typeface="B Nazanin" panose="00000400000000000000" pitchFamily="2" charset="-78"/>
              </a:rPr>
              <a:t>گشتاورهای</a:t>
            </a:r>
            <a:r>
              <a:rPr lang="fa-IR" dirty="0" smtClean="0">
                <a:cs typeface="B Nazanin" panose="00000400000000000000" pitchFamily="2" charset="-78"/>
              </a:rPr>
              <a:t> تأخیری، قابلیت حمل آسان، قابلیت تطبیق پذیری با انواع روشهای کنترلی و غیره.</a:t>
            </a:r>
            <a:endParaRPr lang="en-US" dirty="0" smtClean="0">
              <a:cs typeface="B Nazanin" panose="00000400000000000000" pitchFamily="2" charset="-78"/>
            </a:endParaRPr>
          </a:p>
          <a:p>
            <a:pPr algn="just" rtl="1"/>
            <a:endParaRPr lang="fa-IR" sz="1400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قابل استفاده برای بارهای متحرک هنگامی که: 1)پاسخ سریع (در محدوده ی </a:t>
            </a:r>
            <a:r>
              <a:rPr lang="fa-IR" dirty="0" err="1" smtClean="0">
                <a:cs typeface="B Nazanin" panose="00000400000000000000" pitchFamily="2" charset="-78"/>
              </a:rPr>
              <a:t>میکروثانیه</a:t>
            </a:r>
            <a:r>
              <a:rPr lang="fa-IR" dirty="0" smtClean="0">
                <a:cs typeface="B Nazanin" panose="00000400000000000000" pitchFamily="2" charset="-78"/>
              </a:rPr>
              <a:t>) نیاز نباشد و 2)توان مورد نیاز برای راه اندازی سیستم نسبتاً پایین باشد.</a:t>
            </a:r>
          </a:p>
          <a:p>
            <a:pPr algn="just" rtl="1"/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endParaRPr lang="fa-IR" dirty="0">
              <a:cs typeface="B Nazanin" panose="00000400000000000000" pitchFamily="2" charset="-78"/>
            </a:endParaRPr>
          </a:p>
          <a:p>
            <a:pPr algn="just" rtl="1"/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endParaRPr lang="fa-IR" dirty="0">
              <a:cs typeface="B Nazanin" panose="00000400000000000000" pitchFamily="2" charset="-78"/>
            </a:endParaRPr>
          </a:p>
          <a:p>
            <a:pPr algn="just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118364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DC Motors (Introduction)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6491"/>
                <a:ext cx="10515600" cy="4710472"/>
              </a:xfrm>
            </p:spPr>
            <p:txBody>
              <a:bodyPr/>
              <a:lstStyle/>
              <a:p>
                <a:pPr algn="r" rtl="1"/>
                <a:r>
                  <a:rPr lang="fa-IR" dirty="0" smtClean="0">
                    <a:cs typeface="B Nazanin" panose="00000400000000000000" pitchFamily="2" charset="-78"/>
                  </a:rPr>
                  <a:t>شامل سیم پیچ میدان، سیم پیچ </a:t>
                </a:r>
                <a:r>
                  <a:rPr lang="fa-IR" dirty="0" err="1" smtClean="0">
                    <a:cs typeface="B Nazanin" panose="00000400000000000000" pitchFamily="2" charset="-78"/>
                  </a:rPr>
                  <a:t>آرمیچر</a:t>
                </a:r>
                <a:r>
                  <a:rPr lang="fa-IR" dirty="0" smtClean="0">
                    <a:cs typeface="B Nazanin" panose="00000400000000000000" pitchFamily="2" charset="-78"/>
                  </a:rPr>
                  <a:t> و منبع ولتاژ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a-IR" dirty="0" smtClean="0">
                    <a:cs typeface="B Nazanin" panose="00000400000000000000" pitchFamily="2" charset="-78"/>
                  </a:rPr>
                  <a:t>) است.</a:t>
                </a:r>
              </a:p>
              <a:p>
                <a:pPr marL="0" indent="0" algn="r" rtl="1">
                  <a:buNone/>
                </a:pPr>
                <a:endParaRPr lang="en-US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6491"/>
                <a:ext cx="10515600" cy="4710472"/>
              </a:xfrm>
              <a:blipFill rotWithShape="0">
                <a:blip r:embed="rId2"/>
                <a:stretch>
                  <a:fillRect t="-2073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574" y="2050772"/>
            <a:ext cx="7972326" cy="378858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118364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DC Motor Modeling (I)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1899" y="1939436"/>
                <a:ext cx="4519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99" y="1939436"/>
                <a:ext cx="45198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4324" t="-24590" r="-40541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78302" y="188537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مقاومت </a:t>
            </a:r>
            <a:r>
              <a:rPr lang="fa-IR" sz="2400" dirty="0" err="1" smtClean="0">
                <a:cs typeface="B Nazanin" panose="00000400000000000000" pitchFamily="2" charset="-78"/>
              </a:rPr>
              <a:t>اهمی</a:t>
            </a:r>
            <a:r>
              <a:rPr lang="fa-IR" sz="2400" dirty="0" smtClean="0">
                <a:cs typeface="B Nazanin" panose="00000400000000000000" pitchFamily="2" charset="-78"/>
              </a:rPr>
              <a:t> سیم پیچ </a:t>
            </a:r>
            <a:r>
              <a:rPr lang="fa-IR" sz="2400" dirty="0" err="1" smtClean="0">
                <a:cs typeface="B Nazanin" panose="00000400000000000000" pitchFamily="2" charset="-78"/>
              </a:rPr>
              <a:t>آرمیچر</a:t>
            </a:r>
            <a:endParaRPr lang="en-US" sz="2400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8368" y="2538299"/>
                <a:ext cx="439159" cy="404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68" y="2538299"/>
                <a:ext cx="439159" cy="404341"/>
              </a:xfrm>
              <a:prstGeom prst="rect">
                <a:avLst/>
              </a:prstGeom>
              <a:blipFill rotWithShape="0">
                <a:blip r:embed="rId5"/>
                <a:stretch>
                  <a:fillRect l="-25000" t="-20896" r="-41667" b="-37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12807" y="2439448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مقاومت </a:t>
            </a:r>
            <a:r>
              <a:rPr lang="fa-IR" sz="2400" dirty="0" err="1" smtClean="0">
                <a:cs typeface="B Nazanin" panose="00000400000000000000" pitchFamily="2" charset="-78"/>
              </a:rPr>
              <a:t>اهمی</a:t>
            </a:r>
            <a:r>
              <a:rPr lang="fa-IR" sz="2400" dirty="0" smtClean="0">
                <a:cs typeface="B Nazanin" panose="00000400000000000000" pitchFamily="2" charset="-78"/>
              </a:rPr>
              <a:t> سیم پیچ میدان</a:t>
            </a:r>
            <a:endParaRPr lang="en-US" sz="2400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1899" y="3037748"/>
                <a:ext cx="411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99" y="3037748"/>
                <a:ext cx="4119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6866" t="-24590" r="-44776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78302" y="2983683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err="1" smtClean="0">
                <a:cs typeface="B Nazanin" panose="00000400000000000000" pitchFamily="2" charset="-78"/>
              </a:rPr>
              <a:t>اندوکتانس</a:t>
            </a:r>
            <a:r>
              <a:rPr lang="fa-IR" sz="2400" dirty="0" smtClean="0">
                <a:cs typeface="B Nazanin" panose="00000400000000000000" pitchFamily="2" charset="-78"/>
              </a:rPr>
              <a:t> سیم پیچ </a:t>
            </a:r>
            <a:r>
              <a:rPr lang="fa-IR" sz="2400" dirty="0" err="1" smtClean="0">
                <a:cs typeface="B Nazanin" panose="00000400000000000000" pitchFamily="2" charset="-78"/>
              </a:rPr>
              <a:t>آرمیچر</a:t>
            </a:r>
            <a:endParaRPr lang="en-US" sz="2400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8368" y="3597295"/>
                <a:ext cx="399084" cy="404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68" y="3597295"/>
                <a:ext cx="399084" cy="404341"/>
              </a:xfrm>
              <a:prstGeom prst="rect">
                <a:avLst/>
              </a:prstGeom>
              <a:blipFill rotWithShape="0">
                <a:blip r:embed="rId7"/>
                <a:stretch>
                  <a:fillRect l="-27692" t="-21212" r="-46154" b="-39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084771" y="354323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err="1" smtClean="0">
                <a:cs typeface="B Nazanin" panose="00000400000000000000" pitchFamily="2" charset="-78"/>
              </a:rPr>
              <a:t>اندوکتانس</a:t>
            </a:r>
            <a:r>
              <a:rPr lang="fa-IR" sz="2400" dirty="0" smtClean="0">
                <a:cs typeface="B Nazanin" panose="00000400000000000000" pitchFamily="2" charset="-78"/>
              </a:rPr>
              <a:t> سیم پیچ میدان</a:t>
            </a:r>
            <a:endParaRPr lang="en-US" sz="2400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1899" y="4198216"/>
                <a:ext cx="350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99" y="4198216"/>
                <a:ext cx="35099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1579" t="-26667" r="-5263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078302" y="414415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جریان سیم پیچ </a:t>
            </a:r>
            <a:r>
              <a:rPr lang="fa-IR" sz="2400" dirty="0" err="1" smtClean="0">
                <a:cs typeface="B Nazanin" panose="00000400000000000000" pitchFamily="2" charset="-78"/>
              </a:rPr>
              <a:t>آرمیچر</a:t>
            </a:r>
            <a:endParaRPr lang="en-US" sz="2400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8368" y="4639982"/>
                <a:ext cx="338169" cy="404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68" y="4639982"/>
                <a:ext cx="338169" cy="404341"/>
              </a:xfrm>
              <a:prstGeom prst="rect">
                <a:avLst/>
              </a:prstGeom>
              <a:blipFill rotWithShape="0">
                <a:blip r:embed="rId9"/>
                <a:stretch>
                  <a:fillRect l="-32727" t="-21212" r="-54545" b="-39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84771" y="458591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جریان سیم پیچ میدان</a:t>
            </a:r>
            <a:endParaRPr lang="en-US" sz="2400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8368" y="5155624"/>
                <a:ext cx="3318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68" y="5155624"/>
                <a:ext cx="33182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4074" t="-26667" r="-5555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084771" y="5101559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سرعت زاویه ای </a:t>
            </a:r>
            <a:r>
              <a:rPr lang="fa-IR" sz="2400" dirty="0" err="1" smtClean="0">
                <a:cs typeface="B Nazanin" panose="00000400000000000000" pitchFamily="2" charset="-78"/>
              </a:rPr>
              <a:t>روتور</a:t>
            </a:r>
            <a:endParaRPr lang="en-US" sz="2400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8368" y="5660127"/>
                <a:ext cx="277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68" y="5660127"/>
                <a:ext cx="277320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40000" t="-24590" r="-66667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084771" y="5606062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موقعیت زاویه ای </a:t>
            </a:r>
            <a:r>
              <a:rPr lang="fa-IR" sz="2400" dirty="0" err="1" smtClean="0">
                <a:cs typeface="B Nazanin" panose="00000400000000000000" pitchFamily="2" charset="-78"/>
              </a:rPr>
              <a:t>روتور</a:t>
            </a:r>
            <a:endParaRPr lang="en-US" sz="2400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1899" y="6196775"/>
                <a:ext cx="4375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99" y="6196775"/>
                <a:ext cx="437556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5352" t="-26667" r="-4225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078302" y="6142710"/>
            <a:ext cx="470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EMF (electromotive-force)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9530" y="6160287"/>
            <a:ext cx="61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Faraday’s Law of Induction (in the armature)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0800000">
            <a:off x="5404170" y="6223857"/>
            <a:ext cx="431321" cy="3223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2369"/>
            <a:ext cx="10515600" cy="468459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استفاده از تقریب خطی برای اجزای تشکیل دهنده ی موتور و صرفنظر از تأثیرات مرتبه ی دوم همانند </a:t>
            </a:r>
            <a:r>
              <a:rPr lang="fa-IR" dirty="0" err="1" smtClean="0">
                <a:cs typeface="B Nazanin" panose="00000400000000000000" pitchFamily="2" charset="-78"/>
              </a:rPr>
              <a:t>هیسترزیس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و افت ولتاژ در </a:t>
            </a:r>
            <a:r>
              <a:rPr lang="fa-IR" dirty="0" err="1" smtClean="0">
                <a:cs typeface="B Nazanin" panose="00000400000000000000" pitchFamily="2" charset="-78"/>
              </a:rPr>
              <a:t>جاروبک</a:t>
            </a:r>
            <a:r>
              <a:rPr lang="fa-IR" dirty="0" smtClean="0">
                <a:cs typeface="B Nazanin" panose="00000400000000000000" pitchFamily="2" charset="-78"/>
              </a:rPr>
              <a:t> ها.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118364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DC Motor Modeling (II)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1899" y="2666900"/>
                <a:ext cx="338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99" y="2666900"/>
                <a:ext cx="33823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3636" t="-24590" r="-54545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78302" y="2612835"/>
            <a:ext cx="343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Air-gap flux of the motor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1899" y="3435037"/>
                <a:ext cx="4632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99" y="3435037"/>
                <a:ext cx="46320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105" t="-24590" r="-38158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06241" y="5331538"/>
            <a:ext cx="1893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Current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32331" y="2585627"/>
                <a:ext cx="1631857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331" y="2585627"/>
                <a:ext cx="1631857" cy="5318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r="59312"/>
          <a:stretch/>
        </p:blipFill>
        <p:spPr>
          <a:xfrm>
            <a:off x="8602460" y="2612835"/>
            <a:ext cx="3619673" cy="422759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96992" y="3388870"/>
            <a:ext cx="217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 Torque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29000" y="3349313"/>
                <a:ext cx="3852208" cy="539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349313"/>
                <a:ext cx="3852208" cy="53905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570959" y="4215976"/>
            <a:ext cx="156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Linear?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22741" y="5002825"/>
                <a:ext cx="3166187" cy="1119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𝐶𝑜𝑛𝑠𝑡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.=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𝐶𝑜𝑛𝑠𝑡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.=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741" y="5002825"/>
                <a:ext cx="3166187" cy="11190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039826" y="5052817"/>
            <a:ext cx="189349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Control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34782" y="5491777"/>
            <a:ext cx="239233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Armature Control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118364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Armature Control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078964" y="4071668"/>
            <a:ext cx="3620681" cy="2489171"/>
            <a:chOff x="2078964" y="4071668"/>
            <a:chExt cx="3620681" cy="2489171"/>
          </a:xfrm>
        </p:grpSpPr>
        <p:grpSp>
          <p:nvGrpSpPr>
            <p:cNvPr id="20" name="Group 19"/>
            <p:cNvGrpSpPr/>
            <p:nvPr/>
          </p:nvGrpSpPr>
          <p:grpSpPr>
            <a:xfrm>
              <a:off x="3079629" y="4071668"/>
              <a:ext cx="1052423" cy="2489171"/>
              <a:chOff x="2627941" y="3507716"/>
              <a:chExt cx="1504112" cy="3053123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347049" y="5098211"/>
                <a:ext cx="785004" cy="83676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579962" y="4968814"/>
                <a:ext cx="319177" cy="1293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579962" y="5934973"/>
                <a:ext cx="319177" cy="1293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>
                <a:stCxn id="6" idx="0"/>
              </p:cNvCxnSpPr>
              <p:nvPr/>
            </p:nvCxnSpPr>
            <p:spPr>
              <a:xfrm flipH="1" flipV="1">
                <a:off x="3739550" y="4201064"/>
                <a:ext cx="1" cy="7677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3733080" y="6069361"/>
                <a:ext cx="6470" cy="4914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2769079" y="4201064"/>
                <a:ext cx="96400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089779" y="4045878"/>
                <a:ext cx="1257300" cy="180975"/>
              </a:xfrm>
              <a:prstGeom prst="rect">
                <a:avLst/>
              </a:prstGeom>
            </p:spPr>
          </p:pic>
        </p:grpSp>
        <p:cxnSp>
          <p:nvCxnSpPr>
            <p:cNvPr id="22" name="Straight Connector 21"/>
            <p:cNvCxnSpPr/>
            <p:nvPr/>
          </p:nvCxnSpPr>
          <p:spPr>
            <a:xfrm flipH="1">
              <a:off x="2113469" y="4123427"/>
              <a:ext cx="10467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113471" y="4123424"/>
              <a:ext cx="0" cy="7850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113471" y="5262881"/>
              <a:ext cx="0" cy="12856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113471" y="6560839"/>
              <a:ext cx="17394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1959" y="4650581"/>
              <a:ext cx="200025" cy="1533525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3852892" y="4636945"/>
              <a:ext cx="127182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870143" y="6548577"/>
              <a:ext cx="1241424" cy="122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5111567" y="6156075"/>
              <a:ext cx="4527" cy="4006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2078964" y="4891176"/>
              <a:ext cx="69011" cy="776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084722" y="5181596"/>
              <a:ext cx="69011" cy="776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75332" y="5519485"/>
              <a:ext cx="223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626811" y="4399532"/>
                  <a:ext cx="4519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6811" y="4399532"/>
                  <a:ext cx="45198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4865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265439" y="4848046"/>
                  <a:ext cx="423129" cy="4043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439" y="4848046"/>
                  <a:ext cx="423129" cy="40434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7391" r="-14493" b="-25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316591" y="5512504"/>
                  <a:ext cx="383054" cy="4043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6591" y="5512504"/>
                  <a:ext cx="383054" cy="40434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7460" r="-15873" b="-25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39947" y="1325563"/>
            <a:ext cx="11386867" cy="4851400"/>
          </a:xfrm>
        </p:spPr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مورد استفاده در </a:t>
            </a:r>
            <a:r>
              <a:rPr lang="fa-IR" dirty="0" err="1" smtClean="0">
                <a:cs typeface="B Nazanin" panose="00000400000000000000" pitchFamily="2" charset="-78"/>
              </a:rPr>
              <a:t>صنایعی</a:t>
            </a:r>
            <a:r>
              <a:rPr lang="fa-IR" dirty="0" smtClean="0">
                <a:cs typeface="B Nazanin" panose="00000400000000000000" pitchFamily="2" charset="-78"/>
              </a:rPr>
              <a:t> که به تغییرات سرعت موتور در بازه ی زمانی کوتاهی نیازمند است.</a:t>
            </a:r>
          </a:p>
          <a:p>
            <a:pPr algn="just" rtl="1"/>
            <a:endParaRPr lang="fa-IR" sz="1400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ولتاژ به روشهای مختلفی تغییر می کند:</a:t>
            </a:r>
          </a:p>
          <a:p>
            <a:pPr algn="just" rtl="1"/>
            <a:endParaRPr lang="fa-IR" sz="1400" dirty="0" smtClean="0">
              <a:cs typeface="B Nazanin" panose="00000400000000000000" pitchFamily="2" charset="-78"/>
            </a:endParaRPr>
          </a:p>
          <a:p>
            <a:pPr marL="514350" indent="-514350" algn="just" rtl="1">
              <a:buAutoNum type="arabicParenR"/>
            </a:pPr>
            <a:r>
              <a:rPr lang="fa-IR" dirty="0" smtClean="0">
                <a:cs typeface="B Nazanin" panose="00000400000000000000" pitchFamily="2" charset="-78"/>
              </a:rPr>
              <a:t>استفاده </a:t>
            </a:r>
            <a:r>
              <a:rPr lang="fa-IR" dirty="0">
                <a:cs typeface="B Nazanin" panose="00000400000000000000" pitchFamily="2" charset="-78"/>
              </a:rPr>
              <a:t>از مقاومت متغیر در مدار </a:t>
            </a:r>
            <a:r>
              <a:rPr lang="fa-IR" dirty="0" err="1" smtClean="0">
                <a:cs typeface="B Nazanin" panose="00000400000000000000" pitchFamily="2" charset="-78"/>
              </a:rPr>
              <a:t>آرمیچر</a:t>
            </a:r>
            <a:r>
              <a:rPr lang="fa-IR" dirty="0" smtClean="0">
                <a:cs typeface="B Nazanin" panose="00000400000000000000" pitchFamily="2" charset="-78"/>
              </a:rPr>
              <a:t> (با افزایش مقاومت، شار جریان در مدار کاهش و در نهایت سرعت موتور کاهش می یابد.)</a:t>
            </a:r>
          </a:p>
          <a:p>
            <a:pPr marL="514350" indent="-514350" algn="just" rtl="1">
              <a:buAutoNum type="arabicParenR"/>
            </a:pPr>
            <a:endParaRPr lang="fa-IR" sz="1400" dirty="0" smtClean="0">
              <a:cs typeface="B Nazanin" panose="00000400000000000000" pitchFamily="2" charset="-78"/>
            </a:endParaRPr>
          </a:p>
          <a:p>
            <a:pPr marL="514350" indent="-514350" algn="just" rtl="1">
              <a:buAutoNum type="arabicParenR"/>
            </a:pPr>
            <a:r>
              <a:rPr lang="fa-IR" dirty="0" smtClean="0">
                <a:cs typeface="B Nazanin" panose="00000400000000000000" pitchFamily="2" charset="-78"/>
              </a:rPr>
              <a:t>کنترل ولتاژ </a:t>
            </a:r>
            <a:r>
              <a:rPr lang="fa-IR" dirty="0" err="1" smtClean="0">
                <a:cs typeface="B Nazanin" panose="00000400000000000000" pitchFamily="2" charset="-78"/>
              </a:rPr>
              <a:t>آرمیچر</a:t>
            </a:r>
            <a:endParaRPr lang="fa-IR" dirty="0" smtClean="0">
              <a:cs typeface="B Nazanin" panose="00000400000000000000" pitchFamily="2" charset="-78"/>
            </a:endParaRPr>
          </a:p>
          <a:p>
            <a:pPr marL="514350" indent="-514350" algn="just" rtl="1">
              <a:buAutoNum type="arabicParenR"/>
            </a:pPr>
            <a:endParaRPr lang="fa-IR" sz="1400" dirty="0" smtClean="0">
              <a:cs typeface="B Nazanin" panose="00000400000000000000" pitchFamily="2" charset="-78"/>
            </a:endParaRPr>
          </a:p>
          <a:p>
            <a:pPr marL="514350" indent="-514350" algn="just" rtl="1">
              <a:buAutoNum type="arabicParenR"/>
            </a:pPr>
            <a:r>
              <a:rPr lang="fa-IR" dirty="0" smtClean="0">
                <a:cs typeface="B Nazanin" panose="00000400000000000000" pitchFamily="2" charset="-78"/>
              </a:rPr>
              <a:t>کنترل مقاومت </a:t>
            </a:r>
            <a:r>
              <a:rPr lang="fa-IR" dirty="0" err="1" smtClean="0">
                <a:cs typeface="B Nazanin" panose="00000400000000000000" pitchFamily="2" charset="-78"/>
              </a:rPr>
              <a:t>شانت</a:t>
            </a:r>
            <a:endParaRPr lang="fa-IR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27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118364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Field Control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078964" y="4121917"/>
            <a:ext cx="2776069" cy="2441049"/>
            <a:chOff x="2078964" y="4121917"/>
            <a:chExt cx="2776069" cy="2441049"/>
          </a:xfrm>
        </p:grpSpPr>
        <p:cxnSp>
          <p:nvCxnSpPr>
            <p:cNvPr id="14" name="Straight Connector 13"/>
            <p:cNvCxnSpPr>
              <a:stCxn id="18" idx="0"/>
            </p:cNvCxnSpPr>
            <p:nvPr/>
          </p:nvCxnSpPr>
          <p:spPr>
            <a:xfrm flipH="1" flipV="1">
              <a:off x="2119749" y="4121917"/>
              <a:ext cx="846608" cy="93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13471" y="4123424"/>
              <a:ext cx="0" cy="7850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13471" y="5262881"/>
              <a:ext cx="0" cy="12856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113472" y="6554708"/>
              <a:ext cx="2147237" cy="61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66344" y="4131297"/>
              <a:ext cx="200025" cy="1533525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2078964" y="4891176"/>
              <a:ext cx="69011" cy="776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084722" y="5181596"/>
              <a:ext cx="69011" cy="776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2934642" y="5671017"/>
              <a:ext cx="1" cy="8919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3990604" y="5362247"/>
              <a:ext cx="549265" cy="68220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53572" y="5256751"/>
              <a:ext cx="223327" cy="1054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53572" y="6044448"/>
              <a:ext cx="223327" cy="1054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31" idx="0"/>
            </p:cNvCxnSpPr>
            <p:nvPr/>
          </p:nvCxnSpPr>
          <p:spPr>
            <a:xfrm flipH="1" flipV="1">
              <a:off x="4260709" y="4968814"/>
              <a:ext cx="4527" cy="2879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4260709" y="6154012"/>
              <a:ext cx="4527" cy="4006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2966358" y="4455790"/>
              <a:ext cx="1294351" cy="25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975731" y="4708150"/>
              <a:ext cx="569956" cy="7040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4089099" y="5508758"/>
              <a:ext cx="223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403050" y="4599482"/>
                  <a:ext cx="4519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3050" y="4599482"/>
                  <a:ext cx="45198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514" r="-135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454693" y="4290562"/>
                  <a:ext cx="423129" cy="4043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693" y="4290562"/>
                  <a:ext cx="423129" cy="40434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7391" r="-14493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505845" y="4955020"/>
                  <a:ext cx="383054" cy="4043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5845" y="4955020"/>
                  <a:ext cx="383054" cy="40434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7460" r="-15873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39947" y="1325563"/>
            <a:ext cx="11386867" cy="4851400"/>
          </a:xfrm>
        </p:spPr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در این روش، سرعت موتور را  به روشهای مختلفی می توان تغییر داد:</a:t>
            </a:r>
          </a:p>
          <a:p>
            <a:pPr algn="just" rtl="1"/>
            <a:endParaRPr lang="fa-IR" sz="1400" dirty="0" smtClean="0">
              <a:cs typeface="B Nazanin" panose="00000400000000000000" pitchFamily="2" charset="-78"/>
            </a:endParaRPr>
          </a:p>
          <a:p>
            <a:pPr marL="514350" indent="-514350" algn="just" rtl="1">
              <a:buAutoNum type="arabicParenR"/>
            </a:pPr>
            <a:r>
              <a:rPr lang="fa-IR" dirty="0" smtClean="0">
                <a:cs typeface="B Nazanin" panose="00000400000000000000" pitchFamily="2" charset="-78"/>
              </a:rPr>
              <a:t>استفاده </a:t>
            </a:r>
            <a:r>
              <a:rPr lang="fa-IR" dirty="0">
                <a:cs typeface="B Nazanin" panose="00000400000000000000" pitchFamily="2" charset="-78"/>
              </a:rPr>
              <a:t>از مقاومت متغیر در مدار </a:t>
            </a:r>
            <a:r>
              <a:rPr lang="fa-IR" dirty="0" smtClean="0">
                <a:cs typeface="B Nazanin" panose="00000400000000000000" pitchFamily="2" charset="-78"/>
              </a:rPr>
              <a:t>میدان</a:t>
            </a:r>
          </a:p>
          <a:p>
            <a:pPr marL="514350" indent="-514350" algn="just" rtl="1">
              <a:buAutoNum type="arabicParenR"/>
            </a:pPr>
            <a:endParaRPr lang="fa-IR" sz="1400" dirty="0" smtClean="0">
              <a:cs typeface="B Nazanin" panose="00000400000000000000" pitchFamily="2" charset="-78"/>
            </a:endParaRPr>
          </a:p>
          <a:p>
            <a:pPr marL="514350" indent="-514350" algn="just" rtl="1">
              <a:buAutoNum type="arabicParenR"/>
            </a:pPr>
            <a:r>
              <a:rPr lang="fa-IR" dirty="0" smtClean="0">
                <a:cs typeface="B Nazanin" panose="00000400000000000000" pitchFamily="2" charset="-78"/>
              </a:rPr>
              <a:t>تغییر مقاومت مغناطیسی (</a:t>
            </a:r>
            <a:r>
              <a:rPr lang="fa-IR" dirty="0" err="1" smtClean="0">
                <a:cs typeface="B Nazanin" panose="00000400000000000000" pitchFamily="2" charset="-78"/>
              </a:rPr>
              <a:t>رلکتانس</a:t>
            </a:r>
            <a:r>
              <a:rPr lang="fa-IR" dirty="0" smtClean="0">
                <a:cs typeface="B Nazanin" panose="00000400000000000000" pitchFamily="2" charset="-78"/>
              </a:rPr>
              <a:t>) مدار میدان</a:t>
            </a:r>
          </a:p>
          <a:p>
            <a:pPr marL="514350" indent="-514350" algn="just" rtl="1">
              <a:buAutoNum type="arabicParenR"/>
            </a:pPr>
            <a:endParaRPr lang="fa-IR" sz="1400" dirty="0" smtClean="0">
              <a:cs typeface="B Nazanin" panose="00000400000000000000" pitchFamily="2" charset="-78"/>
            </a:endParaRPr>
          </a:p>
          <a:p>
            <a:pPr marL="514350" indent="-514350" algn="just" rtl="1">
              <a:buAutoNum type="arabicParenR"/>
            </a:pPr>
            <a:r>
              <a:rPr lang="fa-IR" dirty="0" smtClean="0">
                <a:cs typeface="B Nazanin" panose="00000400000000000000" pitchFamily="2" charset="-78"/>
              </a:rPr>
              <a:t>تغییر ولتاژ میدان</a:t>
            </a:r>
          </a:p>
          <a:p>
            <a:pPr marL="514350" indent="-514350" algn="just" rtl="1">
              <a:buAutoNum type="arabicParenR"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fa-IR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240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577"/>
            <a:ext cx="10515600" cy="4943386"/>
          </a:xfrm>
        </p:spPr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118364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DC Motor Modeling (III)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0500" y="1840426"/>
                <a:ext cx="479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𝚻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1840426"/>
                <a:ext cx="47923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1519" t="-26667" r="-3797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65593" y="1794259"/>
            <a:ext cx="217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 Torque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997616" y="1818174"/>
                <a:ext cx="3387146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𝚻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616" y="1818174"/>
                <a:ext cx="3387146" cy="4717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21898" y="1217444"/>
            <a:ext cx="712110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Armature Control (Armature-Controlled DC Motor)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19233" y="2481169"/>
                <a:ext cx="1885068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233" y="2481169"/>
                <a:ext cx="1885068" cy="465384"/>
              </a:xfrm>
              <a:prstGeom prst="rect">
                <a:avLst/>
              </a:prstGeom>
              <a:blipFill rotWithShape="0">
                <a:blip r:embed="rId4"/>
                <a:stretch>
                  <a:fillRect t="-22368" r="-9061" b="-40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038534" y="2492546"/>
            <a:ext cx="215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 Constant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6338" y="2469649"/>
                <a:ext cx="2968826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𝐶𝑜𝑛𝑠𝑡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38" y="2469649"/>
                <a:ext cx="2968826" cy="4653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6338" y="3271630"/>
                <a:ext cx="28404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𝚻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38" y="3271630"/>
                <a:ext cx="284045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6338" y="4063432"/>
                <a:ext cx="4667175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38" y="4063432"/>
                <a:ext cx="4667175" cy="81823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205572" y="4243040"/>
                <a:ext cx="47363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572" y="4243040"/>
                <a:ext cx="4736360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ight Arrow 31"/>
          <p:cNvSpPr/>
          <p:nvPr/>
        </p:nvSpPr>
        <p:spPr>
          <a:xfrm>
            <a:off x="5283973" y="4311050"/>
            <a:ext cx="1451139" cy="3223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813513" y="4640416"/>
            <a:ext cx="254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Laplace Transform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84820" y="3274383"/>
                <a:ext cx="35644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𝚻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𝚻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𝚻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820" y="3274383"/>
                <a:ext cx="356443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77575" y="5285408"/>
                <a:ext cx="10866629" cy="122232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75" y="5285408"/>
                <a:ext cx="10866629" cy="122232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2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118364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DC Motor Modeling (IV)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163" y="1808489"/>
            <a:ext cx="10343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 Model of an Armature Control DC Motor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491713" y="2923370"/>
            <a:ext cx="11174550" cy="2221973"/>
            <a:chOff x="491713" y="2923370"/>
            <a:chExt cx="11174550" cy="2221973"/>
          </a:xfrm>
        </p:grpSpPr>
        <p:grpSp>
          <p:nvGrpSpPr>
            <p:cNvPr id="72" name="Group 71"/>
            <p:cNvGrpSpPr/>
            <p:nvPr/>
          </p:nvGrpSpPr>
          <p:grpSpPr>
            <a:xfrm>
              <a:off x="491713" y="2923370"/>
              <a:ext cx="9609827" cy="2221973"/>
              <a:chOff x="656958" y="2828479"/>
              <a:chExt cx="10850362" cy="2753309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701914" y="4515911"/>
                <a:ext cx="1167718" cy="1260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56958" y="4063039"/>
                    <a:ext cx="802598" cy="38137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d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958" y="4063039"/>
                    <a:ext cx="802598" cy="38137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8621" b="-1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1" name="Group 30"/>
              <p:cNvGrpSpPr/>
              <p:nvPr/>
            </p:nvGrpSpPr>
            <p:grpSpPr>
              <a:xfrm>
                <a:off x="2974585" y="3706398"/>
                <a:ext cx="2815229" cy="1575054"/>
                <a:chOff x="3569032" y="3557341"/>
                <a:chExt cx="2815229" cy="157505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Rounded Rectangle 24"/>
                    <p:cNvSpPr/>
                    <p:nvPr/>
                  </p:nvSpPr>
                  <p:spPr>
                    <a:xfrm>
                      <a:off x="3569032" y="3557341"/>
                      <a:ext cx="1581820" cy="1575054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b="1" i="1" dirty="0" smtClean="0">
                        <a:latin typeface="Cambria Math" panose="02040503050406030204" pitchFamily="18" charset="0"/>
                      </a:endParaRPr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5" name="Rounded Rectangle 2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69032" y="3557341"/>
                      <a:ext cx="1581820" cy="1575054"/>
                    </a:xfrm>
                    <a:prstGeom prst="round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" name="Straight Connector 26"/>
                <p:cNvCxnSpPr/>
                <p:nvPr/>
              </p:nvCxnSpPr>
              <p:spPr>
                <a:xfrm>
                  <a:off x="3569154" y="4071665"/>
                  <a:ext cx="1581698" cy="233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3758047" y="3609999"/>
                  <a:ext cx="1392805" cy="495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Armature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5153581" y="4493925"/>
                  <a:ext cx="123068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5199457" y="4028451"/>
                      <a:ext cx="741060" cy="38137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</m:d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30" name="TextBox 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99457" y="4028451"/>
                      <a:ext cx="741060" cy="381375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l="-8333" b="-980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5" name="Group 34"/>
              <p:cNvGrpSpPr/>
              <p:nvPr/>
            </p:nvGrpSpPr>
            <p:grpSpPr>
              <a:xfrm>
                <a:off x="1869632" y="4221910"/>
                <a:ext cx="513591" cy="673517"/>
                <a:chOff x="2385222" y="4529600"/>
                <a:chExt cx="513591" cy="673517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2385222" y="4529600"/>
                  <a:ext cx="513591" cy="67351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2387402" y="4664524"/>
                      <a:ext cx="188158" cy="29806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87402" y="4664524"/>
                      <a:ext cx="188158" cy="298065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53571" r="-78571" b="-487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2556984" y="4887495"/>
                      <a:ext cx="188158" cy="29806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56984" y="4887495"/>
                      <a:ext cx="188158" cy="298065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l="-29630" r="-59259" b="-27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8" name="Elbow Connector 37"/>
              <p:cNvCxnSpPr/>
              <p:nvPr/>
            </p:nvCxnSpPr>
            <p:spPr>
              <a:xfrm flipV="1">
                <a:off x="701914" y="4893811"/>
                <a:ext cx="1422505" cy="293217"/>
              </a:xfrm>
              <a:prstGeom prst="bentConnector3">
                <a:avLst>
                  <a:gd name="adj1" fmla="val 99727"/>
                </a:avLst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6958" y="5200413"/>
                    <a:ext cx="393914" cy="38137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958" y="5200413"/>
                    <a:ext cx="393914" cy="38137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7544" r="-10526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9" name="Straight Arrow Connector 48"/>
              <p:cNvCxnSpPr/>
              <p:nvPr/>
            </p:nvCxnSpPr>
            <p:spPr>
              <a:xfrm flipV="1">
                <a:off x="2399134" y="4556757"/>
                <a:ext cx="559540" cy="646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ounded Rectangle 50"/>
                  <p:cNvSpPr/>
                  <p:nvPr/>
                </p:nvSpPr>
                <p:spPr>
                  <a:xfrm>
                    <a:off x="5789815" y="4332892"/>
                    <a:ext cx="782520" cy="620179"/>
                  </a:xfrm>
                  <a:prstGeom prst="round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51" name="Rounded Rectangle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9815" y="4332892"/>
                    <a:ext cx="782520" cy="620179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2" name="Group 51"/>
              <p:cNvGrpSpPr/>
              <p:nvPr/>
            </p:nvGrpSpPr>
            <p:grpSpPr>
              <a:xfrm rot="10800000">
                <a:off x="7569934" y="4276066"/>
                <a:ext cx="513591" cy="673517"/>
                <a:chOff x="2580022" y="4529600"/>
                <a:chExt cx="513591" cy="673517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2580022" y="4529600"/>
                  <a:ext cx="513591" cy="67351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2868828" y="4657750"/>
                      <a:ext cx="188158" cy="29806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68828" y="4657750"/>
                      <a:ext cx="188158" cy="298065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78571" t="-48718" r="-5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2751782" y="4887495"/>
                      <a:ext cx="188158" cy="29806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51782" y="4887495"/>
                      <a:ext cx="188158" cy="298065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l="-53571" t="-30769" r="-2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6" name="Straight Arrow Connector 55"/>
              <p:cNvCxnSpPr/>
              <p:nvPr/>
            </p:nvCxnSpPr>
            <p:spPr>
              <a:xfrm>
                <a:off x="6573351" y="4634125"/>
                <a:ext cx="989132" cy="885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6583666" y="4108591"/>
                    <a:ext cx="840605" cy="38137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𝚻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d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3666" y="4108591"/>
                    <a:ext cx="840605" cy="38137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8197" b="-98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0" name="Straight Arrow Connector 59"/>
              <p:cNvCxnSpPr/>
              <p:nvPr/>
            </p:nvCxnSpPr>
            <p:spPr>
              <a:xfrm>
                <a:off x="7817694" y="3300981"/>
                <a:ext cx="1" cy="98195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7295183" y="2828479"/>
                    <a:ext cx="780879" cy="38137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𝚻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d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5183" y="2828479"/>
                    <a:ext cx="780879" cy="38137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7895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" name="Straight Arrow Connector 63"/>
              <p:cNvCxnSpPr/>
              <p:nvPr/>
            </p:nvCxnSpPr>
            <p:spPr>
              <a:xfrm>
                <a:off x="8108356" y="4672401"/>
                <a:ext cx="989132" cy="885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8123262" y="4140741"/>
                    <a:ext cx="722960" cy="38137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𝚻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d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3262" y="4140741"/>
                    <a:ext cx="722960" cy="38137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8571" b="-1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6" name="Group 65"/>
              <p:cNvGrpSpPr/>
              <p:nvPr/>
            </p:nvGrpSpPr>
            <p:grpSpPr>
              <a:xfrm>
                <a:off x="9115776" y="3719733"/>
                <a:ext cx="2391544" cy="1607272"/>
                <a:chOff x="3354753" y="3525123"/>
                <a:chExt cx="2391544" cy="160727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Rounded Rectangle 66"/>
                    <p:cNvSpPr/>
                    <p:nvPr/>
                  </p:nvSpPr>
                  <p:spPr>
                    <a:xfrm>
                      <a:off x="3354753" y="3557342"/>
                      <a:ext cx="1438025" cy="1575053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b="1" i="1" dirty="0" smtClean="0">
                        <a:latin typeface="Cambria Math" panose="02040503050406030204" pitchFamily="18" charset="0"/>
                      </a:endParaRPr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67" name="Rounded Rectangle 6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54753" y="3557342"/>
                      <a:ext cx="1438025" cy="1575053"/>
                    </a:xfrm>
                    <a:prstGeom prst="roundRect">
                      <a:avLst/>
                    </a:prstGeom>
                    <a:blipFill rotWithShape="0"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390765" y="4053128"/>
                  <a:ext cx="1391855" cy="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3390767" y="3525123"/>
                  <a:ext cx="1391854" cy="4957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Load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0" name="Straight Arrow Connector 69"/>
                <p:cNvCxnSpPr/>
                <p:nvPr/>
              </p:nvCxnSpPr>
              <p:spPr>
                <a:xfrm flipV="1">
                  <a:off x="4826285" y="4443943"/>
                  <a:ext cx="920012" cy="16345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4872160" y="3994813"/>
                      <a:ext cx="701892" cy="38137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</m:d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72160" y="3994813"/>
                      <a:ext cx="701892" cy="381375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l="-5882" b="-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ounded Rectangle 77"/>
                <p:cNvSpPr/>
                <p:nvPr/>
              </p:nvSpPr>
              <p:spPr>
                <a:xfrm>
                  <a:off x="10131215" y="3996588"/>
                  <a:ext cx="693054" cy="798019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8" name="Rounded 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1215" y="3996588"/>
                  <a:ext cx="693054" cy="798019"/>
                </a:xfrm>
                <a:prstGeom prst="round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Arrow Connector 79"/>
            <p:cNvCxnSpPr/>
            <p:nvPr/>
          </p:nvCxnSpPr>
          <p:spPr>
            <a:xfrm flipV="1">
              <a:off x="10851437" y="4381112"/>
              <a:ext cx="814826" cy="1319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10892067" y="4018656"/>
                  <a:ext cx="72846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2067" y="4018656"/>
                  <a:ext cx="728469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8403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5" name="TextBox 84"/>
          <p:cNvSpPr txBox="1"/>
          <p:nvPr/>
        </p:nvSpPr>
        <p:spPr>
          <a:xfrm>
            <a:off x="840590" y="4837566"/>
            <a:ext cx="1544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(Back EMF)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97" y="2656937"/>
            <a:ext cx="11043249" cy="3520026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dirty="0" err="1" smtClean="0">
                <a:cs typeface="B Nazanin" panose="00000400000000000000" pitchFamily="2" charset="-78"/>
              </a:rPr>
              <a:t>مدلسازی</a:t>
            </a:r>
            <a:r>
              <a:rPr lang="fa-IR" dirty="0" smtClean="0">
                <a:cs typeface="B Nazanin" panose="00000400000000000000" pitchFamily="2" charset="-78"/>
              </a:rPr>
              <a:t> خطی موتور جریان مستقیم </a:t>
            </a:r>
            <a:r>
              <a:rPr lang="fa-IR" dirty="0" err="1" smtClean="0">
                <a:cs typeface="B Nazanin" panose="00000400000000000000" pitchFamily="2" charset="-78"/>
              </a:rPr>
              <a:t>برمبنای</a:t>
            </a:r>
            <a:r>
              <a:rPr lang="fa-IR" dirty="0" smtClean="0">
                <a:cs typeface="B Nazanin" panose="00000400000000000000" pitchFamily="2" charset="-78"/>
              </a:rPr>
              <a:t> ملاحظات </a:t>
            </a:r>
            <a:r>
              <a:rPr lang="fa-IR" u="sng" dirty="0" smtClean="0">
                <a:cs typeface="B Nazanin" panose="00000400000000000000" pitchFamily="2" charset="-78"/>
              </a:rPr>
              <a:t>کنترل میدان</a:t>
            </a:r>
            <a:r>
              <a:rPr lang="fa-IR" dirty="0" smtClean="0">
                <a:cs typeface="B Nazanin" panose="00000400000000000000" pitchFamily="2" charset="-78"/>
              </a:rPr>
              <a:t>، استخراج </a:t>
            </a:r>
            <a:r>
              <a:rPr lang="fa-IR" u="sng" dirty="0" smtClean="0">
                <a:cs typeface="B Nazanin" panose="00000400000000000000" pitchFamily="2" charset="-78"/>
              </a:rPr>
              <a:t>تابع تبدیل</a:t>
            </a:r>
            <a:r>
              <a:rPr lang="fa-IR" dirty="0" smtClean="0">
                <a:cs typeface="B Nazanin" panose="00000400000000000000" pitchFamily="2" charset="-78"/>
              </a:rPr>
              <a:t> سیستم، محاسبه ی ثابت های زمانی </a:t>
            </a:r>
            <a:r>
              <a:rPr lang="fa-IR" u="sng" dirty="0" smtClean="0">
                <a:cs typeface="B Nazanin" panose="00000400000000000000" pitchFamily="2" charset="-78"/>
              </a:rPr>
              <a:t>میدان</a:t>
            </a:r>
            <a:r>
              <a:rPr lang="fa-IR" dirty="0" smtClean="0">
                <a:cs typeface="B Nazanin" panose="00000400000000000000" pitchFamily="2" charset="-78"/>
              </a:rPr>
              <a:t> و </a:t>
            </a:r>
            <a:r>
              <a:rPr lang="fa-IR" u="sng" dirty="0" smtClean="0">
                <a:cs typeface="B Nazanin" panose="00000400000000000000" pitchFamily="2" charset="-78"/>
              </a:rPr>
              <a:t>بار</a:t>
            </a:r>
            <a:r>
              <a:rPr lang="fa-IR" dirty="0" smtClean="0">
                <a:cs typeface="B Nazanin" panose="00000400000000000000" pitchFamily="2" charset="-78"/>
              </a:rPr>
              <a:t> و در پایان، ترسیم </a:t>
            </a:r>
            <a:r>
              <a:rPr lang="fa-IR" u="sng" dirty="0" err="1" smtClean="0">
                <a:cs typeface="B Nazanin" panose="00000400000000000000" pitchFamily="2" charset="-78"/>
              </a:rPr>
              <a:t>دیاگرام</a:t>
            </a:r>
            <a:r>
              <a:rPr lang="fa-IR" u="sng" dirty="0" smtClean="0">
                <a:cs typeface="B Nazanin" panose="00000400000000000000" pitchFamily="2" charset="-78"/>
              </a:rPr>
              <a:t> </a:t>
            </a:r>
            <a:r>
              <a:rPr lang="fa-IR" u="sng" dirty="0" err="1" smtClean="0">
                <a:cs typeface="B Nazanin" panose="00000400000000000000" pitchFamily="2" charset="-78"/>
              </a:rPr>
              <a:t>بلوکی</a:t>
            </a:r>
            <a:r>
              <a:rPr lang="fa-IR" dirty="0" smtClean="0">
                <a:cs typeface="B Nazanin" panose="00000400000000000000" pitchFamily="2" charset="-78"/>
              </a:rPr>
              <a:t> مدل.</a:t>
            </a:r>
          </a:p>
          <a:p>
            <a:pPr algn="just" rtl="1"/>
            <a:endParaRPr lang="fa-IR" sz="1400" dirty="0" smtClean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>
                <a:cs typeface="B Nazanin" panose="00000400000000000000" pitchFamily="2" charset="-78"/>
              </a:rPr>
              <a:t>(</a:t>
            </a:r>
            <a:r>
              <a:rPr lang="fa-IR" dirty="0" smtClean="0">
                <a:cs typeface="B Nazanin" panose="00000400000000000000" pitchFamily="2" charset="-78"/>
              </a:rPr>
              <a:t> از تأثیر </a:t>
            </a:r>
            <a:r>
              <a:rPr lang="fa-IR" dirty="0" err="1" smtClean="0">
                <a:cs typeface="B Nazanin" panose="00000400000000000000" pitchFamily="2" charset="-78"/>
              </a:rPr>
              <a:t>گشتاورهای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اغتشاشی</a:t>
            </a:r>
            <a:r>
              <a:rPr lang="fa-IR" dirty="0" smtClean="0">
                <a:cs typeface="B Nazanin" panose="00000400000000000000" pitchFamily="2" charset="-78"/>
              </a:rPr>
              <a:t> بر مدل صرفنظر کنید. چنانچه در استخراج مدل سیستم از فرض های ساده کننده استفاده می کنید، حتماً شرح دهید.) 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118364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 (2)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80504" y="1613767"/>
            <a:ext cx="644824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Control (Field Current Controlled Motor)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634</Words>
  <Application>Microsoft Office PowerPoint</Application>
  <PresentationFormat>Widescreen</PresentationFormat>
  <Paragraphs>150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Aban Bold</vt:lpstr>
      <vt:lpstr>Arial</vt:lpstr>
      <vt:lpstr>B Nazanin</vt:lpstr>
      <vt:lpstr>B Titr</vt:lpstr>
      <vt:lpstr>Calibri</vt:lpstr>
      <vt:lpstr>Calibri Light</vt:lpstr>
      <vt:lpstr>Cambria Math</vt:lpstr>
      <vt:lpstr>Times New Roman</vt:lpstr>
      <vt:lpstr>Office Theme</vt:lpstr>
      <vt:lpstr>آزمایشگاه کنترل  دانشکده مهندسی هوافضا  دانشگاه صنعتی امیرکبیر</vt:lpstr>
      <vt:lpstr>DC Motors (Introduction)</vt:lpstr>
      <vt:lpstr>DC Motor Modeling (I)</vt:lpstr>
      <vt:lpstr>DC Motor Modeling (II)</vt:lpstr>
      <vt:lpstr>Armature Control </vt:lpstr>
      <vt:lpstr>Field Control </vt:lpstr>
      <vt:lpstr>DC Motor Modeling (III)</vt:lpstr>
      <vt:lpstr>DC Motor Modeling (IV)</vt:lpstr>
      <vt:lpstr>Homework (2)</vt:lpstr>
      <vt:lpstr>DC Motors (Position Control &amp; Speed Control)</vt:lpstr>
      <vt:lpstr>Command (Control) Box</vt:lpstr>
      <vt:lpstr>How to Calculate ζ and ω_n </vt:lpstr>
      <vt:lpstr>How to Calculate Motor Parameters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Hamidreza Nemati</dc:creator>
  <cp:lastModifiedBy>Windows User</cp:lastModifiedBy>
  <cp:revision>163</cp:revision>
  <dcterms:created xsi:type="dcterms:W3CDTF">2016-09-25T06:35:49Z</dcterms:created>
  <dcterms:modified xsi:type="dcterms:W3CDTF">2016-11-14T01:30:35Z</dcterms:modified>
</cp:coreProperties>
</file>