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notesMasterIdLst>
    <p:notesMasterId r:id="rId133"/>
  </p:notesMasterIdLst>
  <p:sldIdLst>
    <p:sldId id="256" r:id="rId2"/>
    <p:sldId id="399" r:id="rId3"/>
    <p:sldId id="400" r:id="rId4"/>
    <p:sldId id="257" r:id="rId5"/>
    <p:sldId id="342" r:id="rId6"/>
    <p:sldId id="343" r:id="rId7"/>
    <p:sldId id="344" r:id="rId8"/>
    <p:sldId id="345" r:id="rId9"/>
    <p:sldId id="346" r:id="rId10"/>
    <p:sldId id="347" r:id="rId11"/>
    <p:sldId id="348" r:id="rId12"/>
    <p:sldId id="349" r:id="rId13"/>
    <p:sldId id="352" r:id="rId14"/>
    <p:sldId id="351" r:id="rId15"/>
    <p:sldId id="402" r:id="rId16"/>
    <p:sldId id="403" r:id="rId17"/>
    <p:sldId id="404" r:id="rId18"/>
    <p:sldId id="405" r:id="rId19"/>
    <p:sldId id="406" r:id="rId20"/>
    <p:sldId id="407" r:id="rId21"/>
    <p:sldId id="408" r:id="rId22"/>
    <p:sldId id="409" r:id="rId23"/>
    <p:sldId id="410" r:id="rId24"/>
    <p:sldId id="411" r:id="rId25"/>
    <p:sldId id="412" r:id="rId26"/>
    <p:sldId id="413" r:id="rId27"/>
    <p:sldId id="414" r:id="rId28"/>
    <p:sldId id="415" r:id="rId29"/>
    <p:sldId id="416" r:id="rId30"/>
    <p:sldId id="417" r:id="rId31"/>
    <p:sldId id="418" r:id="rId32"/>
    <p:sldId id="419" r:id="rId33"/>
    <p:sldId id="420" r:id="rId34"/>
    <p:sldId id="421" r:id="rId35"/>
    <p:sldId id="422" r:id="rId36"/>
    <p:sldId id="423" r:id="rId37"/>
    <p:sldId id="424" r:id="rId38"/>
    <p:sldId id="425" r:id="rId39"/>
    <p:sldId id="426" r:id="rId40"/>
    <p:sldId id="367" r:id="rId41"/>
    <p:sldId id="353" r:id="rId42"/>
    <p:sldId id="354" r:id="rId43"/>
    <p:sldId id="355" r:id="rId44"/>
    <p:sldId id="356" r:id="rId45"/>
    <p:sldId id="357" r:id="rId46"/>
    <p:sldId id="358" r:id="rId47"/>
    <p:sldId id="359" r:id="rId48"/>
    <p:sldId id="360" r:id="rId49"/>
    <p:sldId id="361" r:id="rId50"/>
    <p:sldId id="362" r:id="rId51"/>
    <p:sldId id="364" r:id="rId52"/>
    <p:sldId id="365" r:id="rId53"/>
    <p:sldId id="366" r:id="rId54"/>
    <p:sldId id="335" r:id="rId55"/>
    <p:sldId id="258" r:id="rId56"/>
    <p:sldId id="259" r:id="rId57"/>
    <p:sldId id="337" r:id="rId58"/>
    <p:sldId id="338" r:id="rId59"/>
    <p:sldId id="340" r:id="rId60"/>
    <p:sldId id="341" r:id="rId61"/>
    <p:sldId id="36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401" r:id="rId113"/>
    <p:sldId id="383" r:id="rId114"/>
    <p:sldId id="384" r:id="rId115"/>
    <p:sldId id="385" r:id="rId116"/>
    <p:sldId id="386" r:id="rId117"/>
    <p:sldId id="387" r:id="rId118"/>
    <p:sldId id="388" r:id="rId119"/>
    <p:sldId id="389" r:id="rId120"/>
    <p:sldId id="390" r:id="rId121"/>
    <p:sldId id="391" r:id="rId122"/>
    <p:sldId id="392" r:id="rId123"/>
    <p:sldId id="393" r:id="rId124"/>
    <p:sldId id="394" r:id="rId125"/>
    <p:sldId id="395" r:id="rId126"/>
    <p:sldId id="396" r:id="rId127"/>
    <p:sldId id="397" r:id="rId128"/>
    <p:sldId id="431" r:id="rId129"/>
    <p:sldId id="398" r:id="rId130"/>
    <p:sldId id="427" r:id="rId131"/>
    <p:sldId id="428" r:id="rId132"/>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3E04"/>
    <a:srgbClr val="000000"/>
    <a:srgbClr val="525252"/>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94660"/>
  </p:normalViewPr>
  <p:slideViewPr>
    <p:cSldViewPr>
      <p:cViewPr>
        <p:scale>
          <a:sx n="70" d="100"/>
          <a:sy n="70" d="100"/>
        </p:scale>
        <p:origin x="-1374"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EB18746-9B56-4D15-9CF2-8E74B68E781E}" type="datetimeFigureOut">
              <a:rPr lang="fa-IR" smtClean="0"/>
              <a:t>1435/01/18</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1701D4E-5BD5-444E-8EBB-936FAAEA80B1}" type="slidenum">
              <a:rPr lang="fa-IR" smtClean="0"/>
              <a:t>‹#›</a:t>
            </a:fld>
            <a:endParaRPr lang="fa-IR"/>
          </a:p>
        </p:txBody>
      </p:sp>
    </p:spTree>
    <p:extLst>
      <p:ext uri="{BB962C8B-B14F-4D97-AF65-F5344CB8AC3E}">
        <p14:creationId xmlns:p14="http://schemas.microsoft.com/office/powerpoint/2010/main" val="89014788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B0F117-781C-4232-B0DE-8CA12B62FDEB}" type="datetimeFigureOut">
              <a:rPr lang="fa-IR" smtClean="0"/>
              <a:t>1435/01/18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0F117-781C-4232-B0DE-8CA12B62FDEB}" type="datetimeFigureOut">
              <a:rPr lang="fa-IR" smtClean="0"/>
              <a:t>1435/01/18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0F117-781C-4232-B0DE-8CA12B62FDEB}" type="datetimeFigureOut">
              <a:rPr lang="fa-IR" smtClean="0"/>
              <a:t>1435/01/18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0F117-781C-4232-B0DE-8CA12B62FDEB}" type="datetimeFigureOut">
              <a:rPr lang="fa-IR" smtClean="0"/>
              <a:t>1435/01/18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B0F117-781C-4232-B0DE-8CA12B62FDEB}" type="datetimeFigureOut">
              <a:rPr lang="fa-IR" smtClean="0"/>
              <a:t>1435/01/18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B0F117-781C-4232-B0DE-8CA12B62FDEB}" type="datetimeFigureOut">
              <a:rPr lang="fa-IR" smtClean="0"/>
              <a:t>1435/01/18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B0F117-781C-4232-B0DE-8CA12B62FDEB}" type="datetimeFigureOut">
              <a:rPr lang="fa-IR" smtClean="0"/>
              <a:t>1435/01/18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B0F117-781C-4232-B0DE-8CA12B62FDEB}" type="datetimeFigureOut">
              <a:rPr lang="fa-IR" smtClean="0"/>
              <a:t>1435/01/18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0F117-781C-4232-B0DE-8CA12B62FDEB}" type="datetimeFigureOut">
              <a:rPr lang="fa-IR" smtClean="0"/>
              <a:t>1435/01/18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FBEB5A1B-2CDC-4208-8594-86E6DAB9F784}"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0F117-781C-4232-B0DE-8CA12B62FDEB}" type="datetimeFigureOut">
              <a:rPr lang="fa-IR" smtClean="0"/>
              <a:t>1435/01/18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BEB5A1B-2CDC-4208-8594-86E6DAB9F784}" type="slidenum">
              <a:rPr lang="fa-IR" smtClean="0"/>
              <a:t>‹#›</a:t>
            </a:fld>
            <a:endParaRPr lang="fa-I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CB0F117-781C-4232-B0DE-8CA12B62FDEB}" type="datetimeFigureOut">
              <a:rPr lang="fa-IR" smtClean="0"/>
              <a:t>1435/01/18</a:t>
            </a:fld>
            <a:endParaRPr lang="fa-IR"/>
          </a:p>
        </p:txBody>
      </p:sp>
      <p:sp>
        <p:nvSpPr>
          <p:cNvPr id="9" name="Slide Number Placeholder 8"/>
          <p:cNvSpPr>
            <a:spLocks noGrp="1"/>
          </p:cNvSpPr>
          <p:nvPr>
            <p:ph type="sldNum" sz="quarter" idx="11"/>
          </p:nvPr>
        </p:nvSpPr>
        <p:spPr/>
        <p:txBody>
          <a:bodyPr/>
          <a:lstStyle/>
          <a:p>
            <a:fld id="{FBEB5A1B-2CDC-4208-8594-86E6DAB9F784}" type="slidenum">
              <a:rPr lang="fa-IR" smtClean="0"/>
              <a:t>‹#›</a:t>
            </a:fld>
            <a:endParaRPr lang="fa-IR"/>
          </a:p>
        </p:txBody>
      </p:sp>
      <p:sp>
        <p:nvSpPr>
          <p:cNvPr id="10" name="Footer Placeholder 9"/>
          <p:cNvSpPr>
            <a:spLocks noGrp="1"/>
          </p:cNvSpPr>
          <p:nvPr>
            <p:ph type="ftr" sz="quarter" idx="12"/>
          </p:nvPr>
        </p:nvSpPr>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BEB5A1B-2CDC-4208-8594-86E6DAB9F784}" type="slidenum">
              <a:rPr lang="fa-IR" smtClean="0"/>
              <a:t>‹#›</a:t>
            </a:fld>
            <a:endParaRPr lang="fa-I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fa-I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CB0F117-781C-4232-B0DE-8CA12B62FDEB}" type="datetimeFigureOut">
              <a:rPr lang="fa-IR" smtClean="0"/>
              <a:t>1435/01/18</a:t>
            </a:fld>
            <a:endParaRPr lang="fa-I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0" y="2667000"/>
            <a:ext cx="5181600" cy="3408385"/>
          </a:xfrm>
        </p:spPr>
        <p:txBody>
          <a:bodyPr>
            <a:normAutofit/>
          </a:bodyPr>
          <a:lstStyle/>
          <a:p>
            <a:pPr algn="ctr"/>
            <a:r>
              <a:rPr lang="fa-IR" sz="1800" b="1" spc="0" dirty="0">
                <a:solidFill>
                  <a:srgbClr val="483E04"/>
                </a:solidFill>
                <a:cs typeface="B Lotus" pitchFamily="2" charset="-78"/>
              </a:rPr>
              <a:t>دورۀ </a:t>
            </a:r>
            <a:r>
              <a:rPr lang="fa-IR" sz="1800" b="1" spc="0" dirty="0" smtClean="0">
                <a:solidFill>
                  <a:srgbClr val="483E04"/>
                </a:solidFill>
                <a:cs typeface="B Lotus" pitchFamily="2" charset="-78"/>
              </a:rPr>
              <a:t>کاردانی حرفه ای </a:t>
            </a:r>
            <a:r>
              <a:rPr lang="fa-IR" sz="1800" b="1" spc="0" dirty="0">
                <a:solidFill>
                  <a:srgbClr val="483E04"/>
                </a:solidFill>
                <a:cs typeface="B Lotus" pitchFamily="2" charset="-78"/>
              </a:rPr>
              <a:t>مربّیگری پایۀ شطرنج</a:t>
            </a:r>
          </a:p>
          <a:p>
            <a:pPr algn="ctr"/>
            <a:r>
              <a:rPr lang="fa-IR" sz="4400" b="1" spc="0" dirty="0">
                <a:solidFill>
                  <a:srgbClr val="483E04"/>
                </a:solidFill>
                <a:cs typeface="B Lotus" pitchFamily="2" charset="-78"/>
              </a:rPr>
              <a:t>کاربرد کامپیوتر در </a:t>
            </a:r>
            <a:r>
              <a:rPr lang="fa-IR" sz="4400" b="1" spc="0" dirty="0" smtClean="0">
                <a:solidFill>
                  <a:srgbClr val="483E04"/>
                </a:solidFill>
                <a:cs typeface="B Lotus" pitchFamily="2" charset="-78"/>
              </a:rPr>
              <a:t>شطرنج</a:t>
            </a:r>
            <a:endParaRPr lang="fa-IR" sz="4400" b="1" spc="0" dirty="0">
              <a:solidFill>
                <a:srgbClr val="483E04"/>
              </a:solidFill>
              <a:cs typeface="B Lotus" pitchFamily="2" charset="-78"/>
            </a:endParaRPr>
          </a:p>
          <a:p>
            <a:pPr algn="ctr"/>
            <a:endParaRPr lang="fa-IR" sz="1800" b="1" spc="0" dirty="0" smtClean="0">
              <a:solidFill>
                <a:srgbClr val="483E04"/>
              </a:solidFill>
              <a:cs typeface="B Lotus" pitchFamily="2" charset="-78"/>
            </a:endParaRPr>
          </a:p>
          <a:p>
            <a:pPr algn="ctr"/>
            <a:r>
              <a:rPr lang="fa-IR" sz="1800" b="1" spc="0" dirty="0" smtClean="0">
                <a:solidFill>
                  <a:srgbClr val="483E04"/>
                </a:solidFill>
                <a:cs typeface="B Lotus" pitchFamily="2" charset="-78"/>
              </a:rPr>
              <a:t>مدرّس</a:t>
            </a:r>
            <a:r>
              <a:rPr lang="fa-IR" sz="1800" b="1" spc="0" dirty="0">
                <a:solidFill>
                  <a:srgbClr val="483E04"/>
                </a:solidFill>
                <a:cs typeface="B Lotus" pitchFamily="2" charset="-78"/>
              </a:rPr>
              <a:t>: هامون </a:t>
            </a:r>
            <a:r>
              <a:rPr lang="fa-IR" sz="1800" b="1" spc="0" dirty="0" smtClean="0">
                <a:solidFill>
                  <a:srgbClr val="483E04"/>
                </a:solidFill>
                <a:cs typeface="B Lotus" pitchFamily="2" charset="-78"/>
              </a:rPr>
              <a:t>هرندی</a:t>
            </a:r>
          </a:p>
          <a:p>
            <a:pPr algn="ctr"/>
            <a:endParaRPr lang="fa-IR" sz="1800" b="1" spc="0" dirty="0">
              <a:solidFill>
                <a:srgbClr val="483E04"/>
              </a:solidFill>
              <a:cs typeface="B Lotus" pitchFamily="2" charset="-78"/>
            </a:endParaRPr>
          </a:p>
          <a:p>
            <a:pPr algn="ctr"/>
            <a:endParaRPr lang="fa-IR" sz="1800" b="1" spc="0" dirty="0" smtClean="0">
              <a:solidFill>
                <a:srgbClr val="483E04"/>
              </a:solidFill>
              <a:cs typeface="B Lotus" pitchFamily="2" charset="-78"/>
            </a:endParaRPr>
          </a:p>
          <a:p>
            <a:pPr algn="ctr"/>
            <a:r>
              <a:rPr lang="fa-IR" sz="1800" b="1" spc="0" dirty="0" smtClean="0">
                <a:solidFill>
                  <a:srgbClr val="483E04"/>
                </a:solidFill>
                <a:cs typeface="B Lotus" pitchFamily="2" charset="-78"/>
              </a:rPr>
              <a:t>نیم سال اوّل سال تحصیلی 92-93</a:t>
            </a:r>
            <a:endParaRPr lang="fa-IR" sz="1800" b="1" spc="0" dirty="0">
              <a:solidFill>
                <a:srgbClr val="483E04"/>
              </a:solidFill>
              <a:cs typeface="B Lotus"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0"/>
            <a:ext cx="972511" cy="2610747"/>
          </a:xfrm>
          <a:prstGeom prst="rect">
            <a:avLst/>
          </a:prstGeom>
        </p:spPr>
      </p:pic>
      <p:grpSp>
        <p:nvGrpSpPr>
          <p:cNvPr id="10" name="Group 9"/>
          <p:cNvGrpSpPr/>
          <p:nvPr/>
        </p:nvGrpSpPr>
        <p:grpSpPr>
          <a:xfrm>
            <a:off x="237065" y="304800"/>
            <a:ext cx="1826879" cy="6431025"/>
            <a:chOff x="350391" y="838200"/>
            <a:chExt cx="1144695" cy="3972678"/>
          </a:xfrm>
        </p:grpSpPr>
        <p:grpSp>
          <p:nvGrpSpPr>
            <p:cNvPr id="8" name="Group 7"/>
            <p:cNvGrpSpPr/>
            <p:nvPr/>
          </p:nvGrpSpPr>
          <p:grpSpPr>
            <a:xfrm>
              <a:off x="350391" y="4329602"/>
              <a:ext cx="1141112" cy="481276"/>
              <a:chOff x="1524000" y="1900729"/>
              <a:chExt cx="1445408" cy="670794"/>
            </a:xfrm>
          </p:grpSpPr>
          <p:pic>
            <p:nvPicPr>
              <p:cNvPr id="6" name="Picture 5"/>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rot="21575584">
                <a:off x="1524000" y="1904011"/>
                <a:ext cx="667512" cy="667512"/>
              </a:xfrm>
              <a:prstGeom prst="rect">
                <a:avLst/>
              </a:prstGeom>
            </p:spPr>
          </p:pic>
          <p:pic>
            <p:nvPicPr>
              <p:cNvPr id="7" name="Picture 6"/>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rot="21575276">
                <a:off x="2303079" y="1900729"/>
                <a:ext cx="666329" cy="667512"/>
              </a:xfrm>
              <a:prstGeom prst="rect">
                <a:avLst/>
              </a:prstGeom>
            </p:spPr>
          </p:pic>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91" y="2610747"/>
              <a:ext cx="1144695" cy="162018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91" y="838200"/>
              <a:ext cx="1140949" cy="1620147"/>
            </a:xfrm>
            <a:prstGeom prst="rect">
              <a:avLst/>
            </a:prstGeom>
          </p:spPr>
        </p:pic>
      </p:grpSp>
      <p:grpSp>
        <p:nvGrpSpPr>
          <p:cNvPr id="14" name="Group 13"/>
          <p:cNvGrpSpPr/>
          <p:nvPr/>
        </p:nvGrpSpPr>
        <p:grpSpPr>
          <a:xfrm>
            <a:off x="8458200" y="4419600"/>
            <a:ext cx="690630" cy="2445600"/>
            <a:chOff x="8458200" y="4419600"/>
            <a:chExt cx="690630" cy="2445600"/>
          </a:xfrm>
        </p:grpSpPr>
        <p:sp>
          <p:nvSpPr>
            <p:cNvPr id="11" name="Rectangle 10"/>
            <p:cNvSpPr/>
            <p:nvPr/>
          </p:nvSpPr>
          <p:spPr>
            <a:xfrm>
              <a:off x="8463030" y="5181600"/>
              <a:ext cx="685800" cy="8382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Rectangle 11"/>
            <p:cNvSpPr/>
            <p:nvPr/>
          </p:nvSpPr>
          <p:spPr>
            <a:xfrm>
              <a:off x="8458200" y="4419600"/>
              <a:ext cx="6858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Rectangle 12"/>
            <p:cNvSpPr/>
            <p:nvPr/>
          </p:nvSpPr>
          <p:spPr>
            <a:xfrm>
              <a:off x="8458200" y="6027000"/>
              <a:ext cx="685800"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Tree>
    <p:extLst>
      <p:ext uri="{BB962C8B-B14F-4D97-AF65-F5344CB8AC3E}">
        <p14:creationId xmlns:p14="http://schemas.microsoft.com/office/powerpoint/2010/main" val="501832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معایب سیستم فایلی ساده</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buNone/>
            </a:pPr>
            <a:endParaRPr lang="fa-IR" sz="2400" dirty="0">
              <a:solidFill>
                <a:schemeClr val="accent1"/>
              </a:solidFill>
              <a:cs typeface="B Lotus" pitchFamily="2" charset="-78"/>
            </a:endParaRPr>
          </a:p>
          <a:p>
            <a:r>
              <a:rPr lang="fa-IR" sz="2000" dirty="0">
                <a:solidFill>
                  <a:schemeClr val="accent1"/>
                </a:solidFill>
                <a:cs typeface="B Lotus" pitchFamily="2" charset="-78"/>
              </a:rPr>
              <a:t>مشكل بودن مكان يابي و عمليات آن روي داده </a:t>
            </a:r>
            <a:r>
              <a:rPr lang="fa-IR" sz="2000" dirty="0" smtClean="0">
                <a:solidFill>
                  <a:schemeClr val="accent1"/>
                </a:solidFill>
                <a:cs typeface="B Lotus" pitchFamily="2" charset="-78"/>
              </a:rPr>
              <a:t>ها.</a:t>
            </a:r>
            <a:endParaRPr lang="fa-IR" sz="2000" dirty="0">
              <a:solidFill>
                <a:schemeClr val="accent1"/>
              </a:solidFill>
              <a:cs typeface="B Lotus" pitchFamily="2" charset="-78"/>
            </a:endParaRPr>
          </a:p>
          <a:p>
            <a:r>
              <a:rPr lang="fa-IR" sz="2000" dirty="0">
                <a:solidFill>
                  <a:schemeClr val="accent1"/>
                </a:solidFill>
                <a:cs typeface="B Lotus" pitchFamily="2" charset="-78"/>
              </a:rPr>
              <a:t>تفكيك داده </a:t>
            </a:r>
            <a:r>
              <a:rPr lang="fa-IR" sz="2000" dirty="0" smtClean="0">
                <a:solidFill>
                  <a:schemeClr val="accent1"/>
                </a:solidFill>
                <a:cs typeface="B Lotus" pitchFamily="2" charset="-78"/>
              </a:rPr>
              <a:t>ها.</a:t>
            </a:r>
            <a:endParaRPr lang="en-US" sz="2000" dirty="0">
              <a:solidFill>
                <a:schemeClr val="accent1"/>
              </a:solidFill>
              <a:cs typeface="B Lotus" pitchFamily="2" charset="-78"/>
            </a:endParaRPr>
          </a:p>
          <a:p>
            <a:r>
              <a:rPr lang="fa-IR" sz="2000" dirty="0">
                <a:solidFill>
                  <a:schemeClr val="accent1"/>
                </a:solidFill>
                <a:cs typeface="B Lotus" pitchFamily="2" charset="-78"/>
              </a:rPr>
              <a:t>وابستگي داده ها و </a:t>
            </a:r>
            <a:r>
              <a:rPr lang="fa-IR" sz="2000" dirty="0" smtClean="0">
                <a:solidFill>
                  <a:schemeClr val="accent1"/>
                </a:solidFill>
                <a:cs typeface="B Lotus" pitchFamily="2" charset="-78"/>
              </a:rPr>
              <a:t>برنامه.</a:t>
            </a:r>
            <a:endParaRPr lang="fa-IR" sz="2000" dirty="0">
              <a:solidFill>
                <a:schemeClr val="accent1"/>
              </a:solidFill>
              <a:cs typeface="B Lotus" pitchFamily="2" charset="-78"/>
            </a:endParaRPr>
          </a:p>
          <a:p>
            <a:r>
              <a:rPr lang="fa-IR" sz="2000" dirty="0" smtClean="0">
                <a:solidFill>
                  <a:schemeClr val="accent1"/>
                </a:solidFill>
                <a:cs typeface="B Lotus" pitchFamily="2" charset="-78"/>
              </a:rPr>
              <a:t>افزونگي </a:t>
            </a:r>
            <a:r>
              <a:rPr lang="fa-IR" sz="2000" dirty="0">
                <a:solidFill>
                  <a:schemeClr val="accent1"/>
                </a:solidFill>
                <a:cs typeface="B Lotus" pitchFamily="2" charset="-78"/>
              </a:rPr>
              <a:t>بيش از حد داده ها </a:t>
            </a:r>
            <a:r>
              <a:rPr lang="en-US" sz="2000" dirty="0">
                <a:solidFill>
                  <a:schemeClr val="accent1"/>
                </a:solidFill>
                <a:cs typeface="B Lotus" pitchFamily="2" charset="-78"/>
              </a:rPr>
              <a:t>(Data Redundancy</a:t>
            </a:r>
            <a:r>
              <a:rPr lang="en-US" sz="2000" dirty="0" smtClean="0">
                <a:solidFill>
                  <a:schemeClr val="accent1"/>
                </a:solidFill>
                <a:cs typeface="B Lotus" pitchFamily="2" charset="-78"/>
              </a:rPr>
              <a:t>)</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r>
              <a:rPr lang="ar-SA" sz="2000" dirty="0">
                <a:solidFill>
                  <a:schemeClr val="accent1"/>
                </a:solidFill>
                <a:cs typeface="B Lotus" pitchFamily="2" charset="-78"/>
              </a:rPr>
              <a:t>مشكلات يكپارچگي</a:t>
            </a:r>
            <a:r>
              <a:rPr lang="en-US" sz="2000" dirty="0">
                <a:solidFill>
                  <a:schemeClr val="accent1"/>
                </a:solidFill>
                <a:cs typeface="B Lotus" pitchFamily="2" charset="-78"/>
              </a:rPr>
              <a:t> (Atomicity) </a:t>
            </a:r>
            <a:r>
              <a:rPr lang="fa-IR" sz="2000" dirty="0" smtClean="0">
                <a:solidFill>
                  <a:schemeClr val="accent1"/>
                </a:solidFill>
                <a:cs typeface="B Lotus" pitchFamily="2" charset="-78"/>
              </a:rPr>
              <a:t>.</a:t>
            </a:r>
            <a:endParaRPr lang="en-US" sz="2000" dirty="0">
              <a:solidFill>
                <a:schemeClr val="accent1"/>
              </a:solidFill>
              <a:cs typeface="B Lotus" pitchFamily="2" charset="-78"/>
            </a:endParaRPr>
          </a:p>
          <a:p>
            <a:r>
              <a:rPr lang="fa-IR" sz="2000" dirty="0">
                <a:solidFill>
                  <a:schemeClr val="accent1"/>
                </a:solidFill>
                <a:cs typeface="B Lotus" pitchFamily="2" charset="-78"/>
              </a:rPr>
              <a:t>عدم دستيابي </a:t>
            </a:r>
            <a:r>
              <a:rPr lang="fa-IR" sz="2000" dirty="0" smtClean="0">
                <a:solidFill>
                  <a:schemeClr val="accent1"/>
                </a:solidFill>
                <a:cs typeface="B Lotus" pitchFamily="2" charset="-78"/>
              </a:rPr>
              <a:t>همزمان.</a:t>
            </a:r>
            <a:endParaRPr lang="en-US" sz="2000" dirty="0">
              <a:solidFill>
                <a:schemeClr val="accent1"/>
              </a:solidFill>
              <a:cs typeface="B Lotus" pitchFamily="2" charset="-78"/>
            </a:endParaRPr>
          </a:p>
          <a:p>
            <a:r>
              <a:rPr lang="fa-IR" sz="2000" dirty="0">
                <a:solidFill>
                  <a:schemeClr val="accent1"/>
                </a:solidFill>
                <a:cs typeface="B Lotus" pitchFamily="2" charset="-78"/>
              </a:rPr>
              <a:t>كاهش صحت داده ها </a:t>
            </a:r>
            <a:r>
              <a:rPr lang="en-US" sz="2000" dirty="0">
                <a:solidFill>
                  <a:schemeClr val="accent1"/>
                </a:solidFill>
                <a:cs typeface="B Lotus" pitchFamily="2" charset="-78"/>
              </a:rPr>
              <a:t>(Data Correctness</a:t>
            </a:r>
            <a:r>
              <a:rPr lang="en-US" sz="2000" dirty="0" smtClean="0">
                <a:solidFill>
                  <a:schemeClr val="accent1"/>
                </a:solidFill>
                <a:cs typeface="B Lotus" pitchFamily="2" charset="-78"/>
              </a:rPr>
              <a:t>)</a:t>
            </a:r>
            <a:r>
              <a:rPr lang="fa-IR" sz="2000" dirty="0" smtClean="0">
                <a:solidFill>
                  <a:schemeClr val="accent1"/>
                </a:solidFill>
                <a:cs typeface="B Lotus" pitchFamily="2" charset="-78"/>
              </a:rPr>
              <a:t>.</a:t>
            </a:r>
            <a:endParaRPr lang="en-US" sz="2000" dirty="0">
              <a:solidFill>
                <a:schemeClr val="accent1"/>
              </a:solidFill>
              <a:cs typeface="B Lotus" pitchFamily="2" charset="-78"/>
            </a:endParaRPr>
          </a:p>
          <a:p>
            <a:r>
              <a:rPr lang="fa-IR" sz="2000" dirty="0">
                <a:solidFill>
                  <a:schemeClr val="accent1"/>
                </a:solidFill>
                <a:cs typeface="B Lotus" pitchFamily="2" charset="-78"/>
              </a:rPr>
              <a:t>عدم سهولت رعايت جامعيت </a:t>
            </a:r>
            <a:r>
              <a:rPr lang="en-US" sz="2000" dirty="0">
                <a:solidFill>
                  <a:schemeClr val="accent1"/>
                </a:solidFill>
                <a:cs typeface="B Lotus" pitchFamily="2" charset="-78"/>
              </a:rPr>
              <a:t>(Universality</a:t>
            </a:r>
            <a:r>
              <a:rPr lang="en-US" sz="2000" dirty="0" smtClean="0">
                <a:solidFill>
                  <a:schemeClr val="accent1"/>
                </a:solidFill>
                <a:cs typeface="B Lotus" pitchFamily="2" charset="-78"/>
              </a:rPr>
              <a:t>)</a:t>
            </a:r>
            <a:r>
              <a:rPr lang="fa-IR" sz="2000" dirty="0" smtClean="0">
                <a:solidFill>
                  <a:schemeClr val="accent1"/>
                </a:solidFill>
                <a:cs typeface="B Lotus" pitchFamily="2" charset="-78"/>
              </a:rPr>
              <a:t>.</a:t>
            </a:r>
            <a:endParaRPr lang="en-US" sz="2000" dirty="0">
              <a:solidFill>
                <a:schemeClr val="accent1"/>
              </a:solidFill>
              <a:cs typeface="B Lotus" pitchFamily="2" charset="-78"/>
            </a:endParaRPr>
          </a:p>
          <a:p>
            <a:pPr indent="0" algn="justLow"/>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en-US" dirty="0" smtClean="0">
                <a:solidFill>
                  <a:schemeClr val="accent1"/>
                </a:solidFill>
                <a:cs typeface="B Lotus" pitchFamily="2" charset="-78"/>
              </a:rPr>
              <a:t>New Board</a:t>
            </a:r>
            <a:endParaRPr lang="fa-IR"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ثبت حرکات بازی جدید</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152400" y="1515414"/>
            <a:ext cx="1600200" cy="464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همانند یک صفحۀ شطرنج غیر مجازی، بازی خود را حرکت به حرکت بر روی این صفحه پیاده کنید تا توسط ثبّات نرم افزار ثبت شود.</a:t>
            </a:r>
          </a:p>
          <a:p>
            <a:pPr algn="justLow"/>
            <a:r>
              <a:rPr lang="fa-IR" b="1" dirty="0" smtClean="0">
                <a:solidFill>
                  <a:schemeClr val="accent1"/>
                </a:solidFill>
                <a:cs typeface="B Lotus" pitchFamily="2" charset="-78"/>
              </a:rPr>
              <a:t>* این ثبّات توانایی ثبت صدها شاخۀ تو در تو، علائم تفسیر و نکات نوشتاری را نیز دارد.</a:t>
            </a:r>
          </a:p>
        </p:txBody>
      </p:sp>
      <p:sp>
        <p:nvSpPr>
          <p:cNvPr id="7" name="TextBox 6"/>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ذخیره سازی بازی وارد شده</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963736" y="1524000"/>
            <a:ext cx="183053" cy="152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963736" y="2286000"/>
            <a:ext cx="3124200" cy="1550831"/>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برای ذخیره کردن بازی وارد شده در نرم افزار بر روی گزینۀ </a:t>
            </a:r>
            <a:r>
              <a:rPr lang="en-US" b="1" dirty="0" smtClean="0">
                <a:solidFill>
                  <a:schemeClr val="accent1"/>
                </a:solidFill>
                <a:cs typeface="B Lotus" pitchFamily="2" charset="-78"/>
              </a:rPr>
              <a:t>Save</a:t>
            </a:r>
            <a:r>
              <a:rPr lang="fa-IR" b="1" dirty="0" smtClean="0">
                <a:solidFill>
                  <a:schemeClr val="accent1"/>
                </a:solidFill>
                <a:cs typeface="B Lotus" pitchFamily="2" charset="-78"/>
              </a:rPr>
              <a:t> که با شمایل یک فلاپی دیسک در گوشۀ بالایی و سمت راست پنجرۀ اصلی برنامه مشخّص است کلیک کنید.</a:t>
            </a:r>
          </a:p>
        </p:txBody>
      </p:sp>
      <p:cxnSp>
        <p:nvCxnSpPr>
          <p:cNvPr id="8" name="Straight Arrow Connector 7"/>
          <p:cNvCxnSpPr>
            <a:stCxn id="6" idx="1"/>
          </p:cNvCxnSpPr>
          <p:nvPr/>
        </p:nvCxnSpPr>
        <p:spPr>
          <a:xfrm>
            <a:off x="963736" y="1600200"/>
            <a:ext cx="1"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تکمیل فُرم اطلاعات بازی جدید</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6466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124200" y="2667000"/>
            <a:ext cx="2362200" cy="2133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TextBox 6"/>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a:solidFill>
                  <a:schemeClr val="accent1"/>
                </a:solidFill>
                <a:cs typeface="B Lotus" pitchFamily="2" charset="-78"/>
              </a:rPr>
              <a:t>ثبت اطلاعات </a:t>
            </a:r>
            <a:r>
              <a:rPr lang="fa-IR" sz="3200" b="1" dirty="0" smtClean="0">
                <a:solidFill>
                  <a:schemeClr val="accent1"/>
                </a:solidFill>
                <a:cs typeface="B Lotus" pitchFamily="2" charset="-78"/>
              </a:rPr>
              <a:t>بازی در نرم افزار</a:t>
            </a:r>
            <a:endParaRPr lang="fa-IR" sz="32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5334000" y="2655194"/>
            <a:ext cx="2362200" cy="24040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TextBox 6"/>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ذخیرۀ بازی در بانک اطلاعاتی جدید</a:t>
            </a:r>
            <a:endParaRPr lang="fa-IR" sz="32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838200" y="2667000"/>
            <a:ext cx="6096000" cy="152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TextBox 6"/>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a:solidFill>
                  <a:schemeClr val="accent1"/>
                </a:solidFill>
                <a:cs typeface="B Lotus" pitchFamily="2" charset="-78"/>
              </a:rPr>
              <a:t>شخصی سازی شمای هر بانک اطلاعاتی</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5943600" y="4191000"/>
            <a:ext cx="1447800" cy="228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1600200" y="1600200"/>
            <a:ext cx="3810000" cy="17526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برای تغییر شمای این بانک اطلاعاتی نیز درست به روش قبل عمل می نماییم: </a:t>
            </a:r>
          </a:p>
          <a:p>
            <a:pPr algn="justLow"/>
            <a:r>
              <a:rPr lang="fa-IR" b="1" dirty="0" smtClean="0">
                <a:solidFill>
                  <a:schemeClr val="accent1"/>
                </a:solidFill>
                <a:cs typeface="B Lotus" pitchFamily="2" charset="-78"/>
              </a:rPr>
              <a:t>1</a:t>
            </a:r>
            <a:r>
              <a:rPr lang="fa-IR" b="1" dirty="0">
                <a:solidFill>
                  <a:schemeClr val="accent1"/>
                </a:solidFill>
                <a:cs typeface="B Lotus" pitchFamily="2" charset="-78"/>
              </a:rPr>
              <a:t>. بر روی شمایل بانک اطلاعاتی مورد نظر در صفحۀ اصلی برنامه کلیک راست کنید.</a:t>
            </a:r>
          </a:p>
          <a:p>
            <a:pPr algn="justLow"/>
            <a:r>
              <a:rPr lang="fa-IR" b="1" dirty="0" smtClean="0">
                <a:solidFill>
                  <a:schemeClr val="accent1"/>
                </a:solidFill>
                <a:cs typeface="B Lotus" pitchFamily="2" charset="-78"/>
              </a:rPr>
              <a:t>2. بر روی گزینۀ </a:t>
            </a:r>
            <a:r>
              <a:rPr lang="en-US" b="1" dirty="0" smtClean="0">
                <a:solidFill>
                  <a:schemeClr val="accent1"/>
                </a:solidFill>
                <a:cs typeface="B Lotus" pitchFamily="2" charset="-78"/>
              </a:rPr>
              <a:t>Properties</a:t>
            </a:r>
            <a:r>
              <a:rPr lang="fa-IR" b="1" dirty="0" smtClean="0">
                <a:solidFill>
                  <a:schemeClr val="accent1"/>
                </a:solidFill>
                <a:cs typeface="B Lotus" pitchFamily="2" charset="-78"/>
              </a:rPr>
              <a:t> کلیک کنید.</a:t>
            </a:r>
          </a:p>
        </p:txBody>
      </p:sp>
      <p:cxnSp>
        <p:nvCxnSpPr>
          <p:cNvPr id="8" name="Elbow Connector 7"/>
          <p:cNvCxnSpPr>
            <a:stCxn id="6" idx="0"/>
          </p:cNvCxnSpPr>
          <p:nvPr/>
        </p:nvCxnSpPr>
        <p:spPr>
          <a:xfrm rot="16200000" flipV="1">
            <a:off x="5619750" y="3143250"/>
            <a:ext cx="838200" cy="1257300"/>
          </a:xfrm>
          <a:prstGeom prst="bentConnector2">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smtClean="0">
                <a:solidFill>
                  <a:schemeClr val="accent1"/>
                </a:solidFill>
                <a:cs typeface="B Lotus" pitchFamily="2" charset="-78"/>
              </a:rPr>
              <a:t>انتخاب شمای مناسب</a:t>
            </a:r>
            <a:endParaRPr lang="fa-IR" sz="40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064098" y="2653316"/>
            <a:ext cx="1203102" cy="176628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4883776" y="2819400"/>
            <a:ext cx="3124200" cy="16002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با توجّه به کاربری و انگیزۀ ایجاد بانک های اطلاعاتی، شمای مناسبی را از میان گزینه های موجود در فهرست مقابل انتخاب کرده و در نهایت دکمۀ </a:t>
            </a:r>
            <a:r>
              <a:rPr lang="en-US" b="1" dirty="0" smtClean="0">
                <a:solidFill>
                  <a:schemeClr val="accent1"/>
                </a:solidFill>
                <a:cs typeface="B Lotus" pitchFamily="2" charset="-78"/>
              </a:rPr>
              <a:t>OK</a:t>
            </a:r>
            <a:r>
              <a:rPr lang="fa-IR" b="1" dirty="0" smtClean="0">
                <a:solidFill>
                  <a:schemeClr val="accent1"/>
                </a:solidFill>
                <a:cs typeface="B Lotus" pitchFamily="2" charset="-78"/>
              </a:rPr>
              <a:t> را فشار دهید.</a:t>
            </a:r>
          </a:p>
        </p:txBody>
      </p:sp>
      <p:cxnSp>
        <p:nvCxnSpPr>
          <p:cNvPr id="8" name="Straight Arrow Connector 7"/>
          <p:cNvCxnSpPr>
            <a:stCxn id="6" idx="3"/>
          </p:cNvCxnSpPr>
          <p:nvPr/>
        </p:nvCxnSpPr>
        <p:spPr>
          <a:xfrm>
            <a:off x="4267200" y="3536458"/>
            <a:ext cx="616576"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103808" y="4972050"/>
            <a:ext cx="706192" cy="28575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0" name="Elbow Connector 9"/>
          <p:cNvCxnSpPr>
            <a:stCxn id="7" idx="2"/>
          </p:cNvCxnSpPr>
          <p:nvPr/>
        </p:nvCxnSpPr>
        <p:spPr>
          <a:xfrm rot="5400000">
            <a:off x="4780276" y="3449324"/>
            <a:ext cx="695325" cy="2635876"/>
          </a:xfrm>
          <a:prstGeom prst="bentConnector2">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شمای جدید بانک اطلاعاتی </a:t>
            </a:r>
            <a:r>
              <a:rPr lang="en-US" sz="3200" dirty="0" smtClean="0">
                <a:solidFill>
                  <a:schemeClr val="accent1"/>
                </a:solidFill>
                <a:cs typeface="B Lotus" pitchFamily="2" charset="-78"/>
              </a:rPr>
              <a:t>My Games</a:t>
            </a:r>
            <a:endParaRPr lang="fa-IR" sz="3200"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400" b="1" dirty="0" smtClean="0">
                <a:solidFill>
                  <a:schemeClr val="accent1"/>
                </a:solidFill>
                <a:cs typeface="B Lotus" pitchFamily="2" charset="-78"/>
              </a:rPr>
              <a:t>حذف بانک اطلاعاتی و یا پایگاه داده از محیط نرم افزار</a:t>
            </a:r>
            <a:endParaRPr lang="fa-IR" sz="24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6466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5105400" y="3637209"/>
            <a:ext cx="1524000" cy="17279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1676400" y="4038600"/>
            <a:ext cx="4991100" cy="24384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برای این منظور به این شکل عمل می کنیم:</a:t>
            </a:r>
          </a:p>
          <a:p>
            <a:pPr algn="justLow"/>
            <a:r>
              <a:rPr lang="fa-IR" b="1" dirty="0" smtClean="0">
                <a:solidFill>
                  <a:schemeClr val="accent1"/>
                </a:solidFill>
                <a:cs typeface="B Lotus" pitchFamily="2" charset="-78"/>
              </a:rPr>
              <a:t>1. بر روی شمایل بانک اطلاعاتی و یا پایگاه داده ای که قصد حذف آن را دارید در صفحۀ اصلی برنامه کلیک راست کنید.</a:t>
            </a:r>
          </a:p>
          <a:p>
            <a:pPr algn="justLow"/>
            <a:r>
              <a:rPr lang="fa-IR" b="1" dirty="0" smtClean="0">
                <a:solidFill>
                  <a:schemeClr val="accent1"/>
                </a:solidFill>
                <a:cs typeface="B Lotus" pitchFamily="2" charset="-78"/>
              </a:rPr>
              <a:t>2. بر روی گزینۀ </a:t>
            </a:r>
            <a:r>
              <a:rPr lang="en-US" b="1" dirty="0" smtClean="0">
                <a:solidFill>
                  <a:schemeClr val="accent1"/>
                </a:solidFill>
                <a:cs typeface="B Lotus" pitchFamily="2" charset="-78"/>
              </a:rPr>
              <a:t>Delete All Files</a:t>
            </a:r>
            <a:r>
              <a:rPr lang="fa-IR" b="1" dirty="0" smtClean="0">
                <a:solidFill>
                  <a:schemeClr val="accent1"/>
                </a:solidFill>
                <a:cs typeface="B Lotus" pitchFamily="2" charset="-78"/>
              </a:rPr>
              <a:t> در منوی باز شده کلیک کنید.</a:t>
            </a:r>
          </a:p>
          <a:p>
            <a:pPr algn="justLow"/>
            <a:r>
              <a:rPr lang="fa-IR" b="1" dirty="0" smtClean="0">
                <a:solidFill>
                  <a:schemeClr val="accent1"/>
                </a:solidFill>
                <a:cs typeface="B Lotus" pitchFamily="2" charset="-78"/>
              </a:rPr>
              <a:t>* میان بُر: </a:t>
            </a:r>
            <a:r>
              <a:rPr lang="fa-IR" b="1" dirty="0">
                <a:solidFill>
                  <a:schemeClr val="accent1"/>
                </a:solidFill>
                <a:cs typeface="B Lotus" pitchFamily="2" charset="-78"/>
              </a:rPr>
              <a:t>بر روی شمایل بانک اطلاعاتی و یا پایگاه داده ای که قصد حذف آن را دارید در صفحۀ اصلی برنامه </a:t>
            </a:r>
            <a:r>
              <a:rPr lang="fa-IR" b="1" dirty="0" smtClean="0">
                <a:solidFill>
                  <a:schemeClr val="accent1"/>
                </a:solidFill>
                <a:cs typeface="B Lotus" pitchFamily="2" charset="-78"/>
              </a:rPr>
              <a:t>یک کلیک چپ کنید تا انتخاب شود. دکمۀ </a:t>
            </a:r>
            <a:r>
              <a:rPr lang="en-US" b="1" dirty="0" smtClean="0">
                <a:solidFill>
                  <a:schemeClr val="accent1"/>
                </a:solidFill>
                <a:cs typeface="B Lotus" pitchFamily="2" charset="-78"/>
              </a:rPr>
              <a:t>Shift</a:t>
            </a:r>
            <a:r>
              <a:rPr lang="fa-IR" b="1" dirty="0" smtClean="0">
                <a:solidFill>
                  <a:schemeClr val="accent1"/>
                </a:solidFill>
                <a:cs typeface="B Lotus" pitchFamily="2" charset="-78"/>
              </a:rPr>
              <a:t> را نگهداشته و همزمان کلید </a:t>
            </a:r>
            <a:r>
              <a:rPr lang="en-US" b="1" dirty="0" smtClean="0">
                <a:solidFill>
                  <a:schemeClr val="accent1"/>
                </a:solidFill>
                <a:cs typeface="B Lotus" pitchFamily="2" charset="-78"/>
              </a:rPr>
              <a:t>Del</a:t>
            </a:r>
            <a:r>
              <a:rPr lang="fa-IR" b="1" dirty="0" smtClean="0">
                <a:solidFill>
                  <a:schemeClr val="accent1"/>
                </a:solidFill>
                <a:cs typeface="B Lotus" pitchFamily="2" charset="-78"/>
              </a:rPr>
              <a:t> را فشار دهید.</a:t>
            </a:r>
          </a:p>
        </p:txBody>
      </p:sp>
      <p:cxnSp>
        <p:nvCxnSpPr>
          <p:cNvPr id="9" name="Straight Arrow Connector 8"/>
          <p:cNvCxnSpPr>
            <a:stCxn id="6" idx="3"/>
          </p:cNvCxnSpPr>
          <p:nvPr/>
        </p:nvCxnSpPr>
        <p:spPr>
          <a:xfrm>
            <a:off x="6629400" y="3723605"/>
            <a:ext cx="0" cy="31499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ar-SA" sz="3200" b="1" dirty="0">
                <a:solidFill>
                  <a:schemeClr val="accent1"/>
                </a:solidFill>
                <a:cs typeface="B Lotus" pitchFamily="2" charset="-78"/>
              </a:rPr>
              <a:t>سيستم پايگاه اطلاعاتي (</a:t>
            </a:r>
            <a:r>
              <a:rPr lang="en-US" sz="3200" b="1" dirty="0">
                <a:solidFill>
                  <a:schemeClr val="accent1"/>
                </a:solidFill>
                <a:cs typeface="B Lotus" pitchFamily="2" charset="-78"/>
              </a:rPr>
              <a:t>Database System</a:t>
            </a:r>
            <a:r>
              <a:rPr lang="ar-SA" sz="3200" b="1" dirty="0">
                <a:solidFill>
                  <a:schemeClr val="accent1"/>
                </a:solidFill>
                <a:cs typeface="B Lotus" pitchFamily="2" charset="-78"/>
              </a:rPr>
              <a:t>)</a:t>
            </a:r>
            <a:endParaRPr lang="fa-IR" sz="3200" b="1"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grpSp>
        <p:nvGrpSpPr>
          <p:cNvPr id="39" name="Group 38"/>
          <p:cNvGrpSpPr/>
          <p:nvPr/>
        </p:nvGrpSpPr>
        <p:grpSpPr>
          <a:xfrm>
            <a:off x="313354" y="1828800"/>
            <a:ext cx="7840046" cy="4038600"/>
            <a:chOff x="201737" y="1263738"/>
            <a:chExt cx="9897446" cy="5289462"/>
          </a:xfrm>
        </p:grpSpPr>
        <p:sp>
          <p:nvSpPr>
            <p:cNvPr id="9" name="Rectangle 8"/>
            <p:cNvSpPr/>
            <p:nvPr/>
          </p:nvSpPr>
          <p:spPr>
            <a:xfrm>
              <a:off x="5791200" y="1263738"/>
              <a:ext cx="1600200" cy="9906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bg2">
                      <a:lumMod val="10000"/>
                    </a:schemeClr>
                  </a:solidFill>
                  <a:cs typeface="B Lotus" pitchFamily="2" charset="-78"/>
                </a:rPr>
                <a:t>برنامۀ کاربردی حقوق و دستمزد</a:t>
              </a:r>
              <a:endParaRPr lang="fa-IR" sz="1600" b="1" dirty="0">
                <a:solidFill>
                  <a:schemeClr val="bg2">
                    <a:lumMod val="10000"/>
                  </a:schemeClr>
                </a:solidFill>
                <a:cs typeface="B Lotus" pitchFamily="2" charset="-78"/>
              </a:endParaRPr>
            </a:p>
          </p:txBody>
        </p:sp>
        <p:sp>
          <p:nvSpPr>
            <p:cNvPr id="10" name="Rectangle 9"/>
            <p:cNvSpPr/>
            <p:nvPr/>
          </p:nvSpPr>
          <p:spPr>
            <a:xfrm>
              <a:off x="5791200" y="2608509"/>
              <a:ext cx="1600200" cy="9906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chemeClr val="bg2">
                      <a:lumMod val="10000"/>
                    </a:schemeClr>
                  </a:solidFill>
                  <a:cs typeface="B Lotus" pitchFamily="2" charset="-78"/>
                </a:rPr>
                <a:t>برنامۀ کاربردی حضورو غیاب</a:t>
              </a:r>
              <a:endParaRPr lang="fa-IR" dirty="0">
                <a:solidFill>
                  <a:schemeClr val="bg2">
                    <a:lumMod val="10000"/>
                  </a:schemeClr>
                </a:solidFill>
                <a:cs typeface="B Lotus" pitchFamily="2" charset="-78"/>
              </a:endParaRPr>
            </a:p>
          </p:txBody>
        </p:sp>
        <p:sp>
          <p:nvSpPr>
            <p:cNvPr id="11" name="Rectangle 10"/>
            <p:cNvSpPr/>
            <p:nvPr/>
          </p:nvSpPr>
          <p:spPr>
            <a:xfrm>
              <a:off x="5791200" y="4092262"/>
              <a:ext cx="1600200" cy="990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bg2">
                      <a:lumMod val="10000"/>
                    </a:schemeClr>
                  </a:solidFill>
                  <a:cs typeface="B Lotus" pitchFamily="2" charset="-78"/>
                </a:rPr>
                <a:t>برنامۀ کاربردی فروش</a:t>
              </a:r>
              <a:endParaRPr lang="fa-IR" b="1" dirty="0">
                <a:solidFill>
                  <a:schemeClr val="bg2">
                    <a:lumMod val="10000"/>
                  </a:schemeClr>
                </a:solidFill>
                <a:cs typeface="B Lotus" pitchFamily="2" charset="-78"/>
              </a:endParaRPr>
            </a:p>
          </p:txBody>
        </p:sp>
        <p:sp>
          <p:nvSpPr>
            <p:cNvPr id="12" name="Rectangle 11"/>
            <p:cNvSpPr/>
            <p:nvPr/>
          </p:nvSpPr>
          <p:spPr>
            <a:xfrm>
              <a:off x="5791200" y="5562600"/>
              <a:ext cx="1600200" cy="9906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b="1" dirty="0" smtClean="0">
                  <a:solidFill>
                    <a:schemeClr val="bg2">
                      <a:lumMod val="10000"/>
                    </a:schemeClr>
                  </a:solidFill>
                  <a:cs typeface="B Lotus" pitchFamily="2" charset="-78"/>
                </a:rPr>
                <a:t>برنامۀ کاربردی انبار</a:t>
              </a:r>
              <a:endParaRPr lang="fa-IR" b="1" dirty="0">
                <a:solidFill>
                  <a:schemeClr val="bg2">
                    <a:lumMod val="10000"/>
                  </a:schemeClr>
                </a:solidFill>
                <a:cs typeface="B Lotus" pitchFamily="2" charset="-78"/>
              </a:endParaRPr>
            </a:p>
          </p:txBody>
        </p:sp>
        <p:sp>
          <p:nvSpPr>
            <p:cNvPr id="13" name="Flowchart: Multidocument 12"/>
            <p:cNvSpPr/>
            <p:nvPr/>
          </p:nvSpPr>
          <p:spPr>
            <a:xfrm>
              <a:off x="8496300" y="1303447"/>
              <a:ext cx="1600200" cy="911181"/>
            </a:xfrm>
            <a:prstGeom prst="flowChartMultidocumen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solidFill>
                    <a:schemeClr val="bg2">
                      <a:lumMod val="10000"/>
                    </a:schemeClr>
                  </a:solidFill>
                  <a:cs typeface="B Lotus" pitchFamily="2" charset="-78"/>
                </a:rPr>
                <a:t>گزارشات</a:t>
              </a:r>
              <a:endParaRPr lang="fa-IR" sz="2000" b="1" dirty="0">
                <a:solidFill>
                  <a:schemeClr val="bg2">
                    <a:lumMod val="10000"/>
                  </a:schemeClr>
                </a:solidFill>
                <a:cs typeface="B Lotus" pitchFamily="2" charset="-78"/>
              </a:endParaRPr>
            </a:p>
          </p:txBody>
        </p:sp>
        <p:sp>
          <p:nvSpPr>
            <p:cNvPr id="14" name="Flowchart: Multidocument 13"/>
            <p:cNvSpPr/>
            <p:nvPr/>
          </p:nvSpPr>
          <p:spPr>
            <a:xfrm>
              <a:off x="8498983" y="2648218"/>
              <a:ext cx="1600200" cy="911181"/>
            </a:xfrm>
            <a:prstGeom prst="flowChartMultidocumen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solidFill>
                    <a:schemeClr val="bg2">
                      <a:lumMod val="10000"/>
                    </a:schemeClr>
                  </a:solidFill>
                  <a:cs typeface="B Lotus" pitchFamily="2" charset="-78"/>
                </a:rPr>
                <a:t>گزارشات</a:t>
              </a:r>
              <a:endParaRPr lang="fa-IR" sz="2000" b="1" dirty="0">
                <a:solidFill>
                  <a:schemeClr val="bg2">
                    <a:lumMod val="10000"/>
                  </a:schemeClr>
                </a:solidFill>
                <a:cs typeface="B Lotus" pitchFamily="2" charset="-78"/>
              </a:endParaRPr>
            </a:p>
          </p:txBody>
        </p:sp>
        <p:sp>
          <p:nvSpPr>
            <p:cNvPr id="15" name="Flowchart: Multidocument 14"/>
            <p:cNvSpPr/>
            <p:nvPr/>
          </p:nvSpPr>
          <p:spPr>
            <a:xfrm>
              <a:off x="8482348" y="4092262"/>
              <a:ext cx="1600200" cy="911181"/>
            </a:xfrm>
            <a:prstGeom prst="flowChartMultidocumen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solidFill>
                    <a:schemeClr val="bg2">
                      <a:lumMod val="10000"/>
                    </a:schemeClr>
                  </a:solidFill>
                  <a:cs typeface="B Lotus" pitchFamily="2" charset="-78"/>
                </a:rPr>
                <a:t>گزارشات</a:t>
              </a:r>
              <a:endParaRPr lang="fa-IR" sz="2000" b="1" dirty="0">
                <a:solidFill>
                  <a:schemeClr val="bg2">
                    <a:lumMod val="10000"/>
                  </a:schemeClr>
                </a:solidFill>
                <a:cs typeface="B Lotus" pitchFamily="2" charset="-78"/>
              </a:endParaRPr>
            </a:p>
          </p:txBody>
        </p:sp>
        <p:sp>
          <p:nvSpPr>
            <p:cNvPr id="16" name="Flowchart: Multidocument 15"/>
            <p:cNvSpPr/>
            <p:nvPr/>
          </p:nvSpPr>
          <p:spPr>
            <a:xfrm>
              <a:off x="8482348" y="5562600"/>
              <a:ext cx="1600200" cy="911181"/>
            </a:xfrm>
            <a:prstGeom prst="flowChartMultidocumen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solidFill>
                    <a:schemeClr val="bg2">
                      <a:lumMod val="10000"/>
                    </a:schemeClr>
                  </a:solidFill>
                  <a:cs typeface="B Lotus" pitchFamily="2" charset="-78"/>
                </a:rPr>
                <a:t>گزارشات</a:t>
              </a:r>
              <a:endParaRPr lang="fa-IR" sz="2000" b="1" dirty="0">
                <a:solidFill>
                  <a:schemeClr val="bg2">
                    <a:lumMod val="10000"/>
                  </a:schemeClr>
                </a:solidFill>
                <a:cs typeface="B Lotus" pitchFamily="2" charset="-78"/>
              </a:endParaRPr>
            </a:p>
          </p:txBody>
        </p:sp>
        <p:grpSp>
          <p:nvGrpSpPr>
            <p:cNvPr id="21" name="Group 20"/>
            <p:cNvGrpSpPr/>
            <p:nvPr/>
          </p:nvGrpSpPr>
          <p:grpSpPr>
            <a:xfrm>
              <a:off x="201737" y="1939881"/>
              <a:ext cx="4827463" cy="3886200"/>
              <a:chOff x="201737" y="1939881"/>
              <a:chExt cx="4827463" cy="3886200"/>
            </a:xfrm>
          </p:grpSpPr>
          <p:sp>
            <p:nvSpPr>
              <p:cNvPr id="6" name="Can 5"/>
              <p:cNvSpPr/>
              <p:nvPr/>
            </p:nvSpPr>
            <p:spPr>
              <a:xfrm>
                <a:off x="201737" y="1939881"/>
                <a:ext cx="2034925" cy="3886200"/>
              </a:xfrm>
              <a:prstGeom prst="can">
                <a:avLst/>
              </a:prstGeom>
              <a:gradFill>
                <a:gsLst>
                  <a:gs pos="21000">
                    <a:srgbClr val="E6DCAC"/>
                  </a:gs>
                  <a:gs pos="35000">
                    <a:srgbClr val="E6D78A"/>
                  </a:gs>
                  <a:gs pos="100000">
                    <a:schemeClr val="accent5">
                      <a:lumMod val="50000"/>
                    </a:schemeClr>
                  </a:gs>
                  <a:gs pos="48000">
                    <a:schemeClr val="bg2">
                      <a:lumMod val="50000"/>
                    </a:schemeClr>
                  </a:gs>
                  <a:gs pos="68000">
                    <a:schemeClr val="bg2">
                      <a:lumMod val="25000"/>
                    </a:schemeClr>
                  </a:gs>
                  <a:gs pos="11000">
                    <a:schemeClr val="accent3">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fa-IR" sz="2000" b="1" dirty="0" smtClean="0">
                    <a:solidFill>
                      <a:schemeClr val="bg2">
                        <a:lumMod val="10000"/>
                      </a:schemeClr>
                    </a:solidFill>
                    <a:cs typeface="B Lotus" pitchFamily="2" charset="-78"/>
                  </a:rPr>
                  <a:t>داده های:</a:t>
                </a:r>
              </a:p>
              <a:p>
                <a:endParaRPr lang="fa-IR" sz="2000" b="1" dirty="0" smtClean="0">
                  <a:solidFill>
                    <a:schemeClr val="bg2">
                      <a:lumMod val="10000"/>
                    </a:schemeClr>
                  </a:solidFill>
                  <a:cs typeface="B Lotus" pitchFamily="2" charset="-78"/>
                </a:endParaRPr>
              </a:p>
              <a:p>
                <a:r>
                  <a:rPr lang="fa-IR" sz="2000" b="1" dirty="0" smtClean="0">
                    <a:solidFill>
                      <a:schemeClr val="bg2">
                        <a:lumMod val="10000"/>
                      </a:schemeClr>
                    </a:solidFill>
                    <a:cs typeface="B Lotus" pitchFamily="2" charset="-78"/>
                  </a:rPr>
                  <a:t>حقوق و دستمزد</a:t>
                </a:r>
              </a:p>
              <a:p>
                <a:r>
                  <a:rPr lang="fa-IR" sz="2000" b="1" dirty="0" smtClean="0">
                    <a:solidFill>
                      <a:schemeClr val="bg2">
                        <a:lumMod val="10000"/>
                      </a:schemeClr>
                    </a:solidFill>
                    <a:cs typeface="B Lotus" pitchFamily="2" charset="-78"/>
                  </a:rPr>
                  <a:t>حضور و غیاب</a:t>
                </a:r>
              </a:p>
              <a:p>
                <a:r>
                  <a:rPr lang="fa-IR" sz="2000" b="1" dirty="0" smtClean="0">
                    <a:solidFill>
                      <a:schemeClr val="bg2">
                        <a:lumMod val="10000"/>
                      </a:schemeClr>
                    </a:solidFill>
                    <a:cs typeface="B Lotus" pitchFamily="2" charset="-78"/>
                  </a:rPr>
                  <a:t>فروش</a:t>
                </a:r>
              </a:p>
              <a:p>
                <a:r>
                  <a:rPr lang="fa-IR" sz="2000" b="1" dirty="0" smtClean="0">
                    <a:solidFill>
                      <a:schemeClr val="bg2">
                        <a:lumMod val="10000"/>
                      </a:schemeClr>
                    </a:solidFill>
                    <a:cs typeface="B Lotus" pitchFamily="2" charset="-78"/>
                  </a:rPr>
                  <a:t>انبار</a:t>
                </a:r>
              </a:p>
            </p:txBody>
          </p:sp>
          <p:grpSp>
            <p:nvGrpSpPr>
              <p:cNvPr id="18" name="Group 17"/>
              <p:cNvGrpSpPr/>
              <p:nvPr/>
            </p:nvGrpSpPr>
            <p:grpSpPr>
              <a:xfrm>
                <a:off x="3200400" y="2682025"/>
                <a:ext cx="1828800" cy="2286000"/>
                <a:chOff x="3352800" y="3581400"/>
                <a:chExt cx="1828800" cy="2286000"/>
              </a:xfrm>
            </p:grpSpPr>
            <p:sp>
              <p:nvSpPr>
                <p:cNvPr id="7" name="Rectangle 6"/>
                <p:cNvSpPr/>
                <p:nvPr/>
              </p:nvSpPr>
              <p:spPr>
                <a:xfrm>
                  <a:off x="3352800" y="3581400"/>
                  <a:ext cx="1828800" cy="2286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O.S.</a:t>
                  </a:r>
                  <a:endParaRPr lang="fa-IR" dirty="0"/>
                </a:p>
              </p:txBody>
            </p:sp>
            <p:sp>
              <p:nvSpPr>
                <p:cNvPr id="8" name="Rectangle 7"/>
                <p:cNvSpPr/>
                <p:nvPr/>
              </p:nvSpPr>
              <p:spPr>
                <a:xfrm>
                  <a:off x="3684431" y="4247882"/>
                  <a:ext cx="1219200" cy="12192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400" b="1" dirty="0">
                      <a:solidFill>
                        <a:schemeClr val="bg2">
                          <a:lumMod val="10000"/>
                        </a:schemeClr>
                      </a:solidFill>
                      <a:cs typeface="B Lotus" pitchFamily="2" charset="-78"/>
                    </a:rPr>
                    <a:t>سیستم مدیریت پایگاه داده ها</a:t>
                  </a:r>
                </a:p>
                <a:p>
                  <a:pPr algn="ctr"/>
                  <a:r>
                    <a:rPr lang="en-US" sz="1400" dirty="0">
                      <a:solidFill>
                        <a:schemeClr val="bg2">
                          <a:lumMod val="10000"/>
                        </a:schemeClr>
                      </a:solidFill>
                      <a:cs typeface="B Lotus" pitchFamily="2" charset="-78"/>
                    </a:rPr>
                    <a:t>(DBMS)</a:t>
                  </a:r>
                  <a:endParaRPr lang="fa-IR" sz="1400" dirty="0">
                    <a:solidFill>
                      <a:schemeClr val="bg2">
                        <a:lumMod val="10000"/>
                      </a:schemeClr>
                    </a:solidFill>
                    <a:cs typeface="B Lotus" pitchFamily="2" charset="-78"/>
                  </a:endParaRPr>
                </a:p>
              </p:txBody>
            </p:sp>
            <p:sp>
              <p:nvSpPr>
                <p:cNvPr id="17" name="TextBox 16"/>
                <p:cNvSpPr txBox="1"/>
                <p:nvPr/>
              </p:nvSpPr>
              <p:spPr>
                <a:xfrm>
                  <a:off x="3684431" y="3657600"/>
                  <a:ext cx="1219200" cy="523220"/>
                </a:xfrm>
                <a:prstGeom prst="rect">
                  <a:avLst/>
                </a:prstGeom>
                <a:noFill/>
              </p:spPr>
              <p:txBody>
                <a:bodyPr wrap="square" rtlCol="1">
                  <a:spAutoFit/>
                </a:bodyPr>
                <a:lstStyle>
                  <a:defPPr>
                    <a:defRPr lang="fa-IR"/>
                  </a:defPPr>
                  <a:lvl1pPr algn="ctr">
                    <a:defRPr sz="2800" b="1">
                      <a:solidFill>
                        <a:schemeClr val="bg2">
                          <a:lumMod val="10000"/>
                        </a:schemeClr>
                      </a:solidFill>
                    </a:defRPr>
                  </a:lvl1pPr>
                </a:lstStyle>
                <a:p>
                  <a:r>
                    <a:rPr lang="en-US" dirty="0"/>
                    <a:t>O.S.</a:t>
                  </a:r>
                  <a:endParaRPr lang="fa-IR" dirty="0"/>
                </a:p>
              </p:txBody>
            </p:sp>
          </p:grpSp>
          <p:cxnSp>
            <p:nvCxnSpPr>
              <p:cNvPr id="20" name="Straight Arrow Connector 19"/>
              <p:cNvCxnSpPr/>
              <p:nvPr/>
            </p:nvCxnSpPr>
            <p:spPr>
              <a:xfrm>
                <a:off x="2362200" y="3866882"/>
                <a:ext cx="685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flipV="1">
              <a:off x="5105400" y="1752600"/>
              <a:ext cx="609600" cy="18851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105400" y="3103809"/>
              <a:ext cx="609600" cy="7212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05400" y="3958107"/>
              <a:ext cx="609600" cy="6294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05400" y="4092262"/>
              <a:ext cx="609600" cy="19656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543800" y="1752600"/>
              <a:ext cx="685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543800" y="3089857"/>
              <a:ext cx="685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543800" y="4599368"/>
              <a:ext cx="685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543800" y="6057900"/>
              <a:ext cx="685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حذف فیزیکی تمامی فایل ها</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2285999"/>
            <a:ext cx="5181600" cy="2083607"/>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2057400" y="2895601"/>
            <a:ext cx="1600200" cy="24899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2057400" y="3657600"/>
            <a:ext cx="1600200" cy="457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9" name="Straight Arrow Connector 8"/>
          <p:cNvCxnSpPr>
            <a:stCxn id="6" idx="2"/>
            <a:endCxn id="7" idx="0"/>
          </p:cNvCxnSpPr>
          <p:nvPr/>
        </p:nvCxnSpPr>
        <p:spPr>
          <a:xfrm>
            <a:off x="2857500" y="3144592"/>
            <a:ext cx="0" cy="51300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63737" y="4840069"/>
            <a:ext cx="6961063" cy="707886"/>
          </a:xfrm>
          <a:prstGeom prst="rect">
            <a:avLst/>
          </a:prstGeom>
          <a:noFill/>
        </p:spPr>
        <p:txBody>
          <a:bodyPr wrap="square" rtlCol="1">
            <a:spAutoFit/>
          </a:bodyPr>
          <a:lstStyle/>
          <a:p>
            <a:pPr algn="ctr"/>
            <a:r>
              <a:rPr lang="fa-IR" sz="2000" b="1" dirty="0" smtClean="0">
                <a:solidFill>
                  <a:schemeClr val="accent1"/>
                </a:solidFill>
                <a:cs typeface="B Lotus" pitchFamily="2" charset="-78"/>
              </a:rPr>
              <a:t>با انتخاب گزینۀ </a:t>
            </a:r>
            <a:r>
              <a:rPr lang="en-US" sz="2000" b="1" dirty="0" smtClean="0">
                <a:solidFill>
                  <a:schemeClr val="accent1"/>
                </a:solidFill>
                <a:cs typeface="B Lotus" pitchFamily="2" charset="-78"/>
              </a:rPr>
              <a:t>Delete Physically</a:t>
            </a:r>
            <a:r>
              <a:rPr lang="fa-IR" sz="2000" b="1" dirty="0" smtClean="0">
                <a:solidFill>
                  <a:schemeClr val="accent1"/>
                </a:solidFill>
                <a:cs typeface="B Lotus" pitchFamily="2" charset="-78"/>
              </a:rPr>
              <a:t>، تمامی فایل های ذخیره شدۀ مربوط به بانک اطلاعاتی و یا پایگاه داده های انتخاب شده به طور کامل حذف می شوند.</a:t>
            </a:r>
            <a:endParaRPr lang="fa-IR" sz="20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مثال: حذف </a:t>
            </a:r>
            <a:r>
              <a:rPr lang="en-US" sz="3600" dirty="0" smtClean="0">
                <a:solidFill>
                  <a:schemeClr val="accent1"/>
                </a:solidFill>
                <a:cs typeface="B Lotus" pitchFamily="2" charset="-78"/>
              </a:rPr>
              <a:t>Kasparov`s Scotch</a:t>
            </a:r>
            <a:endParaRPr lang="fa-IR" sz="3600"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9504" y="1525588"/>
            <a:ext cx="6367217" cy="35798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19016661">
            <a:off x="-386303" y="3788734"/>
            <a:ext cx="7620000" cy="981280"/>
          </a:xfrm>
        </p:spPr>
        <p:txBody>
          <a:bodyPr>
            <a:normAutofit/>
          </a:bodyPr>
          <a:lstStyle/>
          <a:p>
            <a:pPr marL="114300" indent="0">
              <a:buNone/>
            </a:pPr>
            <a:r>
              <a:rPr lang="fa-IR" sz="4000" b="1" dirty="0">
                <a:solidFill>
                  <a:schemeClr val="accent1"/>
                </a:solidFill>
                <a:cs typeface="B Lotus" pitchFamily="2" charset="-78"/>
              </a:rPr>
              <a:t>کامپیوتر به عنوان </a:t>
            </a:r>
            <a:r>
              <a:rPr lang="fa-IR" sz="4000" b="1" dirty="0" smtClean="0">
                <a:solidFill>
                  <a:schemeClr val="accent1"/>
                </a:solidFill>
                <a:cs typeface="B Lotus" pitchFamily="2" charset="-78"/>
              </a:rPr>
              <a:t>جستجوگر</a:t>
            </a:r>
            <a:endParaRPr lang="fa-IR" sz="4000" dirty="0"/>
          </a:p>
        </p:txBody>
      </p:sp>
      <p:sp>
        <p:nvSpPr>
          <p:cNvPr id="4" name="Content Placeholder 2"/>
          <p:cNvSpPr txBox="1">
            <a:spLocks/>
          </p:cNvSpPr>
          <p:nvPr/>
        </p:nvSpPr>
        <p:spPr>
          <a:xfrm rot="19016661">
            <a:off x="6673182" y="878862"/>
            <a:ext cx="2155835" cy="1201903"/>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100" b="1" dirty="0" smtClean="0">
                <a:solidFill>
                  <a:schemeClr val="accent1"/>
                </a:solidFill>
                <a:cs typeface="B Lotus" pitchFamily="2" charset="-78"/>
              </a:rPr>
              <a:t>کامپیوتر به عنوان جستجوگر</a:t>
            </a:r>
            <a:endParaRPr lang="fa-IR" sz="1100" dirty="0"/>
          </a:p>
        </p:txBody>
      </p:sp>
      <p:sp>
        <p:nvSpPr>
          <p:cNvPr id="5" name="Content Placeholder 2"/>
          <p:cNvSpPr txBox="1">
            <a:spLocks/>
          </p:cNvSpPr>
          <p:nvPr/>
        </p:nvSpPr>
        <p:spPr>
          <a:xfrm rot="19016661">
            <a:off x="-1219235" y="5952162"/>
            <a:ext cx="4236754" cy="1224718"/>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000" b="1" dirty="0" smtClean="0">
                <a:solidFill>
                  <a:schemeClr val="accent1"/>
                </a:solidFill>
                <a:cs typeface="B Lotus" pitchFamily="2" charset="-78"/>
              </a:rPr>
              <a:t>کامپیوتر به عنوان جستجوگر</a:t>
            </a:r>
            <a:endParaRPr lang="fa-IR" sz="2000" dirty="0"/>
          </a:p>
        </p:txBody>
      </p:sp>
      <p:sp>
        <p:nvSpPr>
          <p:cNvPr id="6" name="Content Placeholder 2"/>
          <p:cNvSpPr txBox="1">
            <a:spLocks/>
          </p:cNvSpPr>
          <p:nvPr/>
        </p:nvSpPr>
        <p:spPr>
          <a:xfrm rot="19016661">
            <a:off x="658648" y="6051372"/>
            <a:ext cx="3462724" cy="1063173"/>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600" b="1" dirty="0" smtClean="0">
                <a:solidFill>
                  <a:schemeClr val="accent1"/>
                </a:solidFill>
                <a:cs typeface="B Lotus" pitchFamily="2" charset="-78"/>
              </a:rPr>
              <a:t>کامپیوتر به عنوان جستجوگر</a:t>
            </a:r>
            <a:endParaRPr lang="fa-IR" sz="1600" dirty="0"/>
          </a:p>
        </p:txBody>
      </p:sp>
      <p:sp>
        <p:nvSpPr>
          <p:cNvPr id="7" name="Content Placeholder 2"/>
          <p:cNvSpPr txBox="1">
            <a:spLocks/>
          </p:cNvSpPr>
          <p:nvPr/>
        </p:nvSpPr>
        <p:spPr>
          <a:xfrm rot="19016661">
            <a:off x="5912483" y="6035414"/>
            <a:ext cx="2817972" cy="983722"/>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400" b="1" dirty="0" smtClean="0">
                <a:solidFill>
                  <a:schemeClr val="accent1"/>
                </a:solidFill>
                <a:cs typeface="B Lotus" pitchFamily="2" charset="-78"/>
              </a:rPr>
              <a:t>کامپیوتر به عنوان جستجوگر</a:t>
            </a:r>
            <a:endParaRPr lang="fa-IR" sz="1400" dirty="0"/>
          </a:p>
        </p:txBody>
      </p:sp>
      <p:sp>
        <p:nvSpPr>
          <p:cNvPr id="8" name="Content Placeholder 2"/>
          <p:cNvSpPr txBox="1">
            <a:spLocks/>
          </p:cNvSpPr>
          <p:nvPr/>
        </p:nvSpPr>
        <p:spPr>
          <a:xfrm rot="19016661">
            <a:off x="-178043" y="3917295"/>
            <a:ext cx="3457820" cy="1065659"/>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800" b="1" dirty="0" smtClean="0">
                <a:solidFill>
                  <a:schemeClr val="bg2">
                    <a:lumMod val="50000"/>
                  </a:schemeClr>
                </a:solidFill>
                <a:cs typeface="B Lotus" pitchFamily="2" charset="-78"/>
              </a:rPr>
              <a:t>کامپیوتر به عنوان جستجوگر</a:t>
            </a:r>
            <a:endParaRPr lang="fa-IR" sz="1800" dirty="0">
              <a:solidFill>
                <a:schemeClr val="bg2">
                  <a:lumMod val="50000"/>
                </a:schemeClr>
              </a:solidFill>
            </a:endParaRPr>
          </a:p>
        </p:txBody>
      </p:sp>
      <p:sp>
        <p:nvSpPr>
          <p:cNvPr id="9" name="Content Placeholder 2"/>
          <p:cNvSpPr txBox="1">
            <a:spLocks/>
          </p:cNvSpPr>
          <p:nvPr/>
        </p:nvSpPr>
        <p:spPr>
          <a:xfrm rot="19016661">
            <a:off x="1468704" y="1231586"/>
            <a:ext cx="4252943" cy="1069217"/>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400" b="1" dirty="0" smtClean="0">
                <a:solidFill>
                  <a:schemeClr val="accent1">
                    <a:lumMod val="50000"/>
                    <a:lumOff val="50000"/>
                  </a:schemeClr>
                </a:solidFill>
                <a:cs typeface="B Lotus" pitchFamily="2" charset="-78"/>
              </a:rPr>
              <a:t>کامپیوتر به عنوان جستجوگر</a:t>
            </a:r>
            <a:endParaRPr lang="fa-IR" sz="2400" dirty="0">
              <a:solidFill>
                <a:schemeClr val="accent1">
                  <a:lumMod val="50000"/>
                  <a:lumOff val="50000"/>
                </a:schemeClr>
              </a:solidFill>
            </a:endParaRPr>
          </a:p>
        </p:txBody>
      </p:sp>
      <p:sp>
        <p:nvSpPr>
          <p:cNvPr id="10" name="Content Placeholder 2"/>
          <p:cNvSpPr txBox="1">
            <a:spLocks/>
          </p:cNvSpPr>
          <p:nvPr/>
        </p:nvSpPr>
        <p:spPr>
          <a:xfrm rot="19016661">
            <a:off x="2792570" y="4155710"/>
            <a:ext cx="5325215" cy="1312064"/>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800" b="1" dirty="0" smtClean="0">
                <a:solidFill>
                  <a:schemeClr val="accent1">
                    <a:lumMod val="90000"/>
                    <a:lumOff val="10000"/>
                  </a:schemeClr>
                </a:solidFill>
                <a:cs typeface="B Lotus" pitchFamily="2" charset="-78"/>
              </a:rPr>
              <a:t>کامپیوتر به عنوان جستجوگر</a:t>
            </a:r>
            <a:endParaRPr lang="fa-IR" sz="2800" dirty="0">
              <a:solidFill>
                <a:schemeClr val="accent1">
                  <a:lumMod val="90000"/>
                  <a:lumOff val="10000"/>
                </a:schemeClr>
              </a:solidFill>
            </a:endParaRPr>
          </a:p>
        </p:txBody>
      </p:sp>
      <p:sp>
        <p:nvSpPr>
          <p:cNvPr id="11" name="Content Placeholder 2"/>
          <p:cNvSpPr txBox="1">
            <a:spLocks/>
          </p:cNvSpPr>
          <p:nvPr/>
        </p:nvSpPr>
        <p:spPr>
          <a:xfrm rot="19016661">
            <a:off x="-729106" y="1135299"/>
            <a:ext cx="3468616" cy="1018176"/>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800" b="1" dirty="0" smtClean="0">
                <a:solidFill>
                  <a:schemeClr val="bg2">
                    <a:lumMod val="75000"/>
                  </a:schemeClr>
                </a:solidFill>
                <a:cs typeface="B Lotus" pitchFamily="2" charset="-78"/>
              </a:rPr>
              <a:t>کامپیوتر به عنوان جستجوگر</a:t>
            </a:r>
            <a:endParaRPr lang="fa-IR" sz="1800" dirty="0">
              <a:solidFill>
                <a:schemeClr val="bg2">
                  <a:lumMod val="75000"/>
                </a:schemeClr>
              </a:solidFill>
            </a:endParaRPr>
          </a:p>
        </p:txBody>
      </p:sp>
      <p:sp>
        <p:nvSpPr>
          <p:cNvPr id="12" name="Content Placeholder 2"/>
          <p:cNvSpPr txBox="1">
            <a:spLocks/>
          </p:cNvSpPr>
          <p:nvPr/>
        </p:nvSpPr>
        <p:spPr>
          <a:xfrm rot="19016661">
            <a:off x="3173300" y="5577985"/>
            <a:ext cx="4498588" cy="1025489"/>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400" b="1" dirty="0" smtClean="0">
                <a:solidFill>
                  <a:schemeClr val="accent1">
                    <a:lumMod val="75000"/>
                    <a:lumOff val="25000"/>
                  </a:schemeClr>
                </a:solidFill>
                <a:cs typeface="B Lotus" pitchFamily="2" charset="-78"/>
              </a:rPr>
              <a:t>کامپیوتر به عنوان جستجوگر</a:t>
            </a:r>
            <a:endParaRPr lang="fa-IR" sz="2400" dirty="0">
              <a:solidFill>
                <a:schemeClr val="accent1">
                  <a:lumMod val="75000"/>
                  <a:lumOff val="25000"/>
                </a:schemeClr>
              </a:solidFill>
            </a:endParaRPr>
          </a:p>
        </p:txBody>
      </p:sp>
      <p:sp>
        <p:nvSpPr>
          <p:cNvPr id="13" name="Content Placeholder 2"/>
          <p:cNvSpPr txBox="1">
            <a:spLocks/>
          </p:cNvSpPr>
          <p:nvPr/>
        </p:nvSpPr>
        <p:spPr>
          <a:xfrm rot="19016661">
            <a:off x="-1086923" y="2804386"/>
            <a:ext cx="3899420" cy="1032801"/>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000" b="1" dirty="0" smtClean="0">
                <a:solidFill>
                  <a:schemeClr val="tx2">
                    <a:lumMod val="75000"/>
                  </a:schemeClr>
                </a:solidFill>
                <a:cs typeface="B Lotus" pitchFamily="2" charset="-78"/>
              </a:rPr>
              <a:t>کامپیوتر به عنوان جستجوگر</a:t>
            </a:r>
            <a:endParaRPr lang="fa-IR" sz="2000" dirty="0">
              <a:solidFill>
                <a:schemeClr val="tx2">
                  <a:lumMod val="75000"/>
                </a:schemeClr>
              </a:solidFill>
            </a:endParaRPr>
          </a:p>
        </p:txBody>
      </p:sp>
    </p:spTree>
    <p:extLst>
      <p:ext uri="{BB962C8B-B14F-4D97-AF65-F5344CB8AC3E}">
        <p14:creationId xmlns:p14="http://schemas.microsoft.com/office/powerpoint/2010/main" val="2060935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a:solidFill>
                  <a:srgbClr val="483E04"/>
                </a:solidFill>
                <a:cs typeface="B Lotus" pitchFamily="2" charset="-78"/>
              </a:rPr>
              <a:t>پردازش داده </a:t>
            </a:r>
            <a:r>
              <a:rPr lang="fa-IR" b="1" dirty="0" smtClean="0">
                <a:solidFill>
                  <a:srgbClr val="483E04"/>
                </a:solidFill>
                <a:cs typeface="B Lotus" pitchFamily="2" charset="-78"/>
              </a:rPr>
              <a:t>ها</a:t>
            </a:r>
            <a:endParaRPr lang="fa-IR"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Autofit/>
          </a:bodyPr>
          <a:lstStyle/>
          <a:p>
            <a:pPr algn="justLow"/>
            <a:r>
              <a:rPr lang="fa-IR" sz="2600" dirty="0">
                <a:solidFill>
                  <a:srgbClr val="483E04"/>
                </a:solidFill>
                <a:cs typeface="B Lotus" pitchFamily="2" charset="-78"/>
              </a:rPr>
              <a:t>پردازش داده ها به فرایند یا رویه ای گفته می شود که </a:t>
            </a:r>
            <a:r>
              <a:rPr lang="fa-IR" sz="2600" dirty="0" smtClean="0">
                <a:solidFill>
                  <a:srgbClr val="483E04"/>
                </a:solidFill>
                <a:cs typeface="B Lotus" pitchFamily="2" charset="-78"/>
              </a:rPr>
              <a:t>به وسیلۀ </a:t>
            </a:r>
            <a:r>
              <a:rPr lang="fa-IR" sz="2600" dirty="0">
                <a:solidFill>
                  <a:srgbClr val="483E04"/>
                </a:solidFill>
                <a:cs typeface="B Lotus" pitchFamily="2" charset="-78"/>
              </a:rPr>
              <a:t>آن داده های خام تحت یک سلسله از عملیات </a:t>
            </a:r>
            <a:r>
              <a:rPr lang="fa-IR" sz="2600" dirty="0" smtClean="0">
                <a:solidFill>
                  <a:srgbClr val="483E04"/>
                </a:solidFill>
                <a:cs typeface="B Lotus" pitchFamily="2" charset="-78"/>
              </a:rPr>
              <a:t>خاص، </a:t>
            </a:r>
            <a:r>
              <a:rPr lang="fa-IR" sz="2600" dirty="0">
                <a:solidFill>
                  <a:srgbClr val="483E04"/>
                </a:solidFill>
                <a:cs typeface="B Lotus" pitchFamily="2" charset="-78"/>
              </a:rPr>
              <a:t>تبدیل به نتایجی می شوند که </a:t>
            </a:r>
            <a:r>
              <a:rPr lang="fa-IR" sz="2600" dirty="0" smtClean="0">
                <a:solidFill>
                  <a:srgbClr val="483E04"/>
                </a:solidFill>
                <a:cs typeface="B Lotus" pitchFamily="2" charset="-78"/>
              </a:rPr>
              <a:t>به طور </a:t>
            </a:r>
            <a:r>
              <a:rPr lang="fa-IR" sz="2600" dirty="0">
                <a:solidFill>
                  <a:srgbClr val="483E04"/>
                </a:solidFill>
                <a:cs typeface="B Lotus" pitchFamily="2" charset="-78"/>
              </a:rPr>
              <a:t>مستقیم در تحقق هدفی مشخص مورد استفاده قرار می گیرد</a:t>
            </a:r>
            <a:r>
              <a:rPr lang="fa-IR" sz="2600" dirty="0" smtClean="0">
                <a:solidFill>
                  <a:srgbClr val="483E04"/>
                </a:solidFill>
                <a:cs typeface="B Lotus" pitchFamily="2" charset="-78"/>
              </a:rPr>
              <a:t>.</a:t>
            </a:r>
          </a:p>
          <a:p>
            <a:pPr algn="justLow"/>
            <a:endParaRPr lang="en-US" sz="2600" dirty="0">
              <a:solidFill>
                <a:srgbClr val="483E04"/>
              </a:solidFill>
              <a:cs typeface="B Lotus" pitchFamily="2" charset="-78"/>
            </a:endParaRPr>
          </a:p>
          <a:p>
            <a:pPr algn="justLow"/>
            <a:r>
              <a:rPr lang="fa-IR" sz="2600" dirty="0">
                <a:solidFill>
                  <a:srgbClr val="483E04"/>
                </a:solidFill>
                <a:cs typeface="B Lotus" pitchFamily="2" charset="-78"/>
              </a:rPr>
              <a:t>بدیهی است روش های پردازش داده ها به تبع اهداف، برنامه ها و مورد </a:t>
            </a:r>
            <a:r>
              <a:rPr lang="fa-IR" sz="2600" dirty="0" smtClean="0">
                <a:solidFill>
                  <a:srgbClr val="483E04"/>
                </a:solidFill>
                <a:cs typeface="B Lotus" pitchFamily="2" charset="-78"/>
              </a:rPr>
              <a:t>کاربرد، </a:t>
            </a:r>
            <a:r>
              <a:rPr lang="fa-IR" sz="2600" dirty="0">
                <a:solidFill>
                  <a:srgbClr val="483E04"/>
                </a:solidFill>
                <a:cs typeface="B Lotus" pitchFamily="2" charset="-78"/>
              </a:rPr>
              <a:t>برای هر فرد یا سیستمی تغییر پیدا کرده و نتایج حاصل از این پردازش در همان کاربرد مشخص استفاده می شود.</a:t>
            </a:r>
            <a:endParaRPr lang="en-US" sz="2600" dirty="0">
              <a:solidFill>
                <a:srgbClr val="483E04"/>
              </a:solidFill>
              <a:cs typeface="B Lotus" pitchFamily="2" charset="-78"/>
            </a:endParaRPr>
          </a:p>
          <a:p>
            <a:pPr indent="0" algn="justLow"/>
            <a:endParaRPr lang="fa-IR" sz="26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a:solidFill>
                  <a:srgbClr val="483E04"/>
                </a:solidFill>
                <a:cs typeface="B Lotus" pitchFamily="2" charset="-78"/>
              </a:rPr>
              <a:t>عملیات اصلی در پردازش داده </a:t>
            </a:r>
            <a:r>
              <a:rPr lang="fa-IR" sz="4000" b="1" dirty="0" smtClean="0">
                <a:solidFill>
                  <a:srgbClr val="483E04"/>
                </a:solidFill>
                <a:cs typeface="B Lotus" pitchFamily="2" charset="-78"/>
              </a:rPr>
              <a:t>ها</a:t>
            </a:r>
            <a:endParaRPr lang="fa-IR" sz="40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Autofit/>
          </a:bodyPr>
          <a:lstStyle/>
          <a:p>
            <a:pPr marL="114300" lvl="0" indent="0">
              <a:buNone/>
            </a:pPr>
            <a:r>
              <a:rPr lang="fa-IR" sz="2400" dirty="0" smtClean="0">
                <a:solidFill>
                  <a:srgbClr val="483E04"/>
                </a:solidFill>
                <a:cs typeface="B Lotus" pitchFamily="2" charset="-78"/>
              </a:rPr>
              <a:t>1. طبقه </a:t>
            </a:r>
            <a:r>
              <a:rPr lang="fa-IR" sz="2400" dirty="0">
                <a:solidFill>
                  <a:srgbClr val="483E04"/>
                </a:solidFill>
                <a:cs typeface="B Lotus" pitchFamily="2" charset="-78"/>
              </a:rPr>
              <a:t>بندی داده </a:t>
            </a:r>
            <a:r>
              <a:rPr lang="fa-IR" sz="2400" dirty="0" smtClean="0">
                <a:solidFill>
                  <a:srgbClr val="483E04"/>
                </a:solidFill>
                <a:cs typeface="B Lotus" pitchFamily="2" charset="-78"/>
              </a:rPr>
              <a:t>ها.</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2. مرتّب </a:t>
            </a:r>
            <a:r>
              <a:rPr lang="fa-IR" sz="2400" dirty="0">
                <a:solidFill>
                  <a:srgbClr val="483E04"/>
                </a:solidFill>
                <a:cs typeface="B Lotus" pitchFamily="2" charset="-78"/>
              </a:rPr>
              <a:t>سازی داده </a:t>
            </a:r>
            <a:r>
              <a:rPr lang="fa-IR" sz="2400" dirty="0" smtClean="0">
                <a:solidFill>
                  <a:srgbClr val="483E04"/>
                </a:solidFill>
                <a:cs typeface="B Lotus" pitchFamily="2" charset="-78"/>
              </a:rPr>
              <a:t>ها.</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3. پالایش </a:t>
            </a:r>
            <a:r>
              <a:rPr lang="fa-IR" sz="2400" dirty="0">
                <a:solidFill>
                  <a:srgbClr val="483E04"/>
                </a:solidFill>
                <a:cs typeface="B Lotus" pitchFamily="2" charset="-78"/>
              </a:rPr>
              <a:t>داده </a:t>
            </a:r>
            <a:r>
              <a:rPr lang="fa-IR" sz="2400" dirty="0" smtClean="0">
                <a:solidFill>
                  <a:srgbClr val="483E04"/>
                </a:solidFill>
                <a:cs typeface="B Lotus" pitchFamily="2" charset="-78"/>
              </a:rPr>
              <a:t>ها.</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4. خلاصه </a:t>
            </a:r>
            <a:r>
              <a:rPr lang="fa-IR" sz="2400" dirty="0">
                <a:solidFill>
                  <a:srgbClr val="483E04"/>
                </a:solidFill>
                <a:cs typeface="B Lotus" pitchFamily="2" charset="-78"/>
              </a:rPr>
              <a:t>سازی داده </a:t>
            </a:r>
            <a:r>
              <a:rPr lang="fa-IR" sz="2400" dirty="0" smtClean="0">
                <a:solidFill>
                  <a:srgbClr val="483E04"/>
                </a:solidFill>
                <a:cs typeface="B Lotus" pitchFamily="2" charset="-78"/>
              </a:rPr>
              <a:t>ها.</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5. تحلیل محتوا.</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6. نمایه سازی.</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7. فشرده سازی.</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8. مدل سازی.</a:t>
            </a:r>
            <a:endParaRPr lang="en-US" sz="2400" dirty="0">
              <a:solidFill>
                <a:srgbClr val="483E04"/>
              </a:solidFill>
              <a:cs typeface="B Lotus" pitchFamily="2" charset="-78"/>
            </a:endParaRPr>
          </a:p>
          <a:p>
            <a:pPr marL="114300" lvl="0" indent="0">
              <a:buNone/>
            </a:pPr>
            <a:r>
              <a:rPr lang="fa-IR" sz="2400" dirty="0" smtClean="0">
                <a:solidFill>
                  <a:srgbClr val="483E04"/>
                </a:solidFill>
                <a:cs typeface="B Lotus" pitchFamily="2" charset="-78"/>
              </a:rPr>
              <a:t>9. محاسبه.</a:t>
            </a:r>
            <a:endParaRPr lang="en-US" sz="2400" dirty="0">
              <a:solidFill>
                <a:srgbClr val="483E04"/>
              </a:solidFill>
              <a:cs typeface="B Lotus" pitchFamily="2" charset="-78"/>
            </a:endParaRPr>
          </a:p>
          <a:p>
            <a:pPr indent="0" algn="justLow">
              <a:buNone/>
            </a:pPr>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4000" b="1" dirty="0" smtClean="0">
                <a:solidFill>
                  <a:srgbClr val="483E04"/>
                </a:solidFill>
                <a:cs typeface="B Lotus" pitchFamily="2" charset="-78"/>
              </a:rPr>
              <a:t>1. </a:t>
            </a:r>
            <a:r>
              <a:rPr lang="fa-IR" sz="4000" b="1" dirty="0">
                <a:solidFill>
                  <a:srgbClr val="483E04"/>
                </a:solidFill>
                <a:cs typeface="B Lotus" pitchFamily="2" charset="-78"/>
              </a:rPr>
              <a:t>طبقه بندی داده </a:t>
            </a:r>
            <a:r>
              <a:rPr lang="fa-IR" sz="4000" b="1" dirty="0" smtClean="0">
                <a:solidFill>
                  <a:srgbClr val="483E04"/>
                </a:solidFill>
                <a:cs typeface="B Lotus" pitchFamily="2" charset="-78"/>
              </a:rPr>
              <a:t>ها</a:t>
            </a:r>
            <a:endParaRPr lang="fa-IR" sz="40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4570449"/>
          </a:xfrm>
        </p:spPr>
        <p:txBody>
          <a:bodyPr>
            <a:normAutofit/>
          </a:bodyPr>
          <a:lstStyle/>
          <a:p>
            <a:pPr algn="justLow"/>
            <a:r>
              <a:rPr lang="fa-IR" sz="2000" dirty="0" smtClean="0">
                <a:solidFill>
                  <a:srgbClr val="483E04"/>
                </a:solidFill>
                <a:cs typeface="B Lotus" pitchFamily="2" charset="-78"/>
              </a:rPr>
              <a:t>«طبقه </a:t>
            </a:r>
            <a:r>
              <a:rPr lang="fa-IR" sz="2000" dirty="0">
                <a:solidFill>
                  <a:srgbClr val="483E04"/>
                </a:solidFill>
                <a:cs typeface="B Lotus" pitchFamily="2" charset="-78"/>
              </a:rPr>
              <a:t>بندی داده </a:t>
            </a:r>
            <a:r>
              <a:rPr lang="fa-IR" sz="2000" dirty="0" smtClean="0">
                <a:solidFill>
                  <a:srgbClr val="483E04"/>
                </a:solidFill>
                <a:cs typeface="B Lotus" pitchFamily="2" charset="-78"/>
              </a:rPr>
              <a:t>ها»، </a:t>
            </a:r>
            <a:r>
              <a:rPr lang="fa-IR" sz="2000" dirty="0">
                <a:solidFill>
                  <a:srgbClr val="483E04"/>
                </a:solidFill>
                <a:cs typeface="B Lotus" pitchFamily="2" charset="-78"/>
              </a:rPr>
              <a:t>هنر و دانش سازمان دهی داده هاست</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هدف اصلی در </a:t>
            </a:r>
            <a:r>
              <a:rPr lang="fa-IR" sz="2000" dirty="0" smtClean="0">
                <a:solidFill>
                  <a:srgbClr val="483E04"/>
                </a:solidFill>
                <a:cs typeface="B Lotus" pitchFamily="2" charset="-78"/>
              </a:rPr>
              <a:t>«طبقه </a:t>
            </a:r>
            <a:r>
              <a:rPr lang="fa-IR" sz="2000" dirty="0">
                <a:solidFill>
                  <a:srgbClr val="483E04"/>
                </a:solidFill>
                <a:cs typeface="B Lotus" pitchFamily="2" charset="-78"/>
              </a:rPr>
              <a:t>بندی داده </a:t>
            </a:r>
            <a:r>
              <a:rPr lang="fa-IR" sz="2000" dirty="0" smtClean="0">
                <a:solidFill>
                  <a:srgbClr val="483E04"/>
                </a:solidFill>
                <a:cs typeface="B Lotus" pitchFamily="2" charset="-78"/>
              </a:rPr>
              <a:t>ها»، </a:t>
            </a:r>
            <a:r>
              <a:rPr lang="fa-IR" sz="2000" dirty="0">
                <a:solidFill>
                  <a:srgbClr val="483E04"/>
                </a:solidFill>
                <a:cs typeface="B Lotus" pitchFamily="2" charset="-78"/>
              </a:rPr>
              <a:t>چیدن سیستماتیک داده های هم سنخ و هم نوع در طبقات معینی در سیستم های اطلاعاتی است</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در واقع </a:t>
            </a:r>
            <a:r>
              <a:rPr lang="fa-IR" sz="2000" dirty="0" smtClean="0">
                <a:solidFill>
                  <a:srgbClr val="483E04"/>
                </a:solidFill>
                <a:cs typeface="B Lotus" pitchFamily="2" charset="-78"/>
              </a:rPr>
              <a:t>«طبقه بندی» </a:t>
            </a:r>
            <a:r>
              <a:rPr lang="fa-IR" sz="2000" dirty="0">
                <a:solidFill>
                  <a:srgbClr val="483E04"/>
                </a:solidFill>
                <a:cs typeface="B Lotus" pitchFamily="2" charset="-78"/>
              </a:rPr>
              <a:t>نوعی عملیات هوشمندانه و دقیق محسوب می شود که گرچه کامپیوتر نیز تا حدی از عهده آن بر می آید، اما این انسان است که در این امر از توانایی بسیار بالایی برخوردار </a:t>
            </a:r>
            <a:r>
              <a:rPr lang="fa-IR" sz="2000" dirty="0" smtClean="0">
                <a:solidFill>
                  <a:srgbClr val="483E04"/>
                </a:solidFill>
                <a:cs typeface="B Lotus" pitchFamily="2" charset="-78"/>
              </a:rPr>
              <a:t>است؛ </a:t>
            </a:r>
            <a:r>
              <a:rPr lang="fa-IR" sz="2000" dirty="0">
                <a:solidFill>
                  <a:srgbClr val="483E04"/>
                </a:solidFill>
                <a:cs typeface="B Lotus" pitchFamily="2" charset="-78"/>
              </a:rPr>
              <a:t>چرا که کامپیوترها بیشتر با فرم </a:t>
            </a:r>
            <a:r>
              <a:rPr lang="fa-IR" sz="2000" dirty="0" smtClean="0">
                <a:solidFill>
                  <a:srgbClr val="483E04"/>
                </a:solidFill>
                <a:cs typeface="B Lotus" pitchFamily="2" charset="-78"/>
              </a:rPr>
              <a:t>داده ها و اطلاعات </a:t>
            </a:r>
            <a:r>
              <a:rPr lang="fa-IR" sz="2000" dirty="0">
                <a:solidFill>
                  <a:srgbClr val="483E04"/>
                </a:solidFill>
                <a:cs typeface="B Lotus" pitchFamily="2" charset="-78"/>
              </a:rPr>
              <a:t>سرو کار دارند و کمتر از عهدۀ پردازش محتوای آن </a:t>
            </a:r>
            <a:r>
              <a:rPr lang="fa-IR" sz="2000" dirty="0" smtClean="0">
                <a:solidFill>
                  <a:srgbClr val="483E04"/>
                </a:solidFill>
                <a:cs typeface="B Lotus" pitchFamily="2" charset="-78"/>
              </a:rPr>
              <a:t>ها بر </a:t>
            </a:r>
            <a:r>
              <a:rPr lang="fa-IR" sz="2000" dirty="0">
                <a:solidFill>
                  <a:srgbClr val="483E04"/>
                </a:solidFill>
                <a:cs typeface="B Lotus" pitchFamily="2" charset="-78"/>
              </a:rPr>
              <a:t>می آیند</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smtClean="0">
                <a:solidFill>
                  <a:srgbClr val="483E04"/>
                </a:solidFill>
                <a:cs typeface="B Lotus" pitchFamily="2" charset="-78"/>
              </a:rPr>
              <a:t>«طبقه </a:t>
            </a:r>
            <a:r>
              <a:rPr lang="fa-IR" sz="2000" dirty="0">
                <a:solidFill>
                  <a:srgbClr val="483E04"/>
                </a:solidFill>
                <a:cs typeface="B Lotus" pitchFamily="2" charset="-78"/>
              </a:rPr>
              <a:t>بندی داده </a:t>
            </a:r>
            <a:r>
              <a:rPr lang="fa-IR" sz="2000" dirty="0" smtClean="0">
                <a:solidFill>
                  <a:srgbClr val="483E04"/>
                </a:solidFill>
                <a:cs typeface="B Lotus" pitchFamily="2" charset="-78"/>
              </a:rPr>
              <a:t>ها» </a:t>
            </a:r>
            <a:r>
              <a:rPr lang="fa-IR" sz="2000" dirty="0">
                <a:solidFill>
                  <a:srgbClr val="483E04"/>
                </a:solidFill>
                <a:cs typeface="B Lotus" pitchFamily="2" charset="-78"/>
              </a:rPr>
              <a:t>ترکیبی از تحلیل، </a:t>
            </a:r>
            <a:r>
              <a:rPr lang="fa-IR" sz="2000" dirty="0" smtClean="0">
                <a:solidFill>
                  <a:srgbClr val="483E04"/>
                </a:solidFill>
                <a:cs typeface="B Lotus" pitchFamily="2" charset="-78"/>
              </a:rPr>
              <a:t>تخیّل</a:t>
            </a:r>
            <a:r>
              <a:rPr lang="fa-IR" sz="2000" dirty="0">
                <a:solidFill>
                  <a:srgbClr val="483E04"/>
                </a:solidFill>
                <a:cs typeface="B Lotus" pitchFamily="2" charset="-78"/>
              </a:rPr>
              <a:t>، برهان و استدلال </a:t>
            </a:r>
            <a:r>
              <a:rPr lang="fa-IR" sz="2000" dirty="0" smtClean="0">
                <a:solidFill>
                  <a:srgbClr val="483E04"/>
                </a:solidFill>
                <a:cs typeface="B Lotus" pitchFamily="2" charset="-78"/>
              </a:rPr>
              <a:t>است، </a:t>
            </a:r>
            <a:r>
              <a:rPr lang="fa-IR" sz="2000" dirty="0">
                <a:solidFill>
                  <a:srgbClr val="483E04"/>
                </a:solidFill>
                <a:cs typeface="B Lotus" pitchFamily="2" charset="-78"/>
              </a:rPr>
              <a:t>که متناسب با شرایط بر روی اطلاعات اعمال می شود تا در نهایت اطلاعاتی حاصل شود که از یکدیگر تفکیک و بر اساس شاخص(هایی) خاص دسته بندی شده و ساختار یافته باشند. </a:t>
            </a:r>
            <a:endParaRPr lang="en-US" sz="2000" dirty="0">
              <a:solidFill>
                <a:srgbClr val="483E04"/>
              </a:solidFill>
              <a:cs typeface="B Lotus" pitchFamily="2" charset="-78"/>
            </a:endParaRPr>
          </a:p>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4000" b="1" dirty="0" smtClean="0">
                <a:solidFill>
                  <a:srgbClr val="483E04"/>
                </a:solidFill>
                <a:cs typeface="B Lotus" pitchFamily="2" charset="-78"/>
              </a:rPr>
              <a:t>2. مرتّب </a:t>
            </a:r>
            <a:r>
              <a:rPr lang="fa-IR" sz="4000" b="1" dirty="0">
                <a:solidFill>
                  <a:srgbClr val="483E04"/>
                </a:solidFill>
                <a:cs typeface="B Lotus" pitchFamily="2" charset="-78"/>
              </a:rPr>
              <a:t>سازی داده </a:t>
            </a:r>
            <a:r>
              <a:rPr lang="fa-IR" sz="4000" b="1" dirty="0" smtClean="0">
                <a:solidFill>
                  <a:srgbClr val="483E04"/>
                </a:solidFill>
                <a:cs typeface="B Lotus" pitchFamily="2" charset="-78"/>
              </a:rPr>
              <a:t>ها</a:t>
            </a:r>
            <a:endParaRPr lang="fa-IR" sz="40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Autofit/>
          </a:bodyPr>
          <a:lstStyle/>
          <a:p>
            <a:pPr algn="justLow"/>
            <a:r>
              <a:rPr lang="fa-IR" sz="2400" dirty="0" smtClean="0">
                <a:solidFill>
                  <a:srgbClr val="483E04"/>
                </a:solidFill>
                <a:cs typeface="B Lotus" pitchFamily="2" charset="-78"/>
              </a:rPr>
              <a:t>«مرتّب سازی» </a:t>
            </a:r>
            <a:r>
              <a:rPr lang="fa-IR" sz="2400" dirty="0">
                <a:solidFill>
                  <a:srgbClr val="483E04"/>
                </a:solidFill>
                <a:cs typeface="B Lotus" pitchFamily="2" charset="-78"/>
              </a:rPr>
              <a:t>نیز نوعی سازمان دهی داده ها می </a:t>
            </a:r>
            <a:r>
              <a:rPr lang="fa-IR" sz="2400" dirty="0" smtClean="0">
                <a:solidFill>
                  <a:srgbClr val="483E04"/>
                </a:solidFill>
                <a:cs typeface="B Lotus" pitchFamily="2" charset="-78"/>
              </a:rPr>
              <a:t>باشد؛ </a:t>
            </a:r>
            <a:r>
              <a:rPr lang="fa-IR" sz="2400" dirty="0">
                <a:solidFill>
                  <a:srgbClr val="483E04"/>
                </a:solidFill>
                <a:cs typeface="B Lotus" pitchFamily="2" charset="-78"/>
              </a:rPr>
              <a:t>با ذکر این نکته </a:t>
            </a:r>
            <a:r>
              <a:rPr lang="fa-IR" sz="2400" dirty="0" smtClean="0">
                <a:solidFill>
                  <a:srgbClr val="483E04"/>
                </a:solidFill>
                <a:cs typeface="B Lotus" pitchFamily="2" charset="-78"/>
              </a:rPr>
              <a:t>که، </a:t>
            </a:r>
            <a:r>
              <a:rPr lang="fa-IR" sz="2400" dirty="0">
                <a:solidFill>
                  <a:srgbClr val="483E04"/>
                </a:solidFill>
                <a:cs typeface="B Lotus" pitchFamily="2" charset="-78"/>
              </a:rPr>
              <a:t>این سازمان دهی بر اساس </a:t>
            </a:r>
            <a:r>
              <a:rPr lang="fa-IR" sz="2400" dirty="0" smtClean="0">
                <a:solidFill>
                  <a:srgbClr val="483E04"/>
                </a:solidFill>
                <a:cs typeface="B Lotus" pitchFamily="2" charset="-78"/>
              </a:rPr>
              <a:t>اهمیّت </a:t>
            </a:r>
            <a:r>
              <a:rPr lang="fa-IR" sz="2400" dirty="0">
                <a:solidFill>
                  <a:srgbClr val="483E04"/>
                </a:solidFill>
                <a:cs typeface="B Lotus" pitchFamily="2" charset="-78"/>
              </a:rPr>
              <a:t>و یا اولویتی از پیش تعیین شده در سیستم های اطلاعاتی است</a:t>
            </a:r>
            <a:r>
              <a:rPr lang="fa-IR" sz="2400" dirty="0" smtClean="0">
                <a:solidFill>
                  <a:srgbClr val="483E04"/>
                </a:solidFill>
                <a:cs typeface="B Lotus" pitchFamily="2" charset="-78"/>
              </a:rPr>
              <a:t>.</a:t>
            </a:r>
          </a:p>
          <a:p>
            <a:pPr algn="justLow"/>
            <a:r>
              <a:rPr lang="fa-IR" sz="2400" dirty="0">
                <a:solidFill>
                  <a:srgbClr val="483E04"/>
                </a:solidFill>
                <a:cs typeface="B Lotus" pitchFamily="2" charset="-78"/>
              </a:rPr>
              <a:t>شاید در این زمینه واژۀ «رده بندی عنوان» مناسب تری نسبت به «مرتّب سازی» محسوب شود</a:t>
            </a:r>
            <a:r>
              <a:rPr lang="fa-IR" sz="2400" dirty="0" smtClean="0">
                <a:solidFill>
                  <a:srgbClr val="483E04"/>
                </a:solidFill>
                <a:cs typeface="B Lotus" pitchFamily="2" charset="-78"/>
              </a:rPr>
              <a:t>.</a:t>
            </a:r>
          </a:p>
          <a:p>
            <a:pPr algn="justLow"/>
            <a:endParaRPr lang="en-US" sz="2400" dirty="0">
              <a:solidFill>
                <a:srgbClr val="483E04"/>
              </a:solidFill>
              <a:cs typeface="B Lotus" pitchFamily="2" charset="-78"/>
            </a:endParaRPr>
          </a:p>
          <a:p>
            <a:pPr algn="justLow"/>
            <a:r>
              <a:rPr lang="fa-IR" sz="2400" dirty="0" smtClean="0">
                <a:solidFill>
                  <a:srgbClr val="483E04"/>
                </a:solidFill>
                <a:cs typeface="B Lotus" pitchFamily="2" charset="-78"/>
              </a:rPr>
              <a:t>«مرتّب </a:t>
            </a:r>
            <a:r>
              <a:rPr lang="fa-IR" sz="2400" dirty="0">
                <a:solidFill>
                  <a:srgbClr val="483E04"/>
                </a:solidFill>
                <a:cs typeface="B Lotus" pitchFamily="2" charset="-78"/>
              </a:rPr>
              <a:t>سازی داده </a:t>
            </a:r>
            <a:r>
              <a:rPr lang="fa-IR" sz="2400" dirty="0" smtClean="0">
                <a:solidFill>
                  <a:srgbClr val="483E04"/>
                </a:solidFill>
                <a:cs typeface="B Lotus" pitchFamily="2" charset="-78"/>
              </a:rPr>
              <a:t>ها»، </a:t>
            </a:r>
            <a:r>
              <a:rPr lang="fa-IR" sz="2400" dirty="0">
                <a:solidFill>
                  <a:srgbClr val="483E04"/>
                </a:solidFill>
                <a:cs typeface="B Lotus" pitchFamily="2" charset="-78"/>
              </a:rPr>
              <a:t>روشی مهم برای بوجود آوردن نظم در میان انبوهی از داده های نا منظم است</a:t>
            </a:r>
            <a:r>
              <a:rPr lang="fa-IR" sz="2400" dirty="0" smtClean="0">
                <a:solidFill>
                  <a:srgbClr val="483E04"/>
                </a:solidFill>
                <a:cs typeface="B Lotus" pitchFamily="2" charset="-78"/>
              </a:rPr>
              <a:t>.</a:t>
            </a:r>
          </a:p>
          <a:p>
            <a:pPr algn="justLow"/>
            <a:endParaRPr lang="en-US" sz="2400" dirty="0">
              <a:solidFill>
                <a:srgbClr val="483E04"/>
              </a:solidFill>
              <a:cs typeface="B Lotus" pitchFamily="2" charset="-78"/>
            </a:endParaRPr>
          </a:p>
          <a:p>
            <a:pPr indent="0" algn="justLow"/>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4000" b="1" dirty="0" smtClean="0">
                <a:solidFill>
                  <a:schemeClr val="accent1"/>
                </a:solidFill>
                <a:cs typeface="B Lotus" pitchFamily="2" charset="-78"/>
              </a:rPr>
              <a:t>3. پالایش </a:t>
            </a:r>
            <a:r>
              <a:rPr lang="fa-IR" sz="4000" b="1" dirty="0">
                <a:solidFill>
                  <a:schemeClr val="accent1"/>
                </a:solidFill>
                <a:cs typeface="B Lotus" pitchFamily="2" charset="-78"/>
              </a:rPr>
              <a:t>داده </a:t>
            </a:r>
            <a:r>
              <a:rPr lang="fa-IR" sz="4000" b="1" dirty="0" smtClean="0">
                <a:solidFill>
                  <a:schemeClr val="accent1"/>
                </a:solidFill>
                <a:cs typeface="B Lotus" pitchFamily="2" charset="-78"/>
              </a:rPr>
              <a:t>ها</a:t>
            </a:r>
            <a:endParaRPr lang="fa-IR" sz="40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Autofit/>
          </a:bodyPr>
          <a:lstStyle/>
          <a:p>
            <a:pPr algn="justLow"/>
            <a:r>
              <a:rPr lang="fa-IR" sz="2400" dirty="0" smtClean="0">
                <a:solidFill>
                  <a:schemeClr val="accent1"/>
                </a:solidFill>
                <a:cs typeface="B Lotus" pitchFamily="2" charset="-78"/>
              </a:rPr>
              <a:t>«پالایش </a:t>
            </a:r>
            <a:r>
              <a:rPr lang="fa-IR" sz="2400" dirty="0">
                <a:solidFill>
                  <a:schemeClr val="accent1"/>
                </a:solidFill>
                <a:cs typeface="B Lotus" pitchFamily="2" charset="-78"/>
              </a:rPr>
              <a:t>داده </a:t>
            </a:r>
            <a:r>
              <a:rPr lang="fa-IR" sz="2400" dirty="0" smtClean="0">
                <a:solidFill>
                  <a:schemeClr val="accent1"/>
                </a:solidFill>
                <a:cs typeface="B Lotus" pitchFamily="2" charset="-78"/>
              </a:rPr>
              <a:t>ها» </a:t>
            </a:r>
            <a:r>
              <a:rPr lang="fa-IR" sz="2400" dirty="0">
                <a:solidFill>
                  <a:schemeClr val="accent1"/>
                </a:solidFill>
                <a:cs typeface="B Lotus" pitchFamily="2" charset="-78"/>
              </a:rPr>
              <a:t>به نوعی عمل هوشمندانه و برنامه ریزی شده اطلاق می شود که برای غربال کردن و یا به عبارتی انتخاب داده یا دسته ای از داده های خاص در میان انبوهی از داده ها </a:t>
            </a:r>
            <a:r>
              <a:rPr lang="fa-IR" sz="2400" dirty="0" smtClean="0">
                <a:solidFill>
                  <a:schemeClr val="accent1"/>
                </a:solidFill>
                <a:cs typeface="B Lotus" pitchFamily="2" charset="-78"/>
              </a:rPr>
              <a:t>به کار </a:t>
            </a:r>
            <a:r>
              <a:rPr lang="fa-IR" sz="2400" dirty="0">
                <a:solidFill>
                  <a:schemeClr val="accent1"/>
                </a:solidFill>
                <a:cs typeface="B Lotus" pitchFamily="2" charset="-78"/>
              </a:rPr>
              <a:t>گرفته می شوند. </a:t>
            </a:r>
            <a:endParaRPr lang="en-US" sz="2400" dirty="0">
              <a:solidFill>
                <a:schemeClr val="accent1"/>
              </a:solidFill>
              <a:cs typeface="B Lotus" pitchFamily="2" charset="-78"/>
            </a:endParaRPr>
          </a:p>
          <a:p>
            <a:pPr algn="justLow"/>
            <a:r>
              <a:rPr lang="fa-IR" sz="2400" dirty="0">
                <a:solidFill>
                  <a:schemeClr val="accent1"/>
                </a:solidFill>
                <a:cs typeface="B Lotus" pitchFamily="2" charset="-78"/>
              </a:rPr>
              <a:t>در هنگام پالایش ممکن است طبق اهداف و مدل از پیش تعیین شده، بخشی از اطلاعات حذف و بقیه به منظور بهره برداری نگهداری شوند.  </a:t>
            </a:r>
            <a:endParaRPr lang="en-US" sz="2400" dirty="0">
              <a:solidFill>
                <a:schemeClr val="accent1"/>
              </a:solidFill>
              <a:cs typeface="B Lotus" pitchFamily="2" charset="-78"/>
            </a:endParaRPr>
          </a:p>
          <a:p>
            <a:pPr algn="justLow"/>
            <a:r>
              <a:rPr lang="fa-IR" sz="2400" dirty="0">
                <a:solidFill>
                  <a:schemeClr val="accent1"/>
                </a:solidFill>
                <a:cs typeface="B Lotus" pitchFamily="2" charset="-78"/>
              </a:rPr>
              <a:t>سیستم ها ی پالایش( فیلترینگ یا غربال گری) اطلاعات انواع گوناگونی دارد. در بسیاری از کابرد های کامپیوتری برنامه های بسیار جالب و </a:t>
            </a:r>
            <a:r>
              <a:rPr lang="fa-IR" sz="2400" dirty="0" smtClean="0">
                <a:solidFill>
                  <a:schemeClr val="accent1"/>
                </a:solidFill>
                <a:cs typeface="B Lotus" pitchFamily="2" charset="-78"/>
              </a:rPr>
              <a:t>کارآمدی </a:t>
            </a:r>
            <a:r>
              <a:rPr lang="fa-IR" sz="2400" dirty="0">
                <a:solidFill>
                  <a:schemeClr val="accent1"/>
                </a:solidFill>
                <a:cs typeface="B Lotus" pitchFamily="2" charset="-78"/>
              </a:rPr>
              <a:t>برای فیلتر سازی و جستجوی اطلاعات پیش بینی شده است که مطابق با مدلی از پیش تعیین شده، ملاک ها و نظرات کاربران را جمع آوری کرده و به سرعت دستیابی به اطلاعات مورد نیاز را میسر می کنند. </a:t>
            </a:r>
            <a:endParaRPr lang="en-US" sz="2400" dirty="0">
              <a:solidFill>
                <a:schemeClr val="accent1"/>
              </a:solidFill>
              <a:cs typeface="B Lotus" pitchFamily="2" charset="-78"/>
            </a:endParaRPr>
          </a:p>
          <a:p>
            <a:pPr indent="0" algn="justLow"/>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3600" b="1" dirty="0" smtClean="0">
                <a:solidFill>
                  <a:schemeClr val="accent1"/>
                </a:solidFill>
                <a:cs typeface="B Lotus" pitchFamily="2" charset="-78"/>
              </a:rPr>
              <a:t>4. خلاصه </a:t>
            </a:r>
            <a:r>
              <a:rPr lang="fa-IR" sz="3600" b="1" dirty="0">
                <a:solidFill>
                  <a:schemeClr val="accent1"/>
                </a:solidFill>
                <a:cs typeface="B Lotus" pitchFamily="2" charset="-78"/>
              </a:rPr>
              <a:t>سازی داده </a:t>
            </a:r>
            <a:r>
              <a:rPr lang="fa-IR" sz="3600" b="1" dirty="0" smtClean="0">
                <a:solidFill>
                  <a:schemeClr val="accent1"/>
                </a:solidFill>
                <a:cs typeface="B Lotus" pitchFamily="2" charset="-78"/>
              </a:rPr>
              <a:t>ها</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570449"/>
          </a:xfrm>
        </p:spPr>
        <p:txBody>
          <a:bodyPr>
            <a:noAutofit/>
          </a:bodyPr>
          <a:lstStyle/>
          <a:p>
            <a:pPr algn="justLow"/>
            <a:r>
              <a:rPr lang="fa-IR" dirty="0" smtClean="0">
                <a:solidFill>
                  <a:schemeClr val="accent1"/>
                </a:solidFill>
                <a:cs typeface="B Lotus" pitchFamily="2" charset="-78"/>
              </a:rPr>
              <a:t>«خلاصه سازی داده ها» یکی از روش های مهم در تجزیه و تحلیل و پردازش داده ها به حساب می آید. هدف اساسی در این روش، تهیه و ارائه نکات و معانی اصلی محتوای یک مدرک است و باید طوری تنظیم شود تا استفاده کننده بتواند تصمیم بگیرد که آیا برای بررسی بیشتر به اصل مدرک نیاز دارد یا خیر؟</a:t>
            </a:r>
            <a:endParaRPr lang="en-US" dirty="0" smtClean="0">
              <a:solidFill>
                <a:schemeClr val="accent1"/>
              </a:solidFill>
              <a:cs typeface="B Lotus" pitchFamily="2" charset="-78"/>
            </a:endParaRPr>
          </a:p>
          <a:p>
            <a:pPr algn="justLow"/>
            <a:r>
              <a:rPr lang="fa-IR" dirty="0" smtClean="0">
                <a:solidFill>
                  <a:schemeClr val="accent1"/>
                </a:solidFill>
                <a:cs typeface="B Lotus" pitchFamily="2" charset="-78"/>
              </a:rPr>
              <a:t>خلاصه سازی با پالایش داده ها تفاوت دارد؛ در خلاصه سازی، مجموعۀ بزرگی از داده ها از راه تجزیه و تحلیل به چکیده ای از مطالب و مفاهیم کلیدی و مهم اطلاعاتی تبدیل می شود، بدون اینکه کوچکترین لطمه ای به تمامیّت اطلاعات وارد شود. در حالی که در پالایش اطلاعات، بخشی از اطلاعات غیر ضروری حذف شده و تنها اطلاعات فراخوانده شده به کاربر ارائه می شود. </a:t>
            </a:r>
            <a:endParaRPr lang="en-US" dirty="0" smtClean="0">
              <a:solidFill>
                <a:schemeClr val="accent1"/>
              </a:solidFill>
              <a:cs typeface="B Lotus" pitchFamily="2" charset="-78"/>
            </a:endParaRPr>
          </a:p>
          <a:p>
            <a:pPr algn="justLow"/>
            <a:r>
              <a:rPr lang="fa-IR" dirty="0" smtClean="0">
                <a:solidFill>
                  <a:schemeClr val="accent1"/>
                </a:solidFill>
                <a:cs typeface="B Lotus" pitchFamily="2" charset="-78"/>
              </a:rPr>
              <a:t>تلخیص داده ها به وسیله استخراج موارد غیر تکراری و کلّی صورت می پذیرد.</a:t>
            </a:r>
            <a:endParaRPr lang="en-US" dirty="0" smtClean="0">
              <a:solidFill>
                <a:schemeClr val="accent1"/>
              </a:solidFill>
              <a:cs typeface="B Lotus" pitchFamily="2" charset="-78"/>
            </a:endParaRPr>
          </a:p>
          <a:p>
            <a:pPr indent="0" algn="justLow"/>
            <a:endParaRPr lang="fa-IR"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3600" b="1" dirty="0" smtClean="0">
                <a:solidFill>
                  <a:schemeClr val="accent1"/>
                </a:solidFill>
                <a:cs typeface="B Lotus" pitchFamily="2" charset="-78"/>
              </a:rPr>
              <a:t>5. </a:t>
            </a:r>
            <a:r>
              <a:rPr lang="fa-IR" sz="3600" b="1" dirty="0">
                <a:solidFill>
                  <a:schemeClr val="accent1"/>
                </a:solidFill>
                <a:cs typeface="B Lotus" pitchFamily="2" charset="-78"/>
              </a:rPr>
              <a:t>تحلیل </a:t>
            </a:r>
            <a:r>
              <a:rPr lang="fa-IR" sz="3600" b="1" dirty="0" smtClean="0">
                <a:solidFill>
                  <a:schemeClr val="accent1"/>
                </a:solidFill>
                <a:cs typeface="B Lotus" pitchFamily="2" charset="-78"/>
              </a:rPr>
              <a:t>محتوا</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Autofit/>
          </a:bodyPr>
          <a:lstStyle/>
          <a:p>
            <a:pPr algn="justLow"/>
            <a:r>
              <a:rPr lang="fa-IR" sz="2100" dirty="0" smtClean="0">
                <a:solidFill>
                  <a:schemeClr val="accent1"/>
                </a:solidFill>
                <a:cs typeface="B Lotus" pitchFamily="2" charset="-78"/>
              </a:rPr>
              <a:t>«تحلیل محتوا» </a:t>
            </a:r>
            <a:r>
              <a:rPr lang="fa-IR" sz="2100" dirty="0">
                <a:solidFill>
                  <a:schemeClr val="accent1"/>
                </a:solidFill>
                <a:cs typeface="B Lotus" pitchFamily="2" charset="-78"/>
              </a:rPr>
              <a:t>به </a:t>
            </a:r>
            <a:r>
              <a:rPr lang="fa-IR" sz="2100" dirty="0" smtClean="0">
                <a:solidFill>
                  <a:schemeClr val="accent1"/>
                </a:solidFill>
                <a:cs typeface="B Lotus" pitchFamily="2" charset="-78"/>
              </a:rPr>
              <a:t>یک سری </a:t>
            </a:r>
            <a:r>
              <a:rPr lang="fa-IR" sz="2100" dirty="0">
                <a:solidFill>
                  <a:schemeClr val="accent1"/>
                </a:solidFill>
                <a:cs typeface="B Lotus" pitchFamily="2" charset="-78"/>
              </a:rPr>
              <a:t>روش ها و عملیات تحلیلی </a:t>
            </a:r>
            <a:r>
              <a:rPr lang="fa-IR" sz="2100" dirty="0" smtClean="0">
                <a:solidFill>
                  <a:schemeClr val="accent1"/>
                </a:solidFill>
                <a:cs typeface="B Lotus" pitchFamily="2" charset="-78"/>
              </a:rPr>
              <a:t>خاصّی </a:t>
            </a:r>
            <a:r>
              <a:rPr lang="fa-IR" sz="2100" dirty="0">
                <a:solidFill>
                  <a:schemeClr val="accent1"/>
                </a:solidFill>
                <a:cs typeface="B Lotus" pitchFamily="2" charset="-78"/>
              </a:rPr>
              <a:t>گفته می شود که برای بررسی و بازشناسی محتوا و معنای پنهان در مجموعۀ داده ای، مورد استفاده قرار می گیرد. </a:t>
            </a:r>
            <a:endParaRPr lang="en-US" sz="2100" dirty="0">
              <a:solidFill>
                <a:schemeClr val="accent1"/>
              </a:solidFill>
              <a:cs typeface="B Lotus" pitchFamily="2" charset="-78"/>
            </a:endParaRPr>
          </a:p>
          <a:p>
            <a:pPr algn="justLow"/>
            <a:r>
              <a:rPr lang="fa-IR" sz="2100" dirty="0">
                <a:solidFill>
                  <a:schemeClr val="accent1"/>
                </a:solidFill>
                <a:cs typeface="B Lotus" pitchFamily="2" charset="-78"/>
              </a:rPr>
              <a:t>توجه داشته باشید </a:t>
            </a:r>
            <a:r>
              <a:rPr lang="fa-IR" sz="2100" dirty="0" smtClean="0">
                <a:solidFill>
                  <a:schemeClr val="accent1"/>
                </a:solidFill>
                <a:cs typeface="B Lotus" pitchFamily="2" charset="-78"/>
              </a:rPr>
              <a:t>«تحلیل فرم» </a:t>
            </a:r>
            <a:r>
              <a:rPr lang="fa-IR" sz="2100" dirty="0">
                <a:solidFill>
                  <a:schemeClr val="accent1"/>
                </a:solidFill>
                <a:cs typeface="B Lotus" pitchFamily="2" charset="-78"/>
              </a:rPr>
              <a:t>و </a:t>
            </a:r>
            <a:r>
              <a:rPr lang="fa-IR" sz="2100" dirty="0" smtClean="0">
                <a:solidFill>
                  <a:schemeClr val="accent1"/>
                </a:solidFill>
                <a:cs typeface="B Lotus" pitchFamily="2" charset="-78"/>
              </a:rPr>
              <a:t>«تحلیل محتوا» </a:t>
            </a:r>
            <a:r>
              <a:rPr lang="fa-IR" sz="2100" dirty="0">
                <a:solidFill>
                  <a:schemeClr val="accent1"/>
                </a:solidFill>
                <a:cs typeface="B Lotus" pitchFamily="2" charset="-78"/>
              </a:rPr>
              <a:t>را باید از هم تفکیک کرد؛ </a:t>
            </a:r>
            <a:r>
              <a:rPr lang="fa-IR" sz="2100" dirty="0" smtClean="0">
                <a:solidFill>
                  <a:schemeClr val="accent1"/>
                </a:solidFill>
                <a:cs typeface="B Lotus" pitchFamily="2" charset="-78"/>
              </a:rPr>
              <a:t>«تحلیل فرم» </a:t>
            </a:r>
            <a:r>
              <a:rPr lang="fa-IR" sz="2100" dirty="0">
                <a:solidFill>
                  <a:schemeClr val="accent1"/>
                </a:solidFill>
                <a:cs typeface="B Lotus" pitchFamily="2" charset="-78"/>
              </a:rPr>
              <a:t>به بازشناسی و سنتز تصاویر و </a:t>
            </a:r>
            <a:r>
              <a:rPr lang="fa-IR" sz="2100" dirty="0" smtClean="0">
                <a:solidFill>
                  <a:schemeClr val="accent1"/>
                </a:solidFill>
                <a:cs typeface="B Lotus" pitchFamily="2" charset="-78"/>
              </a:rPr>
              <a:t>«تحلیل محتوا» </a:t>
            </a:r>
            <a:r>
              <a:rPr lang="fa-IR" sz="2100" dirty="0">
                <a:solidFill>
                  <a:schemeClr val="accent1"/>
                </a:solidFill>
                <a:cs typeface="B Lotus" pitchFamily="2" charset="-78"/>
              </a:rPr>
              <a:t>به استخراج محتوای معنایی داده ها که ممکن است به صورت های مختلفی چون متن نوشتاری، رکورد گفتاری و </a:t>
            </a:r>
            <a:r>
              <a:rPr lang="fa-IR" sz="2100" dirty="0" smtClean="0">
                <a:solidFill>
                  <a:schemeClr val="accent1"/>
                </a:solidFill>
                <a:cs typeface="B Lotus" pitchFamily="2" charset="-78"/>
              </a:rPr>
              <a:t>حتّی </a:t>
            </a:r>
            <a:r>
              <a:rPr lang="fa-IR" sz="2100" dirty="0">
                <a:solidFill>
                  <a:schemeClr val="accent1"/>
                </a:solidFill>
                <a:cs typeface="B Lotus" pitchFamily="2" charset="-78"/>
              </a:rPr>
              <a:t>تصویر ارائه شده باشند، اطلاق می شود.</a:t>
            </a:r>
            <a:endParaRPr lang="en-US" sz="2100" dirty="0">
              <a:solidFill>
                <a:schemeClr val="accent1"/>
              </a:solidFill>
              <a:cs typeface="B Lotus" pitchFamily="2" charset="-78"/>
            </a:endParaRPr>
          </a:p>
          <a:p>
            <a:pPr algn="justLow"/>
            <a:r>
              <a:rPr lang="fa-IR" sz="2100" dirty="0">
                <a:solidFill>
                  <a:schemeClr val="accent1"/>
                </a:solidFill>
                <a:cs typeface="B Lotus" pitchFamily="2" charset="-78"/>
              </a:rPr>
              <a:t>در سیستم های خودکار کامپیوتری که بیشتر با پردازش فرم سرو کار دارند تحلیل محتوا امری بسیار پیچیده و مشکل است، زیرا اطلاعات ورودی مملو از کنایه، استعاره، و تشبیه است؛ بنابراین لازم است قبل از هر پردازشی </a:t>
            </a:r>
            <a:r>
              <a:rPr lang="fa-IR" sz="2100" dirty="0" smtClean="0">
                <a:solidFill>
                  <a:schemeClr val="accent1"/>
                </a:solidFill>
                <a:cs typeface="B Lotus" pitchFamily="2" charset="-78"/>
              </a:rPr>
              <a:t>به وسیله </a:t>
            </a:r>
            <a:r>
              <a:rPr lang="fa-IR" sz="2100" dirty="0">
                <a:solidFill>
                  <a:schemeClr val="accent1"/>
                </a:solidFill>
                <a:cs typeface="B Lotus" pitchFamily="2" charset="-78"/>
              </a:rPr>
              <a:t>کامپیوتر، </a:t>
            </a:r>
            <a:r>
              <a:rPr lang="fa-IR" sz="2100" dirty="0" smtClean="0">
                <a:solidFill>
                  <a:schemeClr val="accent1"/>
                </a:solidFill>
                <a:cs typeface="B Lotus" pitchFamily="2" charset="-78"/>
              </a:rPr>
              <a:t>یک سری </a:t>
            </a:r>
            <a:r>
              <a:rPr lang="fa-IR" sz="2100" dirty="0">
                <a:solidFill>
                  <a:schemeClr val="accent1"/>
                </a:solidFill>
                <a:cs typeface="B Lotus" pitchFamily="2" charset="-78"/>
              </a:rPr>
              <a:t>تحلیل های زبان شناختی، آماری و </a:t>
            </a:r>
            <a:r>
              <a:rPr lang="fa-IR" sz="2100" dirty="0" smtClean="0">
                <a:solidFill>
                  <a:schemeClr val="accent1"/>
                </a:solidFill>
                <a:cs typeface="B Lotus" pitchFamily="2" charset="-78"/>
              </a:rPr>
              <a:t>فنّی </a:t>
            </a:r>
            <a:r>
              <a:rPr lang="fa-IR" sz="2100" dirty="0">
                <a:solidFill>
                  <a:schemeClr val="accent1"/>
                </a:solidFill>
                <a:cs typeface="B Lotus" pitchFamily="2" charset="-78"/>
              </a:rPr>
              <a:t>بر روی اطلاعات انجام شود.</a:t>
            </a:r>
            <a:endParaRPr lang="en-US" sz="2100" dirty="0">
              <a:solidFill>
                <a:schemeClr val="accent1"/>
              </a:solidFill>
              <a:cs typeface="B Lotus" pitchFamily="2" charset="-78"/>
            </a:endParaRPr>
          </a:p>
          <a:p>
            <a:pPr indent="0" algn="justLow"/>
            <a:endParaRPr lang="fa-IR" sz="21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smtClean="0">
                <a:solidFill>
                  <a:schemeClr val="accent1"/>
                </a:solidFill>
                <a:cs typeface="B Lotus" pitchFamily="2" charset="-78"/>
              </a:rPr>
              <a:t>ویژگی های سیستم پایگاه داده</a:t>
            </a:r>
            <a:endParaRPr lang="fa-IR" sz="40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Autofit/>
          </a:bodyPr>
          <a:lstStyle/>
          <a:p>
            <a:r>
              <a:rPr lang="fa-IR" sz="2800" dirty="0">
                <a:solidFill>
                  <a:schemeClr val="accent1"/>
                </a:solidFill>
                <a:cs typeface="B Lotus" pitchFamily="2" charset="-78"/>
              </a:rPr>
              <a:t>کانون توجه، داده هاست و نه شیوه های پردازش </a:t>
            </a:r>
            <a:r>
              <a:rPr lang="fa-IR" sz="2800" dirty="0" smtClean="0">
                <a:solidFill>
                  <a:schemeClr val="accent1"/>
                </a:solidFill>
                <a:cs typeface="B Lotus" pitchFamily="2" charset="-78"/>
              </a:rPr>
              <a:t>آن ها.</a:t>
            </a:r>
            <a:endParaRPr lang="en-US" sz="2800" dirty="0">
              <a:solidFill>
                <a:schemeClr val="accent1"/>
              </a:solidFill>
              <a:cs typeface="B Lotus" pitchFamily="2" charset="-78"/>
            </a:endParaRPr>
          </a:p>
          <a:p>
            <a:pPr algn="just"/>
            <a:r>
              <a:rPr lang="fa-IR" sz="2800" dirty="0">
                <a:solidFill>
                  <a:schemeClr val="accent1"/>
                </a:solidFill>
                <a:cs typeface="B Lotus" pitchFamily="2" charset="-78"/>
              </a:rPr>
              <a:t>داده ها </a:t>
            </a:r>
            <a:r>
              <a:rPr lang="fa-IR" sz="2800" dirty="0" smtClean="0">
                <a:solidFill>
                  <a:schemeClr val="accent1"/>
                </a:solidFill>
                <a:cs typeface="B Lotus" pitchFamily="2" charset="-78"/>
              </a:rPr>
              <a:t>به عنوان </a:t>
            </a:r>
            <a:r>
              <a:rPr lang="fa-IR" sz="2800" dirty="0">
                <a:solidFill>
                  <a:schemeClr val="accent1"/>
                </a:solidFill>
                <a:cs typeface="B Lotus" pitchFamily="2" charset="-78"/>
              </a:rPr>
              <a:t>یک منبع مشترک مورد استفاده کاربران </a:t>
            </a:r>
            <a:r>
              <a:rPr lang="fa-IR" sz="2800" dirty="0" smtClean="0">
                <a:solidFill>
                  <a:schemeClr val="accent1"/>
                </a:solidFill>
                <a:cs typeface="B Lotus" pitchFamily="2" charset="-78"/>
              </a:rPr>
              <a:t>مختلف قرار می گیرند.</a:t>
            </a:r>
            <a:endParaRPr lang="en-US" sz="2800" dirty="0">
              <a:solidFill>
                <a:schemeClr val="accent1"/>
              </a:solidFill>
              <a:cs typeface="B Lotus" pitchFamily="2" charset="-78"/>
            </a:endParaRPr>
          </a:p>
          <a:p>
            <a:pPr algn="just"/>
            <a:r>
              <a:rPr lang="fa-IR" sz="2800" dirty="0">
                <a:solidFill>
                  <a:schemeClr val="accent1"/>
                </a:solidFill>
                <a:cs typeface="B Lotus" pitchFamily="2" charset="-78"/>
              </a:rPr>
              <a:t>سيستم مديريت پايگاه داده (</a:t>
            </a:r>
            <a:r>
              <a:rPr lang="en-US" sz="2800" dirty="0">
                <a:solidFill>
                  <a:schemeClr val="accent1"/>
                </a:solidFill>
                <a:cs typeface="B Lotus" pitchFamily="2" charset="-78"/>
              </a:rPr>
              <a:t>DBMS</a:t>
            </a:r>
            <a:r>
              <a:rPr lang="fa-IR" sz="2800" dirty="0">
                <a:solidFill>
                  <a:schemeClr val="accent1"/>
                </a:solidFill>
                <a:cs typeface="B Lotus" pitchFamily="2" charset="-78"/>
              </a:rPr>
              <a:t>) بعنوان واسطه بين برنامه هاي كاربردي و پايگاه داده </a:t>
            </a:r>
            <a:r>
              <a:rPr lang="fa-IR" sz="2800" dirty="0" smtClean="0">
                <a:solidFill>
                  <a:schemeClr val="accent1"/>
                </a:solidFill>
                <a:cs typeface="B Lotus" pitchFamily="2" charset="-78"/>
              </a:rPr>
              <a:t>ها عمل می کند.</a:t>
            </a:r>
            <a:endParaRPr lang="fa-IR" sz="2800" dirty="0">
              <a:solidFill>
                <a:schemeClr val="accent1"/>
              </a:solidFill>
              <a:cs typeface="B Lotus" pitchFamily="2" charset="-78"/>
            </a:endParaRPr>
          </a:p>
          <a:p>
            <a:r>
              <a:rPr lang="fa-IR" sz="2800" dirty="0" smtClean="0">
                <a:solidFill>
                  <a:schemeClr val="accent1"/>
                </a:solidFill>
                <a:cs typeface="B Lotus" pitchFamily="2" charset="-78"/>
              </a:rPr>
              <a:t>امکان الصاق </a:t>
            </a:r>
            <a:r>
              <a:rPr lang="fa-IR" sz="2800" dirty="0">
                <a:solidFill>
                  <a:schemeClr val="accent1"/>
                </a:solidFill>
                <a:cs typeface="B Lotus" pitchFamily="2" charset="-78"/>
              </a:rPr>
              <a:t>بر چسب و دسته بندي قطعات مختلف داده </a:t>
            </a:r>
            <a:r>
              <a:rPr lang="fa-IR" sz="2800" dirty="0" smtClean="0">
                <a:solidFill>
                  <a:schemeClr val="accent1"/>
                </a:solidFill>
                <a:cs typeface="B Lotus" pitchFamily="2" charset="-78"/>
              </a:rPr>
              <a:t>ها وجود دارد.</a:t>
            </a:r>
            <a:endParaRPr lang="en-US" sz="2800" dirty="0">
              <a:solidFill>
                <a:schemeClr val="accent1"/>
              </a:solidFill>
              <a:cs typeface="B Lotus" pitchFamily="2" charset="-78"/>
            </a:endParaRPr>
          </a:p>
          <a:p>
            <a:r>
              <a:rPr lang="fa-IR" sz="2800" dirty="0">
                <a:solidFill>
                  <a:schemeClr val="accent1"/>
                </a:solidFill>
                <a:cs typeface="B Lotus" pitchFamily="2" charset="-78"/>
              </a:rPr>
              <a:t>فراهم كردن ابزار بسيار قدرتمندي براي مديريت </a:t>
            </a:r>
            <a:r>
              <a:rPr lang="fa-IR" sz="2800" dirty="0" smtClean="0">
                <a:solidFill>
                  <a:schemeClr val="accent1"/>
                </a:solidFill>
                <a:cs typeface="B Lotus" pitchFamily="2" charset="-78"/>
              </a:rPr>
              <a:t>اطلاعات.</a:t>
            </a:r>
            <a:endParaRPr lang="en-US" sz="2800" dirty="0">
              <a:solidFill>
                <a:schemeClr val="accent1"/>
              </a:solidFill>
              <a:cs typeface="B Lotus" pitchFamily="2" charset="-78"/>
            </a:endParaRPr>
          </a:p>
          <a:p>
            <a:r>
              <a:rPr lang="fa-IR" sz="2800" dirty="0">
                <a:solidFill>
                  <a:schemeClr val="accent1"/>
                </a:solidFill>
                <a:cs typeface="B Lotus" pitchFamily="2" charset="-78"/>
              </a:rPr>
              <a:t>ذخيره كليه داده ها به صورت مجتمع در پايگاه </a:t>
            </a:r>
            <a:r>
              <a:rPr lang="fa-IR" sz="2800" dirty="0" smtClean="0">
                <a:solidFill>
                  <a:schemeClr val="accent1"/>
                </a:solidFill>
                <a:cs typeface="B Lotus" pitchFamily="2" charset="-78"/>
              </a:rPr>
              <a:t>داده ها.</a:t>
            </a:r>
            <a:endParaRPr lang="fa-IR" sz="28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3600" b="1" dirty="0" smtClean="0">
                <a:solidFill>
                  <a:schemeClr val="accent1"/>
                </a:solidFill>
                <a:cs typeface="B Lotus" pitchFamily="2" charset="-78"/>
              </a:rPr>
              <a:t>6. نمایه </a:t>
            </a:r>
            <a:r>
              <a:rPr lang="fa-IR" sz="3600" b="1" dirty="0">
                <a:solidFill>
                  <a:schemeClr val="accent1"/>
                </a:solidFill>
                <a:cs typeface="B Lotus" pitchFamily="2" charset="-78"/>
              </a:rPr>
              <a:t>سازی </a:t>
            </a: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400" dirty="0">
                <a:solidFill>
                  <a:schemeClr val="accent1"/>
                </a:solidFill>
                <a:cs typeface="B Lotus" pitchFamily="2" charset="-78"/>
              </a:rPr>
              <a:t>«</a:t>
            </a:r>
            <a:r>
              <a:rPr lang="fa-IR" sz="2400" dirty="0" smtClean="0">
                <a:solidFill>
                  <a:schemeClr val="accent1"/>
                </a:solidFill>
                <a:cs typeface="B Lotus" pitchFamily="2" charset="-78"/>
              </a:rPr>
              <a:t>نمایه سازی» </a:t>
            </a:r>
            <a:r>
              <a:rPr lang="fa-IR" sz="2400" dirty="0">
                <a:solidFill>
                  <a:schemeClr val="accent1"/>
                </a:solidFill>
                <a:cs typeface="B Lotus" pitchFamily="2" charset="-78"/>
              </a:rPr>
              <a:t>یکی از مصادیق بارز پردازش اطلاعات است که در مراکز </a:t>
            </a:r>
            <a:r>
              <a:rPr lang="fa-IR" sz="2400" dirty="0" smtClean="0">
                <a:solidFill>
                  <a:schemeClr val="accent1"/>
                </a:solidFill>
                <a:cs typeface="B Lotus" pitchFamily="2" charset="-78"/>
              </a:rPr>
              <a:t>اَسنادی </a:t>
            </a:r>
            <a:r>
              <a:rPr lang="fa-IR" sz="2400" dirty="0">
                <a:solidFill>
                  <a:schemeClr val="accent1"/>
                </a:solidFill>
                <a:cs typeface="B Lotus" pitchFamily="2" charset="-78"/>
              </a:rPr>
              <a:t>و اطلاع رسانی کاربرد فراوان دارد. فرایند نمایه سازی </a:t>
            </a:r>
            <a:r>
              <a:rPr lang="fa-IR" sz="2400" dirty="0" smtClean="0">
                <a:solidFill>
                  <a:schemeClr val="accent1"/>
                </a:solidFill>
                <a:cs typeface="B Lotus" pitchFamily="2" charset="-78"/>
              </a:rPr>
              <a:t>مبتنی </a:t>
            </a:r>
            <a:r>
              <a:rPr lang="fa-IR" sz="2400" dirty="0">
                <a:solidFill>
                  <a:schemeClr val="accent1"/>
                </a:solidFill>
                <a:cs typeface="B Lotus" pitchFamily="2" charset="-78"/>
              </a:rPr>
              <a:t>بر توصیف محتوای اطلاعاتی مدارک و اسناد در </a:t>
            </a:r>
            <a:r>
              <a:rPr lang="fa-IR" sz="2400" dirty="0" smtClean="0">
                <a:solidFill>
                  <a:schemeClr val="accent1"/>
                </a:solidFill>
                <a:cs typeface="B Lotus" pitchFamily="2" charset="-78"/>
              </a:rPr>
              <a:t>قالب </a:t>
            </a:r>
            <a:r>
              <a:rPr lang="fa-IR" sz="2400" dirty="0">
                <a:solidFill>
                  <a:schemeClr val="accent1"/>
                </a:solidFill>
                <a:cs typeface="B Lotus" pitchFamily="2" charset="-78"/>
              </a:rPr>
              <a:t>واژه ها، موضوع ها و مفاهیم کلیدی است</a:t>
            </a:r>
            <a:r>
              <a:rPr lang="fa-IR" sz="2400" dirty="0" smtClean="0">
                <a:solidFill>
                  <a:schemeClr val="accent1"/>
                </a:solidFill>
                <a:cs typeface="B Lotus" pitchFamily="2" charset="-78"/>
              </a:rPr>
              <a:t>.</a:t>
            </a:r>
          </a:p>
          <a:p>
            <a:pPr algn="justLow"/>
            <a:endParaRPr lang="en-US" sz="2400" dirty="0">
              <a:solidFill>
                <a:schemeClr val="accent1"/>
              </a:solidFill>
              <a:cs typeface="B Lotus" pitchFamily="2" charset="-78"/>
            </a:endParaRPr>
          </a:p>
          <a:p>
            <a:pPr algn="justLow"/>
            <a:r>
              <a:rPr lang="fa-IR" sz="2400" dirty="0">
                <a:solidFill>
                  <a:schemeClr val="accent1"/>
                </a:solidFill>
                <a:cs typeface="B Lotus" pitchFamily="2" charset="-78"/>
              </a:rPr>
              <a:t>هدف از </a:t>
            </a:r>
            <a:r>
              <a:rPr lang="fa-IR" sz="2400" dirty="0" smtClean="0">
                <a:solidFill>
                  <a:schemeClr val="accent1"/>
                </a:solidFill>
                <a:cs typeface="B Lotus" pitchFamily="2" charset="-78"/>
              </a:rPr>
              <a:t>«نمایه سازی»، </a:t>
            </a:r>
            <a:r>
              <a:rPr lang="fa-IR" sz="2400" dirty="0">
                <a:solidFill>
                  <a:schemeClr val="accent1"/>
                </a:solidFill>
                <a:cs typeface="B Lotus" pitchFamily="2" charset="-78"/>
              </a:rPr>
              <a:t>شناسایی، جداسازی، انتخاب و توصیف عناصر و عوامل تشکیل دهنده محتوای یک مدرک و یا مجموعۀ اطلاعاتی است که به صورت کلمات کلیدی، توصیف گر ها و یا نمایه ارائه می شود.</a:t>
            </a:r>
            <a:endParaRPr lang="en-US" sz="2400" dirty="0">
              <a:solidFill>
                <a:schemeClr val="accent1"/>
              </a:solidFill>
              <a:cs typeface="B Lotus" pitchFamily="2" charset="-78"/>
            </a:endParaRPr>
          </a:p>
          <a:p>
            <a:pPr indent="0" algn="justLow"/>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3600" b="1" dirty="0" smtClean="0">
                <a:solidFill>
                  <a:schemeClr val="accent1"/>
                </a:solidFill>
                <a:cs typeface="B Lotus" pitchFamily="2" charset="-78"/>
              </a:rPr>
              <a:t>7. فشرده </a:t>
            </a:r>
            <a:r>
              <a:rPr lang="fa-IR" sz="3600" b="1" dirty="0">
                <a:solidFill>
                  <a:schemeClr val="accent1"/>
                </a:solidFill>
                <a:cs typeface="B Lotus" pitchFamily="2" charset="-78"/>
              </a:rPr>
              <a:t>سازی داده </a:t>
            </a:r>
            <a:r>
              <a:rPr lang="fa-IR" sz="3600" b="1" dirty="0" smtClean="0">
                <a:solidFill>
                  <a:schemeClr val="accent1"/>
                </a:solidFill>
                <a:cs typeface="B Lotus" pitchFamily="2" charset="-78"/>
              </a:rPr>
              <a:t>ها</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indent="0" algn="justLow"/>
            <a:r>
              <a:rPr lang="fa-IR" sz="2400" dirty="0" smtClean="0">
                <a:solidFill>
                  <a:schemeClr val="accent1"/>
                </a:solidFill>
                <a:cs typeface="B Lotus" pitchFamily="2" charset="-78"/>
              </a:rPr>
              <a:t>«فشرده سازی» </a:t>
            </a:r>
            <a:r>
              <a:rPr lang="fa-IR" sz="2400" dirty="0">
                <a:solidFill>
                  <a:schemeClr val="accent1"/>
                </a:solidFill>
                <a:cs typeface="B Lotus" pitchFamily="2" charset="-78"/>
              </a:rPr>
              <a:t>به </a:t>
            </a:r>
            <a:r>
              <a:rPr lang="fa-IR" sz="2400" dirty="0" smtClean="0">
                <a:solidFill>
                  <a:schemeClr val="accent1"/>
                </a:solidFill>
                <a:cs typeface="B Lotus" pitchFamily="2" charset="-78"/>
              </a:rPr>
              <a:t>فرآیند </a:t>
            </a:r>
            <a:r>
              <a:rPr lang="fa-IR" sz="2400" dirty="0">
                <a:solidFill>
                  <a:schemeClr val="accent1"/>
                </a:solidFill>
                <a:cs typeface="B Lotus" pitchFamily="2" charset="-78"/>
              </a:rPr>
              <a:t>خودکار و خاصی گفته می شود که با آن حجم داده ها از نظر فیزیکی و کمیت کاهش داده شده بدون اینکه به کلیت داده ها، محتوا و پیام اصلی آنها صدمه ای وارد شود.</a:t>
            </a:r>
            <a:endParaRPr lang="en-US" sz="2400" dirty="0">
              <a:solidFill>
                <a:schemeClr val="accent1"/>
              </a:solidFill>
              <a:cs typeface="B Lotus" pitchFamily="2" charset="-78"/>
            </a:endParaRPr>
          </a:p>
          <a:p>
            <a:pPr indent="0" algn="justLow"/>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3600" dirty="0" smtClean="0">
                <a:solidFill>
                  <a:schemeClr val="accent1"/>
                </a:solidFill>
                <a:cs typeface="B Lotus" pitchFamily="2" charset="-78"/>
              </a:rPr>
              <a:t>8. </a:t>
            </a:r>
            <a:r>
              <a:rPr lang="fa-IR" sz="3600" dirty="0">
                <a:solidFill>
                  <a:schemeClr val="accent1"/>
                </a:solidFill>
                <a:cs typeface="B Lotus" pitchFamily="2" charset="-78"/>
              </a:rPr>
              <a:t>مدل </a:t>
            </a:r>
            <a:r>
              <a:rPr lang="fa-IR" sz="3600" dirty="0" smtClean="0">
                <a:solidFill>
                  <a:schemeClr val="accent1"/>
                </a:solidFill>
                <a:cs typeface="B Lotus" pitchFamily="2" charset="-78"/>
              </a:rPr>
              <a:t>سازی</a:t>
            </a:r>
            <a:endParaRPr lang="fa-IR" sz="3600"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400" dirty="0" smtClean="0">
                <a:solidFill>
                  <a:schemeClr val="accent1"/>
                </a:solidFill>
                <a:cs typeface="B Lotus" pitchFamily="2" charset="-78"/>
              </a:rPr>
              <a:t>«مدل سازی» </a:t>
            </a:r>
            <a:r>
              <a:rPr lang="fa-IR" sz="2400" dirty="0">
                <a:solidFill>
                  <a:schemeClr val="accent1"/>
                </a:solidFill>
                <a:cs typeface="B Lotus" pitchFamily="2" charset="-78"/>
              </a:rPr>
              <a:t>در </a:t>
            </a:r>
            <a:r>
              <a:rPr lang="fa-IR" sz="2400" dirty="0" smtClean="0">
                <a:solidFill>
                  <a:schemeClr val="accent1"/>
                </a:solidFill>
                <a:cs typeface="B Lotus" pitchFamily="2" charset="-78"/>
              </a:rPr>
              <a:t>فرآیند </a:t>
            </a:r>
            <a:r>
              <a:rPr lang="fa-IR" sz="2400" dirty="0">
                <a:solidFill>
                  <a:schemeClr val="accent1"/>
                </a:solidFill>
                <a:cs typeface="B Lotus" pitchFamily="2" charset="-78"/>
              </a:rPr>
              <a:t>پردازش اطلاعات از جایگاه مهمی برخوردار </a:t>
            </a:r>
            <a:r>
              <a:rPr lang="fa-IR" sz="2400" dirty="0" smtClean="0">
                <a:solidFill>
                  <a:schemeClr val="accent1"/>
                </a:solidFill>
                <a:cs typeface="B Lotus" pitchFamily="2" charset="-78"/>
              </a:rPr>
              <a:t>است.</a:t>
            </a:r>
          </a:p>
          <a:p>
            <a:pPr algn="justLow"/>
            <a:endParaRPr lang="en-US" sz="2400" dirty="0">
              <a:solidFill>
                <a:schemeClr val="accent1"/>
              </a:solidFill>
              <a:cs typeface="B Lotus" pitchFamily="2" charset="-78"/>
            </a:endParaRPr>
          </a:p>
          <a:p>
            <a:pPr algn="justLow"/>
            <a:r>
              <a:rPr lang="fa-IR" sz="2400" dirty="0" smtClean="0">
                <a:solidFill>
                  <a:schemeClr val="accent1"/>
                </a:solidFill>
                <a:cs typeface="B Lotus" pitchFamily="2" charset="-78"/>
              </a:rPr>
              <a:t>«مدل سازی» </a:t>
            </a:r>
            <a:r>
              <a:rPr lang="fa-IR" sz="2400" dirty="0">
                <a:solidFill>
                  <a:schemeClr val="accent1"/>
                </a:solidFill>
                <a:cs typeface="B Lotus" pitchFamily="2" charset="-78"/>
              </a:rPr>
              <a:t>که یکی از مراحل مهم طراحی و شبیه سازی سیستم ها محسوب می شود، به تکنیکی گفته می شود که با آن سیستم واقعی را با تمام ابعاد، اجزا و جوانب آن </a:t>
            </a:r>
            <a:r>
              <a:rPr lang="fa-IR" sz="2400" dirty="0" smtClean="0">
                <a:solidFill>
                  <a:schemeClr val="accent1"/>
                </a:solidFill>
                <a:cs typeface="B Lotus" pitchFamily="2" charset="-78"/>
              </a:rPr>
              <a:t>به وسیله یک سری </a:t>
            </a:r>
            <a:r>
              <a:rPr lang="fa-IR" sz="2400" dirty="0">
                <a:solidFill>
                  <a:schemeClr val="accent1"/>
                </a:solidFill>
                <a:cs typeface="B Lotus" pitchFamily="2" charset="-78"/>
              </a:rPr>
              <a:t>تصاویر و نماد ها مجسم کرده و به تصویر می کشد، تا مدلی جامع  برای ایجاد سیستمی دیگر بدست آورند</a:t>
            </a:r>
            <a:r>
              <a:rPr lang="fa-IR" sz="2400" dirty="0" smtClean="0">
                <a:solidFill>
                  <a:schemeClr val="accent1"/>
                </a:solidFill>
                <a:cs typeface="B Lotus" pitchFamily="2" charset="-78"/>
              </a:rPr>
              <a:t>.</a:t>
            </a:r>
          </a:p>
          <a:p>
            <a:pPr algn="justLow"/>
            <a:endParaRPr lang="en-US" sz="2400" dirty="0">
              <a:solidFill>
                <a:schemeClr val="accent1"/>
              </a:solidFill>
              <a:cs typeface="B Lotus" pitchFamily="2" charset="-78"/>
            </a:endParaRPr>
          </a:p>
          <a:p>
            <a:pPr algn="justLow"/>
            <a:r>
              <a:rPr lang="fa-IR" sz="2400" dirty="0">
                <a:solidFill>
                  <a:schemeClr val="accent1"/>
                </a:solidFill>
                <a:cs typeface="B Lotus" pitchFamily="2" charset="-78"/>
              </a:rPr>
              <a:t>در سیستم های کامپیوتری، نرم افزار های </a:t>
            </a:r>
            <a:r>
              <a:rPr lang="fa-IR" sz="2400" dirty="0" smtClean="0">
                <a:solidFill>
                  <a:schemeClr val="accent1"/>
                </a:solidFill>
                <a:cs typeface="B Lotus" pitchFamily="2" charset="-78"/>
              </a:rPr>
              <a:t>کارآمدی </a:t>
            </a:r>
            <a:r>
              <a:rPr lang="fa-IR" sz="2400" dirty="0">
                <a:solidFill>
                  <a:schemeClr val="accent1"/>
                </a:solidFill>
                <a:cs typeface="B Lotus" pitchFamily="2" charset="-78"/>
              </a:rPr>
              <a:t>وجود دارد که </a:t>
            </a:r>
            <a:r>
              <a:rPr lang="fa-IR" sz="2400" dirty="0" smtClean="0">
                <a:solidFill>
                  <a:schemeClr val="accent1"/>
                </a:solidFill>
                <a:cs typeface="B Lotus" pitchFamily="2" charset="-78"/>
              </a:rPr>
              <a:t>به صورت </a:t>
            </a:r>
            <a:r>
              <a:rPr lang="fa-IR" sz="2400" dirty="0">
                <a:solidFill>
                  <a:schemeClr val="accent1"/>
                </a:solidFill>
                <a:cs typeface="B Lotus" pitchFamily="2" charset="-78"/>
              </a:rPr>
              <a:t>اتوماتیک مدل های جامعی را طرح ریزی می کنند. </a:t>
            </a:r>
            <a:endParaRPr lang="en-US" sz="2400" dirty="0">
              <a:solidFill>
                <a:schemeClr val="accent1"/>
              </a:solidFill>
              <a:cs typeface="B Lotus" pitchFamily="2" charset="-78"/>
            </a:endParaRPr>
          </a:p>
          <a:p>
            <a:pPr indent="0" algn="justLow"/>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lvl="0" algn="r"/>
            <a:r>
              <a:rPr lang="fa-IR" sz="3600" b="1" dirty="0" smtClean="0">
                <a:solidFill>
                  <a:schemeClr val="accent1"/>
                </a:solidFill>
                <a:cs typeface="B Lotus" pitchFamily="2" charset="-78"/>
              </a:rPr>
              <a:t>9. محاسبه</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400" dirty="0" smtClean="0">
                <a:solidFill>
                  <a:schemeClr val="accent1"/>
                </a:solidFill>
                <a:cs typeface="B Lotus" pitchFamily="2" charset="-78"/>
              </a:rPr>
              <a:t>«محاسبه»، </a:t>
            </a:r>
            <a:r>
              <a:rPr lang="fa-IR" sz="2400" dirty="0">
                <a:solidFill>
                  <a:schemeClr val="accent1"/>
                </a:solidFill>
                <a:cs typeface="B Lotus" pitchFamily="2" charset="-78"/>
              </a:rPr>
              <a:t>از عملیات اساسی پردازش اطلاعات به حساب می آید</a:t>
            </a:r>
            <a:r>
              <a:rPr lang="fa-IR" sz="2400" dirty="0" smtClean="0">
                <a:solidFill>
                  <a:schemeClr val="accent1"/>
                </a:solidFill>
                <a:cs typeface="B Lotus" pitchFamily="2" charset="-78"/>
              </a:rPr>
              <a:t>.</a:t>
            </a:r>
          </a:p>
          <a:p>
            <a:pPr algn="justLow"/>
            <a:endParaRPr lang="en-US" sz="2400" dirty="0">
              <a:solidFill>
                <a:schemeClr val="accent1"/>
              </a:solidFill>
              <a:cs typeface="B Lotus" pitchFamily="2" charset="-78"/>
            </a:endParaRPr>
          </a:p>
          <a:p>
            <a:pPr algn="justLow"/>
            <a:r>
              <a:rPr lang="fa-IR" sz="2400" dirty="0">
                <a:solidFill>
                  <a:schemeClr val="accent1"/>
                </a:solidFill>
                <a:cs typeface="B Lotus" pitchFamily="2" charset="-78"/>
              </a:rPr>
              <a:t>تمامی محاسبات عددی، ریاضی، آماری، منطقی و ... بر روی داده </a:t>
            </a:r>
            <a:r>
              <a:rPr lang="fa-IR" sz="2400" dirty="0" smtClean="0">
                <a:solidFill>
                  <a:schemeClr val="accent1"/>
                </a:solidFill>
                <a:cs typeface="B Lotus" pitchFamily="2" charset="-78"/>
              </a:rPr>
              <a:t>ها - </a:t>
            </a:r>
            <a:r>
              <a:rPr lang="fa-IR" sz="2400" dirty="0">
                <a:solidFill>
                  <a:schemeClr val="accent1"/>
                </a:solidFill>
                <a:cs typeface="B Lotus" pitchFamily="2" charset="-78"/>
              </a:rPr>
              <a:t>چه به صورت دستی و چه به صورت خودکار </a:t>
            </a:r>
            <a:r>
              <a:rPr lang="fa-IR" sz="2400" dirty="0" smtClean="0">
                <a:solidFill>
                  <a:schemeClr val="accent1"/>
                </a:solidFill>
                <a:cs typeface="B Lotus" pitchFamily="2" charset="-78"/>
              </a:rPr>
              <a:t>- به </a:t>
            </a:r>
            <a:r>
              <a:rPr lang="fa-IR" sz="2400" dirty="0">
                <a:solidFill>
                  <a:schemeClr val="accent1"/>
                </a:solidFill>
                <a:cs typeface="B Lotus" pitchFamily="2" charset="-78"/>
              </a:rPr>
              <a:t>منظور </a:t>
            </a:r>
            <a:r>
              <a:rPr lang="fa-IR" sz="2400" dirty="0" smtClean="0">
                <a:solidFill>
                  <a:schemeClr val="accent1"/>
                </a:solidFill>
                <a:cs typeface="B Lotus" pitchFamily="2" charset="-78"/>
              </a:rPr>
              <a:t>به دست </a:t>
            </a:r>
            <a:r>
              <a:rPr lang="fa-IR" sz="2400" dirty="0">
                <a:solidFill>
                  <a:schemeClr val="accent1"/>
                </a:solidFill>
                <a:cs typeface="B Lotus" pitchFamily="2" charset="-78"/>
              </a:rPr>
              <a:t>آوردن نتیجه و تولید اطلاعات جدید و </a:t>
            </a:r>
            <a:r>
              <a:rPr lang="fa-IR" sz="2400" dirty="0" smtClean="0">
                <a:solidFill>
                  <a:schemeClr val="accent1"/>
                </a:solidFill>
                <a:cs typeface="B Lotus" pitchFamily="2" charset="-78"/>
              </a:rPr>
              <a:t>البتّه </a:t>
            </a:r>
            <a:r>
              <a:rPr lang="fa-IR" sz="2400" dirty="0">
                <a:solidFill>
                  <a:schemeClr val="accent1"/>
                </a:solidFill>
                <a:cs typeface="B Lotus" pitchFamily="2" charset="-78"/>
              </a:rPr>
              <a:t>در چهار چوب قوانین، برنامه ها و مدل های </a:t>
            </a:r>
            <a:r>
              <a:rPr lang="fa-IR" sz="2400" dirty="0" smtClean="0">
                <a:solidFill>
                  <a:schemeClr val="accent1"/>
                </a:solidFill>
                <a:cs typeface="B Lotus" pitchFamily="2" charset="-78"/>
              </a:rPr>
              <a:t>خاصّی </a:t>
            </a:r>
            <a:r>
              <a:rPr lang="fa-IR" sz="2400" dirty="0">
                <a:solidFill>
                  <a:schemeClr val="accent1"/>
                </a:solidFill>
                <a:cs typeface="B Lotus" pitchFamily="2" charset="-78"/>
              </a:rPr>
              <a:t>انجام می شود. </a:t>
            </a:r>
            <a:endParaRPr lang="en-US" sz="2400" dirty="0">
              <a:solidFill>
                <a:schemeClr val="accent1"/>
              </a:solidFill>
              <a:cs typeface="B Lotus" pitchFamily="2" charset="-78"/>
            </a:endParaRPr>
          </a:p>
          <a:p>
            <a:pPr indent="0" algn="justLow"/>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a:solidFill>
                  <a:schemeClr val="accent1"/>
                </a:solidFill>
                <a:cs typeface="B Lotus" pitchFamily="2" charset="-78"/>
              </a:rPr>
              <a:t>رویکرد های مختلف در پردازش </a:t>
            </a:r>
            <a:r>
              <a:rPr lang="fa-IR" sz="2800" b="1" dirty="0" smtClean="0">
                <a:solidFill>
                  <a:schemeClr val="accent1"/>
                </a:solidFill>
                <a:cs typeface="B Lotus" pitchFamily="2" charset="-78"/>
              </a:rPr>
              <a:t>اطلاعات</a:t>
            </a:r>
            <a:endParaRPr lang="fa-IR" sz="28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722849"/>
          </a:xfrm>
        </p:spPr>
        <p:txBody>
          <a:bodyPr>
            <a:noAutofit/>
          </a:bodyPr>
          <a:lstStyle/>
          <a:p>
            <a:pPr algn="justLow"/>
            <a:r>
              <a:rPr lang="fa-IR" sz="2400" dirty="0">
                <a:solidFill>
                  <a:schemeClr val="accent1"/>
                </a:solidFill>
                <a:cs typeface="B Lotus" pitchFamily="2" charset="-78"/>
              </a:rPr>
              <a:t>به طور </a:t>
            </a:r>
            <a:r>
              <a:rPr lang="fa-IR" sz="2400" dirty="0" smtClean="0">
                <a:solidFill>
                  <a:schemeClr val="accent1"/>
                </a:solidFill>
                <a:cs typeface="B Lotus" pitchFamily="2" charset="-78"/>
              </a:rPr>
              <a:t>کلّی </a:t>
            </a:r>
            <a:r>
              <a:rPr lang="fa-IR" sz="2400" dirty="0">
                <a:solidFill>
                  <a:schemeClr val="accent1"/>
                </a:solidFill>
                <a:cs typeface="B Lotus" pitchFamily="2" charset="-78"/>
              </a:rPr>
              <a:t>چهار رویکرد اساسی در پردازش اطلاعات وجود دارد. هر یک از این رویکرد </a:t>
            </a:r>
            <a:r>
              <a:rPr lang="fa-IR" sz="2400" dirty="0" smtClean="0">
                <a:solidFill>
                  <a:schemeClr val="accent1"/>
                </a:solidFill>
                <a:cs typeface="B Lotus" pitchFamily="2" charset="-78"/>
              </a:rPr>
              <a:t>ها، </a:t>
            </a:r>
            <a:r>
              <a:rPr lang="fa-IR" sz="2400" dirty="0">
                <a:solidFill>
                  <a:schemeClr val="accent1"/>
                </a:solidFill>
                <a:cs typeface="B Lotus" pitchFamily="2" charset="-78"/>
              </a:rPr>
              <a:t>تنها چگونگی پرداختن به موضوع از نظر عملکرد، اصول و چهارچوب </a:t>
            </a:r>
            <a:r>
              <a:rPr lang="fa-IR" sz="2400" dirty="0" smtClean="0">
                <a:solidFill>
                  <a:schemeClr val="accent1"/>
                </a:solidFill>
                <a:cs typeface="B Lotus" pitchFamily="2" charset="-78"/>
              </a:rPr>
              <a:t>کلّی</a:t>
            </a:r>
            <a:r>
              <a:rPr lang="fa-IR" sz="2400" dirty="0">
                <a:solidFill>
                  <a:schemeClr val="accent1"/>
                </a:solidFill>
                <a:cs typeface="B Lotus" pitchFamily="2" charset="-78"/>
              </a:rPr>
              <a:t>، جهت دهی و انتخاب زوایا در مسیر رسیدن به اهداف را نمایان می سازند.</a:t>
            </a:r>
            <a:endParaRPr lang="en-US" sz="2400" dirty="0">
              <a:solidFill>
                <a:schemeClr val="accent1"/>
              </a:solidFill>
              <a:cs typeface="B Lotus" pitchFamily="2" charset="-78"/>
            </a:endParaRPr>
          </a:p>
          <a:p>
            <a:pPr algn="justLow"/>
            <a:r>
              <a:rPr lang="fa-IR" sz="2400" dirty="0">
                <a:solidFill>
                  <a:schemeClr val="accent1"/>
                </a:solidFill>
                <a:cs typeface="B Lotus" pitchFamily="2" charset="-78"/>
              </a:rPr>
              <a:t>این چهار رویکرد اساسی </a:t>
            </a:r>
            <a:r>
              <a:rPr lang="fa-IR" sz="2400" dirty="0" smtClean="0">
                <a:solidFill>
                  <a:schemeClr val="accent1"/>
                </a:solidFill>
                <a:cs typeface="B Lotus" pitchFamily="2" charset="-78"/>
              </a:rPr>
              <a:t>عبارتند </a:t>
            </a:r>
            <a:r>
              <a:rPr lang="fa-IR" sz="2400" dirty="0">
                <a:solidFill>
                  <a:schemeClr val="accent1"/>
                </a:solidFill>
                <a:cs typeface="B Lotus" pitchFamily="2" charset="-78"/>
              </a:rPr>
              <a:t>از:</a:t>
            </a:r>
            <a:endParaRPr lang="en-US" sz="2400" dirty="0">
              <a:solidFill>
                <a:schemeClr val="accent1"/>
              </a:solidFill>
              <a:cs typeface="B Lotus" pitchFamily="2" charset="-78"/>
            </a:endParaRPr>
          </a:p>
          <a:p>
            <a:pPr marL="114300" indent="0" algn="justLow">
              <a:buNone/>
            </a:pPr>
            <a:r>
              <a:rPr lang="fa-IR" sz="2400" dirty="0" smtClean="0">
                <a:solidFill>
                  <a:schemeClr val="accent1"/>
                </a:solidFill>
                <a:cs typeface="B Lotus" pitchFamily="2" charset="-78"/>
              </a:rPr>
              <a:t>	الف</a:t>
            </a:r>
            <a:r>
              <a:rPr lang="fa-IR" sz="2400" dirty="0">
                <a:solidFill>
                  <a:schemeClr val="accent1"/>
                </a:solidFill>
                <a:cs typeface="B Lotus" pitchFamily="2" charset="-78"/>
              </a:rPr>
              <a:t>. پردازش </a:t>
            </a:r>
            <a:r>
              <a:rPr lang="fa-IR" sz="2400" dirty="0" smtClean="0">
                <a:solidFill>
                  <a:schemeClr val="accent1"/>
                </a:solidFill>
                <a:cs typeface="B Lotus" pitchFamily="2" charset="-78"/>
              </a:rPr>
              <a:t>ترتیبی.</a:t>
            </a:r>
            <a:endParaRPr lang="en-US" sz="2400" dirty="0">
              <a:solidFill>
                <a:schemeClr val="accent1"/>
              </a:solidFill>
              <a:cs typeface="B Lotus" pitchFamily="2" charset="-78"/>
            </a:endParaRPr>
          </a:p>
          <a:p>
            <a:pPr marL="114300" indent="0" algn="justLow">
              <a:buNone/>
            </a:pPr>
            <a:r>
              <a:rPr lang="fa-IR" sz="2400" dirty="0" smtClean="0">
                <a:solidFill>
                  <a:schemeClr val="accent1"/>
                </a:solidFill>
                <a:cs typeface="B Lotus" pitchFamily="2" charset="-78"/>
              </a:rPr>
              <a:t>	ب</a:t>
            </a:r>
            <a:r>
              <a:rPr lang="fa-IR" sz="2400" dirty="0">
                <a:solidFill>
                  <a:schemeClr val="accent1"/>
                </a:solidFill>
                <a:cs typeface="B Lotus" pitchFamily="2" charset="-78"/>
              </a:rPr>
              <a:t>. پردازش </a:t>
            </a:r>
            <a:r>
              <a:rPr lang="fa-IR" sz="2400" dirty="0" smtClean="0">
                <a:solidFill>
                  <a:schemeClr val="accent1"/>
                </a:solidFill>
                <a:cs typeface="B Lotus" pitchFamily="2" charset="-78"/>
              </a:rPr>
              <a:t>موازی.</a:t>
            </a:r>
            <a:endParaRPr lang="en-US" sz="2400" dirty="0">
              <a:solidFill>
                <a:schemeClr val="accent1"/>
              </a:solidFill>
              <a:cs typeface="B Lotus" pitchFamily="2" charset="-78"/>
            </a:endParaRPr>
          </a:p>
          <a:p>
            <a:pPr marL="114300" indent="0" algn="justLow">
              <a:buNone/>
            </a:pPr>
            <a:r>
              <a:rPr lang="fa-IR" sz="2400" dirty="0" smtClean="0">
                <a:solidFill>
                  <a:schemeClr val="accent1"/>
                </a:solidFill>
                <a:cs typeface="B Lotus" pitchFamily="2" charset="-78"/>
              </a:rPr>
              <a:t>	ج</a:t>
            </a:r>
            <a:r>
              <a:rPr lang="fa-IR" sz="2400" dirty="0">
                <a:solidFill>
                  <a:schemeClr val="accent1"/>
                </a:solidFill>
                <a:cs typeface="B Lotus" pitchFamily="2" charset="-78"/>
              </a:rPr>
              <a:t>. پردازش تک موردی </a:t>
            </a:r>
            <a:r>
              <a:rPr lang="fa-IR" sz="2400" dirty="0" smtClean="0">
                <a:solidFill>
                  <a:schemeClr val="accent1"/>
                </a:solidFill>
                <a:cs typeface="B Lotus" pitchFamily="2" charset="-78"/>
              </a:rPr>
              <a:t>در مقابل پردازش </a:t>
            </a:r>
            <a:r>
              <a:rPr lang="fa-IR" sz="2400" dirty="0">
                <a:solidFill>
                  <a:schemeClr val="accent1"/>
                </a:solidFill>
                <a:cs typeface="B Lotus" pitchFamily="2" charset="-78"/>
              </a:rPr>
              <a:t>دسته </a:t>
            </a:r>
            <a:r>
              <a:rPr lang="fa-IR" sz="2400" dirty="0" smtClean="0">
                <a:solidFill>
                  <a:schemeClr val="accent1"/>
                </a:solidFill>
                <a:cs typeface="B Lotus" pitchFamily="2" charset="-78"/>
              </a:rPr>
              <a:t>ای.</a:t>
            </a:r>
            <a:endParaRPr lang="en-US" sz="2400" dirty="0">
              <a:solidFill>
                <a:schemeClr val="accent1"/>
              </a:solidFill>
              <a:cs typeface="B Lotus" pitchFamily="2" charset="-78"/>
            </a:endParaRPr>
          </a:p>
          <a:p>
            <a:pPr marL="114300" indent="0" algn="justLow">
              <a:buNone/>
            </a:pPr>
            <a:r>
              <a:rPr lang="fa-IR" sz="2400" dirty="0" smtClean="0">
                <a:solidFill>
                  <a:schemeClr val="accent1"/>
                </a:solidFill>
                <a:cs typeface="B Lotus" pitchFamily="2" charset="-78"/>
              </a:rPr>
              <a:t>	د</a:t>
            </a:r>
            <a:r>
              <a:rPr lang="fa-IR" sz="2400" dirty="0">
                <a:solidFill>
                  <a:schemeClr val="accent1"/>
                </a:solidFill>
                <a:cs typeface="B Lotus" pitchFamily="2" charset="-78"/>
              </a:rPr>
              <a:t>. پردازش بی درنگ </a:t>
            </a:r>
            <a:r>
              <a:rPr lang="fa-IR" sz="2400" dirty="0" smtClean="0">
                <a:solidFill>
                  <a:schemeClr val="accent1"/>
                </a:solidFill>
                <a:cs typeface="B Lotus" pitchFamily="2" charset="-78"/>
              </a:rPr>
              <a:t>در مقابل پردازش تأخیر دار.</a:t>
            </a:r>
            <a:endParaRPr lang="en-US" sz="2400" dirty="0">
              <a:solidFill>
                <a:schemeClr val="accent1"/>
              </a:solidFill>
              <a:cs typeface="B Lotus" pitchFamily="2" charset="-78"/>
            </a:endParaRPr>
          </a:p>
          <a:p>
            <a:pPr indent="0" algn="justLow"/>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a:solidFill>
                  <a:schemeClr val="accent6"/>
                </a:solidFill>
                <a:cs typeface="B Lotus" pitchFamily="2" charset="-78"/>
              </a:rPr>
              <a:t>الف. پردازش </a:t>
            </a:r>
            <a:r>
              <a:rPr lang="fa-IR" sz="3600" b="1" dirty="0" smtClean="0">
                <a:solidFill>
                  <a:schemeClr val="accent6"/>
                </a:solidFill>
                <a:cs typeface="B Lotus" pitchFamily="2" charset="-78"/>
              </a:rPr>
              <a:t>ترتیبی</a:t>
            </a:r>
            <a:endParaRPr lang="fa-IR" sz="3600" b="1" dirty="0">
              <a:solidFill>
                <a:schemeClr val="accent6"/>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400" dirty="0" smtClean="0">
                <a:solidFill>
                  <a:schemeClr val="accent6"/>
                </a:solidFill>
                <a:cs typeface="B Lotus" pitchFamily="2" charset="-78"/>
              </a:rPr>
              <a:t>«پردازش ترتیبی» </a:t>
            </a:r>
            <a:r>
              <a:rPr lang="fa-IR" sz="2400" dirty="0">
                <a:solidFill>
                  <a:schemeClr val="accent6"/>
                </a:solidFill>
                <a:cs typeface="B Lotus" pitchFamily="2" charset="-78"/>
              </a:rPr>
              <a:t>یا </a:t>
            </a:r>
            <a:r>
              <a:rPr lang="fa-IR" sz="2400" dirty="0" smtClean="0">
                <a:solidFill>
                  <a:schemeClr val="accent6"/>
                </a:solidFill>
                <a:cs typeface="B Lotus" pitchFamily="2" charset="-78"/>
              </a:rPr>
              <a:t>«سِری» </a:t>
            </a:r>
            <a:r>
              <a:rPr lang="fa-IR" sz="2400" dirty="0">
                <a:solidFill>
                  <a:schemeClr val="accent6"/>
                </a:solidFill>
                <a:cs typeface="B Lotus" pitchFamily="2" charset="-78"/>
              </a:rPr>
              <a:t>از رویکرد های سنتی پردازش اطلاعات است که اغلب از برنامه ریزی خطی </a:t>
            </a:r>
            <a:r>
              <a:rPr lang="fa-IR" sz="2400" dirty="0" smtClean="0">
                <a:solidFill>
                  <a:schemeClr val="accent6"/>
                </a:solidFill>
                <a:cs typeface="B Lotus" pitchFamily="2" charset="-78"/>
              </a:rPr>
              <a:t>تبعیّت </a:t>
            </a:r>
            <a:r>
              <a:rPr lang="fa-IR" sz="2400" dirty="0">
                <a:solidFill>
                  <a:schemeClr val="accent6"/>
                </a:solidFill>
                <a:cs typeface="B Lotus" pitchFamily="2" charset="-78"/>
              </a:rPr>
              <a:t>می کند تا از برنامه ریزی مجتع و یکپارچه. در پردازش ترتیبی، داده ها و اطلاعات به همان ترتیبی که وارد شده اند ذخیره و یا پردازش می شوند؛ یعنی دستورالعمل های برنامه به ترتیب، یکی پس از دیگری به مرحله اجرا می رسند. قابل ذکر است اضافه کردن اطلاعات در </a:t>
            </a:r>
            <a:r>
              <a:rPr lang="fa-IR" sz="2400" dirty="0" smtClean="0">
                <a:solidFill>
                  <a:schemeClr val="accent6"/>
                </a:solidFill>
                <a:cs typeface="B Lotus" pitchFamily="2" charset="-78"/>
              </a:rPr>
              <a:t>محلّ </a:t>
            </a:r>
            <a:r>
              <a:rPr lang="fa-IR" sz="2400" dirty="0">
                <a:solidFill>
                  <a:schemeClr val="accent6"/>
                </a:solidFill>
                <a:cs typeface="B Lotus" pitchFamily="2" charset="-78"/>
              </a:rPr>
              <a:t>خاصی از حافظه های ترتیبی ممکن نیست. </a:t>
            </a:r>
            <a:endParaRPr lang="fa-IR" sz="2400" dirty="0" smtClean="0">
              <a:solidFill>
                <a:schemeClr val="accent6"/>
              </a:solidFill>
              <a:cs typeface="B Lotus" pitchFamily="2" charset="-78"/>
            </a:endParaRPr>
          </a:p>
          <a:p>
            <a:pPr algn="justLow"/>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مثل نوار های کاست که </a:t>
            </a:r>
            <a:r>
              <a:rPr lang="fa-IR" sz="2400" dirty="0" smtClean="0">
                <a:solidFill>
                  <a:schemeClr val="accent6"/>
                </a:solidFill>
                <a:cs typeface="B Lotus" pitchFamily="2" charset="-78"/>
              </a:rPr>
              <a:t>پردازش اطلاعات </a:t>
            </a:r>
            <a:r>
              <a:rPr lang="fa-IR" sz="2400" dirty="0">
                <a:solidFill>
                  <a:schemeClr val="accent6"/>
                </a:solidFill>
                <a:cs typeface="B Lotus" pitchFamily="2" charset="-78"/>
              </a:rPr>
              <a:t>ذخیره شده بر روی آن به صورت ترتیبی انجام می شود.</a:t>
            </a:r>
            <a:endParaRPr lang="en-US" sz="2400" dirty="0">
              <a:solidFill>
                <a:schemeClr val="accent6"/>
              </a:solidFill>
              <a:cs typeface="B Lotus" pitchFamily="2" charset="-78"/>
            </a:endParaRPr>
          </a:p>
          <a:p>
            <a:pPr indent="0" algn="justLow"/>
            <a:endParaRPr lang="fa-IR" sz="2000" dirty="0">
              <a:solidFill>
                <a:schemeClr val="accent6"/>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a:solidFill>
                  <a:schemeClr val="accent6"/>
                </a:solidFill>
                <a:cs typeface="B Lotus" pitchFamily="2" charset="-78"/>
              </a:rPr>
              <a:t>ب. پردازش </a:t>
            </a:r>
            <a:r>
              <a:rPr lang="fa-IR" sz="3600" b="1" dirty="0" smtClean="0">
                <a:solidFill>
                  <a:schemeClr val="accent6"/>
                </a:solidFill>
                <a:cs typeface="B Lotus" pitchFamily="2" charset="-78"/>
              </a:rPr>
              <a:t>موازی</a:t>
            </a:r>
            <a:endParaRPr lang="fa-IR" sz="3600" b="1" dirty="0">
              <a:solidFill>
                <a:schemeClr val="accent6"/>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400" dirty="0">
                <a:solidFill>
                  <a:schemeClr val="accent6"/>
                </a:solidFill>
                <a:cs typeface="B Lotus" pitchFamily="2" charset="-78"/>
              </a:rPr>
              <a:t>در </a:t>
            </a:r>
            <a:r>
              <a:rPr lang="fa-IR" sz="2400" dirty="0" smtClean="0">
                <a:solidFill>
                  <a:schemeClr val="accent6"/>
                </a:solidFill>
                <a:cs typeface="B Lotus" pitchFamily="2" charset="-78"/>
              </a:rPr>
              <a:t>«پردازش موازی»، </a:t>
            </a:r>
            <a:r>
              <a:rPr lang="fa-IR" sz="2400" dirty="0">
                <a:solidFill>
                  <a:schemeClr val="accent6"/>
                </a:solidFill>
                <a:cs typeface="B Lotus" pitchFamily="2" charset="-78"/>
              </a:rPr>
              <a:t>به طور همزمان چندین دستورالعمل و در پی آن چندین عملیات اجرا می شود، بنابراین این نوع پردازش داده ها مستلزم استفاده از </a:t>
            </a:r>
            <a:r>
              <a:rPr lang="fa-IR" sz="2400" dirty="0" smtClean="0">
                <a:solidFill>
                  <a:schemeClr val="accent6"/>
                </a:solidFill>
                <a:cs typeface="B Lotus" pitchFamily="2" charset="-78"/>
              </a:rPr>
              <a:t>کامپیوترهایی مجهّز به </a:t>
            </a:r>
            <a:r>
              <a:rPr lang="fa-IR" sz="2400" dirty="0">
                <a:solidFill>
                  <a:schemeClr val="accent6"/>
                </a:solidFill>
                <a:cs typeface="B Lotus" pitchFamily="2" charset="-78"/>
              </a:rPr>
              <a:t>پردازنده های فیزیکی و مجازی می باشد. کامپیوتر هایی که تنها یک پردازنده دارند، تنها یک دستورالعمل را به صورت جداگانه در هر لحظه پردازش کرده و سپس به سراغ دستورالعمل بعدی می روند</a:t>
            </a:r>
            <a:r>
              <a:rPr lang="fa-IR" sz="2400" dirty="0" smtClean="0">
                <a:solidFill>
                  <a:schemeClr val="accent6"/>
                </a:solidFill>
                <a:cs typeface="B Lotus" pitchFamily="2" charset="-78"/>
              </a:rPr>
              <a:t>.</a:t>
            </a:r>
          </a:p>
          <a:p>
            <a:pPr algn="justLow"/>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مثل پردازش همزمان دستورالعمل حذف فایل از </a:t>
            </a:r>
            <a:r>
              <a:rPr lang="fa-IR" sz="2400" dirty="0" smtClean="0">
                <a:solidFill>
                  <a:schemeClr val="accent6"/>
                </a:solidFill>
                <a:cs typeface="B Lotus" pitchFamily="2" charset="-78"/>
              </a:rPr>
              <a:t>محلّی </a:t>
            </a:r>
            <a:r>
              <a:rPr lang="fa-IR" sz="2400" dirty="0">
                <a:solidFill>
                  <a:schemeClr val="accent6"/>
                </a:solidFill>
                <a:cs typeface="B Lotus" pitchFamily="2" charset="-78"/>
              </a:rPr>
              <a:t>خاص و انتقال یک فایل از محلی به </a:t>
            </a:r>
            <a:r>
              <a:rPr lang="fa-IR" sz="2400" dirty="0" smtClean="0">
                <a:solidFill>
                  <a:schemeClr val="accent6"/>
                </a:solidFill>
                <a:cs typeface="B Lotus" pitchFamily="2" charset="-78"/>
              </a:rPr>
              <a:t>محلّ </a:t>
            </a:r>
            <a:r>
              <a:rPr lang="fa-IR" sz="2400" dirty="0">
                <a:solidFill>
                  <a:schemeClr val="accent6"/>
                </a:solidFill>
                <a:cs typeface="B Lotus" pitchFamily="2" charset="-78"/>
              </a:rPr>
              <a:t>دیگر توسط یک کامپیوتر دو هسته ای.</a:t>
            </a:r>
            <a:endParaRPr lang="en-US" sz="2400" dirty="0">
              <a:solidFill>
                <a:schemeClr val="accent6"/>
              </a:solidFill>
              <a:cs typeface="B Lotus" pitchFamily="2" charset="-78"/>
            </a:endParaRPr>
          </a:p>
          <a:p>
            <a:pPr indent="0" algn="justLow"/>
            <a:endParaRPr lang="fa-IR" sz="2400" dirty="0">
              <a:solidFill>
                <a:schemeClr val="accent6"/>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a:solidFill>
                  <a:schemeClr val="accent6"/>
                </a:solidFill>
                <a:cs typeface="B Lotus" pitchFamily="2" charset="-78"/>
              </a:rPr>
              <a:t>ج. پردازش تک موردی </a:t>
            </a:r>
            <a:r>
              <a:rPr lang="fa-IR" sz="2800" b="1" dirty="0" smtClean="0">
                <a:solidFill>
                  <a:schemeClr val="accent6"/>
                </a:solidFill>
                <a:cs typeface="B Lotus" pitchFamily="2" charset="-78"/>
              </a:rPr>
              <a:t>در مقابل پردازش </a:t>
            </a:r>
            <a:r>
              <a:rPr lang="fa-IR" sz="2800" b="1" dirty="0">
                <a:solidFill>
                  <a:schemeClr val="accent6"/>
                </a:solidFill>
                <a:cs typeface="B Lotus" pitchFamily="2" charset="-78"/>
              </a:rPr>
              <a:t>دسته </a:t>
            </a:r>
            <a:r>
              <a:rPr lang="fa-IR" sz="2800" b="1" dirty="0" smtClean="0">
                <a:solidFill>
                  <a:schemeClr val="accent6"/>
                </a:solidFill>
                <a:cs typeface="B Lotus" pitchFamily="2" charset="-78"/>
              </a:rPr>
              <a:t>ای</a:t>
            </a:r>
            <a:endParaRPr lang="fa-IR" sz="2800" b="1" dirty="0">
              <a:solidFill>
                <a:schemeClr val="accent6"/>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400" dirty="0">
                <a:solidFill>
                  <a:schemeClr val="accent6"/>
                </a:solidFill>
                <a:cs typeface="B Lotus" pitchFamily="2" charset="-78"/>
              </a:rPr>
              <a:t>در </a:t>
            </a:r>
            <a:r>
              <a:rPr lang="fa-IR" sz="2400" dirty="0" smtClean="0">
                <a:solidFill>
                  <a:schemeClr val="accent6"/>
                </a:solidFill>
                <a:cs typeface="B Lotus" pitchFamily="2" charset="-78"/>
              </a:rPr>
              <a:t>«پردازش </a:t>
            </a:r>
            <a:r>
              <a:rPr lang="fa-IR" sz="2400" dirty="0">
                <a:solidFill>
                  <a:schemeClr val="accent6"/>
                </a:solidFill>
                <a:cs typeface="B Lotus" pitchFamily="2" charset="-78"/>
              </a:rPr>
              <a:t>تک </a:t>
            </a:r>
            <a:r>
              <a:rPr lang="fa-IR" sz="2400" dirty="0" smtClean="0">
                <a:solidFill>
                  <a:schemeClr val="accent6"/>
                </a:solidFill>
                <a:cs typeface="B Lotus" pitchFamily="2" charset="-78"/>
              </a:rPr>
              <a:t>موردی» </a:t>
            </a:r>
            <a:r>
              <a:rPr lang="fa-IR" sz="2400" dirty="0">
                <a:solidFill>
                  <a:schemeClr val="accent6"/>
                </a:solidFill>
                <a:cs typeface="B Lotus" pitchFamily="2" charset="-78"/>
              </a:rPr>
              <a:t>نسبت به هرتقاضا به صورت جداگانه ای پاسخ داده می شود. </a:t>
            </a:r>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مثل صدور فاکتور فروش در هنگام خروج از هایپر </a:t>
            </a:r>
            <a:r>
              <a:rPr lang="fa-IR" sz="2400" dirty="0" smtClean="0">
                <a:solidFill>
                  <a:schemeClr val="accent6"/>
                </a:solidFill>
                <a:cs typeface="B Lotus" pitchFamily="2" charset="-78"/>
              </a:rPr>
              <a:t>استار.</a:t>
            </a:r>
          </a:p>
          <a:p>
            <a:pPr algn="justLow"/>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در </a:t>
            </a:r>
            <a:r>
              <a:rPr lang="fa-IR" sz="2400" dirty="0" smtClean="0">
                <a:solidFill>
                  <a:schemeClr val="accent6"/>
                </a:solidFill>
                <a:cs typeface="B Lotus" pitchFamily="2" charset="-78"/>
              </a:rPr>
              <a:t>«پردازش </a:t>
            </a:r>
            <a:r>
              <a:rPr lang="fa-IR" sz="2400" dirty="0">
                <a:solidFill>
                  <a:schemeClr val="accent6"/>
                </a:solidFill>
                <a:cs typeface="B Lotus" pitchFamily="2" charset="-78"/>
              </a:rPr>
              <a:t>دسته </a:t>
            </a:r>
            <a:r>
              <a:rPr lang="fa-IR" sz="2400" dirty="0" smtClean="0">
                <a:solidFill>
                  <a:schemeClr val="accent6"/>
                </a:solidFill>
                <a:cs typeface="B Lotus" pitchFamily="2" charset="-78"/>
              </a:rPr>
              <a:t>ای» </a:t>
            </a:r>
            <a:r>
              <a:rPr lang="fa-IR" sz="2400" dirty="0">
                <a:solidFill>
                  <a:schemeClr val="accent6"/>
                </a:solidFill>
                <a:cs typeface="B Lotus" pitchFamily="2" charset="-78"/>
              </a:rPr>
              <a:t>مجموعه ای از تقاضاها و کارهای مختلف در قالب دسته های مشخص سازمان دهی شده تا در زمان مقتضی به صورت پی در پی اجرا شود.</a:t>
            </a:r>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مثل </a:t>
            </a:r>
            <a:r>
              <a:rPr lang="fa-IR" sz="2400" dirty="0" smtClean="0">
                <a:solidFill>
                  <a:schemeClr val="accent6"/>
                </a:solidFill>
                <a:cs typeface="B Lotus" pitchFamily="2" charset="-78"/>
              </a:rPr>
              <a:t>توقّف </a:t>
            </a:r>
            <a:r>
              <a:rPr lang="fa-IR" sz="2400" dirty="0">
                <a:solidFill>
                  <a:schemeClr val="accent6"/>
                </a:solidFill>
                <a:cs typeface="B Lotus" pitchFamily="2" charset="-78"/>
              </a:rPr>
              <a:t>چندین دستور چاپ در </a:t>
            </a:r>
            <a:r>
              <a:rPr lang="fa-IR" sz="2400" dirty="0" smtClean="0">
                <a:solidFill>
                  <a:schemeClr val="accent6"/>
                </a:solidFill>
                <a:cs typeface="B Lotus" pitchFamily="2" charset="-78"/>
              </a:rPr>
              <a:t>بافِر </a:t>
            </a:r>
            <a:r>
              <a:rPr lang="fa-IR" sz="2400" dirty="0">
                <a:solidFill>
                  <a:schemeClr val="accent6"/>
                </a:solidFill>
                <a:cs typeface="B Lotus" pitchFamily="2" charset="-78"/>
              </a:rPr>
              <a:t>یک دستگاه چاپگر.</a:t>
            </a:r>
            <a:endParaRPr lang="en-US" sz="2400" dirty="0">
              <a:solidFill>
                <a:schemeClr val="accent6"/>
              </a:solidFill>
              <a:cs typeface="B Lotus" pitchFamily="2" charset="-78"/>
            </a:endParaRPr>
          </a:p>
          <a:p>
            <a:pPr indent="0" algn="justLow"/>
            <a:endParaRPr lang="fa-IR" sz="2400" dirty="0">
              <a:solidFill>
                <a:schemeClr val="accent6"/>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6"/>
                </a:solidFill>
                <a:cs typeface="B Lotus" pitchFamily="2" charset="-78"/>
              </a:rPr>
              <a:t>د. پردازش بی درنگ در مقابل پردازش دارای تأخیر</a:t>
            </a:r>
            <a:endParaRPr lang="fa-IR" sz="2800" b="1" dirty="0">
              <a:solidFill>
                <a:schemeClr val="accent6"/>
              </a:solidFill>
              <a:cs typeface="B Lotus" pitchFamily="2" charset="-78"/>
            </a:endParaRPr>
          </a:p>
        </p:txBody>
      </p:sp>
      <p:sp>
        <p:nvSpPr>
          <p:cNvPr id="3" name="Content Placeholder 2"/>
          <p:cNvSpPr>
            <a:spLocks noGrp="1"/>
          </p:cNvSpPr>
          <p:nvPr>
            <p:ph idx="1"/>
          </p:nvPr>
        </p:nvSpPr>
        <p:spPr>
          <a:xfrm>
            <a:off x="822960" y="1525551"/>
            <a:ext cx="7520940" cy="4113249"/>
          </a:xfrm>
        </p:spPr>
        <p:txBody>
          <a:bodyPr>
            <a:normAutofit/>
          </a:bodyPr>
          <a:lstStyle/>
          <a:p>
            <a:pPr algn="justLow"/>
            <a:r>
              <a:rPr lang="fa-IR" sz="2400" dirty="0">
                <a:solidFill>
                  <a:schemeClr val="accent6"/>
                </a:solidFill>
                <a:cs typeface="B Lotus" pitchFamily="2" charset="-78"/>
              </a:rPr>
              <a:t>در </a:t>
            </a:r>
            <a:r>
              <a:rPr lang="fa-IR" sz="2400" dirty="0" smtClean="0">
                <a:solidFill>
                  <a:schemeClr val="accent6"/>
                </a:solidFill>
                <a:cs typeface="B Lotus" pitchFamily="2" charset="-78"/>
              </a:rPr>
              <a:t>«پردازش </a:t>
            </a:r>
            <a:r>
              <a:rPr lang="fa-IR" sz="2400" dirty="0">
                <a:solidFill>
                  <a:schemeClr val="accent6"/>
                </a:solidFill>
                <a:cs typeface="B Lotus" pitchFamily="2" charset="-78"/>
              </a:rPr>
              <a:t>بی </a:t>
            </a:r>
            <a:r>
              <a:rPr lang="fa-IR" sz="2400" dirty="0" smtClean="0">
                <a:solidFill>
                  <a:schemeClr val="accent6"/>
                </a:solidFill>
                <a:cs typeface="B Lotus" pitchFamily="2" charset="-78"/>
              </a:rPr>
              <a:t>درنگ»، </a:t>
            </a:r>
            <a:r>
              <a:rPr lang="fa-IR" sz="2400" dirty="0">
                <a:solidFill>
                  <a:schemeClr val="accent6"/>
                </a:solidFill>
                <a:cs typeface="B Lotus" pitchFamily="2" charset="-78"/>
              </a:rPr>
              <a:t>به محض اینکه تقاضایی از سوی کاربر مطرح </a:t>
            </a:r>
            <a:r>
              <a:rPr lang="fa-IR" sz="2400" dirty="0" smtClean="0">
                <a:solidFill>
                  <a:schemeClr val="accent6"/>
                </a:solidFill>
                <a:cs typeface="B Lotus" pitchFamily="2" charset="-78"/>
              </a:rPr>
              <a:t>شد، </a:t>
            </a:r>
            <a:r>
              <a:rPr lang="fa-IR" sz="2400" dirty="0">
                <a:solidFill>
                  <a:schemeClr val="accent6"/>
                </a:solidFill>
                <a:cs typeface="B Lotus" pitchFamily="2" charset="-78"/>
              </a:rPr>
              <a:t>سیستم داده های دریافت شده را پردازش کرده و بدون وقفه پاسخ می دهد.</a:t>
            </a:r>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مثل ثبت درخواست خرید در سایت دیجی کالا</a:t>
            </a:r>
            <a:r>
              <a:rPr lang="fa-IR" sz="2400" dirty="0" smtClean="0">
                <a:solidFill>
                  <a:schemeClr val="accent6"/>
                </a:solidFill>
                <a:cs typeface="B Lotus" pitchFamily="2" charset="-78"/>
              </a:rPr>
              <a:t>.</a:t>
            </a:r>
          </a:p>
          <a:p>
            <a:pPr algn="justLow"/>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در </a:t>
            </a:r>
            <a:r>
              <a:rPr lang="fa-IR" sz="2400" dirty="0" smtClean="0">
                <a:solidFill>
                  <a:schemeClr val="accent6"/>
                </a:solidFill>
                <a:cs typeface="B Lotus" pitchFamily="2" charset="-78"/>
              </a:rPr>
              <a:t>«پردازش دارای» تأخیر </a:t>
            </a:r>
            <a:r>
              <a:rPr lang="fa-IR" sz="2400" dirty="0">
                <a:solidFill>
                  <a:schemeClr val="accent6"/>
                </a:solidFill>
                <a:cs typeface="B Lotus" pitchFamily="2" charset="-78"/>
              </a:rPr>
              <a:t>شرایط متفاوت است؛ داده ها ابتدا وارد می شوند و بعد از ذخیره شدن در فرصت دیگری پردازش شده و نتیجۀ این پردازش تهیه و ارائه می شود.</a:t>
            </a:r>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مثل تحلیل آماری از میزان فروش </a:t>
            </a:r>
            <a:r>
              <a:rPr lang="fa-IR" sz="2400" dirty="0" smtClean="0">
                <a:solidFill>
                  <a:schemeClr val="accent6"/>
                </a:solidFill>
                <a:cs typeface="B Lotus" pitchFamily="2" charset="-78"/>
              </a:rPr>
              <a:t>روغن فولیکا در </a:t>
            </a:r>
            <a:r>
              <a:rPr lang="fa-IR" sz="2400" dirty="0">
                <a:solidFill>
                  <a:schemeClr val="accent6"/>
                </a:solidFill>
                <a:cs typeface="B Lotus" pitchFamily="2" charset="-78"/>
              </a:rPr>
              <a:t>شرکت محیا پخش </a:t>
            </a:r>
            <a:r>
              <a:rPr lang="fa-IR" sz="2400" dirty="0" smtClean="0">
                <a:solidFill>
                  <a:schemeClr val="accent6"/>
                </a:solidFill>
                <a:cs typeface="B Lotus" pitchFamily="2" charset="-78"/>
              </a:rPr>
              <a:t>ایرانیان.</a:t>
            </a:r>
            <a:endParaRPr lang="en-US" sz="2400" dirty="0">
              <a:solidFill>
                <a:schemeClr val="accent6"/>
              </a:solidFill>
              <a:cs typeface="B Lotus" pitchFamily="2" charset="-78"/>
            </a:endParaRPr>
          </a:p>
          <a:p>
            <a:pPr indent="0" algn="justLow"/>
            <a:endParaRPr lang="fa-IR" sz="2400" dirty="0">
              <a:solidFill>
                <a:schemeClr val="accent6"/>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9299004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6"/>
                </a:solidFill>
                <a:cs typeface="B Lotus" pitchFamily="2" charset="-78"/>
              </a:rPr>
              <a:t>رویکردهای مختلف در بازیابی </a:t>
            </a:r>
            <a:r>
              <a:rPr lang="fa-IR" sz="3200" b="1" dirty="0">
                <a:solidFill>
                  <a:schemeClr val="accent6"/>
                </a:solidFill>
                <a:cs typeface="B Lotus" pitchFamily="2" charset="-78"/>
              </a:rPr>
              <a:t>رکورد </a:t>
            </a:r>
            <a:r>
              <a:rPr lang="fa-IR" sz="3200" b="1" dirty="0" smtClean="0">
                <a:solidFill>
                  <a:schemeClr val="accent6"/>
                </a:solidFill>
                <a:cs typeface="B Lotus" pitchFamily="2" charset="-78"/>
              </a:rPr>
              <a:t>ها</a:t>
            </a:r>
            <a:endParaRPr lang="fa-IR" sz="3200" b="1" dirty="0">
              <a:solidFill>
                <a:schemeClr val="accent6"/>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marL="114300" indent="0">
              <a:buNone/>
            </a:pPr>
            <a:r>
              <a:rPr lang="fa-IR" sz="2400" dirty="0">
                <a:solidFill>
                  <a:schemeClr val="accent6"/>
                </a:solidFill>
                <a:cs typeface="B Lotus" pitchFamily="2" charset="-78"/>
              </a:rPr>
              <a:t>این روش ها به طور </a:t>
            </a:r>
            <a:r>
              <a:rPr lang="fa-IR" sz="2400" dirty="0" smtClean="0">
                <a:solidFill>
                  <a:schemeClr val="accent6"/>
                </a:solidFill>
                <a:cs typeface="B Lotus" pitchFamily="2" charset="-78"/>
              </a:rPr>
              <a:t>کلّی بر دو </a:t>
            </a:r>
            <a:r>
              <a:rPr lang="fa-IR" sz="2400" dirty="0">
                <a:solidFill>
                  <a:schemeClr val="accent6"/>
                </a:solidFill>
                <a:cs typeface="B Lotus" pitchFamily="2" charset="-78"/>
              </a:rPr>
              <a:t>رویکرد </a:t>
            </a:r>
            <a:r>
              <a:rPr lang="fa-IR" sz="2400" dirty="0" smtClean="0">
                <a:solidFill>
                  <a:schemeClr val="accent6"/>
                </a:solidFill>
                <a:cs typeface="B Lotus" pitchFamily="2" charset="-78"/>
              </a:rPr>
              <a:t>اساسی استوار هستند:</a:t>
            </a:r>
            <a:endParaRPr lang="en-US" sz="2400" dirty="0">
              <a:solidFill>
                <a:schemeClr val="accent6"/>
              </a:solidFill>
              <a:cs typeface="B Lotus" pitchFamily="2" charset="-78"/>
            </a:endParaRPr>
          </a:p>
          <a:p>
            <a:pPr marL="114300" indent="0">
              <a:buNone/>
            </a:pPr>
            <a:r>
              <a:rPr lang="fa-IR" sz="2400" dirty="0" smtClean="0">
                <a:solidFill>
                  <a:schemeClr val="accent6"/>
                </a:solidFill>
                <a:cs typeface="B Lotus" pitchFamily="2" charset="-78"/>
              </a:rPr>
              <a:t>	</a:t>
            </a:r>
          </a:p>
          <a:p>
            <a:pPr marL="114300" indent="0">
              <a:buNone/>
            </a:pPr>
            <a:r>
              <a:rPr lang="fa-IR" sz="2400" dirty="0">
                <a:solidFill>
                  <a:schemeClr val="accent6"/>
                </a:solidFill>
                <a:cs typeface="B Lotus" pitchFamily="2" charset="-78"/>
              </a:rPr>
              <a:t>	</a:t>
            </a:r>
            <a:r>
              <a:rPr lang="fa-IR" sz="2400" dirty="0" smtClean="0">
                <a:solidFill>
                  <a:schemeClr val="accent6"/>
                </a:solidFill>
                <a:cs typeface="B Lotus" pitchFamily="2" charset="-78"/>
              </a:rPr>
              <a:t>الف</a:t>
            </a:r>
            <a:r>
              <a:rPr lang="fa-IR" sz="2400" dirty="0">
                <a:solidFill>
                  <a:schemeClr val="accent6"/>
                </a:solidFill>
                <a:cs typeface="B Lotus" pitchFamily="2" charset="-78"/>
              </a:rPr>
              <a:t>. </a:t>
            </a:r>
            <a:r>
              <a:rPr lang="fa-IR" sz="2400" dirty="0" smtClean="0">
                <a:solidFill>
                  <a:schemeClr val="accent6"/>
                </a:solidFill>
                <a:cs typeface="B Lotus" pitchFamily="2" charset="-78"/>
              </a:rPr>
              <a:t>رویکرد ترتیبی.</a:t>
            </a:r>
            <a:endParaRPr lang="fa-IR" sz="2400" dirty="0">
              <a:solidFill>
                <a:schemeClr val="accent6"/>
              </a:solidFill>
              <a:cs typeface="B Lotus" pitchFamily="2" charset="-78"/>
            </a:endParaRPr>
          </a:p>
          <a:p>
            <a:pPr marL="114300" indent="0">
              <a:buNone/>
            </a:pPr>
            <a:r>
              <a:rPr lang="fa-IR" sz="2400" dirty="0" smtClean="0">
                <a:solidFill>
                  <a:schemeClr val="accent6"/>
                </a:solidFill>
                <a:cs typeface="B Lotus" pitchFamily="2" charset="-78"/>
              </a:rPr>
              <a:t>	ب</a:t>
            </a:r>
            <a:r>
              <a:rPr lang="fa-IR" sz="2400" dirty="0">
                <a:solidFill>
                  <a:schemeClr val="accent6"/>
                </a:solidFill>
                <a:cs typeface="B Lotus" pitchFamily="2" charset="-78"/>
              </a:rPr>
              <a:t>. </a:t>
            </a:r>
            <a:r>
              <a:rPr lang="fa-IR" sz="2400" dirty="0" smtClean="0">
                <a:solidFill>
                  <a:schemeClr val="accent6"/>
                </a:solidFill>
                <a:cs typeface="B Lotus" pitchFamily="2" charset="-78"/>
              </a:rPr>
              <a:t>رویکرد مستقیم.</a:t>
            </a:r>
            <a:endParaRPr lang="en-US" sz="2400" dirty="0">
              <a:solidFill>
                <a:schemeClr val="accent6"/>
              </a:solidFill>
              <a:cs typeface="B Lotus" pitchFamily="2" charset="-78"/>
            </a:endParaRPr>
          </a:p>
          <a:p>
            <a:pPr indent="0" algn="justLow"/>
            <a:endParaRPr lang="fa-IR" sz="2400" dirty="0">
              <a:solidFill>
                <a:schemeClr val="accent6"/>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smtClean="0">
                <a:solidFill>
                  <a:schemeClr val="accent1"/>
                </a:solidFill>
                <a:cs typeface="B Lotus" pitchFamily="2" charset="-78"/>
              </a:rPr>
              <a:t>مزایای سیستم پایگاه داده</a:t>
            </a:r>
            <a:endParaRPr lang="fa-IR" sz="40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
            <a:r>
              <a:rPr lang="ar-SA" sz="2000" dirty="0" smtClean="0">
                <a:solidFill>
                  <a:schemeClr val="accent1"/>
                </a:solidFill>
                <a:cs typeface="B Lotus" pitchFamily="2" charset="-78"/>
              </a:rPr>
              <a:t>تجمع</a:t>
            </a:r>
            <a:r>
              <a:rPr lang="fa-IR" sz="2000" dirty="0" smtClean="0">
                <a:solidFill>
                  <a:schemeClr val="accent1"/>
                </a:solidFill>
                <a:cs typeface="B Lotus" pitchFamily="2" charset="-78"/>
              </a:rPr>
              <a:t> داده ها، یعنی</a:t>
            </a:r>
            <a:r>
              <a:rPr lang="ar-SA" sz="2000" dirty="0" smtClean="0">
                <a:solidFill>
                  <a:schemeClr val="accent1"/>
                </a:solidFill>
                <a:cs typeface="B Lotus" pitchFamily="2" charset="-78"/>
              </a:rPr>
              <a:t> </a:t>
            </a:r>
            <a:r>
              <a:rPr lang="ar-SA" sz="2000" dirty="0">
                <a:solidFill>
                  <a:schemeClr val="accent1"/>
                </a:solidFill>
                <a:cs typeface="B Lotus" pitchFamily="2" charset="-78"/>
              </a:rPr>
              <a:t>وحدت ذخيره سازي داده هاي عملياتي و </a:t>
            </a:r>
            <a:r>
              <a:rPr lang="fa-IR" sz="2000" dirty="0" smtClean="0">
                <a:solidFill>
                  <a:schemeClr val="accent1"/>
                </a:solidFill>
                <a:cs typeface="B Lotus" pitchFamily="2" charset="-78"/>
              </a:rPr>
              <a:t>به روزرسانی </a:t>
            </a:r>
            <a:r>
              <a:rPr lang="ar-SA" sz="2000" dirty="0" smtClean="0">
                <a:solidFill>
                  <a:schemeClr val="accent1"/>
                </a:solidFill>
                <a:cs typeface="B Lotus" pitchFamily="2" charset="-78"/>
              </a:rPr>
              <a:t>متمرکز</a:t>
            </a:r>
            <a:r>
              <a:rPr lang="fa-IR" sz="2000" dirty="0" smtClean="0">
                <a:solidFill>
                  <a:schemeClr val="accent1"/>
                </a:solidFill>
                <a:cs typeface="B Lotus" pitchFamily="2" charset="-78"/>
              </a:rPr>
              <a:t> </a:t>
            </a:r>
            <a:r>
              <a:rPr lang="ar-SA" sz="2000" dirty="0" smtClean="0">
                <a:solidFill>
                  <a:schemeClr val="accent1"/>
                </a:solidFill>
                <a:cs typeface="B Lotus" pitchFamily="2" charset="-78"/>
              </a:rPr>
              <a:t>آن</a:t>
            </a:r>
            <a:r>
              <a:rPr lang="fa-IR" sz="2000" dirty="0" smtClean="0">
                <a:solidFill>
                  <a:schemeClr val="accent1"/>
                </a:solidFill>
                <a:cs typeface="B Lotus" pitchFamily="2" charset="-78"/>
              </a:rPr>
              <a:t> </a:t>
            </a:r>
            <a:r>
              <a:rPr lang="ar-SA" sz="2000" dirty="0" smtClean="0">
                <a:solidFill>
                  <a:schemeClr val="accent1"/>
                </a:solidFill>
                <a:cs typeface="B Lotus" pitchFamily="2" charset="-78"/>
              </a:rPr>
              <a:t>ها</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r>
              <a:rPr lang="fa-IR" sz="2000" dirty="0">
                <a:solidFill>
                  <a:schemeClr val="accent1"/>
                </a:solidFill>
                <a:cs typeface="B Lotus" pitchFamily="2" charset="-78"/>
              </a:rPr>
              <a:t>كاهش افزونگي داده ها </a:t>
            </a:r>
            <a:r>
              <a:rPr lang="en-US" sz="2000" dirty="0">
                <a:solidFill>
                  <a:schemeClr val="accent1"/>
                </a:solidFill>
                <a:cs typeface="B Lotus" pitchFamily="2" charset="-78"/>
              </a:rPr>
              <a:t>(Non Redundancy</a:t>
            </a:r>
            <a:r>
              <a:rPr lang="en-US" sz="2000" dirty="0" smtClean="0">
                <a:solidFill>
                  <a:schemeClr val="accent1"/>
                </a:solidFill>
                <a:cs typeface="B Lotus" pitchFamily="2" charset="-78"/>
              </a:rPr>
              <a:t>)</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pPr algn="just"/>
            <a:r>
              <a:rPr lang="fa-IR" sz="2000" dirty="0">
                <a:solidFill>
                  <a:schemeClr val="accent1"/>
                </a:solidFill>
                <a:cs typeface="B Lotus" pitchFamily="2" charset="-78"/>
              </a:rPr>
              <a:t>كنترل </a:t>
            </a:r>
            <a:r>
              <a:rPr lang="fa-IR" sz="2000" dirty="0" smtClean="0">
                <a:solidFill>
                  <a:schemeClr val="accent1"/>
                </a:solidFill>
                <a:cs typeface="B Lotus" pitchFamily="2" charset="-78"/>
              </a:rPr>
              <a:t>بهتر.</a:t>
            </a:r>
            <a:endParaRPr lang="fa-IR" sz="2000" dirty="0">
              <a:solidFill>
                <a:schemeClr val="accent1"/>
              </a:solidFill>
              <a:cs typeface="B Lotus" pitchFamily="2" charset="-78"/>
            </a:endParaRPr>
          </a:p>
          <a:p>
            <a:pPr algn="just"/>
            <a:r>
              <a:rPr lang="fa-IR" sz="2000" dirty="0" smtClean="0">
                <a:solidFill>
                  <a:schemeClr val="accent1"/>
                </a:solidFill>
                <a:cs typeface="B Lotus" pitchFamily="2" charset="-78"/>
              </a:rPr>
              <a:t>استقلال </a:t>
            </a:r>
            <a:r>
              <a:rPr lang="fa-IR" sz="2000" dirty="0">
                <a:solidFill>
                  <a:schemeClr val="accent1"/>
                </a:solidFill>
                <a:cs typeface="B Lotus" pitchFamily="2" charset="-78"/>
              </a:rPr>
              <a:t>برنامه هاي كاربردي و داده (</a:t>
            </a:r>
            <a:r>
              <a:rPr lang="en-US" sz="2000" dirty="0">
                <a:solidFill>
                  <a:schemeClr val="accent1"/>
                </a:solidFill>
                <a:cs typeface="B Lotus" pitchFamily="2" charset="-78"/>
              </a:rPr>
              <a:t>Independence</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pPr algn="just"/>
            <a:r>
              <a:rPr lang="fa-IR" sz="2000" dirty="0">
                <a:solidFill>
                  <a:schemeClr val="accent1"/>
                </a:solidFill>
                <a:cs typeface="B Lotus" pitchFamily="2" charset="-78"/>
              </a:rPr>
              <a:t>قابليت انعطاف (</a:t>
            </a:r>
            <a:r>
              <a:rPr lang="en-US" sz="2000" dirty="0">
                <a:solidFill>
                  <a:schemeClr val="accent1"/>
                </a:solidFill>
                <a:cs typeface="B Lotus" pitchFamily="2" charset="-78"/>
              </a:rPr>
              <a:t>Flexibility</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pPr algn="just"/>
            <a:r>
              <a:rPr lang="fa-IR" sz="2000" dirty="0">
                <a:solidFill>
                  <a:schemeClr val="accent1"/>
                </a:solidFill>
                <a:cs typeface="B Lotus" pitchFamily="2" charset="-78"/>
              </a:rPr>
              <a:t>به اشتراك گذاشتن داده ها (</a:t>
            </a:r>
            <a:r>
              <a:rPr lang="en-US" sz="2000" dirty="0">
                <a:solidFill>
                  <a:schemeClr val="accent1"/>
                </a:solidFill>
                <a:cs typeface="B Lotus" pitchFamily="2" charset="-78"/>
              </a:rPr>
              <a:t>Shared</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pPr algn="just"/>
            <a:r>
              <a:rPr lang="ar-SA" sz="2000" dirty="0">
                <a:solidFill>
                  <a:schemeClr val="accent1"/>
                </a:solidFill>
                <a:cs typeface="B Lotus" pitchFamily="2" charset="-78"/>
              </a:rPr>
              <a:t>ماندگاري (</a:t>
            </a:r>
            <a:r>
              <a:rPr lang="en-US" sz="2000" dirty="0">
                <a:solidFill>
                  <a:schemeClr val="accent1"/>
                </a:solidFill>
                <a:cs typeface="B Lotus" pitchFamily="2" charset="-78"/>
              </a:rPr>
              <a:t>Persistence</a:t>
            </a:r>
            <a:r>
              <a:rPr lang="ar-SA" sz="2000" dirty="0" smtClean="0">
                <a:solidFill>
                  <a:schemeClr val="accent1"/>
                </a:solidFill>
                <a:cs typeface="B Lotus" pitchFamily="2" charset="-78"/>
              </a:rPr>
              <a:t>)</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pPr algn="just"/>
            <a:r>
              <a:rPr lang="ar-SA" sz="2000" dirty="0">
                <a:solidFill>
                  <a:schemeClr val="accent1"/>
                </a:solidFill>
                <a:cs typeface="B Lotus" pitchFamily="2" charset="-78"/>
              </a:rPr>
              <a:t>اعتبار (</a:t>
            </a:r>
            <a:r>
              <a:rPr lang="en-US" sz="2000" dirty="0">
                <a:solidFill>
                  <a:schemeClr val="accent1"/>
                </a:solidFill>
                <a:cs typeface="B Lotus" pitchFamily="2" charset="-78"/>
              </a:rPr>
              <a:t>Validity</a:t>
            </a:r>
            <a:r>
              <a:rPr lang="ar-SA" sz="2000" dirty="0" smtClean="0">
                <a:solidFill>
                  <a:schemeClr val="accent1"/>
                </a:solidFill>
                <a:cs typeface="B Lotus" pitchFamily="2" charset="-78"/>
              </a:rPr>
              <a:t>)</a:t>
            </a:r>
            <a:r>
              <a:rPr lang="fa-IR" sz="2000" dirty="0">
                <a:solidFill>
                  <a:schemeClr val="accent1"/>
                </a:solidFill>
                <a:cs typeface="B Lotus" pitchFamily="2" charset="-78"/>
              </a:rPr>
              <a:t>.</a:t>
            </a:r>
          </a:p>
          <a:p>
            <a:pPr algn="just"/>
            <a:r>
              <a:rPr lang="ar-SA" sz="2000" dirty="0">
                <a:solidFill>
                  <a:schemeClr val="accent1"/>
                </a:solidFill>
                <a:cs typeface="B Lotus" pitchFamily="2" charset="-78"/>
              </a:rPr>
              <a:t>افزايش مسائل امنيتي و اعمال آسان </a:t>
            </a:r>
            <a:r>
              <a:rPr lang="ar-SA" sz="2000" dirty="0" smtClean="0">
                <a:solidFill>
                  <a:schemeClr val="accent1"/>
                </a:solidFill>
                <a:cs typeface="B Lotus" pitchFamily="2" charset="-78"/>
              </a:rPr>
              <a:t>محدوديت</a:t>
            </a:r>
            <a:r>
              <a:rPr lang="fa-IR" sz="2000" dirty="0" smtClean="0">
                <a:solidFill>
                  <a:schemeClr val="accent1"/>
                </a:solidFill>
                <a:cs typeface="B Lotus" pitchFamily="2" charset="-78"/>
              </a:rPr>
              <a:t> </a:t>
            </a:r>
            <a:r>
              <a:rPr lang="ar-SA" sz="2000" dirty="0" smtClean="0">
                <a:solidFill>
                  <a:schemeClr val="accent1"/>
                </a:solidFill>
                <a:cs typeface="B Lotus" pitchFamily="2" charset="-78"/>
              </a:rPr>
              <a:t>هاي </a:t>
            </a:r>
            <a:r>
              <a:rPr lang="ar-SA" sz="2000" dirty="0">
                <a:solidFill>
                  <a:schemeClr val="accent1"/>
                </a:solidFill>
                <a:cs typeface="B Lotus" pitchFamily="2" charset="-78"/>
              </a:rPr>
              <a:t>آن (</a:t>
            </a:r>
            <a:r>
              <a:rPr lang="en-US" sz="2000" dirty="0">
                <a:solidFill>
                  <a:schemeClr val="accent1"/>
                </a:solidFill>
                <a:cs typeface="B Lotus" pitchFamily="2" charset="-78"/>
              </a:rPr>
              <a:t>Security</a:t>
            </a:r>
            <a:r>
              <a:rPr lang="ar-SA" sz="2000" dirty="0" smtClean="0">
                <a:solidFill>
                  <a:schemeClr val="accent1"/>
                </a:solidFill>
                <a:cs typeface="B Lotus" pitchFamily="2" charset="-78"/>
              </a:rPr>
              <a:t>)</a:t>
            </a:r>
            <a:r>
              <a:rPr lang="fa-IR" sz="2000" dirty="0" smtClean="0">
                <a:solidFill>
                  <a:schemeClr val="accent1"/>
                </a:solidFill>
                <a:cs typeface="B Lotus" pitchFamily="2" charset="-78"/>
              </a:rPr>
              <a:t>.</a:t>
            </a:r>
            <a:r>
              <a:rPr lang="ar-SA" sz="2000" dirty="0" smtClean="0">
                <a:solidFill>
                  <a:schemeClr val="accent1"/>
                </a:solidFill>
                <a:cs typeface="B Lotus" pitchFamily="2" charset="-78"/>
              </a:rPr>
              <a:t> </a:t>
            </a:r>
            <a:endParaRPr lang="en-US" sz="2000" dirty="0">
              <a:solidFill>
                <a:schemeClr val="accent1"/>
              </a:solidFill>
              <a:cs typeface="B Lotus" pitchFamily="2" charset="-78"/>
            </a:endParaRPr>
          </a:p>
          <a:p>
            <a:pPr algn="just"/>
            <a:r>
              <a:rPr lang="fa-IR" sz="2000" dirty="0">
                <a:solidFill>
                  <a:schemeClr val="accent1"/>
                </a:solidFill>
                <a:cs typeface="B Lotus" pitchFamily="2" charset="-78"/>
              </a:rPr>
              <a:t>ايجاد تعادل بين درخواستهاي </a:t>
            </a:r>
            <a:r>
              <a:rPr lang="fa-IR" sz="2000" dirty="0" smtClean="0">
                <a:solidFill>
                  <a:schemeClr val="accent1"/>
                </a:solidFill>
                <a:cs typeface="B Lotus" pitchFamily="2" charset="-78"/>
              </a:rPr>
              <a:t>تداخلي.</a:t>
            </a:r>
            <a:endParaRPr lang="en-US" sz="2000" dirty="0">
              <a:solidFill>
                <a:schemeClr val="accent1"/>
              </a:solidFill>
              <a:cs typeface="B Lotus" pitchFamily="2" charset="-78"/>
            </a:endParaRPr>
          </a:p>
          <a:p>
            <a:pPr algn="just"/>
            <a:r>
              <a:rPr lang="fa-IR" sz="2000" dirty="0">
                <a:solidFill>
                  <a:schemeClr val="accent1"/>
                </a:solidFill>
                <a:cs typeface="B Lotus" pitchFamily="2" charset="-78"/>
              </a:rPr>
              <a:t>راحتی پياده سازی برنامه های کاربردی </a:t>
            </a:r>
            <a:r>
              <a:rPr lang="fa-IR" sz="2000" dirty="0" smtClean="0">
                <a:solidFill>
                  <a:schemeClr val="accent1"/>
                </a:solidFill>
                <a:cs typeface="B Lotus" pitchFamily="2" charset="-78"/>
              </a:rPr>
              <a:t>جديد.</a:t>
            </a:r>
            <a:endParaRPr lang="en-US" sz="2000" dirty="0">
              <a:solidFill>
                <a:schemeClr val="accent1"/>
              </a:solidFill>
              <a:cs typeface="B Lotus" pitchFamily="2" charset="-78"/>
            </a:endParaRPr>
          </a:p>
          <a:p>
            <a:pPr algn="just"/>
            <a:r>
              <a:rPr lang="ar-SA" sz="2000" dirty="0">
                <a:solidFill>
                  <a:schemeClr val="accent1"/>
                </a:solidFill>
                <a:cs typeface="B Lotus" pitchFamily="2" charset="-78"/>
              </a:rPr>
              <a:t>تعدد شيوه‌هاي دستيابي و تسهيل دستيابي به </a:t>
            </a:r>
            <a:r>
              <a:rPr lang="ar-SA" sz="2000" dirty="0" smtClean="0">
                <a:solidFill>
                  <a:schemeClr val="accent1"/>
                </a:solidFill>
                <a:cs typeface="B Lotus" pitchFamily="2" charset="-78"/>
              </a:rPr>
              <a:t>داده‌ها</a:t>
            </a:r>
            <a:r>
              <a:rPr lang="fa-IR" sz="2000" dirty="0" smtClean="0">
                <a:solidFill>
                  <a:schemeClr val="accent1"/>
                </a:solidFill>
                <a:cs typeface="B Lotus" pitchFamily="2" charset="-78"/>
              </a:rPr>
              <a:t>.</a:t>
            </a:r>
            <a:endParaRPr lang="en-US" sz="2000" dirty="0">
              <a:solidFill>
                <a:schemeClr val="accent1"/>
              </a:solidFill>
              <a:cs typeface="B Lotus" pitchFamily="2" charset="-78"/>
            </a:endParaRPr>
          </a:p>
          <a:p>
            <a:pPr indent="0" algn="justLow">
              <a:buNone/>
            </a:pPr>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9037107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a:solidFill>
                  <a:schemeClr val="accent6"/>
                </a:solidFill>
                <a:cs typeface="B Lotus" pitchFamily="2" charset="-78"/>
              </a:rPr>
              <a:t>الف. رویکرد ترتیبی</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400" dirty="0">
                <a:solidFill>
                  <a:schemeClr val="accent6"/>
                </a:solidFill>
                <a:cs typeface="B Lotus" pitchFamily="2" charset="-78"/>
              </a:rPr>
              <a:t>در این </a:t>
            </a:r>
            <a:r>
              <a:rPr lang="fa-IR" sz="2400" dirty="0" smtClean="0">
                <a:solidFill>
                  <a:schemeClr val="accent6"/>
                </a:solidFill>
                <a:cs typeface="B Lotus" pitchFamily="2" charset="-78"/>
              </a:rPr>
              <a:t>رویکرد، رکورد </a:t>
            </a:r>
            <a:r>
              <a:rPr lang="fa-IR" sz="2400" dirty="0">
                <a:solidFill>
                  <a:schemeClr val="accent6"/>
                </a:solidFill>
                <a:cs typeface="B Lotus" pitchFamily="2" charset="-78"/>
              </a:rPr>
              <a:t>ها که به صورت پشت سر هم و متوالی ذخیره شده اند به همین صورت نیز بازیابی می شوند.</a:t>
            </a:r>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این روش که در حال حاضر کمتر از همه استفاده می شود، چندان مطلوب نیست؛ زیرا در هنگام بازیابی و جستجوی اطلاعات باید از ابتدای فایل تا آخر، رکوردها را مورد به مورد مرور کرده تا به رکورد مورد نظر خود دست پیدا کنیم. </a:t>
            </a:r>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به طور </a:t>
            </a:r>
            <a:r>
              <a:rPr lang="fa-IR" sz="2400" dirty="0" smtClean="0">
                <a:solidFill>
                  <a:schemeClr val="accent6"/>
                </a:solidFill>
                <a:cs typeface="B Lotus" pitchFamily="2" charset="-78"/>
              </a:rPr>
              <a:t>کلّی </a:t>
            </a:r>
            <a:r>
              <a:rPr lang="fa-IR" sz="2400" dirty="0">
                <a:solidFill>
                  <a:schemeClr val="accent6"/>
                </a:solidFill>
                <a:cs typeface="B Lotus" pitchFamily="2" charset="-78"/>
              </a:rPr>
              <a:t>روش ترتیبی انعطاف کمی دارد، جستجوی اطلاعات در آن وقت گیر است و بین فایل ها ارتباطی وجود ندارد. از سوی دیگر هر پرونده نیز به صورت مجزا ذخیره سازی می شود.</a:t>
            </a:r>
            <a:endParaRPr lang="en-US" sz="2400" dirty="0">
              <a:solidFill>
                <a:schemeClr val="accent6"/>
              </a:solidFill>
              <a:cs typeface="B Lotus" pitchFamily="2" charset="-78"/>
            </a:endParaRPr>
          </a:p>
          <a:p>
            <a:pPr indent="0" algn="justLow"/>
            <a:endParaRPr lang="fa-IR" sz="2400" dirty="0">
              <a:solidFill>
                <a:schemeClr val="accent6"/>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46524550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a:solidFill>
                  <a:schemeClr val="accent6"/>
                </a:solidFill>
                <a:cs typeface="B Lotus" pitchFamily="2" charset="-78"/>
              </a:rPr>
              <a:t>ب. رویکرد مستقیم</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570449"/>
          </a:xfrm>
        </p:spPr>
        <p:txBody>
          <a:bodyPr>
            <a:normAutofit/>
          </a:bodyPr>
          <a:lstStyle/>
          <a:p>
            <a:pPr algn="justLow"/>
            <a:r>
              <a:rPr lang="fa-IR" sz="2400" dirty="0" smtClean="0">
                <a:solidFill>
                  <a:schemeClr val="accent6"/>
                </a:solidFill>
                <a:cs typeface="B Lotus" pitchFamily="2" charset="-78"/>
              </a:rPr>
              <a:t>«رویکرد مستقیم» </a:t>
            </a:r>
            <a:r>
              <a:rPr lang="fa-IR" sz="2400" dirty="0">
                <a:solidFill>
                  <a:schemeClr val="accent6"/>
                </a:solidFill>
                <a:cs typeface="B Lotus" pitchFamily="2" charset="-78"/>
              </a:rPr>
              <a:t>نسبت به </a:t>
            </a:r>
            <a:r>
              <a:rPr lang="fa-IR" sz="2400" dirty="0" smtClean="0">
                <a:solidFill>
                  <a:schemeClr val="accent6"/>
                </a:solidFill>
                <a:cs typeface="B Lotus" pitchFamily="2" charset="-78"/>
              </a:rPr>
              <a:t>«رویکرد ترتیبی» </a:t>
            </a:r>
            <a:r>
              <a:rPr lang="fa-IR" sz="2400" dirty="0">
                <a:solidFill>
                  <a:schemeClr val="accent6"/>
                </a:solidFill>
                <a:cs typeface="B Lotus" pitchFamily="2" charset="-78"/>
              </a:rPr>
              <a:t>بسیار کارآمد تر و سریع تر است، بویژه اگر از نوع شاخص دار باشد. در این روش برای هر دسته از رکورد های مشابه یک شاخص تعریف می شود که مرجع راهنمای جستجو و بازیابی رکورد </a:t>
            </a:r>
            <a:r>
              <a:rPr lang="fa-IR" sz="2400" dirty="0" smtClean="0">
                <a:solidFill>
                  <a:schemeClr val="accent6"/>
                </a:solidFill>
                <a:cs typeface="B Lotus" pitchFamily="2" charset="-78"/>
              </a:rPr>
              <a:t>های ذخیره شده خواهند </a:t>
            </a:r>
            <a:r>
              <a:rPr lang="fa-IR" sz="2400" dirty="0">
                <a:solidFill>
                  <a:schemeClr val="accent6"/>
                </a:solidFill>
                <a:cs typeface="B Lotus" pitchFamily="2" charset="-78"/>
              </a:rPr>
              <a:t>بود. </a:t>
            </a:r>
            <a:endParaRPr lang="fa-IR" sz="2400" dirty="0" smtClean="0">
              <a:solidFill>
                <a:schemeClr val="accent6"/>
              </a:solidFill>
              <a:cs typeface="B Lotus" pitchFamily="2" charset="-78"/>
            </a:endParaRPr>
          </a:p>
          <a:p>
            <a:pPr algn="justLow"/>
            <a:endParaRPr lang="en-US" sz="2400" dirty="0">
              <a:solidFill>
                <a:schemeClr val="accent6"/>
              </a:solidFill>
              <a:cs typeface="B Lotus" pitchFamily="2" charset="-78"/>
            </a:endParaRPr>
          </a:p>
          <a:p>
            <a:pPr algn="justLow"/>
            <a:r>
              <a:rPr lang="fa-IR" sz="2400" dirty="0">
                <a:solidFill>
                  <a:schemeClr val="accent6"/>
                </a:solidFill>
                <a:cs typeface="B Lotus" pitchFamily="2" charset="-78"/>
              </a:rPr>
              <a:t>با ایجاد شاخص </a:t>
            </a:r>
            <a:r>
              <a:rPr lang="fa-IR" sz="2400" dirty="0" smtClean="0">
                <a:solidFill>
                  <a:schemeClr val="accent6"/>
                </a:solidFill>
                <a:cs typeface="B Lotus" pitchFamily="2" charset="-78"/>
              </a:rPr>
              <a:t>ها، </a:t>
            </a:r>
            <a:r>
              <a:rPr lang="fa-IR" sz="2400" dirty="0">
                <a:solidFill>
                  <a:schemeClr val="accent6"/>
                </a:solidFill>
                <a:cs typeface="B Lotus" pitchFamily="2" charset="-78"/>
              </a:rPr>
              <a:t>جستجوی رکورد ها به صورت هدایت شده و مستقیم انجام خواهد </a:t>
            </a:r>
            <a:r>
              <a:rPr lang="fa-IR" sz="2400" dirty="0" smtClean="0">
                <a:solidFill>
                  <a:schemeClr val="accent6"/>
                </a:solidFill>
                <a:cs typeface="B Lotus" pitchFamily="2" charset="-78"/>
              </a:rPr>
              <a:t>شد؛ </a:t>
            </a:r>
            <a:r>
              <a:rPr lang="fa-IR" sz="2400" dirty="0">
                <a:solidFill>
                  <a:schemeClr val="accent6"/>
                </a:solidFill>
                <a:cs typeface="B Lotus" pitchFamily="2" charset="-78"/>
              </a:rPr>
              <a:t>یعنی برنامه کاربردی بر اساس شاخص(های)  دریافت شده از کاربر، به طور مستقیم و با استناد به آدرس </a:t>
            </a:r>
            <a:r>
              <a:rPr lang="fa-IR" sz="2400">
                <a:solidFill>
                  <a:schemeClr val="accent6"/>
                </a:solidFill>
                <a:cs typeface="B Lotus" pitchFamily="2" charset="-78"/>
              </a:rPr>
              <a:t>های </a:t>
            </a:r>
            <a:r>
              <a:rPr lang="fa-IR" sz="2400" smtClean="0">
                <a:solidFill>
                  <a:schemeClr val="accent6"/>
                </a:solidFill>
                <a:cs typeface="B Lotus" pitchFamily="2" charset="-78"/>
              </a:rPr>
              <a:t>موجود، </a:t>
            </a:r>
            <a:r>
              <a:rPr lang="fa-IR" sz="2400" dirty="0">
                <a:solidFill>
                  <a:schemeClr val="accent6"/>
                </a:solidFill>
                <a:cs typeface="B Lotus" pitchFamily="2" charset="-78"/>
              </a:rPr>
              <a:t>اطلاعات فراخوانده شده را بازیابی می کند.</a:t>
            </a:r>
            <a:endParaRPr lang="en-US" sz="2400" dirty="0">
              <a:solidFill>
                <a:schemeClr val="accent6"/>
              </a:solidFill>
              <a:cs typeface="B Lotus" pitchFamily="2" charset="-78"/>
            </a:endParaRPr>
          </a:p>
          <a:p>
            <a:pPr indent="0" algn="justLow"/>
            <a:endParaRPr lang="fa-IR" sz="2400" dirty="0">
              <a:solidFill>
                <a:schemeClr val="accent6"/>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465245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smtClean="0">
                <a:solidFill>
                  <a:schemeClr val="accent1"/>
                </a:solidFill>
                <a:cs typeface="B Lotus" pitchFamily="2" charset="-78"/>
              </a:rPr>
              <a:t>معایب سیستم پایگاه داده</a:t>
            </a:r>
            <a:endParaRPr lang="fa-IR" sz="40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
            <a:r>
              <a:rPr lang="fa-IR" sz="2400" dirty="0">
                <a:solidFill>
                  <a:schemeClr val="accent1"/>
                </a:solidFill>
                <a:cs typeface="B Lotus" pitchFamily="2" charset="-78"/>
              </a:rPr>
              <a:t>پيچيدگي و دشواري و </a:t>
            </a:r>
            <a:r>
              <a:rPr lang="fa-IR" sz="2400" dirty="0" smtClean="0">
                <a:solidFill>
                  <a:schemeClr val="accent1"/>
                </a:solidFill>
                <a:cs typeface="B Lotus" pitchFamily="2" charset="-78"/>
              </a:rPr>
              <a:t>زمان بر </a:t>
            </a:r>
            <a:r>
              <a:rPr lang="fa-IR" sz="2400" dirty="0">
                <a:solidFill>
                  <a:schemeClr val="accent1"/>
                </a:solidFill>
                <a:cs typeface="B Lotus" pitchFamily="2" charset="-78"/>
              </a:rPr>
              <a:t>بودن طراحی اين </a:t>
            </a:r>
            <a:r>
              <a:rPr lang="fa-IR" sz="2400" dirty="0" smtClean="0">
                <a:solidFill>
                  <a:schemeClr val="accent1"/>
                </a:solidFill>
                <a:cs typeface="B Lotus" pitchFamily="2" charset="-78"/>
              </a:rPr>
              <a:t>سيستم ها.</a:t>
            </a:r>
            <a:endParaRPr lang="fa-IR" sz="2400" dirty="0">
              <a:solidFill>
                <a:schemeClr val="accent1"/>
              </a:solidFill>
              <a:cs typeface="B Lotus" pitchFamily="2" charset="-78"/>
            </a:endParaRPr>
          </a:p>
          <a:p>
            <a:pPr algn="just"/>
            <a:r>
              <a:rPr lang="fa-IR" sz="2400" dirty="0">
                <a:solidFill>
                  <a:schemeClr val="accent1"/>
                </a:solidFill>
                <a:cs typeface="B Lotus" pitchFamily="2" charset="-78"/>
              </a:rPr>
              <a:t>صرف هزينه قابل توجه براي سخت افزار و </a:t>
            </a:r>
            <a:r>
              <a:rPr lang="fa-IR" sz="2400" dirty="0" smtClean="0">
                <a:solidFill>
                  <a:schemeClr val="accent1"/>
                </a:solidFill>
                <a:cs typeface="B Lotus" pitchFamily="2" charset="-78"/>
              </a:rPr>
              <a:t>طراحی و نصب </a:t>
            </a:r>
            <a:r>
              <a:rPr lang="fa-IR" sz="2400" dirty="0">
                <a:solidFill>
                  <a:schemeClr val="accent1"/>
                </a:solidFill>
                <a:cs typeface="B Lotus" pitchFamily="2" charset="-78"/>
              </a:rPr>
              <a:t>نرم </a:t>
            </a:r>
            <a:r>
              <a:rPr lang="fa-IR" sz="2400" dirty="0" smtClean="0">
                <a:solidFill>
                  <a:schemeClr val="accent1"/>
                </a:solidFill>
                <a:cs typeface="B Lotus" pitchFamily="2" charset="-78"/>
              </a:rPr>
              <a:t>افزار.</a:t>
            </a:r>
            <a:endParaRPr lang="fa-IR" sz="2400" dirty="0">
              <a:solidFill>
                <a:schemeClr val="accent1"/>
              </a:solidFill>
              <a:cs typeface="B Lotus" pitchFamily="2" charset="-78"/>
            </a:endParaRPr>
          </a:p>
          <a:p>
            <a:pPr algn="just"/>
            <a:r>
              <a:rPr lang="fa-IR" sz="2400" dirty="0">
                <a:solidFill>
                  <a:schemeClr val="accent1"/>
                </a:solidFill>
                <a:cs typeface="B Lotus" pitchFamily="2" charset="-78"/>
              </a:rPr>
              <a:t>تأثير آسيب ديدن پايگاه داده روی کليه برنامه های </a:t>
            </a:r>
            <a:r>
              <a:rPr lang="fa-IR" sz="2400" dirty="0" smtClean="0">
                <a:solidFill>
                  <a:schemeClr val="accent1"/>
                </a:solidFill>
                <a:cs typeface="B Lotus" pitchFamily="2" charset="-78"/>
              </a:rPr>
              <a:t>کاربردی.</a:t>
            </a:r>
            <a:endParaRPr lang="fa-IR" sz="2400" dirty="0">
              <a:solidFill>
                <a:schemeClr val="accent1"/>
              </a:solidFill>
              <a:cs typeface="B Lotus" pitchFamily="2" charset="-78"/>
            </a:endParaRPr>
          </a:p>
          <a:p>
            <a:r>
              <a:rPr lang="fa-IR" sz="2400" dirty="0">
                <a:solidFill>
                  <a:schemeClr val="accent1"/>
                </a:solidFill>
                <a:cs typeface="B Lotus" pitchFamily="2" charset="-78"/>
              </a:rPr>
              <a:t>هزينه زياد برای تبديل سيستم فايلی به سيستم پايگاه </a:t>
            </a:r>
            <a:r>
              <a:rPr lang="fa-IR" sz="2400" dirty="0" smtClean="0">
                <a:solidFill>
                  <a:schemeClr val="accent1"/>
                </a:solidFill>
                <a:cs typeface="B Lotus" pitchFamily="2" charset="-78"/>
              </a:rPr>
              <a:t>داده ای.</a:t>
            </a:r>
            <a:endParaRPr lang="fa-IR" sz="2400" dirty="0">
              <a:solidFill>
                <a:schemeClr val="accent1"/>
              </a:solidFill>
              <a:cs typeface="B Lotus" pitchFamily="2" charset="-78"/>
            </a:endParaRPr>
          </a:p>
          <a:p>
            <a:r>
              <a:rPr lang="fa-IR" sz="2400" dirty="0">
                <a:solidFill>
                  <a:schemeClr val="accent1"/>
                </a:solidFill>
                <a:cs typeface="B Lotus" pitchFamily="2" charset="-78"/>
              </a:rPr>
              <a:t>نيازمند تعليم اوليه برنامه نويسان و </a:t>
            </a:r>
            <a:r>
              <a:rPr lang="fa-IR" sz="2400" dirty="0" smtClean="0">
                <a:solidFill>
                  <a:schemeClr val="accent1"/>
                </a:solidFill>
                <a:cs typeface="B Lotus" pitchFamily="2" charset="-78"/>
              </a:rPr>
              <a:t>کاربران.</a:t>
            </a:r>
            <a:endParaRPr lang="fa-IR" sz="2400" dirty="0">
              <a:solidFill>
                <a:schemeClr val="accent1"/>
              </a:solidFill>
              <a:cs typeface="B Lotus" pitchFamily="2" charset="-78"/>
            </a:endParaRPr>
          </a:p>
          <a:p>
            <a:r>
              <a:rPr lang="fa-IR" sz="2400" dirty="0">
                <a:solidFill>
                  <a:schemeClr val="accent1"/>
                </a:solidFill>
                <a:cs typeface="B Lotus" pitchFamily="2" charset="-78"/>
              </a:rPr>
              <a:t>نياز به تهيه چندين کپی پشتيبان از پايگاه </a:t>
            </a:r>
            <a:r>
              <a:rPr lang="fa-IR" sz="2400" dirty="0" smtClean="0">
                <a:solidFill>
                  <a:schemeClr val="accent1"/>
                </a:solidFill>
                <a:cs typeface="B Lotus" pitchFamily="2" charset="-78"/>
              </a:rPr>
              <a:t>داده.</a:t>
            </a:r>
            <a:endParaRPr lang="fa-IR" sz="2400" dirty="0">
              <a:solidFill>
                <a:schemeClr val="accent1"/>
              </a:solidFill>
              <a:cs typeface="B Lotus" pitchFamily="2" charset="-78"/>
            </a:endParaRPr>
          </a:p>
          <a:p>
            <a:r>
              <a:rPr lang="fa-IR" sz="2400" dirty="0">
                <a:solidFill>
                  <a:schemeClr val="accent1"/>
                </a:solidFill>
                <a:cs typeface="B Lotus" pitchFamily="2" charset="-78"/>
              </a:rPr>
              <a:t>فاجعه انگيز بودن خطاهای </a:t>
            </a:r>
            <a:r>
              <a:rPr lang="fa-IR" sz="2400" dirty="0" smtClean="0">
                <a:solidFill>
                  <a:schemeClr val="accent1"/>
                </a:solidFill>
                <a:cs typeface="B Lotus" pitchFamily="2" charset="-78"/>
              </a:rPr>
              <a:t>برنامه.</a:t>
            </a:r>
            <a:endParaRPr lang="fa-IR" sz="2400" dirty="0">
              <a:solidFill>
                <a:schemeClr val="accent1"/>
              </a:solidFill>
              <a:cs typeface="B Lotus" pitchFamily="2" charset="-78"/>
            </a:endParaRPr>
          </a:p>
          <a:p>
            <a:r>
              <a:rPr lang="fa-IR" sz="2400" dirty="0">
                <a:solidFill>
                  <a:schemeClr val="accent1"/>
                </a:solidFill>
                <a:cs typeface="B Lotus" pitchFamily="2" charset="-78"/>
              </a:rPr>
              <a:t>طولانی بودن زمان اجرای هر </a:t>
            </a:r>
            <a:r>
              <a:rPr lang="fa-IR" sz="2400" dirty="0" smtClean="0">
                <a:solidFill>
                  <a:schemeClr val="accent1"/>
                </a:solidFill>
                <a:cs typeface="B Lotus" pitchFamily="2" charset="-78"/>
              </a:rPr>
              <a:t>برنامه.</a:t>
            </a:r>
            <a:endParaRPr lang="fa-IR" sz="2400" dirty="0">
              <a:solidFill>
                <a:schemeClr val="accent1"/>
              </a:solidFill>
              <a:cs typeface="B Lotus" pitchFamily="2" charset="-78"/>
            </a:endParaRPr>
          </a:p>
          <a:p>
            <a:r>
              <a:rPr lang="fa-IR" sz="2400" dirty="0">
                <a:solidFill>
                  <a:schemeClr val="accent1"/>
                </a:solidFill>
                <a:cs typeface="B Lotus" pitchFamily="2" charset="-78"/>
              </a:rPr>
              <a:t>وابستگي زياد به عمليات سيستم مديريت پايگاه </a:t>
            </a:r>
            <a:r>
              <a:rPr lang="fa-IR" sz="2400" dirty="0" smtClean="0">
                <a:solidFill>
                  <a:schemeClr val="accent1"/>
                </a:solidFill>
                <a:cs typeface="B Lotus" pitchFamily="2" charset="-78"/>
              </a:rPr>
              <a:t>داده.</a:t>
            </a:r>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955366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a:solidFill>
                  <a:schemeClr val="accent1"/>
                </a:solidFill>
                <a:cs typeface="B Lotus" pitchFamily="2" charset="-78"/>
              </a:rPr>
              <a:t>پایگاه داده ها و بانک های داده ها در </a:t>
            </a:r>
            <a:r>
              <a:rPr lang="fa-IR" sz="2800" b="1" dirty="0" smtClean="0">
                <a:solidFill>
                  <a:schemeClr val="accent1"/>
                </a:solidFill>
                <a:cs typeface="B Lotus" pitchFamily="2" charset="-78"/>
              </a:rPr>
              <a:t>انفورماتیک</a:t>
            </a:r>
            <a:endParaRPr lang="fa-IR" sz="28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smtClean="0">
                <a:solidFill>
                  <a:schemeClr val="accent1"/>
                </a:solidFill>
                <a:cs typeface="B Lotus" pitchFamily="2" charset="-78"/>
              </a:rPr>
              <a:t>همان طور </a:t>
            </a:r>
            <a:r>
              <a:rPr lang="fa-IR" sz="2000" dirty="0">
                <a:solidFill>
                  <a:schemeClr val="accent1"/>
                </a:solidFill>
                <a:cs typeface="B Lotus" pitchFamily="2" charset="-78"/>
              </a:rPr>
              <a:t>که پیش تر نیز گفته شد، </a:t>
            </a:r>
            <a:r>
              <a:rPr lang="fa-IR" sz="2000" dirty="0" smtClean="0">
                <a:solidFill>
                  <a:schemeClr val="accent1"/>
                </a:solidFill>
                <a:cs typeface="B Lotus" pitchFamily="2" charset="-78"/>
              </a:rPr>
              <a:t>«پایگاه </a:t>
            </a:r>
            <a:r>
              <a:rPr lang="fa-IR" sz="2000" dirty="0">
                <a:solidFill>
                  <a:schemeClr val="accent1"/>
                </a:solidFill>
                <a:cs typeface="B Lotus" pitchFamily="2" charset="-78"/>
              </a:rPr>
              <a:t>داده </a:t>
            </a:r>
            <a:r>
              <a:rPr lang="fa-IR" sz="2000" dirty="0" smtClean="0">
                <a:solidFill>
                  <a:schemeClr val="accent1"/>
                </a:solidFill>
                <a:cs typeface="B Lotus" pitchFamily="2" charset="-78"/>
              </a:rPr>
              <a:t>ها» </a:t>
            </a:r>
            <a:r>
              <a:rPr lang="fa-IR" sz="2000" dirty="0">
                <a:solidFill>
                  <a:schemeClr val="accent1"/>
                </a:solidFill>
                <a:cs typeface="B Lotus" pitchFamily="2" charset="-78"/>
              </a:rPr>
              <a:t>و </a:t>
            </a:r>
            <a:r>
              <a:rPr lang="fa-IR" sz="2000" dirty="0" smtClean="0">
                <a:solidFill>
                  <a:schemeClr val="accent1"/>
                </a:solidFill>
                <a:cs typeface="B Lotus" pitchFamily="2" charset="-78"/>
              </a:rPr>
              <a:t>«بانک </a:t>
            </a:r>
            <a:r>
              <a:rPr lang="fa-IR" sz="2000" dirty="0">
                <a:solidFill>
                  <a:schemeClr val="accent1"/>
                </a:solidFill>
                <a:cs typeface="B Lotus" pitchFamily="2" charset="-78"/>
              </a:rPr>
              <a:t>های داده </a:t>
            </a:r>
            <a:r>
              <a:rPr lang="fa-IR" sz="2000" dirty="0" smtClean="0">
                <a:solidFill>
                  <a:schemeClr val="accent1"/>
                </a:solidFill>
                <a:cs typeface="B Lotus" pitchFamily="2" charset="-78"/>
              </a:rPr>
              <a:t>ها» </a:t>
            </a:r>
            <a:r>
              <a:rPr lang="fa-IR" sz="2000" dirty="0">
                <a:solidFill>
                  <a:schemeClr val="accent1"/>
                </a:solidFill>
                <a:cs typeface="B Lotus" pitchFamily="2" charset="-78"/>
              </a:rPr>
              <a:t>دو مفهوم متفاوت هستند.</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در علم انفورماتیک، </a:t>
            </a:r>
            <a:r>
              <a:rPr lang="fa-IR" sz="2000" dirty="0" smtClean="0">
                <a:solidFill>
                  <a:schemeClr val="accent1"/>
                </a:solidFill>
                <a:cs typeface="B Lotus" pitchFamily="2" charset="-78"/>
              </a:rPr>
              <a:t>«پایگاه </a:t>
            </a:r>
            <a:r>
              <a:rPr lang="fa-IR" sz="2000" dirty="0">
                <a:solidFill>
                  <a:schemeClr val="accent1"/>
                </a:solidFill>
                <a:cs typeface="B Lotus" pitchFamily="2" charset="-78"/>
              </a:rPr>
              <a:t>داده </a:t>
            </a:r>
            <a:r>
              <a:rPr lang="fa-IR" sz="2000" dirty="0" smtClean="0">
                <a:solidFill>
                  <a:schemeClr val="accent1"/>
                </a:solidFill>
                <a:cs typeface="B Lotus" pitchFamily="2" charset="-78"/>
              </a:rPr>
              <a:t>ها» </a:t>
            </a:r>
            <a:r>
              <a:rPr lang="fa-IR" sz="2000" dirty="0">
                <a:solidFill>
                  <a:schemeClr val="accent1"/>
                </a:solidFill>
                <a:cs typeface="B Lotus" pitchFamily="2" charset="-78"/>
              </a:rPr>
              <a:t>به مجموعه </a:t>
            </a:r>
            <a:r>
              <a:rPr lang="fa-IR" sz="2000" dirty="0" smtClean="0">
                <a:solidFill>
                  <a:schemeClr val="accent1"/>
                </a:solidFill>
                <a:cs typeface="B Lotus" pitchFamily="2" charset="-78"/>
              </a:rPr>
              <a:t>ای </a:t>
            </a:r>
            <a:r>
              <a:rPr lang="fa-IR" sz="2000" dirty="0">
                <a:solidFill>
                  <a:schemeClr val="accent1"/>
                </a:solidFill>
                <a:cs typeface="B Lotus" pitchFamily="2" charset="-78"/>
              </a:rPr>
              <a:t>از اطلاعات ساختار یافته، منسجم و </a:t>
            </a:r>
            <a:r>
              <a:rPr lang="fa-IR" sz="2000" dirty="0" smtClean="0">
                <a:solidFill>
                  <a:schemeClr val="accent1"/>
                </a:solidFill>
                <a:cs typeface="B Lotus" pitchFamily="2" charset="-78"/>
              </a:rPr>
              <a:t>یکپارچه گفته </a:t>
            </a:r>
            <a:r>
              <a:rPr lang="fa-IR" sz="2000" dirty="0">
                <a:solidFill>
                  <a:schemeClr val="accent1"/>
                </a:solidFill>
                <a:cs typeface="B Lotus" pitchFamily="2" charset="-78"/>
              </a:rPr>
              <a:t>می شود که در مورد موضوعات و زمینه های مختلف و یا شاید متنوعی در یک سیستم کامپیوتری ذخیره سازی و سازماندهی شده اند تا زمینه جستجوی اطلاعات را برای کاربران فراهم آورند.</a:t>
            </a:r>
            <a:endParaRPr lang="en-US" sz="2000" dirty="0">
              <a:solidFill>
                <a:schemeClr val="accent1"/>
              </a:solidFill>
              <a:cs typeface="B Lotus" pitchFamily="2" charset="-78"/>
            </a:endParaRPr>
          </a:p>
          <a:p>
            <a:pPr algn="justLow"/>
            <a:r>
              <a:rPr lang="fa-IR" sz="2000" dirty="0" smtClean="0">
                <a:solidFill>
                  <a:schemeClr val="accent1"/>
                </a:solidFill>
                <a:cs typeface="B Lotus" pitchFamily="2" charset="-78"/>
              </a:rPr>
              <a:t>«بانک </a:t>
            </a:r>
            <a:r>
              <a:rPr lang="fa-IR" sz="2000" dirty="0">
                <a:solidFill>
                  <a:schemeClr val="accent1"/>
                </a:solidFill>
                <a:cs typeface="B Lotus" pitchFamily="2" charset="-78"/>
              </a:rPr>
              <a:t>های داده </a:t>
            </a:r>
            <a:r>
              <a:rPr lang="fa-IR" sz="2000" dirty="0" smtClean="0">
                <a:solidFill>
                  <a:schemeClr val="accent1"/>
                </a:solidFill>
                <a:cs typeface="B Lotus" pitchFamily="2" charset="-78"/>
              </a:rPr>
              <a:t>ها» </a:t>
            </a:r>
            <a:r>
              <a:rPr lang="fa-IR" sz="2000" dirty="0">
                <a:solidFill>
                  <a:schemeClr val="accent1"/>
                </a:solidFill>
                <a:cs typeface="B Lotus" pitchFamily="2" charset="-78"/>
              </a:rPr>
              <a:t>و یا به عبارتی بانک های اطلاعاتی به منزلۀ بخش هایی از پایگاه داده ها محسوب شده که هر کدام اختصاص به ذخیره سازی و سازماندهی اطلاعاتی دارند که بیشتر مربوط به یک موضوع و یا یک زمینه خاص هستند.</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پس می توان چنین اذعان داشت که پایگاه داده ها از مجموعه ایی از بانک ها تشکیل می شود که هر کدام از این بانک ها در مورد موضوع خاصی به گرداوری، سازمان دهی و بازیابی اطلاعات ایجاد و برنامه ریزی شده اند.</a:t>
            </a:r>
            <a:endParaRPr lang="en-US" sz="2000" dirty="0">
              <a:solidFill>
                <a:schemeClr val="accent1"/>
              </a:solidFill>
              <a:cs typeface="B Lotus" pitchFamily="2" charset="-78"/>
            </a:endParaRPr>
          </a:p>
          <a:p>
            <a:pPr indent="0" algn="justLow"/>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17021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a:solidFill>
                  <a:schemeClr val="accent1"/>
                </a:solidFill>
                <a:cs typeface="B Lotus" pitchFamily="2" charset="-78"/>
              </a:rPr>
              <a:t>سیستم های جانبی پایگاه داده </a:t>
            </a:r>
            <a:r>
              <a:rPr lang="fa-IR" sz="3200" b="1" dirty="0" smtClean="0">
                <a:solidFill>
                  <a:schemeClr val="accent1"/>
                </a:solidFill>
                <a:cs typeface="B Lotus" pitchFamily="2" charset="-78"/>
              </a:rPr>
              <a:t>ها</a:t>
            </a:r>
            <a:endParaRPr lang="fa-IR" sz="32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570449"/>
          </a:xfrm>
        </p:spPr>
        <p:txBody>
          <a:bodyPr>
            <a:normAutofit/>
          </a:bodyPr>
          <a:lstStyle/>
          <a:p>
            <a:pPr marL="114300" indent="0" algn="justLow">
              <a:buNone/>
            </a:pPr>
            <a:r>
              <a:rPr lang="fa-IR" sz="2000" dirty="0">
                <a:solidFill>
                  <a:schemeClr val="accent1"/>
                </a:solidFill>
                <a:cs typeface="B Lotus" pitchFamily="2" charset="-78"/>
              </a:rPr>
              <a:t>پایگاه داده ها به عنوان بخشی از سیستم </a:t>
            </a:r>
            <a:r>
              <a:rPr lang="fa-IR" sz="2000" dirty="0" smtClean="0">
                <a:solidFill>
                  <a:schemeClr val="accent1"/>
                </a:solidFill>
                <a:cs typeface="B Lotus" pitchFamily="2" charset="-78"/>
              </a:rPr>
              <a:t>های </a:t>
            </a:r>
            <a:r>
              <a:rPr lang="fa-IR" sz="2000" dirty="0">
                <a:solidFill>
                  <a:schemeClr val="accent1"/>
                </a:solidFill>
                <a:cs typeface="B Lotus" pitchFamily="2" charset="-78"/>
              </a:rPr>
              <a:t>اطلاعاتی از نظر عملکرد دارای سه نوع سیستم جانبی هستند:</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سیستم ذخیره سازی اطلاعات( به روش پایگاه داده ای</a:t>
            </a:r>
            <a:r>
              <a:rPr lang="fa-IR" sz="2000" dirty="0" smtClean="0">
                <a:solidFill>
                  <a:schemeClr val="accent1"/>
                </a:solidFill>
                <a:cs typeface="B Lotus" pitchFamily="2" charset="-78"/>
              </a:rPr>
              <a:t>).</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سیستم پردازش </a:t>
            </a:r>
            <a:r>
              <a:rPr lang="fa-IR" sz="2000" dirty="0" smtClean="0">
                <a:solidFill>
                  <a:schemeClr val="accent1"/>
                </a:solidFill>
                <a:cs typeface="B Lotus" pitchFamily="2" charset="-78"/>
              </a:rPr>
              <a:t>اطلاعات.</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سیستم بازیابی( جستجو و نمایش اطلاعات فراخوانده شده</a:t>
            </a:r>
            <a:r>
              <a:rPr lang="fa-IR" sz="2000" dirty="0" smtClean="0">
                <a:solidFill>
                  <a:schemeClr val="accent1"/>
                </a:solidFill>
                <a:cs typeface="B Lotus" pitchFamily="2" charset="-78"/>
              </a:rPr>
              <a:t>).</a:t>
            </a:r>
          </a:p>
          <a:p>
            <a:pPr algn="justLow"/>
            <a:endParaRPr lang="fa-IR" sz="2000" dirty="0">
              <a:solidFill>
                <a:schemeClr val="accent1"/>
              </a:solidFill>
              <a:cs typeface="B Lotus" pitchFamily="2" charset="-78"/>
            </a:endParaRPr>
          </a:p>
          <a:p>
            <a:pPr marL="114300" indent="0" algn="justLow">
              <a:buNone/>
            </a:pPr>
            <a:r>
              <a:rPr lang="fa-IR" sz="2000" dirty="0" smtClean="0">
                <a:solidFill>
                  <a:schemeClr val="accent1"/>
                </a:solidFill>
                <a:cs typeface="B Lotus" pitchFamily="2" charset="-78"/>
              </a:rPr>
              <a:t>* بسیاری </a:t>
            </a:r>
            <a:r>
              <a:rPr lang="fa-IR" sz="2000" dirty="0">
                <a:solidFill>
                  <a:schemeClr val="accent1"/>
                </a:solidFill>
                <a:cs typeface="B Lotus" pitchFamily="2" charset="-78"/>
              </a:rPr>
              <a:t>از پایگاه داده ها به منزله سیستم های اطلاعاتی کامل دارای این سه نوع زیر سیستم </a:t>
            </a:r>
            <a:r>
              <a:rPr lang="fa-IR" sz="2000" dirty="0" smtClean="0">
                <a:solidFill>
                  <a:schemeClr val="accent1"/>
                </a:solidFill>
                <a:cs typeface="B Lotus" pitchFamily="2" charset="-78"/>
              </a:rPr>
              <a:t>بوده، </a:t>
            </a:r>
            <a:r>
              <a:rPr lang="fa-IR" sz="2000" dirty="0">
                <a:solidFill>
                  <a:schemeClr val="accent1"/>
                </a:solidFill>
                <a:cs typeface="B Lotus" pitchFamily="2" charset="-78"/>
              </a:rPr>
              <a:t>بنابراین قادر به ذخیره سازی، پردازش و بازیابی اطلاعات به صورت همزمان خواهند بود.</a:t>
            </a:r>
          </a:p>
          <a:p>
            <a:pPr marL="114300" indent="0" algn="justLow">
              <a:buNone/>
            </a:pPr>
            <a:endParaRPr lang="en-US" sz="2000" dirty="0">
              <a:solidFill>
                <a:schemeClr val="accent1"/>
              </a:solidFill>
              <a:cs typeface="B Lotus" pitchFamily="2" charset="-78"/>
            </a:endParaRPr>
          </a:p>
          <a:p>
            <a:pPr marL="114300" indent="0" algn="justLow">
              <a:buNone/>
            </a:pPr>
            <a:r>
              <a:rPr lang="fa-IR" sz="2000" dirty="0" smtClean="0">
                <a:solidFill>
                  <a:schemeClr val="accent1"/>
                </a:solidFill>
                <a:cs typeface="B Lotus" pitchFamily="2" charset="-78"/>
              </a:rPr>
              <a:t>* در </a:t>
            </a:r>
            <a:r>
              <a:rPr lang="fa-IR" sz="2000" dirty="0">
                <a:solidFill>
                  <a:schemeClr val="accent1"/>
                </a:solidFill>
                <a:cs typeface="B Lotus" pitchFamily="2" charset="-78"/>
              </a:rPr>
              <a:t>بانک های اطلاعاتی </a:t>
            </a:r>
            <a:r>
              <a:rPr lang="fa-IR" sz="2000" dirty="0" smtClean="0">
                <a:solidFill>
                  <a:schemeClr val="accent1"/>
                </a:solidFill>
                <a:cs typeface="B Lotus" pitchFamily="2" charset="-78"/>
              </a:rPr>
              <a:t>لزوماً </a:t>
            </a:r>
            <a:r>
              <a:rPr lang="fa-IR" sz="2000" dirty="0">
                <a:solidFill>
                  <a:schemeClr val="accent1"/>
                </a:solidFill>
                <a:cs typeface="B Lotus" pitchFamily="2" charset="-78"/>
              </a:rPr>
              <a:t>این خصوصیات وجود ندارد؛ در نتیجه این بانک ها فقط اختصاص به ذخیره سازی و بازیابی اطلاعات دارند و به طور معمول هیچ محاسبه یا غربال گری خاصی که تلقی پردازش از آن ها بشود در بانک های اطلاعاتی پیش بینی نشده است</a:t>
            </a:r>
            <a:r>
              <a:rPr lang="fa-IR" sz="2000" dirty="0" smtClean="0">
                <a:solidFill>
                  <a:schemeClr val="accent1"/>
                </a:solidFill>
                <a:cs typeface="B Lotus" pitchFamily="2" charset="-78"/>
              </a:rPr>
              <a:t>.</a:t>
            </a:r>
            <a:endParaRPr lang="en-US"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648170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400" b="1" dirty="0" smtClean="0">
                <a:solidFill>
                  <a:schemeClr val="accent1"/>
                </a:solidFill>
                <a:cs typeface="B Lotus" pitchFamily="2" charset="-78"/>
              </a:rPr>
              <a:t>تکامل پایگاه داده ها</a:t>
            </a:r>
            <a:endParaRPr lang="fa-IR" sz="44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a:solidFill>
                  <a:schemeClr val="accent1"/>
                </a:solidFill>
                <a:cs typeface="B Lotus" pitchFamily="2" charset="-78"/>
              </a:rPr>
              <a:t>امروزه با تحول بسیار عظیم حافظه ها، ذخیره سازی و جستجوی اطلاعات به صورت مستقیم و بی درنگ است، از این رو پایگاه داده ها نه تنها بسیار انعطلاف پذیر و </a:t>
            </a:r>
            <a:r>
              <a:rPr lang="fa-IR" sz="2000" dirty="0" smtClean="0">
                <a:solidFill>
                  <a:schemeClr val="accent1"/>
                </a:solidFill>
                <a:cs typeface="B Lotus" pitchFamily="2" charset="-78"/>
              </a:rPr>
              <a:t>کارآمد </a:t>
            </a:r>
            <a:r>
              <a:rPr lang="fa-IR" sz="2000" dirty="0">
                <a:solidFill>
                  <a:schemeClr val="accent1"/>
                </a:solidFill>
                <a:cs typeface="B Lotus" pitchFamily="2" charset="-78"/>
              </a:rPr>
              <a:t>شده اند، بلکه سرعت پردازش و جستجوی اطلاعات نیز به شدت افزایش پیدا کرده است.</a:t>
            </a:r>
            <a:endParaRPr lang="en-US" sz="2000" dirty="0">
              <a:solidFill>
                <a:schemeClr val="accent1"/>
              </a:solidFill>
              <a:cs typeface="B Lotus" pitchFamily="2" charset="-78"/>
            </a:endParaRPr>
          </a:p>
          <a:p>
            <a:pPr algn="justLow"/>
            <a:r>
              <a:rPr lang="fa-IR" sz="2000" dirty="0" smtClean="0">
                <a:solidFill>
                  <a:schemeClr val="accent1"/>
                </a:solidFill>
                <a:cs typeface="B Lotus" pitchFamily="2" charset="-78"/>
              </a:rPr>
              <a:t>تحوّل </a:t>
            </a:r>
            <a:r>
              <a:rPr lang="fa-IR" sz="2000" dirty="0">
                <a:solidFill>
                  <a:schemeClr val="accent1"/>
                </a:solidFill>
                <a:cs typeface="B Lotus" pitchFamily="2" charset="-78"/>
              </a:rPr>
              <a:t>دیگری که در طراحی و ایجاد پایگاه داده ها </a:t>
            </a:r>
            <a:r>
              <a:rPr lang="fa-IR" sz="2000" dirty="0" smtClean="0">
                <a:solidFill>
                  <a:schemeClr val="accent1"/>
                </a:solidFill>
                <a:cs typeface="B Lotus" pitchFamily="2" charset="-78"/>
              </a:rPr>
              <a:t>به وجود </a:t>
            </a:r>
            <a:r>
              <a:rPr lang="fa-IR" sz="2000" dirty="0">
                <a:solidFill>
                  <a:schemeClr val="accent1"/>
                </a:solidFill>
                <a:cs typeface="B Lotus" pitchFamily="2" charset="-78"/>
              </a:rPr>
              <a:t>آمده است، این است که پیش از این برنامه نویسان برای ایجاد هرنوع پایگاه و یا بانکی مجبور بوده اند که با استفاده از یکی از زبان های برنامه نویسی همچون </a:t>
            </a:r>
            <a:r>
              <a:rPr lang="en-US" sz="2000" dirty="0">
                <a:solidFill>
                  <a:schemeClr val="accent1"/>
                </a:solidFill>
                <a:cs typeface="B Lotus" pitchFamily="2" charset="-78"/>
              </a:rPr>
              <a:t>Fortran</a:t>
            </a:r>
            <a:r>
              <a:rPr lang="fa-IR" sz="2000" dirty="0">
                <a:solidFill>
                  <a:schemeClr val="accent1"/>
                </a:solidFill>
                <a:cs typeface="B Lotus" pitchFamily="2" charset="-78"/>
              </a:rPr>
              <a:t>،</a:t>
            </a:r>
            <a:r>
              <a:rPr lang="en-US" sz="2000" dirty="0">
                <a:solidFill>
                  <a:schemeClr val="accent1"/>
                </a:solidFill>
                <a:cs typeface="B Lotus" pitchFamily="2" charset="-78"/>
              </a:rPr>
              <a:t>   PL1</a:t>
            </a:r>
            <a:r>
              <a:rPr lang="fa-IR" sz="2000" dirty="0">
                <a:solidFill>
                  <a:schemeClr val="accent1"/>
                </a:solidFill>
                <a:cs typeface="B Lotus" pitchFamily="2" charset="-78"/>
              </a:rPr>
              <a:t>، </a:t>
            </a:r>
            <a:r>
              <a:rPr lang="en-US" sz="2000" dirty="0">
                <a:solidFill>
                  <a:schemeClr val="accent1"/>
                </a:solidFill>
                <a:cs typeface="B Lotus" pitchFamily="2" charset="-78"/>
              </a:rPr>
              <a:t>Pascal</a:t>
            </a:r>
            <a:r>
              <a:rPr lang="fa-IR" sz="2000" dirty="0">
                <a:solidFill>
                  <a:schemeClr val="accent1"/>
                </a:solidFill>
                <a:cs typeface="B Lotus" pitchFamily="2" charset="-78"/>
              </a:rPr>
              <a:t>  و یا </a:t>
            </a:r>
            <a:r>
              <a:rPr lang="en-US" sz="2000" dirty="0">
                <a:solidFill>
                  <a:schemeClr val="accent1"/>
                </a:solidFill>
                <a:cs typeface="B Lotus" pitchFamily="2" charset="-78"/>
              </a:rPr>
              <a:t>Cobol</a:t>
            </a:r>
            <a:r>
              <a:rPr lang="fa-IR" sz="2000" dirty="0">
                <a:solidFill>
                  <a:schemeClr val="accent1"/>
                </a:solidFill>
                <a:cs typeface="B Lotus" pitchFamily="2" charset="-78"/>
              </a:rPr>
              <a:t>  فایل های خاص خود را ایجاد کنند که این امر نیز بسیار وقت گیر، سخت و پرهزینه بود؛ در ضمن محصولات تولید شده انعطاف و جذابیت لازم را نداشتند و کار در محیط برنامه چندان آسان نبود.</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امروزه با ابداع روش های طراحی پایگاه داده ها به صورت رابطه ای و </a:t>
            </a:r>
            <a:r>
              <a:rPr lang="fa-IR" sz="2000" dirty="0" smtClean="0">
                <a:solidFill>
                  <a:schemeClr val="accent1"/>
                </a:solidFill>
                <a:cs typeface="B Lotus" pitchFamily="2" charset="-78"/>
              </a:rPr>
              <a:t>شیء </a:t>
            </a:r>
            <a:r>
              <a:rPr lang="fa-IR" sz="2000" dirty="0">
                <a:solidFill>
                  <a:schemeClr val="accent1"/>
                </a:solidFill>
                <a:cs typeface="B Lotus" pitchFamily="2" charset="-78"/>
              </a:rPr>
              <a:t>گرا و از طرف دیگر ساخت و تولید بسته های نرم افزاری چند رسانه ای و </a:t>
            </a:r>
            <a:r>
              <a:rPr lang="fa-IR" sz="2000" dirty="0" smtClean="0">
                <a:solidFill>
                  <a:schemeClr val="accent1"/>
                </a:solidFill>
                <a:cs typeface="B Lotus" pitchFamily="2" charset="-78"/>
              </a:rPr>
              <a:t>یکپارچه</a:t>
            </a:r>
            <a:r>
              <a:rPr lang="fa-IR" sz="2000" dirty="0">
                <a:solidFill>
                  <a:schemeClr val="accent1"/>
                </a:solidFill>
                <a:cs typeface="B Lotus" pitchFamily="2" charset="-78"/>
              </a:rPr>
              <a:t>، طراحی، ایجاد و مدیریت پایگاه داده ها به طور چشم گیری ساده، سریع، ارزان و انعطاف پذیر شده است</a:t>
            </a:r>
            <a:r>
              <a:rPr lang="fa-IR" sz="2000" dirty="0" smtClean="0">
                <a:solidFill>
                  <a:schemeClr val="accent1"/>
                </a:solidFill>
                <a:cs typeface="B Lotus" pitchFamily="2" charset="-78"/>
              </a:rPr>
              <a:t>.</a:t>
            </a:r>
            <a:endParaRPr lang="en-US"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323265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a:solidFill>
                  <a:schemeClr val="accent1"/>
                </a:solidFill>
                <a:cs typeface="B Lotus" pitchFamily="2" charset="-78"/>
              </a:rPr>
              <a:t>اجزای تشکیل دهنده پایگاه داده </a:t>
            </a:r>
            <a:r>
              <a:rPr lang="fa-IR" sz="3600" b="1" dirty="0" smtClean="0">
                <a:solidFill>
                  <a:schemeClr val="accent1"/>
                </a:solidFill>
                <a:cs typeface="B Lotus" pitchFamily="2" charset="-78"/>
              </a:rPr>
              <a:t>ها</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a:solidFill>
                  <a:schemeClr val="accent1"/>
                </a:solidFill>
                <a:cs typeface="B Lotus" pitchFamily="2" charset="-78"/>
              </a:rPr>
              <a:t>یک پایگاه داده ها از مجموعۀ یکپارچه و </a:t>
            </a:r>
            <a:r>
              <a:rPr lang="fa-IR" sz="2000" dirty="0" smtClean="0">
                <a:solidFill>
                  <a:schemeClr val="accent1"/>
                </a:solidFill>
                <a:cs typeface="B Lotus" pitchFamily="2" charset="-78"/>
              </a:rPr>
              <a:t>به هم </a:t>
            </a:r>
            <a:r>
              <a:rPr lang="fa-IR" sz="2000" dirty="0">
                <a:solidFill>
                  <a:schemeClr val="accent1"/>
                </a:solidFill>
                <a:cs typeface="B Lotus" pitchFamily="2" charset="-78"/>
              </a:rPr>
              <a:t>پیوسته از تعدادی سیستم به </a:t>
            </a:r>
            <a:r>
              <a:rPr lang="fa-IR" sz="2000" dirty="0" smtClean="0">
                <a:solidFill>
                  <a:schemeClr val="accent1"/>
                </a:solidFill>
                <a:cs typeface="B Lotus" pitchFamily="2" charset="-78"/>
              </a:rPr>
              <a:t>«نام </a:t>
            </a:r>
            <a:r>
              <a:rPr lang="fa-IR" sz="2000" dirty="0">
                <a:solidFill>
                  <a:schemeClr val="accent1"/>
                </a:solidFill>
                <a:cs typeface="B Lotus" pitchFamily="2" charset="-78"/>
              </a:rPr>
              <a:t>بانک های داده </a:t>
            </a:r>
            <a:r>
              <a:rPr lang="fa-IR" sz="2000" dirty="0" smtClean="0">
                <a:solidFill>
                  <a:schemeClr val="accent1"/>
                </a:solidFill>
                <a:cs typeface="B Lotus" pitchFamily="2" charset="-78"/>
              </a:rPr>
              <a:t>ها» </a:t>
            </a:r>
            <a:r>
              <a:rPr lang="fa-IR" sz="2000" dirty="0">
                <a:solidFill>
                  <a:schemeClr val="accent1"/>
                </a:solidFill>
                <a:cs typeface="B Lotus" pitchFamily="2" charset="-78"/>
              </a:rPr>
              <a:t>یا </a:t>
            </a:r>
            <a:r>
              <a:rPr lang="fa-IR" sz="2000" dirty="0" smtClean="0">
                <a:solidFill>
                  <a:schemeClr val="accent1"/>
                </a:solidFill>
                <a:cs typeface="B Lotus" pitchFamily="2" charset="-78"/>
              </a:rPr>
              <a:t>«بانک </a:t>
            </a:r>
            <a:r>
              <a:rPr lang="fa-IR" sz="2000" dirty="0">
                <a:solidFill>
                  <a:schemeClr val="accent1"/>
                </a:solidFill>
                <a:cs typeface="B Lotus" pitchFamily="2" charset="-78"/>
              </a:rPr>
              <a:t>های </a:t>
            </a:r>
            <a:r>
              <a:rPr lang="fa-IR" sz="2000" dirty="0" smtClean="0">
                <a:solidFill>
                  <a:schemeClr val="accent1"/>
                </a:solidFill>
                <a:cs typeface="B Lotus" pitchFamily="2" charset="-78"/>
              </a:rPr>
              <a:t>اطلاعاتی» </a:t>
            </a:r>
            <a:r>
              <a:rPr lang="fa-IR" sz="2000" dirty="0">
                <a:solidFill>
                  <a:schemeClr val="accent1"/>
                </a:solidFill>
                <a:cs typeface="B Lotus" pitchFamily="2" charset="-78"/>
              </a:rPr>
              <a:t>تشکیل می شود</a:t>
            </a:r>
            <a:r>
              <a:rPr lang="fa-IR" sz="2000" dirty="0" smtClean="0">
                <a:solidFill>
                  <a:schemeClr val="accent1"/>
                </a:solidFill>
                <a:cs typeface="B Lotus" pitchFamily="2" charset="-78"/>
              </a:rPr>
              <a:t>.</a:t>
            </a:r>
          </a:p>
          <a:p>
            <a:pPr marL="114300" indent="0" algn="justLow">
              <a:buNone/>
            </a:pP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بانک های اطلاعاتی نیز، خود از تعدادی </a:t>
            </a:r>
            <a:r>
              <a:rPr lang="fa-IR" sz="2000" dirty="0" smtClean="0">
                <a:solidFill>
                  <a:schemeClr val="accent1"/>
                </a:solidFill>
                <a:cs typeface="B Lotus" pitchFamily="2" charset="-78"/>
              </a:rPr>
              <a:t>«فایل» </a:t>
            </a:r>
            <a:r>
              <a:rPr lang="fa-IR" sz="2000" dirty="0">
                <a:solidFill>
                  <a:schemeClr val="accent1"/>
                </a:solidFill>
                <a:cs typeface="B Lotus" pitchFamily="2" charset="-78"/>
              </a:rPr>
              <a:t>و یا </a:t>
            </a:r>
            <a:r>
              <a:rPr lang="fa-IR" sz="2000" dirty="0" smtClean="0">
                <a:solidFill>
                  <a:schemeClr val="accent1"/>
                </a:solidFill>
                <a:cs typeface="B Lotus" pitchFamily="2" charset="-78"/>
              </a:rPr>
              <a:t>«جدول» </a:t>
            </a:r>
            <a:r>
              <a:rPr lang="fa-IR" sz="2000" dirty="0">
                <a:solidFill>
                  <a:schemeClr val="accent1"/>
                </a:solidFill>
                <a:cs typeface="B Lotus" pitchFamily="2" charset="-78"/>
              </a:rPr>
              <a:t>تشکیل شده اند که در واقع زیر سیستم های آن بانک اطلاعاتی محسوب می شود</a:t>
            </a:r>
            <a:r>
              <a:rPr lang="fa-IR" sz="2000" dirty="0" smtClean="0">
                <a:solidFill>
                  <a:schemeClr val="accent1"/>
                </a:solidFill>
                <a:cs typeface="B Lotus" pitchFamily="2" charset="-78"/>
              </a:rPr>
              <a:t>.</a:t>
            </a:r>
          </a:p>
          <a:p>
            <a:pPr marL="114300" indent="0" algn="justLow">
              <a:buNone/>
            </a:pPr>
            <a:endParaRPr lang="en-US" sz="2000" dirty="0">
              <a:solidFill>
                <a:schemeClr val="accent1"/>
              </a:solidFill>
              <a:cs typeface="B Lotus" pitchFamily="2" charset="-78"/>
            </a:endParaRPr>
          </a:p>
          <a:p>
            <a:pPr algn="justLow"/>
            <a:r>
              <a:rPr lang="fa-IR" sz="2000" dirty="0" smtClean="0">
                <a:solidFill>
                  <a:schemeClr val="accent1"/>
                </a:solidFill>
                <a:cs typeface="B Lotus" pitchFamily="2" charset="-78"/>
              </a:rPr>
              <a:t>«فایل» </a:t>
            </a:r>
            <a:r>
              <a:rPr lang="fa-IR" sz="2000" dirty="0">
                <a:solidFill>
                  <a:schemeClr val="accent1"/>
                </a:solidFill>
                <a:cs typeface="B Lotus" pitchFamily="2" charset="-78"/>
              </a:rPr>
              <a:t>یا </a:t>
            </a:r>
            <a:r>
              <a:rPr lang="fa-IR" sz="2000" dirty="0" smtClean="0">
                <a:solidFill>
                  <a:schemeClr val="accent1"/>
                </a:solidFill>
                <a:cs typeface="B Lotus" pitchFamily="2" charset="-78"/>
              </a:rPr>
              <a:t>«پرونده» </a:t>
            </a:r>
            <a:r>
              <a:rPr lang="fa-IR" sz="2000" dirty="0">
                <a:solidFill>
                  <a:schemeClr val="accent1"/>
                </a:solidFill>
                <a:cs typeface="B Lotus" pitchFamily="2" charset="-78"/>
              </a:rPr>
              <a:t>در یک بانک اطلاعاتی سنتی مجموعه ای کامل از اطلاعات تفکیک شدۀ مرتبط با موضوع اصلی بانک اطلاعاتی </a:t>
            </a:r>
            <a:r>
              <a:rPr lang="fa-IR" sz="2000" dirty="0" smtClean="0">
                <a:solidFill>
                  <a:schemeClr val="accent1"/>
                </a:solidFill>
                <a:cs typeface="B Lotus" pitchFamily="2" charset="-78"/>
              </a:rPr>
              <a:t>است؛ </a:t>
            </a:r>
            <a:r>
              <a:rPr lang="fa-IR" sz="2000" dirty="0">
                <a:solidFill>
                  <a:schemeClr val="accent1"/>
                </a:solidFill>
                <a:cs typeface="B Lotus" pitchFamily="2" charset="-78"/>
              </a:rPr>
              <a:t>که با </a:t>
            </a:r>
            <a:r>
              <a:rPr lang="fa-IR" sz="2000" dirty="0" smtClean="0">
                <a:solidFill>
                  <a:schemeClr val="accent1"/>
                </a:solidFill>
                <a:cs typeface="B Lotus" pitchFamily="2" charset="-78"/>
              </a:rPr>
              <a:t>پیوند خوردن </a:t>
            </a:r>
            <a:r>
              <a:rPr lang="fa-IR" sz="2000" dirty="0">
                <a:solidFill>
                  <a:schemeClr val="accent1"/>
                </a:solidFill>
                <a:cs typeface="B Lotus" pitchFamily="2" charset="-78"/>
              </a:rPr>
              <a:t>و یکپارچه شدن با دیگر فایل </a:t>
            </a:r>
            <a:r>
              <a:rPr lang="fa-IR" sz="2000" dirty="0" smtClean="0">
                <a:solidFill>
                  <a:schemeClr val="accent1"/>
                </a:solidFill>
                <a:cs typeface="B Lotus" pitchFamily="2" charset="-78"/>
              </a:rPr>
              <a:t>ها، </a:t>
            </a:r>
            <a:r>
              <a:rPr lang="fa-IR" sz="2000" dirty="0">
                <a:solidFill>
                  <a:schemeClr val="accent1"/>
                </a:solidFill>
                <a:cs typeface="B Lotus" pitchFamily="2" charset="-78"/>
              </a:rPr>
              <a:t>یک بانک اطلاعاتی را تشکیل می دهند</a:t>
            </a:r>
            <a:r>
              <a:rPr lang="fa-IR" sz="2000" dirty="0" smtClean="0">
                <a:solidFill>
                  <a:schemeClr val="accent1"/>
                </a:solidFill>
                <a:cs typeface="B Lotus" pitchFamily="2" charset="-78"/>
              </a:rPr>
              <a:t>.</a:t>
            </a:r>
          </a:p>
          <a:p>
            <a:pPr marL="114300" indent="0" algn="justLow">
              <a:buNone/>
            </a:pP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هر فایل به منزله واحد اصلی ذخیره سازی به یک بانک اطلاعاتی امکان می دهد تا مجموعه ای از اطلاعات را از مجموعه ای دیگر تمیز دهد.</a:t>
            </a:r>
            <a:endParaRPr lang="en-US" sz="2000" dirty="0">
              <a:solidFill>
                <a:schemeClr val="accent1"/>
              </a:solidFill>
              <a:cs typeface="B Lotus" pitchFamily="2" charset="-78"/>
            </a:endParaRPr>
          </a:p>
          <a:p>
            <a:pPr indent="0" algn="justLow"/>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4176078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a:solidFill>
                  <a:schemeClr val="accent1"/>
                </a:solidFill>
                <a:cs typeface="B Lotus" pitchFamily="2" charset="-78"/>
              </a:rPr>
              <a:t>ساختار </a:t>
            </a:r>
            <a:r>
              <a:rPr lang="fa-IR" sz="4000" b="1" dirty="0" smtClean="0">
                <a:solidFill>
                  <a:schemeClr val="accent1"/>
                </a:solidFill>
                <a:cs typeface="B Lotus" pitchFamily="2" charset="-78"/>
              </a:rPr>
              <a:t>کلّی </a:t>
            </a:r>
            <a:r>
              <a:rPr lang="fa-IR" sz="4000" b="1" dirty="0">
                <a:solidFill>
                  <a:schemeClr val="accent1"/>
                </a:solidFill>
                <a:cs typeface="B Lotus" pitchFamily="2" charset="-78"/>
              </a:rPr>
              <a:t>پایگاه داده ها</a:t>
            </a:r>
          </a:p>
        </p:txBody>
      </p:sp>
      <p:sp>
        <p:nvSpPr>
          <p:cNvPr id="3" name="Content Placeholder 2"/>
          <p:cNvSpPr>
            <a:spLocks noGrp="1"/>
          </p:cNvSpPr>
          <p:nvPr>
            <p:ph idx="1"/>
          </p:nvPr>
        </p:nvSpPr>
        <p:spPr>
          <a:xfrm>
            <a:off x="822960" y="1525551"/>
            <a:ext cx="7520940" cy="3579849"/>
          </a:xfrm>
        </p:spPr>
        <p:txBody>
          <a:bodyPr>
            <a:normAutofit/>
          </a:bodyPr>
          <a:lstStyle/>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grpSp>
        <p:nvGrpSpPr>
          <p:cNvPr id="33" name="Group 32"/>
          <p:cNvGrpSpPr/>
          <p:nvPr/>
        </p:nvGrpSpPr>
        <p:grpSpPr>
          <a:xfrm>
            <a:off x="304800" y="1763332"/>
            <a:ext cx="7620000" cy="4027868"/>
            <a:chOff x="304800" y="1763332"/>
            <a:chExt cx="7620000" cy="2808668"/>
          </a:xfrm>
        </p:grpSpPr>
        <p:sp>
          <p:nvSpPr>
            <p:cNvPr id="5" name="Rectangle 4"/>
            <p:cNvSpPr/>
            <p:nvPr/>
          </p:nvSpPr>
          <p:spPr>
            <a:xfrm>
              <a:off x="3657600" y="1763332"/>
              <a:ext cx="1524000" cy="4572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cs typeface="B Lotus" pitchFamily="2" charset="-78"/>
                </a:rPr>
                <a:t>پایگاه داده ها</a:t>
              </a:r>
              <a:endParaRPr lang="fa-IR" sz="2400" b="1" dirty="0">
                <a:cs typeface="B Lotus" pitchFamily="2" charset="-78"/>
              </a:endParaRPr>
            </a:p>
          </p:txBody>
        </p:sp>
        <p:sp>
          <p:nvSpPr>
            <p:cNvPr id="6" name="Rectangle 5"/>
            <p:cNvSpPr/>
            <p:nvPr/>
          </p:nvSpPr>
          <p:spPr>
            <a:xfrm>
              <a:off x="6400800" y="2819400"/>
              <a:ext cx="1524000" cy="4572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cs typeface="B Lotus" pitchFamily="2" charset="-78"/>
                </a:rPr>
                <a:t>بانک اطلاعاتی (1)</a:t>
              </a:r>
              <a:endParaRPr lang="fa-IR" sz="1600" b="1" dirty="0">
                <a:cs typeface="B Lotus" pitchFamily="2" charset="-78"/>
              </a:endParaRPr>
            </a:p>
          </p:txBody>
        </p:sp>
        <p:sp>
          <p:nvSpPr>
            <p:cNvPr id="7" name="Rectangle 6"/>
            <p:cNvSpPr/>
            <p:nvPr/>
          </p:nvSpPr>
          <p:spPr>
            <a:xfrm>
              <a:off x="4559121" y="2819400"/>
              <a:ext cx="1524000" cy="4572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cs typeface="B Lotus" pitchFamily="2" charset="-78"/>
                </a:rPr>
                <a:t>بانک اطلاعاتی (2)</a:t>
              </a:r>
              <a:endParaRPr lang="fa-IR" sz="1600" b="1" dirty="0">
                <a:cs typeface="B Lotus" pitchFamily="2" charset="-78"/>
              </a:endParaRPr>
            </a:p>
          </p:txBody>
        </p:sp>
        <p:sp>
          <p:nvSpPr>
            <p:cNvPr id="8" name="Rectangle 7"/>
            <p:cNvSpPr/>
            <p:nvPr/>
          </p:nvSpPr>
          <p:spPr>
            <a:xfrm>
              <a:off x="2743200" y="2819400"/>
              <a:ext cx="1524000" cy="4572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cs typeface="B Lotus" pitchFamily="2" charset="-78"/>
                </a:rPr>
                <a:t>بانک اطلاعاتی (3)</a:t>
              </a:r>
              <a:endParaRPr lang="fa-IR" sz="1600" b="1" dirty="0">
                <a:cs typeface="B Lotus" pitchFamily="2" charset="-78"/>
              </a:endParaRPr>
            </a:p>
          </p:txBody>
        </p:sp>
        <p:sp>
          <p:nvSpPr>
            <p:cNvPr id="9" name="Rectangle 8"/>
            <p:cNvSpPr/>
            <p:nvPr/>
          </p:nvSpPr>
          <p:spPr>
            <a:xfrm>
              <a:off x="963737" y="2819400"/>
              <a:ext cx="1524000" cy="4572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cs typeface="B Lotus" pitchFamily="2" charset="-78"/>
                </a:rPr>
                <a:t>بانک اطلاعاتی (4)</a:t>
              </a:r>
              <a:endParaRPr lang="fa-IR" sz="1600" b="1" dirty="0">
                <a:cs typeface="B Lotus" pitchFamily="2" charset="-78"/>
              </a:endParaRPr>
            </a:p>
          </p:txBody>
        </p:sp>
        <p:sp>
          <p:nvSpPr>
            <p:cNvPr id="10" name="Rectangle 9"/>
            <p:cNvSpPr/>
            <p:nvPr/>
          </p:nvSpPr>
          <p:spPr>
            <a:xfrm>
              <a:off x="963737" y="4114800"/>
              <a:ext cx="1524000" cy="4572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فایل یا جدول 2-4</a:t>
              </a:r>
              <a:endParaRPr lang="fa-IR" sz="1600" b="1" dirty="0">
                <a:solidFill>
                  <a:schemeClr val="accent1"/>
                </a:solidFill>
                <a:cs typeface="B Lotus" pitchFamily="2" charset="-78"/>
              </a:endParaRPr>
            </a:p>
          </p:txBody>
        </p:sp>
        <p:sp>
          <p:nvSpPr>
            <p:cNvPr id="11" name="Rectangle 10"/>
            <p:cNvSpPr/>
            <p:nvPr/>
          </p:nvSpPr>
          <p:spPr>
            <a:xfrm>
              <a:off x="2743200" y="4114800"/>
              <a:ext cx="1524000" cy="4572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فایل یا جدول 2-3</a:t>
              </a:r>
              <a:endParaRPr lang="fa-IR" sz="1600" b="1" dirty="0">
                <a:solidFill>
                  <a:schemeClr val="accent1"/>
                </a:solidFill>
                <a:cs typeface="B Lotus" pitchFamily="2" charset="-78"/>
              </a:endParaRPr>
            </a:p>
          </p:txBody>
        </p:sp>
        <p:sp>
          <p:nvSpPr>
            <p:cNvPr id="12" name="Rectangle 11"/>
            <p:cNvSpPr/>
            <p:nvPr/>
          </p:nvSpPr>
          <p:spPr>
            <a:xfrm>
              <a:off x="4559121" y="4114800"/>
              <a:ext cx="1524000" cy="4572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فایل یا جدول 2-2</a:t>
              </a:r>
              <a:endParaRPr lang="fa-IR" sz="1600" b="1" dirty="0">
                <a:solidFill>
                  <a:schemeClr val="accent1"/>
                </a:solidFill>
                <a:cs typeface="B Lotus" pitchFamily="2" charset="-78"/>
              </a:endParaRPr>
            </a:p>
          </p:txBody>
        </p:sp>
        <p:sp>
          <p:nvSpPr>
            <p:cNvPr id="13" name="Rectangle 12"/>
            <p:cNvSpPr/>
            <p:nvPr/>
          </p:nvSpPr>
          <p:spPr>
            <a:xfrm>
              <a:off x="6400800" y="4114800"/>
              <a:ext cx="1524000" cy="4572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فایل یا جدول 2-1</a:t>
              </a:r>
              <a:endParaRPr lang="fa-IR" sz="1600" b="1" dirty="0">
                <a:solidFill>
                  <a:schemeClr val="accent1"/>
                </a:solidFill>
                <a:cs typeface="B Lotus" pitchFamily="2" charset="-78"/>
              </a:endParaRPr>
            </a:p>
          </p:txBody>
        </p:sp>
        <p:cxnSp>
          <p:nvCxnSpPr>
            <p:cNvPr id="15" name="Straight Connector 14"/>
            <p:cNvCxnSpPr>
              <a:stCxn id="5" idx="2"/>
              <a:endCxn id="9" idx="0"/>
            </p:cNvCxnSpPr>
            <p:nvPr/>
          </p:nvCxnSpPr>
          <p:spPr>
            <a:xfrm flipH="1">
              <a:off x="1725737" y="2220532"/>
              <a:ext cx="2693863" cy="59886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2"/>
              <a:endCxn id="8" idx="0"/>
            </p:cNvCxnSpPr>
            <p:nvPr/>
          </p:nvCxnSpPr>
          <p:spPr>
            <a:xfrm flipH="1">
              <a:off x="3505200" y="2220532"/>
              <a:ext cx="914400" cy="59886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2"/>
              <a:endCxn id="7" idx="0"/>
            </p:cNvCxnSpPr>
            <p:nvPr/>
          </p:nvCxnSpPr>
          <p:spPr>
            <a:xfrm>
              <a:off x="4419600" y="2220532"/>
              <a:ext cx="901521" cy="59886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2"/>
              <a:endCxn id="6" idx="0"/>
            </p:cNvCxnSpPr>
            <p:nvPr/>
          </p:nvCxnSpPr>
          <p:spPr>
            <a:xfrm>
              <a:off x="4419600" y="2220532"/>
              <a:ext cx="2743200" cy="59886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7" idx="2"/>
              <a:endCxn id="10" idx="0"/>
            </p:cNvCxnSpPr>
            <p:nvPr/>
          </p:nvCxnSpPr>
          <p:spPr>
            <a:xfrm flipH="1">
              <a:off x="1725737" y="3276600"/>
              <a:ext cx="3595384" cy="8382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11" idx="0"/>
            </p:cNvCxnSpPr>
            <p:nvPr/>
          </p:nvCxnSpPr>
          <p:spPr>
            <a:xfrm flipH="1">
              <a:off x="3505200" y="3276600"/>
              <a:ext cx="1815921" cy="8382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2"/>
              <a:endCxn id="12" idx="0"/>
            </p:cNvCxnSpPr>
            <p:nvPr/>
          </p:nvCxnSpPr>
          <p:spPr>
            <a:xfrm>
              <a:off x="5321121" y="3276600"/>
              <a:ext cx="0" cy="8382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7" idx="2"/>
              <a:endCxn id="13" idx="0"/>
            </p:cNvCxnSpPr>
            <p:nvPr/>
          </p:nvCxnSpPr>
          <p:spPr>
            <a:xfrm>
              <a:off x="5321121" y="3276600"/>
              <a:ext cx="1841679" cy="8382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04800" y="3048000"/>
              <a:ext cx="5334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04800" y="4343400"/>
              <a:ext cx="5334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8087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یادآوری</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lnSpcReduction="10000"/>
          </a:bodyPr>
          <a:lstStyle/>
          <a:p>
            <a:pPr marL="0" indent="0" algn="justLow">
              <a:buNone/>
            </a:pPr>
            <a:r>
              <a:rPr lang="fa-IR" sz="2000" dirty="0" smtClean="0">
                <a:solidFill>
                  <a:schemeClr val="accent1"/>
                </a:solidFill>
                <a:cs typeface="B Lotus" pitchFamily="2" charset="-78"/>
              </a:rPr>
              <a:t>همان طور که پیش تر نیز ذکر شد، هفت حوزۀ کاربرد عمومی برای کامپیوترها در دنیای شطرنج وجود دارد:</a:t>
            </a:r>
          </a:p>
          <a:p>
            <a:pPr marL="0" indent="0" algn="justLow">
              <a:buNone/>
            </a:pPr>
            <a:r>
              <a:rPr lang="fa-IR" sz="2000" dirty="0" smtClean="0">
                <a:solidFill>
                  <a:schemeClr val="accent1"/>
                </a:solidFill>
                <a:cs typeface="B Lotus" pitchFamily="2" charset="-78"/>
              </a:rPr>
              <a:t>1. کامپیوتر </a:t>
            </a:r>
            <a:r>
              <a:rPr lang="fa-IR" sz="2000" dirty="0">
                <a:solidFill>
                  <a:schemeClr val="accent1"/>
                </a:solidFill>
                <a:cs typeface="B Lotus" pitchFamily="2" charset="-78"/>
              </a:rPr>
              <a:t>به عنوان هم </a:t>
            </a:r>
            <a:r>
              <a:rPr lang="fa-IR" sz="2000" dirty="0" smtClean="0">
                <a:solidFill>
                  <a:schemeClr val="accent1"/>
                </a:solidFill>
                <a:cs typeface="B Lotus" pitchFamily="2" charset="-78"/>
              </a:rPr>
              <a:t>بازی.</a:t>
            </a:r>
          </a:p>
          <a:p>
            <a:pPr marL="0" indent="0" algn="justLow">
              <a:buNone/>
            </a:pPr>
            <a:r>
              <a:rPr lang="fa-IR" sz="2000" dirty="0" smtClean="0">
                <a:solidFill>
                  <a:schemeClr val="accent1"/>
                </a:solidFill>
                <a:cs typeface="B Lotus" pitchFamily="2" charset="-78"/>
              </a:rPr>
              <a:t>2. </a:t>
            </a:r>
            <a:r>
              <a:rPr lang="fa-IR" sz="2000" dirty="0">
                <a:solidFill>
                  <a:schemeClr val="accent1"/>
                </a:solidFill>
                <a:cs typeface="B Lotus" pitchFamily="2" charset="-78"/>
              </a:rPr>
              <a:t>کامپیوتر به عنوان بانک اطلاعات </a:t>
            </a:r>
            <a:r>
              <a:rPr lang="fa-IR" sz="2000" dirty="0" smtClean="0">
                <a:solidFill>
                  <a:schemeClr val="accent1"/>
                </a:solidFill>
                <a:cs typeface="B Lotus" pitchFamily="2" charset="-78"/>
              </a:rPr>
              <a:t>شخصی.</a:t>
            </a:r>
            <a:endParaRPr lang="fa-IR" sz="2000" dirty="0">
              <a:solidFill>
                <a:schemeClr val="accent1"/>
              </a:solidFill>
              <a:cs typeface="B Lotus" pitchFamily="2" charset="-78"/>
            </a:endParaRPr>
          </a:p>
          <a:p>
            <a:pPr marL="0" indent="0" algn="justLow">
              <a:buNone/>
            </a:pPr>
            <a:r>
              <a:rPr lang="fa-IR" sz="2000" dirty="0" smtClean="0">
                <a:solidFill>
                  <a:schemeClr val="accent1"/>
                </a:solidFill>
                <a:cs typeface="B Lotus" pitchFamily="2" charset="-78"/>
              </a:rPr>
              <a:t>3. </a:t>
            </a:r>
            <a:r>
              <a:rPr lang="fa-IR" sz="2000" dirty="0">
                <a:solidFill>
                  <a:schemeClr val="accent1"/>
                </a:solidFill>
                <a:cs typeface="B Lotus" pitchFamily="2" charset="-78"/>
              </a:rPr>
              <a:t>کامپیوتر به عنوان </a:t>
            </a:r>
            <a:r>
              <a:rPr lang="fa-IR" sz="2000" dirty="0" smtClean="0">
                <a:solidFill>
                  <a:schemeClr val="accent1"/>
                </a:solidFill>
                <a:cs typeface="B Lotus" pitchFamily="2" charset="-78"/>
              </a:rPr>
              <a:t>جستجوگر.</a:t>
            </a:r>
            <a:endParaRPr lang="fa-IR" sz="2000" dirty="0">
              <a:solidFill>
                <a:schemeClr val="accent1"/>
              </a:solidFill>
              <a:cs typeface="B Lotus" pitchFamily="2" charset="-78"/>
            </a:endParaRPr>
          </a:p>
          <a:p>
            <a:pPr marL="0" indent="0" algn="justLow">
              <a:buNone/>
            </a:pPr>
            <a:r>
              <a:rPr lang="fa-IR" sz="2000" dirty="0" smtClean="0">
                <a:solidFill>
                  <a:schemeClr val="accent1"/>
                </a:solidFill>
                <a:cs typeface="B Lotus" pitchFamily="2" charset="-78"/>
              </a:rPr>
              <a:t>4</a:t>
            </a:r>
            <a:r>
              <a:rPr lang="fa-IR" sz="2000" dirty="0">
                <a:solidFill>
                  <a:schemeClr val="accent1"/>
                </a:solidFill>
                <a:cs typeface="B Lotus" pitchFamily="2" charset="-78"/>
              </a:rPr>
              <a:t>. کامپیوتر به عنوان آنالیزور (تجزیه و تحلیل کنندۀ حرکات در بازی</a:t>
            </a:r>
            <a:r>
              <a:rPr lang="fa-IR" sz="2000" dirty="0" smtClean="0">
                <a:solidFill>
                  <a:schemeClr val="accent1"/>
                </a:solidFill>
                <a:cs typeface="B Lotus" pitchFamily="2" charset="-78"/>
              </a:rPr>
              <a:t>).</a:t>
            </a:r>
            <a:endParaRPr lang="fa-IR" sz="2000" dirty="0">
              <a:solidFill>
                <a:schemeClr val="accent1"/>
              </a:solidFill>
              <a:cs typeface="B Lotus" pitchFamily="2" charset="-78"/>
            </a:endParaRPr>
          </a:p>
          <a:p>
            <a:pPr marL="0" indent="0" algn="justLow">
              <a:buNone/>
            </a:pPr>
            <a:r>
              <a:rPr lang="fa-IR" sz="2000" dirty="0">
                <a:solidFill>
                  <a:schemeClr val="accent1"/>
                </a:solidFill>
                <a:cs typeface="B Lotus" pitchFamily="2" charset="-78"/>
              </a:rPr>
              <a:t>5. کامپیوتر به عنوان کمک </a:t>
            </a:r>
            <a:r>
              <a:rPr lang="fa-IR" sz="2000" dirty="0" smtClean="0">
                <a:solidFill>
                  <a:schemeClr val="accent1"/>
                </a:solidFill>
                <a:cs typeface="B Lotus" pitchFamily="2" charset="-78"/>
              </a:rPr>
              <a:t>داور.</a:t>
            </a:r>
            <a:endParaRPr lang="fa-IR" sz="2000" dirty="0">
              <a:solidFill>
                <a:schemeClr val="accent1"/>
              </a:solidFill>
              <a:cs typeface="B Lotus" pitchFamily="2" charset="-78"/>
            </a:endParaRPr>
          </a:p>
          <a:p>
            <a:pPr marL="0" indent="0" algn="justLow">
              <a:buNone/>
            </a:pPr>
            <a:r>
              <a:rPr lang="fa-IR" sz="2000" dirty="0">
                <a:solidFill>
                  <a:schemeClr val="accent1"/>
                </a:solidFill>
                <a:cs typeface="B Lotus" pitchFamily="2" charset="-78"/>
              </a:rPr>
              <a:t>6. کامپیوتر به عنوان ناشر وقایع دنیای شطرنج در سراسر جهان به طور </a:t>
            </a:r>
            <a:r>
              <a:rPr lang="fa-IR" sz="2000" dirty="0" smtClean="0">
                <a:solidFill>
                  <a:schemeClr val="accent1"/>
                </a:solidFill>
                <a:cs typeface="B Lotus" pitchFamily="2" charset="-78"/>
              </a:rPr>
              <a:t>مستقیم.</a:t>
            </a:r>
            <a:endParaRPr lang="fa-IR" sz="2000" dirty="0">
              <a:solidFill>
                <a:schemeClr val="accent1"/>
              </a:solidFill>
              <a:cs typeface="B Lotus" pitchFamily="2" charset="-78"/>
            </a:endParaRPr>
          </a:p>
          <a:p>
            <a:pPr marL="0" indent="0" algn="justLow">
              <a:buNone/>
            </a:pPr>
            <a:r>
              <a:rPr lang="fa-IR" sz="2000" dirty="0">
                <a:solidFill>
                  <a:schemeClr val="accent1"/>
                </a:solidFill>
                <a:cs typeface="B Lotus" pitchFamily="2" charset="-78"/>
              </a:rPr>
              <a:t>7. کامپیوتر به عنوان رابط (پل ارتباطی) زنده میان شطرنج بازان </a:t>
            </a:r>
            <a:r>
              <a:rPr lang="fa-IR" sz="2000" dirty="0" smtClean="0">
                <a:solidFill>
                  <a:schemeClr val="accent1"/>
                </a:solidFill>
                <a:cs typeface="B Lotus" pitchFamily="2" charset="-78"/>
              </a:rPr>
              <a:t>جهان.</a:t>
            </a:r>
          </a:p>
          <a:p>
            <a:pPr marL="0" indent="0" algn="justLow">
              <a:buNone/>
            </a:pPr>
            <a:endParaRPr lang="fa-IR" sz="2000" dirty="0" smtClean="0">
              <a:solidFill>
                <a:schemeClr val="accent1"/>
              </a:solidFill>
              <a:cs typeface="B Lotus" pitchFamily="2" charset="-78"/>
            </a:endParaRPr>
          </a:p>
          <a:p>
            <a:pPr marL="0" indent="0" algn="justLow">
              <a:buNone/>
            </a:pPr>
            <a:r>
              <a:rPr lang="fa-IR" sz="2000" dirty="0" smtClean="0">
                <a:solidFill>
                  <a:schemeClr val="accent1"/>
                </a:solidFill>
                <a:cs typeface="B Lotus" pitchFamily="2" charset="-78"/>
              </a:rPr>
              <a:t>طی جلسات گذشته حول محور اوّلین ردۀ کاربرد عمومی کامپیوتر (کامپیوتر به عنوان هم بازی) به تفصیل سخن گفتیم.</a:t>
            </a:r>
          </a:p>
          <a:p>
            <a:pPr marL="0" indent="0" algn="justLow">
              <a:buNone/>
            </a:pPr>
            <a:r>
              <a:rPr lang="fa-IR" sz="2000" dirty="0" smtClean="0">
                <a:solidFill>
                  <a:schemeClr val="accent1"/>
                </a:solidFill>
                <a:cs typeface="B Lotus" pitchFamily="2" charset="-78"/>
              </a:rPr>
              <a:t>آن چه پیش روی شما قرار خواهد گرفت، بحث در خصوص دو حوزۀ بعدی یعنی «کامپیوتر </a:t>
            </a:r>
            <a:r>
              <a:rPr lang="fa-IR" sz="2000" dirty="0">
                <a:solidFill>
                  <a:schemeClr val="accent1"/>
                </a:solidFill>
                <a:cs typeface="B Lotus" pitchFamily="2" charset="-78"/>
              </a:rPr>
              <a:t>به عنوان بانک اطلاعات </a:t>
            </a:r>
            <a:r>
              <a:rPr lang="fa-IR" sz="2000" dirty="0" smtClean="0">
                <a:solidFill>
                  <a:schemeClr val="accent1"/>
                </a:solidFill>
                <a:cs typeface="B Lotus" pitchFamily="2" charset="-78"/>
              </a:rPr>
              <a:t>شخصی» و «جستجوگرِ این بانک های اطلاعاتی» است.</a:t>
            </a:r>
            <a:endParaRPr lang="fa-IR" sz="2000" dirty="0">
              <a:solidFill>
                <a:schemeClr val="accent1"/>
              </a:solidFill>
              <a:cs typeface="B Lotus" pitchFamily="2" charset="-78"/>
            </a:endParaRPr>
          </a:p>
          <a:p>
            <a:pPr marL="0" indent="0" algn="justLow">
              <a:buNone/>
            </a:pPr>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059816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400" b="1" dirty="0">
                <a:solidFill>
                  <a:schemeClr val="accent1"/>
                </a:solidFill>
                <a:cs typeface="B Lotus" pitchFamily="2" charset="-78"/>
              </a:rPr>
              <a:t>جدول به جای </a:t>
            </a:r>
            <a:r>
              <a:rPr lang="fa-IR" sz="4400" b="1" dirty="0" smtClean="0">
                <a:solidFill>
                  <a:schemeClr val="accent1"/>
                </a:solidFill>
                <a:cs typeface="B Lotus" pitchFamily="2" charset="-78"/>
              </a:rPr>
              <a:t>فایل</a:t>
            </a:r>
            <a:endParaRPr lang="fa-IR" sz="44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a:solidFill>
                  <a:schemeClr val="accent1"/>
                </a:solidFill>
                <a:cs typeface="B Lotus" pitchFamily="2" charset="-78"/>
              </a:rPr>
              <a:t>امروزه با توسعۀ مدل های رابطه ای، بانک های اطلاعاتی به جای استفاده از فایل از مفهوم دیگری به نام جدول استفاده می کنند که طراحی و ایجاد آن بسیار ساده تر از فایل هاست. </a:t>
            </a:r>
            <a:endParaRPr lang="fa-IR" sz="2000" dirty="0" smtClean="0">
              <a:solidFill>
                <a:schemeClr val="accent1"/>
              </a:solidFill>
              <a:cs typeface="B Lotus" pitchFamily="2" charset="-78"/>
            </a:endParaRPr>
          </a:p>
          <a:p>
            <a:pPr algn="justLow"/>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جدول در بانک های اطلاعاتی رابطه ای، به ساختار داده ای متشکل از چندین سطر و ستون گفته می شود که داده ها در آن به صورت منظم و ساختار یافته ذخیره خواهند شد. هر جدول دارای نامی مشخص است که آن را از دیگر جدول ها تفکیک می کند</a:t>
            </a:r>
            <a:r>
              <a:rPr lang="fa-IR" sz="2000" dirty="0" smtClean="0">
                <a:solidFill>
                  <a:schemeClr val="accent1"/>
                </a:solidFill>
                <a:cs typeface="B Lotus" pitchFamily="2" charset="-78"/>
              </a:rPr>
              <a:t>.</a:t>
            </a:r>
          </a:p>
          <a:p>
            <a:pPr algn="justLow"/>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جدول ها از واحد های اطلاعاتی مجزایی به نام رکورد تشکیل می شوند که یک ثبت کامل از داده های مرتبط به هم را در بر می گیرد. هر رکورد خود را از تعدادی فیلد تشکیل می </a:t>
            </a:r>
            <a:r>
              <a:rPr lang="fa-IR" sz="2000" dirty="0" smtClean="0">
                <a:solidFill>
                  <a:schemeClr val="accent1"/>
                </a:solidFill>
                <a:cs typeface="B Lotus" pitchFamily="2" charset="-78"/>
              </a:rPr>
              <a:t>شود.</a:t>
            </a:r>
          </a:p>
          <a:p>
            <a:pPr marL="114300" indent="0" algn="justLow">
              <a:buNone/>
            </a:pPr>
            <a:endParaRPr lang="fa-IR" sz="2000" dirty="0" smtClean="0">
              <a:solidFill>
                <a:schemeClr val="accent1"/>
              </a:solidFill>
              <a:cs typeface="B Lotus" pitchFamily="2" charset="-78"/>
            </a:endParaRPr>
          </a:p>
          <a:p>
            <a:pPr marL="114300" indent="0" algn="justLow">
              <a:buNone/>
            </a:pPr>
            <a:r>
              <a:rPr lang="fa-IR" sz="2000" dirty="0" smtClean="0">
                <a:solidFill>
                  <a:schemeClr val="accent1"/>
                </a:solidFill>
                <a:cs typeface="B Lotus" pitchFamily="2" charset="-78"/>
              </a:rPr>
              <a:t>* رکوردها به </a:t>
            </a:r>
            <a:r>
              <a:rPr lang="fa-IR" sz="2000" dirty="0">
                <a:solidFill>
                  <a:schemeClr val="accent1"/>
                </a:solidFill>
                <a:cs typeface="B Lotus" pitchFamily="2" charset="-78"/>
              </a:rPr>
              <a:t>منزله ورودی های یک جدول محسوب می شود.</a:t>
            </a:r>
            <a:endParaRPr lang="en-US" sz="2000" dirty="0">
              <a:solidFill>
                <a:schemeClr val="accent1"/>
              </a:solidFill>
              <a:cs typeface="B Lotus" pitchFamily="2" charset="-78"/>
            </a:endParaRPr>
          </a:p>
          <a:p>
            <a:pPr indent="0" algn="justLow"/>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823445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مثال: کتابخانۀ فدراسیون شطرنج </a:t>
            </a:r>
            <a:endParaRPr lang="fa-IR" sz="3200" b="1" dirty="0">
              <a:solidFill>
                <a:schemeClr val="accent1"/>
              </a:solidFill>
              <a:cs typeface="B Lotus"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02600987"/>
              </p:ext>
            </p:extLst>
          </p:nvPr>
        </p:nvGraphicFramePr>
        <p:xfrm>
          <a:off x="228600" y="1905000"/>
          <a:ext cx="7978776" cy="3322320"/>
        </p:xfrm>
        <a:graphic>
          <a:graphicData uri="http://schemas.openxmlformats.org/drawingml/2006/table">
            <a:tbl>
              <a:tblPr rtl="1" firstRow="1" bandRow="1">
                <a:tableStyleId>{35758FB7-9AC5-4552-8A53-C91805E547FA}</a:tableStyleId>
              </a:tblPr>
              <a:tblGrid>
                <a:gridCol w="1994694"/>
                <a:gridCol w="1994694"/>
                <a:gridCol w="1994694"/>
                <a:gridCol w="1994694"/>
              </a:tblGrid>
              <a:tr h="508000">
                <a:tc gridSpan="4">
                  <a:txBody>
                    <a:bodyPr/>
                    <a:lstStyle/>
                    <a:p>
                      <a:pPr algn="ctr" rtl="1"/>
                      <a:r>
                        <a:rPr lang="fa-IR" sz="4000" b="1" dirty="0" smtClean="0">
                          <a:cs typeface="B Lotus" pitchFamily="2" charset="-78"/>
                        </a:rPr>
                        <a:t>جدول مشخصات کتاب</a:t>
                      </a:r>
                      <a:endParaRPr lang="fa-IR" sz="4000" b="1" dirty="0">
                        <a:cs typeface="B Lotus" pitchFamily="2" charset="-78"/>
                      </a:endParaRPr>
                    </a:p>
                  </a:txBody>
                  <a:tcPr/>
                </a:tc>
                <a:tc hMerge="1">
                  <a:txBody>
                    <a:bodyPr/>
                    <a:lstStyle/>
                    <a:p>
                      <a:pPr rtl="1"/>
                      <a:endParaRPr lang="fa-IR" dirty="0"/>
                    </a:p>
                  </a:txBody>
                  <a:tcPr/>
                </a:tc>
                <a:tc hMerge="1">
                  <a:txBody>
                    <a:bodyPr/>
                    <a:lstStyle/>
                    <a:p>
                      <a:pPr rtl="1"/>
                      <a:endParaRPr lang="fa-IR" dirty="0"/>
                    </a:p>
                  </a:txBody>
                  <a:tcPr/>
                </a:tc>
                <a:tc hMerge="1">
                  <a:txBody>
                    <a:bodyPr/>
                    <a:lstStyle/>
                    <a:p>
                      <a:pPr rtl="1"/>
                      <a:endParaRPr lang="fa-IR" dirty="0"/>
                    </a:p>
                  </a:txBody>
                  <a:tcPr/>
                </a:tc>
              </a:tr>
              <a:tr h="508000">
                <a:tc>
                  <a:txBody>
                    <a:bodyPr/>
                    <a:lstStyle/>
                    <a:p>
                      <a:pPr algn="ctr" rtl="1"/>
                      <a:r>
                        <a:rPr lang="fa-IR" sz="2800" b="1" dirty="0" smtClean="0">
                          <a:solidFill>
                            <a:schemeClr val="accent1"/>
                          </a:solidFill>
                          <a:cs typeface="B Lotus" pitchFamily="2" charset="-78"/>
                        </a:rPr>
                        <a:t>کُد کتاب</a:t>
                      </a:r>
                      <a:endParaRPr lang="fa-IR" sz="2800" b="1" dirty="0">
                        <a:solidFill>
                          <a:schemeClr val="accent1"/>
                        </a:solidFill>
                        <a:cs typeface="B Lotus" pitchFamily="2" charset="-78"/>
                      </a:endParaRPr>
                    </a:p>
                  </a:txBody>
                  <a:tcPr/>
                </a:tc>
                <a:tc>
                  <a:txBody>
                    <a:bodyPr/>
                    <a:lstStyle/>
                    <a:p>
                      <a:pPr algn="ctr" rtl="1"/>
                      <a:r>
                        <a:rPr lang="fa-IR" sz="2800" b="1" dirty="0" smtClean="0">
                          <a:solidFill>
                            <a:schemeClr val="accent1"/>
                          </a:solidFill>
                          <a:cs typeface="B Lotus" pitchFamily="2" charset="-78"/>
                        </a:rPr>
                        <a:t>عنوان</a:t>
                      </a:r>
                      <a:endParaRPr lang="fa-IR" sz="2800" b="1" dirty="0">
                        <a:solidFill>
                          <a:schemeClr val="accent1"/>
                        </a:solidFill>
                        <a:cs typeface="B Lotus" pitchFamily="2" charset="-78"/>
                      </a:endParaRPr>
                    </a:p>
                  </a:txBody>
                  <a:tcPr/>
                </a:tc>
                <a:tc>
                  <a:txBody>
                    <a:bodyPr/>
                    <a:lstStyle/>
                    <a:p>
                      <a:pPr algn="ctr" rtl="1"/>
                      <a:r>
                        <a:rPr lang="fa-IR" sz="2800" b="1" dirty="0" smtClean="0">
                          <a:solidFill>
                            <a:schemeClr val="accent1"/>
                          </a:solidFill>
                          <a:cs typeface="B Lotus" pitchFamily="2" charset="-78"/>
                        </a:rPr>
                        <a:t>نویسنده</a:t>
                      </a:r>
                      <a:endParaRPr lang="fa-IR" sz="2800" b="1" dirty="0">
                        <a:solidFill>
                          <a:schemeClr val="accent1"/>
                        </a:solidFill>
                        <a:cs typeface="B Lotus" pitchFamily="2" charset="-78"/>
                      </a:endParaRPr>
                    </a:p>
                  </a:txBody>
                  <a:tcPr/>
                </a:tc>
                <a:tc>
                  <a:txBody>
                    <a:bodyPr/>
                    <a:lstStyle/>
                    <a:p>
                      <a:pPr algn="ctr" rtl="1"/>
                      <a:r>
                        <a:rPr lang="fa-IR" sz="2800" b="1" dirty="0" smtClean="0">
                          <a:solidFill>
                            <a:schemeClr val="accent1"/>
                          </a:solidFill>
                          <a:cs typeface="B Lotus" pitchFamily="2" charset="-78"/>
                        </a:rPr>
                        <a:t>موضوع</a:t>
                      </a:r>
                      <a:endParaRPr lang="fa-IR" sz="2800" b="1" dirty="0">
                        <a:solidFill>
                          <a:schemeClr val="accent1"/>
                        </a:solidFill>
                        <a:cs typeface="B Lotus" pitchFamily="2" charset="-78"/>
                      </a:endParaRPr>
                    </a:p>
                  </a:txBody>
                  <a:tcPr/>
                </a:tc>
              </a:tr>
              <a:tr h="508000">
                <a:tc>
                  <a:txBody>
                    <a:bodyPr/>
                    <a:lstStyle/>
                    <a:p>
                      <a:pPr algn="ctr" rtl="1"/>
                      <a:r>
                        <a:rPr lang="fa-IR" sz="1800" b="1" dirty="0" smtClean="0">
                          <a:solidFill>
                            <a:schemeClr val="accent1"/>
                          </a:solidFill>
                          <a:cs typeface="B Lotus" pitchFamily="2" charset="-78"/>
                        </a:rPr>
                        <a:t>1270</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دانش اساسی</a:t>
                      </a:r>
                      <a:r>
                        <a:rPr lang="fa-IR" sz="1800" b="1" baseline="0" dirty="0" smtClean="0">
                          <a:solidFill>
                            <a:schemeClr val="accent1"/>
                          </a:solidFill>
                          <a:cs typeface="B Lotus" pitchFamily="2" charset="-78"/>
                        </a:rPr>
                        <a:t> آخر بازی</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یوری آورباخ</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آخر بازی</a:t>
                      </a:r>
                      <a:endParaRPr lang="fa-IR" sz="1800" b="1" dirty="0">
                        <a:solidFill>
                          <a:schemeClr val="accent1"/>
                        </a:solidFill>
                        <a:cs typeface="B Lotus" pitchFamily="2" charset="-78"/>
                      </a:endParaRPr>
                    </a:p>
                  </a:txBody>
                  <a:tcPr/>
                </a:tc>
              </a:tr>
              <a:tr h="508000">
                <a:tc>
                  <a:txBody>
                    <a:bodyPr/>
                    <a:lstStyle/>
                    <a:p>
                      <a:pPr algn="ctr" rtl="1"/>
                      <a:r>
                        <a:rPr lang="fa-IR" sz="1800" b="1" dirty="0" smtClean="0">
                          <a:solidFill>
                            <a:schemeClr val="accent1"/>
                          </a:solidFill>
                          <a:cs typeface="B Lotus" pitchFamily="2" charset="-78"/>
                        </a:rPr>
                        <a:t>2281</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تئوری های وسط بازی</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دکتر ماکس اویوه</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وسط بازی</a:t>
                      </a:r>
                      <a:endParaRPr lang="fa-IR" sz="1800" b="1" dirty="0">
                        <a:solidFill>
                          <a:schemeClr val="accent1"/>
                        </a:solidFill>
                        <a:cs typeface="B Lotus" pitchFamily="2" charset="-78"/>
                      </a:endParaRPr>
                    </a:p>
                  </a:txBody>
                  <a:tcPr/>
                </a:tc>
              </a:tr>
              <a:tr h="508000">
                <a:tc>
                  <a:txBody>
                    <a:bodyPr/>
                    <a:lstStyle/>
                    <a:p>
                      <a:pPr algn="ctr" rtl="1"/>
                      <a:r>
                        <a:rPr lang="fa-IR" sz="1800" b="1" dirty="0" smtClean="0">
                          <a:solidFill>
                            <a:schemeClr val="accent1"/>
                          </a:solidFill>
                          <a:cs typeface="B Lotus" pitchFamily="2" charset="-78"/>
                        </a:rPr>
                        <a:t>1572</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گلستان</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سعدی شیرازی</a:t>
                      </a:r>
                      <a:endParaRPr lang="fa-IR" sz="1800" b="1" dirty="0">
                        <a:solidFill>
                          <a:schemeClr val="accent1"/>
                        </a:solidFill>
                        <a:cs typeface="B Lotus" pitchFamily="2" charset="-78"/>
                      </a:endParaRPr>
                    </a:p>
                  </a:txBody>
                  <a:tcPr/>
                </a:tc>
                <a:tc>
                  <a:txBody>
                    <a:bodyPr/>
                    <a:lstStyle/>
                    <a:p>
                      <a:pPr algn="ctr" rtl="1"/>
                      <a:r>
                        <a:rPr lang="fa-IR" sz="1800" b="1" dirty="0" smtClean="0">
                          <a:solidFill>
                            <a:schemeClr val="accent1"/>
                          </a:solidFill>
                          <a:cs typeface="B Lotus" pitchFamily="2" charset="-78"/>
                        </a:rPr>
                        <a:t>ادبیات (نثر)</a:t>
                      </a:r>
                      <a:endParaRPr lang="fa-IR" sz="1800" b="1" dirty="0">
                        <a:solidFill>
                          <a:schemeClr val="accent1"/>
                        </a:solidFill>
                        <a:cs typeface="B Lotus" pitchFamily="2" charset="-78"/>
                      </a:endParaRPr>
                    </a:p>
                  </a:txBody>
                  <a:tcPr/>
                </a:tc>
              </a:tr>
              <a:tr h="508000">
                <a:tc>
                  <a:txBody>
                    <a:bodyPr/>
                    <a:lstStyle/>
                    <a:p>
                      <a:pPr algn="ctr" rtl="1"/>
                      <a:r>
                        <a:rPr lang="fa-IR" sz="3200" b="1" dirty="0" smtClean="0">
                          <a:solidFill>
                            <a:schemeClr val="accent1"/>
                          </a:solidFill>
                          <a:cs typeface="B Lotus" pitchFamily="2" charset="-78"/>
                        </a:rPr>
                        <a:t>...</a:t>
                      </a:r>
                      <a:endParaRPr lang="fa-IR" sz="3200" b="1" dirty="0">
                        <a:solidFill>
                          <a:schemeClr val="accent1"/>
                        </a:solidFill>
                        <a:cs typeface="B Lotus" pitchFamily="2" charset="-78"/>
                      </a:endParaRPr>
                    </a:p>
                  </a:txBody>
                  <a:tcPr/>
                </a:tc>
                <a:tc>
                  <a:txBody>
                    <a:bodyPr/>
                    <a:lstStyle/>
                    <a:p>
                      <a:pPr algn="ctr" rtl="1"/>
                      <a:r>
                        <a:rPr lang="fa-IR" sz="3200" b="1" dirty="0" smtClean="0">
                          <a:solidFill>
                            <a:schemeClr val="accent1"/>
                          </a:solidFill>
                          <a:cs typeface="B Lotus" pitchFamily="2" charset="-78"/>
                        </a:rPr>
                        <a:t>...</a:t>
                      </a:r>
                      <a:endParaRPr lang="fa-IR" sz="3200" b="1" dirty="0">
                        <a:solidFill>
                          <a:schemeClr val="accent1"/>
                        </a:solidFill>
                        <a:cs typeface="B Lotus" pitchFamily="2" charset="-78"/>
                      </a:endParaRPr>
                    </a:p>
                  </a:txBody>
                  <a:tcPr/>
                </a:tc>
                <a:tc>
                  <a:txBody>
                    <a:bodyPr/>
                    <a:lstStyle/>
                    <a:p>
                      <a:pPr algn="ctr" rtl="1"/>
                      <a:r>
                        <a:rPr lang="fa-IR" sz="3200" b="1" dirty="0" smtClean="0">
                          <a:solidFill>
                            <a:schemeClr val="accent1"/>
                          </a:solidFill>
                          <a:cs typeface="B Lotus" pitchFamily="2" charset="-78"/>
                        </a:rPr>
                        <a:t>...</a:t>
                      </a:r>
                      <a:endParaRPr lang="fa-IR" sz="3200" b="1" dirty="0">
                        <a:solidFill>
                          <a:schemeClr val="accent1"/>
                        </a:solidFill>
                        <a:cs typeface="B Lotus" pitchFamily="2" charset="-78"/>
                      </a:endParaRPr>
                    </a:p>
                  </a:txBody>
                  <a:tcPr/>
                </a:tc>
                <a:tc>
                  <a:txBody>
                    <a:bodyPr/>
                    <a:lstStyle/>
                    <a:p>
                      <a:pPr algn="ctr" rtl="1"/>
                      <a:r>
                        <a:rPr lang="fa-IR" sz="3200" b="1" dirty="0" smtClean="0">
                          <a:solidFill>
                            <a:schemeClr val="accent1"/>
                          </a:solidFill>
                          <a:cs typeface="B Lotus" pitchFamily="2" charset="-78"/>
                        </a:rPr>
                        <a:t>...</a:t>
                      </a:r>
                      <a:endParaRPr lang="fa-IR" sz="3200" b="1" dirty="0">
                        <a:solidFill>
                          <a:schemeClr val="accent1"/>
                        </a:solidFill>
                        <a:cs typeface="B Lotus" pitchFamily="2" charset="-78"/>
                      </a:endParaRPr>
                    </a:p>
                  </a:txBody>
                  <a:tcP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54769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a:solidFill>
                  <a:schemeClr val="accent1"/>
                </a:solidFill>
                <a:cs typeface="B Lotus" pitchFamily="2" charset="-78"/>
              </a:rPr>
              <a:t>طرح ریزی و معماری پایگاه داده </a:t>
            </a:r>
            <a:r>
              <a:rPr lang="fa-IR" sz="3600" b="1" dirty="0" smtClean="0">
                <a:solidFill>
                  <a:schemeClr val="accent1"/>
                </a:solidFill>
                <a:cs typeface="B Lotus" pitchFamily="2" charset="-78"/>
              </a:rPr>
              <a:t>ها</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000" dirty="0">
                <a:solidFill>
                  <a:schemeClr val="accent1"/>
                </a:solidFill>
                <a:cs typeface="B Lotus" pitchFamily="2" charset="-78"/>
              </a:rPr>
              <a:t>پایگاه داده ها از مرحله تجسم و طراحی تا استفاده نهایی به سه سطح مختلف </a:t>
            </a:r>
            <a:r>
              <a:rPr lang="fa-IR" sz="2000" dirty="0" smtClean="0">
                <a:solidFill>
                  <a:schemeClr val="accent1"/>
                </a:solidFill>
                <a:cs typeface="B Lotus" pitchFamily="2" charset="-78"/>
              </a:rPr>
              <a:t>از طراحی نیازمندند:</a:t>
            </a:r>
          </a:p>
          <a:p>
            <a:pPr marL="114300" indent="0" algn="justLow">
              <a:buNone/>
            </a:pPr>
            <a:endParaRPr lang="en-US" sz="2000" dirty="0">
              <a:solidFill>
                <a:schemeClr val="accent1"/>
              </a:solidFill>
              <a:cs typeface="B Lotus" pitchFamily="2" charset="-78"/>
            </a:endParaRPr>
          </a:p>
          <a:p>
            <a:pPr marL="114300" indent="0" algn="justLow">
              <a:buNone/>
            </a:pPr>
            <a:r>
              <a:rPr lang="fa-IR" sz="2000" dirty="0" smtClean="0">
                <a:solidFill>
                  <a:schemeClr val="accent1"/>
                </a:solidFill>
                <a:cs typeface="B Lotus" pitchFamily="2" charset="-78"/>
              </a:rPr>
              <a:t>الف. </a:t>
            </a:r>
            <a:r>
              <a:rPr lang="fa-IR" sz="2000" dirty="0">
                <a:solidFill>
                  <a:schemeClr val="accent1"/>
                </a:solidFill>
                <a:cs typeface="B Lotus" pitchFamily="2" charset="-78"/>
              </a:rPr>
              <a:t>طرح مفهومی- منطقی</a:t>
            </a:r>
            <a:endParaRPr lang="en-US" sz="2000" dirty="0">
              <a:solidFill>
                <a:schemeClr val="accent1"/>
              </a:solidFill>
              <a:cs typeface="B Lotus" pitchFamily="2" charset="-78"/>
            </a:endParaRPr>
          </a:p>
          <a:p>
            <a:pPr marL="114300" indent="0" algn="justLow">
              <a:buNone/>
            </a:pPr>
            <a:r>
              <a:rPr lang="fa-IR" sz="2000" dirty="0" smtClean="0">
                <a:solidFill>
                  <a:schemeClr val="accent1"/>
                </a:solidFill>
                <a:cs typeface="B Lotus" pitchFamily="2" charset="-78"/>
              </a:rPr>
              <a:t>ب. </a:t>
            </a:r>
            <a:r>
              <a:rPr lang="fa-IR" sz="2000" dirty="0">
                <a:solidFill>
                  <a:schemeClr val="accent1"/>
                </a:solidFill>
                <a:cs typeface="B Lotus" pitchFamily="2" charset="-78"/>
              </a:rPr>
              <a:t>طرح درونی( فیزیکی)</a:t>
            </a:r>
            <a:endParaRPr lang="en-US" sz="2000" dirty="0">
              <a:solidFill>
                <a:schemeClr val="accent1"/>
              </a:solidFill>
              <a:cs typeface="B Lotus" pitchFamily="2" charset="-78"/>
            </a:endParaRPr>
          </a:p>
          <a:p>
            <a:pPr marL="114300" indent="0" algn="justLow">
              <a:buNone/>
            </a:pPr>
            <a:r>
              <a:rPr lang="fa-IR" sz="2000" dirty="0" smtClean="0">
                <a:solidFill>
                  <a:schemeClr val="accent1"/>
                </a:solidFill>
                <a:cs typeface="B Lotus" pitchFamily="2" charset="-78"/>
              </a:rPr>
              <a:t>ج. </a:t>
            </a:r>
            <a:r>
              <a:rPr lang="fa-IR" sz="2000" dirty="0">
                <a:solidFill>
                  <a:schemeClr val="accent1"/>
                </a:solidFill>
                <a:cs typeface="B Lotus" pitchFamily="2" charset="-78"/>
              </a:rPr>
              <a:t>طرح خارجی</a:t>
            </a:r>
            <a:endParaRPr lang="en-US" sz="2000" dirty="0">
              <a:solidFill>
                <a:schemeClr val="accent1"/>
              </a:solidFill>
              <a:cs typeface="B Lotus" pitchFamily="2" charset="-78"/>
            </a:endParaRPr>
          </a:p>
          <a:p>
            <a:pPr indent="0" algn="justLow"/>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914638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الف. </a:t>
            </a:r>
            <a:r>
              <a:rPr lang="fa-IR" sz="3600" b="1" dirty="0">
                <a:solidFill>
                  <a:schemeClr val="accent1"/>
                </a:solidFill>
                <a:cs typeface="B Lotus" pitchFamily="2" charset="-78"/>
              </a:rPr>
              <a:t>طرح مفهومی- </a:t>
            </a:r>
            <a:r>
              <a:rPr lang="fa-IR" sz="3600" b="1" dirty="0" smtClean="0">
                <a:solidFill>
                  <a:schemeClr val="accent1"/>
                </a:solidFill>
                <a:cs typeface="B Lotus" pitchFamily="2" charset="-78"/>
              </a:rPr>
              <a:t>منطقی</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a:solidFill>
                  <a:schemeClr val="accent1"/>
                </a:solidFill>
                <a:cs typeface="B Lotus" pitchFamily="2" charset="-78"/>
              </a:rPr>
              <a:t>طرح مفهومی- منطقی که در واقع به منزله اصلی ترین طرح در ایجاد پایگاه داده ها محسوب می شود، </a:t>
            </a:r>
            <a:r>
              <a:rPr lang="fa-IR" sz="2000" dirty="0" smtClean="0">
                <a:solidFill>
                  <a:schemeClr val="accent1"/>
                </a:solidFill>
                <a:cs typeface="B Lotus" pitchFamily="2" charset="-78"/>
              </a:rPr>
              <a:t>تجسّم </a:t>
            </a:r>
            <a:r>
              <a:rPr lang="fa-IR" sz="2000" dirty="0">
                <a:solidFill>
                  <a:schemeClr val="accent1"/>
                </a:solidFill>
                <a:cs typeface="B Lotus" pitchFamily="2" charset="-78"/>
              </a:rPr>
              <a:t>و تصویر </a:t>
            </a:r>
            <a:r>
              <a:rPr lang="fa-IR" sz="2000" dirty="0" smtClean="0">
                <a:solidFill>
                  <a:schemeClr val="accent1"/>
                </a:solidFill>
                <a:cs typeface="B Lotus" pitchFamily="2" charset="-78"/>
              </a:rPr>
              <a:t>کلّی </a:t>
            </a:r>
            <a:r>
              <a:rPr lang="fa-IR" sz="2000" dirty="0">
                <a:solidFill>
                  <a:schemeClr val="accent1"/>
                </a:solidFill>
                <a:cs typeface="B Lotus" pitchFamily="2" charset="-78"/>
              </a:rPr>
              <a:t>و منطقی از کلیۀ اجزا و چگونگی سامان دهی و ارتباط بین بانک های اطلاعاتی، فایل ها و جداول را ارائه می کند</a:t>
            </a:r>
            <a:r>
              <a:rPr lang="fa-IR" sz="2000" dirty="0" smtClean="0">
                <a:solidFill>
                  <a:schemeClr val="accent1"/>
                </a:solidFill>
                <a:cs typeface="B Lotus" pitchFamily="2" charset="-78"/>
              </a:rPr>
              <a:t>.</a:t>
            </a:r>
          </a:p>
          <a:p>
            <a:pPr algn="justLow"/>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طراحان سیستم قبل از هر چیز اقدام به طراحی سطح مفهومی و منطقی پایگاه داده ها کرده و از این طریق شما ویا طرح </a:t>
            </a:r>
            <a:r>
              <a:rPr lang="fa-IR" sz="2000" dirty="0" smtClean="0">
                <a:solidFill>
                  <a:schemeClr val="accent1"/>
                </a:solidFill>
                <a:cs typeface="B Lotus" pitchFamily="2" charset="-78"/>
              </a:rPr>
              <a:t>کلّی </a:t>
            </a:r>
            <a:r>
              <a:rPr lang="fa-IR" sz="2000" dirty="0">
                <a:solidFill>
                  <a:schemeClr val="accent1"/>
                </a:solidFill>
                <a:cs typeface="B Lotus" pitchFamily="2" charset="-78"/>
              </a:rPr>
              <a:t>آن را مدل سازی و ترسیم می نماید</a:t>
            </a:r>
            <a:r>
              <a:rPr lang="fa-IR" sz="2000" dirty="0" smtClean="0">
                <a:solidFill>
                  <a:schemeClr val="accent1"/>
                </a:solidFill>
                <a:cs typeface="B Lotus" pitchFamily="2" charset="-78"/>
              </a:rPr>
              <a:t>.</a:t>
            </a:r>
          </a:p>
          <a:p>
            <a:pPr algn="justLow"/>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طراحی سطح مفهومی و منطقی پایگاه داده ها که </a:t>
            </a:r>
            <a:r>
              <a:rPr lang="fa-IR" sz="2000" dirty="0" smtClean="0">
                <a:solidFill>
                  <a:schemeClr val="accent1"/>
                </a:solidFill>
                <a:cs typeface="B Lotus" pitchFamily="2" charset="-78"/>
              </a:rPr>
              <a:t>فرآیندی خلاقانه </a:t>
            </a:r>
            <a:r>
              <a:rPr lang="fa-IR" sz="2000" dirty="0">
                <a:solidFill>
                  <a:schemeClr val="accent1"/>
                </a:solidFill>
                <a:cs typeface="B Lotus" pitchFamily="2" charset="-78"/>
              </a:rPr>
              <a:t>محسوب می شود، بیشتر روی کاغذ انجام شده و تنها </a:t>
            </a:r>
            <a:r>
              <a:rPr lang="fa-IR" sz="2000" dirty="0" smtClean="0">
                <a:solidFill>
                  <a:schemeClr val="accent1"/>
                </a:solidFill>
                <a:cs typeface="B Lotus" pitchFamily="2" charset="-78"/>
              </a:rPr>
              <a:t>مرجعی </a:t>
            </a:r>
            <a:r>
              <a:rPr lang="fa-IR" sz="2000" dirty="0">
                <a:solidFill>
                  <a:schemeClr val="accent1"/>
                </a:solidFill>
                <a:cs typeface="B Lotus" pitchFamily="2" charset="-78"/>
              </a:rPr>
              <a:t>است که به ایجاد و بهره برداری از کلیه بخش ها و اجزای پایگاه داده ها به  صورت عینی منجر می شود.</a:t>
            </a:r>
            <a:endParaRPr lang="en-US" sz="2000" dirty="0">
              <a:solidFill>
                <a:schemeClr val="accent1"/>
              </a:solidFill>
              <a:cs typeface="B Lotus" pitchFamily="2" charset="-78"/>
            </a:endParaRPr>
          </a:p>
          <a:p>
            <a:pPr indent="0" algn="justLow">
              <a:buNone/>
            </a:pPr>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900512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ب. </a:t>
            </a:r>
            <a:r>
              <a:rPr lang="fa-IR" sz="3600" b="1" dirty="0">
                <a:solidFill>
                  <a:schemeClr val="accent1"/>
                </a:solidFill>
                <a:cs typeface="B Lotus" pitchFamily="2" charset="-78"/>
              </a:rPr>
              <a:t>طرح درونی( فیزیکی</a:t>
            </a:r>
            <a:r>
              <a:rPr lang="fa-IR" sz="3600" b="1" dirty="0" smtClean="0">
                <a:solidFill>
                  <a:schemeClr val="accent1"/>
                </a:solidFill>
                <a:cs typeface="B Lotus" pitchFamily="2" charset="-78"/>
              </a:rPr>
              <a:t>)</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a:solidFill>
                  <a:schemeClr val="accent1"/>
                </a:solidFill>
                <a:cs typeface="B Lotus" pitchFamily="2" charset="-78"/>
              </a:rPr>
              <a:t>همانطور که مشخص </a:t>
            </a:r>
            <a:r>
              <a:rPr lang="fa-IR" sz="2000" dirty="0" smtClean="0">
                <a:solidFill>
                  <a:schemeClr val="accent1"/>
                </a:solidFill>
                <a:cs typeface="B Lotus" pitchFamily="2" charset="-78"/>
              </a:rPr>
              <a:t>است، </a:t>
            </a:r>
            <a:r>
              <a:rPr lang="fa-IR" sz="2000" dirty="0">
                <a:solidFill>
                  <a:schemeClr val="accent1"/>
                </a:solidFill>
                <a:cs typeface="B Lotus" pitchFamily="2" charset="-78"/>
              </a:rPr>
              <a:t>طرح مفهومی به خودی خود هیچ کارایی ندارد و باید به صورت عملی در یک سیستم کامپیوتری پیاده شده تا پس از آزمایش به بهره برداری از آن پایگاه داده ها منجر شود.</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طرح درونی یا فیزیکی چگونگی پیاده سازی عملی طرح مفهومی، منطقی است که امکان ذخیره سازی اطلاعات و دستیابی کاربران به اجزای مختلف هر پایگاه را </a:t>
            </a:r>
            <a:r>
              <a:rPr lang="fa-IR" sz="2000" dirty="0" smtClean="0">
                <a:solidFill>
                  <a:schemeClr val="accent1"/>
                </a:solidFill>
                <a:cs typeface="B Lotus" pitchFamily="2" charset="-78"/>
              </a:rPr>
              <a:t>میسّر </a:t>
            </a:r>
            <a:r>
              <a:rPr lang="fa-IR" sz="2000" dirty="0">
                <a:solidFill>
                  <a:schemeClr val="accent1"/>
                </a:solidFill>
                <a:cs typeface="B Lotus" pitchFamily="2" charset="-78"/>
              </a:rPr>
              <a:t>می سازد.</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طرح فیزیکی شامل کلیه تکنیک ها و قواعد </a:t>
            </a:r>
            <a:r>
              <a:rPr lang="fa-IR" sz="2000" dirty="0" smtClean="0">
                <a:solidFill>
                  <a:schemeClr val="accent1"/>
                </a:solidFill>
                <a:cs typeface="B Lotus" pitchFamily="2" charset="-78"/>
              </a:rPr>
              <a:t>فنیِ </a:t>
            </a:r>
            <a:r>
              <a:rPr lang="fa-IR" sz="2000" dirty="0">
                <a:solidFill>
                  <a:schemeClr val="accent1"/>
                </a:solidFill>
                <a:cs typeface="B Lotus" pitchFamily="2" charset="-78"/>
              </a:rPr>
              <a:t>مرتبط با ایجاد و استقرار بانک ها، فایل ها و جدول ها به صورت عینی </a:t>
            </a:r>
            <a:r>
              <a:rPr lang="fa-IR" sz="2000" dirty="0" smtClean="0">
                <a:solidFill>
                  <a:schemeClr val="accent1"/>
                </a:solidFill>
                <a:cs typeface="B Lotus" pitchFamily="2" charset="-78"/>
              </a:rPr>
              <a:t>است؛ </a:t>
            </a:r>
            <a:r>
              <a:rPr lang="fa-IR" sz="2000" dirty="0">
                <a:solidFill>
                  <a:schemeClr val="accent1"/>
                </a:solidFill>
                <a:cs typeface="B Lotus" pitchFamily="2" charset="-78"/>
              </a:rPr>
              <a:t>که در واقع با سازمان دهی، آدرس گذاری و ذخیره سازی داده ها در بستر حافظه های کامپیوتری به مرحله اجرا در می آید.</a:t>
            </a: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بنابراین به طور خلاصه می توان نتیجه گیری کرد که طرح منطقی- مفهومی </a:t>
            </a:r>
            <a:r>
              <a:rPr lang="fa-IR" sz="2000" dirty="0" smtClean="0">
                <a:solidFill>
                  <a:schemeClr val="accent1"/>
                </a:solidFill>
                <a:cs typeface="B Lotus" pitchFamily="2" charset="-78"/>
              </a:rPr>
              <a:t>بُعد «شناخت» </a:t>
            </a:r>
            <a:r>
              <a:rPr lang="fa-IR" sz="2000" dirty="0">
                <a:solidFill>
                  <a:schemeClr val="accent1"/>
                </a:solidFill>
                <a:cs typeface="B Lotus" pitchFamily="2" charset="-78"/>
              </a:rPr>
              <a:t>و طرح درونی( فیزیکی) </a:t>
            </a:r>
            <a:r>
              <a:rPr lang="fa-IR" sz="2000" dirty="0" smtClean="0">
                <a:solidFill>
                  <a:schemeClr val="accent1"/>
                </a:solidFill>
                <a:cs typeface="B Lotus" pitchFamily="2" charset="-78"/>
              </a:rPr>
              <a:t>بُعد «عملی» </a:t>
            </a:r>
            <a:r>
              <a:rPr lang="fa-IR" sz="2000" dirty="0">
                <a:solidFill>
                  <a:schemeClr val="accent1"/>
                </a:solidFill>
                <a:cs typeface="B Lotus" pitchFamily="2" charset="-78"/>
              </a:rPr>
              <a:t>پایگاه داده ها را تشکیل می دهد.</a:t>
            </a:r>
            <a:endParaRPr lang="en-US" sz="2000" dirty="0">
              <a:solidFill>
                <a:schemeClr val="accent1"/>
              </a:solidFill>
              <a:cs typeface="B Lotus" pitchFamily="2" charset="-78"/>
            </a:endParaRPr>
          </a:p>
          <a:p>
            <a:pPr indent="0" algn="justLow"/>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4052294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smtClean="0">
                <a:solidFill>
                  <a:schemeClr val="accent1"/>
                </a:solidFill>
                <a:cs typeface="B Lotus" pitchFamily="2" charset="-78"/>
              </a:rPr>
              <a:t>ج. </a:t>
            </a:r>
            <a:r>
              <a:rPr lang="fa-IR" sz="3600" b="1" dirty="0">
                <a:solidFill>
                  <a:schemeClr val="accent1"/>
                </a:solidFill>
                <a:cs typeface="B Lotus" pitchFamily="2" charset="-78"/>
              </a:rPr>
              <a:t>طرح خارجی</a:t>
            </a: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000" dirty="0">
                <a:solidFill>
                  <a:schemeClr val="accent1"/>
                </a:solidFill>
                <a:cs typeface="B Lotus" pitchFamily="2" charset="-78"/>
              </a:rPr>
              <a:t>طرح بیرونی یا خارجی پایگاه داده ها چگونگی </a:t>
            </a:r>
            <a:r>
              <a:rPr lang="fa-IR" sz="2000" dirty="0" smtClean="0">
                <a:solidFill>
                  <a:schemeClr val="accent1"/>
                </a:solidFill>
                <a:cs typeface="B Lotus" pitchFamily="2" charset="-78"/>
              </a:rPr>
              <a:t>تجسّم</a:t>
            </a:r>
            <a:r>
              <a:rPr lang="fa-IR" sz="2000" dirty="0">
                <a:solidFill>
                  <a:schemeClr val="accent1"/>
                </a:solidFill>
                <a:cs typeface="B Lotus" pitchFamily="2" charset="-78"/>
              </a:rPr>
              <a:t>، ارائه و نمایش داده ها در خروجی های سیستم( صفحه نمایش، </a:t>
            </a:r>
            <a:r>
              <a:rPr lang="fa-IR" sz="2000" dirty="0" smtClean="0">
                <a:solidFill>
                  <a:schemeClr val="accent1"/>
                </a:solidFill>
                <a:cs typeface="B Lotus" pitchFamily="2" charset="-78"/>
              </a:rPr>
              <a:t>چاپ گر </a:t>
            </a:r>
            <a:r>
              <a:rPr lang="fa-IR" sz="2000" dirty="0">
                <a:solidFill>
                  <a:schemeClr val="accent1"/>
                </a:solidFill>
                <a:cs typeface="B Lotus" pitchFamily="2" charset="-78"/>
              </a:rPr>
              <a:t>و ...) است</a:t>
            </a:r>
            <a:r>
              <a:rPr lang="fa-IR" sz="2000" dirty="0" smtClean="0">
                <a:solidFill>
                  <a:schemeClr val="accent1"/>
                </a:solidFill>
                <a:cs typeface="B Lotus" pitchFamily="2" charset="-78"/>
              </a:rPr>
              <a:t>.</a:t>
            </a:r>
          </a:p>
          <a:p>
            <a:pPr marL="114300" indent="0" algn="justLow">
              <a:buNone/>
            </a:pPr>
            <a:endParaRPr lang="en-US" sz="2000" dirty="0">
              <a:solidFill>
                <a:schemeClr val="accent1"/>
              </a:solidFill>
              <a:cs typeface="B Lotus" pitchFamily="2" charset="-78"/>
            </a:endParaRPr>
          </a:p>
          <a:p>
            <a:pPr algn="justLow"/>
            <a:r>
              <a:rPr lang="fa-IR" sz="2000" dirty="0">
                <a:solidFill>
                  <a:schemeClr val="accent1"/>
                </a:solidFill>
                <a:cs typeface="B Lotus" pitchFamily="2" charset="-78"/>
              </a:rPr>
              <a:t>باید توجه داشت وقتی پایگاه داده ها طراحی می شود، کاربران نیاز دارند تا داده ها و نتایج با فرم ها و ق</a:t>
            </a:r>
            <a:r>
              <a:rPr lang="fa-IR" sz="2000" dirty="0" smtClean="0">
                <a:solidFill>
                  <a:schemeClr val="accent1"/>
                </a:solidFill>
                <a:cs typeface="B Lotus" pitchFamily="2" charset="-78"/>
              </a:rPr>
              <a:t>الب </a:t>
            </a:r>
            <a:r>
              <a:rPr lang="fa-IR" sz="2000" dirty="0">
                <a:solidFill>
                  <a:schemeClr val="accent1"/>
                </a:solidFill>
                <a:cs typeface="B Lotus" pitchFamily="2" charset="-78"/>
              </a:rPr>
              <a:t>های مختلفی همچون پنجره ها، منوها و سایر اشکال گرافیکی نمایش داده شود. بنابراین طراحان موظف هستند پس از طراحی فیزیکی یا درونی پایگاه داده ها، طراحی جداگانه ای از چگونگی </a:t>
            </a:r>
            <a:r>
              <a:rPr lang="fa-IR" sz="2000" dirty="0" smtClean="0">
                <a:solidFill>
                  <a:schemeClr val="accent1"/>
                </a:solidFill>
                <a:cs typeface="B Lotus" pitchFamily="2" charset="-78"/>
              </a:rPr>
              <a:t>تجسّم </a:t>
            </a:r>
            <a:r>
              <a:rPr lang="fa-IR" sz="2000" dirty="0">
                <a:solidFill>
                  <a:schemeClr val="accent1"/>
                </a:solidFill>
                <a:cs typeface="B Lotus" pitchFamily="2" charset="-78"/>
              </a:rPr>
              <a:t>و نمای بیرونی داده ها و نتایج را نیز داشته باشند که </a:t>
            </a:r>
            <a:r>
              <a:rPr lang="fa-IR" sz="2000" dirty="0" smtClean="0">
                <a:solidFill>
                  <a:schemeClr val="accent1"/>
                </a:solidFill>
                <a:cs typeface="B Lotus" pitchFamily="2" charset="-78"/>
              </a:rPr>
              <a:t>تلفیقی از طراحی </a:t>
            </a:r>
            <a:r>
              <a:rPr lang="fa-IR" sz="2000" dirty="0">
                <a:solidFill>
                  <a:schemeClr val="accent1"/>
                </a:solidFill>
                <a:cs typeface="B Lotus" pitchFamily="2" charset="-78"/>
              </a:rPr>
              <a:t>مفهومی و طراحی فیزیکی محسوب می شود.</a:t>
            </a:r>
            <a:endParaRPr lang="en-US" sz="2000" dirty="0">
              <a:solidFill>
                <a:schemeClr val="accent1"/>
              </a:solidFill>
              <a:cs typeface="B Lotus" pitchFamily="2" charset="-78"/>
            </a:endParaRPr>
          </a:p>
          <a:p>
            <a:pPr indent="0" algn="justLow"/>
            <a:endParaRPr lang="fa-IR" sz="20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7200260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a:solidFill>
                  <a:schemeClr val="accent1"/>
                </a:solidFill>
                <a:cs typeface="B Lotus" pitchFamily="2" charset="-78"/>
              </a:rPr>
              <a:t>سطوح مختلف طراحی یک پایگاه داده </a:t>
            </a:r>
            <a:r>
              <a:rPr lang="fa-IR" sz="2800" b="1" dirty="0" smtClean="0">
                <a:solidFill>
                  <a:schemeClr val="accent1"/>
                </a:solidFill>
                <a:cs typeface="B Lotus" pitchFamily="2" charset="-78"/>
              </a:rPr>
              <a:t>ها</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0223" y="1683867"/>
            <a:ext cx="814086" cy="74706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527047"/>
            <a:ext cx="1219200" cy="106070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722" y="1295400"/>
            <a:ext cx="1752678" cy="1314509"/>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157" y="3688556"/>
            <a:ext cx="1322640" cy="70008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00" y="3641390"/>
            <a:ext cx="1322640" cy="700087"/>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2700" y="3991434"/>
            <a:ext cx="1322640" cy="700087"/>
          </a:xfrm>
          <a:prstGeom prst="rect">
            <a:avLst/>
          </a:prstGeom>
        </p:spPr>
      </p:pic>
      <p:grpSp>
        <p:nvGrpSpPr>
          <p:cNvPr id="66" name="Group 65"/>
          <p:cNvGrpSpPr/>
          <p:nvPr/>
        </p:nvGrpSpPr>
        <p:grpSpPr>
          <a:xfrm>
            <a:off x="228600" y="1861066"/>
            <a:ext cx="7924800" cy="4844534"/>
            <a:chOff x="228600" y="1861066"/>
            <a:chExt cx="7924800" cy="4844534"/>
          </a:xfrm>
        </p:grpSpPr>
        <p:sp>
          <p:nvSpPr>
            <p:cNvPr id="11" name="Flowchart: Magnetic Disk 10"/>
            <p:cNvSpPr/>
            <p:nvPr/>
          </p:nvSpPr>
          <p:spPr>
            <a:xfrm>
              <a:off x="1219200" y="5638800"/>
              <a:ext cx="1066800" cy="990600"/>
            </a:xfrm>
            <a:prstGeom prst="flowChartMagneticDisk">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Flowchart: Magnetic Disk 11"/>
            <p:cNvSpPr/>
            <p:nvPr/>
          </p:nvSpPr>
          <p:spPr>
            <a:xfrm>
              <a:off x="4495722" y="5638800"/>
              <a:ext cx="1066800" cy="990600"/>
            </a:xfrm>
            <a:prstGeom prst="flowChartMagneticDisk">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Flowchart: Magnetic Disk 12"/>
            <p:cNvSpPr/>
            <p:nvPr/>
          </p:nvSpPr>
          <p:spPr>
            <a:xfrm>
              <a:off x="2925097" y="5671794"/>
              <a:ext cx="1066800" cy="990600"/>
            </a:xfrm>
            <a:prstGeom prst="flowChartMagneticDisk">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2" name="TextBox 51"/>
            <p:cNvSpPr txBox="1"/>
            <p:nvPr/>
          </p:nvSpPr>
          <p:spPr>
            <a:xfrm>
              <a:off x="6705600" y="1861066"/>
              <a:ext cx="1447800" cy="369332"/>
            </a:xfrm>
            <a:prstGeom prst="rect">
              <a:avLst/>
            </a:prstGeom>
            <a:noFill/>
          </p:spPr>
          <p:txBody>
            <a:bodyPr wrap="square" rtlCol="1">
              <a:spAutoFit/>
            </a:bodyPr>
            <a:lstStyle/>
            <a:p>
              <a:r>
                <a:rPr lang="fa-IR" b="1" dirty="0" smtClean="0">
                  <a:solidFill>
                    <a:schemeClr val="bg2">
                      <a:lumMod val="10000"/>
                    </a:schemeClr>
                  </a:solidFill>
                  <a:cs typeface="B Lotus" pitchFamily="2" charset="-78"/>
                </a:rPr>
                <a:t>سطح خارجی</a:t>
              </a:r>
              <a:endParaRPr lang="fa-IR" b="1" dirty="0">
                <a:solidFill>
                  <a:schemeClr val="bg2">
                    <a:lumMod val="10000"/>
                  </a:schemeClr>
                </a:solidFill>
                <a:cs typeface="B Lotus" pitchFamily="2" charset="-78"/>
              </a:endParaRPr>
            </a:p>
          </p:txBody>
        </p:sp>
        <p:sp>
          <p:nvSpPr>
            <p:cNvPr id="53" name="TextBox 52"/>
            <p:cNvSpPr txBox="1"/>
            <p:nvPr/>
          </p:nvSpPr>
          <p:spPr>
            <a:xfrm>
              <a:off x="6705600" y="3806767"/>
              <a:ext cx="1447800" cy="369332"/>
            </a:xfrm>
            <a:prstGeom prst="rect">
              <a:avLst/>
            </a:prstGeom>
            <a:noFill/>
          </p:spPr>
          <p:txBody>
            <a:bodyPr wrap="square" rtlCol="1">
              <a:spAutoFit/>
            </a:bodyPr>
            <a:lstStyle/>
            <a:p>
              <a:r>
                <a:rPr lang="fa-IR" b="1" dirty="0" smtClean="0">
                  <a:solidFill>
                    <a:schemeClr val="bg2">
                      <a:lumMod val="10000"/>
                    </a:schemeClr>
                  </a:solidFill>
                  <a:cs typeface="B Lotus" pitchFamily="2" charset="-78"/>
                </a:rPr>
                <a:t>سطح مفهومی</a:t>
              </a:r>
              <a:endParaRPr lang="fa-IR" b="1" dirty="0">
                <a:solidFill>
                  <a:schemeClr val="bg2">
                    <a:lumMod val="10000"/>
                  </a:schemeClr>
                </a:solidFill>
                <a:cs typeface="B Lotus" pitchFamily="2" charset="-78"/>
              </a:endParaRPr>
            </a:p>
          </p:txBody>
        </p:sp>
        <p:sp>
          <p:nvSpPr>
            <p:cNvPr id="54" name="TextBox 53"/>
            <p:cNvSpPr txBox="1"/>
            <p:nvPr/>
          </p:nvSpPr>
          <p:spPr>
            <a:xfrm>
              <a:off x="6705600" y="5723256"/>
              <a:ext cx="1447800" cy="369332"/>
            </a:xfrm>
            <a:prstGeom prst="rect">
              <a:avLst/>
            </a:prstGeom>
            <a:noFill/>
          </p:spPr>
          <p:txBody>
            <a:bodyPr wrap="square" rtlCol="1">
              <a:spAutoFit/>
            </a:bodyPr>
            <a:lstStyle/>
            <a:p>
              <a:r>
                <a:rPr lang="fa-IR" b="1" dirty="0" smtClean="0">
                  <a:solidFill>
                    <a:schemeClr val="bg2">
                      <a:lumMod val="10000"/>
                    </a:schemeClr>
                  </a:solidFill>
                  <a:cs typeface="B Lotus" pitchFamily="2" charset="-78"/>
                </a:rPr>
                <a:t>سطح فیزیکی</a:t>
              </a:r>
              <a:endParaRPr lang="fa-IR" b="1" dirty="0">
                <a:solidFill>
                  <a:schemeClr val="bg2">
                    <a:lumMod val="10000"/>
                  </a:schemeClr>
                </a:solidFill>
                <a:cs typeface="B Lotus" pitchFamily="2" charset="-78"/>
              </a:endParaRPr>
            </a:p>
          </p:txBody>
        </p:sp>
        <p:sp>
          <p:nvSpPr>
            <p:cNvPr id="55" name="TextBox 54"/>
            <p:cNvSpPr txBox="1"/>
            <p:nvPr/>
          </p:nvSpPr>
          <p:spPr>
            <a:xfrm rot="16200000">
              <a:off x="5492234" y="5843200"/>
              <a:ext cx="1447800" cy="276999"/>
            </a:xfrm>
            <a:prstGeom prst="rect">
              <a:avLst/>
            </a:prstGeom>
            <a:noFill/>
          </p:spPr>
          <p:txBody>
            <a:bodyPr wrap="square" rtlCol="1">
              <a:spAutoFit/>
            </a:bodyPr>
            <a:lstStyle/>
            <a:p>
              <a:r>
                <a:rPr lang="fa-IR" sz="1200" b="1" dirty="0" smtClean="0">
                  <a:solidFill>
                    <a:schemeClr val="bg2">
                      <a:lumMod val="10000"/>
                    </a:schemeClr>
                  </a:solidFill>
                  <a:cs typeface="B Lotus" pitchFamily="2" charset="-78"/>
                </a:rPr>
                <a:t>طرح  درونی (فیزیکی)</a:t>
              </a:r>
              <a:endParaRPr lang="fa-IR" sz="1200" b="1" dirty="0">
                <a:solidFill>
                  <a:schemeClr val="bg2">
                    <a:lumMod val="10000"/>
                  </a:schemeClr>
                </a:solidFill>
                <a:cs typeface="B Lotus" pitchFamily="2" charset="-78"/>
              </a:endParaRPr>
            </a:p>
          </p:txBody>
        </p:sp>
        <p:sp>
          <p:nvSpPr>
            <p:cNvPr id="56" name="TextBox 55"/>
            <p:cNvSpPr txBox="1"/>
            <p:nvPr/>
          </p:nvSpPr>
          <p:spPr>
            <a:xfrm rot="16200000">
              <a:off x="5510600" y="4014401"/>
              <a:ext cx="1447800" cy="276999"/>
            </a:xfrm>
            <a:prstGeom prst="rect">
              <a:avLst/>
            </a:prstGeom>
            <a:noFill/>
          </p:spPr>
          <p:txBody>
            <a:bodyPr wrap="square" rtlCol="1">
              <a:spAutoFit/>
            </a:bodyPr>
            <a:lstStyle/>
            <a:p>
              <a:r>
                <a:rPr lang="fa-IR" sz="1200" b="1" dirty="0" smtClean="0">
                  <a:solidFill>
                    <a:schemeClr val="bg2">
                      <a:lumMod val="10000"/>
                    </a:schemeClr>
                  </a:solidFill>
                  <a:cs typeface="B Lotus" pitchFamily="2" charset="-78"/>
                </a:rPr>
                <a:t>طرح  مفهومی - منطقی</a:t>
              </a:r>
              <a:endParaRPr lang="fa-IR" sz="1200" b="1" dirty="0">
                <a:solidFill>
                  <a:schemeClr val="bg2">
                    <a:lumMod val="10000"/>
                  </a:schemeClr>
                </a:solidFill>
                <a:cs typeface="B Lotus" pitchFamily="2" charset="-78"/>
              </a:endParaRPr>
            </a:p>
          </p:txBody>
        </p:sp>
        <p:grpSp>
          <p:nvGrpSpPr>
            <p:cNvPr id="65" name="Group 64"/>
            <p:cNvGrpSpPr/>
            <p:nvPr/>
          </p:nvGrpSpPr>
          <p:grpSpPr>
            <a:xfrm>
              <a:off x="228600" y="2430930"/>
              <a:ext cx="6705600" cy="4274670"/>
              <a:chOff x="228600" y="2430930"/>
              <a:chExt cx="6705600" cy="4274670"/>
            </a:xfrm>
          </p:grpSpPr>
          <p:cxnSp>
            <p:nvCxnSpPr>
              <p:cNvPr id="9" name="Straight Connector 8"/>
              <p:cNvCxnSpPr/>
              <p:nvPr/>
            </p:nvCxnSpPr>
            <p:spPr>
              <a:xfrm>
                <a:off x="228600" y="2971800"/>
                <a:ext cx="6705600" cy="0"/>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4953000"/>
                <a:ext cx="6705600" cy="0"/>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8275" y="5105400"/>
                <a:ext cx="5768725"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Rectangle 16"/>
              <p:cNvSpPr/>
              <p:nvPr/>
            </p:nvSpPr>
            <p:spPr>
              <a:xfrm>
                <a:off x="693250" y="3276600"/>
                <a:ext cx="5768725"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9" name="Straight Arrow Connector 18"/>
              <p:cNvCxnSpPr/>
              <p:nvPr/>
            </p:nvCxnSpPr>
            <p:spPr>
              <a:xfrm flipV="1">
                <a:off x="1752600" y="5257800"/>
                <a:ext cx="1600200" cy="30480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458497" y="5257800"/>
                <a:ext cx="0" cy="381000"/>
              </a:xfrm>
              <a:prstGeom prst="straightConnector1">
                <a:avLst/>
              </a:prstGeom>
              <a:ln w="254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3577612" y="5257800"/>
                <a:ext cx="1451510" cy="304800"/>
              </a:xfrm>
              <a:prstGeom prst="straightConnector1">
                <a:avLst/>
              </a:prstGeom>
              <a:ln w="2540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458497" y="4815328"/>
                <a:ext cx="0" cy="442472"/>
              </a:xfrm>
              <a:prstGeom prst="straightConnector1">
                <a:avLst/>
              </a:prstGeom>
              <a:ln w="254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9" idx="0"/>
                <a:endCxn id="30" idx="0"/>
              </p:cNvCxnSpPr>
              <p:nvPr/>
            </p:nvCxnSpPr>
            <p:spPr>
              <a:xfrm rot="5400000" flipH="1" flipV="1">
                <a:off x="3196215" y="2108652"/>
                <a:ext cx="47166" cy="3112643"/>
              </a:xfrm>
              <a:prstGeom prst="bentConnector3">
                <a:avLst>
                  <a:gd name="adj1" fmla="val 58467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9" idx="0"/>
                <a:endCxn id="31" idx="0"/>
              </p:cNvCxnSpPr>
              <p:nvPr/>
            </p:nvCxnSpPr>
            <p:spPr>
              <a:xfrm rot="16200000" flipH="1">
                <a:off x="2287309" y="3064724"/>
                <a:ext cx="302878" cy="1550543"/>
              </a:xfrm>
              <a:prstGeom prst="bentConnector3">
                <a:avLst>
                  <a:gd name="adj1" fmla="val -75476"/>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1" idx="3"/>
                <a:endCxn id="29" idx="3"/>
              </p:cNvCxnSpPr>
              <p:nvPr/>
            </p:nvCxnSpPr>
            <p:spPr>
              <a:xfrm flipH="1" flipV="1">
                <a:off x="2324797" y="4038600"/>
                <a:ext cx="1550543" cy="302878"/>
              </a:xfrm>
              <a:prstGeom prst="bentConnector5">
                <a:avLst>
                  <a:gd name="adj1" fmla="val -14743"/>
                  <a:gd name="adj2" fmla="val -127624"/>
                  <a:gd name="adj3" fmla="val 9265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30" idx="1"/>
                <a:endCxn id="29" idx="1"/>
              </p:cNvCxnSpPr>
              <p:nvPr/>
            </p:nvCxnSpPr>
            <p:spPr>
              <a:xfrm rot="10800000" flipV="1">
                <a:off x="1002158" y="3991434"/>
                <a:ext cx="3112643" cy="47166"/>
              </a:xfrm>
              <a:prstGeom prst="bentConnector5">
                <a:avLst>
                  <a:gd name="adj1" fmla="val 28754"/>
                  <a:gd name="adj2" fmla="val 1326822"/>
                  <a:gd name="adj3" fmla="val 107344"/>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5" idx="2"/>
              </p:cNvCxnSpPr>
              <p:nvPr/>
            </p:nvCxnSpPr>
            <p:spPr>
              <a:xfrm>
                <a:off x="1597266" y="2430930"/>
                <a:ext cx="1755534" cy="693270"/>
              </a:xfrm>
              <a:prstGeom prst="straightConnector1">
                <a:avLst/>
              </a:prstGeom>
              <a:ln w="254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577612" y="2743200"/>
                <a:ext cx="0" cy="381000"/>
              </a:xfrm>
              <a:prstGeom prst="straightConnector1">
                <a:avLst/>
              </a:prstGeom>
              <a:ln w="254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7" idx="2"/>
              </p:cNvCxnSpPr>
              <p:nvPr/>
            </p:nvCxnSpPr>
            <p:spPr>
              <a:xfrm flipH="1">
                <a:off x="3733800" y="2609909"/>
                <a:ext cx="1638261" cy="514291"/>
              </a:xfrm>
              <a:prstGeom prst="straightConnector1">
                <a:avLst/>
              </a:prstGeom>
              <a:ln w="254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85360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400" b="1" dirty="0">
                <a:solidFill>
                  <a:srgbClr val="483E04"/>
                </a:solidFill>
                <a:cs typeface="B Lotus" pitchFamily="2" charset="-78"/>
              </a:rPr>
              <a:t>مدل های ساختاری در طراحی مفهومی- منطقی پایگاه داده </a:t>
            </a:r>
            <a:r>
              <a:rPr lang="fa-IR" sz="2400" b="1" dirty="0" smtClean="0">
                <a:solidFill>
                  <a:srgbClr val="483E04"/>
                </a:solidFill>
                <a:cs typeface="B Lotus" pitchFamily="2" charset="-78"/>
              </a:rPr>
              <a:t>ها</a:t>
            </a:r>
            <a:endParaRPr lang="fa-IR" sz="24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a:solidFill>
                  <a:srgbClr val="483E04"/>
                </a:solidFill>
                <a:cs typeface="B Lotus" pitchFamily="2" charset="-78"/>
              </a:rPr>
              <a:t>همانطور که پیشتر نیز ذکر شد طراحی مفهومی پایگاه داده ها قبل از هر چیز مستلزم انتخاب مدل ساختاری مشخص است</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مدل ساختاری نشان دهنده چگونگی سازماندهی و ارتباط اجزای تشکیل دهندۀ پایگاه داده هاست که به شکل های مختلفی می توانند </a:t>
            </a:r>
            <a:r>
              <a:rPr lang="fa-IR" sz="2000" dirty="0" smtClean="0">
                <a:solidFill>
                  <a:srgbClr val="483E04"/>
                </a:solidFill>
                <a:cs typeface="B Lotus" pitchFamily="2" charset="-78"/>
              </a:rPr>
              <a:t>تجسّم </a:t>
            </a:r>
            <a:r>
              <a:rPr lang="fa-IR" sz="2000" dirty="0">
                <a:solidFill>
                  <a:srgbClr val="483E04"/>
                </a:solidFill>
                <a:cs typeface="B Lotus" pitchFamily="2" charset="-78"/>
              </a:rPr>
              <a:t>پیدا کنند</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انواع مدل های ساختاری برای طراحی مفهومی پایگاه داده ها عبارتند از</a:t>
            </a:r>
            <a:r>
              <a:rPr lang="fa-IR" sz="2000" dirty="0" smtClean="0">
                <a:solidFill>
                  <a:srgbClr val="483E04"/>
                </a:solidFill>
                <a:cs typeface="B Lotus" pitchFamily="2" charset="-78"/>
              </a:rPr>
              <a:t>:</a:t>
            </a:r>
          </a:p>
          <a:p>
            <a:pPr marL="114300" indent="0" algn="justLow">
              <a:buNone/>
            </a:pPr>
            <a:endParaRPr lang="en-US" sz="2000" dirty="0">
              <a:solidFill>
                <a:srgbClr val="483E04"/>
              </a:solidFill>
              <a:cs typeface="B Lotus" pitchFamily="2" charset="-78"/>
            </a:endParaRPr>
          </a:p>
          <a:p>
            <a:pPr lvl="1" algn="justLow"/>
            <a:r>
              <a:rPr lang="fa-IR" sz="1800" dirty="0" smtClean="0">
                <a:solidFill>
                  <a:srgbClr val="483E04"/>
                </a:solidFill>
                <a:cs typeface="B Lotus" pitchFamily="2" charset="-78"/>
              </a:rPr>
              <a:t>الف. </a:t>
            </a:r>
            <a:r>
              <a:rPr lang="fa-IR" sz="1800" dirty="0">
                <a:solidFill>
                  <a:srgbClr val="483E04"/>
                </a:solidFill>
                <a:cs typeface="B Lotus" pitchFamily="2" charset="-78"/>
              </a:rPr>
              <a:t>مدل سلسله مراتبی</a:t>
            </a:r>
            <a:endParaRPr lang="en-US" sz="1800" dirty="0">
              <a:solidFill>
                <a:srgbClr val="483E04"/>
              </a:solidFill>
              <a:cs typeface="B Lotus" pitchFamily="2" charset="-78"/>
            </a:endParaRPr>
          </a:p>
          <a:p>
            <a:pPr lvl="1" algn="justLow"/>
            <a:r>
              <a:rPr lang="fa-IR" sz="1800" dirty="0" smtClean="0">
                <a:solidFill>
                  <a:srgbClr val="483E04"/>
                </a:solidFill>
                <a:cs typeface="B Lotus" pitchFamily="2" charset="-78"/>
              </a:rPr>
              <a:t>ب. مدل </a:t>
            </a:r>
            <a:r>
              <a:rPr lang="fa-IR" sz="1800" dirty="0">
                <a:solidFill>
                  <a:srgbClr val="483E04"/>
                </a:solidFill>
                <a:cs typeface="B Lotus" pitchFamily="2" charset="-78"/>
              </a:rPr>
              <a:t>شبکه ای</a:t>
            </a:r>
            <a:endParaRPr lang="en-US" sz="1800" dirty="0">
              <a:solidFill>
                <a:srgbClr val="483E04"/>
              </a:solidFill>
              <a:cs typeface="B Lotus" pitchFamily="2" charset="-78"/>
            </a:endParaRPr>
          </a:p>
          <a:p>
            <a:pPr lvl="1" algn="justLow"/>
            <a:r>
              <a:rPr lang="fa-IR" sz="1800" dirty="0" smtClean="0">
                <a:solidFill>
                  <a:srgbClr val="483E04"/>
                </a:solidFill>
                <a:cs typeface="B Lotus" pitchFamily="2" charset="-78"/>
              </a:rPr>
              <a:t>ج. </a:t>
            </a:r>
            <a:r>
              <a:rPr lang="fa-IR" sz="1800" dirty="0">
                <a:solidFill>
                  <a:srgbClr val="483E04"/>
                </a:solidFill>
                <a:cs typeface="B Lotus" pitchFamily="2" charset="-78"/>
              </a:rPr>
              <a:t>مدل رابطه ای</a:t>
            </a:r>
            <a:endParaRPr lang="en-US" sz="1800" dirty="0">
              <a:solidFill>
                <a:srgbClr val="483E04"/>
              </a:solidFill>
              <a:cs typeface="B Lotus" pitchFamily="2" charset="-78"/>
            </a:endParaRPr>
          </a:p>
          <a:p>
            <a:pPr lvl="1" algn="justLow"/>
            <a:r>
              <a:rPr lang="fa-IR" sz="1800" dirty="0" smtClean="0">
                <a:solidFill>
                  <a:srgbClr val="483E04"/>
                </a:solidFill>
                <a:cs typeface="B Lotus" pitchFamily="2" charset="-78"/>
              </a:rPr>
              <a:t>د. </a:t>
            </a:r>
            <a:r>
              <a:rPr lang="fa-IR" sz="1800" dirty="0">
                <a:solidFill>
                  <a:srgbClr val="483E04"/>
                </a:solidFill>
                <a:cs typeface="B Lotus" pitchFamily="2" charset="-78"/>
              </a:rPr>
              <a:t>مدل شیء گرا</a:t>
            </a:r>
            <a:endParaRPr lang="en-US" sz="1800" dirty="0">
              <a:solidFill>
                <a:srgbClr val="483E04"/>
              </a:solidFill>
              <a:cs typeface="B Lotus" pitchFamily="2" charset="-78"/>
            </a:endParaRPr>
          </a:p>
          <a:p>
            <a:pPr lvl="1" indent="0" algn="justLow"/>
            <a:endParaRPr lang="fa-IR" sz="18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174854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smtClean="0">
                <a:solidFill>
                  <a:srgbClr val="483E04"/>
                </a:solidFill>
                <a:cs typeface="B Lotus" pitchFamily="2" charset="-78"/>
              </a:rPr>
              <a:t>الف. </a:t>
            </a:r>
            <a:r>
              <a:rPr lang="fa-IR" sz="4000" b="1" dirty="0">
                <a:solidFill>
                  <a:srgbClr val="483E04"/>
                </a:solidFill>
                <a:cs typeface="B Lotus" pitchFamily="2" charset="-78"/>
              </a:rPr>
              <a:t>مدل سلسله </a:t>
            </a:r>
            <a:r>
              <a:rPr lang="fa-IR" sz="4000" b="1" dirty="0" smtClean="0">
                <a:solidFill>
                  <a:srgbClr val="483E04"/>
                </a:solidFill>
                <a:cs typeface="B Lotus" pitchFamily="2" charset="-78"/>
              </a:rPr>
              <a:t>مراتبی</a:t>
            </a:r>
            <a:endParaRPr lang="fa-IR" sz="40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000" dirty="0">
                <a:solidFill>
                  <a:srgbClr val="483E04"/>
                </a:solidFill>
                <a:cs typeface="B Lotus" pitchFamily="2" charset="-78"/>
              </a:rPr>
              <a:t>مدل سلسله مراتبی که نخستین مدل مرجع برای طراحی مفهومی پایگاه داده هاست در سال 1964 توسط </a:t>
            </a:r>
            <a:r>
              <a:rPr lang="en-US" sz="2000" dirty="0" smtClean="0">
                <a:solidFill>
                  <a:srgbClr val="483E04"/>
                </a:solidFill>
                <a:cs typeface="B Lotus" pitchFamily="2" charset="-78"/>
              </a:rPr>
              <a:t>IBM</a:t>
            </a:r>
            <a:r>
              <a:rPr lang="fa-IR" sz="2000" dirty="0" smtClean="0">
                <a:solidFill>
                  <a:srgbClr val="483E04"/>
                </a:solidFill>
                <a:cs typeface="B Lotus" pitchFamily="2" charset="-78"/>
              </a:rPr>
              <a:t> ارائه </a:t>
            </a:r>
            <a:r>
              <a:rPr lang="fa-IR" sz="2000" dirty="0">
                <a:solidFill>
                  <a:srgbClr val="483E04"/>
                </a:solidFill>
                <a:cs typeface="B Lotus" pitchFamily="2" charset="-78"/>
              </a:rPr>
              <a:t>شد</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در این مدل داده ها و یا فایل ها به صورت سلسله مراتبی سازمان دهی می شوند؛ یعنی هر فایل و یا هر رکورد ممکن است </a:t>
            </a:r>
            <a:r>
              <a:rPr lang="fa-IR" sz="2000" dirty="0" smtClean="0">
                <a:solidFill>
                  <a:srgbClr val="483E04"/>
                </a:solidFill>
                <a:cs typeface="B Lotus" pitchFamily="2" charset="-78"/>
              </a:rPr>
              <a:t>«پدر» </a:t>
            </a:r>
            <a:r>
              <a:rPr lang="fa-IR" sz="2000" dirty="0">
                <a:solidFill>
                  <a:srgbClr val="483E04"/>
                </a:solidFill>
                <a:cs typeface="B Lotus" pitchFamily="2" charset="-78"/>
              </a:rPr>
              <a:t>یک یا چند رکورد </a:t>
            </a:r>
            <a:r>
              <a:rPr lang="fa-IR" sz="2000" dirty="0" smtClean="0">
                <a:solidFill>
                  <a:srgbClr val="483E04"/>
                </a:solidFill>
                <a:cs typeface="B Lotus" pitchFamily="2" charset="-78"/>
              </a:rPr>
              <a:t>«فرزند» </a:t>
            </a:r>
            <a:r>
              <a:rPr lang="fa-IR" sz="2000" dirty="0">
                <a:solidFill>
                  <a:srgbClr val="483E04"/>
                </a:solidFill>
                <a:cs typeface="B Lotus" pitchFamily="2" charset="-78"/>
              </a:rPr>
              <a:t>باشند که این رکورد </a:t>
            </a:r>
            <a:r>
              <a:rPr lang="fa-IR" sz="2000" dirty="0" smtClean="0">
                <a:solidFill>
                  <a:srgbClr val="483E04"/>
                </a:solidFill>
                <a:cs typeface="B Lotus" pitchFamily="2" charset="-78"/>
              </a:rPr>
              <a:t>«فرزند» </a:t>
            </a:r>
            <a:r>
              <a:rPr lang="fa-IR" sz="2000" dirty="0">
                <a:solidFill>
                  <a:srgbClr val="483E04"/>
                </a:solidFill>
                <a:cs typeface="B Lotus" pitchFamily="2" charset="-78"/>
              </a:rPr>
              <a:t>خود ممکن است </a:t>
            </a:r>
            <a:r>
              <a:rPr lang="fa-IR" sz="2000" dirty="0" smtClean="0">
                <a:solidFill>
                  <a:srgbClr val="483E04"/>
                </a:solidFill>
                <a:cs typeface="B Lotus" pitchFamily="2" charset="-78"/>
              </a:rPr>
              <a:t>«پدر» </a:t>
            </a:r>
            <a:r>
              <a:rPr lang="fa-IR" sz="2000" dirty="0">
                <a:solidFill>
                  <a:srgbClr val="483E04"/>
                </a:solidFill>
                <a:cs typeface="B Lotus" pitchFamily="2" charset="-78"/>
              </a:rPr>
              <a:t>چند رکورد دیگر باشد. هیچ رکوردی نمی تواند بیش از یک </a:t>
            </a:r>
            <a:r>
              <a:rPr lang="fa-IR" sz="2000" dirty="0" smtClean="0">
                <a:solidFill>
                  <a:srgbClr val="483E04"/>
                </a:solidFill>
                <a:cs typeface="B Lotus" pitchFamily="2" charset="-78"/>
              </a:rPr>
              <a:t>«پدر» </a:t>
            </a:r>
            <a:r>
              <a:rPr lang="fa-IR" sz="2000" dirty="0">
                <a:solidFill>
                  <a:srgbClr val="483E04"/>
                </a:solidFill>
                <a:cs typeface="B Lotus" pitchFamily="2" charset="-78"/>
              </a:rPr>
              <a:t>داشته باشد</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smtClean="0">
                <a:solidFill>
                  <a:srgbClr val="483E04"/>
                </a:solidFill>
                <a:cs typeface="B Lotus" pitchFamily="2" charset="-78"/>
              </a:rPr>
              <a:t>مهم ترین </a:t>
            </a:r>
            <a:r>
              <a:rPr lang="fa-IR" sz="2000" dirty="0">
                <a:solidFill>
                  <a:srgbClr val="483E04"/>
                </a:solidFill>
                <a:cs typeface="B Lotus" pitchFamily="2" charset="-78"/>
              </a:rPr>
              <a:t>کاستی در این مدل این است که ارتباط بین رکورد ها مستقیم </a:t>
            </a:r>
            <a:r>
              <a:rPr lang="fa-IR" sz="2000" dirty="0" smtClean="0">
                <a:solidFill>
                  <a:srgbClr val="483E04"/>
                </a:solidFill>
                <a:cs typeface="B Lotus" pitchFamily="2" charset="-78"/>
              </a:rPr>
              <a:t>نیست؛ </a:t>
            </a:r>
            <a:r>
              <a:rPr lang="fa-IR" sz="2000" dirty="0">
                <a:solidFill>
                  <a:srgbClr val="483E04"/>
                </a:solidFill>
                <a:cs typeface="B Lotus" pitchFamily="2" charset="-78"/>
              </a:rPr>
              <a:t>بلکه از راه </a:t>
            </a:r>
            <a:r>
              <a:rPr lang="fa-IR" sz="2000" dirty="0" smtClean="0">
                <a:solidFill>
                  <a:srgbClr val="483E04"/>
                </a:solidFill>
                <a:cs typeface="B Lotus" pitchFamily="2" charset="-78"/>
              </a:rPr>
              <a:t>رأس (گره</a:t>
            </a:r>
            <a:r>
              <a:rPr lang="fa-IR" sz="2000" dirty="0">
                <a:solidFill>
                  <a:srgbClr val="483E04"/>
                </a:solidFill>
                <a:cs typeface="B Lotus" pitchFamily="2" charset="-78"/>
              </a:rPr>
              <a:t>) انجام می شود. </a:t>
            </a:r>
            <a:endParaRPr lang="en-US" sz="2000" dirty="0">
              <a:solidFill>
                <a:srgbClr val="483E04"/>
              </a:solidFill>
              <a:cs typeface="B Lotus" pitchFamily="2" charset="-78"/>
            </a:endParaRPr>
          </a:p>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859999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rgbClr val="483E04"/>
                </a:solidFill>
                <a:cs typeface="B Lotus" pitchFamily="2" charset="-78"/>
              </a:rPr>
              <a:t>مثال: </a:t>
            </a:r>
            <a:r>
              <a:rPr lang="fa-IR" sz="2800" b="1" dirty="0">
                <a:solidFill>
                  <a:srgbClr val="483E04"/>
                </a:solidFill>
                <a:cs typeface="B Lotus" pitchFamily="2" charset="-78"/>
              </a:rPr>
              <a:t>نمونه ایی از یک مدل سلسله مراتبی</a:t>
            </a:r>
          </a:p>
        </p:txBody>
      </p:sp>
      <p:sp>
        <p:nvSpPr>
          <p:cNvPr id="3" name="Content Placeholder 2"/>
          <p:cNvSpPr>
            <a:spLocks noGrp="1"/>
          </p:cNvSpPr>
          <p:nvPr>
            <p:ph idx="1"/>
          </p:nvPr>
        </p:nvSpPr>
        <p:spPr>
          <a:xfrm>
            <a:off x="822960" y="1525551"/>
            <a:ext cx="7520940" cy="3579849"/>
          </a:xfrm>
        </p:spPr>
        <p:txBody>
          <a:bodyPr>
            <a:normAutofit/>
          </a:bodyPr>
          <a:lstStyle/>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grpSp>
        <p:nvGrpSpPr>
          <p:cNvPr id="23" name="Group 22"/>
          <p:cNvGrpSpPr/>
          <p:nvPr/>
        </p:nvGrpSpPr>
        <p:grpSpPr>
          <a:xfrm>
            <a:off x="838200" y="2209800"/>
            <a:ext cx="7086600" cy="2438400"/>
            <a:chOff x="838200" y="1905000"/>
            <a:chExt cx="7086600" cy="2438400"/>
          </a:xfrm>
        </p:grpSpPr>
        <p:sp>
          <p:nvSpPr>
            <p:cNvPr id="5" name="Rectangle 4"/>
            <p:cNvSpPr/>
            <p:nvPr/>
          </p:nvSpPr>
          <p:spPr>
            <a:xfrm>
              <a:off x="3352800" y="1905000"/>
              <a:ext cx="2057400" cy="6858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cs typeface="B Lotus" pitchFamily="2" charset="-78"/>
                </a:rPr>
                <a:t>فایل گشایش ها</a:t>
              </a:r>
              <a:endParaRPr lang="fa-IR" sz="2800" b="1" dirty="0">
                <a:cs typeface="B Lotus" pitchFamily="2" charset="-78"/>
              </a:endParaRPr>
            </a:p>
          </p:txBody>
        </p:sp>
        <p:sp>
          <p:nvSpPr>
            <p:cNvPr id="6" name="Rectangle 5"/>
            <p:cNvSpPr/>
            <p:nvPr/>
          </p:nvSpPr>
          <p:spPr>
            <a:xfrm>
              <a:off x="5867400" y="3657600"/>
              <a:ext cx="2057400" cy="6858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1.Nf3,…</a:t>
              </a:r>
              <a:endParaRPr lang="fa-IR" b="1" dirty="0"/>
            </a:p>
          </p:txBody>
        </p:sp>
        <p:sp>
          <p:nvSpPr>
            <p:cNvPr id="7" name="Rectangle 6"/>
            <p:cNvSpPr/>
            <p:nvPr/>
          </p:nvSpPr>
          <p:spPr>
            <a:xfrm>
              <a:off x="838200" y="3657600"/>
              <a:ext cx="2057400" cy="6858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1.e4,…</a:t>
              </a:r>
              <a:endParaRPr lang="fa-IR" b="1" dirty="0"/>
            </a:p>
          </p:txBody>
        </p:sp>
        <p:sp>
          <p:nvSpPr>
            <p:cNvPr id="8" name="Rectangle 7"/>
            <p:cNvSpPr/>
            <p:nvPr/>
          </p:nvSpPr>
          <p:spPr>
            <a:xfrm>
              <a:off x="3352800" y="3657600"/>
              <a:ext cx="2057400" cy="6858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1.d4,…</a:t>
              </a:r>
              <a:endParaRPr lang="fa-IR" b="1" dirty="0"/>
            </a:p>
          </p:txBody>
        </p:sp>
        <p:grpSp>
          <p:nvGrpSpPr>
            <p:cNvPr id="18" name="Group 17"/>
            <p:cNvGrpSpPr/>
            <p:nvPr/>
          </p:nvGrpSpPr>
          <p:grpSpPr>
            <a:xfrm>
              <a:off x="1866900" y="2590800"/>
              <a:ext cx="4991100" cy="1066800"/>
              <a:chOff x="1866900" y="2590800"/>
              <a:chExt cx="4991100" cy="1066800"/>
            </a:xfrm>
          </p:grpSpPr>
          <p:cxnSp>
            <p:nvCxnSpPr>
              <p:cNvPr id="12" name="Straight Arrow Connector 11"/>
              <p:cNvCxnSpPr>
                <a:stCxn id="5" idx="2"/>
              </p:cNvCxnSpPr>
              <p:nvPr/>
            </p:nvCxnSpPr>
            <p:spPr>
              <a:xfrm>
                <a:off x="4381500" y="2590800"/>
                <a:ext cx="0" cy="106680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7" idx="0"/>
              </p:cNvCxnSpPr>
              <p:nvPr/>
            </p:nvCxnSpPr>
            <p:spPr>
              <a:xfrm>
                <a:off x="1866900" y="3124200"/>
                <a:ext cx="0" cy="5334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858000" y="3124200"/>
                <a:ext cx="0" cy="5334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66900" y="3124200"/>
                <a:ext cx="4991100" cy="0"/>
              </a:xfrm>
              <a:prstGeom prst="line">
                <a:avLst/>
              </a:prstGeom>
              <a:ln w="31750"/>
            </p:spPr>
            <p:style>
              <a:lnRef idx="1">
                <a:schemeClr val="accent1"/>
              </a:lnRef>
              <a:fillRef idx="0">
                <a:schemeClr val="accent1"/>
              </a:fillRef>
              <a:effectRef idx="0">
                <a:schemeClr val="accent1"/>
              </a:effectRef>
              <a:fontRef idx="minor">
                <a:schemeClr val="tx1"/>
              </a:fontRef>
            </p:style>
          </p:cxnSp>
        </p:grpSp>
      </p:grpSp>
      <p:cxnSp>
        <p:nvCxnSpPr>
          <p:cNvPr id="25" name="Straight Connector 24"/>
          <p:cNvCxnSpPr/>
          <p:nvPr/>
        </p:nvCxnSpPr>
        <p:spPr>
          <a:xfrm>
            <a:off x="6858000" y="3429000"/>
            <a:ext cx="1066800" cy="0"/>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076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19016661">
            <a:off x="299497" y="2621385"/>
            <a:ext cx="7620000" cy="981280"/>
          </a:xfrm>
        </p:spPr>
        <p:txBody>
          <a:bodyPr>
            <a:normAutofit/>
          </a:bodyPr>
          <a:lstStyle/>
          <a:p>
            <a:pPr marL="114300" indent="0">
              <a:buNone/>
            </a:pPr>
            <a:r>
              <a:rPr lang="fa-IR" sz="4000" b="1" dirty="0">
                <a:solidFill>
                  <a:schemeClr val="accent1"/>
                </a:solidFill>
                <a:cs typeface="B Lotus" pitchFamily="2" charset="-78"/>
              </a:rPr>
              <a:t>کامپیوتر به عنوان بانک اطلاعات شخصی</a:t>
            </a:r>
            <a:endParaRPr lang="fa-IR" sz="4000" dirty="0"/>
          </a:p>
        </p:txBody>
      </p:sp>
      <p:sp>
        <p:nvSpPr>
          <p:cNvPr id="4" name="Content Placeholder 2"/>
          <p:cNvSpPr txBox="1">
            <a:spLocks/>
          </p:cNvSpPr>
          <p:nvPr/>
        </p:nvSpPr>
        <p:spPr>
          <a:xfrm rot="19016661">
            <a:off x="6791983" y="1424435"/>
            <a:ext cx="2155835" cy="1201903"/>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100" b="1" dirty="0" smtClean="0">
                <a:solidFill>
                  <a:schemeClr val="accent1"/>
                </a:solidFill>
                <a:cs typeface="B Lotus" pitchFamily="2" charset="-78"/>
              </a:rPr>
              <a:t>کامپیوتر به عنوان بانک اطلاعات شخصی</a:t>
            </a:r>
            <a:endParaRPr lang="fa-IR" sz="1100" dirty="0"/>
          </a:p>
        </p:txBody>
      </p:sp>
      <p:sp>
        <p:nvSpPr>
          <p:cNvPr id="5" name="Content Placeholder 2"/>
          <p:cNvSpPr txBox="1">
            <a:spLocks/>
          </p:cNvSpPr>
          <p:nvPr/>
        </p:nvSpPr>
        <p:spPr>
          <a:xfrm rot="19016661">
            <a:off x="2856106" y="3491119"/>
            <a:ext cx="4236754" cy="1224718"/>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000" b="1" dirty="0" smtClean="0">
                <a:solidFill>
                  <a:schemeClr val="accent1"/>
                </a:solidFill>
                <a:cs typeface="B Lotus" pitchFamily="2" charset="-78"/>
              </a:rPr>
              <a:t>کامپیوتر به عنوان بانک اطلاعات شخصی</a:t>
            </a:r>
            <a:endParaRPr lang="fa-IR" sz="2000" dirty="0"/>
          </a:p>
        </p:txBody>
      </p:sp>
      <p:sp>
        <p:nvSpPr>
          <p:cNvPr id="6" name="Content Placeholder 2"/>
          <p:cNvSpPr txBox="1">
            <a:spLocks/>
          </p:cNvSpPr>
          <p:nvPr/>
        </p:nvSpPr>
        <p:spPr>
          <a:xfrm rot="19016661">
            <a:off x="895710" y="5431915"/>
            <a:ext cx="3462724" cy="1063173"/>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600" b="1" dirty="0" smtClean="0">
                <a:solidFill>
                  <a:schemeClr val="accent1"/>
                </a:solidFill>
                <a:cs typeface="B Lotus" pitchFamily="2" charset="-78"/>
              </a:rPr>
              <a:t>کامپیوتر به عنوان بانک اطلاعات شخصی</a:t>
            </a:r>
            <a:endParaRPr lang="fa-IR" sz="1600" dirty="0"/>
          </a:p>
        </p:txBody>
      </p:sp>
      <p:sp>
        <p:nvSpPr>
          <p:cNvPr id="7" name="Content Placeholder 2"/>
          <p:cNvSpPr txBox="1">
            <a:spLocks/>
          </p:cNvSpPr>
          <p:nvPr/>
        </p:nvSpPr>
        <p:spPr>
          <a:xfrm rot="19016661">
            <a:off x="5957801" y="5424180"/>
            <a:ext cx="2817972" cy="983722"/>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400" b="1" dirty="0" smtClean="0">
                <a:solidFill>
                  <a:schemeClr val="accent1"/>
                </a:solidFill>
                <a:cs typeface="B Lotus" pitchFamily="2" charset="-78"/>
              </a:rPr>
              <a:t>کامپیوتر به عنوان بانک اطلاعات شخصی</a:t>
            </a:r>
            <a:endParaRPr lang="fa-IR" sz="1400" dirty="0"/>
          </a:p>
        </p:txBody>
      </p:sp>
      <p:sp>
        <p:nvSpPr>
          <p:cNvPr id="8" name="Content Placeholder 2"/>
          <p:cNvSpPr txBox="1">
            <a:spLocks/>
          </p:cNvSpPr>
          <p:nvPr/>
        </p:nvSpPr>
        <p:spPr>
          <a:xfrm rot="19016661">
            <a:off x="225423" y="3917295"/>
            <a:ext cx="3457820" cy="1065659"/>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800" b="1" dirty="0" smtClean="0">
                <a:solidFill>
                  <a:schemeClr val="bg2">
                    <a:lumMod val="50000"/>
                  </a:schemeClr>
                </a:solidFill>
                <a:cs typeface="B Lotus" pitchFamily="2" charset="-78"/>
              </a:rPr>
              <a:t>کامپیوتر به عنوان بانک اطلاعات شخصی</a:t>
            </a:r>
            <a:endParaRPr lang="fa-IR" sz="1800" dirty="0">
              <a:solidFill>
                <a:schemeClr val="bg2">
                  <a:lumMod val="50000"/>
                </a:schemeClr>
              </a:solidFill>
            </a:endParaRPr>
          </a:p>
        </p:txBody>
      </p:sp>
      <p:sp>
        <p:nvSpPr>
          <p:cNvPr id="9" name="Content Placeholder 2"/>
          <p:cNvSpPr txBox="1">
            <a:spLocks/>
          </p:cNvSpPr>
          <p:nvPr/>
        </p:nvSpPr>
        <p:spPr>
          <a:xfrm rot="19016661">
            <a:off x="1712354" y="1218351"/>
            <a:ext cx="4252943" cy="1069217"/>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400" b="1" dirty="0" smtClean="0">
                <a:solidFill>
                  <a:schemeClr val="accent1">
                    <a:lumMod val="50000"/>
                    <a:lumOff val="50000"/>
                  </a:schemeClr>
                </a:solidFill>
                <a:cs typeface="B Lotus" pitchFamily="2" charset="-78"/>
              </a:rPr>
              <a:t>کامپیوتر به عنوان بانک اطلاعات شخصی</a:t>
            </a:r>
            <a:endParaRPr lang="fa-IR" sz="2400" dirty="0">
              <a:solidFill>
                <a:schemeClr val="accent1">
                  <a:lumMod val="50000"/>
                  <a:lumOff val="50000"/>
                </a:schemeClr>
              </a:solidFill>
            </a:endParaRPr>
          </a:p>
        </p:txBody>
      </p:sp>
      <p:sp>
        <p:nvSpPr>
          <p:cNvPr id="10" name="Content Placeholder 2"/>
          <p:cNvSpPr txBox="1">
            <a:spLocks/>
          </p:cNvSpPr>
          <p:nvPr/>
        </p:nvSpPr>
        <p:spPr>
          <a:xfrm rot="19016661">
            <a:off x="2478189" y="4451623"/>
            <a:ext cx="5325215" cy="1312064"/>
          </a:xfrm>
          <a:prstGeom prst="rect">
            <a:avLst/>
          </a:prstGeom>
        </p:spPr>
        <p:txBody>
          <a:bodyPr vert="horz" lIns="91440" tIns="45720" rIns="91440" bIns="45720" rtlCol="0">
            <a:norm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800" b="1" dirty="0" smtClean="0">
                <a:solidFill>
                  <a:schemeClr val="accent1">
                    <a:lumMod val="90000"/>
                    <a:lumOff val="10000"/>
                  </a:schemeClr>
                </a:solidFill>
                <a:cs typeface="B Lotus" pitchFamily="2" charset="-78"/>
              </a:rPr>
              <a:t>کامپیوتر به عنوان بانک اطلاعات شخصی</a:t>
            </a:r>
            <a:endParaRPr lang="fa-IR" sz="2800" dirty="0">
              <a:solidFill>
                <a:schemeClr val="accent1">
                  <a:lumMod val="90000"/>
                  <a:lumOff val="10000"/>
                </a:schemeClr>
              </a:solidFill>
            </a:endParaRPr>
          </a:p>
        </p:txBody>
      </p:sp>
      <p:sp>
        <p:nvSpPr>
          <p:cNvPr id="11" name="Content Placeholder 2"/>
          <p:cNvSpPr txBox="1">
            <a:spLocks/>
          </p:cNvSpPr>
          <p:nvPr/>
        </p:nvSpPr>
        <p:spPr>
          <a:xfrm rot="19016661">
            <a:off x="-286508" y="1059099"/>
            <a:ext cx="3468616" cy="1018176"/>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1800" b="1" dirty="0" smtClean="0">
                <a:solidFill>
                  <a:schemeClr val="bg2">
                    <a:lumMod val="75000"/>
                  </a:schemeClr>
                </a:solidFill>
                <a:cs typeface="B Lotus" pitchFamily="2" charset="-78"/>
              </a:rPr>
              <a:t>کامپیوتر به عنوان بانک اطلاعات شخصی</a:t>
            </a:r>
            <a:endParaRPr lang="fa-IR" sz="1800" dirty="0">
              <a:solidFill>
                <a:schemeClr val="bg2">
                  <a:lumMod val="75000"/>
                </a:schemeClr>
              </a:solidFill>
            </a:endParaRPr>
          </a:p>
        </p:txBody>
      </p:sp>
      <p:sp>
        <p:nvSpPr>
          <p:cNvPr id="12" name="Content Placeholder 2"/>
          <p:cNvSpPr txBox="1">
            <a:spLocks/>
          </p:cNvSpPr>
          <p:nvPr/>
        </p:nvSpPr>
        <p:spPr>
          <a:xfrm rot="19016661">
            <a:off x="3808745" y="4814351"/>
            <a:ext cx="4498588" cy="1025489"/>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400" b="1" dirty="0" smtClean="0">
                <a:solidFill>
                  <a:schemeClr val="accent1">
                    <a:lumMod val="75000"/>
                    <a:lumOff val="25000"/>
                  </a:schemeClr>
                </a:solidFill>
                <a:cs typeface="B Lotus" pitchFamily="2" charset="-78"/>
              </a:rPr>
              <a:t>کامپیوتر به عنوان بانک اطلاعات شخصی</a:t>
            </a:r>
            <a:endParaRPr lang="fa-IR" sz="2400" dirty="0">
              <a:solidFill>
                <a:schemeClr val="accent1">
                  <a:lumMod val="75000"/>
                  <a:lumOff val="25000"/>
                </a:schemeClr>
              </a:solidFill>
            </a:endParaRPr>
          </a:p>
        </p:txBody>
      </p:sp>
      <p:sp>
        <p:nvSpPr>
          <p:cNvPr id="13" name="Content Placeholder 2"/>
          <p:cNvSpPr txBox="1">
            <a:spLocks/>
          </p:cNvSpPr>
          <p:nvPr/>
        </p:nvSpPr>
        <p:spPr>
          <a:xfrm rot="19016661">
            <a:off x="-227196" y="2143973"/>
            <a:ext cx="3899420" cy="1032801"/>
          </a:xfrm>
          <a:prstGeom prst="rect">
            <a:avLst/>
          </a:prstGeom>
        </p:spPr>
        <p:txBody>
          <a:bodyPr vert="horz" lIns="91440" tIns="45720" rIns="91440" bIns="45720" rtlCol="0">
            <a:noAutofit/>
          </a:bodyPr>
          <a:lst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a-IR" sz="2000" b="1" dirty="0" smtClean="0">
                <a:solidFill>
                  <a:schemeClr val="tx2">
                    <a:lumMod val="75000"/>
                  </a:schemeClr>
                </a:solidFill>
                <a:cs typeface="B Lotus" pitchFamily="2" charset="-78"/>
              </a:rPr>
              <a:t>کامپیوتر به عنوان بانک اطلاعات شخصی</a:t>
            </a:r>
            <a:endParaRPr lang="fa-IR" sz="2000" dirty="0">
              <a:solidFill>
                <a:schemeClr val="tx2">
                  <a:lumMod val="75000"/>
                </a:schemeClr>
              </a:solidFill>
            </a:endParaRPr>
          </a:p>
        </p:txBody>
      </p:sp>
    </p:spTree>
    <p:extLst>
      <p:ext uri="{BB962C8B-B14F-4D97-AF65-F5344CB8AC3E}">
        <p14:creationId xmlns:p14="http://schemas.microsoft.com/office/powerpoint/2010/main" val="510881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smtClean="0">
                <a:solidFill>
                  <a:srgbClr val="483E04"/>
                </a:solidFill>
                <a:cs typeface="B Lotus" pitchFamily="2" charset="-78"/>
              </a:rPr>
              <a:t>ب. </a:t>
            </a:r>
            <a:r>
              <a:rPr lang="fa-IR" sz="4000" b="1" dirty="0">
                <a:solidFill>
                  <a:srgbClr val="483E04"/>
                </a:solidFill>
                <a:cs typeface="B Lotus" pitchFamily="2" charset="-78"/>
              </a:rPr>
              <a:t>مدل شبکه ای</a:t>
            </a:r>
          </a:p>
        </p:txBody>
      </p:sp>
      <p:sp>
        <p:nvSpPr>
          <p:cNvPr id="3" name="Content Placeholder 2"/>
          <p:cNvSpPr>
            <a:spLocks noGrp="1"/>
          </p:cNvSpPr>
          <p:nvPr>
            <p:ph idx="1"/>
          </p:nvPr>
        </p:nvSpPr>
        <p:spPr>
          <a:xfrm>
            <a:off x="822960" y="1525551"/>
            <a:ext cx="7520940" cy="4570449"/>
          </a:xfrm>
        </p:spPr>
        <p:txBody>
          <a:bodyPr>
            <a:normAutofit/>
          </a:bodyPr>
          <a:lstStyle/>
          <a:p>
            <a:pPr algn="justLow"/>
            <a:r>
              <a:rPr lang="fa-IR" sz="2000" dirty="0">
                <a:solidFill>
                  <a:srgbClr val="483E04"/>
                </a:solidFill>
                <a:cs typeface="B Lotus" pitchFamily="2" charset="-78"/>
              </a:rPr>
              <a:t>این مدل که از مدل سلسله مراتبی پیشرفته تر است در سال 1971 و مجددا </a:t>
            </a:r>
            <a:r>
              <a:rPr lang="fa-IR" sz="2000" dirty="0" smtClean="0">
                <a:solidFill>
                  <a:srgbClr val="483E04"/>
                </a:solidFill>
                <a:cs typeface="B Lotus" pitchFamily="2" charset="-78"/>
              </a:rPr>
              <a:t>توسط مهندسان </a:t>
            </a:r>
            <a:r>
              <a:rPr lang="en-US" sz="2000" dirty="0" smtClean="0">
                <a:solidFill>
                  <a:srgbClr val="483E04"/>
                </a:solidFill>
                <a:cs typeface="B Lotus" pitchFamily="2" charset="-78"/>
              </a:rPr>
              <a:t>IBM</a:t>
            </a:r>
            <a:r>
              <a:rPr lang="fa-IR" sz="2000" dirty="0" smtClean="0">
                <a:solidFill>
                  <a:srgbClr val="483E04"/>
                </a:solidFill>
                <a:cs typeface="B Lotus" pitchFamily="2" charset="-78"/>
              </a:rPr>
              <a:t> </a:t>
            </a:r>
            <a:r>
              <a:rPr lang="fa-IR" sz="2000" dirty="0">
                <a:solidFill>
                  <a:srgbClr val="483E04"/>
                </a:solidFill>
                <a:cs typeface="B Lotus" pitchFamily="2" charset="-78"/>
              </a:rPr>
              <a:t>پیشنهاد شد</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تفاوت این مدل با مدل سلسله مراتبی در این است که </a:t>
            </a:r>
            <a:r>
              <a:rPr lang="fa-IR" sz="2000" dirty="0" smtClean="0">
                <a:solidFill>
                  <a:srgbClr val="483E04"/>
                </a:solidFill>
                <a:cs typeface="B Lotus" pitchFamily="2" charset="-78"/>
              </a:rPr>
              <a:t>رکوردها </a:t>
            </a:r>
            <a:r>
              <a:rPr lang="fa-IR" sz="2000" dirty="0">
                <a:solidFill>
                  <a:srgbClr val="483E04"/>
                </a:solidFill>
                <a:cs typeface="B Lotus" pitchFamily="2" charset="-78"/>
              </a:rPr>
              <a:t>می توانند چندین رکورد </a:t>
            </a:r>
            <a:r>
              <a:rPr lang="fa-IR" sz="2000" dirty="0" smtClean="0">
                <a:solidFill>
                  <a:srgbClr val="483E04"/>
                </a:solidFill>
                <a:cs typeface="B Lotus" pitchFamily="2" charset="-78"/>
              </a:rPr>
              <a:t>«پدر» </a:t>
            </a:r>
            <a:r>
              <a:rPr lang="fa-IR" sz="2000" dirty="0">
                <a:solidFill>
                  <a:srgbClr val="483E04"/>
                </a:solidFill>
                <a:cs typeface="B Lotus" pitchFamily="2" charset="-78"/>
              </a:rPr>
              <a:t>داشته باشند. بنابراین  </a:t>
            </a:r>
            <a:r>
              <a:rPr lang="fa-IR" sz="2000" dirty="0" smtClean="0">
                <a:solidFill>
                  <a:srgbClr val="483E04"/>
                </a:solidFill>
                <a:cs typeface="B Lotus" pitchFamily="2" charset="-78"/>
              </a:rPr>
              <a:t>رکوردها </a:t>
            </a:r>
            <a:r>
              <a:rPr lang="fa-IR" sz="2000" dirty="0">
                <a:solidFill>
                  <a:srgbClr val="483E04"/>
                </a:solidFill>
                <a:cs typeface="B Lotus" pitchFamily="2" charset="-78"/>
              </a:rPr>
              <a:t>در صورت ضرورت می توانند همگی با یکدیگر مرتبط شوند</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ارتباط بین فایل ها و یا </a:t>
            </a:r>
            <a:r>
              <a:rPr lang="fa-IR" sz="2000" dirty="0" smtClean="0">
                <a:solidFill>
                  <a:srgbClr val="483E04"/>
                </a:solidFill>
                <a:cs typeface="B Lotus" pitchFamily="2" charset="-78"/>
              </a:rPr>
              <a:t>رکوردها </a:t>
            </a:r>
            <a:r>
              <a:rPr lang="fa-IR" sz="2000" dirty="0">
                <a:solidFill>
                  <a:srgbClr val="483E04"/>
                </a:solidFill>
                <a:cs typeface="B Lotus" pitchFamily="2" charset="-78"/>
              </a:rPr>
              <a:t>در </a:t>
            </a:r>
            <a:r>
              <a:rPr lang="fa-IR" sz="2000" dirty="0" smtClean="0">
                <a:solidFill>
                  <a:srgbClr val="483E04"/>
                </a:solidFill>
                <a:cs typeface="B Lotus" pitchFamily="2" charset="-78"/>
              </a:rPr>
              <a:t>مدل </a:t>
            </a:r>
            <a:r>
              <a:rPr lang="fa-IR" sz="2000" dirty="0">
                <a:solidFill>
                  <a:srgbClr val="483E04"/>
                </a:solidFill>
                <a:cs typeface="B Lotus" pitchFamily="2" charset="-78"/>
              </a:rPr>
              <a:t>شبکه </a:t>
            </a:r>
            <a:r>
              <a:rPr lang="fa-IR" sz="2000" dirty="0" smtClean="0">
                <a:solidFill>
                  <a:srgbClr val="483E04"/>
                </a:solidFill>
                <a:cs typeface="B Lotus" pitchFamily="2" charset="-78"/>
              </a:rPr>
              <a:t>ای، به سادگی و به </a:t>
            </a:r>
            <a:r>
              <a:rPr lang="fa-IR" sz="2000" dirty="0">
                <a:solidFill>
                  <a:srgbClr val="483E04"/>
                </a:solidFill>
                <a:cs typeface="B Lotus" pitchFamily="2" charset="-78"/>
              </a:rPr>
              <a:t>وسیله </a:t>
            </a:r>
            <a:r>
              <a:rPr lang="fa-IR" sz="2000" dirty="0" smtClean="0">
                <a:solidFill>
                  <a:srgbClr val="483E04"/>
                </a:solidFill>
                <a:cs typeface="B Lotus" pitchFamily="2" charset="-78"/>
              </a:rPr>
              <a:t>گره هایی با چند رابطه انجام می شود.</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بزرگترین کاستی مدل شبکه ای </a:t>
            </a:r>
            <a:r>
              <a:rPr lang="fa-IR" sz="2000" dirty="0" smtClean="0">
                <a:solidFill>
                  <a:srgbClr val="483E04"/>
                </a:solidFill>
                <a:cs typeface="B Lotus" pitchFamily="2" charset="-78"/>
              </a:rPr>
              <a:t>این است </a:t>
            </a:r>
            <a:r>
              <a:rPr lang="fa-IR" sz="2000" dirty="0">
                <a:solidFill>
                  <a:srgbClr val="483E04"/>
                </a:solidFill>
                <a:cs typeface="B Lotus" pitchFamily="2" charset="-78"/>
              </a:rPr>
              <a:t>که برنامه نویسی آن به نسبت پیچیده و مدیریت آن مشکل است.</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968578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rgbClr val="483E04"/>
                </a:solidFill>
                <a:cs typeface="B Lotus" pitchFamily="2" charset="-78"/>
              </a:rPr>
              <a:t>مثال: </a:t>
            </a:r>
            <a:r>
              <a:rPr lang="fa-IR" sz="3200" b="1" dirty="0">
                <a:solidFill>
                  <a:srgbClr val="483E04"/>
                </a:solidFill>
                <a:cs typeface="B Lotus" pitchFamily="2" charset="-78"/>
              </a:rPr>
              <a:t>نمونه ای از یک مدل شبکه </a:t>
            </a:r>
            <a:r>
              <a:rPr lang="fa-IR" sz="3200" b="1" dirty="0" smtClean="0">
                <a:solidFill>
                  <a:srgbClr val="483E04"/>
                </a:solidFill>
                <a:cs typeface="B Lotus" pitchFamily="2" charset="-78"/>
              </a:rPr>
              <a:t>ای</a:t>
            </a:r>
            <a:endParaRPr lang="fa-IR" sz="32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3579849"/>
          </a:xfrm>
          <a:noFill/>
        </p:spPr>
        <p:txBody>
          <a:bodyPr>
            <a:normAutofit/>
          </a:bodyPr>
          <a:lstStyle/>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5" name="Rectangle 4"/>
          <p:cNvSpPr/>
          <p:nvPr/>
        </p:nvSpPr>
        <p:spPr>
          <a:xfrm>
            <a:off x="1752600" y="2209800"/>
            <a:ext cx="1981200" cy="762000"/>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solidFill>
                  <a:srgbClr val="483E04"/>
                </a:solidFill>
                <a:cs typeface="B Lotus" pitchFamily="2" charset="-78"/>
              </a:rPr>
              <a:t>فایل دانشجو</a:t>
            </a:r>
            <a:endParaRPr lang="fa-IR" sz="2800" b="1" dirty="0">
              <a:solidFill>
                <a:srgbClr val="483E04"/>
              </a:solidFill>
              <a:cs typeface="B Lotus" pitchFamily="2" charset="-78"/>
            </a:endParaRPr>
          </a:p>
        </p:txBody>
      </p:sp>
      <p:sp>
        <p:nvSpPr>
          <p:cNvPr id="6" name="Rectangle 5"/>
          <p:cNvSpPr/>
          <p:nvPr/>
        </p:nvSpPr>
        <p:spPr>
          <a:xfrm>
            <a:off x="4953000" y="4128448"/>
            <a:ext cx="1981200" cy="762000"/>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solidFill>
                  <a:srgbClr val="483E04"/>
                </a:solidFill>
                <a:cs typeface="B Lotus" pitchFamily="2" charset="-78"/>
              </a:rPr>
              <a:t>فایل استاد</a:t>
            </a:r>
            <a:endParaRPr lang="fa-IR" sz="2800" b="1" dirty="0">
              <a:solidFill>
                <a:srgbClr val="483E04"/>
              </a:solidFill>
              <a:cs typeface="B Lotus" pitchFamily="2" charset="-78"/>
            </a:endParaRPr>
          </a:p>
        </p:txBody>
      </p:sp>
      <p:sp>
        <p:nvSpPr>
          <p:cNvPr id="7" name="Rectangle 6"/>
          <p:cNvSpPr/>
          <p:nvPr/>
        </p:nvSpPr>
        <p:spPr>
          <a:xfrm>
            <a:off x="1752600" y="4128448"/>
            <a:ext cx="1981200" cy="762000"/>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solidFill>
                  <a:srgbClr val="483E04"/>
                </a:solidFill>
                <a:cs typeface="B Lotus" pitchFamily="2" charset="-78"/>
              </a:rPr>
              <a:t>ثبت نام</a:t>
            </a:r>
            <a:endParaRPr lang="fa-IR" sz="2800" b="1" dirty="0">
              <a:solidFill>
                <a:srgbClr val="483E04"/>
              </a:solidFill>
              <a:cs typeface="B Lotus" pitchFamily="2" charset="-78"/>
            </a:endParaRPr>
          </a:p>
        </p:txBody>
      </p:sp>
      <p:sp>
        <p:nvSpPr>
          <p:cNvPr id="8" name="Rectangle 7"/>
          <p:cNvSpPr/>
          <p:nvPr/>
        </p:nvSpPr>
        <p:spPr>
          <a:xfrm>
            <a:off x="4953000" y="2216623"/>
            <a:ext cx="1981200" cy="762000"/>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solidFill>
                  <a:srgbClr val="483E04"/>
                </a:solidFill>
                <a:cs typeface="B Lotus" pitchFamily="2" charset="-78"/>
              </a:rPr>
              <a:t>فایل دروس</a:t>
            </a:r>
            <a:endParaRPr lang="fa-IR" sz="2800" b="1" dirty="0">
              <a:solidFill>
                <a:srgbClr val="483E04"/>
              </a:solidFill>
              <a:cs typeface="B Lotus" pitchFamily="2" charset="-78"/>
            </a:endParaRPr>
          </a:p>
        </p:txBody>
      </p:sp>
      <p:cxnSp>
        <p:nvCxnSpPr>
          <p:cNvPr id="10" name="Straight Arrow Connector 9"/>
          <p:cNvCxnSpPr>
            <a:stCxn id="5" idx="3"/>
          </p:cNvCxnSpPr>
          <p:nvPr/>
        </p:nvCxnSpPr>
        <p:spPr>
          <a:xfrm>
            <a:off x="3733800" y="2590800"/>
            <a:ext cx="1219200"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33800" y="4509448"/>
            <a:ext cx="1219200" cy="0"/>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p:cNvCxnSpPr>
          <p:nvPr/>
        </p:nvCxnSpPr>
        <p:spPr>
          <a:xfrm>
            <a:off x="2743200" y="2971800"/>
            <a:ext cx="0" cy="1156648"/>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943600" y="2971800"/>
            <a:ext cx="0" cy="1156648"/>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733800" y="2978623"/>
            <a:ext cx="1219200" cy="1149825"/>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772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rgbClr val="483E04"/>
                </a:solidFill>
                <a:cs typeface="B Lotus" pitchFamily="2" charset="-78"/>
              </a:rPr>
              <a:t>ج. </a:t>
            </a:r>
            <a:r>
              <a:rPr lang="fa-IR" sz="3600" b="1" dirty="0">
                <a:solidFill>
                  <a:srgbClr val="483E04"/>
                </a:solidFill>
                <a:cs typeface="B Lotus" pitchFamily="2" charset="-78"/>
              </a:rPr>
              <a:t>مدل رابطه </a:t>
            </a:r>
            <a:r>
              <a:rPr lang="fa-IR" sz="3600" b="1" dirty="0" smtClean="0">
                <a:solidFill>
                  <a:srgbClr val="483E04"/>
                </a:solidFill>
                <a:cs typeface="B Lotus" pitchFamily="2" charset="-78"/>
              </a:rPr>
              <a:t>ای</a:t>
            </a:r>
            <a:endParaRPr lang="fa-IR" sz="36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a:solidFill>
                  <a:srgbClr val="483E04"/>
                </a:solidFill>
                <a:cs typeface="B Lotus" pitchFamily="2" charset="-78"/>
              </a:rPr>
              <a:t>مدل های سلسله مراتبی و شبکه ای از انعطاف لازم برخوردار نبوده، طراحی آن ها </a:t>
            </a:r>
            <a:r>
              <a:rPr lang="fa-IR" sz="2000" dirty="0" smtClean="0">
                <a:solidFill>
                  <a:srgbClr val="483E04"/>
                </a:solidFill>
                <a:cs typeface="B Lotus" pitchFamily="2" charset="-78"/>
              </a:rPr>
              <a:t>زمانبر </a:t>
            </a:r>
            <a:r>
              <a:rPr lang="fa-IR" sz="2000" dirty="0">
                <a:solidFill>
                  <a:srgbClr val="483E04"/>
                </a:solidFill>
                <a:cs typeface="B Lotus" pitchFamily="2" charset="-78"/>
              </a:rPr>
              <a:t>است و برنامه نویسی آن نیز تا حد زیادی دشوار است. </a:t>
            </a:r>
            <a:endParaRPr lang="en-US" sz="2000" dirty="0">
              <a:solidFill>
                <a:srgbClr val="483E04"/>
              </a:solidFill>
              <a:cs typeface="B Lotus" pitchFamily="2" charset="-78"/>
            </a:endParaRPr>
          </a:p>
          <a:p>
            <a:pPr algn="justLow"/>
            <a:r>
              <a:rPr lang="fa-IR" sz="2000" dirty="0">
                <a:solidFill>
                  <a:srgbClr val="483E04"/>
                </a:solidFill>
                <a:cs typeface="B Lotus" pitchFamily="2" charset="-78"/>
              </a:rPr>
              <a:t>بنابراین طراحان پایگاه داده ها مدل جدیدی را ابداع کردند که به مدل رابطه ای مربوط است.</a:t>
            </a:r>
            <a:endParaRPr lang="en-US" sz="2000" dirty="0">
              <a:solidFill>
                <a:srgbClr val="483E04"/>
              </a:solidFill>
              <a:cs typeface="B Lotus" pitchFamily="2" charset="-78"/>
            </a:endParaRPr>
          </a:p>
          <a:p>
            <a:pPr algn="justLow"/>
            <a:r>
              <a:rPr lang="fa-IR" sz="2000" dirty="0">
                <a:solidFill>
                  <a:srgbClr val="483E04"/>
                </a:solidFill>
                <a:cs typeface="B Lotus" pitchFamily="2" charset="-78"/>
              </a:rPr>
              <a:t>این مدل که در سال 1980 توسط  </a:t>
            </a:r>
            <a:r>
              <a:rPr lang="en-US" sz="2000" dirty="0">
                <a:solidFill>
                  <a:srgbClr val="483E04"/>
                </a:solidFill>
                <a:cs typeface="B Lotus" pitchFamily="2" charset="-78"/>
              </a:rPr>
              <a:t>E.F. CODD</a:t>
            </a:r>
            <a:r>
              <a:rPr lang="fa-IR" sz="2000" dirty="0">
                <a:solidFill>
                  <a:srgbClr val="483E04"/>
                </a:solidFill>
                <a:cs typeface="B Lotus" pitchFamily="2" charset="-78"/>
              </a:rPr>
              <a:t>  درشرکت </a:t>
            </a:r>
            <a:r>
              <a:rPr lang="en-US" sz="2000" dirty="0" smtClean="0">
                <a:solidFill>
                  <a:srgbClr val="483E04"/>
                </a:solidFill>
                <a:cs typeface="B Lotus" pitchFamily="2" charset="-78"/>
              </a:rPr>
              <a:t>IBM</a:t>
            </a:r>
            <a:r>
              <a:rPr lang="fa-IR" sz="2000" dirty="0" smtClean="0">
                <a:solidFill>
                  <a:srgbClr val="483E04"/>
                </a:solidFill>
                <a:cs typeface="B Lotus" pitchFamily="2" charset="-78"/>
              </a:rPr>
              <a:t> پیشنهاد </a:t>
            </a:r>
            <a:r>
              <a:rPr lang="fa-IR" sz="2000" dirty="0">
                <a:solidFill>
                  <a:srgbClr val="483E04"/>
                </a:solidFill>
                <a:cs typeface="B Lotus" pitchFamily="2" charset="-78"/>
              </a:rPr>
              <a:t>شد، بلافاصله در نرم افزارهای موجود در آن دوره (</a:t>
            </a:r>
            <a:r>
              <a:rPr lang="en-US" sz="2000" dirty="0">
                <a:solidFill>
                  <a:srgbClr val="483E04"/>
                </a:solidFill>
                <a:cs typeface="B Lotus" pitchFamily="2" charset="-78"/>
              </a:rPr>
              <a:t>INGRES</a:t>
            </a:r>
            <a:r>
              <a:rPr lang="fa-IR" sz="2000" dirty="0">
                <a:solidFill>
                  <a:srgbClr val="483E04"/>
                </a:solidFill>
                <a:cs typeface="B Lotus" pitchFamily="2" charset="-78"/>
              </a:rPr>
              <a:t>، </a:t>
            </a:r>
            <a:r>
              <a:rPr lang="en-US" sz="2000" dirty="0">
                <a:solidFill>
                  <a:srgbClr val="483E04"/>
                </a:solidFill>
                <a:cs typeface="B Lotus" pitchFamily="2" charset="-78"/>
              </a:rPr>
              <a:t>ORACLE</a:t>
            </a:r>
            <a:r>
              <a:rPr lang="fa-IR" sz="2000" dirty="0">
                <a:solidFill>
                  <a:srgbClr val="483E04"/>
                </a:solidFill>
                <a:cs typeface="B Lotus" pitchFamily="2" charset="-78"/>
              </a:rPr>
              <a:t> و </a:t>
            </a:r>
            <a:r>
              <a:rPr lang="en-US" sz="2000" dirty="0">
                <a:solidFill>
                  <a:srgbClr val="483E04"/>
                </a:solidFill>
                <a:cs typeface="B Lotus" pitchFamily="2" charset="-78"/>
              </a:rPr>
              <a:t>DB2</a:t>
            </a:r>
            <a:r>
              <a:rPr lang="fa-IR" sz="2000" dirty="0">
                <a:solidFill>
                  <a:srgbClr val="483E04"/>
                </a:solidFill>
                <a:cs typeface="B Lotus" pitchFamily="2" charset="-78"/>
              </a:rPr>
              <a:t>) پیاده سازی شد.</a:t>
            </a:r>
            <a:endParaRPr lang="en-US" sz="2000" dirty="0">
              <a:solidFill>
                <a:srgbClr val="483E04"/>
              </a:solidFill>
              <a:cs typeface="B Lotus" pitchFamily="2" charset="-78"/>
            </a:endParaRPr>
          </a:p>
          <a:p>
            <a:pPr algn="justLow"/>
            <a:r>
              <a:rPr lang="fa-IR" sz="2000" dirty="0">
                <a:solidFill>
                  <a:srgbClr val="483E04"/>
                </a:solidFill>
                <a:cs typeface="B Lotus" pitchFamily="2" charset="-78"/>
              </a:rPr>
              <a:t>امروزه این مدل از رایج ترین مدل ها در طراحی پایگاه داده ها محسوب می شود؛ چرا که امکان اجرای آن در کامپیوتر های شخصی و با نرم افزار هایی نظیر </a:t>
            </a:r>
            <a:r>
              <a:rPr lang="en-US" sz="2000" dirty="0">
                <a:solidFill>
                  <a:srgbClr val="483E04"/>
                </a:solidFill>
                <a:cs typeface="B Lotus" pitchFamily="2" charset="-78"/>
              </a:rPr>
              <a:t>Micro Soft Access</a:t>
            </a:r>
            <a:r>
              <a:rPr lang="fa-IR" sz="2000" dirty="0">
                <a:solidFill>
                  <a:srgbClr val="483E04"/>
                </a:solidFill>
                <a:cs typeface="B Lotus" pitchFamily="2" charset="-78"/>
              </a:rPr>
              <a:t> به خوبی فراهم شده است.</a:t>
            </a:r>
            <a:endParaRPr lang="en-US" sz="2000" dirty="0">
              <a:solidFill>
                <a:srgbClr val="483E04"/>
              </a:solidFill>
              <a:cs typeface="B Lotus" pitchFamily="2" charset="-78"/>
            </a:endParaRPr>
          </a:p>
          <a:p>
            <a:pPr algn="justLow"/>
            <a:r>
              <a:rPr lang="fa-IR" sz="2000" dirty="0">
                <a:solidFill>
                  <a:srgbClr val="483E04"/>
                </a:solidFill>
                <a:cs typeface="B Lotus" pitchFamily="2" charset="-78"/>
              </a:rPr>
              <a:t>مدل رابطه ای مبتنی بر مفهوم روابط ریاضی است. </a:t>
            </a:r>
            <a:endParaRPr lang="en-US" sz="2000" dirty="0">
              <a:solidFill>
                <a:srgbClr val="483E04"/>
              </a:solidFill>
              <a:cs typeface="B Lotus" pitchFamily="2" charset="-78"/>
            </a:endParaRPr>
          </a:p>
          <a:p>
            <a:pPr algn="justLow"/>
            <a:r>
              <a:rPr lang="fa-IR" sz="2000" dirty="0">
                <a:solidFill>
                  <a:srgbClr val="483E04"/>
                </a:solidFill>
                <a:cs typeface="B Lotus" pitchFamily="2" charset="-78"/>
              </a:rPr>
              <a:t>این مدل به طراحان امکان می دهد تا رکورد ها را در غالب جداول دو بعدی که طول و عرض آن از قبل مشخص می شود ارائه کند. این جداول </a:t>
            </a:r>
            <a:r>
              <a:rPr lang="fa-IR" sz="2000" dirty="0" smtClean="0">
                <a:solidFill>
                  <a:srgbClr val="483E04"/>
                </a:solidFill>
                <a:cs typeface="B Lotus" pitchFamily="2" charset="-78"/>
              </a:rPr>
              <a:t>به وسیله </a:t>
            </a:r>
            <a:r>
              <a:rPr lang="fa-IR" sz="2000" dirty="0">
                <a:solidFill>
                  <a:srgbClr val="483E04"/>
                </a:solidFill>
                <a:cs typeface="B Lotus" pitchFamily="2" charset="-78"/>
              </a:rPr>
              <a:t>روابط منطقی با هم پیوند خورده و به صورت ظروف مرتبط با هم یکپارچه می شوند.</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3754366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rgbClr val="483E04"/>
                </a:solidFill>
                <a:cs typeface="B Lotus" pitchFamily="2" charset="-78"/>
              </a:rPr>
              <a:t>مثال: </a:t>
            </a:r>
            <a:r>
              <a:rPr lang="fa-IR" sz="3200" b="1" dirty="0">
                <a:solidFill>
                  <a:srgbClr val="483E04"/>
                </a:solidFill>
                <a:cs typeface="B Lotus" pitchFamily="2" charset="-78"/>
              </a:rPr>
              <a:t>نمونه ای از یک مدل رابطه </a:t>
            </a:r>
            <a:r>
              <a:rPr lang="fa-IR" sz="3200" b="1" dirty="0" smtClean="0">
                <a:solidFill>
                  <a:srgbClr val="483E04"/>
                </a:solidFill>
                <a:cs typeface="B Lotus" pitchFamily="2" charset="-78"/>
              </a:rPr>
              <a:t>ای</a:t>
            </a:r>
            <a:endParaRPr lang="fa-IR" sz="3200" b="1" dirty="0">
              <a:solidFill>
                <a:srgbClr val="483E04"/>
              </a:solidFill>
              <a:cs typeface="B Lotus"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71367958"/>
              </p:ext>
            </p:extLst>
          </p:nvPr>
        </p:nvGraphicFramePr>
        <p:xfrm>
          <a:off x="762000" y="2738120"/>
          <a:ext cx="3216276" cy="2595880"/>
        </p:xfrm>
        <a:graphic>
          <a:graphicData uri="http://schemas.openxmlformats.org/drawingml/2006/table">
            <a:tbl>
              <a:tblPr rtl="1" firstRow="1" bandRow="1">
                <a:tableStyleId>{5C22544A-7EE6-4342-B048-85BDC9FD1C3A}</a:tableStyleId>
              </a:tblPr>
              <a:tblGrid>
                <a:gridCol w="1072092"/>
                <a:gridCol w="1072092"/>
                <a:gridCol w="1072092"/>
              </a:tblGrid>
              <a:tr h="370840">
                <a:tc gridSpan="3">
                  <a:txBody>
                    <a:bodyPr/>
                    <a:lstStyle/>
                    <a:p>
                      <a:pPr algn="ctr" rtl="1"/>
                      <a:r>
                        <a:rPr lang="fa-IR" dirty="0" smtClean="0">
                          <a:cs typeface="B Lotus" pitchFamily="2" charset="-78"/>
                        </a:rPr>
                        <a:t>فهرست اعضا</a:t>
                      </a:r>
                      <a:endParaRPr lang="fa-IR" dirty="0">
                        <a:cs typeface="B Lotus" pitchFamily="2" charset="-78"/>
                      </a:endParaRPr>
                    </a:p>
                  </a:txBody>
                  <a:tcPr/>
                </a:tc>
                <a:tc hMerge="1">
                  <a:txBody>
                    <a:bodyPr/>
                    <a:lstStyle/>
                    <a:p>
                      <a:pPr rtl="1"/>
                      <a:endParaRPr lang="fa-IR" dirty="0"/>
                    </a:p>
                  </a:txBody>
                  <a:tcPr/>
                </a:tc>
                <a:tc hMerge="1">
                  <a:txBody>
                    <a:bodyPr/>
                    <a:lstStyle/>
                    <a:p>
                      <a:pPr rtl="1"/>
                      <a:endParaRPr lang="fa-IR" dirty="0"/>
                    </a:p>
                  </a:txBody>
                  <a:tcPr/>
                </a:tc>
              </a:tr>
              <a:tr h="370840">
                <a:tc>
                  <a:txBody>
                    <a:bodyPr/>
                    <a:lstStyle/>
                    <a:p>
                      <a:pPr rtl="1"/>
                      <a:r>
                        <a:rPr lang="fa-IR" sz="1400" b="1" dirty="0" smtClean="0">
                          <a:solidFill>
                            <a:srgbClr val="483E04"/>
                          </a:solidFill>
                          <a:cs typeface="B Lotus" pitchFamily="2" charset="-78"/>
                        </a:rPr>
                        <a:t>شمارۀ عضویت</a:t>
                      </a:r>
                      <a:endParaRPr lang="fa-IR" sz="1400" b="1" dirty="0">
                        <a:solidFill>
                          <a:srgbClr val="483E04"/>
                        </a:solidFill>
                        <a:cs typeface="B Lotus" pitchFamily="2" charset="-78"/>
                      </a:endParaRPr>
                    </a:p>
                  </a:txBody>
                  <a:tcPr/>
                </a:tc>
                <a:tc>
                  <a:txBody>
                    <a:bodyPr/>
                    <a:lstStyle/>
                    <a:p>
                      <a:pPr rtl="1"/>
                      <a:r>
                        <a:rPr lang="fa-IR" sz="1200" dirty="0" smtClean="0">
                          <a:solidFill>
                            <a:srgbClr val="483E04"/>
                          </a:solidFill>
                          <a:cs typeface="B Lotus" pitchFamily="2" charset="-78"/>
                        </a:rPr>
                        <a:t>نام و نام خانوادگی</a:t>
                      </a:r>
                      <a:endParaRPr lang="fa-IR" sz="1200"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تلفن</a:t>
                      </a:r>
                      <a:endParaRPr lang="fa-IR" dirty="0">
                        <a:solidFill>
                          <a:srgbClr val="483E04"/>
                        </a:solidFill>
                        <a:cs typeface="B Lotus" pitchFamily="2" charset="-78"/>
                      </a:endParaRPr>
                    </a:p>
                  </a:txBody>
                  <a:tcPr/>
                </a:tc>
              </a:tr>
              <a:tr h="370840">
                <a:tc>
                  <a:txBody>
                    <a:bodyPr/>
                    <a:lstStyle/>
                    <a:p>
                      <a:pPr algn="ctr" rtl="1"/>
                      <a:r>
                        <a:rPr lang="fa-IR" dirty="0" smtClean="0">
                          <a:solidFill>
                            <a:srgbClr val="483E04"/>
                          </a:solidFill>
                          <a:cs typeface="B Lotus" pitchFamily="2" charset="-78"/>
                        </a:rPr>
                        <a:t>711</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خزائی</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...0411</a:t>
                      </a:r>
                      <a:endParaRPr lang="fa-IR" dirty="0">
                        <a:solidFill>
                          <a:srgbClr val="483E04"/>
                        </a:solidFill>
                        <a:cs typeface="B Lotus" pitchFamily="2" charset="-78"/>
                      </a:endParaRPr>
                    </a:p>
                  </a:txBody>
                  <a:tcPr/>
                </a:tc>
              </a:tr>
              <a:tr h="370840">
                <a:tc>
                  <a:txBody>
                    <a:bodyPr/>
                    <a:lstStyle/>
                    <a:p>
                      <a:pPr algn="ctr" rtl="1"/>
                      <a:r>
                        <a:rPr lang="fa-IR" dirty="0" smtClean="0">
                          <a:solidFill>
                            <a:srgbClr val="483E04"/>
                          </a:solidFill>
                          <a:cs typeface="B Lotus" pitchFamily="2" charset="-78"/>
                        </a:rPr>
                        <a:t>712</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عیسی زائی</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...0980</a:t>
                      </a:r>
                      <a:endParaRPr lang="fa-IR" dirty="0">
                        <a:solidFill>
                          <a:srgbClr val="483E04"/>
                        </a:solidFill>
                        <a:cs typeface="B Lotus" pitchFamily="2" charset="-78"/>
                      </a:endParaRPr>
                    </a:p>
                  </a:txBody>
                  <a:tcPr/>
                </a:tc>
              </a:tr>
              <a:tr h="370840">
                <a:tc>
                  <a:txBody>
                    <a:bodyPr/>
                    <a:lstStyle/>
                    <a:p>
                      <a:pPr algn="ctr" rtl="1"/>
                      <a:r>
                        <a:rPr lang="fa-IR" dirty="0" smtClean="0">
                          <a:solidFill>
                            <a:srgbClr val="483E04"/>
                          </a:solidFill>
                          <a:cs typeface="B Lotus" pitchFamily="2" charset="-78"/>
                        </a:rPr>
                        <a:t>713</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نوری</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...0935</a:t>
                      </a:r>
                      <a:endParaRPr lang="fa-IR" dirty="0">
                        <a:solidFill>
                          <a:srgbClr val="483E04"/>
                        </a:solidFill>
                        <a:cs typeface="B Lotus" pitchFamily="2" charset="-78"/>
                      </a:endParaRPr>
                    </a:p>
                  </a:txBody>
                  <a:tcPr/>
                </a:tc>
              </a:tr>
              <a:tr h="370840">
                <a:tc>
                  <a:txBody>
                    <a:bodyPr/>
                    <a:lstStyle/>
                    <a:p>
                      <a:pPr algn="ctr" rtl="1"/>
                      <a:r>
                        <a:rPr lang="fa-IR" dirty="0" smtClean="0">
                          <a:solidFill>
                            <a:srgbClr val="483E04"/>
                          </a:solidFill>
                          <a:cs typeface="B Lotus" pitchFamily="2" charset="-78"/>
                        </a:rPr>
                        <a:t>714</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هرندی</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...0912</a:t>
                      </a:r>
                      <a:endParaRPr lang="fa-IR" dirty="0">
                        <a:solidFill>
                          <a:srgbClr val="483E04"/>
                        </a:solidFill>
                        <a:cs typeface="B Lotus" pitchFamily="2" charset="-78"/>
                      </a:endParaRPr>
                    </a:p>
                  </a:txBody>
                  <a:tcPr/>
                </a:tc>
              </a:tr>
              <a:tr h="370840">
                <a:tc>
                  <a:txBody>
                    <a:bodyPr/>
                    <a:lstStyle/>
                    <a:p>
                      <a:pPr algn="ctr" rtl="1"/>
                      <a:r>
                        <a:rPr lang="fa-IR" dirty="0" smtClean="0">
                          <a:solidFill>
                            <a:srgbClr val="483E04"/>
                          </a:solidFill>
                          <a:cs typeface="B Lotus" pitchFamily="2" charset="-78"/>
                        </a:rPr>
                        <a:t>---</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a:t>
                      </a:r>
                      <a:endParaRPr lang="fa-IR" dirty="0">
                        <a:solidFill>
                          <a:srgbClr val="483E04"/>
                        </a:solidFill>
                        <a:cs typeface="B Lotus" pitchFamily="2" charset="-78"/>
                      </a:endParaRPr>
                    </a:p>
                  </a:txBody>
                  <a:tcPr/>
                </a:tc>
                <a:tc>
                  <a:txBody>
                    <a:bodyPr/>
                    <a:lstStyle/>
                    <a:p>
                      <a:pPr algn="ctr" rtl="1"/>
                      <a:r>
                        <a:rPr lang="fa-IR" dirty="0" smtClean="0">
                          <a:solidFill>
                            <a:srgbClr val="483E04"/>
                          </a:solidFill>
                          <a:cs typeface="B Lotus" pitchFamily="2" charset="-78"/>
                        </a:rPr>
                        <a:t>---</a:t>
                      </a:r>
                      <a:endParaRPr lang="fa-IR" dirty="0">
                        <a:solidFill>
                          <a:srgbClr val="483E04"/>
                        </a:solidFill>
                        <a:cs typeface="B Lotus" pitchFamily="2" charset="-78"/>
                      </a:endParaRPr>
                    </a:p>
                  </a:txBody>
                  <a:tcP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804608528"/>
              </p:ext>
            </p:extLst>
          </p:nvPr>
        </p:nvGraphicFramePr>
        <p:xfrm>
          <a:off x="4556124" y="2736532"/>
          <a:ext cx="3216276" cy="2595880"/>
        </p:xfrm>
        <a:graphic>
          <a:graphicData uri="http://schemas.openxmlformats.org/drawingml/2006/table">
            <a:tbl>
              <a:tblPr rtl="1" firstRow="1" bandRow="1">
                <a:tableStyleId>{5C22544A-7EE6-4342-B048-85BDC9FD1C3A}</a:tableStyleId>
              </a:tblPr>
              <a:tblGrid>
                <a:gridCol w="1072092"/>
                <a:gridCol w="1072092"/>
                <a:gridCol w="1072092"/>
              </a:tblGrid>
              <a:tr h="370840">
                <a:tc gridSpan="3">
                  <a:txBody>
                    <a:bodyPr/>
                    <a:lstStyle/>
                    <a:p>
                      <a:pPr algn="ctr" rtl="1"/>
                      <a:r>
                        <a:rPr lang="fa-IR" dirty="0" smtClean="0">
                          <a:cs typeface="B Lotus" pitchFamily="2" charset="-78"/>
                        </a:rPr>
                        <a:t>سیستم</a:t>
                      </a:r>
                      <a:r>
                        <a:rPr lang="fa-IR" baseline="0" dirty="0" smtClean="0">
                          <a:cs typeface="B Lotus" pitchFamily="2" charset="-78"/>
                        </a:rPr>
                        <a:t> امانی</a:t>
                      </a:r>
                      <a:endParaRPr lang="fa-IR" dirty="0">
                        <a:cs typeface="B Lotus" pitchFamily="2" charset="-78"/>
                      </a:endParaRPr>
                    </a:p>
                  </a:txBody>
                  <a:tcPr/>
                </a:tc>
                <a:tc hMerge="1">
                  <a:txBody>
                    <a:bodyPr/>
                    <a:lstStyle/>
                    <a:p>
                      <a:pPr rtl="1"/>
                      <a:endParaRPr lang="fa-IR" dirty="0"/>
                    </a:p>
                  </a:txBody>
                  <a:tcPr/>
                </a:tc>
                <a:tc hMerge="1">
                  <a:txBody>
                    <a:bodyPr/>
                    <a:lstStyle/>
                    <a:p>
                      <a:pPr rtl="1"/>
                      <a:endParaRPr lang="fa-IR" dirty="0"/>
                    </a:p>
                  </a:txBody>
                  <a:tcPr/>
                </a:tc>
              </a:tr>
              <a:tr h="370840">
                <a:tc>
                  <a:txBody>
                    <a:bodyPr/>
                    <a:lstStyle/>
                    <a:p>
                      <a:pPr algn="ctr" rtl="1"/>
                      <a:r>
                        <a:rPr lang="fa-IR" sz="1400" b="1" dirty="0" smtClean="0">
                          <a:solidFill>
                            <a:srgbClr val="483E04"/>
                          </a:solidFill>
                          <a:cs typeface="B Lotus" pitchFamily="2" charset="-78"/>
                        </a:rPr>
                        <a:t>شمارۀ</a:t>
                      </a:r>
                      <a:r>
                        <a:rPr lang="fa-IR" sz="1400" b="1" baseline="0" dirty="0" smtClean="0">
                          <a:solidFill>
                            <a:srgbClr val="483E04"/>
                          </a:solidFill>
                          <a:cs typeface="B Lotus" pitchFamily="2" charset="-78"/>
                        </a:rPr>
                        <a:t> عضویت</a:t>
                      </a:r>
                      <a:endParaRPr lang="fa-IR" sz="1400" b="1" dirty="0">
                        <a:solidFill>
                          <a:srgbClr val="483E04"/>
                        </a:solidFill>
                        <a:cs typeface="B Lotus" pitchFamily="2" charset="-78"/>
                      </a:endParaRPr>
                    </a:p>
                  </a:txBody>
                  <a:tcPr/>
                </a:tc>
                <a:tc>
                  <a:txBody>
                    <a:bodyPr/>
                    <a:lstStyle/>
                    <a:p>
                      <a:pPr algn="ctr" rtl="1"/>
                      <a:r>
                        <a:rPr lang="fa-IR" b="1" dirty="0" smtClean="0">
                          <a:solidFill>
                            <a:srgbClr val="483E04"/>
                          </a:solidFill>
                          <a:cs typeface="B Lotus" pitchFamily="2" charset="-78"/>
                        </a:rPr>
                        <a:t>کُد</a:t>
                      </a:r>
                      <a:r>
                        <a:rPr lang="fa-IR" b="1" baseline="0" dirty="0" smtClean="0">
                          <a:solidFill>
                            <a:srgbClr val="483E04"/>
                          </a:solidFill>
                          <a:cs typeface="B Lotus" pitchFamily="2" charset="-78"/>
                        </a:rPr>
                        <a:t> کتاب</a:t>
                      </a:r>
                      <a:endParaRPr lang="fa-IR" b="1" dirty="0">
                        <a:solidFill>
                          <a:srgbClr val="483E04"/>
                        </a:solidFill>
                        <a:cs typeface="B Lotus" pitchFamily="2" charset="-78"/>
                      </a:endParaRPr>
                    </a:p>
                  </a:txBody>
                  <a:tcPr/>
                </a:tc>
                <a:tc>
                  <a:txBody>
                    <a:bodyPr/>
                    <a:lstStyle/>
                    <a:p>
                      <a:pPr algn="ctr" rtl="1"/>
                      <a:r>
                        <a:rPr lang="fa-IR" sz="1600" b="1" dirty="0" smtClean="0">
                          <a:solidFill>
                            <a:srgbClr val="483E04"/>
                          </a:solidFill>
                          <a:cs typeface="B Lotus" pitchFamily="2" charset="-78"/>
                        </a:rPr>
                        <a:t>تاریخ تحویل</a:t>
                      </a:r>
                      <a:endParaRPr lang="fa-IR" sz="1600" b="1" dirty="0">
                        <a:solidFill>
                          <a:srgbClr val="483E04"/>
                        </a:solidFill>
                        <a:cs typeface="B Lotus" pitchFamily="2" charset="-78"/>
                      </a:endParaRPr>
                    </a:p>
                  </a:txBody>
                  <a:tcPr/>
                </a:tc>
              </a:tr>
              <a:tr h="370840">
                <a:tc>
                  <a:txBody>
                    <a:bodyPr/>
                    <a:lstStyle/>
                    <a:p>
                      <a:pPr algn="ctr" rtl="1"/>
                      <a:r>
                        <a:rPr lang="fa-IR" b="0" dirty="0" smtClean="0">
                          <a:solidFill>
                            <a:srgbClr val="483E04"/>
                          </a:solidFill>
                          <a:cs typeface="B Lotus" pitchFamily="2" charset="-78"/>
                        </a:rPr>
                        <a:t>712</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52</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1392/8/11</a:t>
                      </a:r>
                      <a:endParaRPr lang="fa-IR" b="0" dirty="0">
                        <a:solidFill>
                          <a:srgbClr val="483E04"/>
                        </a:solidFill>
                        <a:cs typeface="B Lotus" pitchFamily="2" charset="-78"/>
                      </a:endParaRPr>
                    </a:p>
                  </a:txBody>
                  <a:tcPr/>
                </a:tc>
              </a:tr>
              <a:tr h="370840">
                <a:tc>
                  <a:txBody>
                    <a:bodyPr/>
                    <a:lstStyle/>
                    <a:p>
                      <a:pPr algn="ctr" rtl="1"/>
                      <a:r>
                        <a:rPr lang="fa-IR" b="0" dirty="0" smtClean="0">
                          <a:solidFill>
                            <a:srgbClr val="483E04"/>
                          </a:solidFill>
                          <a:cs typeface="B Lotus" pitchFamily="2" charset="-78"/>
                        </a:rPr>
                        <a:t>712</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54</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1392/9/17</a:t>
                      </a:r>
                      <a:endParaRPr lang="fa-IR" b="0" dirty="0">
                        <a:solidFill>
                          <a:srgbClr val="483E04"/>
                        </a:solidFill>
                        <a:cs typeface="B Lotus" pitchFamily="2" charset="-78"/>
                      </a:endParaRPr>
                    </a:p>
                  </a:txBody>
                  <a:tcPr/>
                </a:tc>
              </a:tr>
              <a:tr h="370840">
                <a:tc>
                  <a:txBody>
                    <a:bodyPr/>
                    <a:lstStyle/>
                    <a:p>
                      <a:pPr algn="ctr" rtl="1"/>
                      <a:r>
                        <a:rPr lang="fa-IR" b="0" dirty="0" smtClean="0">
                          <a:solidFill>
                            <a:srgbClr val="483E04"/>
                          </a:solidFill>
                          <a:cs typeface="B Lotus" pitchFamily="2" charset="-78"/>
                        </a:rPr>
                        <a:t>714</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75</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1392/10/2</a:t>
                      </a:r>
                      <a:endParaRPr lang="fa-IR" b="0" dirty="0">
                        <a:solidFill>
                          <a:srgbClr val="483E04"/>
                        </a:solidFill>
                        <a:cs typeface="B Lotus" pitchFamily="2" charset="-78"/>
                      </a:endParaRPr>
                    </a:p>
                  </a:txBody>
                  <a:tcPr/>
                </a:tc>
              </a:tr>
              <a:tr h="370840">
                <a:tc>
                  <a:txBody>
                    <a:bodyPr/>
                    <a:lstStyle/>
                    <a:p>
                      <a:pPr algn="ctr" rtl="1"/>
                      <a:r>
                        <a:rPr lang="fa-IR" b="0" dirty="0" smtClean="0">
                          <a:solidFill>
                            <a:srgbClr val="483E04"/>
                          </a:solidFill>
                          <a:cs typeface="B Lotus" pitchFamily="2" charset="-78"/>
                        </a:rPr>
                        <a:t>714</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89</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1392/12/8</a:t>
                      </a:r>
                      <a:endParaRPr lang="fa-IR" b="0" dirty="0">
                        <a:solidFill>
                          <a:srgbClr val="483E04"/>
                        </a:solidFill>
                        <a:cs typeface="B Lotus" pitchFamily="2" charset="-78"/>
                      </a:endParaRPr>
                    </a:p>
                  </a:txBody>
                  <a:tcPr/>
                </a:tc>
              </a:tr>
              <a:tr h="370840">
                <a:tc>
                  <a:txBody>
                    <a:bodyPr/>
                    <a:lstStyle/>
                    <a:p>
                      <a:pPr algn="ctr" rtl="1"/>
                      <a:r>
                        <a:rPr lang="fa-IR" b="0" dirty="0" smtClean="0">
                          <a:solidFill>
                            <a:srgbClr val="483E04"/>
                          </a:solidFill>
                          <a:cs typeface="B Lotus" pitchFamily="2" charset="-78"/>
                        </a:rPr>
                        <a:t>---</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a:t>
                      </a:r>
                      <a:endParaRPr lang="fa-IR" b="0" dirty="0">
                        <a:solidFill>
                          <a:srgbClr val="483E04"/>
                        </a:solidFill>
                        <a:cs typeface="B Lotus" pitchFamily="2" charset="-78"/>
                      </a:endParaRPr>
                    </a:p>
                  </a:txBody>
                  <a:tcPr/>
                </a:tc>
                <a:tc>
                  <a:txBody>
                    <a:bodyPr/>
                    <a:lstStyle/>
                    <a:p>
                      <a:pPr algn="ctr" rtl="1"/>
                      <a:r>
                        <a:rPr lang="fa-IR" b="0" dirty="0" smtClean="0">
                          <a:solidFill>
                            <a:srgbClr val="483E04"/>
                          </a:solidFill>
                          <a:cs typeface="B Lotus" pitchFamily="2" charset="-78"/>
                        </a:rPr>
                        <a:t>---</a:t>
                      </a:r>
                      <a:endParaRPr lang="fa-IR" b="0" dirty="0">
                        <a:solidFill>
                          <a:srgbClr val="483E04"/>
                        </a:solidFill>
                        <a:cs typeface="B Lotus" pitchFamily="2" charset="-78"/>
                      </a:endParaRPr>
                    </a:p>
                  </a:txBody>
                  <a:tcPr/>
                </a:tc>
              </a:tr>
            </a:tbl>
          </a:graphicData>
        </a:graphic>
      </p:graphicFrame>
      <p:sp>
        <p:nvSpPr>
          <p:cNvPr id="7" name="Rectangle 6"/>
          <p:cNvSpPr/>
          <p:nvPr/>
        </p:nvSpPr>
        <p:spPr>
          <a:xfrm>
            <a:off x="2895600" y="3048000"/>
            <a:ext cx="1143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6705600" y="3048000"/>
            <a:ext cx="1143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4" name="Straight Arrow Connector 13"/>
          <p:cNvCxnSpPr>
            <a:endCxn id="7" idx="0"/>
          </p:cNvCxnSpPr>
          <p:nvPr/>
        </p:nvCxnSpPr>
        <p:spPr>
          <a:xfrm>
            <a:off x="3467100" y="2514600"/>
            <a:ext cx="0"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277100" y="2514600"/>
            <a:ext cx="0"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67100" y="2514600"/>
            <a:ext cx="381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81400" y="2052935"/>
            <a:ext cx="1981200" cy="461665"/>
          </a:xfrm>
          <a:prstGeom prst="rect">
            <a:avLst/>
          </a:prstGeom>
          <a:noFill/>
        </p:spPr>
        <p:txBody>
          <a:bodyPr wrap="square" rtlCol="1">
            <a:spAutoFit/>
          </a:bodyPr>
          <a:lstStyle/>
          <a:p>
            <a:r>
              <a:rPr lang="en-US" sz="2400" b="1" dirty="0" smtClean="0">
                <a:solidFill>
                  <a:srgbClr val="483E04"/>
                </a:solidFill>
              </a:rPr>
              <a:t>1:N</a:t>
            </a:r>
            <a:endParaRPr lang="fa-IR" sz="2400" b="1" dirty="0">
              <a:solidFill>
                <a:srgbClr val="483E04"/>
              </a:solidFill>
            </a:endParaRPr>
          </a:p>
        </p:txBody>
      </p:sp>
    </p:spTree>
    <p:extLst>
      <p:ext uri="{BB962C8B-B14F-4D97-AF65-F5344CB8AC3E}">
        <p14:creationId xmlns:p14="http://schemas.microsoft.com/office/powerpoint/2010/main" val="1165335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rgbClr val="483E04"/>
                </a:solidFill>
                <a:cs typeface="B Lotus" pitchFamily="2" charset="-78"/>
              </a:rPr>
              <a:t>د. </a:t>
            </a:r>
            <a:r>
              <a:rPr lang="fa-IR" sz="3600" b="1" dirty="0">
                <a:solidFill>
                  <a:srgbClr val="483E04"/>
                </a:solidFill>
                <a:cs typeface="B Lotus" pitchFamily="2" charset="-78"/>
              </a:rPr>
              <a:t>مدل شیء </a:t>
            </a:r>
            <a:r>
              <a:rPr lang="fa-IR" sz="3600" b="1" dirty="0" smtClean="0">
                <a:solidFill>
                  <a:srgbClr val="483E04"/>
                </a:solidFill>
                <a:cs typeface="B Lotus" pitchFamily="2" charset="-78"/>
              </a:rPr>
              <a:t>گرا</a:t>
            </a:r>
            <a:endParaRPr lang="fa-IR" sz="36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fa-IR" sz="2000" dirty="0">
                <a:solidFill>
                  <a:srgbClr val="483E04"/>
                </a:solidFill>
                <a:cs typeface="B Lotus" pitchFamily="2" charset="-78"/>
              </a:rPr>
              <a:t>این مدل نسبت به مدل های قبلی از انعطاف بیشتر برخوردار است</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پایگاه داده های شیء گرا مجموعه ای از داده های انتزاعی، اشیاء و کلاس ها را در بر می گیرد که علاوه بر متن و اعداد، داده های صوتی، تصویری و گرافیکی نیز در آن ها ذخیره سازی شده و مدل بازیابی قرار می گیرند</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برخی از پایگاه داده های شیء گرا این امکان را فراهم می کنند تا خصیصه ها، رویه های بازیابی داده ها و قوانین پردازش آن ها را همراه با خود داده ها ذخیره کنند.</a:t>
            </a:r>
            <a:endParaRPr lang="en-US" sz="2000" dirty="0">
              <a:solidFill>
                <a:srgbClr val="483E04"/>
              </a:solidFill>
              <a:cs typeface="B Lotus" pitchFamily="2" charset="-78"/>
            </a:endParaRPr>
          </a:p>
          <a:p>
            <a:pPr indent="0" algn="justLow">
              <a:buNone/>
            </a:pPr>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65335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شمای کلّی مدل شیءگرا</a:t>
            </a:r>
            <a:endParaRPr lang="fa-IR" sz="3600" b="1"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grpSp>
        <p:nvGrpSpPr>
          <p:cNvPr id="16" name="Group 15"/>
          <p:cNvGrpSpPr/>
          <p:nvPr/>
        </p:nvGrpSpPr>
        <p:grpSpPr>
          <a:xfrm>
            <a:off x="1981200" y="1527412"/>
            <a:ext cx="5029200" cy="4495800"/>
            <a:chOff x="1981200" y="1527412"/>
            <a:chExt cx="5029200" cy="4495800"/>
          </a:xfrm>
        </p:grpSpPr>
        <p:grpSp>
          <p:nvGrpSpPr>
            <p:cNvPr id="10" name="Group 9"/>
            <p:cNvGrpSpPr/>
            <p:nvPr/>
          </p:nvGrpSpPr>
          <p:grpSpPr>
            <a:xfrm>
              <a:off x="1981200" y="1527412"/>
              <a:ext cx="5029200" cy="4495800"/>
              <a:chOff x="1944806" y="1527412"/>
              <a:chExt cx="5029200" cy="4495800"/>
            </a:xfrm>
          </p:grpSpPr>
          <p:sp>
            <p:nvSpPr>
              <p:cNvPr id="5" name="Rectangle 4"/>
              <p:cNvSpPr/>
              <p:nvPr/>
            </p:nvSpPr>
            <p:spPr>
              <a:xfrm>
                <a:off x="1944806" y="1527412"/>
                <a:ext cx="5029200" cy="449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1944806" y="1527412"/>
                <a:ext cx="5029200" cy="529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rgbClr val="483E04"/>
                    </a:solidFill>
                  </a:rPr>
                  <a:t>Object Class A</a:t>
                </a:r>
                <a:endParaRPr lang="fa-IR" sz="2800" b="1" dirty="0">
                  <a:solidFill>
                    <a:srgbClr val="483E04"/>
                  </a:solidFill>
                </a:endParaRPr>
              </a:p>
            </p:txBody>
          </p:sp>
          <p:sp>
            <p:nvSpPr>
              <p:cNvPr id="8" name="Rectangle 7"/>
              <p:cNvSpPr/>
              <p:nvPr/>
            </p:nvSpPr>
            <p:spPr>
              <a:xfrm>
                <a:off x="1944806" y="5489812"/>
                <a:ext cx="5029200" cy="529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rgbClr val="483E04"/>
                    </a:solidFill>
                  </a:rPr>
                  <a:t>Methods</a:t>
                </a:r>
                <a:endParaRPr lang="fa-IR" sz="2800" b="1" dirty="0">
                  <a:solidFill>
                    <a:srgbClr val="483E04"/>
                  </a:solidFill>
                </a:endParaRPr>
              </a:p>
            </p:txBody>
          </p:sp>
          <p:sp>
            <p:nvSpPr>
              <p:cNvPr id="9" name="TextBox 8"/>
              <p:cNvSpPr txBox="1"/>
              <p:nvPr/>
            </p:nvSpPr>
            <p:spPr>
              <a:xfrm>
                <a:off x="2590800" y="2057400"/>
                <a:ext cx="2895600" cy="400110"/>
              </a:xfrm>
              <a:prstGeom prst="rect">
                <a:avLst/>
              </a:prstGeom>
              <a:noFill/>
            </p:spPr>
            <p:txBody>
              <a:bodyPr wrap="square" rtlCol="1">
                <a:spAutoFit/>
              </a:bodyPr>
              <a:lstStyle/>
              <a:p>
                <a:r>
                  <a:rPr lang="en-US" sz="2000" b="1" dirty="0" smtClean="0">
                    <a:solidFill>
                      <a:srgbClr val="483E04"/>
                    </a:solidFill>
                  </a:rPr>
                  <a:t>Object Attributes</a:t>
                </a:r>
                <a:endParaRPr lang="fa-IR" sz="2000" b="1" dirty="0">
                  <a:solidFill>
                    <a:srgbClr val="483E04"/>
                  </a:solidFill>
                </a:endParaRPr>
              </a:p>
            </p:txBody>
          </p:sp>
        </p:grpSp>
        <p:grpSp>
          <p:nvGrpSpPr>
            <p:cNvPr id="11" name="Group 10"/>
            <p:cNvGrpSpPr/>
            <p:nvPr/>
          </p:nvGrpSpPr>
          <p:grpSpPr>
            <a:xfrm>
              <a:off x="3314700" y="2706806"/>
              <a:ext cx="2362200" cy="2137012"/>
              <a:chOff x="1944806" y="1527412"/>
              <a:chExt cx="5029200" cy="4495800"/>
            </a:xfrm>
          </p:grpSpPr>
          <p:sp>
            <p:nvSpPr>
              <p:cNvPr id="12" name="Rectangle 11"/>
              <p:cNvSpPr/>
              <p:nvPr/>
            </p:nvSpPr>
            <p:spPr>
              <a:xfrm>
                <a:off x="1944806" y="1527412"/>
                <a:ext cx="5029200" cy="449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Rectangle 12"/>
              <p:cNvSpPr/>
              <p:nvPr/>
            </p:nvSpPr>
            <p:spPr>
              <a:xfrm>
                <a:off x="1944806" y="1527412"/>
                <a:ext cx="5029200" cy="529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smtClean="0">
                    <a:solidFill>
                      <a:srgbClr val="483E04"/>
                    </a:solidFill>
                  </a:rPr>
                  <a:t>Object Class B</a:t>
                </a:r>
                <a:endParaRPr lang="fa-IR" sz="2000" b="1" dirty="0">
                  <a:solidFill>
                    <a:srgbClr val="483E04"/>
                  </a:solidFill>
                </a:endParaRPr>
              </a:p>
            </p:txBody>
          </p:sp>
          <p:sp>
            <p:nvSpPr>
              <p:cNvPr id="14" name="Rectangle 13"/>
              <p:cNvSpPr/>
              <p:nvPr/>
            </p:nvSpPr>
            <p:spPr>
              <a:xfrm>
                <a:off x="1944806" y="5489812"/>
                <a:ext cx="5029200" cy="529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rgbClr val="483E04"/>
                    </a:solidFill>
                  </a:rPr>
                  <a:t>Methods</a:t>
                </a:r>
                <a:endParaRPr lang="fa-IR" b="1" dirty="0">
                  <a:solidFill>
                    <a:srgbClr val="483E04"/>
                  </a:solidFill>
                </a:endParaRPr>
              </a:p>
            </p:txBody>
          </p:sp>
          <p:sp>
            <p:nvSpPr>
              <p:cNvPr id="15" name="TextBox 14"/>
              <p:cNvSpPr txBox="1"/>
              <p:nvPr/>
            </p:nvSpPr>
            <p:spPr>
              <a:xfrm>
                <a:off x="3023895" y="2057400"/>
                <a:ext cx="2895601" cy="582745"/>
              </a:xfrm>
              <a:prstGeom prst="rect">
                <a:avLst/>
              </a:prstGeom>
              <a:noFill/>
            </p:spPr>
            <p:txBody>
              <a:bodyPr wrap="square" rtlCol="1">
                <a:spAutoFit/>
              </a:bodyPr>
              <a:lstStyle/>
              <a:p>
                <a:r>
                  <a:rPr lang="en-US" sz="1200" b="1" dirty="0" smtClean="0">
                    <a:solidFill>
                      <a:srgbClr val="483E04"/>
                    </a:solidFill>
                  </a:rPr>
                  <a:t>Object Attributes</a:t>
                </a:r>
                <a:endParaRPr lang="fa-IR" sz="1200" b="1" dirty="0">
                  <a:solidFill>
                    <a:srgbClr val="483E04"/>
                  </a:solidFill>
                </a:endParaRPr>
              </a:p>
            </p:txBody>
          </p:sp>
        </p:grpSp>
      </p:grpSp>
    </p:spTree>
    <p:extLst>
      <p:ext uri="{BB962C8B-B14F-4D97-AF65-F5344CB8AC3E}">
        <p14:creationId xmlns:p14="http://schemas.microsoft.com/office/powerpoint/2010/main" val="11653352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سیستم مدیریت پایگاه داده ها</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marL="114300" indent="0" algn="justLow">
              <a:buNone/>
            </a:pPr>
            <a:r>
              <a:rPr lang="fa-IR" sz="2000" dirty="0">
                <a:solidFill>
                  <a:srgbClr val="483E04"/>
                </a:solidFill>
                <a:cs typeface="B Lotus" pitchFamily="2" charset="-78"/>
              </a:rPr>
              <a:t>برای طراحی و ایجاد پایگاه داده ها دو رویکرد </a:t>
            </a:r>
            <a:r>
              <a:rPr lang="fa-IR" sz="2000" dirty="0" smtClean="0">
                <a:solidFill>
                  <a:srgbClr val="483E04"/>
                </a:solidFill>
                <a:cs typeface="B Lotus" pitchFamily="2" charset="-78"/>
              </a:rPr>
              <a:t>اساسی وجود </a:t>
            </a:r>
            <a:r>
              <a:rPr lang="fa-IR" sz="2000" dirty="0">
                <a:solidFill>
                  <a:srgbClr val="483E04"/>
                </a:solidFill>
                <a:cs typeface="B Lotus" pitchFamily="2" charset="-78"/>
              </a:rPr>
              <a:t>دارد</a:t>
            </a:r>
            <a:r>
              <a:rPr lang="fa-IR" sz="2000" dirty="0" smtClean="0">
                <a:solidFill>
                  <a:srgbClr val="483E04"/>
                </a:solidFill>
                <a:cs typeface="B Lotus" pitchFamily="2" charset="-78"/>
              </a:rPr>
              <a:t>:</a:t>
            </a:r>
          </a:p>
          <a:p>
            <a:pPr marL="114300" indent="0" algn="justLow">
              <a:buNone/>
            </a:pPr>
            <a:endParaRPr lang="en-US" sz="2000" dirty="0">
              <a:solidFill>
                <a:srgbClr val="483E04"/>
              </a:solidFill>
              <a:cs typeface="B Lotus" pitchFamily="2" charset="-78"/>
            </a:endParaRPr>
          </a:p>
          <a:p>
            <a:pPr algn="justLow"/>
            <a:r>
              <a:rPr lang="fa-IR" sz="2000" dirty="0">
                <a:solidFill>
                  <a:srgbClr val="483E04"/>
                </a:solidFill>
                <a:cs typeface="B Lotus" pitchFamily="2" charset="-78"/>
              </a:rPr>
              <a:t>رویکرد </a:t>
            </a:r>
            <a:r>
              <a:rPr lang="fa-IR" sz="2000" dirty="0" smtClean="0">
                <a:solidFill>
                  <a:srgbClr val="483E04"/>
                </a:solidFill>
                <a:cs typeface="B Lotus" pitchFamily="2" charset="-78"/>
              </a:rPr>
              <a:t>اوّل</a:t>
            </a:r>
            <a:r>
              <a:rPr lang="fa-IR" sz="2000" dirty="0">
                <a:solidFill>
                  <a:srgbClr val="483E04"/>
                </a:solidFill>
                <a:cs typeface="B Lotus" pitchFamily="2" charset="-78"/>
              </a:rPr>
              <a:t>: در این رویکرد با استفاده از یک و یا چند زبان برنامه نویسی( نظیر </a:t>
            </a:r>
            <a:r>
              <a:rPr lang="en-US" sz="2000" dirty="0">
                <a:solidFill>
                  <a:srgbClr val="483E04"/>
                </a:solidFill>
                <a:cs typeface="B Lotus" pitchFamily="2" charset="-78"/>
              </a:rPr>
              <a:t>SQL</a:t>
            </a:r>
            <a:r>
              <a:rPr lang="fa-IR" sz="2000" dirty="0">
                <a:solidFill>
                  <a:srgbClr val="483E04"/>
                </a:solidFill>
                <a:cs typeface="B Lotus" pitchFamily="2" charset="-78"/>
              </a:rPr>
              <a:t>) به طور مستقیم کلیه ساختار ها، جدول ها، رکوردها، تصاویر و روال ها را بر حسب اهداف و انتظارات پیش بینی </a:t>
            </a:r>
            <a:r>
              <a:rPr lang="fa-IR" sz="2000" dirty="0" smtClean="0">
                <a:solidFill>
                  <a:srgbClr val="483E04"/>
                </a:solidFill>
                <a:cs typeface="B Lotus" pitchFamily="2" charset="-78"/>
              </a:rPr>
              <a:t>شده، </a:t>
            </a:r>
            <a:r>
              <a:rPr lang="fa-IR" sz="2000" dirty="0">
                <a:solidFill>
                  <a:srgbClr val="483E04"/>
                </a:solidFill>
                <a:cs typeface="B Lotus" pitchFamily="2" charset="-78"/>
              </a:rPr>
              <a:t>خط به خط برنامه نویسی کرده و پس از تست و آزمایش به وسیله آن از پایگاه داده ها استفاده می کنند. این رویکرد به دلیل اینکه بسیار فنی، پیچیده، وقت گیر و پر هزینه است، جز برای نرم افزار سازان حرفه ای، در میان کاربران معمولی از استقبال چندانی برخوردار نیست</a:t>
            </a:r>
            <a:r>
              <a:rPr lang="fa-IR" sz="2000" dirty="0" smtClean="0">
                <a:solidFill>
                  <a:srgbClr val="483E04"/>
                </a:solidFill>
                <a:cs typeface="B Lotus" pitchFamily="2" charset="-78"/>
              </a:rPr>
              <a:t>.</a:t>
            </a:r>
          </a:p>
          <a:p>
            <a:pPr algn="justLow"/>
            <a:endParaRPr lang="en-US" sz="2000" dirty="0">
              <a:solidFill>
                <a:srgbClr val="483E04"/>
              </a:solidFill>
              <a:cs typeface="B Lotus" pitchFamily="2" charset="-78"/>
            </a:endParaRPr>
          </a:p>
          <a:p>
            <a:pPr algn="justLow"/>
            <a:r>
              <a:rPr lang="fa-IR" sz="2000" dirty="0">
                <a:solidFill>
                  <a:srgbClr val="483E04"/>
                </a:solidFill>
                <a:cs typeface="B Lotus" pitchFamily="2" charset="-78"/>
              </a:rPr>
              <a:t>رویکرد </a:t>
            </a:r>
            <a:r>
              <a:rPr lang="fa-IR" sz="2000" dirty="0" smtClean="0">
                <a:solidFill>
                  <a:srgbClr val="483E04"/>
                </a:solidFill>
                <a:cs typeface="B Lotus" pitchFamily="2" charset="-78"/>
              </a:rPr>
              <a:t>دوّم</a:t>
            </a:r>
            <a:r>
              <a:rPr lang="fa-IR" sz="2000" dirty="0">
                <a:solidFill>
                  <a:srgbClr val="483E04"/>
                </a:solidFill>
                <a:cs typeface="B Lotus" pitchFamily="2" charset="-78"/>
              </a:rPr>
              <a:t>: که به </a:t>
            </a:r>
            <a:r>
              <a:rPr lang="en-US" sz="2000" dirty="0">
                <a:solidFill>
                  <a:srgbClr val="483E04"/>
                </a:solidFill>
                <a:cs typeface="B Lotus" pitchFamily="2" charset="-78"/>
              </a:rPr>
              <a:t>DBMS</a:t>
            </a:r>
            <a:r>
              <a:rPr lang="fa-IR" sz="2000" dirty="0">
                <a:solidFill>
                  <a:srgbClr val="483E04"/>
                </a:solidFill>
                <a:cs typeface="B Lotus" pitchFamily="2" charset="-78"/>
              </a:rPr>
              <a:t> </a:t>
            </a:r>
            <a:r>
              <a:rPr lang="fa-IR" sz="2000" dirty="0" smtClean="0">
                <a:solidFill>
                  <a:srgbClr val="483E04"/>
                </a:solidFill>
                <a:cs typeface="B Lotus" pitchFamily="2" charset="-78"/>
              </a:rPr>
              <a:t>معروف است، </a:t>
            </a:r>
            <a:r>
              <a:rPr lang="fa-IR" sz="2000" dirty="0">
                <a:solidFill>
                  <a:srgbClr val="483E04"/>
                </a:solidFill>
                <a:cs typeface="B Lotus" pitchFamily="2" charset="-78"/>
              </a:rPr>
              <a:t>بسیار ساده و انعطاف پذیر است. در این رویکرد نیازی به برنامه </a:t>
            </a:r>
            <a:r>
              <a:rPr lang="fa-IR" sz="2000" dirty="0" smtClean="0">
                <a:solidFill>
                  <a:srgbClr val="483E04"/>
                </a:solidFill>
                <a:cs typeface="B Lotus" pitchFamily="2" charset="-78"/>
              </a:rPr>
              <a:t>نویسی </a:t>
            </a:r>
            <a:r>
              <a:rPr lang="fa-IR" sz="2000" dirty="0">
                <a:solidFill>
                  <a:srgbClr val="483E04"/>
                </a:solidFill>
                <a:cs typeface="B Lotus" pitchFamily="2" charset="-78"/>
              </a:rPr>
              <a:t>سنتی نیست؛ بلکه همه چیز از قبل پیش بینی </a:t>
            </a:r>
            <a:r>
              <a:rPr lang="fa-IR" sz="2000" dirty="0" smtClean="0">
                <a:solidFill>
                  <a:srgbClr val="483E04"/>
                </a:solidFill>
                <a:cs typeface="B Lotus" pitchFamily="2" charset="-78"/>
              </a:rPr>
              <a:t>شده است. </a:t>
            </a:r>
            <a:r>
              <a:rPr lang="fa-IR" sz="2000" dirty="0">
                <a:solidFill>
                  <a:srgbClr val="483E04"/>
                </a:solidFill>
                <a:cs typeface="B Lotus" pitchFamily="2" charset="-78"/>
              </a:rPr>
              <a:t>در یک </a:t>
            </a:r>
            <a:r>
              <a:rPr lang="en-US" sz="2000" dirty="0">
                <a:solidFill>
                  <a:srgbClr val="483E04"/>
                </a:solidFill>
                <a:cs typeface="B Lotus" pitchFamily="2" charset="-78"/>
              </a:rPr>
              <a:t>DBMS</a:t>
            </a:r>
            <a:r>
              <a:rPr lang="fa-IR" sz="2000" dirty="0">
                <a:solidFill>
                  <a:srgbClr val="483E04"/>
                </a:solidFill>
                <a:cs typeface="B Lotus" pitchFamily="2" charset="-78"/>
              </a:rPr>
              <a:t> با استفاده از نرم افزار های خاصی تمامی امکانات به صورت چند رسانه ای برای ایجاد کلیه اجزا و ساختار های پایگاه داده ها با مدل های رابطه ای و یا شیء گرا در محیطی جذاب و منعطف فراهم شده است.</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653352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en-US" dirty="0" smtClean="0">
                <a:solidFill>
                  <a:schemeClr val="accent1"/>
                </a:solidFill>
                <a:cs typeface="B Lotus" pitchFamily="2" charset="-78"/>
              </a:rPr>
              <a:t>DBMS</a:t>
            </a:r>
            <a:endParaRPr lang="fa-IR"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Low"/>
            <a:r>
              <a:rPr lang="en-US" sz="2400" dirty="0">
                <a:solidFill>
                  <a:srgbClr val="483E04"/>
                </a:solidFill>
                <a:cs typeface="B Lotus" pitchFamily="2" charset="-78"/>
              </a:rPr>
              <a:t>DBMS</a:t>
            </a:r>
            <a:r>
              <a:rPr lang="fa-IR" sz="2400" dirty="0">
                <a:solidFill>
                  <a:srgbClr val="483E04"/>
                </a:solidFill>
                <a:cs typeface="B Lotus" pitchFamily="2" charset="-78"/>
              </a:rPr>
              <a:t> ها به منزله یک واسطه نرم افزاری بین کاربران و پایگاه داده ها محسوب می شوند. به عبارت دیگر مجموعه ای از نرم افزار ها و برنامه های از پیش طراحی شده ای هستند که امکان ایجاد، مدیریت و پردازش پایگاه داده ها را با کمترین عملیات و در کمترین زمان میسر می سازد. </a:t>
            </a:r>
            <a:endParaRPr lang="fa-IR" sz="2400" dirty="0" smtClean="0">
              <a:solidFill>
                <a:srgbClr val="483E04"/>
              </a:solidFill>
              <a:cs typeface="B Lotus" pitchFamily="2" charset="-78"/>
            </a:endParaRPr>
          </a:p>
          <a:p>
            <a:pPr algn="justLow"/>
            <a:endParaRPr lang="en-US" sz="2400" dirty="0">
              <a:solidFill>
                <a:srgbClr val="483E04"/>
              </a:solidFill>
              <a:cs typeface="B Lotus" pitchFamily="2" charset="-78"/>
            </a:endParaRPr>
          </a:p>
          <a:p>
            <a:pPr algn="justLow"/>
            <a:r>
              <a:rPr lang="fa-IR" sz="2400" dirty="0">
                <a:solidFill>
                  <a:srgbClr val="483E04"/>
                </a:solidFill>
                <a:cs typeface="B Lotus" pitchFamily="2" charset="-78"/>
              </a:rPr>
              <a:t>در این نرم افزارها پنجره ها، منوها و دستورالعمل های بسیار ساده و موثر پیش بینی شده است که کاربران تنها با وارد کردن مختصات داده های مورد نیاز به همراه پارامتر های </a:t>
            </a:r>
            <a:r>
              <a:rPr lang="fa-IR" sz="2400" dirty="0" smtClean="0">
                <a:solidFill>
                  <a:srgbClr val="483E04"/>
                </a:solidFill>
                <a:cs typeface="B Lotus" pitchFamily="2" charset="-78"/>
              </a:rPr>
              <a:t>آن، </a:t>
            </a:r>
            <a:r>
              <a:rPr lang="fa-IR" sz="2400" dirty="0">
                <a:solidFill>
                  <a:srgbClr val="483E04"/>
                </a:solidFill>
                <a:cs typeface="B Lotus" pitchFamily="2" charset="-78"/>
              </a:rPr>
              <a:t>بلافاصله پایگاه خود را ایجاد کرده و از آن استفاده </a:t>
            </a:r>
            <a:r>
              <a:rPr lang="fa-IR" sz="2400" dirty="0" smtClean="0">
                <a:solidFill>
                  <a:srgbClr val="483E04"/>
                </a:solidFill>
                <a:cs typeface="B Lotus" pitchFamily="2" charset="-78"/>
              </a:rPr>
              <a:t>می کنند</a:t>
            </a:r>
            <a:r>
              <a:rPr lang="fa-IR" sz="2400" dirty="0">
                <a:solidFill>
                  <a:srgbClr val="483E04"/>
                </a:solidFill>
                <a:cs typeface="B Lotus" pitchFamily="2" charset="-78"/>
              </a:rPr>
              <a:t>.</a:t>
            </a:r>
            <a:endParaRPr lang="en-US" sz="2400" dirty="0">
              <a:solidFill>
                <a:srgbClr val="483E04"/>
              </a:solidFill>
              <a:cs typeface="B Lotus" pitchFamily="2" charset="-78"/>
            </a:endParaRPr>
          </a:p>
          <a:p>
            <a:pPr indent="0" algn="justLow">
              <a:buNone/>
            </a:pPr>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65335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a:solidFill>
                  <a:srgbClr val="483E04"/>
                </a:solidFill>
                <a:cs typeface="B Lotus" pitchFamily="2" charset="-78"/>
              </a:rPr>
              <a:t>مراحل مختلف طراحی پایگاه داده ها </a:t>
            </a:r>
          </a:p>
        </p:txBody>
      </p:sp>
      <p:sp>
        <p:nvSpPr>
          <p:cNvPr id="3" name="Content Placeholder 2"/>
          <p:cNvSpPr>
            <a:spLocks noGrp="1"/>
          </p:cNvSpPr>
          <p:nvPr>
            <p:ph idx="1"/>
          </p:nvPr>
        </p:nvSpPr>
        <p:spPr>
          <a:xfrm>
            <a:off x="822960" y="1525551"/>
            <a:ext cx="7520940" cy="4646649"/>
          </a:xfrm>
        </p:spPr>
        <p:txBody>
          <a:bodyPr>
            <a:normAutofit/>
          </a:bodyPr>
          <a:lstStyle/>
          <a:p>
            <a:pPr algn="justLow"/>
            <a:r>
              <a:rPr lang="fa-IR" sz="2000" dirty="0" smtClean="0">
                <a:solidFill>
                  <a:srgbClr val="483E04"/>
                </a:solidFill>
                <a:cs typeface="B Lotus" pitchFamily="2" charset="-78"/>
              </a:rPr>
              <a:t>«طراحی» </a:t>
            </a:r>
            <a:r>
              <a:rPr lang="fa-IR" sz="2000" dirty="0">
                <a:solidFill>
                  <a:srgbClr val="483E04"/>
                </a:solidFill>
                <a:cs typeface="B Lotus" pitchFamily="2" charset="-78"/>
              </a:rPr>
              <a:t>یعنی پایه گذاری و ایجاد سیستمی جدید از طریق مستند سازی و مدل سازی تمای مشخصات و مختصاتی که آن سیستم باید دارا باشد. طراحان سیستم نقش معماران را ایفا می </a:t>
            </a:r>
            <a:r>
              <a:rPr lang="fa-IR" sz="2000" dirty="0" smtClean="0">
                <a:solidFill>
                  <a:srgbClr val="483E04"/>
                </a:solidFill>
                <a:cs typeface="B Lotus" pitchFamily="2" charset="-78"/>
              </a:rPr>
              <a:t>کنند؛ یعنی </a:t>
            </a:r>
            <a:r>
              <a:rPr lang="fa-IR" sz="2000" dirty="0">
                <a:solidFill>
                  <a:srgbClr val="483E04"/>
                </a:solidFill>
                <a:cs typeface="B Lotus" pitchFamily="2" charset="-78"/>
              </a:rPr>
              <a:t>طرح و نقشه را تهیه کرده تا برنامه نویسان بتوانند آن ها را به صورت عملی اجرا و پیاده سازی نمایند.</a:t>
            </a:r>
            <a:endParaRPr lang="en-US" sz="2000" dirty="0">
              <a:solidFill>
                <a:srgbClr val="483E04"/>
              </a:solidFill>
              <a:cs typeface="B Lotus" pitchFamily="2" charset="-78"/>
            </a:endParaRPr>
          </a:p>
          <a:p>
            <a:pPr algn="justLow"/>
            <a:r>
              <a:rPr lang="fa-IR" sz="2000" dirty="0">
                <a:solidFill>
                  <a:srgbClr val="483E04"/>
                </a:solidFill>
                <a:cs typeface="B Lotus" pitchFamily="2" charset="-78"/>
              </a:rPr>
              <a:t>به عبارتی </a:t>
            </a:r>
            <a:r>
              <a:rPr lang="fa-IR" sz="2000" dirty="0" smtClean="0">
                <a:solidFill>
                  <a:srgbClr val="483E04"/>
                </a:solidFill>
                <a:cs typeface="B Lotus" pitchFamily="2" charset="-78"/>
              </a:rPr>
              <a:t>دیگر، </a:t>
            </a:r>
            <a:r>
              <a:rPr lang="fa-IR" sz="2000" dirty="0">
                <a:solidFill>
                  <a:srgbClr val="483E04"/>
                </a:solidFill>
                <a:cs typeface="B Lotus" pitchFamily="2" charset="-78"/>
              </a:rPr>
              <a:t>طراحی عبارت است از </a:t>
            </a:r>
            <a:r>
              <a:rPr lang="fa-IR" sz="2000" dirty="0" smtClean="0">
                <a:solidFill>
                  <a:srgbClr val="483E04"/>
                </a:solidFill>
                <a:cs typeface="B Lotus" pitchFamily="2" charset="-78"/>
              </a:rPr>
              <a:t>تجسّم</a:t>
            </a:r>
            <a:r>
              <a:rPr lang="fa-IR" sz="2000" dirty="0">
                <a:solidFill>
                  <a:srgbClr val="483E04"/>
                </a:solidFill>
                <a:cs typeface="B Lotus" pitchFamily="2" charset="-78"/>
              </a:rPr>
              <a:t>، تعریف و ترسیم سیمای </a:t>
            </a:r>
            <a:r>
              <a:rPr lang="fa-IR" sz="2000" dirty="0" smtClean="0">
                <a:solidFill>
                  <a:srgbClr val="483E04"/>
                </a:solidFill>
                <a:cs typeface="B Lotus" pitchFamily="2" charset="-78"/>
              </a:rPr>
              <a:t>کلّی </a:t>
            </a:r>
            <a:r>
              <a:rPr lang="fa-IR" sz="2000" dirty="0">
                <a:solidFill>
                  <a:srgbClr val="483E04"/>
                </a:solidFill>
                <a:cs typeface="B Lotus" pitchFamily="2" charset="-78"/>
              </a:rPr>
              <a:t>پایگاه داده ها در غالب مفاهیم، ویژگی ها و کاربری </a:t>
            </a:r>
            <a:r>
              <a:rPr lang="fa-IR" sz="2000" dirty="0" smtClean="0">
                <a:solidFill>
                  <a:srgbClr val="483E04"/>
                </a:solidFill>
                <a:cs typeface="B Lotus" pitchFamily="2" charset="-78"/>
              </a:rPr>
              <a:t>های </a:t>
            </a:r>
            <a:r>
              <a:rPr lang="fa-IR" sz="2000" dirty="0">
                <a:solidFill>
                  <a:srgbClr val="483E04"/>
                </a:solidFill>
                <a:cs typeface="B Lotus" pitchFamily="2" charset="-78"/>
              </a:rPr>
              <a:t>مورد انتظار. </a:t>
            </a:r>
            <a:endParaRPr lang="en-US" sz="2000" dirty="0">
              <a:solidFill>
                <a:srgbClr val="483E04"/>
              </a:solidFill>
              <a:cs typeface="B Lotus" pitchFamily="2" charset="-78"/>
            </a:endParaRPr>
          </a:p>
          <a:p>
            <a:pPr algn="justLow"/>
            <a:r>
              <a:rPr lang="fa-IR" sz="2000" dirty="0">
                <a:solidFill>
                  <a:srgbClr val="483E04"/>
                </a:solidFill>
                <a:cs typeface="B Lotus" pitchFamily="2" charset="-78"/>
              </a:rPr>
              <a:t>در طراحی ساختار پایگاه داده ها چند اقدام مهم انجام می شود:</a:t>
            </a:r>
            <a:endParaRPr lang="en-US" sz="2000" dirty="0">
              <a:solidFill>
                <a:srgbClr val="483E04"/>
              </a:solidFill>
              <a:cs typeface="B Lotus" pitchFamily="2" charset="-78"/>
            </a:endParaRPr>
          </a:p>
          <a:p>
            <a:pPr lvl="1" algn="justLow"/>
            <a:r>
              <a:rPr lang="fa-IR" sz="1800" dirty="0">
                <a:solidFill>
                  <a:srgbClr val="483E04"/>
                </a:solidFill>
                <a:cs typeface="B Lotus" pitchFamily="2" charset="-78"/>
              </a:rPr>
              <a:t>تشریح </a:t>
            </a:r>
            <a:r>
              <a:rPr lang="fa-IR" sz="1800" dirty="0" smtClean="0">
                <a:solidFill>
                  <a:srgbClr val="483E04"/>
                </a:solidFill>
                <a:cs typeface="B Lotus" pitchFamily="2" charset="-78"/>
              </a:rPr>
              <a:t>«کاربرد» </a:t>
            </a:r>
            <a:r>
              <a:rPr lang="fa-IR" sz="1800" dirty="0">
                <a:solidFill>
                  <a:srgbClr val="483E04"/>
                </a:solidFill>
                <a:cs typeface="B Lotus" pitchFamily="2" charset="-78"/>
              </a:rPr>
              <a:t>یعنی همۀ کارهایی که پایگاه داده ها باید و یا نباید انجام دهد.</a:t>
            </a:r>
            <a:endParaRPr lang="en-US" sz="1800" dirty="0">
              <a:solidFill>
                <a:srgbClr val="483E04"/>
              </a:solidFill>
              <a:cs typeface="B Lotus" pitchFamily="2" charset="-78"/>
            </a:endParaRPr>
          </a:p>
          <a:p>
            <a:pPr lvl="1" algn="justLow"/>
            <a:r>
              <a:rPr lang="fa-IR" sz="1800" dirty="0">
                <a:solidFill>
                  <a:srgbClr val="483E04"/>
                </a:solidFill>
                <a:cs typeface="B Lotus" pitchFamily="2" charset="-78"/>
              </a:rPr>
              <a:t>تشریح نیازها، تعیین خصوصیات و ویژگی های </a:t>
            </a:r>
            <a:r>
              <a:rPr lang="fa-IR" sz="1800" dirty="0" smtClean="0">
                <a:solidFill>
                  <a:srgbClr val="483E04"/>
                </a:solidFill>
                <a:cs typeface="B Lotus" pitchFamily="2" charset="-78"/>
              </a:rPr>
              <a:t>کلّی و یک به یکِ </a:t>
            </a:r>
            <a:r>
              <a:rPr lang="fa-IR" sz="1800" dirty="0">
                <a:solidFill>
                  <a:srgbClr val="483E04"/>
                </a:solidFill>
                <a:cs typeface="B Lotus" pitchFamily="2" charset="-78"/>
              </a:rPr>
              <a:t>اجزای پایگاه داده ها.</a:t>
            </a:r>
            <a:endParaRPr lang="en-US" sz="1800" dirty="0">
              <a:solidFill>
                <a:srgbClr val="483E04"/>
              </a:solidFill>
              <a:cs typeface="B Lotus" pitchFamily="2" charset="-78"/>
            </a:endParaRPr>
          </a:p>
          <a:p>
            <a:pPr lvl="1" algn="justLow"/>
            <a:r>
              <a:rPr lang="fa-IR" sz="1800" dirty="0">
                <a:solidFill>
                  <a:srgbClr val="483E04"/>
                </a:solidFill>
                <a:cs typeface="B Lotus" pitchFamily="2" charset="-78"/>
              </a:rPr>
              <a:t>تجزیه  و تفکیک پایگاه داده ها به بانک های اطلاعاتی مورد نیاز.</a:t>
            </a:r>
            <a:endParaRPr lang="en-US" sz="1800" dirty="0">
              <a:solidFill>
                <a:srgbClr val="483E04"/>
              </a:solidFill>
              <a:cs typeface="B Lotus" pitchFamily="2" charset="-78"/>
            </a:endParaRPr>
          </a:p>
          <a:p>
            <a:pPr lvl="1" algn="justLow"/>
            <a:r>
              <a:rPr lang="fa-IR" sz="1800" dirty="0">
                <a:solidFill>
                  <a:srgbClr val="483E04"/>
                </a:solidFill>
                <a:cs typeface="B Lotus" pitchFamily="2" charset="-78"/>
              </a:rPr>
              <a:t>تجزیه و تفکیک بانک های اطلاعاتی به </a:t>
            </a:r>
            <a:r>
              <a:rPr lang="fa-IR" sz="1800" dirty="0" smtClean="0">
                <a:solidFill>
                  <a:srgbClr val="483E04"/>
                </a:solidFill>
                <a:cs typeface="B Lotus" pitchFamily="2" charset="-78"/>
              </a:rPr>
              <a:t>موجودیت </a:t>
            </a:r>
            <a:r>
              <a:rPr lang="fa-IR" sz="1800" dirty="0">
                <a:solidFill>
                  <a:srgbClr val="483E04"/>
                </a:solidFill>
                <a:cs typeface="B Lotus" pitchFamily="2" charset="-78"/>
              </a:rPr>
              <a:t>ها و یا اجزای تشکیل دهندۀ آن ها(فایل ها </a:t>
            </a:r>
            <a:r>
              <a:rPr lang="fa-IR" sz="1800" dirty="0" smtClean="0">
                <a:solidFill>
                  <a:srgbClr val="483E04"/>
                </a:solidFill>
                <a:cs typeface="B Lotus" pitchFamily="2" charset="-78"/>
              </a:rPr>
              <a:t>و </a:t>
            </a:r>
            <a:r>
              <a:rPr lang="fa-IR" sz="1800" dirty="0">
                <a:solidFill>
                  <a:srgbClr val="483E04"/>
                </a:solidFill>
                <a:cs typeface="B Lotus" pitchFamily="2" charset="-78"/>
              </a:rPr>
              <a:t>جدول ها).</a:t>
            </a:r>
            <a:endParaRPr lang="en-US" sz="1800" dirty="0">
              <a:solidFill>
                <a:srgbClr val="483E04"/>
              </a:solidFill>
              <a:cs typeface="B Lotus" pitchFamily="2" charset="-78"/>
            </a:endParaRPr>
          </a:p>
          <a:p>
            <a:pPr lvl="1" algn="justLow"/>
            <a:r>
              <a:rPr lang="fa-IR" sz="1800" dirty="0">
                <a:solidFill>
                  <a:srgbClr val="483E04"/>
                </a:solidFill>
                <a:cs typeface="B Lotus" pitchFamily="2" charset="-78"/>
              </a:rPr>
              <a:t>ترسیم اجزای تشکیل دهنده پایگاه داده ها و روابط منطقی میان آن ها.</a:t>
            </a:r>
            <a:endParaRPr lang="en-US" sz="1800" dirty="0">
              <a:solidFill>
                <a:srgbClr val="483E04"/>
              </a:solidFill>
              <a:cs typeface="B Lotus" pitchFamily="2" charset="-78"/>
            </a:endParaRPr>
          </a:p>
          <a:p>
            <a:pPr lvl="1" algn="justLow"/>
            <a:r>
              <a:rPr lang="fa-IR" sz="1800" dirty="0">
                <a:solidFill>
                  <a:srgbClr val="483E04"/>
                </a:solidFill>
                <a:cs typeface="B Lotus" pitchFamily="2" charset="-78"/>
              </a:rPr>
              <a:t>اصلاحات لازم و تهیه و ارائه نقشۀ کلی نهایی پایگاه و اجزای تشکیل دهندۀ آن.</a:t>
            </a:r>
            <a:endParaRPr lang="en-US" sz="1800" dirty="0">
              <a:solidFill>
                <a:srgbClr val="483E04"/>
              </a:solidFill>
              <a:cs typeface="B Lotus" pitchFamily="2" charset="-78"/>
            </a:endParaRPr>
          </a:p>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653352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a:solidFill>
                  <a:srgbClr val="483E04"/>
                </a:solidFill>
                <a:cs typeface="B Lotus" pitchFamily="2" charset="-78"/>
              </a:rPr>
              <a:t>ویژگی های یک پایگاه داده های </a:t>
            </a:r>
            <a:r>
              <a:rPr lang="fa-IR" sz="3200" b="1" dirty="0" smtClean="0">
                <a:solidFill>
                  <a:srgbClr val="483E04"/>
                </a:solidFill>
                <a:cs typeface="B Lotus" pitchFamily="2" charset="-78"/>
              </a:rPr>
              <a:t>خوب</a:t>
            </a:r>
            <a:endParaRPr lang="fa-IR" sz="3200"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lvl="0"/>
            <a:r>
              <a:rPr lang="fa-IR" sz="2400" dirty="0">
                <a:solidFill>
                  <a:srgbClr val="483E04"/>
                </a:solidFill>
                <a:cs typeface="B Lotus" pitchFamily="2" charset="-78"/>
              </a:rPr>
              <a:t>طراحی با مدل رابطه ای و یا شیء گرا.</a:t>
            </a:r>
            <a:endParaRPr lang="en-US" sz="2400" dirty="0">
              <a:solidFill>
                <a:srgbClr val="483E04"/>
              </a:solidFill>
              <a:cs typeface="B Lotus" pitchFamily="2" charset="-78"/>
            </a:endParaRPr>
          </a:p>
          <a:p>
            <a:pPr lvl="0"/>
            <a:r>
              <a:rPr lang="fa-IR" sz="2400" dirty="0">
                <a:solidFill>
                  <a:srgbClr val="483E04"/>
                </a:solidFill>
                <a:cs typeface="B Lotus" pitchFamily="2" charset="-78"/>
              </a:rPr>
              <a:t>استقلال موجودیت ها و داده </a:t>
            </a:r>
            <a:r>
              <a:rPr lang="fa-IR" sz="2400" dirty="0" smtClean="0">
                <a:solidFill>
                  <a:srgbClr val="483E04"/>
                </a:solidFill>
                <a:cs typeface="B Lotus" pitchFamily="2" charset="-78"/>
              </a:rPr>
              <a:t>ها.</a:t>
            </a:r>
            <a:endParaRPr lang="en-US" sz="2400" dirty="0">
              <a:solidFill>
                <a:srgbClr val="483E04"/>
              </a:solidFill>
              <a:cs typeface="B Lotus" pitchFamily="2" charset="-78"/>
            </a:endParaRPr>
          </a:p>
          <a:p>
            <a:pPr lvl="0"/>
            <a:r>
              <a:rPr lang="fa-IR" sz="2400" dirty="0">
                <a:solidFill>
                  <a:srgbClr val="483E04"/>
                </a:solidFill>
                <a:cs typeface="B Lotus" pitchFamily="2" charset="-78"/>
              </a:rPr>
              <a:t>دستیابی مستقیم  و سریع به </a:t>
            </a:r>
            <a:r>
              <a:rPr lang="fa-IR" sz="2400" dirty="0" smtClean="0">
                <a:solidFill>
                  <a:srgbClr val="483E04"/>
                </a:solidFill>
                <a:cs typeface="B Lotus" pitchFamily="2" charset="-78"/>
              </a:rPr>
              <a:t>اطلاعات.</a:t>
            </a:r>
            <a:endParaRPr lang="en-US" sz="2400" dirty="0">
              <a:solidFill>
                <a:srgbClr val="483E04"/>
              </a:solidFill>
              <a:cs typeface="B Lotus" pitchFamily="2" charset="-78"/>
            </a:endParaRPr>
          </a:p>
          <a:p>
            <a:pPr lvl="0"/>
            <a:r>
              <a:rPr lang="fa-IR" sz="2400" dirty="0">
                <a:solidFill>
                  <a:srgbClr val="483E04"/>
                </a:solidFill>
                <a:cs typeface="B Lotus" pitchFamily="2" charset="-78"/>
              </a:rPr>
              <a:t>کنترل دسترسی </a:t>
            </a:r>
            <a:r>
              <a:rPr lang="fa-IR" sz="2400" dirty="0" smtClean="0">
                <a:solidFill>
                  <a:srgbClr val="483E04"/>
                </a:solidFill>
                <a:cs typeface="B Lotus" pitchFamily="2" charset="-78"/>
              </a:rPr>
              <a:t>ها.</a:t>
            </a:r>
            <a:endParaRPr lang="en-US" sz="2400" dirty="0">
              <a:solidFill>
                <a:srgbClr val="483E04"/>
              </a:solidFill>
              <a:cs typeface="B Lotus" pitchFamily="2" charset="-78"/>
            </a:endParaRPr>
          </a:p>
          <a:p>
            <a:pPr lvl="0"/>
            <a:r>
              <a:rPr lang="fa-IR" sz="2400" dirty="0">
                <a:solidFill>
                  <a:srgbClr val="483E04"/>
                </a:solidFill>
                <a:cs typeface="B Lotus" pitchFamily="2" charset="-78"/>
              </a:rPr>
              <a:t>انعطاف </a:t>
            </a:r>
            <a:r>
              <a:rPr lang="fa-IR" sz="2400" dirty="0" smtClean="0">
                <a:solidFill>
                  <a:srgbClr val="483E04"/>
                </a:solidFill>
                <a:cs typeface="B Lotus" pitchFamily="2" charset="-78"/>
              </a:rPr>
              <a:t>پذیری.</a:t>
            </a:r>
            <a:endParaRPr lang="en-US" sz="2400" dirty="0">
              <a:solidFill>
                <a:srgbClr val="483E04"/>
              </a:solidFill>
              <a:cs typeface="B Lotus" pitchFamily="2" charset="-78"/>
            </a:endParaRPr>
          </a:p>
          <a:p>
            <a:pPr lvl="0"/>
            <a:r>
              <a:rPr lang="fa-IR" sz="2400" dirty="0">
                <a:solidFill>
                  <a:srgbClr val="483E04"/>
                </a:solidFill>
                <a:cs typeface="B Lotus" pitchFamily="2" charset="-78"/>
              </a:rPr>
              <a:t>محیط چند رسانه </a:t>
            </a:r>
            <a:r>
              <a:rPr lang="fa-IR" sz="2400" dirty="0" smtClean="0">
                <a:solidFill>
                  <a:srgbClr val="483E04"/>
                </a:solidFill>
                <a:cs typeface="B Lotus" pitchFamily="2" charset="-78"/>
              </a:rPr>
              <a:t>ای.</a:t>
            </a:r>
            <a:endParaRPr lang="en-US" sz="2400" dirty="0">
              <a:solidFill>
                <a:srgbClr val="483E04"/>
              </a:solidFill>
              <a:cs typeface="B Lotus" pitchFamily="2" charset="-78"/>
            </a:endParaRPr>
          </a:p>
          <a:p>
            <a:pPr indent="0" algn="justLow"/>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165335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a:solidFill>
                  <a:schemeClr val="accent1"/>
                </a:solidFill>
                <a:cs typeface="B Lotus" pitchFamily="2" charset="-78"/>
              </a:rPr>
              <a:t>کامپیوتر به عنوان بانک اطلاعات شخصی</a:t>
            </a:r>
          </a:p>
        </p:txBody>
      </p:sp>
      <p:sp>
        <p:nvSpPr>
          <p:cNvPr id="3" name="Content Placeholder 2"/>
          <p:cNvSpPr>
            <a:spLocks noGrp="1"/>
          </p:cNvSpPr>
          <p:nvPr>
            <p:ph idx="1"/>
          </p:nvPr>
        </p:nvSpPr>
        <p:spPr/>
        <p:txBody>
          <a:bodyPr>
            <a:normAutofit/>
          </a:bodyPr>
          <a:lstStyle/>
          <a:p>
            <a:pPr algn="justLow"/>
            <a:r>
              <a:rPr lang="fa-IR" dirty="0" smtClean="0">
                <a:solidFill>
                  <a:schemeClr val="tx2">
                    <a:lumMod val="25000"/>
                  </a:schemeClr>
                </a:solidFill>
                <a:cs typeface="B Lotus" pitchFamily="2" charset="-78"/>
              </a:rPr>
              <a:t>یکی از اصلی ترین کاربردهای کامپیوتر برای شطرنج بازان، مربّیان و شطرنج آموزان، ایجاد بانک اطلاعات شخصی است.</a:t>
            </a:r>
          </a:p>
          <a:p>
            <a:pPr algn="justLow"/>
            <a:r>
              <a:rPr lang="fa-IR" dirty="0" smtClean="0">
                <a:solidFill>
                  <a:schemeClr val="tx2">
                    <a:lumMod val="25000"/>
                  </a:schemeClr>
                </a:solidFill>
                <a:cs typeface="B Lotus" pitchFamily="2" charset="-78"/>
              </a:rPr>
              <a:t>بانک های اطلاعاتی با اهداف گوناگونی ایجاد می شوند. مثلاً:</a:t>
            </a:r>
          </a:p>
          <a:p>
            <a:pPr lvl="1" algn="justLow"/>
            <a:r>
              <a:rPr lang="fa-IR" dirty="0" smtClean="0">
                <a:solidFill>
                  <a:schemeClr val="tx2">
                    <a:lumMod val="25000"/>
                  </a:schemeClr>
                </a:solidFill>
                <a:cs typeface="B Lotus" pitchFamily="2" charset="-78"/>
              </a:rPr>
              <a:t>جمع آوری و مرتب سازی بازی های یک بازیکن.</a:t>
            </a:r>
          </a:p>
          <a:p>
            <a:pPr lvl="1" algn="justLow"/>
            <a:r>
              <a:rPr lang="fa-IR" dirty="0" smtClean="0">
                <a:solidFill>
                  <a:schemeClr val="tx2">
                    <a:lumMod val="25000"/>
                  </a:schemeClr>
                </a:solidFill>
                <a:cs typeface="B Lotus" pitchFamily="2" charset="-78"/>
              </a:rPr>
              <a:t>جمع آوری و مرتب سازی بازی حریفی خاص.</a:t>
            </a:r>
          </a:p>
          <a:p>
            <a:pPr lvl="1" algn="justLow"/>
            <a:r>
              <a:rPr lang="fa-IR" dirty="0" smtClean="0">
                <a:solidFill>
                  <a:schemeClr val="tx2">
                    <a:lumMod val="25000"/>
                  </a:schemeClr>
                </a:solidFill>
                <a:cs typeface="B Lotus" pitchFamily="2" charset="-78"/>
              </a:rPr>
              <a:t>ایجاد منبعی از بازی های موجود در شاخه ای خاص از یک گشایش.</a:t>
            </a:r>
          </a:p>
          <a:p>
            <a:pPr lvl="1" algn="justLow"/>
            <a:r>
              <a:rPr lang="fa-IR" dirty="0" smtClean="0">
                <a:solidFill>
                  <a:schemeClr val="tx2">
                    <a:lumMod val="25000"/>
                  </a:schemeClr>
                </a:solidFill>
                <a:cs typeface="B Lotus" pitchFamily="2" charset="-78"/>
              </a:rPr>
              <a:t>جمع آوری بازی ها با تفسیرِ یک مربّی.</a:t>
            </a:r>
          </a:p>
          <a:p>
            <a:pPr lvl="1" algn="justLow"/>
            <a:r>
              <a:rPr lang="fa-IR" dirty="0" smtClean="0">
                <a:solidFill>
                  <a:schemeClr val="tx2">
                    <a:lumMod val="25000"/>
                  </a:schemeClr>
                </a:solidFill>
                <a:cs typeface="B Lotus" pitchFamily="2" charset="-78"/>
              </a:rPr>
              <a:t>ایجاد مرجع و منبعی برای مینیاتورها.</a:t>
            </a:r>
          </a:p>
          <a:p>
            <a:pPr lvl="1" algn="justLow"/>
            <a:r>
              <a:rPr lang="fa-IR" dirty="0" smtClean="0">
                <a:solidFill>
                  <a:schemeClr val="tx2">
                    <a:lumMod val="25000"/>
                  </a:schemeClr>
                </a:solidFill>
                <a:cs typeface="B Lotus" pitchFamily="2" charset="-78"/>
              </a:rPr>
              <a:t>ذخیره سازی دیاگرام های مناسب برای چاپ و نشر جزوه یا کتاب.</a:t>
            </a:r>
          </a:p>
          <a:p>
            <a:pPr lvl="1" algn="justLow"/>
            <a:r>
              <a:rPr lang="fa-IR" dirty="0" smtClean="0">
                <a:solidFill>
                  <a:schemeClr val="tx2">
                    <a:lumMod val="25000"/>
                  </a:schemeClr>
                </a:solidFill>
                <a:cs typeface="B Lotus" pitchFamily="2" charset="-78"/>
              </a:rPr>
              <a:t>ایجاد منبعی از بازی ها و تفاسیر برای انتشار در یک نشریه.</a:t>
            </a:r>
          </a:p>
          <a:p>
            <a:pPr lvl="1" algn="justLow"/>
            <a:r>
              <a:rPr lang="fa-IR" dirty="0" smtClean="0">
                <a:solidFill>
                  <a:schemeClr val="tx2">
                    <a:lumMod val="25000"/>
                  </a:schemeClr>
                </a:solidFill>
                <a:cs typeface="B Lotus" pitchFamily="2" charset="-78"/>
              </a:rPr>
              <a:t>جمع آوری بازی های مختلف به عنوان طرح درس برای آموزش به شطرنج آموزان یک دورۀ مشخص.</a:t>
            </a:r>
            <a:endParaRPr lang="fa-IR" dirty="0">
              <a:solidFill>
                <a:schemeClr val="tx2">
                  <a:lumMod val="25000"/>
                </a:schemeClr>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949673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dirty="0"/>
          </a:p>
        </p:txBody>
      </p:sp>
    </p:spTree>
    <p:extLst>
      <p:ext uri="{BB962C8B-B14F-4D97-AF65-F5344CB8AC3E}">
        <p14:creationId xmlns:p14="http://schemas.microsoft.com/office/powerpoint/2010/main" val="3232010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r>
              <a:rPr lang="en-US" sz="4400" dirty="0" err="1">
                <a:solidFill>
                  <a:schemeClr val="accent1"/>
                </a:solidFill>
                <a:latin typeface="Times New Roman" pitchFamily="18" charset="0"/>
                <a:cs typeface="Times New Roman" pitchFamily="18" charset="0"/>
              </a:rPr>
              <a:t>ChessBase</a:t>
            </a:r>
            <a:r>
              <a:rPr lang="en-US" sz="4400" dirty="0">
                <a:solidFill>
                  <a:schemeClr val="accent1"/>
                </a:solidFill>
                <a:latin typeface="Times New Roman" pitchFamily="18" charset="0"/>
                <a:cs typeface="Times New Roman" pitchFamily="18" charset="0"/>
              </a:rPr>
              <a:t> </a:t>
            </a:r>
            <a:r>
              <a:rPr lang="en-US" sz="4400" dirty="0" err="1">
                <a:solidFill>
                  <a:schemeClr val="accent1"/>
                </a:solidFill>
                <a:latin typeface="Times New Roman" pitchFamily="18" charset="0"/>
                <a:cs typeface="Times New Roman" pitchFamily="18" charset="0"/>
              </a:rPr>
              <a:t>Gmb.H</a:t>
            </a:r>
            <a:r>
              <a:rPr lang="en-US" sz="4400" dirty="0">
                <a:solidFill>
                  <a:schemeClr val="accent1"/>
                </a:solidFill>
                <a:latin typeface="Times New Roman" pitchFamily="18" charset="0"/>
                <a:cs typeface="Times New Roman" pitchFamily="18" charset="0"/>
              </a:rPr>
              <a:t>.</a:t>
            </a:r>
            <a:endParaRPr lang="fa-IR" sz="4400" dirty="0">
              <a:solidFill>
                <a:schemeClr val="accent1"/>
              </a:solidFill>
              <a:latin typeface="Times New Roman" pitchFamily="18" charset="0"/>
              <a:cs typeface="Times New Roman" pitchFamily="18" charset="0"/>
            </a:endParaRPr>
          </a:p>
        </p:txBody>
      </p:sp>
      <p:sp>
        <p:nvSpPr>
          <p:cNvPr id="3" name="Content Placeholder 2"/>
          <p:cNvSpPr>
            <a:spLocks noGrp="1"/>
          </p:cNvSpPr>
          <p:nvPr>
            <p:ph idx="1"/>
          </p:nvPr>
        </p:nvSpPr>
        <p:spPr>
          <a:xfrm>
            <a:off x="822960" y="1525551"/>
            <a:ext cx="7520940" cy="3960849"/>
          </a:xfrm>
        </p:spPr>
        <p:txBody>
          <a:bodyPr>
            <a:normAutofit/>
          </a:bodyPr>
          <a:lstStyle/>
          <a:p>
            <a:pPr indent="0" algn="justLow">
              <a:buNone/>
            </a:pPr>
            <a:r>
              <a:rPr lang="en-US" sz="2000" dirty="0" err="1" smtClean="0">
                <a:solidFill>
                  <a:srgbClr val="483E04"/>
                </a:solidFill>
                <a:cs typeface="B Lotus" pitchFamily="2" charset="-78"/>
              </a:rPr>
              <a:t>ChessBase</a:t>
            </a:r>
            <a:r>
              <a:rPr lang="en-US" sz="2000" dirty="0" smtClean="0">
                <a:solidFill>
                  <a:srgbClr val="483E04"/>
                </a:solidFill>
                <a:cs typeface="B Lotus" pitchFamily="2" charset="-78"/>
              </a:rPr>
              <a:t> </a:t>
            </a:r>
            <a:r>
              <a:rPr lang="en-US" sz="2000" dirty="0" err="1" smtClean="0">
                <a:solidFill>
                  <a:srgbClr val="483E04"/>
                </a:solidFill>
                <a:cs typeface="B Lotus" pitchFamily="2" charset="-78"/>
              </a:rPr>
              <a:t>Gmb.H</a:t>
            </a:r>
            <a:r>
              <a:rPr lang="en-US" sz="2000" dirty="0" smtClean="0">
                <a:solidFill>
                  <a:srgbClr val="483E04"/>
                </a:solidFill>
                <a:cs typeface="B Lotus" pitchFamily="2" charset="-78"/>
              </a:rPr>
              <a:t>.</a:t>
            </a:r>
            <a:r>
              <a:rPr lang="fa-IR" sz="2000" dirty="0" smtClean="0">
                <a:solidFill>
                  <a:srgbClr val="483E04"/>
                </a:solidFill>
                <a:cs typeface="B Lotus" pitchFamily="2" charset="-78"/>
              </a:rPr>
              <a:t> شرکتی است آلمانی که علاوه بر حضور پُررنگ در بازار فروش نرم افزارهای شطرنجی، سایت اینترنتی جامعی از اخبار دنیای شطرنج را نیز به روز رسانی کرده و یکی از پُرقدرت ترین سرورهای بازی آنلاین را مدیریت می کند.</a:t>
            </a:r>
          </a:p>
          <a:p>
            <a:pPr indent="0" algn="justLow">
              <a:buNone/>
            </a:pPr>
            <a:r>
              <a:rPr lang="fa-IR" sz="2000" dirty="0" smtClean="0">
                <a:solidFill>
                  <a:srgbClr val="483E04"/>
                </a:solidFill>
                <a:cs typeface="B Lotus" pitchFamily="2" charset="-78"/>
              </a:rPr>
              <a:t>این شرکت از بدو تأسیس در سال 1986، بزرگ ترین پایگاه داده های بازی شطرنج را گردآوری کرده و به بازار فروش در سراسر دنیا عرضه نموده است.</a:t>
            </a:r>
          </a:p>
          <a:p>
            <a:pPr indent="0" algn="justLow">
              <a:buNone/>
            </a:pPr>
            <a:r>
              <a:rPr lang="fa-IR" sz="2000" dirty="0" smtClean="0">
                <a:solidFill>
                  <a:srgbClr val="483E04"/>
                </a:solidFill>
                <a:cs typeface="B Lotus" pitchFamily="2" charset="-78"/>
              </a:rPr>
              <a:t>این پایگاه عظیم داده ها شامل تمامی بازی های انجام شده از بدو تاریخ مکتوب شطرنج است.</a:t>
            </a:r>
          </a:p>
          <a:p>
            <a:pPr indent="0" algn="justLow">
              <a:buNone/>
            </a:pPr>
            <a:r>
              <a:rPr lang="fa-IR" sz="2000" dirty="0" smtClean="0">
                <a:solidFill>
                  <a:srgbClr val="483E04"/>
                </a:solidFill>
                <a:cs typeface="B Lotus" pitchFamily="2" charset="-78"/>
              </a:rPr>
              <a:t>از دیگر سو، این پایگاه داده ها امکان تجزیه و تحلیل تمامی بازی هایی که قبلاً امکان تفسیر آن ها با کامپیوتر محیّا نبوده را نیز میسّر ساخته است. این تجزبه و تحلیل ها توسط قوی ترین موتورهای تجزیه تحلیل در تمامی طول بازی</a:t>
            </a:r>
            <a:r>
              <a:rPr lang="fa-IR" sz="2000" dirty="0">
                <a:solidFill>
                  <a:srgbClr val="483E04"/>
                </a:solidFill>
                <a:cs typeface="B Lotus" pitchFamily="2" charset="-78"/>
              </a:rPr>
              <a:t> (از شروع بازی گرفته تا حرکات بی نقص در آخر بازی</a:t>
            </a:r>
            <a:r>
              <a:rPr lang="fa-IR" sz="2000" dirty="0" smtClean="0">
                <a:solidFill>
                  <a:srgbClr val="483E04"/>
                </a:solidFill>
                <a:cs typeface="B Lotus" pitchFamily="2" charset="-78"/>
              </a:rPr>
              <a:t>) برای کاربران امکان پذیر است.</a:t>
            </a:r>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228600"/>
            <a:ext cx="510925" cy="1371599"/>
          </a:xfrm>
          <a:prstGeom prst="rect">
            <a:avLst/>
          </a:prstGeom>
        </p:spPr>
      </p:pic>
    </p:spTree>
    <p:extLst>
      <p:ext uri="{BB962C8B-B14F-4D97-AF65-F5344CB8AC3E}">
        <p14:creationId xmlns:p14="http://schemas.microsoft.com/office/powerpoint/2010/main" val="2270063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مکان شرکت</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indent="0" algn="justLow"/>
            <a:r>
              <a:rPr lang="fa-IR" sz="2400" dirty="0" smtClean="0">
                <a:solidFill>
                  <a:srgbClr val="483E04"/>
                </a:solidFill>
                <a:cs typeface="B Lotus" pitchFamily="2" charset="-78"/>
              </a:rPr>
              <a:t>مقرّ اصلی از بدو تأسیس و شعبۀ مرکزی کنونی این شرکت در بندر «هامبورگ»، واقع در شمال کشور آلمان است که وظیفۀ برنامه ریزی، سازماندهی، بودجه بندی، راهبری و کنترل تمامی فعّالیت های این شرکت در سراسر دنیا را بر عهده دارد.</a:t>
            </a:r>
          </a:p>
          <a:p>
            <a:pPr indent="0" algn="justLow">
              <a:buNone/>
            </a:pPr>
            <a:r>
              <a:rPr lang="fa-IR" sz="2400" dirty="0" smtClean="0">
                <a:solidFill>
                  <a:srgbClr val="483E04"/>
                </a:solidFill>
                <a:cs typeface="B Lotus" pitchFamily="2" charset="-78"/>
              </a:rPr>
              <a:t>* </a:t>
            </a:r>
            <a:r>
              <a:rPr lang="en-US" sz="2400" dirty="0" err="1" smtClean="0">
                <a:solidFill>
                  <a:srgbClr val="483E04"/>
                </a:solidFill>
                <a:cs typeface="B Lotus" pitchFamily="2" charset="-78"/>
              </a:rPr>
              <a:t>ChessBase</a:t>
            </a:r>
            <a:r>
              <a:rPr lang="en-US" sz="2400" dirty="0" smtClean="0">
                <a:solidFill>
                  <a:srgbClr val="483E04"/>
                </a:solidFill>
                <a:cs typeface="B Lotus" pitchFamily="2" charset="-78"/>
              </a:rPr>
              <a:t> USA</a:t>
            </a:r>
            <a:r>
              <a:rPr lang="fa-IR" sz="2400" dirty="0" smtClean="0">
                <a:solidFill>
                  <a:srgbClr val="483E04"/>
                </a:solidFill>
                <a:cs typeface="B Lotus" pitchFamily="2" charset="-78"/>
              </a:rPr>
              <a:t> شاخه ای از کمپانی </a:t>
            </a:r>
            <a:r>
              <a:rPr lang="en-US" sz="2400" dirty="0" err="1" smtClean="0">
                <a:solidFill>
                  <a:srgbClr val="483E04"/>
                </a:solidFill>
                <a:cs typeface="B Lotus" pitchFamily="2" charset="-78"/>
              </a:rPr>
              <a:t>ChessBase</a:t>
            </a:r>
            <a:r>
              <a:rPr lang="fa-IR" sz="2400" dirty="0" smtClean="0">
                <a:solidFill>
                  <a:srgbClr val="483E04"/>
                </a:solidFill>
                <a:cs typeface="B Lotus" pitchFamily="2" charset="-78"/>
              </a:rPr>
              <a:t> است که صرفاً به منظور گسترش فعّالیت و تلاش برای شخصی سازی و فروش محصولات این کمپانی در بازار امریکا شکل گرفته است. جالب است بدانید، </a:t>
            </a:r>
            <a:r>
              <a:rPr lang="en-US" sz="2400" dirty="0" err="1" smtClean="0">
                <a:solidFill>
                  <a:srgbClr val="483E04"/>
                </a:solidFill>
                <a:cs typeface="B Lotus" pitchFamily="2" charset="-78"/>
              </a:rPr>
              <a:t>ChessBase</a:t>
            </a:r>
            <a:r>
              <a:rPr lang="en-US" sz="2400" dirty="0" smtClean="0">
                <a:solidFill>
                  <a:srgbClr val="483E04"/>
                </a:solidFill>
                <a:cs typeface="B Lotus" pitchFamily="2" charset="-78"/>
              </a:rPr>
              <a:t> USA</a:t>
            </a:r>
            <a:r>
              <a:rPr lang="fa-IR" sz="2400" dirty="0" smtClean="0">
                <a:solidFill>
                  <a:srgbClr val="483E04"/>
                </a:solidFill>
                <a:cs typeface="B Lotus" pitchFamily="2" charset="-78"/>
              </a:rPr>
              <a:t> هر ساله با همکاری شرکت هایی نظیر </a:t>
            </a:r>
            <a:r>
              <a:rPr lang="en-US" sz="2400" dirty="0" smtClean="0">
                <a:solidFill>
                  <a:srgbClr val="483E04"/>
                </a:solidFill>
                <a:cs typeface="B Lotus" pitchFamily="2" charset="-78"/>
              </a:rPr>
              <a:t>Viva Media</a:t>
            </a:r>
            <a:r>
              <a:rPr lang="fa-IR" sz="2400" dirty="0" smtClean="0">
                <a:solidFill>
                  <a:srgbClr val="483E04"/>
                </a:solidFill>
                <a:cs typeface="B Lotus" pitchFamily="2" charset="-78"/>
              </a:rPr>
              <a:t> محصولات جدیدی را تنها برای بازار امریکا رو نمایی می کند.</a:t>
            </a:r>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70063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پایگاه داده ها</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037049"/>
          </a:xfrm>
        </p:spPr>
        <p:txBody>
          <a:bodyPr>
            <a:normAutofit/>
          </a:bodyPr>
          <a:lstStyle/>
          <a:p>
            <a:pPr indent="0" algn="justLow"/>
            <a:r>
              <a:rPr lang="fa-IR" sz="2400" dirty="0">
                <a:solidFill>
                  <a:srgbClr val="483E04"/>
                </a:solidFill>
                <a:cs typeface="B Lotus" pitchFamily="2" charset="-78"/>
              </a:rPr>
              <a:t> </a:t>
            </a:r>
            <a:r>
              <a:rPr lang="fa-IR" sz="2400" dirty="0" smtClean="0">
                <a:solidFill>
                  <a:srgbClr val="483E04"/>
                </a:solidFill>
                <a:cs typeface="B Lotus" pitchFamily="2" charset="-78"/>
              </a:rPr>
              <a:t>همان طور که پیش تر نیز ذکر شد، این شرکت صاحب بزرگترین پایگاه داده های «به روز» و «در حال گسترش» بازی های شطرنج است. شمار بازی های ثبت شده در این پایگاه داده در سال 2013 به 5,400,000 بازی رسید.</a:t>
            </a:r>
          </a:p>
          <a:p>
            <a:pPr indent="0" algn="justLow"/>
            <a:r>
              <a:rPr lang="fa-IR" sz="2400" dirty="0">
                <a:solidFill>
                  <a:srgbClr val="483E04"/>
                </a:solidFill>
                <a:cs typeface="B Lotus" pitchFamily="2" charset="-78"/>
              </a:rPr>
              <a:t> </a:t>
            </a:r>
            <a:r>
              <a:rPr lang="fa-IR" sz="2400" dirty="0" smtClean="0">
                <a:solidFill>
                  <a:srgbClr val="483E04"/>
                </a:solidFill>
                <a:cs typeface="B Lotus" pitchFamily="2" charset="-78"/>
              </a:rPr>
              <a:t>این پایگاه داده ها به آسانی و مستقیماً از طریق برنامه های کامپیوتری این شرکت برای کاربران در دسترس است. سهولت این دسترسی به حدّی رسیده که هر کاربر می تواند با استفاده از نرم افزاری نظیر </a:t>
            </a:r>
            <a:r>
              <a:rPr lang="en-US" sz="2400" dirty="0" smtClean="0">
                <a:solidFill>
                  <a:srgbClr val="483E04"/>
                </a:solidFill>
                <a:cs typeface="B Lotus" pitchFamily="2" charset="-78"/>
              </a:rPr>
              <a:t>Pocket Fritz®</a:t>
            </a:r>
            <a:r>
              <a:rPr lang="fa-IR" sz="2400" dirty="0" smtClean="0">
                <a:solidFill>
                  <a:srgbClr val="483E04"/>
                </a:solidFill>
                <a:cs typeface="B Lotus" pitchFamily="2" charset="-78"/>
              </a:rPr>
              <a:t> (عنوان یکی از برنامه های کاربردی این شرکت، قابل نصب بر روی کامپیوتر های جیبی یا </a:t>
            </a:r>
            <a:r>
              <a:rPr lang="en-US" sz="2400" dirty="0" smtClean="0">
                <a:solidFill>
                  <a:srgbClr val="483E04"/>
                </a:solidFill>
                <a:cs typeface="B Lotus" pitchFamily="2" charset="-78"/>
              </a:rPr>
              <a:t>Palm-Top Computers</a:t>
            </a:r>
            <a:r>
              <a:rPr lang="fa-IR" sz="2400" dirty="0" smtClean="0">
                <a:solidFill>
                  <a:srgbClr val="483E04"/>
                </a:solidFill>
                <a:cs typeface="B Lotus" pitchFamily="2" charset="-78"/>
              </a:rPr>
              <a:t>) که توسط یک </a:t>
            </a:r>
            <a:r>
              <a:rPr lang="en-US" sz="2400" dirty="0" smtClean="0">
                <a:solidFill>
                  <a:srgbClr val="483E04"/>
                </a:solidFill>
                <a:cs typeface="B Lotus" pitchFamily="2" charset="-78"/>
              </a:rPr>
              <a:t>PDA</a:t>
            </a:r>
            <a:r>
              <a:rPr lang="fa-IR" sz="2400" dirty="0" smtClean="0">
                <a:solidFill>
                  <a:srgbClr val="483E04"/>
                </a:solidFill>
                <a:cs typeface="B Lotus" pitchFamily="2" charset="-78"/>
              </a:rPr>
              <a:t> ساده نیز قابل کاربری و اجراست، به این پایگاه بی نظیر از داده ها دسترسی پیدا کند.</a:t>
            </a:r>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700636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نرم افزارها</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indent="0" algn="justLow"/>
            <a:r>
              <a:rPr lang="fa-IR" sz="2400" dirty="0" smtClean="0">
                <a:solidFill>
                  <a:srgbClr val="483E04"/>
                </a:solidFill>
                <a:cs typeface="B Lotus" pitchFamily="2" charset="-78"/>
              </a:rPr>
              <a:t> </a:t>
            </a:r>
            <a:r>
              <a:rPr lang="en-US" sz="2400" dirty="0" err="1" smtClean="0">
                <a:solidFill>
                  <a:srgbClr val="483E04"/>
                </a:solidFill>
                <a:cs typeface="B Lotus" pitchFamily="2" charset="-78"/>
              </a:rPr>
              <a:t>Chessbase</a:t>
            </a:r>
            <a:r>
              <a:rPr lang="fa-IR" sz="2400" dirty="0" smtClean="0">
                <a:solidFill>
                  <a:srgbClr val="483E04"/>
                </a:solidFill>
                <a:cs typeface="B Lotus" pitchFamily="2" charset="-78"/>
              </a:rPr>
              <a:t> همچنین نام محبوب ترین و شناخته شده ترین نرم افزار تجاری برای مدیریت پایگاه داده های این شرکت است که امکان ذخیره سازی، بازیابی و جستجوی بازی های موجود در این پایگاه را میسّر می سازد.</a:t>
            </a:r>
          </a:p>
          <a:p>
            <a:pPr indent="0" algn="justLow"/>
            <a:r>
              <a:rPr lang="fa-IR" sz="2400" dirty="0">
                <a:solidFill>
                  <a:srgbClr val="483E04"/>
                </a:solidFill>
                <a:cs typeface="B Lotus" pitchFamily="2" charset="-78"/>
              </a:rPr>
              <a:t> </a:t>
            </a:r>
            <a:r>
              <a:rPr lang="fa-IR" sz="2400" dirty="0" smtClean="0">
                <a:solidFill>
                  <a:srgbClr val="483E04"/>
                </a:solidFill>
                <a:cs typeface="B Lotus" pitchFamily="2" charset="-78"/>
              </a:rPr>
              <a:t>نخستین نسخۀ نرم افزار </a:t>
            </a:r>
            <a:r>
              <a:rPr lang="en-US" sz="2400" dirty="0" err="1" smtClean="0">
                <a:solidFill>
                  <a:srgbClr val="483E04"/>
                </a:solidFill>
                <a:cs typeface="B Lotus" pitchFamily="2" charset="-78"/>
              </a:rPr>
              <a:t>ChessBase</a:t>
            </a:r>
            <a:r>
              <a:rPr lang="fa-IR" sz="2400" dirty="0" smtClean="0">
                <a:solidFill>
                  <a:srgbClr val="483E04"/>
                </a:solidFill>
                <a:cs typeface="B Lotus" pitchFamily="2" charset="-78"/>
              </a:rPr>
              <a:t> برای «گری کاسپارُف» در ژانویۀ سال 1987 بر روی </a:t>
            </a:r>
            <a:r>
              <a:rPr lang="en-US" sz="2400" dirty="0" smtClean="0">
                <a:solidFill>
                  <a:srgbClr val="483E04"/>
                </a:solidFill>
                <a:cs typeface="B Lotus" pitchFamily="2" charset="-78"/>
              </a:rPr>
              <a:t>Atari ST</a:t>
            </a:r>
            <a:r>
              <a:rPr lang="fa-IR" sz="2400" dirty="0" smtClean="0">
                <a:solidFill>
                  <a:srgbClr val="483E04"/>
                </a:solidFill>
                <a:cs typeface="B Lotus" pitchFamily="2" charset="-78"/>
              </a:rPr>
              <a:t> (یکی از ابتدایی ترین اشکال کامپیوترهای خانگی) طراحی و ساخته شد. با موفقیتِ این نسخه، در سال های بعد نسخۀ قابل اجرای آن برای سیستم عامل محبوب ویندوز نیز طراحی و روانۀ بازار شد.</a:t>
            </a:r>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70063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ذخیره سازی بازی ها</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indent="0" algn="justLow"/>
            <a:r>
              <a:rPr lang="fa-IR" sz="2000" dirty="0" smtClean="0">
                <a:solidFill>
                  <a:srgbClr val="483E04"/>
                </a:solidFill>
                <a:cs typeface="B Lotus" pitchFamily="2" charset="-78"/>
              </a:rPr>
              <a:t> </a:t>
            </a:r>
            <a:r>
              <a:rPr lang="en-US" sz="2000" dirty="0" err="1" smtClean="0">
                <a:solidFill>
                  <a:srgbClr val="483E04"/>
                </a:solidFill>
                <a:cs typeface="B Lotus" pitchFamily="2" charset="-78"/>
              </a:rPr>
              <a:t>ChessBase</a:t>
            </a:r>
            <a:r>
              <a:rPr lang="fa-IR" sz="2000" dirty="0" smtClean="0">
                <a:solidFill>
                  <a:srgbClr val="483E04"/>
                </a:solidFill>
                <a:cs typeface="B Lotus" pitchFamily="2" charset="-78"/>
              </a:rPr>
              <a:t> از یک فرمت مخصوص به خود (</a:t>
            </a:r>
            <a:r>
              <a:rPr lang="en-US" sz="2000" dirty="0" smtClean="0">
                <a:solidFill>
                  <a:srgbClr val="483E04"/>
                </a:solidFill>
                <a:cs typeface="B Lotus" pitchFamily="2" charset="-78"/>
              </a:rPr>
              <a:t>*.CBF</a:t>
            </a:r>
            <a:r>
              <a:rPr lang="fa-IR" sz="2000" dirty="0" smtClean="0">
                <a:solidFill>
                  <a:srgbClr val="483E04"/>
                </a:solidFill>
                <a:cs typeface="B Lotus" pitchFamily="2" charset="-78"/>
              </a:rPr>
              <a:t> = </a:t>
            </a:r>
            <a:r>
              <a:rPr lang="en-US" sz="2000" dirty="0" err="1" smtClean="0">
                <a:solidFill>
                  <a:srgbClr val="483E04"/>
                </a:solidFill>
                <a:cs typeface="B Lotus" pitchFamily="2" charset="-78"/>
              </a:rPr>
              <a:t>CheesBase</a:t>
            </a:r>
            <a:r>
              <a:rPr lang="en-US" sz="2000" dirty="0" smtClean="0">
                <a:solidFill>
                  <a:srgbClr val="483E04"/>
                </a:solidFill>
                <a:cs typeface="B Lotus" pitchFamily="2" charset="-78"/>
              </a:rPr>
              <a:t> Format</a:t>
            </a:r>
            <a:r>
              <a:rPr lang="fa-IR" sz="2000" dirty="0" smtClean="0">
                <a:solidFill>
                  <a:srgbClr val="483E04"/>
                </a:solidFill>
                <a:cs typeface="B Lotus" pitchFamily="2" charset="-78"/>
              </a:rPr>
              <a:t>) برای ذخیره سازی بازی ها در قالب فایل های کامپیوتری استفاده می کند؛ امّا علاوه بر این، قابلیّت کامپایل کردن فرمت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 </a:t>
            </a:r>
            <a:r>
              <a:rPr lang="en-US" sz="2000" dirty="0" smtClean="0">
                <a:solidFill>
                  <a:srgbClr val="483E04"/>
                </a:solidFill>
                <a:cs typeface="B Lotus" pitchFamily="2" charset="-78"/>
              </a:rPr>
              <a:t>Portable Game Notation</a:t>
            </a:r>
            <a:r>
              <a:rPr lang="fa-IR" sz="2000" dirty="0" smtClean="0">
                <a:solidFill>
                  <a:srgbClr val="483E04"/>
                </a:solidFill>
                <a:cs typeface="B Lotus" pitchFamily="2" charset="-78"/>
              </a:rPr>
              <a:t> = فایل قابل حمل از بازی های ثبت شده) را نیز دارد.</a:t>
            </a:r>
          </a:p>
          <a:p>
            <a:pPr indent="0" algn="justLow">
              <a:buNone/>
            </a:pPr>
            <a:r>
              <a:rPr lang="fa-IR" sz="2000" dirty="0" smtClean="0">
                <a:solidFill>
                  <a:srgbClr val="483E04"/>
                </a:solidFill>
                <a:cs typeface="B Lotus" pitchFamily="2" charset="-78"/>
              </a:rPr>
              <a:t>*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قالبی برای فایل های کامپیوتری است که تونایی ثبت و ذخیره کردن بازی های شطرنج را دارد. (هم حرکات انجام شده در بازی، هم تفسیر و هم حاشیه نوشت برای هر حرکت.) این فرمت برای بسیاری از نرم افزار های شطرنجی از شرکت های مختلف قابل فهم است.</a:t>
            </a:r>
          </a:p>
          <a:p>
            <a:pPr indent="0" algn="justLow">
              <a:buNone/>
            </a:pPr>
            <a:r>
              <a:rPr lang="fa-IR" sz="2000" dirty="0" smtClean="0">
                <a:solidFill>
                  <a:srgbClr val="483E04"/>
                </a:solidFill>
                <a:cs typeface="B Lotus" pitchFamily="2" charset="-78"/>
              </a:rPr>
              <a:t>* </a:t>
            </a:r>
            <a:r>
              <a:rPr lang="en-US" sz="2000" dirty="0" smtClean="0">
                <a:solidFill>
                  <a:srgbClr val="483E04"/>
                </a:solidFill>
                <a:cs typeface="B Lotus" pitchFamily="2" charset="-78"/>
              </a:rPr>
              <a:t>*.CBF</a:t>
            </a:r>
            <a:r>
              <a:rPr lang="fa-IR" sz="2000" dirty="0" smtClean="0">
                <a:solidFill>
                  <a:srgbClr val="483E04"/>
                </a:solidFill>
                <a:cs typeface="B Lotus" pitchFamily="2" charset="-78"/>
              </a:rPr>
              <a:t>:حجم کمتری از فضای حافظه را نسبت به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اشغال می کند و می تواند اطلاعاتی را در هر فایل مدیریت کند که امکان انجام آن در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وجود ندارد. البتّه، به هر ترتیب، امروزه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از </a:t>
            </a:r>
            <a:r>
              <a:rPr lang="en-US" sz="2000" dirty="0" smtClean="0">
                <a:solidFill>
                  <a:srgbClr val="483E04"/>
                </a:solidFill>
                <a:cs typeface="B Lotus" pitchFamily="2" charset="-78"/>
              </a:rPr>
              <a:t>*.CBF</a:t>
            </a:r>
            <a:r>
              <a:rPr lang="fa-IR" sz="2000" dirty="0" smtClean="0">
                <a:solidFill>
                  <a:srgbClr val="483E04"/>
                </a:solidFill>
                <a:cs typeface="B Lotus" pitchFamily="2" charset="-78"/>
              </a:rPr>
              <a:t> در کاربرد رایج تر است. امّا در واقع روش کار </a:t>
            </a:r>
            <a:r>
              <a:rPr lang="en-US" sz="2000" dirty="0" err="1" smtClean="0">
                <a:solidFill>
                  <a:srgbClr val="483E04"/>
                </a:solidFill>
                <a:cs typeface="B Lotus" pitchFamily="2" charset="-78"/>
              </a:rPr>
              <a:t>ChessBase</a:t>
            </a:r>
            <a:r>
              <a:rPr lang="fa-IR" sz="2000" dirty="0" smtClean="0">
                <a:solidFill>
                  <a:srgbClr val="483E04"/>
                </a:solidFill>
                <a:cs typeface="B Lotus" pitchFamily="2" charset="-78"/>
              </a:rPr>
              <a:t> در خواندن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به این صورت است که مدام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را به </a:t>
            </a:r>
            <a:r>
              <a:rPr lang="en-US" sz="2000" dirty="0" smtClean="0">
                <a:solidFill>
                  <a:srgbClr val="483E04"/>
                </a:solidFill>
                <a:cs typeface="B Lotus" pitchFamily="2" charset="-78"/>
              </a:rPr>
              <a:t>*.CBF</a:t>
            </a:r>
            <a:r>
              <a:rPr lang="fa-IR" sz="2000" dirty="0" smtClean="0">
                <a:solidFill>
                  <a:srgbClr val="483E04"/>
                </a:solidFill>
                <a:cs typeface="B Lotus" pitchFamily="2" charset="-78"/>
              </a:rPr>
              <a:t> و </a:t>
            </a:r>
            <a:r>
              <a:rPr lang="en-US" sz="2000" dirty="0" smtClean="0">
                <a:solidFill>
                  <a:srgbClr val="483E04"/>
                </a:solidFill>
                <a:cs typeface="B Lotus" pitchFamily="2" charset="-78"/>
              </a:rPr>
              <a:t>*.CBF</a:t>
            </a:r>
            <a:r>
              <a:rPr lang="fa-IR" sz="2000" dirty="0" smtClean="0">
                <a:solidFill>
                  <a:srgbClr val="483E04"/>
                </a:solidFill>
                <a:cs typeface="B Lotus" pitchFamily="2" charset="-78"/>
              </a:rPr>
              <a:t> را به </a:t>
            </a:r>
            <a:r>
              <a:rPr lang="en-US" sz="2000" dirty="0" smtClean="0">
                <a:solidFill>
                  <a:srgbClr val="483E04"/>
                </a:solidFill>
                <a:cs typeface="B Lotus" pitchFamily="2" charset="-78"/>
              </a:rPr>
              <a:t>*.PGN</a:t>
            </a:r>
            <a:r>
              <a:rPr lang="fa-IR" sz="2000" dirty="0" smtClean="0">
                <a:solidFill>
                  <a:srgbClr val="483E04"/>
                </a:solidFill>
                <a:cs typeface="B Lotus" pitchFamily="2" charset="-78"/>
              </a:rPr>
              <a:t> تبدیل می کند.</a:t>
            </a:r>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70063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امکانات نرم افزار</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Autofit/>
          </a:bodyPr>
          <a:lstStyle/>
          <a:p>
            <a:pPr indent="0" algn="justLow"/>
            <a:r>
              <a:rPr lang="fa-IR" sz="2400" dirty="0" smtClean="0">
                <a:solidFill>
                  <a:srgbClr val="483E04"/>
                </a:solidFill>
                <a:cs typeface="B Lotus" pitchFamily="2" charset="-78"/>
              </a:rPr>
              <a:t> این نرم افزار امکان جستجو در میان بازی های موجود در پایگاه داده ها را با استفاده از کلیدهای مختلف محیّا می کند. این کلیدها می توانند به تنهایی و یا به صورت هم زمان داده های موجود را فیلتر کرده و اطلاعات دقیق تری را در اختیار کاربر قرار دهد. مثلاً جستجو بر اساس نام بازیکنان، ریتینگ، رنگ مهره، نتیجۀ بازی و یا حتّی بر اساس گشایش یا وضعیّتی خاص</a:t>
            </a:r>
            <a:r>
              <a:rPr lang="en-US" sz="2400" dirty="0" smtClean="0">
                <a:solidFill>
                  <a:srgbClr val="483E04"/>
                </a:solidFill>
                <a:cs typeface="B Lotus" pitchFamily="2" charset="-78"/>
              </a:rPr>
              <a:t> </a:t>
            </a:r>
            <a:r>
              <a:rPr lang="fa-IR" sz="2400" dirty="0" smtClean="0">
                <a:solidFill>
                  <a:srgbClr val="483E04"/>
                </a:solidFill>
                <a:cs typeface="B Lotus" pitchFamily="2" charset="-78"/>
              </a:rPr>
              <a:t> (</a:t>
            </a:r>
            <a:r>
              <a:rPr lang="en-US" sz="2400" dirty="0" smtClean="0">
                <a:solidFill>
                  <a:srgbClr val="483E04"/>
                </a:solidFill>
                <a:cs typeface="B Lotus" pitchFamily="2" charset="-78"/>
              </a:rPr>
              <a:t>Specific Position</a:t>
            </a:r>
            <a:r>
              <a:rPr lang="fa-IR" sz="2400" dirty="0" smtClean="0">
                <a:solidFill>
                  <a:srgbClr val="483E04"/>
                </a:solidFill>
                <a:cs typeface="B Lotus" pitchFamily="2" charset="-78"/>
              </a:rPr>
              <a:t>) در بازی.</a:t>
            </a:r>
          </a:p>
          <a:p>
            <a:pPr indent="0" algn="justLow"/>
            <a:r>
              <a:rPr lang="fa-IR" sz="2400" dirty="0" smtClean="0">
                <a:solidFill>
                  <a:srgbClr val="483E04"/>
                </a:solidFill>
                <a:cs typeface="B Lotus" pitchFamily="2" charset="-78"/>
              </a:rPr>
              <a:t>این پایگاه داده ها به راحتی با موتورهای تجزیه و تحلیل بازی نظیر </a:t>
            </a:r>
            <a:r>
              <a:rPr lang="en-US" sz="2400" dirty="0" smtClean="0">
                <a:solidFill>
                  <a:srgbClr val="483E04"/>
                </a:solidFill>
                <a:cs typeface="B Lotus" pitchFamily="2" charset="-78"/>
              </a:rPr>
              <a:t>Fritz™</a:t>
            </a:r>
            <a:r>
              <a:rPr lang="fa-IR" sz="2400" dirty="0" smtClean="0">
                <a:solidFill>
                  <a:srgbClr val="483E04"/>
                </a:solidFill>
                <a:cs typeface="B Lotus" pitchFamily="2" charset="-78"/>
              </a:rPr>
              <a:t>، </a:t>
            </a:r>
            <a:r>
              <a:rPr lang="en-US" sz="2400" dirty="0" err="1" smtClean="0">
                <a:solidFill>
                  <a:srgbClr val="483E04"/>
                </a:solidFill>
                <a:cs typeface="B Lotus" pitchFamily="2" charset="-78"/>
              </a:rPr>
              <a:t>Rybka</a:t>
            </a:r>
            <a:r>
              <a:rPr lang="en-US" sz="2400" dirty="0" smtClean="0">
                <a:solidFill>
                  <a:srgbClr val="483E04"/>
                </a:solidFill>
                <a:cs typeface="B Lotus" pitchFamily="2" charset="-78"/>
              </a:rPr>
              <a:t>™</a:t>
            </a:r>
            <a:r>
              <a:rPr lang="fa-IR" sz="2400" dirty="0" smtClean="0">
                <a:solidFill>
                  <a:srgbClr val="483E04"/>
                </a:solidFill>
                <a:cs typeface="B Lotus" pitchFamily="2" charset="-78"/>
              </a:rPr>
              <a:t>، </a:t>
            </a:r>
            <a:r>
              <a:rPr lang="en-US" sz="2400" dirty="0" smtClean="0">
                <a:solidFill>
                  <a:srgbClr val="483E04"/>
                </a:solidFill>
                <a:cs typeface="B Lotus" pitchFamily="2" charset="-78"/>
              </a:rPr>
              <a:t>Shredder®</a:t>
            </a:r>
            <a:r>
              <a:rPr lang="fa-IR" sz="2400" dirty="0" smtClean="0">
                <a:solidFill>
                  <a:srgbClr val="483E04"/>
                </a:solidFill>
                <a:cs typeface="B Lotus" pitchFamily="2" charset="-78"/>
              </a:rPr>
              <a:t>، </a:t>
            </a:r>
            <a:r>
              <a:rPr lang="en-US" sz="2400" dirty="0" smtClean="0">
                <a:solidFill>
                  <a:srgbClr val="483E04"/>
                </a:solidFill>
                <a:cs typeface="B Lotus" pitchFamily="2" charset="-78"/>
              </a:rPr>
              <a:t>Junior®</a:t>
            </a:r>
            <a:r>
              <a:rPr lang="fa-IR" sz="2400" dirty="0" smtClean="0">
                <a:solidFill>
                  <a:srgbClr val="483E04"/>
                </a:solidFill>
                <a:cs typeface="B Lotus" pitchFamily="2" charset="-78"/>
              </a:rPr>
              <a:t> و ... (که تمامی محصولات همین کمپانی هستند) و یا </a:t>
            </a:r>
            <a:r>
              <a:rPr lang="en-US" sz="2400" dirty="0" smtClean="0">
                <a:solidFill>
                  <a:srgbClr val="483E04"/>
                </a:solidFill>
                <a:cs typeface="B Lotus" pitchFamily="2" charset="-78"/>
              </a:rPr>
              <a:t>Crafty</a:t>
            </a:r>
            <a:r>
              <a:rPr lang="fa-IR" sz="2400" dirty="0" smtClean="0">
                <a:solidFill>
                  <a:srgbClr val="483E04"/>
                </a:solidFill>
                <a:cs typeface="B Lotus" pitchFamily="2" charset="-78"/>
              </a:rPr>
              <a:t>، </a:t>
            </a:r>
            <a:r>
              <a:rPr lang="en-US" sz="2400" dirty="0" smtClean="0">
                <a:solidFill>
                  <a:srgbClr val="483E04"/>
                </a:solidFill>
                <a:cs typeface="B Lotus" pitchFamily="2" charset="-78"/>
              </a:rPr>
              <a:t>Comet</a:t>
            </a:r>
            <a:r>
              <a:rPr lang="fa-IR" sz="2400" dirty="0">
                <a:solidFill>
                  <a:srgbClr val="483E04"/>
                </a:solidFill>
                <a:cs typeface="B Lotus" pitchFamily="2" charset="-78"/>
              </a:rPr>
              <a:t> </a:t>
            </a:r>
            <a:r>
              <a:rPr lang="fa-IR" sz="2400" dirty="0" smtClean="0">
                <a:solidFill>
                  <a:srgbClr val="483E04"/>
                </a:solidFill>
                <a:cs typeface="B Lotus" pitchFamily="2" charset="-78"/>
              </a:rPr>
              <a:t>و </a:t>
            </a:r>
            <a:r>
              <a:rPr lang="en-US" sz="2400" dirty="0" smtClean="0">
                <a:solidFill>
                  <a:srgbClr val="483E04"/>
                </a:solidFill>
                <a:cs typeface="B Lotus" pitchFamily="2" charset="-78"/>
              </a:rPr>
              <a:t>Anaconda</a:t>
            </a:r>
            <a:r>
              <a:rPr lang="fa-IR" sz="2400" dirty="0" smtClean="0">
                <a:solidFill>
                  <a:srgbClr val="483E04"/>
                </a:solidFill>
                <a:cs typeface="B Lotus" pitchFamily="2" charset="-78"/>
              </a:rPr>
              <a:t> (که محصولات این شرکت هم نیستند!) یکپارچه سازی شده و امکان استفاده از تمامی امکانات را به کاربر می دهد.</a:t>
            </a:r>
          </a:p>
          <a:p>
            <a:pPr indent="0" algn="justLow">
              <a:buNone/>
            </a:pPr>
            <a:r>
              <a:rPr lang="fa-IR" sz="2000" dirty="0" smtClean="0">
                <a:solidFill>
                  <a:srgbClr val="483E04"/>
                </a:solidFill>
                <a:cs typeface="B Lotus" pitchFamily="2" charset="-78"/>
              </a:rPr>
              <a:t>* آخرین نسخۀ موجود از نرم افزار مدیریت پایگاه داده ها «</a:t>
            </a:r>
            <a:r>
              <a:rPr lang="en-US" sz="2000" dirty="0" err="1" smtClean="0">
                <a:solidFill>
                  <a:srgbClr val="483E04"/>
                </a:solidFill>
                <a:cs typeface="B Lotus" pitchFamily="2" charset="-78"/>
              </a:rPr>
              <a:t>ChessBase</a:t>
            </a:r>
            <a:r>
              <a:rPr lang="en-US" sz="2000" dirty="0" smtClean="0">
                <a:solidFill>
                  <a:srgbClr val="483E04"/>
                </a:solidFill>
                <a:cs typeface="B Lotus" pitchFamily="2" charset="-78"/>
              </a:rPr>
              <a:t> 12</a:t>
            </a:r>
            <a:r>
              <a:rPr lang="fa-IR" sz="2000" dirty="0" smtClean="0">
                <a:solidFill>
                  <a:srgbClr val="483E04"/>
                </a:solidFill>
                <a:cs typeface="B Lotus" pitchFamily="2" charset="-78"/>
              </a:rPr>
              <a:t>» است.</a:t>
            </a:r>
          </a:p>
          <a:p>
            <a:pPr indent="0" algn="justLow"/>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2299160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000" b="1" dirty="0" smtClean="0">
                <a:solidFill>
                  <a:schemeClr val="accent1"/>
                </a:solidFill>
                <a:cs typeface="B Lotus" pitchFamily="2" charset="-78"/>
              </a:rPr>
              <a:t>موتورهای تجزیه و تحلیل</a:t>
            </a:r>
            <a:endParaRPr lang="fa-IR" sz="40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indent="0" algn="justLow"/>
            <a:r>
              <a:rPr lang="fa-IR" sz="2400" dirty="0">
                <a:solidFill>
                  <a:srgbClr val="483E04"/>
                </a:solidFill>
                <a:cs typeface="B Lotus" pitchFamily="2" charset="-78"/>
              </a:rPr>
              <a:t> </a:t>
            </a:r>
            <a:r>
              <a:rPr lang="fa-IR" sz="2400" dirty="0" smtClean="0">
                <a:solidFill>
                  <a:srgbClr val="483E04"/>
                </a:solidFill>
                <a:cs typeface="B Lotus" pitchFamily="2" charset="-78"/>
              </a:rPr>
              <a:t>کمپانی </a:t>
            </a:r>
            <a:r>
              <a:rPr lang="en-US" sz="2400" dirty="0" err="1" smtClean="0">
                <a:solidFill>
                  <a:srgbClr val="483E04"/>
                </a:solidFill>
                <a:cs typeface="B Lotus" pitchFamily="2" charset="-78"/>
              </a:rPr>
              <a:t>ChessBase</a:t>
            </a:r>
            <a:r>
              <a:rPr lang="fa-IR" sz="2400" dirty="0" smtClean="0">
                <a:solidFill>
                  <a:srgbClr val="483E04"/>
                </a:solidFill>
                <a:cs typeface="B Lotus" pitchFamily="2" charset="-78"/>
              </a:rPr>
              <a:t>، خانوادۀ موتورهای تجزیه و تحلیل </a:t>
            </a:r>
            <a:r>
              <a:rPr lang="en-US" sz="2400" dirty="0" smtClean="0">
                <a:solidFill>
                  <a:srgbClr val="483E04"/>
                </a:solidFill>
                <a:cs typeface="B Lotus" pitchFamily="2" charset="-78"/>
              </a:rPr>
              <a:t>Fritz™</a:t>
            </a:r>
            <a:r>
              <a:rPr lang="fa-IR" sz="2400" dirty="0" smtClean="0">
                <a:solidFill>
                  <a:srgbClr val="483E04"/>
                </a:solidFill>
                <a:cs typeface="B Lotus" pitchFamily="2" charset="-78"/>
              </a:rPr>
              <a:t> را به بازار عرضه کرده است.</a:t>
            </a:r>
          </a:p>
          <a:p>
            <a:pPr indent="0" algn="justLow"/>
            <a:r>
              <a:rPr lang="fa-IR" sz="2400" dirty="0">
                <a:solidFill>
                  <a:srgbClr val="483E04"/>
                </a:solidFill>
                <a:cs typeface="B Lotus" pitchFamily="2" charset="-78"/>
              </a:rPr>
              <a:t> </a:t>
            </a:r>
            <a:r>
              <a:rPr lang="fa-IR" sz="2400" dirty="0" smtClean="0">
                <a:solidFill>
                  <a:srgbClr val="483E04"/>
                </a:solidFill>
                <a:cs typeface="B Lotus" pitchFamily="2" charset="-78"/>
              </a:rPr>
              <a:t>این خانواده از موتورهای جستجو شامل برنامه هایی نظیر </a:t>
            </a:r>
            <a:r>
              <a:rPr lang="en-US" sz="2400" dirty="0" err="1" smtClean="0">
                <a:solidFill>
                  <a:srgbClr val="483E04"/>
                </a:solidFill>
                <a:cs typeface="B Lotus" pitchFamily="2" charset="-78"/>
              </a:rPr>
              <a:t>Rybka</a:t>
            </a:r>
            <a:r>
              <a:rPr lang="en-US" sz="2400" dirty="0" smtClean="0">
                <a:solidFill>
                  <a:srgbClr val="483E04"/>
                </a:solidFill>
                <a:cs typeface="B Lotus" pitchFamily="2" charset="-78"/>
              </a:rPr>
              <a:t>®</a:t>
            </a:r>
            <a:r>
              <a:rPr lang="fa-IR" sz="2400" dirty="0" smtClean="0">
                <a:solidFill>
                  <a:srgbClr val="483E04"/>
                </a:solidFill>
                <a:cs typeface="B Lotus" pitchFamily="2" charset="-78"/>
              </a:rPr>
              <a:t>، </a:t>
            </a:r>
            <a:r>
              <a:rPr lang="en-US" sz="2400" dirty="0" smtClean="0">
                <a:solidFill>
                  <a:srgbClr val="483E04"/>
                </a:solidFill>
                <a:cs typeface="B Lotus" pitchFamily="2" charset="-78"/>
              </a:rPr>
              <a:t>Shredder®</a:t>
            </a:r>
            <a:r>
              <a:rPr lang="fa-IR" sz="2400" dirty="0" smtClean="0">
                <a:solidFill>
                  <a:srgbClr val="483E04"/>
                </a:solidFill>
                <a:cs typeface="B Lotus" pitchFamily="2" charset="-78"/>
              </a:rPr>
              <a:t>، </a:t>
            </a:r>
            <a:r>
              <a:rPr lang="en-US" sz="2400" dirty="0" smtClean="0">
                <a:solidFill>
                  <a:srgbClr val="483E04"/>
                </a:solidFill>
                <a:cs typeface="B Lotus" pitchFamily="2" charset="-78"/>
              </a:rPr>
              <a:t>Junior®</a:t>
            </a:r>
            <a:r>
              <a:rPr lang="fa-IR" sz="2400" dirty="0" smtClean="0">
                <a:solidFill>
                  <a:srgbClr val="483E04"/>
                </a:solidFill>
                <a:cs typeface="B Lotus" pitchFamily="2" charset="-78"/>
              </a:rPr>
              <a:t>، </a:t>
            </a:r>
            <a:r>
              <a:rPr lang="en-US" sz="2400" dirty="0" smtClean="0">
                <a:solidFill>
                  <a:srgbClr val="483E04"/>
                </a:solidFill>
                <a:cs typeface="B Lotus" pitchFamily="2" charset="-78"/>
              </a:rPr>
              <a:t>Chess Tiger®</a:t>
            </a:r>
            <a:r>
              <a:rPr lang="fa-IR" sz="2400" dirty="0" smtClean="0">
                <a:solidFill>
                  <a:srgbClr val="483E04"/>
                </a:solidFill>
                <a:cs typeface="B Lotus" pitchFamily="2" charset="-78"/>
              </a:rPr>
              <a:t>، </a:t>
            </a:r>
            <a:r>
              <a:rPr lang="en-US" sz="2400" dirty="0" err="1" smtClean="0">
                <a:solidFill>
                  <a:srgbClr val="483E04"/>
                </a:solidFill>
                <a:cs typeface="B Lotus" pitchFamily="2" charset="-78"/>
              </a:rPr>
              <a:t>Nimzo</a:t>
            </a:r>
            <a:r>
              <a:rPr lang="en-US" sz="2400" dirty="0" smtClean="0">
                <a:solidFill>
                  <a:srgbClr val="483E04"/>
                </a:solidFill>
                <a:cs typeface="B Lotus" pitchFamily="2" charset="-78"/>
              </a:rPr>
              <a:t>®</a:t>
            </a:r>
            <a:r>
              <a:rPr lang="fa-IR" sz="2400" dirty="0" smtClean="0">
                <a:solidFill>
                  <a:srgbClr val="483E04"/>
                </a:solidFill>
                <a:cs typeface="B Lotus" pitchFamily="2" charset="-78"/>
              </a:rPr>
              <a:t> و </a:t>
            </a:r>
            <a:r>
              <a:rPr lang="en-US" sz="2400" dirty="0" smtClean="0">
                <a:solidFill>
                  <a:srgbClr val="483E04"/>
                </a:solidFill>
                <a:cs typeface="B Lotus" pitchFamily="2" charset="-78"/>
              </a:rPr>
              <a:t>Zap! Chess®</a:t>
            </a:r>
            <a:r>
              <a:rPr lang="fa-IR" sz="2400" dirty="0" smtClean="0">
                <a:solidFill>
                  <a:srgbClr val="483E04"/>
                </a:solidFill>
                <a:cs typeface="B Lotus" pitchFamily="2" charset="-78"/>
              </a:rPr>
              <a:t>  است که همگی از نظر محیط و شمای ظاهری، شکل خانواده گونۀ خود را تقریباً حفظ کرده اند.</a:t>
            </a:r>
          </a:p>
          <a:p>
            <a:pPr indent="0" algn="justLow"/>
            <a:r>
              <a:rPr lang="fa-IR" sz="2400" dirty="0" smtClean="0">
                <a:solidFill>
                  <a:srgbClr val="483E04"/>
                </a:solidFill>
                <a:cs typeface="B Lotus" pitchFamily="2" charset="-78"/>
              </a:rPr>
              <a:t> در این میان، برخی از برنامه ها و موتورهای تجزیه و تحلیل به برخی از دیگر شرکت ها فروخته شده و از بدنۀ اصلی کمپانی جدا شده اند (مثل </a:t>
            </a:r>
            <a:r>
              <a:rPr lang="en-US" sz="2400" dirty="0" err="1" smtClean="0">
                <a:solidFill>
                  <a:srgbClr val="483E04"/>
                </a:solidFill>
                <a:cs typeface="B Lotus" pitchFamily="2" charset="-78"/>
              </a:rPr>
              <a:t>Rybca</a:t>
            </a:r>
            <a:r>
              <a:rPr lang="fa-IR" sz="2400" dirty="0" smtClean="0">
                <a:solidFill>
                  <a:srgbClr val="483E04"/>
                </a:solidFill>
                <a:cs typeface="B Lotus" pitchFamily="2" charset="-78"/>
              </a:rPr>
              <a:t> و برخی از برنامه ها که برای سیستم عامل هایی نظیر </a:t>
            </a:r>
            <a:r>
              <a:rPr lang="en-US" sz="2400" dirty="0" smtClean="0">
                <a:solidFill>
                  <a:srgbClr val="483E04"/>
                </a:solidFill>
                <a:cs typeface="B Lotus" pitchFamily="2" charset="-78"/>
              </a:rPr>
              <a:t>Mac</a:t>
            </a:r>
            <a:r>
              <a:rPr lang="fa-IR" sz="2400" dirty="0" smtClean="0">
                <a:solidFill>
                  <a:srgbClr val="483E04"/>
                </a:solidFill>
                <a:cs typeface="B Lotus" pitchFamily="2" charset="-78"/>
              </a:rPr>
              <a:t> طراحی و به همراه حقّ امتیاز آن فروخته شدند).</a:t>
            </a:r>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229916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en-US" sz="3600" dirty="0" smtClean="0">
                <a:solidFill>
                  <a:schemeClr val="accent1"/>
                </a:solidFill>
                <a:latin typeface="Times New Roman" pitchFamily="18" charset="0"/>
                <a:cs typeface="Times New Roman" pitchFamily="18" charset="0"/>
              </a:rPr>
              <a:t>PlayChess.com</a:t>
            </a:r>
            <a:r>
              <a:rPr lang="en-US" sz="2000" dirty="0" smtClean="0">
                <a:solidFill>
                  <a:schemeClr val="accent1"/>
                </a:solidFill>
                <a:latin typeface="Times New Roman" pitchFamily="18" charset="0"/>
                <a:cs typeface="Times New Roman" pitchFamily="18" charset="0"/>
              </a:rPr>
              <a:t>®</a:t>
            </a:r>
            <a:endParaRPr lang="fa-IR" sz="3600" dirty="0">
              <a:solidFill>
                <a:schemeClr val="accent1"/>
              </a:solidFill>
              <a:latin typeface="Times New Roman" pitchFamily="18" charset="0"/>
              <a:cs typeface="Times New Roman" pitchFamily="18" charset="0"/>
            </a:endParaRPr>
          </a:p>
        </p:txBody>
      </p:sp>
      <p:sp>
        <p:nvSpPr>
          <p:cNvPr id="3" name="Content Placeholder 2"/>
          <p:cNvSpPr>
            <a:spLocks noGrp="1"/>
          </p:cNvSpPr>
          <p:nvPr>
            <p:ph idx="1"/>
          </p:nvPr>
        </p:nvSpPr>
        <p:spPr>
          <a:xfrm>
            <a:off x="822960" y="1525551"/>
            <a:ext cx="7520940" cy="4646649"/>
          </a:xfrm>
        </p:spPr>
        <p:txBody>
          <a:bodyPr>
            <a:normAutofit fontScale="92500" lnSpcReduction="10000"/>
          </a:bodyPr>
          <a:lstStyle/>
          <a:p>
            <a:pPr indent="0" algn="justLow"/>
            <a:r>
              <a:rPr lang="fa-IR" sz="2400" dirty="0">
                <a:solidFill>
                  <a:srgbClr val="483E04"/>
                </a:solidFill>
                <a:cs typeface="B Lotus" pitchFamily="2" charset="-78"/>
              </a:rPr>
              <a:t> </a:t>
            </a:r>
            <a:r>
              <a:rPr lang="fa-IR" sz="2400" dirty="0" smtClean="0">
                <a:solidFill>
                  <a:srgbClr val="483E04"/>
                </a:solidFill>
                <a:cs typeface="B Lotus" pitchFamily="2" charset="-78"/>
              </a:rPr>
              <a:t>کمپانی </a:t>
            </a:r>
            <a:r>
              <a:rPr lang="en-US" sz="2400" dirty="0" err="1" smtClean="0">
                <a:solidFill>
                  <a:srgbClr val="483E04"/>
                </a:solidFill>
                <a:cs typeface="B Lotus" pitchFamily="2" charset="-78"/>
              </a:rPr>
              <a:t>ChessBase</a:t>
            </a:r>
            <a:r>
              <a:rPr lang="fa-IR" sz="2400" dirty="0" smtClean="0">
                <a:solidFill>
                  <a:srgbClr val="483E04"/>
                </a:solidFill>
                <a:cs typeface="B Lotus" pitchFamily="2" charset="-78"/>
              </a:rPr>
              <a:t> به همراه نرم افزارهای کامپیوتری خود نظیر </a:t>
            </a:r>
            <a:r>
              <a:rPr lang="en-US" sz="2400" dirty="0" smtClean="0">
                <a:solidFill>
                  <a:srgbClr val="483E04"/>
                </a:solidFill>
                <a:cs typeface="B Lotus" pitchFamily="2" charset="-78"/>
              </a:rPr>
              <a:t>Fritz™</a:t>
            </a:r>
            <a:r>
              <a:rPr lang="fa-IR" sz="2400" dirty="0" smtClean="0">
                <a:solidFill>
                  <a:srgbClr val="483E04"/>
                </a:solidFill>
                <a:cs typeface="B Lotus" pitchFamily="2" charset="-78"/>
              </a:rPr>
              <a:t>، </a:t>
            </a:r>
            <a:r>
              <a:rPr lang="en-US" sz="2400" dirty="0" smtClean="0">
                <a:solidFill>
                  <a:srgbClr val="483E04"/>
                </a:solidFill>
                <a:cs typeface="B Lotus" pitchFamily="2" charset="-78"/>
              </a:rPr>
              <a:t>Shredder®</a:t>
            </a:r>
            <a:r>
              <a:rPr lang="fa-IR" sz="2400" dirty="0">
                <a:solidFill>
                  <a:srgbClr val="483E04"/>
                </a:solidFill>
                <a:cs typeface="B Lotus" pitchFamily="2" charset="-78"/>
              </a:rPr>
              <a:t> </a:t>
            </a:r>
            <a:r>
              <a:rPr lang="fa-IR" sz="2400" dirty="0" smtClean="0">
                <a:solidFill>
                  <a:srgbClr val="483E04"/>
                </a:solidFill>
                <a:cs typeface="B Lotus" pitchFamily="2" charset="-78"/>
              </a:rPr>
              <a:t>و </a:t>
            </a:r>
            <a:r>
              <a:rPr lang="en-US" sz="2400" dirty="0" err="1" smtClean="0">
                <a:solidFill>
                  <a:srgbClr val="483E04"/>
                </a:solidFill>
                <a:cs typeface="B Lotus" pitchFamily="2" charset="-78"/>
              </a:rPr>
              <a:t>Juinor</a:t>
            </a:r>
            <a:r>
              <a:rPr lang="en-US" sz="2400" dirty="0" smtClean="0">
                <a:solidFill>
                  <a:srgbClr val="483E04"/>
                </a:solidFill>
                <a:cs typeface="B Lotus" pitchFamily="2" charset="-78"/>
              </a:rPr>
              <a:t>®</a:t>
            </a:r>
            <a:r>
              <a:rPr lang="fa-IR" sz="2400" dirty="0" smtClean="0">
                <a:solidFill>
                  <a:srgbClr val="483E04"/>
                </a:solidFill>
                <a:cs typeface="B Lotus" pitchFamily="2" charset="-78"/>
              </a:rPr>
              <a:t> امکان دسترسی یک سالۀ کاربران به سِروِرِ </a:t>
            </a:r>
            <a:r>
              <a:rPr lang="en-US" sz="2400" dirty="0" err="1" smtClean="0">
                <a:solidFill>
                  <a:srgbClr val="483E04"/>
                </a:solidFill>
                <a:cs typeface="B Lotus" pitchFamily="2" charset="-78"/>
              </a:rPr>
              <a:t>PlayChess</a:t>
            </a:r>
            <a:r>
              <a:rPr lang="fa-IR" sz="2400" dirty="0" smtClean="0">
                <a:solidFill>
                  <a:srgbClr val="483E04"/>
                </a:solidFill>
                <a:cs typeface="B Lotus" pitchFamily="2" charset="-78"/>
              </a:rPr>
              <a:t> را نیز فراهم می سازد.</a:t>
            </a:r>
          </a:p>
          <a:p>
            <a:pPr indent="0" algn="justLow"/>
            <a:r>
              <a:rPr lang="fa-IR" sz="2400" dirty="0" smtClean="0">
                <a:solidFill>
                  <a:srgbClr val="483E04"/>
                </a:solidFill>
                <a:cs typeface="B Lotus" pitchFamily="2" charset="-78"/>
              </a:rPr>
              <a:t> نرم افزار </a:t>
            </a:r>
            <a:r>
              <a:rPr lang="en-US" sz="2400" dirty="0" err="1" smtClean="0">
                <a:solidFill>
                  <a:srgbClr val="483E04"/>
                </a:solidFill>
                <a:cs typeface="B Lotus" pitchFamily="2" charset="-78"/>
              </a:rPr>
              <a:t>PlayChess</a:t>
            </a:r>
            <a:r>
              <a:rPr lang="fa-IR" sz="2400" dirty="0" smtClean="0">
                <a:solidFill>
                  <a:srgbClr val="483E04"/>
                </a:solidFill>
                <a:cs typeface="B Lotus" pitchFamily="2" charset="-78"/>
              </a:rPr>
              <a:t> ابزاری است جهت اتصال به شبکۀ جهانی از بازیکنان عضو در این سرور.</a:t>
            </a:r>
          </a:p>
          <a:p>
            <a:pPr indent="0" algn="justLow">
              <a:buNone/>
            </a:pPr>
            <a:r>
              <a:rPr lang="fa-IR" sz="2400" dirty="0" smtClean="0">
                <a:solidFill>
                  <a:srgbClr val="483E04"/>
                </a:solidFill>
                <a:cs typeface="B Lotus" pitchFamily="2" charset="-78"/>
              </a:rPr>
              <a:t>* هر فرد به عنوان میهمان (</a:t>
            </a:r>
            <a:r>
              <a:rPr lang="en-US" sz="2400" dirty="0" smtClean="0">
                <a:solidFill>
                  <a:srgbClr val="483E04"/>
                </a:solidFill>
                <a:cs typeface="B Lotus" pitchFamily="2" charset="-78"/>
              </a:rPr>
              <a:t>Guest</a:t>
            </a:r>
            <a:r>
              <a:rPr lang="fa-IR" sz="2400" dirty="0" smtClean="0">
                <a:solidFill>
                  <a:srgbClr val="483E04"/>
                </a:solidFill>
                <a:cs typeface="B Lotus" pitchFamily="2" charset="-78"/>
              </a:rPr>
              <a:t>) می تواند به صورت رایگان به سِروِرِ </a:t>
            </a:r>
            <a:r>
              <a:rPr lang="en-US" sz="2400" dirty="0" err="1" smtClean="0">
                <a:solidFill>
                  <a:srgbClr val="483E04"/>
                </a:solidFill>
                <a:cs typeface="B Lotus" pitchFamily="2" charset="-78"/>
              </a:rPr>
              <a:t>PlayChess</a:t>
            </a:r>
            <a:r>
              <a:rPr lang="fa-IR" sz="2400" dirty="0" smtClean="0">
                <a:solidFill>
                  <a:srgbClr val="483E04"/>
                </a:solidFill>
                <a:cs typeface="B Lotus" pitchFamily="2" charset="-78"/>
              </a:rPr>
              <a:t> متصل شده، امّا نمی تواند از تمامی امکانات موجود استفاده کند.</a:t>
            </a:r>
          </a:p>
          <a:p>
            <a:pPr indent="0" algn="justLow"/>
            <a:r>
              <a:rPr lang="fa-IR" sz="2400" dirty="0">
                <a:solidFill>
                  <a:srgbClr val="483E04"/>
                </a:solidFill>
                <a:cs typeface="B Lotus" pitchFamily="2" charset="-78"/>
              </a:rPr>
              <a:t> </a:t>
            </a:r>
            <a:r>
              <a:rPr lang="fa-IR" sz="2400" dirty="0" smtClean="0">
                <a:solidFill>
                  <a:srgbClr val="483E04"/>
                </a:solidFill>
                <a:cs typeface="B Lotus" pitchFamily="2" charset="-78"/>
              </a:rPr>
              <a:t>این نرم افزار می تواند بازیکنان خاطی و کسانی که در بازی از کمک نرم افزارها و موتورهای تجزیه و تحلیل استفاده می کنند را شناسایی کند. همین امر سِروِرِ </a:t>
            </a:r>
            <a:r>
              <a:rPr lang="en-US" sz="2400" dirty="0" err="1" smtClean="0">
                <a:solidFill>
                  <a:srgbClr val="483E04"/>
                </a:solidFill>
                <a:cs typeface="B Lotus" pitchFamily="2" charset="-78"/>
              </a:rPr>
              <a:t>PlayChess</a:t>
            </a:r>
            <a:r>
              <a:rPr lang="fa-IR" sz="2400" dirty="0" smtClean="0">
                <a:solidFill>
                  <a:srgbClr val="483E04"/>
                </a:solidFill>
                <a:cs typeface="B Lotus" pitchFamily="2" charset="-78"/>
              </a:rPr>
              <a:t> را به حرفه ای ترین و محبوب ترین سِروِرِ بازی آنلاین بدل کرده و موجبِ پیشی گرفتنِ این سِروِر از سایر سِروِرهای بازی اینترنتی (حتّی رایگان) نظیر </a:t>
            </a:r>
            <a:r>
              <a:rPr lang="en-US" sz="2400" dirty="0" smtClean="0">
                <a:solidFill>
                  <a:srgbClr val="483E04"/>
                </a:solidFill>
                <a:cs typeface="B Lotus" pitchFamily="2" charset="-78"/>
              </a:rPr>
              <a:t>Internet Chess Club</a:t>
            </a:r>
            <a:r>
              <a:rPr lang="fa-IR" sz="2400" dirty="0" smtClean="0">
                <a:solidFill>
                  <a:srgbClr val="483E04"/>
                </a:solidFill>
                <a:cs typeface="B Lotus" pitchFamily="2" charset="-78"/>
              </a:rPr>
              <a:t>، </a:t>
            </a:r>
            <a:r>
              <a:rPr lang="en-US" sz="2400" dirty="0" smtClean="0">
                <a:solidFill>
                  <a:srgbClr val="483E04"/>
                </a:solidFill>
                <a:cs typeface="B Lotus" pitchFamily="2" charset="-78"/>
              </a:rPr>
              <a:t>World Chess Live</a:t>
            </a:r>
            <a:r>
              <a:rPr lang="fa-IR" sz="2400" dirty="0" smtClean="0">
                <a:solidFill>
                  <a:srgbClr val="483E04"/>
                </a:solidFill>
                <a:cs typeface="B Lotus" pitchFamily="2" charset="-78"/>
              </a:rPr>
              <a:t> و </a:t>
            </a:r>
            <a:r>
              <a:rPr lang="en-US" sz="2400" dirty="0" smtClean="0">
                <a:solidFill>
                  <a:srgbClr val="483E04"/>
                </a:solidFill>
                <a:cs typeface="B Lotus" pitchFamily="2" charset="-78"/>
              </a:rPr>
              <a:t>Free Internet Chess Server</a:t>
            </a:r>
            <a:r>
              <a:rPr lang="fa-IR" sz="2400" dirty="0" smtClean="0">
                <a:solidFill>
                  <a:srgbClr val="483E04"/>
                </a:solidFill>
                <a:cs typeface="B Lotus" pitchFamily="2" charset="-78"/>
              </a:rPr>
              <a:t> شده است.</a:t>
            </a:r>
            <a:endParaRPr lang="fa-IR" sz="24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2299160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سایت خبرهای دنیای شطرنج</a:t>
            </a:r>
            <a:endParaRPr lang="fa-IR" sz="36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indent="0" algn="justLow"/>
            <a:r>
              <a:rPr lang="fa-IR" sz="2800" dirty="0" smtClean="0">
                <a:solidFill>
                  <a:srgbClr val="483E04"/>
                </a:solidFill>
                <a:cs typeface="B Lotus" pitchFamily="2" charset="-78"/>
              </a:rPr>
              <a:t> این کمپانی همچنین سایت اخباری را نیز به روز رسانی می کند.</a:t>
            </a:r>
          </a:p>
          <a:p>
            <a:pPr indent="0" algn="justLow"/>
            <a:r>
              <a:rPr lang="fa-IR" sz="2800" dirty="0">
                <a:solidFill>
                  <a:srgbClr val="483E04"/>
                </a:solidFill>
                <a:cs typeface="B Lotus" pitchFamily="2" charset="-78"/>
              </a:rPr>
              <a:t> </a:t>
            </a:r>
            <a:r>
              <a:rPr lang="fa-IR" sz="2800" dirty="0" smtClean="0">
                <a:solidFill>
                  <a:srgbClr val="483E04"/>
                </a:solidFill>
                <a:cs typeface="B Lotus" pitchFamily="2" charset="-78"/>
              </a:rPr>
              <a:t>خبرهای منتشر شده توسط </a:t>
            </a:r>
            <a:r>
              <a:rPr lang="en-US" sz="2800" dirty="0" err="1" smtClean="0">
                <a:solidFill>
                  <a:srgbClr val="483E04"/>
                </a:solidFill>
                <a:cs typeface="B Lotus" pitchFamily="2" charset="-78"/>
              </a:rPr>
              <a:t>ChessBase</a:t>
            </a:r>
            <a:r>
              <a:rPr lang="en-US" sz="2800" dirty="0" smtClean="0">
                <a:solidFill>
                  <a:srgbClr val="483E04"/>
                </a:solidFill>
                <a:cs typeface="B Lotus" pitchFamily="2" charset="-78"/>
              </a:rPr>
              <a:t> News</a:t>
            </a:r>
            <a:r>
              <a:rPr lang="fa-IR" sz="2800" dirty="0" smtClean="0">
                <a:solidFill>
                  <a:srgbClr val="483E04"/>
                </a:solidFill>
                <a:cs typeface="B Lotus" pitchFamily="2" charset="-78"/>
              </a:rPr>
              <a:t> از طریق سایت اینترنتی مربوطه در سراسر دنیا و به سه زبان انگلیسی، آلمانی و اسپانیائی در دسترس عموم علاقه مندان قرار دارد.</a:t>
            </a:r>
            <a:endParaRPr lang="fa-IR" sz="28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229916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بانک اطلاعاتی چیست؟!</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fontScale="92500" lnSpcReduction="20000"/>
          </a:bodyPr>
          <a:lstStyle/>
          <a:p>
            <a:pPr algn="justLow"/>
            <a:r>
              <a:rPr lang="fa-IR" sz="3300" dirty="0" smtClean="0">
                <a:solidFill>
                  <a:schemeClr val="tx2">
                    <a:lumMod val="25000"/>
                  </a:schemeClr>
                </a:solidFill>
                <a:cs typeface="B Lotus" pitchFamily="2" charset="-78"/>
              </a:rPr>
              <a:t>«بانک های اطلاعاتی» شامل </a:t>
            </a:r>
            <a:r>
              <a:rPr lang="fa-IR" sz="3300" dirty="0">
                <a:solidFill>
                  <a:schemeClr val="tx2">
                    <a:lumMod val="25000"/>
                  </a:schemeClr>
                </a:solidFill>
                <a:cs typeface="B Lotus" pitchFamily="2" charset="-78"/>
              </a:rPr>
              <a:t>مجموعه‌ای از رکوردهای ذخیره شده در کامپیوتر، با یک روش سیستماتیک (اصولی</a:t>
            </a:r>
            <a:r>
              <a:rPr lang="fa-IR" sz="3300" dirty="0" smtClean="0">
                <a:solidFill>
                  <a:schemeClr val="tx2">
                    <a:lumMod val="25000"/>
                  </a:schemeClr>
                </a:solidFill>
                <a:cs typeface="B Lotus" pitchFamily="2" charset="-78"/>
              </a:rPr>
              <a:t>) هستند که در واقع اجزاء تشکیل دهندۀ «پایگاه داده ها» خواهند بود.</a:t>
            </a:r>
          </a:p>
          <a:p>
            <a:pPr algn="justLow"/>
            <a:r>
              <a:rPr lang="fa-IR" sz="3300" dirty="0" smtClean="0">
                <a:solidFill>
                  <a:schemeClr val="tx2">
                    <a:lumMod val="25000"/>
                  </a:schemeClr>
                </a:solidFill>
                <a:cs typeface="B Lotus" pitchFamily="2" charset="-78"/>
              </a:rPr>
              <a:t>یک «پایگاه داده ها» از مجموعه ای یکپارچه و به هم پیوسته از تعدادی سیستم با عنوان «بانک های اطلاعاتی تشکیل می شود. بانک های اطلاعاتی نیز خود ار تعدادی فایل و یا جدول (بر حسب مدل طراحی) تشکیل شده اند و زیر مجموعۀ پایگاه داده ها محسوب می شوند.</a:t>
            </a:r>
          </a:p>
          <a:p>
            <a:pPr algn="justLow"/>
            <a:r>
              <a:rPr lang="fa-IR" sz="3300" dirty="0" smtClean="0">
                <a:solidFill>
                  <a:schemeClr val="tx2">
                    <a:lumMod val="25000"/>
                  </a:schemeClr>
                </a:solidFill>
                <a:cs typeface="B Lotus" pitchFamily="2" charset="-78"/>
              </a:rPr>
              <a:t>به عبارت دیگر، «پایگاه داده ها» از چندین بانک اطلاعاتی تشکیل شده و مفهوم کلّی تری را در بر می گیرد.</a:t>
            </a:r>
          </a:p>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سایر انتشارات مربوط به </a:t>
            </a:r>
            <a:r>
              <a:rPr lang="en-US" sz="2800" dirty="0" err="1" smtClean="0">
                <a:solidFill>
                  <a:schemeClr val="accent1"/>
                </a:solidFill>
                <a:latin typeface="Times New Roman" pitchFamily="18" charset="0"/>
                <a:cs typeface="Times New Roman" pitchFamily="18" charset="0"/>
              </a:rPr>
              <a:t>ChessBase</a:t>
            </a:r>
            <a:r>
              <a:rPr lang="en-US" sz="2800" dirty="0" smtClean="0">
                <a:solidFill>
                  <a:schemeClr val="accent1"/>
                </a:solidFill>
                <a:latin typeface="Times New Roman" pitchFamily="18" charset="0"/>
                <a:cs typeface="Times New Roman" pitchFamily="18" charset="0"/>
              </a:rPr>
              <a:t> </a:t>
            </a:r>
            <a:r>
              <a:rPr lang="en-US" sz="2800" dirty="0" err="1" smtClean="0">
                <a:solidFill>
                  <a:schemeClr val="accent1"/>
                </a:solidFill>
                <a:latin typeface="Times New Roman" pitchFamily="18" charset="0"/>
                <a:cs typeface="Times New Roman" pitchFamily="18" charset="0"/>
              </a:rPr>
              <a:t>Gmb.H</a:t>
            </a:r>
            <a:r>
              <a:rPr lang="en-US" sz="2800" dirty="0" smtClean="0">
                <a:solidFill>
                  <a:schemeClr val="accent1"/>
                </a:solidFill>
                <a:latin typeface="Times New Roman" pitchFamily="18" charset="0"/>
                <a:cs typeface="Times New Roman" pitchFamily="18" charset="0"/>
              </a:rPr>
              <a:t>.</a:t>
            </a:r>
            <a:endParaRPr lang="fa-IR" sz="2800" dirty="0">
              <a:solidFill>
                <a:schemeClr val="accent1"/>
              </a:solidFill>
              <a:latin typeface="Times New Roman" pitchFamily="18" charset="0"/>
              <a:cs typeface="Times New Roman" pitchFamily="18" charset="0"/>
            </a:endParaRPr>
          </a:p>
        </p:txBody>
      </p:sp>
      <p:sp>
        <p:nvSpPr>
          <p:cNvPr id="3" name="Content Placeholder 2"/>
          <p:cNvSpPr>
            <a:spLocks noGrp="1"/>
          </p:cNvSpPr>
          <p:nvPr>
            <p:ph idx="1"/>
          </p:nvPr>
        </p:nvSpPr>
        <p:spPr>
          <a:xfrm>
            <a:off x="822960" y="1525551"/>
            <a:ext cx="7520940" cy="3960849"/>
          </a:xfrm>
        </p:spPr>
        <p:txBody>
          <a:bodyPr>
            <a:normAutofit lnSpcReduction="10000"/>
          </a:bodyPr>
          <a:lstStyle/>
          <a:p>
            <a:pPr indent="0" algn="justLow"/>
            <a:r>
              <a:rPr lang="fa-IR" sz="2000" dirty="0">
                <a:solidFill>
                  <a:srgbClr val="483E04"/>
                </a:solidFill>
                <a:cs typeface="B Lotus" pitchFamily="2" charset="-78"/>
              </a:rPr>
              <a:t> </a:t>
            </a:r>
            <a:r>
              <a:rPr lang="fa-IR" sz="2000" dirty="0" smtClean="0">
                <a:solidFill>
                  <a:srgbClr val="483E04"/>
                </a:solidFill>
                <a:cs typeface="B Lotus" pitchFamily="2" charset="-78"/>
              </a:rPr>
              <a:t>علاوه بر تمامی موارد ذکر شده، </a:t>
            </a:r>
            <a:r>
              <a:rPr lang="en-US" sz="2000" dirty="0" err="1" smtClean="0">
                <a:solidFill>
                  <a:srgbClr val="483E04"/>
                </a:solidFill>
                <a:cs typeface="B Lotus" pitchFamily="2" charset="-78"/>
              </a:rPr>
              <a:t>ChessBase</a:t>
            </a:r>
            <a:r>
              <a:rPr lang="en-US" sz="2000" dirty="0" smtClean="0">
                <a:solidFill>
                  <a:srgbClr val="483E04"/>
                </a:solidFill>
                <a:cs typeface="B Lotus" pitchFamily="2" charset="-78"/>
              </a:rPr>
              <a:t> </a:t>
            </a:r>
            <a:r>
              <a:rPr lang="en-US" sz="2000" dirty="0" err="1" smtClean="0">
                <a:solidFill>
                  <a:srgbClr val="483E04"/>
                </a:solidFill>
                <a:cs typeface="B Lotus" pitchFamily="2" charset="-78"/>
              </a:rPr>
              <a:t>Gmb.H</a:t>
            </a:r>
            <a:r>
              <a:rPr lang="en-US" sz="2000" dirty="0" smtClean="0">
                <a:solidFill>
                  <a:srgbClr val="483E04"/>
                </a:solidFill>
                <a:cs typeface="B Lotus" pitchFamily="2" charset="-78"/>
              </a:rPr>
              <a:t>.</a:t>
            </a:r>
            <a:r>
              <a:rPr lang="fa-IR" sz="2000" dirty="0" smtClean="0">
                <a:solidFill>
                  <a:srgbClr val="483E04"/>
                </a:solidFill>
                <a:cs typeface="B Lotus" pitchFamily="2" charset="-78"/>
              </a:rPr>
              <a:t> محصولات </a:t>
            </a:r>
            <a:r>
              <a:rPr lang="fa-IR" sz="2000" dirty="0">
                <a:solidFill>
                  <a:srgbClr val="483E04"/>
                </a:solidFill>
                <a:cs typeface="B Lotus" pitchFamily="2" charset="-78"/>
              </a:rPr>
              <a:t>زیادی را </a:t>
            </a:r>
            <a:r>
              <a:rPr lang="fa-IR" sz="2000" dirty="0" smtClean="0">
                <a:solidFill>
                  <a:srgbClr val="483E04"/>
                </a:solidFill>
                <a:cs typeface="B Lotus" pitchFamily="2" charset="-78"/>
              </a:rPr>
              <a:t>در حوزه های مختلف، نظیر بازی های قهرمانان شناخته شدۀ جهان شطرنج، تمرینات تاکتیک، تمرین یا آموزش شروع بازی ای خاص و ... و در قالب های مختلف مثل سی دی ها و دی وی دی ها منتشر می نماید.</a:t>
            </a:r>
          </a:p>
          <a:p>
            <a:pPr indent="0" algn="justLow">
              <a:buNone/>
            </a:pPr>
            <a:endParaRPr lang="fa-IR" sz="2000" dirty="0" smtClean="0">
              <a:solidFill>
                <a:srgbClr val="483E04"/>
              </a:solidFill>
              <a:cs typeface="B Lotus" pitchFamily="2" charset="-78"/>
            </a:endParaRPr>
          </a:p>
          <a:p>
            <a:pPr indent="0" algn="justLow"/>
            <a:r>
              <a:rPr lang="fa-IR" sz="2000" dirty="0">
                <a:solidFill>
                  <a:srgbClr val="483E04"/>
                </a:solidFill>
                <a:cs typeface="B Lotus" pitchFamily="2" charset="-78"/>
              </a:rPr>
              <a:t> </a:t>
            </a:r>
            <a:r>
              <a:rPr lang="fa-IR" sz="2000" dirty="0" smtClean="0">
                <a:solidFill>
                  <a:srgbClr val="483E04"/>
                </a:solidFill>
                <a:cs typeface="B Lotus" pitchFamily="2" charset="-78"/>
              </a:rPr>
              <a:t>از دیگر سو، نشریۀ </a:t>
            </a:r>
            <a:r>
              <a:rPr lang="en-US" sz="2000" dirty="0" err="1" smtClean="0">
                <a:solidFill>
                  <a:srgbClr val="483E04"/>
                </a:solidFill>
                <a:cs typeface="B Lotus" pitchFamily="2" charset="-78"/>
              </a:rPr>
              <a:t>ChessBase</a:t>
            </a:r>
            <a:r>
              <a:rPr lang="en-US" sz="2000" dirty="0" smtClean="0">
                <a:solidFill>
                  <a:srgbClr val="483E04"/>
                </a:solidFill>
                <a:cs typeface="B Lotus" pitchFamily="2" charset="-78"/>
              </a:rPr>
              <a:t> Magazine</a:t>
            </a:r>
            <a:r>
              <a:rPr lang="fa-IR" sz="2000" dirty="0" smtClean="0">
                <a:solidFill>
                  <a:srgbClr val="483E04"/>
                </a:solidFill>
                <a:cs typeface="B Lotus" pitchFamily="2" charset="-78"/>
              </a:rPr>
              <a:t> هر دو ماه یک بار (شش بار در سال) توسط این کمپانی منتشر می شود.</a:t>
            </a:r>
          </a:p>
          <a:p>
            <a:pPr indent="0" algn="justLow">
              <a:buNone/>
            </a:pPr>
            <a:endParaRPr lang="fa-IR" sz="2000" dirty="0" smtClean="0">
              <a:solidFill>
                <a:srgbClr val="483E04"/>
              </a:solidFill>
              <a:cs typeface="B Lotus" pitchFamily="2" charset="-78"/>
            </a:endParaRPr>
          </a:p>
          <a:p>
            <a:pPr indent="0" algn="justLow">
              <a:buNone/>
            </a:pPr>
            <a:r>
              <a:rPr lang="fa-IR" sz="2000" dirty="0" smtClean="0">
                <a:solidFill>
                  <a:srgbClr val="483E04"/>
                </a:solidFill>
                <a:cs typeface="B Lotus" pitchFamily="2" charset="-78"/>
              </a:rPr>
              <a:t>* این مجله علاوه بر نسخۀ کاغذی شامل سی دی چند رسانه ای (</a:t>
            </a:r>
            <a:r>
              <a:rPr lang="en-US" sz="2000" dirty="0" smtClean="0">
                <a:solidFill>
                  <a:srgbClr val="483E04"/>
                </a:solidFill>
                <a:cs typeface="B Lotus" pitchFamily="2" charset="-78"/>
              </a:rPr>
              <a:t>Multi Media</a:t>
            </a:r>
            <a:r>
              <a:rPr lang="fa-IR" sz="2000" dirty="0" smtClean="0">
                <a:solidFill>
                  <a:srgbClr val="483E04"/>
                </a:solidFill>
                <a:cs typeface="B Lotus" pitchFamily="2" charset="-78"/>
              </a:rPr>
              <a:t>) برای آموزش در زمینه های مختلف، به روز زسانی بانک اطلاعاتی </a:t>
            </a:r>
            <a:r>
              <a:rPr lang="en-US" sz="2000" dirty="0" err="1" smtClean="0">
                <a:solidFill>
                  <a:srgbClr val="483E04"/>
                </a:solidFill>
                <a:cs typeface="B Lotus" pitchFamily="2" charset="-78"/>
              </a:rPr>
              <a:t>ChessBase</a:t>
            </a:r>
            <a:r>
              <a:rPr lang="fa-IR" sz="2000" dirty="0" smtClean="0">
                <a:solidFill>
                  <a:srgbClr val="483E04"/>
                </a:solidFill>
                <a:cs typeface="B Lotus" pitchFamily="2" charset="-78"/>
              </a:rPr>
              <a:t>، نوآوری های دنیای شطرنج در گشایش ها و دیگر مقالاتِ کاربردی است. تمامی این امکانات به نحوی ایجاد شده که تنها توسط نرم افزار </a:t>
            </a:r>
            <a:r>
              <a:rPr lang="en-US" sz="2000" dirty="0" err="1" smtClean="0">
                <a:solidFill>
                  <a:srgbClr val="483E04"/>
                </a:solidFill>
                <a:cs typeface="B Lotus" pitchFamily="2" charset="-78"/>
              </a:rPr>
              <a:t>ChessBase</a:t>
            </a:r>
            <a:r>
              <a:rPr lang="fa-IR" sz="2000" dirty="0" smtClean="0">
                <a:solidFill>
                  <a:srgbClr val="483E04"/>
                </a:solidFill>
                <a:cs typeface="B Lotus" pitchFamily="2" charset="-78"/>
              </a:rPr>
              <a:t> قابل استفاده خواهد بود.</a:t>
            </a:r>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12299160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pPr algn="r"/>
            <a:r>
              <a:rPr lang="fa-IR" sz="4000" b="1" dirty="0" smtClean="0">
                <a:solidFill>
                  <a:schemeClr val="accent2">
                    <a:lumMod val="50000"/>
                  </a:schemeClr>
                </a:solidFill>
                <a:cs typeface="B Lotus" pitchFamily="2" charset="-78"/>
              </a:rPr>
              <a:t>معرفی نرم افزار</a:t>
            </a:r>
            <a:endParaRPr lang="fa-IR" sz="4000" b="1" dirty="0">
              <a:solidFill>
                <a:schemeClr val="accent2">
                  <a:lumMod val="50000"/>
                </a:schemeClr>
              </a:solidFill>
              <a:cs typeface="B Lotus"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480"/>
            <a:ext cx="4876800" cy="6925056"/>
          </a:xfrm>
        </p:spPr>
      </p:pic>
      <p:sp>
        <p:nvSpPr>
          <p:cNvPr id="5" name="Content Placeholder 2"/>
          <p:cNvSpPr txBox="1">
            <a:spLocks/>
          </p:cNvSpPr>
          <p:nvPr/>
        </p:nvSpPr>
        <p:spPr>
          <a:xfrm>
            <a:off x="4876800" y="1752600"/>
            <a:ext cx="3581400" cy="4724400"/>
          </a:xfrm>
          <a:prstGeom prst="rect">
            <a:avLst/>
          </a:prstGeom>
        </p:spPr>
        <p:txBody>
          <a:bodyPr vert="horz" lIns="91440" tIns="45720" rIns="91440" bIns="45720" rtlCol="0">
            <a:normAutofit/>
          </a:bodyPr>
          <a:lstStyle>
            <a:lvl1pPr marL="342900" indent="-342900" algn="r" defTabSz="914400" rtl="1"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200" dirty="0" err="1" smtClean="0">
                <a:solidFill>
                  <a:schemeClr val="accent1">
                    <a:lumMod val="50000"/>
                  </a:schemeClr>
                </a:solidFill>
                <a:latin typeface="Times New Roman" pitchFamily="18" charset="0"/>
                <a:cs typeface="B Lotus" pitchFamily="2" charset="-78"/>
              </a:rPr>
              <a:t>ChessBase</a:t>
            </a:r>
            <a:r>
              <a:rPr lang="en-US" sz="2200" dirty="0" smtClean="0">
                <a:solidFill>
                  <a:schemeClr val="accent1">
                    <a:lumMod val="50000"/>
                  </a:schemeClr>
                </a:solidFill>
                <a:latin typeface="Times New Roman" pitchFamily="18" charset="0"/>
                <a:cs typeface="B Lotus" pitchFamily="2" charset="-78"/>
              </a:rPr>
              <a:t> 12</a:t>
            </a:r>
            <a:endParaRPr lang="fa-IR" sz="2200" dirty="0" smtClean="0">
              <a:solidFill>
                <a:schemeClr val="accent1">
                  <a:lumMod val="50000"/>
                </a:schemeClr>
              </a:solidFill>
              <a:latin typeface="Times New Roman" pitchFamily="18" charset="0"/>
              <a:cs typeface="B Lotus" pitchFamily="2" charset="-78"/>
            </a:endParaRPr>
          </a:p>
          <a:p>
            <a:pPr algn="ctr"/>
            <a:endParaRPr lang="fa-IR" sz="2200" dirty="0" smtClean="0">
              <a:solidFill>
                <a:schemeClr val="accent1">
                  <a:lumMod val="50000"/>
                </a:schemeClr>
              </a:solidFill>
              <a:latin typeface="Times New Roman" pitchFamily="18" charset="0"/>
              <a:cs typeface="B Lotus" pitchFamily="2" charset="-78"/>
            </a:endParaRPr>
          </a:p>
          <a:p>
            <a:r>
              <a:rPr lang="fa-IR" sz="2200" dirty="0" smtClean="0">
                <a:solidFill>
                  <a:schemeClr val="accent1">
                    <a:lumMod val="50000"/>
                  </a:schemeClr>
                </a:solidFill>
                <a:latin typeface="Times New Roman" pitchFamily="18" charset="0"/>
                <a:cs typeface="B Lotus" pitchFamily="2" charset="-78"/>
              </a:rPr>
              <a:t>ناشر: </a:t>
            </a:r>
            <a:r>
              <a:rPr lang="en-US" sz="2200" b="0" dirty="0" err="1" smtClean="0">
                <a:solidFill>
                  <a:schemeClr val="accent1">
                    <a:lumMod val="50000"/>
                  </a:schemeClr>
                </a:solidFill>
                <a:latin typeface="Times New Roman" pitchFamily="18" charset="0"/>
                <a:cs typeface="B Lotus" pitchFamily="2" charset="-78"/>
              </a:rPr>
              <a:t>ChessBase</a:t>
            </a:r>
            <a:r>
              <a:rPr lang="en-US" sz="2200" b="0" dirty="0" smtClean="0">
                <a:solidFill>
                  <a:schemeClr val="accent1">
                    <a:lumMod val="50000"/>
                  </a:schemeClr>
                </a:solidFill>
                <a:latin typeface="Times New Roman" pitchFamily="18" charset="0"/>
                <a:cs typeface="B Lotus" pitchFamily="2" charset="-78"/>
              </a:rPr>
              <a:t>®</a:t>
            </a:r>
            <a:endParaRPr lang="fa-IR" sz="2200" b="0" dirty="0" smtClean="0">
              <a:solidFill>
                <a:schemeClr val="accent1">
                  <a:lumMod val="50000"/>
                </a:schemeClr>
              </a:solidFill>
              <a:latin typeface="Times New Roman" pitchFamily="18" charset="0"/>
              <a:cs typeface="B Lotus" pitchFamily="2" charset="-78"/>
            </a:endParaRPr>
          </a:p>
          <a:p>
            <a:r>
              <a:rPr lang="fa-IR" sz="2200" dirty="0" smtClean="0">
                <a:solidFill>
                  <a:schemeClr val="accent1">
                    <a:lumMod val="50000"/>
                  </a:schemeClr>
                </a:solidFill>
                <a:latin typeface="Times New Roman" pitchFamily="18" charset="0"/>
                <a:cs typeface="B Lotus" pitchFamily="2" charset="-78"/>
              </a:rPr>
              <a:t>سازنده: </a:t>
            </a:r>
            <a:r>
              <a:rPr lang="en-US" sz="2200" b="0" dirty="0" err="1" smtClean="0">
                <a:solidFill>
                  <a:schemeClr val="accent1">
                    <a:lumMod val="50000"/>
                  </a:schemeClr>
                </a:solidFill>
                <a:latin typeface="Times New Roman" pitchFamily="18" charset="0"/>
                <a:cs typeface="B Lotus" pitchFamily="2" charset="-78"/>
              </a:rPr>
              <a:t>ChessBase.GmbH</a:t>
            </a:r>
            <a:endParaRPr lang="en-US" sz="2200" b="0" dirty="0">
              <a:solidFill>
                <a:schemeClr val="accent1">
                  <a:lumMod val="50000"/>
                </a:schemeClr>
              </a:solidFill>
              <a:latin typeface="Times New Roman" pitchFamily="18" charset="0"/>
              <a:cs typeface="B Lotus" pitchFamily="2" charset="-78"/>
            </a:endParaRPr>
          </a:p>
          <a:p>
            <a:r>
              <a:rPr lang="fa-IR" sz="2200" dirty="0" smtClean="0">
                <a:solidFill>
                  <a:schemeClr val="accent1">
                    <a:lumMod val="50000"/>
                  </a:schemeClr>
                </a:solidFill>
                <a:latin typeface="Times New Roman" pitchFamily="18" charset="0"/>
                <a:cs typeface="B Lotus" pitchFamily="2" charset="-78"/>
              </a:rPr>
              <a:t>کشور سازنده: آلمان</a:t>
            </a:r>
            <a:endParaRPr lang="en-US" sz="2200" dirty="0">
              <a:solidFill>
                <a:schemeClr val="accent1">
                  <a:lumMod val="50000"/>
                </a:schemeClr>
              </a:solidFill>
              <a:latin typeface="Times New Roman" pitchFamily="18" charset="0"/>
              <a:cs typeface="B Lotus" pitchFamily="2" charset="-78"/>
            </a:endParaRPr>
          </a:p>
          <a:p>
            <a:r>
              <a:rPr lang="fa-IR" sz="2200" dirty="0" smtClean="0">
                <a:solidFill>
                  <a:schemeClr val="accent1">
                    <a:lumMod val="50000"/>
                  </a:schemeClr>
                </a:solidFill>
                <a:latin typeface="Times New Roman" pitchFamily="18" charset="0"/>
                <a:cs typeface="B Lotus" pitchFamily="2" charset="-78"/>
              </a:rPr>
              <a:t>تاریخ ارائه به بازار: 23 مارچ 2012</a:t>
            </a:r>
          </a:p>
          <a:p>
            <a:r>
              <a:rPr lang="fa-IR" sz="2200" dirty="0" smtClean="0">
                <a:solidFill>
                  <a:schemeClr val="accent1">
                    <a:lumMod val="50000"/>
                  </a:schemeClr>
                </a:solidFill>
                <a:latin typeface="Times New Roman" pitchFamily="18" charset="0"/>
                <a:cs typeface="B Lotus" pitchFamily="2" charset="-78"/>
              </a:rPr>
              <a:t>طبقه بندی: </a:t>
            </a:r>
            <a:r>
              <a:rPr lang="en-US" sz="2200" b="0" dirty="0" smtClean="0">
                <a:solidFill>
                  <a:schemeClr val="accent1">
                    <a:lumMod val="50000"/>
                  </a:schemeClr>
                </a:solidFill>
                <a:latin typeface="Times New Roman" pitchFamily="18" charset="0"/>
                <a:cs typeface="B Lotus" pitchFamily="2" charset="-78"/>
              </a:rPr>
              <a:t>Program Package</a:t>
            </a:r>
            <a:endParaRPr lang="fa-IR" sz="2200" b="0" dirty="0">
              <a:solidFill>
                <a:schemeClr val="accent1">
                  <a:lumMod val="50000"/>
                </a:schemeClr>
              </a:solidFill>
              <a:latin typeface="Times New Roman" pitchFamily="18" charset="0"/>
              <a:cs typeface="B Lotus" pitchFamily="2" charset="-78"/>
            </a:endParaRPr>
          </a:p>
        </p:txBody>
      </p:sp>
      <p:sp>
        <p:nvSpPr>
          <p:cNvPr id="3" name="Rectangle 2"/>
          <p:cNvSpPr/>
          <p:nvPr/>
        </p:nvSpPr>
        <p:spPr>
          <a:xfrm>
            <a:off x="8458200" y="381000"/>
            <a:ext cx="6858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3621590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381000"/>
            <a:ext cx="3314700" cy="929640"/>
          </a:xfrm>
        </p:spPr>
        <p:txBody>
          <a:bodyPr/>
          <a:lstStyle/>
          <a:p>
            <a:pPr algn="r"/>
            <a:r>
              <a:rPr lang="fa-IR" sz="3600" b="1" dirty="0" smtClean="0">
                <a:solidFill>
                  <a:srgbClr val="000000"/>
                </a:solidFill>
                <a:cs typeface="B Lotus" pitchFamily="2" charset="-78"/>
              </a:rPr>
              <a:t>معرّفی پایگاه داده ها</a:t>
            </a:r>
            <a:endParaRPr lang="fa-IR" sz="3600" b="1" dirty="0">
              <a:solidFill>
                <a:srgbClr val="000000"/>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4871864" cy="6895562"/>
          </a:xfrm>
        </p:spPr>
      </p:pic>
      <p:sp>
        <p:nvSpPr>
          <p:cNvPr id="6" name="Rectangle 5"/>
          <p:cNvSpPr/>
          <p:nvPr/>
        </p:nvSpPr>
        <p:spPr>
          <a:xfrm>
            <a:off x="8458200" y="304800"/>
            <a:ext cx="685800" cy="62484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8458200" y="6553200"/>
            <a:ext cx="685800" cy="31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4876800" y="1668244"/>
            <a:ext cx="3581400" cy="5570756"/>
          </a:xfrm>
          <a:prstGeom prst="rect">
            <a:avLst/>
          </a:prstGeom>
        </p:spPr>
        <p:txBody>
          <a:bodyPr wrap="square">
            <a:spAutoFit/>
          </a:bodyPr>
          <a:lstStyle/>
          <a:p>
            <a:pPr algn="ctr"/>
            <a:r>
              <a:rPr lang="en-US" sz="2400" b="1" dirty="0" smtClean="0">
                <a:solidFill>
                  <a:srgbClr val="474747"/>
                </a:solidFill>
                <a:latin typeface="Times New Roman" pitchFamily="18" charset="0"/>
                <a:cs typeface="B Lotus" pitchFamily="2" charset="-78"/>
              </a:rPr>
              <a:t>Mega </a:t>
            </a:r>
            <a:r>
              <a:rPr lang="en-US" sz="2400" b="1" dirty="0" err="1" smtClean="0">
                <a:solidFill>
                  <a:srgbClr val="474747"/>
                </a:solidFill>
                <a:latin typeface="Times New Roman" pitchFamily="18" charset="0"/>
                <a:cs typeface="B Lotus" pitchFamily="2" charset="-78"/>
              </a:rPr>
              <a:t>DataBase</a:t>
            </a:r>
            <a:r>
              <a:rPr lang="en-US" sz="2400" b="1" dirty="0" smtClean="0">
                <a:solidFill>
                  <a:srgbClr val="474747"/>
                </a:solidFill>
                <a:latin typeface="Times New Roman" pitchFamily="18" charset="0"/>
                <a:cs typeface="B Lotus" pitchFamily="2" charset="-78"/>
              </a:rPr>
              <a:t> 2013</a:t>
            </a:r>
            <a:endParaRPr lang="fa-IR" sz="2400" b="1" dirty="0" smtClean="0">
              <a:solidFill>
                <a:srgbClr val="474747"/>
              </a:solidFill>
              <a:latin typeface="Times New Roman" pitchFamily="18" charset="0"/>
              <a:cs typeface="B Lotus" pitchFamily="2" charset="-78"/>
            </a:endParaRPr>
          </a:p>
          <a:p>
            <a:pPr algn="ctr"/>
            <a:endParaRPr lang="fa-IR" sz="2400" b="1" dirty="0" smtClean="0">
              <a:solidFill>
                <a:srgbClr val="474747"/>
              </a:solidFill>
              <a:latin typeface="Times New Roman" pitchFamily="18" charset="0"/>
              <a:cs typeface="B Lotus" pitchFamily="2" charset="-78"/>
            </a:endParaRPr>
          </a:p>
          <a:p>
            <a:pPr algn="justLow"/>
            <a:r>
              <a:rPr lang="fa-IR" sz="2400" dirty="0" smtClean="0">
                <a:solidFill>
                  <a:srgbClr val="474747"/>
                </a:solidFill>
                <a:latin typeface="Times New Roman" pitchFamily="18" charset="0"/>
                <a:cs typeface="B Lotus" pitchFamily="2" charset="-78"/>
              </a:rPr>
              <a:t>ناشر</a:t>
            </a:r>
            <a:r>
              <a:rPr lang="fa-IR" sz="2400" dirty="0">
                <a:solidFill>
                  <a:srgbClr val="474747"/>
                </a:solidFill>
                <a:latin typeface="Times New Roman" pitchFamily="18" charset="0"/>
                <a:cs typeface="B Lotus" pitchFamily="2" charset="-78"/>
              </a:rPr>
              <a:t>: </a:t>
            </a:r>
            <a:r>
              <a:rPr lang="en-US" sz="2400" dirty="0" err="1">
                <a:solidFill>
                  <a:srgbClr val="474747"/>
                </a:solidFill>
                <a:latin typeface="Times New Roman" pitchFamily="18" charset="0"/>
                <a:cs typeface="B Lotus" pitchFamily="2" charset="-78"/>
              </a:rPr>
              <a:t>ChessBase</a:t>
            </a:r>
            <a:r>
              <a:rPr lang="en-US" sz="2400" dirty="0">
                <a:solidFill>
                  <a:srgbClr val="474747"/>
                </a:solidFill>
                <a:latin typeface="Times New Roman" pitchFamily="18" charset="0"/>
                <a:cs typeface="B Lotus" pitchFamily="2" charset="-78"/>
              </a:rPr>
              <a:t>®</a:t>
            </a:r>
            <a:endParaRPr lang="fa-IR" sz="2400" dirty="0">
              <a:solidFill>
                <a:srgbClr val="474747"/>
              </a:solidFill>
              <a:latin typeface="Times New Roman" pitchFamily="18" charset="0"/>
              <a:cs typeface="B Lotus" pitchFamily="2" charset="-78"/>
            </a:endParaRPr>
          </a:p>
          <a:p>
            <a:pPr algn="justLow"/>
            <a:r>
              <a:rPr lang="fa-IR" sz="2400" dirty="0">
                <a:solidFill>
                  <a:srgbClr val="474747"/>
                </a:solidFill>
                <a:latin typeface="Times New Roman" pitchFamily="18" charset="0"/>
                <a:cs typeface="B Lotus" pitchFamily="2" charset="-78"/>
              </a:rPr>
              <a:t>سازنده: </a:t>
            </a:r>
            <a:r>
              <a:rPr lang="en-US" sz="2400" dirty="0" err="1" smtClean="0">
                <a:solidFill>
                  <a:srgbClr val="474747"/>
                </a:solidFill>
                <a:latin typeface="Times New Roman" pitchFamily="18" charset="0"/>
                <a:cs typeface="B Lotus" pitchFamily="2" charset="-78"/>
              </a:rPr>
              <a:t>ChessBase.GmbH</a:t>
            </a:r>
            <a:endParaRPr lang="en-US" sz="2400" dirty="0">
              <a:solidFill>
                <a:srgbClr val="474747"/>
              </a:solidFill>
              <a:latin typeface="Times New Roman" pitchFamily="18" charset="0"/>
              <a:cs typeface="B Lotus" pitchFamily="2" charset="-78"/>
            </a:endParaRPr>
          </a:p>
          <a:p>
            <a:pPr algn="justLow"/>
            <a:r>
              <a:rPr lang="fa-IR" sz="2400" dirty="0">
                <a:solidFill>
                  <a:srgbClr val="474747"/>
                </a:solidFill>
                <a:latin typeface="Times New Roman" pitchFamily="18" charset="0"/>
                <a:cs typeface="B Lotus" pitchFamily="2" charset="-78"/>
              </a:rPr>
              <a:t>کشور سازنده: آلمان</a:t>
            </a:r>
            <a:endParaRPr lang="en-US" sz="2400" dirty="0">
              <a:solidFill>
                <a:srgbClr val="474747"/>
              </a:solidFill>
              <a:latin typeface="Times New Roman" pitchFamily="18" charset="0"/>
              <a:cs typeface="B Lotus" pitchFamily="2" charset="-78"/>
            </a:endParaRPr>
          </a:p>
          <a:p>
            <a:pPr algn="justLow"/>
            <a:r>
              <a:rPr lang="fa-IR" sz="2400" dirty="0">
                <a:solidFill>
                  <a:srgbClr val="474747"/>
                </a:solidFill>
                <a:latin typeface="Times New Roman" pitchFamily="18" charset="0"/>
                <a:cs typeface="B Lotus" pitchFamily="2" charset="-78"/>
              </a:rPr>
              <a:t>تاریخ ارائه به بازار: </a:t>
            </a:r>
            <a:r>
              <a:rPr lang="fa-IR" sz="2400" dirty="0" smtClean="0">
                <a:solidFill>
                  <a:srgbClr val="474747"/>
                </a:solidFill>
                <a:latin typeface="Times New Roman" pitchFamily="18" charset="0"/>
                <a:cs typeface="B Lotus" pitchFamily="2" charset="-78"/>
              </a:rPr>
              <a:t>17دسامبر </a:t>
            </a:r>
            <a:r>
              <a:rPr lang="fa-IR" sz="2400" dirty="0">
                <a:solidFill>
                  <a:srgbClr val="474747"/>
                </a:solidFill>
                <a:latin typeface="Times New Roman" pitchFamily="18" charset="0"/>
                <a:cs typeface="B Lotus" pitchFamily="2" charset="-78"/>
              </a:rPr>
              <a:t>2012</a:t>
            </a:r>
          </a:p>
          <a:p>
            <a:pPr algn="justLow"/>
            <a:r>
              <a:rPr lang="fa-IR" sz="2400" dirty="0">
                <a:solidFill>
                  <a:srgbClr val="474747"/>
                </a:solidFill>
                <a:latin typeface="Times New Roman" pitchFamily="18" charset="0"/>
                <a:cs typeface="B Lotus" pitchFamily="2" charset="-78"/>
              </a:rPr>
              <a:t>طبقه بندی: </a:t>
            </a:r>
            <a:r>
              <a:rPr lang="en-US" sz="2400" dirty="0">
                <a:solidFill>
                  <a:srgbClr val="474747"/>
                </a:solidFill>
                <a:latin typeface="Times New Roman" pitchFamily="18" charset="0"/>
                <a:cs typeface="B Lotus" pitchFamily="2" charset="-78"/>
              </a:rPr>
              <a:t>Program </a:t>
            </a:r>
            <a:r>
              <a:rPr lang="en-US" sz="2400" dirty="0" smtClean="0">
                <a:solidFill>
                  <a:srgbClr val="474747"/>
                </a:solidFill>
                <a:latin typeface="Times New Roman" pitchFamily="18" charset="0"/>
                <a:cs typeface="B Lotus" pitchFamily="2" charset="-78"/>
              </a:rPr>
              <a:t>Package</a:t>
            </a:r>
            <a:endParaRPr lang="fa-IR" sz="2400" dirty="0" smtClean="0">
              <a:solidFill>
                <a:srgbClr val="474747"/>
              </a:solidFill>
              <a:latin typeface="Times New Roman" pitchFamily="18" charset="0"/>
              <a:cs typeface="B Lotus" pitchFamily="2" charset="-78"/>
            </a:endParaRPr>
          </a:p>
          <a:p>
            <a:pPr algn="justLow"/>
            <a:endParaRPr lang="fa-IR" sz="2400" dirty="0">
              <a:solidFill>
                <a:srgbClr val="474747"/>
              </a:solidFill>
              <a:latin typeface="Times New Roman" pitchFamily="18" charset="0"/>
              <a:cs typeface="B Lotus" pitchFamily="2" charset="-78"/>
            </a:endParaRPr>
          </a:p>
          <a:p>
            <a:pPr algn="justLow"/>
            <a:r>
              <a:rPr lang="fa-IR" sz="2000" dirty="0" smtClean="0">
                <a:solidFill>
                  <a:srgbClr val="474747"/>
                </a:solidFill>
                <a:latin typeface="Times New Roman" pitchFamily="18" charset="0"/>
                <a:cs typeface="B Lotus" pitchFamily="2" charset="-78"/>
              </a:rPr>
              <a:t>شامل:</a:t>
            </a:r>
          </a:p>
          <a:p>
            <a:pPr algn="justLow"/>
            <a:r>
              <a:rPr lang="fa-IR" sz="2000" dirty="0" smtClean="0">
                <a:solidFill>
                  <a:srgbClr val="474747"/>
                </a:solidFill>
                <a:latin typeface="Times New Roman" pitchFamily="18" charset="0"/>
                <a:cs typeface="B Lotus" pitchFamily="2" charset="-78"/>
              </a:rPr>
              <a:t>5,400,000 بازی</a:t>
            </a:r>
          </a:p>
          <a:p>
            <a:pPr algn="justLow"/>
            <a:r>
              <a:rPr lang="fa-IR" sz="2000" dirty="0" smtClean="0">
                <a:solidFill>
                  <a:srgbClr val="474747"/>
                </a:solidFill>
                <a:latin typeface="Times New Roman" pitchFamily="18" charset="0"/>
                <a:cs typeface="B Lotus" pitchFamily="2" charset="-78"/>
              </a:rPr>
              <a:t>67,000 بازی تفسیر شده</a:t>
            </a:r>
          </a:p>
          <a:p>
            <a:pPr algn="justLow"/>
            <a:r>
              <a:rPr lang="fa-IR" sz="2000" dirty="0" smtClean="0">
                <a:solidFill>
                  <a:srgbClr val="474747"/>
                </a:solidFill>
                <a:latin typeface="Times New Roman" pitchFamily="18" charset="0"/>
                <a:cs typeface="B Lotus" pitchFamily="2" charset="-78"/>
              </a:rPr>
              <a:t>طبقه بندی شروع بازی ها بر اساس 100,000 وضعیت کلیدی</a:t>
            </a:r>
          </a:p>
          <a:p>
            <a:pPr algn="justLow"/>
            <a:r>
              <a:rPr lang="fa-IR" sz="2000" dirty="0" smtClean="0">
                <a:solidFill>
                  <a:srgbClr val="474747"/>
                </a:solidFill>
                <a:latin typeface="Times New Roman" pitchFamily="18" charset="0"/>
                <a:cs typeface="B Lotus" pitchFamily="2" charset="-78"/>
              </a:rPr>
              <a:t>33,000 تصویر</a:t>
            </a:r>
          </a:p>
          <a:p>
            <a:pPr algn="justLow"/>
            <a:r>
              <a:rPr lang="fa-IR" sz="2000" dirty="0" smtClean="0">
                <a:solidFill>
                  <a:srgbClr val="474747"/>
                </a:solidFill>
                <a:latin typeface="Times New Roman" pitchFamily="18" charset="0"/>
                <a:cs typeface="B Lotus" pitchFamily="2" charset="-78"/>
              </a:rPr>
              <a:t>و ...</a:t>
            </a:r>
          </a:p>
          <a:p>
            <a:pPr algn="justLow"/>
            <a:endParaRPr lang="fa-IR" sz="2400" dirty="0">
              <a:solidFill>
                <a:srgbClr val="474747"/>
              </a:solidFill>
              <a:latin typeface="Times New Roman" pitchFamily="18" charset="0"/>
              <a:cs typeface="B Lotus" pitchFamily="2" charset="-78"/>
            </a:endParaRPr>
          </a:p>
        </p:txBody>
      </p:sp>
    </p:spTree>
    <p:extLst>
      <p:ext uri="{BB962C8B-B14F-4D97-AF65-F5344CB8AC3E}">
        <p14:creationId xmlns:p14="http://schemas.microsoft.com/office/powerpoint/2010/main" val="21923944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smtClean="0">
                <a:solidFill>
                  <a:schemeClr val="tx2">
                    <a:lumMod val="50000"/>
                  </a:schemeClr>
                </a:solidFill>
                <a:cs typeface="B Lotus" pitchFamily="2" charset="-78"/>
              </a:rPr>
              <a:t>حداقل سیستم مورد نیاز برای نصب و راه اندازی</a:t>
            </a:r>
            <a:endParaRPr lang="fa-IR" sz="2800" b="1" dirty="0">
              <a:solidFill>
                <a:schemeClr val="tx2">
                  <a:lumMod val="50000"/>
                </a:schemeClr>
              </a:solidFill>
              <a:cs typeface="B Lotus" pitchFamily="2" charset="-78"/>
            </a:endParaRPr>
          </a:p>
        </p:txBody>
      </p:sp>
      <p:sp>
        <p:nvSpPr>
          <p:cNvPr id="3" name="Content Placeholder 2"/>
          <p:cNvSpPr>
            <a:spLocks noGrp="1"/>
          </p:cNvSpPr>
          <p:nvPr>
            <p:ph idx="1"/>
          </p:nvPr>
        </p:nvSpPr>
        <p:spPr>
          <a:xfrm>
            <a:off x="822960" y="1525551"/>
            <a:ext cx="7520940" cy="5027649"/>
          </a:xfrm>
        </p:spPr>
        <p:txBody>
          <a:bodyPr>
            <a:noAutofit/>
          </a:bodyPr>
          <a:lstStyle/>
          <a:p>
            <a:pPr algn="just" rtl="0"/>
            <a:r>
              <a:rPr lang="en-US" dirty="0">
                <a:solidFill>
                  <a:schemeClr val="accent1">
                    <a:lumMod val="50000"/>
                  </a:schemeClr>
                </a:solidFill>
                <a:latin typeface="Times New Roman" pitchFamily="18" charset="0"/>
                <a:cs typeface="Times New Roman" pitchFamily="18" charset="0"/>
              </a:rPr>
              <a:t>Supported OS: Windows Vista®/Windows XP®/</a:t>
            </a:r>
            <a:r>
              <a:rPr lang="en-US" dirty="0" err="1">
                <a:solidFill>
                  <a:schemeClr val="accent1">
                    <a:lumMod val="50000"/>
                  </a:schemeClr>
                </a:solidFill>
                <a:latin typeface="Times New Roman" pitchFamily="18" charset="0"/>
                <a:cs typeface="Times New Roman" pitchFamily="18" charset="0"/>
              </a:rPr>
              <a:t>Wnidows</a:t>
            </a:r>
            <a:r>
              <a:rPr lang="en-US" dirty="0">
                <a:solidFill>
                  <a:schemeClr val="accent1">
                    <a:lumMod val="50000"/>
                  </a:schemeClr>
                </a:solidFill>
                <a:latin typeface="Times New Roman" pitchFamily="18" charset="0"/>
                <a:cs typeface="Times New Roman" pitchFamily="18" charset="0"/>
              </a:rPr>
              <a:t> 7®/ Windows 8</a:t>
            </a:r>
            <a:r>
              <a:rPr lang="en-US" dirty="0" smtClean="0">
                <a:solidFill>
                  <a:schemeClr val="accent1">
                    <a:lumMod val="50000"/>
                  </a:schemeClr>
                </a:solidFill>
                <a:latin typeface="Times New Roman" pitchFamily="18" charset="0"/>
                <a:cs typeface="Times New Roman" pitchFamily="18" charset="0"/>
              </a:rPr>
              <a:t>®</a:t>
            </a:r>
          </a:p>
          <a:p>
            <a:pPr algn="just" rtl="0"/>
            <a:r>
              <a:rPr lang="en-US" dirty="0" smtClean="0">
                <a:solidFill>
                  <a:schemeClr val="accent1">
                    <a:lumMod val="50000"/>
                  </a:schemeClr>
                </a:solidFill>
                <a:latin typeface="Times New Roman" pitchFamily="18" charset="0"/>
                <a:cs typeface="Times New Roman" pitchFamily="18" charset="0"/>
              </a:rPr>
              <a:t>C.P.U</a:t>
            </a:r>
            <a:r>
              <a:rPr lang="en-US" dirty="0">
                <a:solidFill>
                  <a:schemeClr val="accent1">
                    <a:lumMod val="50000"/>
                  </a:schemeClr>
                </a:solidFill>
                <a:latin typeface="Times New Roman" pitchFamily="18" charset="0"/>
                <a:cs typeface="Times New Roman" pitchFamily="18" charset="0"/>
              </a:rPr>
              <a:t>: Pentium III 1 </a:t>
            </a:r>
            <a:r>
              <a:rPr lang="en-US" dirty="0" smtClean="0">
                <a:solidFill>
                  <a:schemeClr val="accent1">
                    <a:lumMod val="50000"/>
                  </a:schemeClr>
                </a:solidFill>
                <a:latin typeface="Times New Roman" pitchFamily="18" charset="0"/>
                <a:cs typeface="Times New Roman" pitchFamily="18" charset="0"/>
              </a:rPr>
              <a:t>GHz and higher performance</a:t>
            </a:r>
            <a:endParaRPr lang="en-US" dirty="0">
              <a:solidFill>
                <a:schemeClr val="accent1">
                  <a:lumMod val="50000"/>
                </a:schemeClr>
              </a:solidFill>
              <a:latin typeface="Times New Roman" pitchFamily="18" charset="0"/>
              <a:cs typeface="Times New Roman" pitchFamily="18" charset="0"/>
            </a:endParaRPr>
          </a:p>
          <a:p>
            <a:pPr algn="just" rtl="0"/>
            <a:r>
              <a:rPr lang="en-US" dirty="0">
                <a:solidFill>
                  <a:schemeClr val="accent1">
                    <a:lumMod val="50000"/>
                  </a:schemeClr>
                </a:solidFill>
                <a:latin typeface="Times New Roman" pitchFamily="18" charset="0"/>
                <a:cs typeface="Times New Roman" pitchFamily="18" charset="0"/>
              </a:rPr>
              <a:t>RAM: </a:t>
            </a:r>
            <a:r>
              <a:rPr lang="en-US" dirty="0" smtClean="0">
                <a:solidFill>
                  <a:schemeClr val="accent1">
                    <a:lumMod val="50000"/>
                  </a:schemeClr>
                </a:solidFill>
                <a:latin typeface="Times New Roman" pitchFamily="18" charset="0"/>
                <a:cs typeface="Times New Roman" pitchFamily="18" charset="0"/>
              </a:rPr>
              <a:t>512 MB (1 GB </a:t>
            </a:r>
            <a:r>
              <a:rPr lang="en-US" dirty="0">
                <a:solidFill>
                  <a:schemeClr val="accent1">
                    <a:lumMod val="50000"/>
                  </a:schemeClr>
                </a:solidFill>
                <a:latin typeface="Times New Roman" pitchFamily="18" charset="0"/>
                <a:cs typeface="Times New Roman" pitchFamily="18" charset="0"/>
              </a:rPr>
              <a:t>recommended)</a:t>
            </a:r>
          </a:p>
          <a:p>
            <a:pPr algn="just" rtl="0"/>
            <a:r>
              <a:rPr lang="en-US" dirty="0">
                <a:solidFill>
                  <a:schemeClr val="accent1">
                    <a:lumMod val="50000"/>
                  </a:schemeClr>
                </a:solidFill>
                <a:latin typeface="Times New Roman" pitchFamily="18" charset="0"/>
                <a:cs typeface="Times New Roman" pitchFamily="18" charset="0"/>
              </a:rPr>
              <a:t>Video Card: </a:t>
            </a:r>
            <a:r>
              <a:rPr lang="en-US" dirty="0" smtClean="0">
                <a:solidFill>
                  <a:schemeClr val="accent1">
                    <a:lumMod val="50000"/>
                  </a:schemeClr>
                </a:solidFill>
                <a:latin typeface="Times New Roman" pitchFamily="18" charset="0"/>
                <a:cs typeface="Times New Roman" pitchFamily="18" charset="0"/>
              </a:rPr>
              <a:t>DirectX</a:t>
            </a:r>
            <a:r>
              <a:rPr lang="en-US" dirty="0">
                <a:solidFill>
                  <a:schemeClr val="accent1">
                    <a:lumMod val="50000"/>
                  </a:schemeClr>
                </a:solidFill>
                <a:latin typeface="Times New Roman" pitchFamily="18" charset="0"/>
                <a:cs typeface="Times New Roman" pitchFamily="18" charset="0"/>
              </a:rPr>
              <a:t>® 9.0 c-compliant video card </a:t>
            </a:r>
            <a:r>
              <a:rPr lang="en-US" dirty="0" smtClean="0">
                <a:solidFill>
                  <a:schemeClr val="accent1">
                    <a:lumMod val="50000"/>
                  </a:schemeClr>
                </a:solidFill>
                <a:latin typeface="Times New Roman" pitchFamily="18" charset="0"/>
                <a:cs typeface="Times New Roman" pitchFamily="18" charset="0"/>
              </a:rPr>
              <a:t>(256MB </a:t>
            </a:r>
            <a:r>
              <a:rPr lang="en-US" dirty="0">
                <a:solidFill>
                  <a:schemeClr val="accent1">
                    <a:lumMod val="50000"/>
                  </a:schemeClr>
                </a:solidFill>
                <a:latin typeface="Times New Roman" pitchFamily="18" charset="0"/>
                <a:cs typeface="Times New Roman" pitchFamily="18" charset="0"/>
              </a:rPr>
              <a:t>recommended)</a:t>
            </a:r>
          </a:p>
          <a:p>
            <a:pPr algn="just" rtl="0"/>
            <a:r>
              <a:rPr lang="en-US" dirty="0">
                <a:solidFill>
                  <a:schemeClr val="accent1">
                    <a:lumMod val="50000"/>
                  </a:schemeClr>
                </a:solidFill>
                <a:latin typeface="Times New Roman" pitchFamily="18" charset="0"/>
                <a:cs typeface="Times New Roman" pitchFamily="18" charset="0"/>
              </a:rPr>
              <a:t>Sound Card: DirectX 9.0 c-compliant sound card </a:t>
            </a:r>
            <a:r>
              <a:rPr lang="en-US" dirty="0" smtClean="0">
                <a:solidFill>
                  <a:schemeClr val="accent1">
                    <a:lumMod val="50000"/>
                  </a:schemeClr>
                </a:solidFill>
                <a:latin typeface="Times New Roman" pitchFamily="18" charset="0"/>
                <a:cs typeface="Times New Roman" pitchFamily="18" charset="0"/>
              </a:rPr>
              <a:t>(optional)</a:t>
            </a:r>
            <a:endParaRPr lang="en-US" dirty="0">
              <a:solidFill>
                <a:schemeClr val="accent1">
                  <a:lumMod val="50000"/>
                </a:schemeClr>
              </a:solidFill>
              <a:latin typeface="Times New Roman" pitchFamily="18" charset="0"/>
              <a:cs typeface="Times New Roman" pitchFamily="18" charset="0"/>
            </a:endParaRPr>
          </a:p>
          <a:p>
            <a:pPr algn="just" rtl="0"/>
            <a:r>
              <a:rPr lang="en-US" dirty="0">
                <a:solidFill>
                  <a:schemeClr val="accent1">
                    <a:lumMod val="50000"/>
                  </a:schemeClr>
                </a:solidFill>
                <a:latin typeface="Times New Roman" pitchFamily="18" charset="0"/>
                <a:cs typeface="Times New Roman" pitchFamily="18" charset="0"/>
              </a:rPr>
              <a:t>DirectX Version: DirectX 9.0c </a:t>
            </a:r>
            <a:endParaRPr lang="en-US" dirty="0" smtClean="0">
              <a:solidFill>
                <a:schemeClr val="accent1">
                  <a:lumMod val="50000"/>
                </a:schemeClr>
              </a:solidFill>
              <a:latin typeface="Times New Roman" pitchFamily="18" charset="0"/>
              <a:cs typeface="Times New Roman" pitchFamily="18" charset="0"/>
            </a:endParaRPr>
          </a:p>
          <a:p>
            <a:pPr algn="just" rtl="0"/>
            <a:r>
              <a:rPr lang="en-US" dirty="0" smtClean="0">
                <a:solidFill>
                  <a:schemeClr val="accent1">
                    <a:lumMod val="50000"/>
                  </a:schemeClr>
                </a:solidFill>
                <a:latin typeface="Times New Roman" pitchFamily="18" charset="0"/>
                <a:cs typeface="Times New Roman" pitchFamily="18" charset="0"/>
              </a:rPr>
              <a:t>CD-ROM</a:t>
            </a:r>
            <a:r>
              <a:rPr lang="en-US" dirty="0">
                <a:solidFill>
                  <a:schemeClr val="accent1">
                    <a:lumMod val="50000"/>
                  </a:schemeClr>
                </a:solidFill>
                <a:latin typeface="Times New Roman" pitchFamily="18" charset="0"/>
                <a:cs typeface="Times New Roman" pitchFamily="18" charset="0"/>
              </a:rPr>
              <a:t>: 4x DVD-ROM or faster</a:t>
            </a:r>
          </a:p>
          <a:p>
            <a:pPr algn="just" rtl="0"/>
            <a:r>
              <a:rPr lang="en-US" dirty="0" smtClean="0">
                <a:solidFill>
                  <a:schemeClr val="accent1">
                    <a:lumMod val="50000"/>
                  </a:schemeClr>
                </a:solidFill>
                <a:latin typeface="Times New Roman" pitchFamily="18" charset="0"/>
                <a:cs typeface="Times New Roman" pitchFamily="18" charset="0"/>
              </a:rPr>
              <a:t>Aux: </a:t>
            </a:r>
            <a:r>
              <a:rPr lang="en-US" b="0" dirty="0">
                <a:latin typeface="Times New Roman" pitchFamily="18" charset="0"/>
                <a:cs typeface="Times New Roman" pitchFamily="18" charset="0"/>
              </a:rPr>
              <a:t> </a:t>
            </a:r>
            <a:r>
              <a:rPr lang="en-US" dirty="0" smtClean="0">
                <a:solidFill>
                  <a:schemeClr val="accent1">
                    <a:lumMod val="50000"/>
                  </a:schemeClr>
                </a:solidFill>
                <a:latin typeface="Times New Roman" pitchFamily="18" charset="0"/>
                <a:cs typeface="Times New Roman" pitchFamily="18" charset="0"/>
              </a:rPr>
              <a:t>Windows® </a:t>
            </a:r>
            <a:r>
              <a:rPr lang="en-US" dirty="0">
                <a:solidFill>
                  <a:schemeClr val="accent1">
                    <a:lumMod val="50000"/>
                  </a:schemeClr>
                </a:solidFill>
                <a:latin typeface="Times New Roman" pitchFamily="18" charset="0"/>
                <a:cs typeface="Times New Roman" pitchFamily="18" charset="0"/>
              </a:rPr>
              <a:t>Media Player </a:t>
            </a:r>
            <a:r>
              <a:rPr lang="en-US" dirty="0" smtClean="0">
                <a:solidFill>
                  <a:schemeClr val="accent1">
                    <a:lumMod val="50000"/>
                  </a:schemeClr>
                </a:solidFill>
                <a:latin typeface="Times New Roman" pitchFamily="18" charset="0"/>
                <a:cs typeface="Times New Roman" pitchFamily="18" charset="0"/>
              </a:rPr>
              <a:t>9®</a:t>
            </a:r>
            <a:endParaRPr lang="en-US" dirty="0">
              <a:solidFill>
                <a:schemeClr val="accent1">
                  <a:lumMod val="50000"/>
                </a:schemeClr>
              </a:solidFill>
              <a:latin typeface="Times New Roman" pitchFamily="18" charset="0"/>
              <a:cs typeface="Times New Roman" pitchFamily="18" charset="0"/>
            </a:endParaRPr>
          </a:p>
          <a:p>
            <a:pPr algn="just" rtl="0"/>
            <a:r>
              <a:rPr lang="en-US" dirty="0" err="1">
                <a:solidFill>
                  <a:schemeClr val="accent1">
                    <a:lumMod val="50000"/>
                  </a:schemeClr>
                </a:solidFill>
                <a:latin typeface="Times New Roman" pitchFamily="18" charset="0"/>
                <a:cs typeface="Times New Roman" pitchFamily="18" charset="0"/>
              </a:rPr>
              <a:t>Multiplay</a:t>
            </a:r>
            <a:r>
              <a:rPr lang="en-US" dirty="0">
                <a:solidFill>
                  <a:schemeClr val="accent1">
                    <a:lumMod val="50000"/>
                  </a:schemeClr>
                </a:solidFill>
                <a:latin typeface="Times New Roman" pitchFamily="18" charset="0"/>
                <a:cs typeface="Times New Roman" pitchFamily="18" charset="0"/>
              </a:rPr>
              <a:t>: 56 Kbps or faster Internet access to activate the program, Playchess.com, Let's Check, Engine Cloud and </a:t>
            </a:r>
            <a:r>
              <a:rPr lang="en-US" dirty="0" smtClean="0">
                <a:solidFill>
                  <a:schemeClr val="accent1">
                    <a:lumMod val="50000"/>
                  </a:schemeClr>
                </a:solidFill>
                <a:latin typeface="Times New Roman" pitchFamily="18" charset="0"/>
                <a:cs typeface="Times New Roman" pitchFamily="18" charset="0"/>
              </a:rPr>
              <a:t>updates /  </a:t>
            </a:r>
            <a:r>
              <a:rPr lang="en-US" dirty="0">
                <a:solidFill>
                  <a:schemeClr val="accent1">
                    <a:lumMod val="50000"/>
                  </a:schemeClr>
                </a:solidFill>
                <a:latin typeface="Times New Roman" pitchFamily="18" charset="0"/>
                <a:cs typeface="Times New Roman" pitchFamily="18" charset="0"/>
              </a:rPr>
              <a:t>LAN play (broadband recommended)</a:t>
            </a:r>
          </a:p>
          <a:p>
            <a:endParaRPr lang="fa-IR" dirty="0">
              <a:solidFill>
                <a:schemeClr val="accent1">
                  <a:lumMod val="50000"/>
                </a:schemeClr>
              </a:solidFill>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4681890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rgbClr val="483E04"/>
                </a:solidFill>
                <a:cs typeface="B Lotus" pitchFamily="2" charset="-78"/>
              </a:rPr>
              <a:t>نصب و راه اندازی</a:t>
            </a:r>
            <a:endParaRPr lang="fa-IR" b="1" dirty="0">
              <a:solidFill>
                <a:srgbClr val="483E04"/>
              </a:solidFill>
              <a:cs typeface="B Lotus" pitchFamily="2" charset="-78"/>
            </a:endParaRPr>
          </a:p>
        </p:txBody>
      </p:sp>
      <p:sp>
        <p:nvSpPr>
          <p:cNvPr id="3" name="Content Placeholder 2"/>
          <p:cNvSpPr>
            <a:spLocks noGrp="1"/>
          </p:cNvSpPr>
          <p:nvPr>
            <p:ph idx="1"/>
          </p:nvPr>
        </p:nvSpPr>
        <p:spPr>
          <a:xfrm>
            <a:off x="822960" y="1525551"/>
            <a:ext cx="7520940" cy="4037049"/>
          </a:xfrm>
        </p:spPr>
        <p:txBody>
          <a:bodyPr>
            <a:noAutofit/>
          </a:bodyPr>
          <a:lstStyle/>
          <a:p>
            <a:pPr algn="just"/>
            <a:r>
              <a:rPr lang="fa-IR" sz="2800" dirty="0">
                <a:solidFill>
                  <a:srgbClr val="483E04"/>
                </a:solidFill>
                <a:latin typeface="Times New Roman" pitchFamily="18" charset="0"/>
                <a:cs typeface="B Lotus" pitchFamily="2" charset="-78"/>
              </a:rPr>
              <a:t>درست همانند تمامی نرم افزارهای تحت ویندوز، این نرم افزار نیز توسط </a:t>
            </a:r>
            <a:r>
              <a:rPr lang="en-US" sz="2800" dirty="0">
                <a:solidFill>
                  <a:srgbClr val="483E04"/>
                </a:solidFill>
                <a:latin typeface="Times New Roman" pitchFamily="18" charset="0"/>
                <a:cs typeface="Times New Roman" pitchFamily="18" charset="0"/>
              </a:rPr>
              <a:t>Windows® </a:t>
            </a:r>
            <a:r>
              <a:rPr lang="en-US" sz="2800" dirty="0" err="1">
                <a:solidFill>
                  <a:srgbClr val="483E04"/>
                </a:solidFill>
                <a:latin typeface="Times New Roman" pitchFamily="18" charset="0"/>
                <a:cs typeface="Times New Roman" pitchFamily="18" charset="0"/>
              </a:rPr>
              <a:t>InstallShield</a:t>
            </a:r>
            <a:r>
              <a:rPr lang="en-US" sz="2800" dirty="0">
                <a:solidFill>
                  <a:srgbClr val="483E04"/>
                </a:solidFill>
                <a:latin typeface="Times New Roman" pitchFamily="18" charset="0"/>
                <a:cs typeface="Times New Roman" pitchFamily="18" charset="0"/>
              </a:rPr>
              <a:t> Wizard</a:t>
            </a:r>
            <a:r>
              <a:rPr lang="fa-IR" sz="2800" dirty="0">
                <a:solidFill>
                  <a:srgbClr val="483E04"/>
                </a:solidFill>
                <a:latin typeface="Times New Roman" pitchFamily="18" charset="0"/>
                <a:cs typeface="Times New Roman" pitchFamily="18" charset="0"/>
              </a:rPr>
              <a:t> </a:t>
            </a:r>
            <a:r>
              <a:rPr lang="fa-IR" sz="2800" dirty="0">
                <a:solidFill>
                  <a:srgbClr val="483E04"/>
                </a:solidFill>
                <a:latin typeface="Times New Roman" pitchFamily="18" charset="0"/>
                <a:cs typeface="B Lotus" pitchFamily="2" charset="-78"/>
              </a:rPr>
              <a:t>بر روی سیستم عامل نصب می شود.</a:t>
            </a:r>
          </a:p>
          <a:p>
            <a:pPr algn="just"/>
            <a:r>
              <a:rPr lang="fa-IR" sz="2800" dirty="0">
                <a:solidFill>
                  <a:srgbClr val="483E04"/>
                </a:solidFill>
                <a:latin typeface="Times New Roman" pitchFamily="18" charset="0"/>
                <a:cs typeface="B Lotus" pitchFamily="2" charset="-78"/>
              </a:rPr>
              <a:t>برای راه اندازی نرم افزار، کافیست مسیری که هنگام نصب برنامه برای </a:t>
            </a:r>
            <a:r>
              <a:rPr lang="en-US" sz="2800" dirty="0">
                <a:solidFill>
                  <a:srgbClr val="483E04"/>
                </a:solidFill>
                <a:latin typeface="Times New Roman" pitchFamily="18" charset="0"/>
                <a:cs typeface="Times New Roman" pitchFamily="18" charset="0"/>
              </a:rPr>
              <a:t>Windows® </a:t>
            </a:r>
            <a:r>
              <a:rPr lang="en-US" sz="2800" dirty="0" err="1">
                <a:solidFill>
                  <a:srgbClr val="483E04"/>
                </a:solidFill>
                <a:latin typeface="Times New Roman" pitchFamily="18" charset="0"/>
                <a:cs typeface="Times New Roman" pitchFamily="18" charset="0"/>
              </a:rPr>
              <a:t>InstallShield</a:t>
            </a:r>
            <a:r>
              <a:rPr lang="en-US" sz="2800" dirty="0">
                <a:solidFill>
                  <a:srgbClr val="483E04"/>
                </a:solidFill>
                <a:latin typeface="Times New Roman" pitchFamily="18" charset="0"/>
                <a:cs typeface="Times New Roman" pitchFamily="18" charset="0"/>
              </a:rPr>
              <a:t> Wizard</a:t>
            </a:r>
            <a:r>
              <a:rPr lang="fa-IR" sz="2800" dirty="0">
                <a:solidFill>
                  <a:srgbClr val="483E04"/>
                </a:solidFill>
                <a:latin typeface="Times New Roman" pitchFamily="18" charset="0"/>
                <a:cs typeface="Times New Roman" pitchFamily="18" charset="0"/>
              </a:rPr>
              <a:t> </a:t>
            </a:r>
            <a:r>
              <a:rPr lang="fa-IR" sz="2800" dirty="0">
                <a:solidFill>
                  <a:srgbClr val="483E04"/>
                </a:solidFill>
                <a:latin typeface="Times New Roman" pitchFamily="18" charset="0"/>
                <a:cs typeface="B Lotus" pitchFamily="2" charset="-78"/>
              </a:rPr>
              <a:t>تعریف نموده اید طی کنید تا به فایل اجرایی آن برسید.</a:t>
            </a:r>
          </a:p>
          <a:p>
            <a:pPr algn="just"/>
            <a:r>
              <a:rPr lang="fa-IR" sz="2800" dirty="0">
                <a:solidFill>
                  <a:srgbClr val="483E04"/>
                </a:solidFill>
                <a:latin typeface="Times New Roman" pitchFamily="18" charset="0"/>
                <a:cs typeface="B Lotus" pitchFamily="2" charset="-78"/>
              </a:rPr>
              <a:t>فرآیند نصب برنامه درست همانند سایر نرم افزارهایی است که بر روی کامپیوتر نصب می شود.</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400" b="1" dirty="0">
                <a:solidFill>
                  <a:srgbClr val="483E04"/>
                </a:solidFill>
                <a:cs typeface="B Lotus" pitchFamily="2" charset="-78"/>
              </a:rPr>
              <a:t>نوار امکانات</a:t>
            </a:r>
          </a:p>
        </p:txBody>
      </p:sp>
      <p:sp>
        <p:nvSpPr>
          <p:cNvPr id="3" name="Content Placeholder 2"/>
          <p:cNvSpPr>
            <a:spLocks noGrp="1"/>
          </p:cNvSpPr>
          <p:nvPr>
            <p:ph idx="1"/>
          </p:nvPr>
        </p:nvSpPr>
        <p:spPr>
          <a:xfrm>
            <a:off x="822960" y="1525551"/>
            <a:ext cx="7520940" cy="3579849"/>
          </a:xfrm>
        </p:spPr>
        <p:txBody>
          <a:bodyPr>
            <a:normAutofit/>
          </a:bodyPr>
          <a:lstStyle/>
          <a:p>
            <a:pPr indent="457200" algn="justLow"/>
            <a:r>
              <a:rPr lang="en-US" sz="2400" dirty="0" err="1">
                <a:solidFill>
                  <a:srgbClr val="483E04"/>
                </a:solidFill>
                <a:latin typeface="Times New Roman" pitchFamily="18" charset="0"/>
                <a:cs typeface="Times New Roman" pitchFamily="18" charset="0"/>
              </a:rPr>
              <a:t>ChessBase</a:t>
            </a:r>
            <a:r>
              <a:rPr lang="fa-IR" sz="2400" dirty="0" smtClean="0">
                <a:solidFill>
                  <a:srgbClr val="483E04"/>
                </a:solidFill>
                <a:cs typeface="B Lotus" pitchFamily="2" charset="-78"/>
              </a:rPr>
              <a:t> به پیشنهاد </a:t>
            </a:r>
            <a:r>
              <a:rPr lang="en-US" sz="2400" dirty="0" err="1">
                <a:solidFill>
                  <a:srgbClr val="483E04"/>
                </a:solidFill>
                <a:latin typeface="Times New Roman" pitchFamily="18" charset="0"/>
                <a:cs typeface="Times New Roman" pitchFamily="18" charset="0"/>
              </a:rPr>
              <a:t>MicroSoft</a:t>
            </a:r>
            <a:r>
              <a:rPr lang="en-US" sz="2400" dirty="0">
                <a:solidFill>
                  <a:srgbClr val="483E04"/>
                </a:solidFill>
                <a:latin typeface="Times New Roman" pitchFamily="18" charset="0"/>
                <a:cs typeface="Times New Roman" pitchFamily="18" charset="0"/>
              </a:rPr>
              <a:t>® Fluent UI</a:t>
            </a:r>
            <a:r>
              <a:rPr lang="fa-IR" sz="2400" dirty="0">
                <a:solidFill>
                  <a:srgbClr val="483E04"/>
                </a:solidFill>
                <a:latin typeface="Times New Roman" pitchFamily="18" charset="0"/>
                <a:cs typeface="Times New Roman" pitchFamily="18" charset="0"/>
              </a:rPr>
              <a:t> </a:t>
            </a:r>
            <a:r>
              <a:rPr lang="fa-IR" sz="2400" dirty="0" smtClean="0">
                <a:solidFill>
                  <a:srgbClr val="483E04"/>
                </a:solidFill>
                <a:cs typeface="B Lotus" pitchFamily="2" charset="-78"/>
              </a:rPr>
              <a:t>از یک طراحی کاملاً جدید بهره گرفته است. این طرح جدید که «نوار» (</a:t>
            </a:r>
            <a:r>
              <a:rPr lang="en-US" sz="2400" dirty="0">
                <a:solidFill>
                  <a:srgbClr val="483E04"/>
                </a:solidFill>
                <a:latin typeface="Times New Roman" pitchFamily="18" charset="0"/>
                <a:cs typeface="Times New Roman" pitchFamily="18" charset="0"/>
              </a:rPr>
              <a:t>Ribbon</a:t>
            </a:r>
            <a:r>
              <a:rPr lang="fa-IR" sz="2400" dirty="0" smtClean="0">
                <a:solidFill>
                  <a:srgbClr val="483E04"/>
                </a:solidFill>
                <a:cs typeface="B Lotus" pitchFamily="2" charset="-78"/>
              </a:rPr>
              <a:t> به معنی روبان) نام گرفته است برای نخستین بار توسط شرکت </a:t>
            </a:r>
            <a:r>
              <a:rPr lang="en-US" sz="2400" dirty="0" err="1">
                <a:solidFill>
                  <a:srgbClr val="483E04"/>
                </a:solidFill>
                <a:latin typeface="Times New Roman" pitchFamily="18" charset="0"/>
                <a:cs typeface="Times New Roman" pitchFamily="18" charset="0"/>
              </a:rPr>
              <a:t>MicroSoft</a:t>
            </a:r>
            <a:r>
              <a:rPr lang="en-US" sz="2400" dirty="0">
                <a:solidFill>
                  <a:srgbClr val="483E04"/>
                </a:solidFill>
                <a:latin typeface="Times New Roman" pitchFamily="18" charset="0"/>
                <a:cs typeface="Times New Roman" pitchFamily="18" charset="0"/>
              </a:rPr>
              <a:t>®</a:t>
            </a:r>
            <a:r>
              <a:rPr lang="fa-IR" sz="2400" dirty="0">
                <a:solidFill>
                  <a:srgbClr val="483E04"/>
                </a:solidFill>
                <a:latin typeface="Times New Roman" pitchFamily="18" charset="0"/>
                <a:cs typeface="Times New Roman" pitchFamily="18" charset="0"/>
              </a:rPr>
              <a:t> </a:t>
            </a:r>
            <a:r>
              <a:rPr lang="fa-IR" sz="2400" dirty="0" smtClean="0">
                <a:solidFill>
                  <a:srgbClr val="483E04"/>
                </a:solidFill>
                <a:cs typeface="B Lotus" pitchFamily="2" charset="-78"/>
              </a:rPr>
              <a:t>در سری برنامه های کاربردی </a:t>
            </a:r>
            <a:r>
              <a:rPr lang="en-US" sz="2400" dirty="0" err="1">
                <a:solidFill>
                  <a:srgbClr val="483E04"/>
                </a:solidFill>
                <a:latin typeface="Times New Roman" pitchFamily="18" charset="0"/>
                <a:cs typeface="Times New Roman" pitchFamily="18" charset="0"/>
              </a:rPr>
              <a:t>MicroSoft</a:t>
            </a:r>
            <a:r>
              <a:rPr lang="en-US" sz="2400" dirty="0">
                <a:solidFill>
                  <a:srgbClr val="483E04"/>
                </a:solidFill>
                <a:latin typeface="Times New Roman" pitchFamily="18" charset="0"/>
                <a:cs typeface="Times New Roman" pitchFamily="18" charset="0"/>
              </a:rPr>
              <a:t>® </a:t>
            </a:r>
            <a:r>
              <a:rPr lang="en-US" sz="2400" dirty="0" smtClean="0">
                <a:solidFill>
                  <a:srgbClr val="483E04"/>
                </a:solidFill>
                <a:latin typeface="Times New Roman" pitchFamily="18" charset="0"/>
                <a:cs typeface="Times New Roman" pitchFamily="18" charset="0"/>
              </a:rPr>
              <a:t>Office 2007</a:t>
            </a:r>
            <a:r>
              <a:rPr lang="en-US" sz="2400" dirty="0">
                <a:solidFill>
                  <a:srgbClr val="483E04"/>
                </a:solidFill>
                <a:latin typeface="Times New Roman" pitchFamily="18" charset="0"/>
                <a:cs typeface="Times New Roman" pitchFamily="18" charset="0"/>
              </a:rPr>
              <a:t>®</a:t>
            </a:r>
            <a:r>
              <a:rPr lang="fa-IR" sz="2400" dirty="0" smtClean="0">
                <a:solidFill>
                  <a:srgbClr val="483E04"/>
                </a:solidFill>
                <a:cs typeface="B Lotus" pitchFamily="2" charset="-78"/>
              </a:rPr>
              <a:t> طراحی و استفاده شد.</a:t>
            </a:r>
          </a:p>
          <a:p>
            <a:pPr indent="457200" algn="justLow"/>
            <a:r>
              <a:rPr lang="fa-IR" sz="2400" dirty="0" smtClean="0">
                <a:solidFill>
                  <a:srgbClr val="483E04"/>
                </a:solidFill>
                <a:cs typeface="B Lotus" pitchFamily="2" charset="-78"/>
              </a:rPr>
              <a:t>«نوارها» شماهای گرافیکی هستند که «فهرست امکانات» و «آیکون ها» را با هم ترکیب می کنند. این ابزار کاربری برای استفاده از نرم افزارهای پیچیده بسیار مفید و کارا خواهد بود.</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952999"/>
            <a:ext cx="7086600" cy="1219201"/>
          </a:xfrm>
          <a:prstGeom prst="rect">
            <a:avLst/>
          </a:prstGeom>
        </p:spPr>
      </p:pic>
    </p:spTree>
    <p:extLst>
      <p:ext uri="{BB962C8B-B14F-4D97-AF65-F5344CB8AC3E}">
        <p14:creationId xmlns:p14="http://schemas.microsoft.com/office/powerpoint/2010/main" val="9227984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4000" b="1" dirty="0" smtClean="0">
                <a:solidFill>
                  <a:srgbClr val="483E04"/>
                </a:solidFill>
                <a:cs typeface="B Lotus" pitchFamily="2" charset="-78"/>
              </a:rPr>
              <a:t>مزیت استفاده از «نوار امکانات»</a:t>
            </a:r>
            <a:endParaRPr lang="fa-IR" sz="4000" b="1" dirty="0">
              <a:solidFill>
                <a:srgbClr val="483E04"/>
              </a:solidFill>
              <a:cs typeface="B Lotus" pitchFamily="2" charset="-78"/>
            </a:endParaRPr>
          </a:p>
        </p:txBody>
      </p:sp>
      <p:sp>
        <p:nvSpPr>
          <p:cNvPr id="3" name="Content Placeholder 2"/>
          <p:cNvSpPr>
            <a:spLocks noGrp="1"/>
          </p:cNvSpPr>
          <p:nvPr>
            <p:ph idx="1"/>
          </p:nvPr>
        </p:nvSpPr>
        <p:spPr>
          <a:xfrm>
            <a:off x="822960" y="1296951"/>
            <a:ext cx="7520940" cy="3579849"/>
          </a:xfrm>
        </p:spPr>
        <p:txBody>
          <a:bodyPr>
            <a:noAutofit/>
          </a:bodyPr>
          <a:lstStyle/>
          <a:p>
            <a:pPr indent="342900" algn="just"/>
            <a:r>
              <a:rPr lang="fa-IR" sz="2400" dirty="0" smtClean="0">
                <a:solidFill>
                  <a:srgbClr val="483E04"/>
                </a:solidFill>
                <a:cs typeface="B Lotus" pitchFamily="2" charset="-78"/>
              </a:rPr>
              <a:t>مزیت اصلی استفاده از «نوار امکانات» در این است که کاربر برای دست یابی به یک تابع یا دستور، دیگر نیاز به طی کردن مسیری از میان شاخه های اصلی و فرعی منوهای برنامه را نخواهد داشت. بلکه تنها کافیست با کلیک کردن بر روی آیکون مورد نظر خود در «نوار امکانات» برنامه </a:t>
            </a:r>
            <a:r>
              <a:rPr lang="fa-IR" sz="2400" dirty="0">
                <a:solidFill>
                  <a:srgbClr val="483E04"/>
                </a:solidFill>
                <a:cs typeface="B Lotus" pitchFamily="2" charset="-78"/>
              </a:rPr>
              <a:t>به دستور یا </a:t>
            </a:r>
            <a:r>
              <a:rPr lang="fa-IR" sz="2400" dirty="0" smtClean="0">
                <a:solidFill>
                  <a:srgbClr val="483E04"/>
                </a:solidFill>
                <a:cs typeface="B Lotus" pitchFamily="2" charset="-78"/>
              </a:rPr>
              <a:t>تابعی که نیاز دارد دست یافته و آن را اجرا نماید.</a:t>
            </a:r>
          </a:p>
          <a:p>
            <a:pPr indent="342900" algn="just"/>
            <a:r>
              <a:rPr lang="fa-IR" sz="2400" dirty="0" smtClean="0">
                <a:solidFill>
                  <a:srgbClr val="483E04"/>
                </a:solidFill>
                <a:cs typeface="B Lotus" pitchFamily="2" charset="-78"/>
              </a:rPr>
              <a:t>در بالای پنجرۀ برنامه، عباراتی وجود دارند که نشان دهندۀ فرمان هایی نظیر «بازگشت به خانه»، «گزارش»، «تعمیرات و نگهداری» و... است.</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00" y="4648200"/>
            <a:ext cx="7152100" cy="1524000"/>
          </a:xfrm>
          <a:prstGeom prst="rect">
            <a:avLst/>
          </a:prstGeom>
        </p:spPr>
      </p:pic>
    </p:spTree>
    <p:extLst>
      <p:ext uri="{BB962C8B-B14F-4D97-AF65-F5344CB8AC3E}">
        <p14:creationId xmlns:p14="http://schemas.microsoft.com/office/powerpoint/2010/main" val="922798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ایجاد بانک اطلاعات شخصی سازی شده</a:t>
            </a:r>
            <a:endParaRPr lang="fa-IR" sz="32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4646649"/>
          </a:xfrm>
        </p:spPr>
        <p:txBody>
          <a:bodyPr>
            <a:normAutofit/>
          </a:bodyPr>
          <a:lstStyle/>
          <a:p>
            <a:pPr indent="457200" algn="justLow">
              <a:buNone/>
            </a:pPr>
            <a:r>
              <a:rPr lang="fa-IR" sz="2000" dirty="0" smtClean="0">
                <a:solidFill>
                  <a:srgbClr val="483E04"/>
                </a:solidFill>
                <a:cs typeface="B Lotus" pitchFamily="2" charset="-78"/>
              </a:rPr>
              <a:t>همان گونه که پیش تر نیز ذکر شد، هر بازیکن و یا مربّی فعّال در عرصۀ شطرنج ممکن است با انگیزه های مختلف اقدام به ایجاد بانک های اطلاعاتی با محتویات متفاوتی نماید. برخی از این انگیزه ها عبارت بودند از:</a:t>
            </a:r>
          </a:p>
          <a:p>
            <a:pPr lvl="1" indent="457200" algn="justLow"/>
            <a:r>
              <a:rPr lang="fa-IR" dirty="0">
                <a:solidFill>
                  <a:schemeClr val="tx2">
                    <a:lumMod val="25000"/>
                  </a:schemeClr>
                </a:solidFill>
                <a:cs typeface="B Lotus" pitchFamily="2" charset="-78"/>
              </a:rPr>
              <a:t>جمع آوری و مرتب سازی بازی های </a:t>
            </a:r>
            <a:r>
              <a:rPr lang="fa-IR" dirty="0" smtClean="0">
                <a:solidFill>
                  <a:schemeClr val="tx2">
                    <a:lumMod val="25000"/>
                  </a:schemeClr>
                </a:solidFill>
                <a:cs typeface="B Lotus" pitchFamily="2" charset="-78"/>
              </a:rPr>
              <a:t>شخصی توسط یک </a:t>
            </a:r>
            <a:r>
              <a:rPr lang="fa-IR" dirty="0">
                <a:solidFill>
                  <a:schemeClr val="tx2">
                    <a:lumMod val="25000"/>
                  </a:schemeClr>
                </a:solidFill>
                <a:cs typeface="B Lotus" pitchFamily="2" charset="-78"/>
              </a:rPr>
              <a:t>بازیکن.</a:t>
            </a:r>
          </a:p>
          <a:p>
            <a:pPr lvl="1" indent="457200" algn="justLow"/>
            <a:r>
              <a:rPr lang="fa-IR" dirty="0">
                <a:solidFill>
                  <a:schemeClr val="tx2">
                    <a:lumMod val="25000"/>
                  </a:schemeClr>
                </a:solidFill>
                <a:cs typeface="B Lotus" pitchFamily="2" charset="-78"/>
              </a:rPr>
              <a:t>جمع آوری و مرتب سازی بازی حریفی خاص.</a:t>
            </a:r>
          </a:p>
          <a:p>
            <a:pPr lvl="1" indent="457200" algn="justLow"/>
            <a:r>
              <a:rPr lang="fa-IR" dirty="0">
                <a:solidFill>
                  <a:schemeClr val="tx2">
                    <a:lumMod val="25000"/>
                  </a:schemeClr>
                </a:solidFill>
                <a:cs typeface="B Lotus" pitchFamily="2" charset="-78"/>
              </a:rPr>
              <a:t>ایجاد منبعی از بازی های موجود در شاخه ای خاص از یک گشایش.</a:t>
            </a:r>
          </a:p>
          <a:p>
            <a:pPr lvl="1" indent="457200" algn="justLow"/>
            <a:r>
              <a:rPr lang="fa-IR" dirty="0">
                <a:solidFill>
                  <a:schemeClr val="tx2">
                    <a:lumMod val="25000"/>
                  </a:schemeClr>
                </a:solidFill>
                <a:cs typeface="B Lotus" pitchFamily="2" charset="-78"/>
              </a:rPr>
              <a:t>جمع آوری بازی ها با تفسیرِ یک مربّی.</a:t>
            </a:r>
          </a:p>
          <a:p>
            <a:pPr lvl="1" indent="457200" algn="justLow"/>
            <a:r>
              <a:rPr lang="fa-IR" dirty="0">
                <a:solidFill>
                  <a:schemeClr val="tx2">
                    <a:lumMod val="25000"/>
                  </a:schemeClr>
                </a:solidFill>
                <a:cs typeface="B Lotus" pitchFamily="2" charset="-78"/>
              </a:rPr>
              <a:t>ایجاد مرجع و منبعی برای مینیاتورها.</a:t>
            </a:r>
          </a:p>
          <a:p>
            <a:pPr lvl="1" indent="457200" algn="justLow"/>
            <a:r>
              <a:rPr lang="fa-IR" dirty="0">
                <a:solidFill>
                  <a:schemeClr val="tx2">
                    <a:lumMod val="25000"/>
                  </a:schemeClr>
                </a:solidFill>
                <a:cs typeface="B Lotus" pitchFamily="2" charset="-78"/>
              </a:rPr>
              <a:t>ذخیره سازی دیاگرام های مناسب برای چاپ و نشر جزوه یا کتاب.</a:t>
            </a:r>
          </a:p>
          <a:p>
            <a:pPr lvl="1" indent="457200" algn="justLow"/>
            <a:r>
              <a:rPr lang="fa-IR" dirty="0">
                <a:solidFill>
                  <a:schemeClr val="tx2">
                    <a:lumMod val="25000"/>
                  </a:schemeClr>
                </a:solidFill>
                <a:cs typeface="B Lotus" pitchFamily="2" charset="-78"/>
              </a:rPr>
              <a:t>ایجاد منبعی از بازی ها و تفاسیر برای انتشار در یک نشریه.</a:t>
            </a:r>
          </a:p>
          <a:p>
            <a:pPr lvl="1" indent="457200" algn="justLow"/>
            <a:r>
              <a:rPr lang="fa-IR" dirty="0">
                <a:solidFill>
                  <a:schemeClr val="tx2">
                    <a:lumMod val="25000"/>
                  </a:schemeClr>
                </a:solidFill>
                <a:cs typeface="B Lotus" pitchFamily="2" charset="-78"/>
              </a:rPr>
              <a:t>جمع آوری بازی های مختلف به عنوان طرح درس برای آموزش به شطرنج آموزان یک دورۀ مشخص.</a:t>
            </a:r>
          </a:p>
          <a:p>
            <a:pPr indent="45720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محیط نرم افزار </a:t>
            </a:r>
            <a:r>
              <a:rPr lang="en-US" b="1" dirty="0" err="1" smtClean="0">
                <a:solidFill>
                  <a:schemeClr val="accent1"/>
                </a:solidFill>
                <a:cs typeface="B Lotus" pitchFamily="2" charset="-78"/>
              </a:rPr>
              <a:t>ChessBase</a:t>
            </a:r>
            <a:endParaRPr lang="fa-IR" b="1"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 y="1676400"/>
            <a:ext cx="7672685" cy="4466179"/>
          </a:xfr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میان بُر دسترسی به ابزار</a:t>
            </a:r>
            <a:endParaRPr lang="fa-IR" sz="3600" b="1" dirty="0">
              <a:solidFill>
                <a:schemeClr val="accent1"/>
              </a:solidFill>
              <a:cs typeface="B Lotus" pitchFamily="2" charset="-78"/>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5070" y="1525588"/>
            <a:ext cx="7279730" cy="4999088"/>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8" name="Rectangle 7"/>
          <p:cNvSpPr/>
          <p:nvPr/>
        </p:nvSpPr>
        <p:spPr>
          <a:xfrm>
            <a:off x="838200" y="1447800"/>
            <a:ext cx="1828800" cy="3810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ar-SA" sz="4000" b="1" dirty="0" smtClean="0">
                <a:solidFill>
                  <a:schemeClr val="accent1"/>
                </a:solidFill>
                <a:cs typeface="B Lotus" pitchFamily="2" charset="-78"/>
              </a:rPr>
              <a:t>روش</a:t>
            </a:r>
            <a:r>
              <a:rPr lang="fa-IR" sz="4000" b="1" dirty="0" smtClean="0">
                <a:solidFill>
                  <a:schemeClr val="accent1"/>
                </a:solidFill>
                <a:cs typeface="B Lotus" pitchFamily="2" charset="-78"/>
              </a:rPr>
              <a:t> </a:t>
            </a:r>
            <a:r>
              <a:rPr lang="ar-SA" sz="4000" b="1" dirty="0" smtClean="0">
                <a:solidFill>
                  <a:schemeClr val="accent1"/>
                </a:solidFill>
                <a:cs typeface="B Lotus" pitchFamily="2" charset="-78"/>
              </a:rPr>
              <a:t>هاي ذخيره</a:t>
            </a:r>
            <a:r>
              <a:rPr lang="fa-IR" sz="4000" b="1" dirty="0" smtClean="0">
                <a:solidFill>
                  <a:schemeClr val="accent1"/>
                </a:solidFill>
                <a:cs typeface="B Lotus" pitchFamily="2" charset="-78"/>
              </a:rPr>
              <a:t> سازی</a:t>
            </a:r>
            <a:r>
              <a:rPr lang="ar-SA" sz="4000" b="1" dirty="0" smtClean="0">
                <a:solidFill>
                  <a:schemeClr val="accent1"/>
                </a:solidFill>
                <a:cs typeface="B Lotus" pitchFamily="2" charset="-78"/>
              </a:rPr>
              <a:t> </a:t>
            </a:r>
            <a:r>
              <a:rPr lang="ar-SA" sz="4000" b="1" dirty="0">
                <a:solidFill>
                  <a:schemeClr val="accent1"/>
                </a:solidFill>
                <a:cs typeface="B Lotus" pitchFamily="2" charset="-78"/>
              </a:rPr>
              <a:t>داده ها</a:t>
            </a:r>
            <a:endParaRPr lang="fa-IR" sz="4000"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buNone/>
              <a:defRPr/>
            </a:pPr>
            <a:endParaRPr lang="fa-IR" sz="2800" dirty="0">
              <a:solidFill>
                <a:schemeClr val="accent1"/>
              </a:solidFill>
              <a:cs typeface="B Lotus" pitchFamily="2" charset="-78"/>
            </a:endParaRPr>
          </a:p>
          <a:p>
            <a:pPr>
              <a:buNone/>
              <a:defRPr/>
            </a:pPr>
            <a:r>
              <a:rPr lang="fa-IR" sz="2800" dirty="0">
                <a:solidFill>
                  <a:schemeClr val="accent1"/>
                </a:solidFill>
                <a:cs typeface="B Lotus" pitchFamily="2" charset="-78"/>
              </a:rPr>
              <a:t>1) </a:t>
            </a:r>
            <a:r>
              <a:rPr lang="ar-SA" sz="2800" dirty="0">
                <a:solidFill>
                  <a:schemeClr val="accent1"/>
                </a:solidFill>
                <a:cs typeface="B Lotus" pitchFamily="2" charset="-78"/>
              </a:rPr>
              <a:t>سيستم </a:t>
            </a:r>
            <a:r>
              <a:rPr lang="ar-SA" sz="2800" b="1" dirty="0">
                <a:solidFill>
                  <a:schemeClr val="accent1"/>
                </a:solidFill>
                <a:cs typeface="B Lotus" pitchFamily="2" charset="-78"/>
              </a:rPr>
              <a:t>فايلی ساده </a:t>
            </a:r>
            <a:r>
              <a:rPr lang="ar-SA" sz="2800" dirty="0">
                <a:solidFill>
                  <a:schemeClr val="accent1"/>
                </a:solidFill>
                <a:cs typeface="B Lotus" pitchFamily="2" charset="-78"/>
              </a:rPr>
              <a:t>(روش سنتي)</a:t>
            </a:r>
            <a:r>
              <a:rPr lang="ar-SA" sz="2800" dirty="0">
                <a:solidFill>
                  <a:schemeClr val="accent1"/>
                </a:solidFill>
                <a:latin typeface="Times New Roman" pitchFamily="18" charset="0"/>
                <a:cs typeface="Times New Roman" pitchFamily="18" charset="0"/>
              </a:rPr>
              <a:t> (</a:t>
            </a:r>
            <a:r>
              <a:rPr lang="en-US" sz="2800" dirty="0">
                <a:solidFill>
                  <a:schemeClr val="accent1"/>
                </a:solidFill>
                <a:latin typeface="Times New Roman" pitchFamily="18" charset="0"/>
                <a:cs typeface="Times New Roman" pitchFamily="18" charset="0"/>
              </a:rPr>
              <a:t>File System</a:t>
            </a:r>
            <a:r>
              <a:rPr lang="ar-SA" sz="2800" dirty="0">
                <a:solidFill>
                  <a:schemeClr val="accent1"/>
                </a:solidFill>
                <a:latin typeface="Times New Roman" pitchFamily="18" charset="0"/>
                <a:cs typeface="Times New Roman" pitchFamily="18" charset="0"/>
              </a:rPr>
              <a:t>)</a:t>
            </a:r>
            <a:endParaRPr lang="fa-IR" sz="2800" dirty="0">
              <a:solidFill>
                <a:schemeClr val="accent1"/>
              </a:solidFill>
              <a:latin typeface="Times New Roman" pitchFamily="18" charset="0"/>
              <a:cs typeface="Times New Roman" pitchFamily="18" charset="0"/>
            </a:endParaRPr>
          </a:p>
          <a:p>
            <a:pPr>
              <a:defRPr/>
            </a:pPr>
            <a:endParaRPr lang="fa-IR" sz="2800" dirty="0">
              <a:solidFill>
                <a:schemeClr val="accent1"/>
              </a:solidFill>
              <a:cs typeface="B Lotus" pitchFamily="2" charset="-78"/>
            </a:endParaRPr>
          </a:p>
          <a:p>
            <a:pPr>
              <a:buNone/>
              <a:defRPr/>
            </a:pPr>
            <a:r>
              <a:rPr lang="fa-IR" sz="2800" dirty="0">
                <a:solidFill>
                  <a:schemeClr val="accent1"/>
                </a:solidFill>
                <a:cs typeface="B Lotus" pitchFamily="2" charset="-78"/>
              </a:rPr>
              <a:t>2) </a:t>
            </a:r>
            <a:r>
              <a:rPr lang="ar-SA" sz="2800" dirty="0">
                <a:solidFill>
                  <a:schemeClr val="accent1"/>
                </a:solidFill>
                <a:cs typeface="B Lotus" pitchFamily="2" charset="-78"/>
              </a:rPr>
              <a:t>سيستم </a:t>
            </a:r>
            <a:r>
              <a:rPr lang="ar-SA" sz="2800" b="1" dirty="0">
                <a:solidFill>
                  <a:schemeClr val="accent1"/>
                </a:solidFill>
                <a:cs typeface="B Lotus" pitchFamily="2" charset="-78"/>
              </a:rPr>
              <a:t>پايگاه اطلاعاتي </a:t>
            </a:r>
            <a:r>
              <a:rPr lang="ar-SA" sz="2800" dirty="0">
                <a:solidFill>
                  <a:schemeClr val="accent1"/>
                </a:solidFill>
                <a:cs typeface="+mj-cs"/>
              </a:rPr>
              <a:t>(</a:t>
            </a:r>
            <a:r>
              <a:rPr lang="en-US" sz="2800" dirty="0">
                <a:solidFill>
                  <a:schemeClr val="accent1"/>
                </a:solidFill>
                <a:latin typeface="Times New Roman" pitchFamily="18" charset="0"/>
                <a:cs typeface="Times New Roman" pitchFamily="18" charset="0"/>
              </a:rPr>
              <a:t>Database System</a:t>
            </a:r>
            <a:r>
              <a:rPr lang="ar-SA" sz="2800" dirty="0">
                <a:solidFill>
                  <a:schemeClr val="accent1"/>
                </a:solidFill>
                <a:latin typeface="Times New Roman" pitchFamily="18" charset="0"/>
                <a:cs typeface="Times New Roman" pitchFamily="18" charset="0"/>
              </a:rPr>
              <a:t>)</a:t>
            </a:r>
            <a:endParaRPr lang="fa-IR" sz="2800" dirty="0">
              <a:solidFill>
                <a:schemeClr val="accent1"/>
              </a:solidFill>
              <a:latin typeface="Times New Roman" pitchFamily="18" charset="0"/>
              <a:cs typeface="Times New Roman" pitchFamily="18" charset="0"/>
            </a:endParaRPr>
          </a:p>
          <a:p>
            <a:pPr marL="114300" indent="0">
              <a:buNone/>
              <a:defRPr/>
            </a:pPr>
            <a:endParaRPr lang="en-US" sz="28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فهرست امکانات</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indent="0" algn="justLow"/>
            <a:endParaRPr lang="fa-IR" sz="2000" dirty="0">
              <a:solidFill>
                <a:srgbClr val="483E04"/>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70" y="1525588"/>
            <a:ext cx="7279730" cy="4999088"/>
          </a:xfrm>
          <a:prstGeom prst="rect">
            <a:avLst/>
          </a:prstGeom>
        </p:spPr>
      </p:pic>
      <p:sp>
        <p:nvSpPr>
          <p:cNvPr id="6" name="Rectangle 5"/>
          <p:cNvSpPr/>
          <p:nvPr/>
        </p:nvSpPr>
        <p:spPr>
          <a:xfrm>
            <a:off x="645070" y="1752600"/>
            <a:ext cx="3317330" cy="3048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نوار امکانات</a:t>
            </a:r>
            <a:endParaRPr lang="fa-IR" b="1" dirty="0">
              <a:solidFill>
                <a:schemeClr val="accent1"/>
              </a:solidFill>
              <a:cs typeface="B Lotus" pitchFamily="2" charset="-78"/>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25587"/>
            <a:ext cx="7620000" cy="479901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457200" y="1828800"/>
            <a:ext cx="7620000" cy="609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92315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پنجرۀ پوشه ها</a:t>
            </a:r>
            <a:endParaRPr lang="fa-IR" b="1" dirty="0">
              <a:solidFill>
                <a:schemeClr val="accent1"/>
              </a:solidFill>
              <a:cs typeface="B Lotus" pitchFamily="2" charset="-78"/>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09900"/>
            <a:ext cx="7309521" cy="458610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81000" y="2362200"/>
            <a:ext cx="914400" cy="2514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6193947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فهرست پایگاه های یکپارچه با نرم افزار</a:t>
            </a:r>
            <a:endParaRPr lang="fa-IR" sz="3200" b="1" dirty="0">
              <a:solidFill>
                <a:schemeClr val="accent1"/>
              </a:solidFill>
              <a:cs typeface="B Lotus" pitchFamily="2" charset="-78"/>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525588"/>
            <a:ext cx="7587012" cy="46466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1371600" y="2362200"/>
            <a:ext cx="6705600" cy="1600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پیش نمایش محتوای پایگاه دادۀ انتخابی</a:t>
            </a:r>
            <a:endParaRPr lang="fa-IR" sz="3200" b="1" dirty="0">
              <a:solidFill>
                <a:schemeClr val="accent1"/>
              </a:solidFill>
              <a:cs typeface="B Lotus" pitchFamily="2" charset="-78"/>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525588"/>
            <a:ext cx="7157121" cy="46466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1447800" y="3962400"/>
            <a:ext cx="6248400" cy="1676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400" b="1" dirty="0" smtClean="0">
                <a:solidFill>
                  <a:schemeClr val="accent1"/>
                </a:solidFill>
                <a:cs typeface="B Lotus" pitchFamily="2" charset="-78"/>
              </a:rPr>
              <a:t>مثال: پیش نمایش محتوای </a:t>
            </a:r>
            <a:r>
              <a:rPr lang="en-US" sz="2400" dirty="0" smtClean="0">
                <a:solidFill>
                  <a:schemeClr val="accent1"/>
                </a:solidFill>
                <a:cs typeface="B Lotus" pitchFamily="2" charset="-78"/>
              </a:rPr>
              <a:t>Mega </a:t>
            </a:r>
            <a:r>
              <a:rPr lang="en-US" sz="2400" dirty="0" err="1" smtClean="0">
                <a:solidFill>
                  <a:schemeClr val="accent1"/>
                </a:solidFill>
                <a:cs typeface="B Lotus" pitchFamily="2" charset="-78"/>
              </a:rPr>
              <a:t>DataBase</a:t>
            </a:r>
            <a:r>
              <a:rPr lang="en-US" sz="2400" dirty="0" smtClean="0">
                <a:solidFill>
                  <a:schemeClr val="accent1"/>
                </a:solidFill>
                <a:cs typeface="B Lotus" pitchFamily="2" charset="-78"/>
              </a:rPr>
              <a:t> 2013</a:t>
            </a:r>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8" name="Rectangle 7"/>
          <p:cNvSpPr/>
          <p:nvPr/>
        </p:nvSpPr>
        <p:spPr>
          <a:xfrm>
            <a:off x="1447800" y="2362200"/>
            <a:ext cx="914400" cy="10668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0" name="Straight Arrow Connector 9"/>
          <p:cNvCxnSpPr>
            <a:stCxn id="8" idx="2"/>
          </p:cNvCxnSpPr>
          <p:nvPr/>
        </p:nvCxnSpPr>
        <p:spPr>
          <a:xfrm>
            <a:off x="1905000" y="3429000"/>
            <a:ext cx="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58421"/>
            <a:ext cx="7620000" cy="4284158"/>
          </a:xfrm>
        </p:spPr>
      </p:pic>
      <p:sp>
        <p:nvSpPr>
          <p:cNvPr id="15" name="Rectangle 14"/>
          <p:cNvSpPr/>
          <p:nvPr/>
        </p:nvSpPr>
        <p:spPr>
          <a:xfrm>
            <a:off x="1447800" y="2667000"/>
            <a:ext cx="838200" cy="9525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7" name="Straight Arrow Connector 16"/>
          <p:cNvCxnSpPr>
            <a:stCxn id="15" idx="2"/>
          </p:cNvCxnSpPr>
          <p:nvPr/>
        </p:nvCxnSpPr>
        <p:spPr>
          <a:xfrm>
            <a:off x="1866900" y="3619500"/>
            <a:ext cx="0" cy="3429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295400" y="3962400"/>
            <a:ext cx="6858000" cy="18288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Oval Callout 18"/>
          <p:cNvSpPr/>
          <p:nvPr/>
        </p:nvSpPr>
        <p:spPr>
          <a:xfrm>
            <a:off x="1600200" y="1066800"/>
            <a:ext cx="2514600" cy="1447800"/>
          </a:xfrm>
          <a:prstGeom prst="wedgeEllipseCallou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با کلیک کردن بر روی شمایل هر پایگاه داده، محتوای آن در صفحۀ پیش نمایش ظاهر خواهد شد</a:t>
            </a:r>
            <a:endParaRPr lang="fa-IR" sz="16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نحوۀ مرتّب سازی محتوا در پنجرۀ پیش نمایش</a:t>
            </a:r>
            <a:endParaRPr lang="fa-IR" sz="2800" b="1"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Content Placeholder 5"/>
          <p:cNvSpPr>
            <a:spLocks noGrp="1"/>
          </p:cNvSpPr>
          <p:nvPr>
            <p:ph idx="1"/>
          </p:nvPr>
        </p:nvSpPr>
        <p:spPr/>
        <p:txBody>
          <a:bodyPr/>
          <a:lstStyle/>
          <a:p>
            <a:pPr algn="justLow"/>
            <a:r>
              <a:rPr lang="fa-IR" dirty="0" smtClean="0">
                <a:solidFill>
                  <a:schemeClr val="accent1"/>
                </a:solidFill>
                <a:cs typeface="B Lotus" pitchFamily="2" charset="-78"/>
              </a:rPr>
              <a:t>در پنجرۀ پیش نمایش، هر کاربر می تواند محتوای پایگاه دادۀ انتخابی خود را بر اساس کلیدهای مختلف مرتّب سازی نماید. کاربردی ترین این کلیدها عبارتند از:</a:t>
            </a:r>
          </a:p>
          <a:p>
            <a:pPr lvl="1" algn="justLow"/>
            <a:r>
              <a:rPr lang="en-US" dirty="0" smtClean="0">
                <a:solidFill>
                  <a:schemeClr val="accent1"/>
                </a:solidFill>
                <a:cs typeface="B Lotus" pitchFamily="2" charset="-78"/>
              </a:rPr>
              <a:t>Number</a:t>
            </a:r>
            <a:r>
              <a:rPr lang="fa-IR" dirty="0" smtClean="0">
                <a:solidFill>
                  <a:schemeClr val="accent1"/>
                </a:solidFill>
                <a:cs typeface="B Lotus" pitchFamily="2" charset="-78"/>
              </a:rPr>
              <a:t> = شمارۀ بازی: به ترتیب ورود و ثبت داده در پایگاه مورد نظر.</a:t>
            </a:r>
          </a:p>
          <a:p>
            <a:pPr lvl="1" algn="justLow"/>
            <a:r>
              <a:rPr lang="en-US" dirty="0" smtClean="0">
                <a:solidFill>
                  <a:schemeClr val="accent1"/>
                </a:solidFill>
                <a:cs typeface="B Lotus" pitchFamily="2" charset="-78"/>
              </a:rPr>
              <a:t>White</a:t>
            </a:r>
            <a:r>
              <a:rPr lang="fa-IR" dirty="0" smtClean="0">
                <a:solidFill>
                  <a:schemeClr val="accent1"/>
                </a:solidFill>
                <a:cs typeface="B Lotus" pitchFamily="2" charset="-78"/>
              </a:rPr>
              <a:t> = نام بازیکن سفید: به ترتیب حروف الفبا برای نام خانوادگی.</a:t>
            </a:r>
          </a:p>
          <a:p>
            <a:pPr lvl="1" algn="justLow"/>
            <a:r>
              <a:rPr lang="en-US" dirty="0" err="1" smtClean="0">
                <a:solidFill>
                  <a:schemeClr val="accent1"/>
                </a:solidFill>
                <a:cs typeface="B Lotus" pitchFamily="2" charset="-78"/>
              </a:rPr>
              <a:t>Elo</a:t>
            </a:r>
            <a:r>
              <a:rPr lang="en-US" dirty="0" smtClean="0">
                <a:solidFill>
                  <a:schemeClr val="accent1"/>
                </a:solidFill>
                <a:cs typeface="B Lotus" pitchFamily="2" charset="-78"/>
              </a:rPr>
              <a:t> W</a:t>
            </a:r>
            <a:r>
              <a:rPr lang="fa-IR" dirty="0" smtClean="0">
                <a:solidFill>
                  <a:schemeClr val="accent1"/>
                </a:solidFill>
                <a:cs typeface="B Lotus" pitchFamily="2" charset="-78"/>
              </a:rPr>
              <a:t> = ریتینگ بازیکن سفید: به ترتیب نزولی (از بالاترین ریتینگ تا پایین ترین آن).</a:t>
            </a:r>
          </a:p>
          <a:p>
            <a:pPr lvl="1" algn="justLow"/>
            <a:r>
              <a:rPr lang="en-US" dirty="0" smtClean="0">
                <a:solidFill>
                  <a:schemeClr val="accent1"/>
                </a:solidFill>
                <a:cs typeface="B Lotus" pitchFamily="2" charset="-78"/>
              </a:rPr>
              <a:t>Black</a:t>
            </a:r>
            <a:r>
              <a:rPr lang="fa-IR" dirty="0" smtClean="0">
                <a:solidFill>
                  <a:schemeClr val="accent1"/>
                </a:solidFill>
                <a:cs typeface="B Lotus" pitchFamily="2" charset="-78"/>
              </a:rPr>
              <a:t> = نام بازیکن سیاه: </a:t>
            </a:r>
            <a:r>
              <a:rPr lang="fa-IR" dirty="0">
                <a:solidFill>
                  <a:schemeClr val="accent1"/>
                </a:solidFill>
                <a:cs typeface="B Lotus" pitchFamily="2" charset="-78"/>
              </a:rPr>
              <a:t>به ترتیب حروف الفبا برای نام خانوادگی.</a:t>
            </a:r>
          </a:p>
          <a:p>
            <a:pPr lvl="1" algn="justLow"/>
            <a:r>
              <a:rPr lang="en-US" dirty="0" err="1" smtClean="0">
                <a:solidFill>
                  <a:schemeClr val="accent1"/>
                </a:solidFill>
                <a:cs typeface="B Lotus" pitchFamily="2" charset="-78"/>
              </a:rPr>
              <a:t>Elo</a:t>
            </a:r>
            <a:r>
              <a:rPr lang="en-US" dirty="0" smtClean="0">
                <a:solidFill>
                  <a:schemeClr val="accent1"/>
                </a:solidFill>
                <a:cs typeface="B Lotus" pitchFamily="2" charset="-78"/>
              </a:rPr>
              <a:t> B</a:t>
            </a:r>
            <a:r>
              <a:rPr lang="fa-IR" dirty="0" smtClean="0">
                <a:solidFill>
                  <a:schemeClr val="accent1"/>
                </a:solidFill>
                <a:cs typeface="B Lotus" pitchFamily="2" charset="-78"/>
              </a:rPr>
              <a:t> = ریتینگ </a:t>
            </a:r>
            <a:r>
              <a:rPr lang="fa-IR" dirty="0">
                <a:solidFill>
                  <a:schemeClr val="accent1"/>
                </a:solidFill>
                <a:cs typeface="B Lotus" pitchFamily="2" charset="-78"/>
              </a:rPr>
              <a:t>بازیکن </a:t>
            </a:r>
            <a:r>
              <a:rPr lang="fa-IR" dirty="0" smtClean="0">
                <a:solidFill>
                  <a:schemeClr val="accent1"/>
                </a:solidFill>
                <a:cs typeface="B Lotus" pitchFamily="2" charset="-78"/>
              </a:rPr>
              <a:t>سیاه: </a:t>
            </a:r>
            <a:r>
              <a:rPr lang="fa-IR" dirty="0">
                <a:solidFill>
                  <a:schemeClr val="accent1"/>
                </a:solidFill>
                <a:cs typeface="B Lotus" pitchFamily="2" charset="-78"/>
              </a:rPr>
              <a:t>به ترتیب نزولی (از بالاترین ریتینگ تا پایین ترین آن).</a:t>
            </a:r>
          </a:p>
          <a:p>
            <a:pPr lvl="1" algn="justLow"/>
            <a:r>
              <a:rPr lang="en-US" dirty="0" smtClean="0">
                <a:solidFill>
                  <a:schemeClr val="accent1"/>
                </a:solidFill>
                <a:cs typeface="B Lotus" pitchFamily="2" charset="-78"/>
              </a:rPr>
              <a:t>Result</a:t>
            </a:r>
            <a:r>
              <a:rPr lang="fa-IR" dirty="0" smtClean="0">
                <a:solidFill>
                  <a:schemeClr val="accent1"/>
                </a:solidFill>
                <a:cs typeface="B Lotus" pitchFamily="2" charset="-78"/>
              </a:rPr>
              <a:t> = نتیجۀ بازی: به ترتیب «بُرد سفید»، «مساوی» و «بُرد سیاه».</a:t>
            </a:r>
          </a:p>
          <a:p>
            <a:pPr lvl="1" algn="justLow"/>
            <a:r>
              <a:rPr lang="en-US" dirty="0" smtClean="0">
                <a:solidFill>
                  <a:schemeClr val="accent1"/>
                </a:solidFill>
                <a:cs typeface="B Lotus" pitchFamily="2" charset="-78"/>
              </a:rPr>
              <a:t>Moves</a:t>
            </a:r>
            <a:r>
              <a:rPr lang="fa-IR" dirty="0" smtClean="0">
                <a:solidFill>
                  <a:schemeClr val="accent1"/>
                </a:solidFill>
                <a:cs typeface="B Lotus" pitchFamily="2" charset="-78"/>
              </a:rPr>
              <a:t> = تعداد حرکات هر بازی: به ترتیب نزولی.</a:t>
            </a:r>
          </a:p>
          <a:p>
            <a:pPr lvl="1" algn="justLow"/>
            <a:r>
              <a:rPr lang="en-US" dirty="0" smtClean="0">
                <a:solidFill>
                  <a:schemeClr val="accent1"/>
                </a:solidFill>
                <a:cs typeface="B Lotus" pitchFamily="2" charset="-78"/>
              </a:rPr>
              <a:t>E.C.O.</a:t>
            </a:r>
            <a:r>
              <a:rPr lang="fa-IR" dirty="0">
                <a:solidFill>
                  <a:schemeClr val="accent1"/>
                </a:solidFill>
                <a:cs typeface="B Lotus" pitchFamily="2" charset="-78"/>
              </a:rPr>
              <a:t> </a:t>
            </a:r>
            <a:r>
              <a:rPr lang="fa-IR" dirty="0" smtClean="0">
                <a:solidFill>
                  <a:schemeClr val="accent1"/>
                </a:solidFill>
                <a:cs typeface="B Lotus" pitchFamily="2" charset="-78"/>
              </a:rPr>
              <a:t>= کُد گشایش ها در دایره المعارف: از </a:t>
            </a:r>
            <a:r>
              <a:rPr lang="en-US" dirty="0" smtClean="0">
                <a:solidFill>
                  <a:schemeClr val="accent1"/>
                </a:solidFill>
                <a:cs typeface="B Lotus" pitchFamily="2" charset="-78"/>
              </a:rPr>
              <a:t>A00</a:t>
            </a:r>
            <a:r>
              <a:rPr lang="fa-IR" dirty="0" smtClean="0">
                <a:solidFill>
                  <a:schemeClr val="accent1"/>
                </a:solidFill>
                <a:cs typeface="B Lotus" pitchFamily="2" charset="-78"/>
              </a:rPr>
              <a:t> تا </a:t>
            </a:r>
            <a:r>
              <a:rPr lang="en-US" dirty="0" smtClean="0">
                <a:solidFill>
                  <a:schemeClr val="accent1"/>
                </a:solidFill>
                <a:cs typeface="B Lotus" pitchFamily="2" charset="-78"/>
              </a:rPr>
              <a:t>E99</a:t>
            </a:r>
            <a:r>
              <a:rPr lang="fa-IR" dirty="0" smtClean="0">
                <a:solidFill>
                  <a:schemeClr val="accent1"/>
                </a:solidFill>
                <a:cs typeface="B Lotus" pitchFamily="2" charset="-78"/>
              </a:rPr>
              <a:t>.</a:t>
            </a:r>
          </a:p>
          <a:p>
            <a:pPr lvl="1" algn="justLow"/>
            <a:r>
              <a:rPr lang="en-US" dirty="0" smtClean="0">
                <a:solidFill>
                  <a:schemeClr val="accent1"/>
                </a:solidFill>
                <a:cs typeface="B Lotus" pitchFamily="2" charset="-78"/>
              </a:rPr>
              <a:t>Tournament</a:t>
            </a:r>
            <a:r>
              <a:rPr lang="fa-IR" dirty="0" smtClean="0">
                <a:solidFill>
                  <a:schemeClr val="accent1"/>
                </a:solidFill>
                <a:cs typeface="B Lotus" pitchFamily="2" charset="-78"/>
              </a:rPr>
              <a:t> = عنوان مسابقات: به ترتیب حروف الفبا.</a:t>
            </a:r>
          </a:p>
          <a:p>
            <a:pPr lvl="1" algn="justLow"/>
            <a:r>
              <a:rPr lang="en-US" dirty="0" smtClean="0">
                <a:solidFill>
                  <a:schemeClr val="accent1"/>
                </a:solidFill>
                <a:cs typeface="B Lotus" pitchFamily="2" charset="-78"/>
              </a:rPr>
              <a:t>Date</a:t>
            </a:r>
            <a:r>
              <a:rPr lang="fa-IR" dirty="0" smtClean="0">
                <a:solidFill>
                  <a:schemeClr val="accent1"/>
                </a:solidFill>
                <a:cs typeface="B Lotus" pitchFamily="2" charset="-78"/>
              </a:rPr>
              <a:t> = تاریخ: از جدیدترین بازی های انجام شده تا قدیمی ترین آن ها.</a:t>
            </a:r>
            <a:endParaRPr lang="fa-IR"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400" b="1" dirty="0" smtClean="0">
                <a:solidFill>
                  <a:schemeClr val="accent1"/>
                </a:solidFill>
                <a:cs typeface="B Lotus" pitchFamily="2" charset="-78"/>
              </a:rPr>
              <a:t>مثال: مرتّب سازی پیش نمایش </a:t>
            </a:r>
            <a:r>
              <a:rPr lang="en-US" sz="2400" dirty="0" smtClean="0">
                <a:solidFill>
                  <a:schemeClr val="accent1"/>
                </a:solidFill>
                <a:cs typeface="B Lotus" pitchFamily="2" charset="-78"/>
              </a:rPr>
              <a:t>Mega</a:t>
            </a:r>
            <a:r>
              <a:rPr lang="fa-IR" sz="2400" b="1" dirty="0" smtClean="0">
                <a:solidFill>
                  <a:schemeClr val="accent1"/>
                </a:solidFill>
                <a:cs typeface="B Lotus" pitchFamily="2" charset="-78"/>
              </a:rPr>
              <a:t> بر اساس </a:t>
            </a:r>
            <a:r>
              <a:rPr lang="en-US" sz="2400" dirty="0" smtClean="0">
                <a:solidFill>
                  <a:schemeClr val="accent1"/>
                </a:solidFill>
                <a:cs typeface="B Lotus" pitchFamily="2" charset="-78"/>
              </a:rPr>
              <a:t>ECO</a:t>
            </a:r>
            <a:endParaRPr lang="fa-IR" sz="2400"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275" y="1905000"/>
            <a:ext cx="7044881" cy="419100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733800" y="4114800"/>
            <a:ext cx="228600" cy="152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Oval Callout 6"/>
          <p:cNvSpPr/>
          <p:nvPr/>
        </p:nvSpPr>
        <p:spPr>
          <a:xfrm>
            <a:off x="3352800" y="2514600"/>
            <a:ext cx="2209800" cy="1361941"/>
          </a:xfrm>
          <a:prstGeom prst="wedgeEllipseCallou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تنها کافیست بر روی گزینۀ مورد نظر کلیک کنید.</a:t>
            </a:r>
            <a:endParaRPr lang="fa-IR" sz="16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400" b="1" dirty="0">
                <a:solidFill>
                  <a:schemeClr val="accent1"/>
                </a:solidFill>
                <a:cs typeface="B Lotus" pitchFamily="2" charset="-78"/>
              </a:rPr>
              <a:t>مثال: مرتّب سازی پیش نمایش </a:t>
            </a:r>
            <a:r>
              <a:rPr lang="en-US" sz="2400" dirty="0">
                <a:solidFill>
                  <a:schemeClr val="accent1"/>
                </a:solidFill>
                <a:cs typeface="B Lotus" pitchFamily="2" charset="-78"/>
              </a:rPr>
              <a:t>Mega</a:t>
            </a:r>
            <a:r>
              <a:rPr lang="fa-IR" sz="2400" b="1" dirty="0">
                <a:solidFill>
                  <a:schemeClr val="accent1"/>
                </a:solidFill>
                <a:cs typeface="B Lotus" pitchFamily="2" charset="-78"/>
              </a:rPr>
              <a:t> بر اساس </a:t>
            </a:r>
            <a:r>
              <a:rPr lang="en-US" sz="2400" dirty="0">
                <a:solidFill>
                  <a:schemeClr val="accent1"/>
                </a:solidFill>
                <a:cs typeface="B Lotus" pitchFamily="2" charset="-78"/>
              </a:rPr>
              <a:t>ECO</a:t>
            </a:r>
            <a:endParaRPr lang="fa-IR" sz="24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793" y="1752600"/>
            <a:ext cx="7180414" cy="434340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Oval Callout 5"/>
          <p:cNvSpPr/>
          <p:nvPr/>
        </p:nvSpPr>
        <p:spPr>
          <a:xfrm>
            <a:off x="4724400" y="1219200"/>
            <a:ext cx="2514600" cy="1447800"/>
          </a:xfrm>
          <a:prstGeom prst="wedgeEllipseCallou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فرآیند </a:t>
            </a:r>
            <a:r>
              <a:rPr lang="fa-IR" sz="1600" b="1" dirty="0">
                <a:solidFill>
                  <a:schemeClr val="accent1"/>
                </a:solidFill>
                <a:cs typeface="B Lotus" pitchFamily="2" charset="-78"/>
              </a:rPr>
              <a:t>مرتّب سازی پیش نمایش </a:t>
            </a:r>
            <a:r>
              <a:rPr lang="en-US" sz="1600" dirty="0">
                <a:solidFill>
                  <a:schemeClr val="accent1"/>
                </a:solidFill>
                <a:cs typeface="B Lotus" pitchFamily="2" charset="-78"/>
              </a:rPr>
              <a:t>Mega</a:t>
            </a:r>
            <a:r>
              <a:rPr lang="fa-IR" sz="1600" b="1" dirty="0">
                <a:solidFill>
                  <a:schemeClr val="accent1"/>
                </a:solidFill>
                <a:cs typeface="B Lotus" pitchFamily="2" charset="-78"/>
              </a:rPr>
              <a:t> بر اساس </a:t>
            </a:r>
            <a:r>
              <a:rPr lang="en-US" sz="1600" dirty="0">
                <a:solidFill>
                  <a:schemeClr val="accent1"/>
                </a:solidFill>
                <a:cs typeface="B Lotus" pitchFamily="2" charset="-78"/>
              </a:rPr>
              <a:t>ECO</a:t>
            </a:r>
            <a:endParaRPr lang="fa-IR" sz="1600" b="1" dirty="0">
              <a:solidFill>
                <a:schemeClr val="accent1"/>
              </a:solidFill>
              <a:cs typeface="B Lotus" pitchFamily="2" charset="-78"/>
            </a:endParaRPr>
          </a:p>
        </p:txBody>
      </p:sp>
      <p:sp>
        <p:nvSpPr>
          <p:cNvPr id="7" name="Rectangle 6"/>
          <p:cNvSpPr/>
          <p:nvPr/>
        </p:nvSpPr>
        <p:spPr>
          <a:xfrm>
            <a:off x="3048000" y="2819400"/>
            <a:ext cx="2286000" cy="1981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400" b="1" dirty="0">
                <a:solidFill>
                  <a:schemeClr val="accent1"/>
                </a:solidFill>
                <a:cs typeface="B Lotus" pitchFamily="2" charset="-78"/>
              </a:rPr>
              <a:t>مثال: مرتّب سازی پیش نمایش </a:t>
            </a:r>
            <a:r>
              <a:rPr lang="en-US" sz="2400" dirty="0">
                <a:solidFill>
                  <a:schemeClr val="accent1"/>
                </a:solidFill>
                <a:cs typeface="B Lotus" pitchFamily="2" charset="-78"/>
              </a:rPr>
              <a:t>Mega</a:t>
            </a:r>
            <a:r>
              <a:rPr lang="fa-IR" sz="2400" b="1" dirty="0">
                <a:solidFill>
                  <a:schemeClr val="accent1"/>
                </a:solidFill>
                <a:cs typeface="B Lotus" pitchFamily="2" charset="-78"/>
              </a:rPr>
              <a:t> بر اساس </a:t>
            </a:r>
            <a:r>
              <a:rPr lang="en-US" sz="2400" dirty="0">
                <a:solidFill>
                  <a:schemeClr val="accent1"/>
                </a:solidFill>
                <a:cs typeface="B Lotus" pitchFamily="2" charset="-78"/>
              </a:rPr>
              <a:t>ECO</a:t>
            </a:r>
            <a:endParaRPr lang="fa-IR" sz="24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752600"/>
            <a:ext cx="5488309" cy="4443531"/>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5410200" y="4343400"/>
            <a:ext cx="228600" cy="1828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Oval Callout 7"/>
          <p:cNvSpPr/>
          <p:nvPr/>
        </p:nvSpPr>
        <p:spPr>
          <a:xfrm>
            <a:off x="5105400" y="2895600"/>
            <a:ext cx="2057400" cy="1219200"/>
          </a:xfrm>
          <a:prstGeom prst="wedgeEllipseCallou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solidFill>
                  <a:schemeClr val="accent1"/>
                </a:solidFill>
                <a:cs typeface="B Lotus" pitchFamily="2" charset="-78"/>
              </a:rPr>
              <a:t>پیش نمایش مرتّب شده بر اساس </a:t>
            </a:r>
            <a:r>
              <a:rPr lang="en-US" sz="1600" b="1" dirty="0" smtClean="0">
                <a:solidFill>
                  <a:schemeClr val="accent1"/>
                </a:solidFill>
                <a:cs typeface="B Lotus" pitchFamily="2" charset="-78"/>
              </a:rPr>
              <a:t>ECO</a:t>
            </a:r>
            <a:endParaRPr lang="fa-IR" sz="16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ar-SA" sz="3200" b="1" dirty="0">
                <a:solidFill>
                  <a:schemeClr val="accent1"/>
                </a:solidFill>
                <a:cs typeface="B Lotus" pitchFamily="2" charset="-78"/>
              </a:rPr>
              <a:t>سيستم فايلی ساده (روش سنتي) </a:t>
            </a:r>
            <a:r>
              <a:rPr lang="ar-SA" sz="3200" b="1" dirty="0">
                <a:solidFill>
                  <a:schemeClr val="accent1"/>
                </a:solidFill>
                <a:latin typeface="Times New Roman" pitchFamily="18" charset="0"/>
                <a:cs typeface="Times New Roman" pitchFamily="18" charset="0"/>
              </a:rPr>
              <a:t>(</a:t>
            </a:r>
            <a:r>
              <a:rPr lang="en-US" sz="3200" b="1" dirty="0">
                <a:solidFill>
                  <a:schemeClr val="accent1"/>
                </a:solidFill>
                <a:latin typeface="Times New Roman" pitchFamily="18" charset="0"/>
                <a:cs typeface="Times New Roman" pitchFamily="18" charset="0"/>
              </a:rPr>
              <a:t>File System</a:t>
            </a:r>
            <a:r>
              <a:rPr lang="ar-SA" sz="3200" b="1" dirty="0">
                <a:solidFill>
                  <a:schemeClr val="accent1"/>
                </a:solidFill>
                <a:latin typeface="Times New Roman" pitchFamily="18" charset="0"/>
                <a:cs typeface="Times New Roman" pitchFamily="18" charset="0"/>
              </a:rPr>
              <a:t>)</a:t>
            </a:r>
            <a:endParaRPr lang="fa-IR" sz="3200" b="1" dirty="0">
              <a:solidFill>
                <a:schemeClr val="accent1"/>
              </a:solidFill>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grpSp>
        <p:nvGrpSpPr>
          <p:cNvPr id="26" name="Group 25"/>
          <p:cNvGrpSpPr/>
          <p:nvPr/>
        </p:nvGrpSpPr>
        <p:grpSpPr>
          <a:xfrm>
            <a:off x="1253544" y="2286000"/>
            <a:ext cx="6366456" cy="3581400"/>
            <a:chOff x="1253544" y="2286000"/>
            <a:chExt cx="6366456" cy="3581400"/>
          </a:xfrm>
        </p:grpSpPr>
        <p:sp>
          <p:nvSpPr>
            <p:cNvPr id="7" name="Can 6"/>
            <p:cNvSpPr/>
            <p:nvPr/>
          </p:nvSpPr>
          <p:spPr>
            <a:xfrm>
              <a:off x="1295400" y="2286000"/>
              <a:ext cx="1371600" cy="990600"/>
            </a:xfrm>
            <a:prstGeom prst="can">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cs typeface="B Lotus" pitchFamily="2" charset="-78"/>
                </a:rPr>
                <a:t>فایل مشتری</a:t>
              </a:r>
              <a:endParaRPr lang="fa-IR" sz="2400" b="1" dirty="0">
                <a:cs typeface="B Lotus" pitchFamily="2" charset="-78"/>
              </a:endParaRPr>
            </a:p>
          </p:txBody>
        </p:sp>
        <p:sp>
          <p:nvSpPr>
            <p:cNvPr id="8" name="Can 7"/>
            <p:cNvSpPr/>
            <p:nvPr/>
          </p:nvSpPr>
          <p:spPr>
            <a:xfrm>
              <a:off x="1266423" y="3581400"/>
              <a:ext cx="1371600" cy="990600"/>
            </a:xfrm>
            <a:prstGeom prst="ca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cs typeface="B Lotus" pitchFamily="2" charset="-78"/>
                </a:rPr>
                <a:t>فایل فروشنده</a:t>
              </a:r>
              <a:endParaRPr lang="fa-IR" sz="2000" b="1" dirty="0">
                <a:cs typeface="B Lotus" pitchFamily="2" charset="-78"/>
              </a:endParaRPr>
            </a:p>
          </p:txBody>
        </p:sp>
        <p:sp>
          <p:nvSpPr>
            <p:cNvPr id="9" name="Can 8"/>
            <p:cNvSpPr/>
            <p:nvPr/>
          </p:nvSpPr>
          <p:spPr>
            <a:xfrm>
              <a:off x="1253544" y="4876800"/>
              <a:ext cx="1371600" cy="990600"/>
            </a:xfrm>
            <a:prstGeom prst="can">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solidFill>
                    <a:schemeClr val="accent1"/>
                  </a:solidFill>
                  <a:cs typeface="B Lotus" pitchFamily="2" charset="-78"/>
                </a:rPr>
                <a:t>فایل قطعات</a:t>
              </a:r>
              <a:endParaRPr lang="fa-IR" sz="2400" b="1" dirty="0">
                <a:solidFill>
                  <a:schemeClr val="accent1"/>
                </a:solidFill>
                <a:cs typeface="B Lotus" pitchFamily="2" charset="-78"/>
              </a:endParaRPr>
            </a:p>
          </p:txBody>
        </p:sp>
        <p:cxnSp>
          <p:nvCxnSpPr>
            <p:cNvPr id="13" name="Straight Arrow Connector 12"/>
            <p:cNvCxnSpPr/>
            <p:nvPr/>
          </p:nvCxnSpPr>
          <p:spPr>
            <a:xfrm>
              <a:off x="2971800" y="2781300"/>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71800" y="4114800"/>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971800" y="5372100"/>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Flowchart: Process 16"/>
            <p:cNvSpPr/>
            <p:nvPr/>
          </p:nvSpPr>
          <p:spPr>
            <a:xfrm>
              <a:off x="3886200" y="2400300"/>
              <a:ext cx="1219200" cy="762000"/>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smtClean="0">
                  <a:cs typeface="B Lotus" pitchFamily="2" charset="-78"/>
                </a:rPr>
                <a:t>برنامۀ کاربردی مشتری</a:t>
              </a:r>
              <a:endParaRPr lang="fa-IR" sz="1600" b="1" dirty="0">
                <a:cs typeface="B Lotus" pitchFamily="2" charset="-78"/>
              </a:endParaRPr>
            </a:p>
          </p:txBody>
        </p:sp>
        <p:sp>
          <p:nvSpPr>
            <p:cNvPr id="18" name="Flowchart: Process 17"/>
            <p:cNvSpPr/>
            <p:nvPr/>
          </p:nvSpPr>
          <p:spPr>
            <a:xfrm>
              <a:off x="3886200" y="3695700"/>
              <a:ext cx="1219200" cy="762000"/>
            </a:xfrm>
            <a:prstGeom prst="flowChart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a:cs typeface="B Lotus" pitchFamily="2" charset="-78"/>
                </a:rPr>
                <a:t>برنامۀ کاربردی </a:t>
              </a:r>
              <a:r>
                <a:rPr lang="fa-IR" sz="1600" b="1" dirty="0" smtClean="0">
                  <a:cs typeface="B Lotus" pitchFamily="2" charset="-78"/>
                </a:rPr>
                <a:t>فروشنده</a:t>
              </a:r>
              <a:endParaRPr lang="fa-IR" sz="1600" b="1" dirty="0">
                <a:cs typeface="B Lotus" pitchFamily="2" charset="-78"/>
              </a:endParaRPr>
            </a:p>
          </p:txBody>
        </p:sp>
        <p:sp>
          <p:nvSpPr>
            <p:cNvPr id="19" name="Flowchart: Process 18"/>
            <p:cNvSpPr/>
            <p:nvPr/>
          </p:nvSpPr>
          <p:spPr>
            <a:xfrm>
              <a:off x="3886200" y="4991100"/>
              <a:ext cx="1219200" cy="762000"/>
            </a:xfrm>
            <a:prstGeom prst="flowChart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1600" b="1" dirty="0">
                  <a:solidFill>
                    <a:schemeClr val="accent1"/>
                  </a:solidFill>
                  <a:cs typeface="B Lotus" pitchFamily="2" charset="-78"/>
                </a:rPr>
                <a:t>برنامۀ کاربردی </a:t>
              </a:r>
              <a:r>
                <a:rPr lang="fa-IR" sz="1600" b="1" dirty="0" smtClean="0">
                  <a:solidFill>
                    <a:schemeClr val="accent1"/>
                  </a:solidFill>
                  <a:cs typeface="B Lotus" pitchFamily="2" charset="-78"/>
                </a:rPr>
                <a:t>قطعات</a:t>
              </a:r>
              <a:endParaRPr lang="fa-IR" sz="1600" b="1" dirty="0">
                <a:solidFill>
                  <a:schemeClr val="accent1"/>
                </a:solidFill>
                <a:cs typeface="B Lotus" pitchFamily="2" charset="-78"/>
              </a:endParaRPr>
            </a:p>
          </p:txBody>
        </p:sp>
        <p:cxnSp>
          <p:nvCxnSpPr>
            <p:cNvPr id="20" name="Straight Arrow Connector 19"/>
            <p:cNvCxnSpPr/>
            <p:nvPr/>
          </p:nvCxnSpPr>
          <p:spPr>
            <a:xfrm>
              <a:off x="5410200" y="2781300"/>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10200" y="4114800"/>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410200" y="5395175"/>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Flowchart: Multidocument 22"/>
            <p:cNvSpPr/>
            <p:nvPr/>
          </p:nvSpPr>
          <p:spPr>
            <a:xfrm>
              <a:off x="6400800" y="2400300"/>
              <a:ext cx="1219200" cy="762000"/>
            </a:xfrm>
            <a:prstGeom prst="flowChartMultidocumen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smtClean="0">
                  <a:cs typeface="B Lotus" pitchFamily="2" charset="-78"/>
                </a:rPr>
                <a:t>گزارشات</a:t>
              </a:r>
              <a:endParaRPr lang="fa-IR" sz="2000" b="1" dirty="0">
                <a:cs typeface="B Lotus" pitchFamily="2" charset="-78"/>
              </a:endParaRPr>
            </a:p>
          </p:txBody>
        </p:sp>
        <p:sp>
          <p:nvSpPr>
            <p:cNvPr id="24" name="Flowchart: Multidocument 23"/>
            <p:cNvSpPr/>
            <p:nvPr/>
          </p:nvSpPr>
          <p:spPr>
            <a:xfrm>
              <a:off x="6400800" y="3733800"/>
              <a:ext cx="1219200" cy="762000"/>
            </a:xfrm>
            <a:prstGeom prst="flowChartMultidocumen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a:cs typeface="B Lotus" pitchFamily="2" charset="-78"/>
                </a:rPr>
                <a:t>گزارشات</a:t>
              </a:r>
            </a:p>
          </p:txBody>
        </p:sp>
        <p:sp>
          <p:nvSpPr>
            <p:cNvPr id="25" name="Flowchart: Multidocument 24"/>
            <p:cNvSpPr/>
            <p:nvPr/>
          </p:nvSpPr>
          <p:spPr>
            <a:xfrm>
              <a:off x="6400800" y="4991100"/>
              <a:ext cx="1219200" cy="762000"/>
            </a:xfrm>
            <a:prstGeom prst="flowChartMultidocumen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b="1" dirty="0">
                  <a:solidFill>
                    <a:schemeClr val="accent1"/>
                  </a:solidFill>
                  <a:cs typeface="B Lotus" pitchFamily="2" charset="-78"/>
                </a:rPr>
                <a:t>گزارشات</a:t>
              </a:r>
            </a:p>
          </p:txBody>
        </p:sp>
      </p:grpSp>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ایجاد بانک اطلاعاتی جدید</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1447800" y="1828800"/>
            <a:ext cx="304800" cy="533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9" name="Elbow Connector 8"/>
          <p:cNvCxnSpPr>
            <a:stCxn id="6" idx="2"/>
          </p:cNvCxnSpPr>
          <p:nvPr/>
        </p:nvCxnSpPr>
        <p:spPr>
          <a:xfrm rot="16200000" flipH="1">
            <a:off x="2057400" y="1905000"/>
            <a:ext cx="1066800" cy="1981200"/>
          </a:xfrm>
          <a:prstGeom prst="bentConnector2">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81400" y="2895599"/>
            <a:ext cx="1981200" cy="137160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sz="1600" b="1" dirty="0" smtClean="0">
                <a:solidFill>
                  <a:schemeClr val="accent1"/>
                </a:solidFill>
                <a:cs typeface="B Lotus" pitchFamily="2" charset="-78"/>
              </a:rPr>
              <a:t>برای ایجاد بانک اطلاعاتی جدید کافیست بر روی گزینۀ </a:t>
            </a:r>
            <a:r>
              <a:rPr lang="en-US" sz="1600" b="1" dirty="0" smtClean="0">
                <a:solidFill>
                  <a:schemeClr val="accent1"/>
                </a:solidFill>
                <a:cs typeface="B Lotus" pitchFamily="2" charset="-78"/>
              </a:rPr>
              <a:t>New</a:t>
            </a:r>
            <a:r>
              <a:rPr lang="fa-IR" sz="1600" b="1" dirty="0" smtClean="0">
                <a:solidFill>
                  <a:schemeClr val="accent1"/>
                </a:solidFill>
                <a:cs typeface="B Lotus" pitchFamily="2" charset="-78"/>
              </a:rPr>
              <a:t> در نوار امکانات </a:t>
            </a:r>
            <a:r>
              <a:rPr lang="en-US" sz="1600" b="1" dirty="0" smtClean="0">
                <a:solidFill>
                  <a:schemeClr val="accent1"/>
                </a:solidFill>
                <a:cs typeface="B Lotus" pitchFamily="2" charset="-78"/>
              </a:rPr>
              <a:t>Home</a:t>
            </a:r>
            <a:r>
              <a:rPr lang="fa-IR" sz="1600" b="1" dirty="0" smtClean="0">
                <a:solidFill>
                  <a:schemeClr val="accent1"/>
                </a:solidFill>
                <a:cs typeface="B Lotus" pitchFamily="2" charset="-78"/>
              </a:rPr>
              <a:t> کلیک کنید.</a:t>
            </a:r>
            <a:endParaRPr lang="fa-IR" sz="16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انتخاب محلّ ذخیره سازی بانک اطلاعاتی جدید</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10" name="Rectangle 9"/>
          <p:cNvSpPr/>
          <p:nvPr/>
        </p:nvSpPr>
        <p:spPr>
          <a:xfrm>
            <a:off x="1295400" y="1819140"/>
            <a:ext cx="3581400" cy="290526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Rectangle 11"/>
          <p:cNvSpPr/>
          <p:nvPr/>
        </p:nvSpPr>
        <p:spPr>
          <a:xfrm>
            <a:off x="5791200" y="2590799"/>
            <a:ext cx="1828800" cy="137160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sz="1600" b="1" dirty="0" smtClean="0">
                <a:solidFill>
                  <a:schemeClr val="accent1"/>
                </a:solidFill>
                <a:cs typeface="B Lotus" pitchFamily="2" charset="-78"/>
              </a:rPr>
              <a:t>در پنجرۀ </a:t>
            </a:r>
            <a:r>
              <a:rPr lang="en-US" sz="1600" b="1" dirty="0" smtClean="0">
                <a:solidFill>
                  <a:schemeClr val="accent1"/>
                </a:solidFill>
                <a:cs typeface="B Lotus" pitchFamily="2" charset="-78"/>
              </a:rPr>
              <a:t>New Database</a:t>
            </a:r>
            <a:r>
              <a:rPr lang="fa-IR" sz="1600" b="1" dirty="0" smtClean="0">
                <a:solidFill>
                  <a:schemeClr val="accent1"/>
                </a:solidFill>
                <a:cs typeface="B Lotus" pitchFamily="2" charset="-78"/>
              </a:rPr>
              <a:t>، مسیر ذخیره سازی بانک اطلاعاتی جدید خود را مشخص نمایید.</a:t>
            </a:r>
            <a:endParaRPr lang="fa-IR" sz="1600" b="1" dirty="0">
              <a:solidFill>
                <a:schemeClr val="accent1"/>
              </a:solidFill>
              <a:cs typeface="B Lotus" pitchFamily="2" charset="-78"/>
            </a:endParaRPr>
          </a:p>
        </p:txBody>
      </p:sp>
      <p:cxnSp>
        <p:nvCxnSpPr>
          <p:cNvPr id="20" name="Straight Arrow Connector 19"/>
          <p:cNvCxnSpPr>
            <a:stCxn id="10" idx="3"/>
          </p:cNvCxnSpPr>
          <p:nvPr/>
        </p:nvCxnSpPr>
        <p:spPr>
          <a:xfrm>
            <a:off x="4876800" y="3271770"/>
            <a:ext cx="9144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پیشنهاد</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6466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1905000" y="2209800"/>
            <a:ext cx="381000" cy="228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3352800" y="1524001"/>
            <a:ext cx="3962400" cy="2057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sz="1600" b="1" dirty="0" smtClean="0">
                <a:solidFill>
                  <a:schemeClr val="accent1"/>
                </a:solidFill>
                <a:cs typeface="B Lotus" pitchFamily="2" charset="-78"/>
              </a:rPr>
              <a:t>برای هر بانک اطلاعاتی جدید، پوشه ای نو با نام همان بانک اطلاعاتی ایجاد کرده و مسیر آن را به عنوان مقصد برای ذخیره سازی به نرم افزار معرّفی کنید.</a:t>
            </a:r>
          </a:p>
          <a:p>
            <a:pPr algn="justLow"/>
            <a:r>
              <a:rPr lang="fa-IR" sz="1600" b="1" dirty="0" smtClean="0">
                <a:solidFill>
                  <a:schemeClr val="accent1"/>
                </a:solidFill>
                <a:cs typeface="B Lotus" pitchFamily="2" charset="-78"/>
              </a:rPr>
              <a:t>در این صورت فایل های ذخیره شده برای یک بانک اطلاعاتی، با فایل های سایر بانک های موجود در یک پوشه قرار نخواهند گرفت و مسلماً به سادگی قابل تفکیک خواهند بود.</a:t>
            </a:r>
          </a:p>
        </p:txBody>
      </p:sp>
      <p:cxnSp>
        <p:nvCxnSpPr>
          <p:cNvPr id="8" name="Straight Arrow Connector 7"/>
          <p:cNvCxnSpPr>
            <a:stCxn id="6" idx="3"/>
          </p:cNvCxnSpPr>
          <p:nvPr/>
        </p:nvCxnSpPr>
        <p:spPr>
          <a:xfrm>
            <a:off x="2286000" y="2324100"/>
            <a:ext cx="9906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000" b="1" dirty="0" smtClean="0">
                <a:solidFill>
                  <a:schemeClr val="accent1"/>
                </a:solidFill>
                <a:cs typeface="B Lotus" pitchFamily="2" charset="-78"/>
              </a:rPr>
              <a:t>مثال 1: </a:t>
            </a:r>
            <a:r>
              <a:rPr lang="fa-IR" sz="2000" b="1" dirty="0">
                <a:solidFill>
                  <a:schemeClr val="accent1"/>
                </a:solidFill>
                <a:cs typeface="B Lotus" pitchFamily="2" charset="-78"/>
              </a:rPr>
              <a:t>بانک اطلاعاتی بازی های کاسپارُف در گشایش اسکاتلندی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58421"/>
            <a:ext cx="7620000" cy="4284158"/>
          </a:xfrm>
        </p:spPr>
      </p:pic>
      <p:sp>
        <p:nvSpPr>
          <p:cNvPr id="8" name="Rectangle 7"/>
          <p:cNvSpPr/>
          <p:nvPr/>
        </p:nvSpPr>
        <p:spPr>
          <a:xfrm>
            <a:off x="1981200" y="2781301"/>
            <a:ext cx="876300" cy="228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ectangle 8"/>
          <p:cNvSpPr/>
          <p:nvPr/>
        </p:nvSpPr>
        <p:spPr>
          <a:xfrm>
            <a:off x="3429000" y="2209799"/>
            <a:ext cx="3962400" cy="144780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sz="1600" b="1" dirty="0" smtClean="0">
                <a:solidFill>
                  <a:schemeClr val="accent1"/>
                </a:solidFill>
                <a:cs typeface="B Lotus" pitchFamily="2" charset="-78"/>
              </a:rPr>
              <a:t>به عنوان مثال:</a:t>
            </a:r>
          </a:p>
          <a:p>
            <a:pPr algn="justLow"/>
            <a:r>
              <a:rPr lang="fa-IR" sz="1600" b="1" dirty="0" smtClean="0">
                <a:solidFill>
                  <a:schemeClr val="accent1"/>
                </a:solidFill>
                <a:cs typeface="B Lotus" pitchFamily="2" charset="-78"/>
              </a:rPr>
              <a:t>پوشۀ </a:t>
            </a:r>
            <a:r>
              <a:rPr lang="en-US" sz="1600" b="1" dirty="0" smtClean="0">
                <a:solidFill>
                  <a:schemeClr val="accent1"/>
                </a:solidFill>
                <a:cs typeface="B Lotus" pitchFamily="2" charset="-78"/>
              </a:rPr>
              <a:t>Kasparov`s Scotch</a:t>
            </a:r>
            <a:r>
              <a:rPr lang="fa-IR" sz="1600" b="1" dirty="0" smtClean="0">
                <a:solidFill>
                  <a:schemeClr val="accent1"/>
                </a:solidFill>
                <a:cs typeface="B Lotus" pitchFamily="2" charset="-78"/>
              </a:rPr>
              <a:t> برای ذخیره سازی بانک اطلاعاتی بازی های کاسپارُف در گشایش اسکاتلندی ایجاد شده است.</a:t>
            </a:r>
            <a:endParaRPr lang="fa-IR" sz="1600" b="1" dirty="0">
              <a:solidFill>
                <a:schemeClr val="accent1"/>
              </a:solidFill>
              <a:cs typeface="B Lotus" pitchFamily="2" charset="-78"/>
            </a:endParaRPr>
          </a:p>
        </p:txBody>
      </p:sp>
      <p:cxnSp>
        <p:nvCxnSpPr>
          <p:cNvPr id="10" name="Straight Arrow Connector 9"/>
          <p:cNvCxnSpPr>
            <a:stCxn id="8" idx="3"/>
          </p:cNvCxnSpPr>
          <p:nvPr/>
        </p:nvCxnSpPr>
        <p:spPr>
          <a:xfrm>
            <a:off x="2857500" y="2895601"/>
            <a:ext cx="4953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ایجاد بانک اطلاعاتی بدون محتوا</a:t>
            </a:r>
            <a:endParaRPr lang="fa-IR" sz="32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2" y="1525588"/>
            <a:ext cx="6909349" cy="4570412"/>
          </a:xfrm>
          <a:solidFill>
            <a:schemeClr val="bg1"/>
          </a:solid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4648200" y="2286000"/>
            <a:ext cx="762000" cy="1066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5638800" y="1828800"/>
            <a:ext cx="2133600" cy="2514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مسلماً در ابتدا بانک اطلاعاتی ایجاد شده فاقد محتوا خواهد بود.</a:t>
            </a:r>
          </a:p>
          <a:p>
            <a:pPr algn="justLow"/>
            <a:r>
              <a:rPr lang="fa-IR" b="1" dirty="0" smtClean="0">
                <a:solidFill>
                  <a:schemeClr val="accent1"/>
                </a:solidFill>
                <a:cs typeface="B Lotus" pitchFamily="2" charset="-78"/>
              </a:rPr>
              <a:t>در گام بعدی، محتوای این بانک اطلاعاتی را از میان داده های موجود در پایگاه اصلی جدا کرده و به محلّ صحیح منتقل می نماییم.</a:t>
            </a:r>
            <a:endParaRPr lang="fa-IR" b="1" dirty="0">
              <a:solidFill>
                <a:schemeClr val="accent1"/>
              </a:solidFill>
              <a:cs typeface="B Lotus" pitchFamily="2" charset="-78"/>
            </a:endParaRPr>
          </a:p>
        </p:txBody>
      </p:sp>
      <p:cxnSp>
        <p:nvCxnSpPr>
          <p:cNvPr id="9" name="Straight Arrow Connector 8"/>
          <p:cNvCxnSpPr>
            <a:stCxn id="6" idx="3"/>
          </p:cNvCxnSpPr>
          <p:nvPr/>
        </p:nvCxnSpPr>
        <p:spPr>
          <a:xfrm>
            <a:off x="5410200" y="2819400"/>
            <a:ext cx="228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گزینش داده های مورد نظر برای بانک اطلاعاتی جدید</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352800" y="1524000"/>
            <a:ext cx="4419600" cy="19812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مثال:</a:t>
            </a:r>
          </a:p>
          <a:p>
            <a:pPr algn="justLow"/>
            <a:r>
              <a:rPr lang="fa-IR" b="1" dirty="0" smtClean="0">
                <a:solidFill>
                  <a:schemeClr val="accent1"/>
                </a:solidFill>
                <a:cs typeface="B Lotus" pitchFamily="2" charset="-78"/>
              </a:rPr>
              <a:t>برای ایجاد بانک اطلاعاتی حاوی بازی های کاسپارف در گشایش اسکاتلندی ابتدا به </a:t>
            </a:r>
            <a:r>
              <a:rPr lang="en-US" b="1" dirty="0" smtClean="0">
                <a:solidFill>
                  <a:schemeClr val="accent1"/>
                </a:solidFill>
                <a:cs typeface="B Lotus" pitchFamily="2" charset="-78"/>
              </a:rPr>
              <a:t>Mega Database 2013</a:t>
            </a:r>
            <a:r>
              <a:rPr lang="fa-IR" b="1" dirty="0" smtClean="0">
                <a:solidFill>
                  <a:schemeClr val="accent1"/>
                </a:solidFill>
                <a:cs typeface="B Lotus" pitchFamily="2" charset="-78"/>
              </a:rPr>
              <a:t> به عنوان پایگاه اصلی داده ها مراجعه می نماییم.</a:t>
            </a:r>
            <a:endParaRPr lang="fa-IR" b="1" dirty="0">
              <a:solidFill>
                <a:schemeClr val="accent1"/>
              </a:solidFill>
              <a:cs typeface="B Lotus" pitchFamily="2" charset="-78"/>
            </a:endParaRPr>
          </a:p>
        </p:txBody>
      </p:sp>
      <p:sp>
        <p:nvSpPr>
          <p:cNvPr id="7" name="TextBox 6"/>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یافتن محتوا</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4495800" y="1524000"/>
            <a:ext cx="3276600" cy="9906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سپس با استفاده از گزینۀ</a:t>
            </a:r>
            <a:r>
              <a:rPr lang="fa-IR" b="1" dirty="0">
                <a:solidFill>
                  <a:schemeClr val="accent1"/>
                </a:solidFill>
                <a:cs typeface="B Lotus" pitchFamily="2" charset="-78"/>
              </a:rPr>
              <a:t> </a:t>
            </a:r>
            <a:r>
              <a:rPr lang="en-US" b="1" dirty="0" smtClean="0">
                <a:solidFill>
                  <a:schemeClr val="accent1"/>
                </a:solidFill>
                <a:cs typeface="B Lotus" pitchFamily="2" charset="-78"/>
              </a:rPr>
              <a:t>Filter List</a:t>
            </a:r>
            <a:r>
              <a:rPr lang="fa-IR" b="1" dirty="0" smtClean="0">
                <a:solidFill>
                  <a:schemeClr val="accent1"/>
                </a:solidFill>
                <a:cs typeface="B Lotus" pitchFamily="2" charset="-78"/>
              </a:rPr>
              <a:t>، بازی های این بازیکن در گشایش اسکاتلندی را پیدا می نماییم.</a:t>
            </a:r>
            <a:endParaRPr lang="fa-IR" b="1" dirty="0">
              <a:solidFill>
                <a:schemeClr val="accent1"/>
              </a:solidFill>
              <a:cs typeface="B Lotus" pitchFamily="2" charset="-78"/>
            </a:endParaRPr>
          </a:p>
        </p:txBody>
      </p:sp>
      <p:sp>
        <p:nvSpPr>
          <p:cNvPr id="7" name="Rectangle 6"/>
          <p:cNvSpPr/>
          <p:nvPr/>
        </p:nvSpPr>
        <p:spPr>
          <a:xfrm>
            <a:off x="2743200" y="1752600"/>
            <a:ext cx="304800" cy="533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8" name="Straight Arrow Connector 7"/>
          <p:cNvCxnSpPr>
            <a:stCxn id="7" idx="3"/>
          </p:cNvCxnSpPr>
          <p:nvPr/>
        </p:nvCxnSpPr>
        <p:spPr>
          <a:xfrm>
            <a:off x="3048000" y="2019300"/>
            <a:ext cx="14478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پنجرۀ غربال بازی ها</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524000"/>
            <a:ext cx="5044503" cy="4547814"/>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مثال: بازی های کاسپارُف در شروع اسکاتلندی</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524000"/>
            <a:ext cx="4968303" cy="4479116"/>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اطلاعات غربال شده</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ویژگی های سیستم فایلی ساده</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525551"/>
            <a:ext cx="7520940" cy="3579849"/>
          </a:xfrm>
        </p:spPr>
        <p:txBody>
          <a:bodyPr>
            <a:normAutofit/>
          </a:bodyPr>
          <a:lstStyle/>
          <a:p>
            <a:pPr algn="just">
              <a:buNone/>
            </a:pPr>
            <a:endParaRPr lang="fa-IR" sz="2800" dirty="0">
              <a:solidFill>
                <a:schemeClr val="accent1"/>
              </a:solidFill>
              <a:cs typeface="B Lotus" pitchFamily="2" charset="-78"/>
            </a:endParaRPr>
          </a:p>
          <a:p>
            <a:pPr algn="just"/>
            <a:r>
              <a:rPr lang="fa-IR" sz="2400" dirty="0">
                <a:solidFill>
                  <a:schemeClr val="accent1"/>
                </a:solidFill>
                <a:cs typeface="B Lotus" pitchFamily="2" charset="-78"/>
              </a:rPr>
              <a:t>مجزا قرار گرفتن داده ها در </a:t>
            </a:r>
            <a:r>
              <a:rPr lang="fa-IR" sz="2400" dirty="0" smtClean="0">
                <a:solidFill>
                  <a:schemeClr val="accent1"/>
                </a:solidFill>
                <a:cs typeface="B Lotus" pitchFamily="2" charset="-78"/>
              </a:rPr>
              <a:t>فايل ها </a:t>
            </a:r>
            <a:r>
              <a:rPr lang="fa-IR" sz="2400" dirty="0">
                <a:solidFill>
                  <a:schemeClr val="accent1"/>
                </a:solidFill>
                <a:cs typeface="B Lotus" pitchFamily="2" charset="-78"/>
              </a:rPr>
              <a:t>و طراحي سيستم جداگانه براي استفاده از </a:t>
            </a:r>
            <a:r>
              <a:rPr lang="fa-IR" sz="2400" dirty="0" smtClean="0">
                <a:solidFill>
                  <a:schemeClr val="accent1"/>
                </a:solidFill>
                <a:cs typeface="B Lotus" pitchFamily="2" charset="-78"/>
              </a:rPr>
              <a:t>فايل های داده.</a:t>
            </a:r>
            <a:endParaRPr lang="en-US" sz="2400" dirty="0">
              <a:solidFill>
                <a:schemeClr val="accent1"/>
              </a:solidFill>
              <a:cs typeface="B Lotus" pitchFamily="2" charset="-78"/>
            </a:endParaRPr>
          </a:p>
          <a:p>
            <a:pPr algn="just"/>
            <a:r>
              <a:rPr lang="fa-IR" sz="2400" dirty="0" smtClean="0">
                <a:solidFill>
                  <a:schemeClr val="accent1"/>
                </a:solidFill>
                <a:cs typeface="B Lotus" pitchFamily="2" charset="-78"/>
              </a:rPr>
              <a:t>وارد </a:t>
            </a:r>
            <a:r>
              <a:rPr lang="fa-IR" sz="2400" dirty="0">
                <a:solidFill>
                  <a:schemeClr val="accent1"/>
                </a:solidFill>
                <a:cs typeface="B Lotus" pitchFamily="2" charset="-78"/>
              </a:rPr>
              <a:t>شدن داده ها از یک برنامه به برنامه </a:t>
            </a:r>
            <a:r>
              <a:rPr lang="fa-IR" sz="2400" dirty="0" smtClean="0">
                <a:solidFill>
                  <a:schemeClr val="accent1"/>
                </a:solidFill>
                <a:cs typeface="B Lotus" pitchFamily="2" charset="-78"/>
              </a:rPr>
              <a:t>دیگر.</a:t>
            </a:r>
            <a:endParaRPr lang="fa-IR" sz="2400" dirty="0">
              <a:solidFill>
                <a:schemeClr val="accent1"/>
              </a:solidFill>
              <a:cs typeface="B Lotus" pitchFamily="2" charset="-78"/>
            </a:endParaRPr>
          </a:p>
          <a:p>
            <a:pPr algn="just"/>
            <a:r>
              <a:rPr lang="fa-IR" sz="2400" dirty="0">
                <a:solidFill>
                  <a:schemeClr val="accent1"/>
                </a:solidFill>
                <a:cs typeface="B Lotus" pitchFamily="2" charset="-78"/>
              </a:rPr>
              <a:t>ايجاد </a:t>
            </a:r>
            <a:r>
              <a:rPr lang="fa-IR" sz="2400" dirty="0" smtClean="0">
                <a:solidFill>
                  <a:schemeClr val="accent1"/>
                </a:solidFill>
                <a:cs typeface="B Lotus" pitchFamily="2" charset="-78"/>
              </a:rPr>
              <a:t>فایل های </a:t>
            </a:r>
            <a:r>
              <a:rPr lang="fa-IR" sz="2400" dirty="0">
                <a:solidFill>
                  <a:schemeClr val="accent1"/>
                </a:solidFill>
                <a:cs typeface="B Lotus" pitchFamily="2" charset="-78"/>
              </a:rPr>
              <a:t>داده به منظور تأمین یک سری نیازهای خاص </a:t>
            </a:r>
            <a:r>
              <a:rPr lang="fa-IR" sz="2400" dirty="0" smtClean="0">
                <a:solidFill>
                  <a:schemeClr val="accent1"/>
                </a:solidFill>
                <a:cs typeface="B Lotus" pitchFamily="2" charset="-78"/>
              </a:rPr>
              <a:t>پردازشی.</a:t>
            </a:r>
            <a:endParaRPr lang="en-US" sz="2400" dirty="0">
              <a:solidFill>
                <a:schemeClr val="accent1"/>
              </a:solidFill>
              <a:cs typeface="B Lotus" pitchFamily="2" charset="-78"/>
            </a:endParaRPr>
          </a:p>
          <a:p>
            <a:pPr algn="just"/>
            <a:r>
              <a:rPr lang="fa-IR" sz="2400" dirty="0">
                <a:solidFill>
                  <a:schemeClr val="accent1"/>
                </a:solidFill>
                <a:cs typeface="B Lotus" pitchFamily="2" charset="-78"/>
              </a:rPr>
              <a:t>هدف هر برنامه رفع نیازهای یک واحد خاص یا یک گروه خاصی از </a:t>
            </a:r>
            <a:r>
              <a:rPr lang="fa-IR" sz="2400" dirty="0" smtClean="0">
                <a:solidFill>
                  <a:schemeClr val="accent1"/>
                </a:solidFill>
                <a:cs typeface="B Lotus" pitchFamily="2" charset="-78"/>
              </a:rPr>
              <a:t>کاربران.</a:t>
            </a:r>
            <a:endParaRPr lang="en-US" sz="2400" dirty="0">
              <a:solidFill>
                <a:schemeClr val="accent1"/>
              </a:solidFill>
              <a:cs typeface="B Lotus" pitchFamily="2" charset="-78"/>
            </a:endParaRPr>
          </a:p>
          <a:p>
            <a:pPr algn="just"/>
            <a:r>
              <a:rPr lang="fa-IR" sz="2400" dirty="0">
                <a:solidFill>
                  <a:schemeClr val="accent1"/>
                </a:solidFill>
                <a:cs typeface="B Lotus" pitchFamily="2" charset="-78"/>
              </a:rPr>
              <a:t>ارجاع هر </a:t>
            </a:r>
            <a:r>
              <a:rPr lang="fa-IR" sz="2400" dirty="0" smtClean="0">
                <a:solidFill>
                  <a:schemeClr val="accent1"/>
                </a:solidFill>
                <a:cs typeface="B Lotus" pitchFamily="2" charset="-78"/>
              </a:rPr>
              <a:t>برنامۀ </a:t>
            </a:r>
            <a:r>
              <a:rPr lang="fa-IR" sz="2400" dirty="0">
                <a:solidFill>
                  <a:schemeClr val="accent1"/>
                </a:solidFill>
                <a:cs typeface="B Lotus" pitchFamily="2" charset="-78"/>
              </a:rPr>
              <a:t>كاربردي تنها به فايل داده ای مربوط به </a:t>
            </a:r>
            <a:r>
              <a:rPr lang="fa-IR" sz="2400" dirty="0" smtClean="0">
                <a:solidFill>
                  <a:schemeClr val="accent1"/>
                </a:solidFill>
                <a:cs typeface="B Lotus" pitchFamily="2" charset="-78"/>
              </a:rPr>
              <a:t>خود.</a:t>
            </a:r>
            <a:endParaRPr lang="fa-IR" sz="24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انتقال اطلاعات به دست آمده به بانک اطلاعاتی جدید</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7010400" y="1828800"/>
            <a:ext cx="1295400" cy="4038599"/>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تمامی اطلاعات یافت شده را با استفاده از گزینۀ </a:t>
            </a:r>
            <a:r>
              <a:rPr lang="en-US" b="1" dirty="0" smtClean="0">
                <a:solidFill>
                  <a:schemeClr val="accent1"/>
                </a:solidFill>
                <a:cs typeface="B Lotus" pitchFamily="2" charset="-78"/>
              </a:rPr>
              <a:t>Select All</a:t>
            </a:r>
            <a:r>
              <a:rPr lang="fa-IR" b="1" dirty="0" smtClean="0">
                <a:solidFill>
                  <a:schemeClr val="accent1"/>
                </a:solidFill>
                <a:cs typeface="B Lotus" pitchFamily="2" charset="-78"/>
              </a:rPr>
              <a:t> در منوی کلیک راست یا به وسیلۀ دِرَگ کردن با ماوس و یا با استفاده از میان بُر </a:t>
            </a:r>
            <a:r>
              <a:rPr lang="en-US" b="1" dirty="0" err="1" smtClean="0">
                <a:solidFill>
                  <a:schemeClr val="accent1"/>
                </a:solidFill>
                <a:cs typeface="B Lotus" pitchFamily="2" charset="-78"/>
              </a:rPr>
              <a:t>Ctrl+A</a:t>
            </a:r>
            <a:r>
              <a:rPr lang="fa-IR" b="1" dirty="0" smtClean="0">
                <a:solidFill>
                  <a:schemeClr val="accent1"/>
                </a:solidFill>
                <a:cs typeface="B Lotus" pitchFamily="2" charset="-78"/>
              </a:rPr>
              <a:t> انتخاب می کنیم.</a:t>
            </a:r>
            <a:endParaRPr lang="fa-IR" b="1" dirty="0">
              <a:solidFill>
                <a:schemeClr val="accent1"/>
              </a:solidFill>
              <a:cs typeface="B Lotus" pitchFamily="2" charset="-78"/>
            </a:endParaRPr>
          </a:p>
        </p:txBody>
      </p:sp>
      <p:sp>
        <p:nvSpPr>
          <p:cNvPr id="7" name="Rectangle 6"/>
          <p:cNvSpPr/>
          <p:nvPr/>
        </p:nvSpPr>
        <p:spPr>
          <a:xfrm>
            <a:off x="811336" y="2681908"/>
            <a:ext cx="5894263" cy="234729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8" name="Straight Arrow Connector 7"/>
          <p:cNvCxnSpPr/>
          <p:nvPr/>
        </p:nvCxnSpPr>
        <p:spPr>
          <a:xfrm>
            <a:off x="6705599" y="3862179"/>
            <a:ext cx="30480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فرمان کُپی</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124200" y="1676399"/>
            <a:ext cx="4267200" cy="762001"/>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سپس با فشردن دکمۀ </a:t>
            </a:r>
            <a:r>
              <a:rPr lang="en-US" b="1" dirty="0" smtClean="0">
                <a:solidFill>
                  <a:schemeClr val="accent1"/>
                </a:solidFill>
                <a:cs typeface="B Lotus" pitchFamily="2" charset="-78"/>
              </a:rPr>
              <a:t>Copy</a:t>
            </a:r>
            <a:r>
              <a:rPr lang="fa-IR" b="1" dirty="0" smtClean="0">
                <a:solidFill>
                  <a:schemeClr val="accent1"/>
                </a:solidFill>
                <a:cs typeface="B Lotus" pitchFamily="2" charset="-78"/>
              </a:rPr>
              <a:t> و یا با استفاده از میان بُر </a:t>
            </a:r>
            <a:r>
              <a:rPr lang="en-US" b="1" dirty="0" err="1" smtClean="0">
                <a:solidFill>
                  <a:schemeClr val="accent1"/>
                </a:solidFill>
                <a:cs typeface="B Lotus" pitchFamily="2" charset="-78"/>
              </a:rPr>
              <a:t>Ctrl+C</a:t>
            </a:r>
            <a:r>
              <a:rPr lang="fa-IR" b="1" dirty="0" smtClean="0">
                <a:solidFill>
                  <a:schemeClr val="accent1"/>
                </a:solidFill>
                <a:cs typeface="B Lotus" pitchFamily="2" charset="-78"/>
              </a:rPr>
              <a:t>، داده های انتخاب شده را کُپی می کنیم.</a:t>
            </a:r>
            <a:endParaRPr lang="fa-IR" b="1" dirty="0">
              <a:solidFill>
                <a:schemeClr val="accent1"/>
              </a:solidFill>
              <a:cs typeface="B Lotus" pitchFamily="2" charset="-78"/>
            </a:endParaRPr>
          </a:p>
        </p:txBody>
      </p:sp>
      <p:sp>
        <p:nvSpPr>
          <p:cNvPr id="7" name="Rectangle 6"/>
          <p:cNvSpPr/>
          <p:nvPr/>
        </p:nvSpPr>
        <p:spPr>
          <a:xfrm>
            <a:off x="1066800" y="1905000"/>
            <a:ext cx="546832" cy="28989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8" name="Straight Arrow Connector 7"/>
          <p:cNvCxnSpPr/>
          <p:nvPr/>
        </p:nvCxnSpPr>
        <p:spPr>
          <a:xfrm>
            <a:off x="1613632" y="2049946"/>
            <a:ext cx="1510568"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بازگشت به بانک اطلاعاتی جدید</a:t>
            </a:r>
            <a:endParaRPr lang="fa-IR" sz="32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4942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4648200" y="2362200"/>
            <a:ext cx="685800" cy="914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5826617" y="1828801"/>
            <a:ext cx="1945783" cy="1981199"/>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در فهرست بانک های اطلاعاتی موجود در </a:t>
            </a:r>
            <a:r>
              <a:rPr lang="en-US" b="1" dirty="0" err="1" smtClean="0">
                <a:solidFill>
                  <a:schemeClr val="accent1"/>
                </a:solidFill>
                <a:cs typeface="B Lotus" pitchFamily="2" charset="-78"/>
              </a:rPr>
              <a:t>ChessBase</a:t>
            </a:r>
            <a:r>
              <a:rPr lang="fa-IR" b="1" dirty="0" smtClean="0">
                <a:solidFill>
                  <a:schemeClr val="accent1"/>
                </a:solidFill>
                <a:cs typeface="B Lotus" pitchFamily="2" charset="-78"/>
              </a:rPr>
              <a:t>، بر روی بانک اطلاعاتی جدید دَبِل کلیک کنید تا باز شود.</a:t>
            </a:r>
            <a:endParaRPr lang="fa-IR" b="1" dirty="0">
              <a:solidFill>
                <a:schemeClr val="accent1"/>
              </a:solidFill>
              <a:cs typeface="B Lotus" pitchFamily="2" charset="-78"/>
            </a:endParaRPr>
          </a:p>
        </p:txBody>
      </p:sp>
      <p:cxnSp>
        <p:nvCxnSpPr>
          <p:cNvPr id="8" name="Straight Arrow Connector 7"/>
          <p:cNvCxnSpPr/>
          <p:nvPr/>
        </p:nvCxnSpPr>
        <p:spPr>
          <a:xfrm>
            <a:off x="5334000" y="2819400"/>
            <a:ext cx="4572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فضای خالی بانک اطلاعاتی جدید</a:t>
            </a:r>
            <a:endParaRPr lang="fa-IR" sz="32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انتقال داده ها با فرمان </a:t>
            </a:r>
            <a:r>
              <a:rPr lang="en-US" sz="3200" b="1" dirty="0" smtClean="0">
                <a:solidFill>
                  <a:schemeClr val="accent1"/>
                </a:solidFill>
                <a:cs typeface="B Lotus" pitchFamily="2" charset="-78"/>
              </a:rPr>
              <a:t>Paste</a:t>
            </a:r>
            <a:endParaRPr lang="fa-IR" sz="32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4942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876300" y="1847046"/>
            <a:ext cx="266700" cy="457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1676400" y="1524001"/>
            <a:ext cx="4419600" cy="13716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اکنون زمان آن رسیده که اطلاعات استخراجی از پایگاه داده ها را در قالب </a:t>
            </a:r>
            <a:r>
              <a:rPr lang="fa-IR" b="1" dirty="0">
                <a:solidFill>
                  <a:schemeClr val="accent1"/>
                </a:solidFill>
                <a:cs typeface="B Lotus" pitchFamily="2" charset="-78"/>
              </a:rPr>
              <a:t>کپُی </a:t>
            </a:r>
            <a:r>
              <a:rPr lang="fa-IR" b="1" dirty="0" smtClean="0">
                <a:solidFill>
                  <a:schemeClr val="accent1"/>
                </a:solidFill>
                <a:cs typeface="B Lotus" pitchFamily="2" charset="-78"/>
              </a:rPr>
              <a:t>تهیه شده از بازی های کاسپارُف در شروع اسکاتلندی را با فشردن دکمۀ </a:t>
            </a:r>
            <a:r>
              <a:rPr lang="en-US" b="1" dirty="0" smtClean="0">
                <a:solidFill>
                  <a:schemeClr val="accent1"/>
                </a:solidFill>
                <a:cs typeface="B Lotus" pitchFamily="2" charset="-78"/>
              </a:rPr>
              <a:t>Paste</a:t>
            </a:r>
            <a:r>
              <a:rPr lang="fa-IR" b="1" dirty="0" smtClean="0">
                <a:solidFill>
                  <a:schemeClr val="accent1"/>
                </a:solidFill>
                <a:cs typeface="B Lotus" pitchFamily="2" charset="-78"/>
              </a:rPr>
              <a:t> به بانک اطلاعاتی جدید خود منتقل نماییم.</a:t>
            </a:r>
            <a:endParaRPr lang="fa-IR" b="1" dirty="0">
              <a:solidFill>
                <a:schemeClr val="accent1"/>
              </a:solidFill>
              <a:cs typeface="B Lotus" pitchFamily="2" charset="-78"/>
            </a:endParaRPr>
          </a:p>
        </p:txBody>
      </p:sp>
      <p:cxnSp>
        <p:nvCxnSpPr>
          <p:cNvPr id="8" name="Straight Arrow Connector 7"/>
          <p:cNvCxnSpPr/>
          <p:nvPr/>
        </p:nvCxnSpPr>
        <p:spPr>
          <a:xfrm>
            <a:off x="1143000" y="2075645"/>
            <a:ext cx="4572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تأیید فرمان انتقال</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657600" y="3000778"/>
            <a:ext cx="1295400" cy="134262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5410200" y="3313895"/>
            <a:ext cx="2332149" cy="716386"/>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با فشردن دکمۀ </a:t>
            </a:r>
            <a:r>
              <a:rPr lang="en-US" b="1" dirty="0" smtClean="0">
                <a:solidFill>
                  <a:schemeClr val="accent1"/>
                </a:solidFill>
                <a:cs typeface="B Lotus" pitchFamily="2" charset="-78"/>
              </a:rPr>
              <a:t>Yes</a:t>
            </a:r>
            <a:r>
              <a:rPr lang="fa-IR" b="1" dirty="0" smtClean="0">
                <a:solidFill>
                  <a:schemeClr val="accent1"/>
                </a:solidFill>
                <a:cs typeface="B Lotus" pitchFamily="2" charset="-78"/>
              </a:rPr>
              <a:t>، فرمان خود را تأیید کنید.</a:t>
            </a:r>
            <a:endParaRPr lang="fa-IR" b="1" dirty="0">
              <a:solidFill>
                <a:schemeClr val="accent1"/>
              </a:solidFill>
              <a:cs typeface="B Lotus" pitchFamily="2" charset="-78"/>
            </a:endParaRPr>
          </a:p>
        </p:txBody>
      </p:sp>
      <p:cxnSp>
        <p:nvCxnSpPr>
          <p:cNvPr id="8" name="Straight Arrow Connector 7"/>
          <p:cNvCxnSpPr/>
          <p:nvPr/>
        </p:nvCxnSpPr>
        <p:spPr>
          <a:xfrm>
            <a:off x="4953000" y="3686579"/>
            <a:ext cx="4572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پایان عملیات انتقال</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حذف بازی های دلخواه از بانک اطلاعاتی جدید</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3" name="Rectangle 2"/>
          <p:cNvSpPr/>
          <p:nvPr/>
        </p:nvSpPr>
        <p:spPr>
          <a:xfrm>
            <a:off x="838200" y="2667000"/>
            <a:ext cx="6019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838200" y="2854817"/>
            <a:ext cx="6019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838200" y="3276600"/>
            <a:ext cx="6019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838200" y="3657600"/>
            <a:ext cx="6019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ectangle 8"/>
          <p:cNvSpPr/>
          <p:nvPr/>
        </p:nvSpPr>
        <p:spPr>
          <a:xfrm>
            <a:off x="838200" y="3962400"/>
            <a:ext cx="6019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ectangle 9"/>
          <p:cNvSpPr/>
          <p:nvPr/>
        </p:nvSpPr>
        <p:spPr>
          <a:xfrm>
            <a:off x="838200" y="4495800"/>
            <a:ext cx="6019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TextBox 10"/>
          <p:cNvSpPr txBox="1"/>
          <p:nvPr/>
        </p:nvSpPr>
        <p:spPr>
          <a:xfrm>
            <a:off x="6781800" y="2243078"/>
            <a:ext cx="1676400" cy="2862322"/>
          </a:xfrm>
          <a:prstGeom prst="rect">
            <a:avLst/>
          </a:prstGeom>
          <a:noFill/>
        </p:spPr>
        <p:txBody>
          <a:bodyPr wrap="square" rtlCol="1">
            <a:spAutoFit/>
          </a:bodyPr>
          <a:lstStyle/>
          <a:p>
            <a:pPr algn="justLow"/>
            <a:r>
              <a:rPr lang="fa-IR" b="1" dirty="0" smtClean="0">
                <a:solidFill>
                  <a:schemeClr val="accent1"/>
                </a:solidFill>
                <a:cs typeface="B Lotus" pitchFamily="2" charset="-78"/>
              </a:rPr>
              <a:t>برای این منظور، ابتدا بازی هایی که تمایل به حذف آن ها دارید را انتخاب کنید.</a:t>
            </a:r>
          </a:p>
          <a:p>
            <a:pPr algn="justLow"/>
            <a:r>
              <a:rPr lang="fa-IR" b="1" dirty="0" smtClean="0">
                <a:solidFill>
                  <a:schemeClr val="accent1"/>
                </a:solidFill>
                <a:cs typeface="B Lotus" pitchFamily="2" charset="-78"/>
              </a:rPr>
              <a:t>* با نگهداشتن دکمۀ </a:t>
            </a:r>
            <a:r>
              <a:rPr lang="en-US" b="1" dirty="0" smtClean="0">
                <a:solidFill>
                  <a:schemeClr val="accent1"/>
                </a:solidFill>
                <a:cs typeface="B Lotus" pitchFamily="2" charset="-78"/>
              </a:rPr>
              <a:t>Ctrl</a:t>
            </a:r>
            <a:r>
              <a:rPr lang="fa-IR" b="1" dirty="0" smtClean="0">
                <a:solidFill>
                  <a:schemeClr val="accent1"/>
                </a:solidFill>
                <a:cs typeface="B Lotus" pitchFamily="2" charset="-78"/>
              </a:rPr>
              <a:t> و کلیک کردن با ماوس می توانید چند گزینه را هم زمان انتخاب نمایید.</a:t>
            </a:r>
            <a:endParaRPr lang="fa-IR" b="1" dirty="0">
              <a:solidFill>
                <a:schemeClr val="accent1"/>
              </a:solidFill>
              <a:cs typeface="B Lotus" pitchFamily="2" charset="-78"/>
            </a:endParaRPr>
          </a:p>
        </p:txBody>
      </p:sp>
      <p:sp>
        <p:nvSpPr>
          <p:cNvPr id="12" name="TextBox 11"/>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حذف موقّت</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4942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3" name="Rectangle 2"/>
          <p:cNvSpPr/>
          <p:nvPr/>
        </p:nvSpPr>
        <p:spPr>
          <a:xfrm>
            <a:off x="1066800" y="1828800"/>
            <a:ext cx="609600" cy="152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7" name="Straight Arrow Connector 6"/>
          <p:cNvCxnSpPr>
            <a:stCxn id="3" idx="3"/>
          </p:cNvCxnSpPr>
          <p:nvPr/>
        </p:nvCxnSpPr>
        <p:spPr>
          <a:xfrm>
            <a:off x="1676400" y="1905000"/>
            <a:ext cx="6096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286000" y="1905000"/>
            <a:ext cx="3352800" cy="11430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با کلیک کردن بر روی دکمۀ </a:t>
            </a:r>
            <a:r>
              <a:rPr lang="en-US" b="1" dirty="0" smtClean="0">
                <a:solidFill>
                  <a:schemeClr val="accent1"/>
                </a:solidFill>
                <a:cs typeface="B Lotus" pitchFamily="2" charset="-78"/>
              </a:rPr>
              <a:t> Delete</a:t>
            </a:r>
            <a:r>
              <a:rPr lang="fa-IR" b="1" dirty="0" smtClean="0">
                <a:solidFill>
                  <a:schemeClr val="accent1"/>
                </a:solidFill>
                <a:cs typeface="B Lotus" pitchFamily="2" charset="-78"/>
              </a:rPr>
              <a:t>در نوار امکانات </a:t>
            </a:r>
            <a:r>
              <a:rPr lang="en-US" b="1" dirty="0" smtClean="0">
                <a:solidFill>
                  <a:schemeClr val="accent1"/>
                </a:solidFill>
                <a:cs typeface="B Lotus" pitchFamily="2" charset="-78"/>
              </a:rPr>
              <a:t>Home</a:t>
            </a:r>
            <a:r>
              <a:rPr lang="fa-IR" b="1" dirty="0" smtClean="0">
                <a:solidFill>
                  <a:schemeClr val="accent1"/>
                </a:solidFill>
                <a:cs typeface="B Lotus" pitchFamily="2" charset="-78"/>
              </a:rPr>
              <a:t>، بازی های انتخاب شده در فهرست محتویات بانک اطلاعاتی خط می خورند.</a:t>
            </a:r>
          </a:p>
        </p:txBody>
      </p:sp>
      <p:sp>
        <p:nvSpPr>
          <p:cNvPr id="9" name="TextBox 8"/>
          <p:cNvSpPr txBox="1"/>
          <p:nvPr/>
        </p:nvSpPr>
        <p:spPr>
          <a:xfrm>
            <a:off x="381000" y="5257800"/>
            <a:ext cx="6324600" cy="369332"/>
          </a:xfrm>
          <a:prstGeom prst="rect">
            <a:avLst/>
          </a:prstGeom>
          <a:noFill/>
        </p:spPr>
        <p:txBody>
          <a:bodyPr wrap="square" rtlCol="1">
            <a:spAutoFit/>
          </a:bodyPr>
          <a:lstStyle/>
          <a:p>
            <a:r>
              <a:rPr lang="fa-IR" b="1" dirty="0" smtClean="0">
                <a:solidFill>
                  <a:schemeClr val="accent1"/>
                </a:solidFill>
                <a:cs typeface="B Lotus" pitchFamily="2" charset="-78"/>
              </a:rPr>
              <a:t>مثال: حذف بازی ها با نتیجۀ مساوی از بانک اطلاعات </a:t>
            </a:r>
            <a:r>
              <a:rPr lang="en-US" b="1" dirty="0" smtClean="0">
                <a:solidFill>
                  <a:schemeClr val="accent1"/>
                </a:solidFill>
                <a:cs typeface="B Lotus" pitchFamily="2" charset="-78"/>
              </a:rPr>
              <a:t>Kasparov`s Scotch</a:t>
            </a:r>
            <a:endParaRPr lang="fa-IR" b="1" dirty="0">
              <a:solidFill>
                <a:schemeClr val="accent1"/>
              </a:solidFill>
              <a:cs typeface="B Lotus" pitchFamily="2" charset="-78"/>
            </a:endParaRPr>
          </a:p>
        </p:txBody>
      </p:sp>
      <p:sp>
        <p:nvSpPr>
          <p:cNvPr id="10" name="TextBox 9"/>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بازیابی بازی های خط خورده</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838200" y="1371600"/>
            <a:ext cx="6934200" cy="11430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توجّه داشته باشید، این بازی ها هنوز از بانک اطلاعاتی شما پاک نشده اند. یعنی هنوز هم به اطلاعات این بازی ها دسترسی دارید و هم به محتویات فایل این بازی ها.</a:t>
            </a:r>
          </a:p>
          <a:p>
            <a:pPr algn="justLow"/>
            <a:r>
              <a:rPr lang="fa-IR" b="1" dirty="0" smtClean="0">
                <a:solidFill>
                  <a:schemeClr val="accent1"/>
                </a:solidFill>
                <a:cs typeface="B Lotus" pitchFamily="2" charset="-78"/>
              </a:rPr>
              <a:t>* برای بازگرداندن بازی های خط خورده کافیست مجدداً بازی مورد نظر خود را انتخاب کرده و دوباره دکمۀ ِ</a:t>
            </a:r>
            <a:r>
              <a:rPr lang="en-US" b="1" dirty="0" smtClean="0">
                <a:solidFill>
                  <a:schemeClr val="accent1"/>
                </a:solidFill>
                <a:cs typeface="B Lotus" pitchFamily="2" charset="-78"/>
              </a:rPr>
              <a:t>Delete</a:t>
            </a:r>
            <a:r>
              <a:rPr lang="fa-IR" b="1" dirty="0" smtClean="0">
                <a:solidFill>
                  <a:schemeClr val="accent1"/>
                </a:solidFill>
                <a:cs typeface="B Lotus" pitchFamily="2" charset="-78"/>
              </a:rPr>
              <a:t> را فشار دهبد.</a:t>
            </a:r>
          </a:p>
        </p:txBody>
      </p:sp>
      <p:sp>
        <p:nvSpPr>
          <p:cNvPr id="7" name="TextBox 6"/>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مزایای سیستم فایلی ساده</a:t>
            </a:r>
            <a:endParaRPr lang="fa-IR" b="1" dirty="0">
              <a:solidFill>
                <a:schemeClr val="accent1"/>
              </a:solidFill>
              <a:cs typeface="B Lotus" pitchFamily="2" charset="-78"/>
            </a:endParaRPr>
          </a:p>
        </p:txBody>
      </p:sp>
      <p:sp>
        <p:nvSpPr>
          <p:cNvPr id="3" name="Content Placeholder 2"/>
          <p:cNvSpPr>
            <a:spLocks noGrp="1"/>
          </p:cNvSpPr>
          <p:nvPr>
            <p:ph idx="1"/>
          </p:nvPr>
        </p:nvSpPr>
        <p:spPr>
          <a:xfrm>
            <a:off x="822960" y="1754151"/>
            <a:ext cx="7520940" cy="3579849"/>
          </a:xfrm>
        </p:spPr>
        <p:txBody>
          <a:bodyPr>
            <a:normAutofit/>
          </a:bodyPr>
          <a:lstStyle/>
          <a:p>
            <a:pPr>
              <a:defRPr/>
            </a:pPr>
            <a:r>
              <a:rPr lang="fa-IR" sz="3200" dirty="0" smtClean="0">
                <a:solidFill>
                  <a:schemeClr val="accent1"/>
                </a:solidFill>
                <a:cs typeface="B Lotus" pitchFamily="2" charset="-78"/>
              </a:rPr>
              <a:t>كارآيي.</a:t>
            </a:r>
            <a:endParaRPr lang="en-US" sz="3200" dirty="0">
              <a:solidFill>
                <a:schemeClr val="accent1"/>
              </a:solidFill>
              <a:cs typeface="B Lotus" pitchFamily="2" charset="-78"/>
            </a:endParaRPr>
          </a:p>
          <a:p>
            <a:pPr algn="just">
              <a:defRPr/>
            </a:pPr>
            <a:r>
              <a:rPr lang="fa-IR" sz="3200" dirty="0" smtClean="0">
                <a:solidFill>
                  <a:schemeClr val="accent1"/>
                </a:solidFill>
                <a:cs typeface="B Lotus" pitchFamily="2" charset="-78"/>
              </a:rPr>
              <a:t>سادگي.</a:t>
            </a:r>
            <a:endParaRPr lang="fa-IR" sz="3200" dirty="0">
              <a:solidFill>
                <a:schemeClr val="accent1"/>
              </a:solidFill>
              <a:cs typeface="B Lotus" pitchFamily="2" charset="-78"/>
            </a:endParaRPr>
          </a:p>
          <a:p>
            <a:pPr algn="just">
              <a:defRPr/>
            </a:pPr>
            <a:r>
              <a:rPr lang="fa-IR" sz="3200" dirty="0">
                <a:solidFill>
                  <a:schemeClr val="accent1"/>
                </a:solidFill>
                <a:cs typeface="B Lotus" pitchFamily="2" charset="-78"/>
              </a:rPr>
              <a:t>سفارشي </a:t>
            </a:r>
            <a:r>
              <a:rPr lang="fa-IR" sz="3200" dirty="0" smtClean="0">
                <a:solidFill>
                  <a:schemeClr val="accent1"/>
                </a:solidFill>
                <a:cs typeface="B Lotus" pitchFamily="2" charset="-78"/>
              </a:rPr>
              <a:t>كردن.</a:t>
            </a:r>
            <a:endParaRPr lang="en-US" sz="3200" dirty="0">
              <a:solidFill>
                <a:schemeClr val="accent1"/>
              </a:solidFill>
              <a:cs typeface="B Lotus" pitchFamily="2" charset="-78"/>
            </a:endParaRPr>
          </a:p>
          <a:p>
            <a:pPr>
              <a:defRPr/>
            </a:pPr>
            <a:r>
              <a:rPr lang="fa-IR" sz="3200" dirty="0">
                <a:solidFill>
                  <a:schemeClr val="accent1"/>
                </a:solidFill>
                <a:cs typeface="B Lotus" pitchFamily="2" charset="-78"/>
              </a:rPr>
              <a:t>استفادهء مؤثر از فضا (حافظه</a:t>
            </a:r>
            <a:r>
              <a:rPr lang="fa-IR" sz="3200" dirty="0" smtClean="0">
                <a:solidFill>
                  <a:schemeClr val="accent1"/>
                </a:solidFill>
                <a:cs typeface="B Lotus" pitchFamily="2" charset="-78"/>
              </a:rPr>
              <a:t>).</a:t>
            </a:r>
            <a:endParaRPr lang="fa-IR" sz="3200" dirty="0">
              <a:solidFill>
                <a:schemeClr val="accent1"/>
              </a:solidFill>
              <a:cs typeface="B Lotus"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Tree>
    <p:extLst>
      <p:ext uri="{BB962C8B-B14F-4D97-AF65-F5344CB8AC3E}">
        <p14:creationId xmlns:p14="http://schemas.microsoft.com/office/powerpoint/2010/main" val="22672569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حذف دائم بازی ها از بانک اطلاعاتی</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3657600" y="4114800"/>
            <a:ext cx="1524000" cy="228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838200" y="1524000"/>
            <a:ext cx="3810000" cy="24384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برای حذف کامل بازی های خط خورده از فهرست محتویات بانک اطلاعاتی به این صورت عمل کنید:</a:t>
            </a:r>
          </a:p>
          <a:p>
            <a:pPr algn="justLow"/>
            <a:r>
              <a:rPr lang="fa-IR" b="1" dirty="0" smtClean="0">
                <a:solidFill>
                  <a:schemeClr val="accent1"/>
                </a:solidFill>
                <a:cs typeface="B Lotus" pitchFamily="2" charset="-78"/>
              </a:rPr>
              <a:t>1. بر روی شمایل بانک اطلاعاتی مورد نظر در صفحۀ اصلی برنامه کلیک راست کنید.</a:t>
            </a:r>
          </a:p>
          <a:p>
            <a:pPr algn="justLow"/>
            <a:r>
              <a:rPr lang="fa-IR" b="1" dirty="0" smtClean="0">
                <a:solidFill>
                  <a:schemeClr val="accent1"/>
                </a:solidFill>
                <a:cs typeface="B Lotus" pitchFamily="2" charset="-78"/>
              </a:rPr>
              <a:t>2. مشان گر ماوس را به سمت گزینۀ </a:t>
            </a:r>
            <a:r>
              <a:rPr lang="en-US" b="1" dirty="0" smtClean="0">
                <a:solidFill>
                  <a:schemeClr val="accent1"/>
                </a:solidFill>
                <a:cs typeface="B Lotus" pitchFamily="2" charset="-78"/>
              </a:rPr>
              <a:t>Tools</a:t>
            </a:r>
            <a:r>
              <a:rPr lang="fa-IR" b="1" dirty="0" smtClean="0">
                <a:solidFill>
                  <a:schemeClr val="accent1"/>
                </a:solidFill>
                <a:cs typeface="B Lotus" pitchFamily="2" charset="-78"/>
              </a:rPr>
              <a:t> ببرید.</a:t>
            </a:r>
          </a:p>
          <a:p>
            <a:pPr algn="justLow"/>
            <a:r>
              <a:rPr lang="fa-IR" b="1" dirty="0" smtClean="0">
                <a:solidFill>
                  <a:schemeClr val="accent1"/>
                </a:solidFill>
                <a:cs typeface="B Lotus" pitchFamily="2" charset="-78"/>
              </a:rPr>
              <a:t>3. بر روی گزینۀ </a:t>
            </a:r>
            <a:r>
              <a:rPr lang="en-US" b="1" dirty="0" smtClean="0">
                <a:solidFill>
                  <a:schemeClr val="accent1"/>
                </a:solidFill>
                <a:cs typeface="B Lotus" pitchFamily="2" charset="-78"/>
              </a:rPr>
              <a:t>Remove Deleted Games</a:t>
            </a:r>
            <a:r>
              <a:rPr lang="fa-IR" b="1" dirty="0" smtClean="0">
                <a:solidFill>
                  <a:schemeClr val="accent1"/>
                </a:solidFill>
                <a:cs typeface="B Lotus" pitchFamily="2" charset="-78"/>
              </a:rPr>
              <a:t> کلیک کنید.</a:t>
            </a:r>
          </a:p>
        </p:txBody>
      </p:sp>
      <p:cxnSp>
        <p:nvCxnSpPr>
          <p:cNvPr id="12" name="Straight Connector 11"/>
          <p:cNvCxnSpPr>
            <a:stCxn id="6" idx="1"/>
          </p:cNvCxnSpPr>
          <p:nvPr/>
        </p:nvCxnSpPr>
        <p:spPr>
          <a:xfrm flipH="1">
            <a:off x="2743200" y="42291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7" idx="2"/>
          </p:cNvCxnSpPr>
          <p:nvPr/>
        </p:nvCxnSpPr>
        <p:spPr>
          <a:xfrm flipV="1">
            <a:off x="2743200" y="3962400"/>
            <a:ext cx="0" cy="2667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a:solidFill>
                  <a:schemeClr val="accent1"/>
                </a:solidFill>
                <a:cs typeface="B Lotus" pitchFamily="2" charset="-78"/>
              </a:rPr>
              <a:t>حذف دائم بازی ها از بانک اطلاعاتی</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25587"/>
            <a:ext cx="6928521" cy="457041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شخصی سازی شمای هر بانک اطلاعاتی</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5181600" y="4114800"/>
            <a:ext cx="1447800" cy="228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838200" y="1524000"/>
            <a:ext cx="3810000" cy="17526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برای تغییر شمای هر بانک اطلاعاتی و یا پایگاه داده ها در </a:t>
            </a:r>
            <a:r>
              <a:rPr lang="en-US" b="1" dirty="0" err="1" smtClean="0">
                <a:solidFill>
                  <a:schemeClr val="accent1"/>
                </a:solidFill>
                <a:cs typeface="B Lotus" pitchFamily="2" charset="-78"/>
              </a:rPr>
              <a:t>ChessBase</a:t>
            </a:r>
            <a:r>
              <a:rPr lang="fa-IR" b="1" dirty="0" smtClean="0">
                <a:solidFill>
                  <a:schemeClr val="accent1"/>
                </a:solidFill>
                <a:cs typeface="B Lotus" pitchFamily="2" charset="-78"/>
              </a:rPr>
              <a:t> به این ترتیب عمل می کنیم:</a:t>
            </a:r>
          </a:p>
          <a:p>
            <a:pPr algn="justLow"/>
            <a:r>
              <a:rPr lang="fa-IR" b="1" dirty="0">
                <a:solidFill>
                  <a:schemeClr val="accent1"/>
                </a:solidFill>
                <a:cs typeface="B Lotus" pitchFamily="2" charset="-78"/>
              </a:rPr>
              <a:t>1. بر روی شمایل بانک اطلاعاتی مورد نظر در صفحۀ اصلی برنامه کلیک راست کنید.</a:t>
            </a:r>
          </a:p>
          <a:p>
            <a:pPr algn="justLow"/>
            <a:r>
              <a:rPr lang="fa-IR" b="1" dirty="0" smtClean="0">
                <a:solidFill>
                  <a:schemeClr val="accent1"/>
                </a:solidFill>
                <a:cs typeface="B Lotus" pitchFamily="2" charset="-78"/>
              </a:rPr>
              <a:t>2. بر روی گزینۀ </a:t>
            </a:r>
            <a:r>
              <a:rPr lang="en-US" b="1" dirty="0" smtClean="0">
                <a:solidFill>
                  <a:schemeClr val="accent1"/>
                </a:solidFill>
                <a:cs typeface="B Lotus" pitchFamily="2" charset="-78"/>
              </a:rPr>
              <a:t>Properties</a:t>
            </a:r>
            <a:r>
              <a:rPr lang="fa-IR" b="1" dirty="0" smtClean="0">
                <a:solidFill>
                  <a:schemeClr val="accent1"/>
                </a:solidFill>
                <a:cs typeface="B Lotus" pitchFamily="2" charset="-78"/>
              </a:rPr>
              <a:t> کلیک کنید.</a:t>
            </a:r>
          </a:p>
        </p:txBody>
      </p:sp>
      <p:cxnSp>
        <p:nvCxnSpPr>
          <p:cNvPr id="8" name="Elbow Connector 7"/>
          <p:cNvCxnSpPr>
            <a:stCxn id="6" idx="0"/>
          </p:cNvCxnSpPr>
          <p:nvPr/>
        </p:nvCxnSpPr>
        <p:spPr>
          <a:xfrm rot="16200000" flipV="1">
            <a:off x="4857750" y="3067050"/>
            <a:ext cx="838200" cy="1257300"/>
          </a:xfrm>
          <a:prstGeom prst="bentConnector2">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4400" b="1" dirty="0" smtClean="0">
                <a:solidFill>
                  <a:schemeClr val="accent1"/>
                </a:solidFill>
                <a:cs typeface="B Lotus" pitchFamily="2" charset="-78"/>
              </a:rPr>
              <a:t>پنجرۀ </a:t>
            </a:r>
            <a:r>
              <a:rPr lang="en-US" sz="4400" dirty="0" smtClean="0">
                <a:solidFill>
                  <a:schemeClr val="accent1"/>
                </a:solidFill>
                <a:cs typeface="B Lotus" pitchFamily="2" charset="-78"/>
              </a:rPr>
              <a:t>Properties</a:t>
            </a:r>
            <a:endParaRPr lang="fa-IR" sz="4400"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5388" y="1371601"/>
            <a:ext cx="4346713" cy="487680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انتخاب شمای مناسب</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371599"/>
            <a:ext cx="4333702" cy="486220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2516746" y="2362200"/>
            <a:ext cx="1902854" cy="2514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5029200" y="2819400"/>
            <a:ext cx="3124200" cy="1600200"/>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با توجّه به کاربری و انگیزۀ ایجاد بانک های اطلاعاتی، شمای مناسبی را از میان گزینه های موجود در فهرست مقابل انتخاب کرده و در نهایت دکمۀ </a:t>
            </a:r>
            <a:r>
              <a:rPr lang="en-US" b="1" dirty="0" smtClean="0">
                <a:solidFill>
                  <a:schemeClr val="accent1"/>
                </a:solidFill>
                <a:cs typeface="B Lotus" pitchFamily="2" charset="-78"/>
              </a:rPr>
              <a:t>OK</a:t>
            </a:r>
            <a:r>
              <a:rPr lang="fa-IR" b="1" dirty="0" smtClean="0">
                <a:solidFill>
                  <a:schemeClr val="accent1"/>
                </a:solidFill>
                <a:cs typeface="B Lotus" pitchFamily="2" charset="-78"/>
              </a:rPr>
              <a:t> را فشار دهید.</a:t>
            </a:r>
          </a:p>
        </p:txBody>
      </p:sp>
      <p:cxnSp>
        <p:nvCxnSpPr>
          <p:cNvPr id="8" name="Straight Arrow Connector 7"/>
          <p:cNvCxnSpPr>
            <a:stCxn id="6" idx="3"/>
          </p:cNvCxnSpPr>
          <p:nvPr/>
        </p:nvCxnSpPr>
        <p:spPr>
          <a:xfrm>
            <a:off x="4419600" y="3619500"/>
            <a:ext cx="5334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14600" y="5715000"/>
            <a:ext cx="1219200" cy="3810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1" name="Elbow Connector 10"/>
          <p:cNvCxnSpPr>
            <a:stCxn id="7" idx="2"/>
          </p:cNvCxnSpPr>
          <p:nvPr/>
        </p:nvCxnSpPr>
        <p:spPr>
          <a:xfrm rot="5400000">
            <a:off x="4419600" y="3733800"/>
            <a:ext cx="1485900" cy="2857500"/>
          </a:xfrm>
          <a:prstGeom prst="bentConnector2">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بانک اطلاعاتی با شمای جدید</a:t>
            </a:r>
            <a:endParaRPr lang="fa-IR" sz="36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(1)</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2800" b="1" dirty="0" smtClean="0">
                <a:solidFill>
                  <a:schemeClr val="accent1"/>
                </a:solidFill>
                <a:cs typeface="B Lotus" pitchFamily="2" charset="-78"/>
              </a:rPr>
              <a:t>مثال 2: ایجاد بانک اطلاعاتی برای بازی های شخصی</a:t>
            </a:r>
            <a:endParaRPr lang="fa-IR" sz="28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6466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5105400" y="1524000"/>
            <a:ext cx="3124200" cy="464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تصوّر کنید یک بازیکن بخواهد بانک اطلاعاتی از تمامی بازی های انجام شدۀ خود ایجاد و ذخیره نماید.</a:t>
            </a:r>
            <a:r>
              <a:rPr lang="fa-IR" b="1" dirty="0">
                <a:solidFill>
                  <a:schemeClr val="accent1"/>
                </a:solidFill>
                <a:cs typeface="B Lotus" pitchFamily="2" charset="-78"/>
              </a:rPr>
              <a:t> </a:t>
            </a:r>
            <a:r>
              <a:rPr lang="fa-IR" b="1" dirty="0" smtClean="0">
                <a:solidFill>
                  <a:schemeClr val="accent1"/>
                </a:solidFill>
                <a:cs typeface="B Lotus" pitchFamily="2" charset="-78"/>
              </a:rPr>
              <a:t>در این حالت، ممکن است بازی هایی که شالوده و محتوای این بانک اطلاعاتی را تشکیل می دهند در جایی ذخیره نشده باشند. پس این بازیکن باید این بازی ها را شخصاً وارد نرم افزار نماید.</a:t>
            </a:r>
          </a:p>
          <a:p>
            <a:pPr algn="justLow"/>
            <a:r>
              <a:rPr lang="fa-IR" b="1" dirty="0" smtClean="0">
                <a:solidFill>
                  <a:schemeClr val="accent1"/>
                </a:solidFill>
                <a:cs typeface="B Lotus" pitchFamily="2" charset="-78"/>
              </a:rPr>
              <a:t>روش کار بسیار ساده است؛ در ابتدا باید یک بانک اطلاعاتی جدید برای این منظور ایجاد شود. فرآیند ایجاد این بانک اطلاعاتی هیچ تفاوتی با مثال (1) نخواهد داشت.</a:t>
            </a:r>
          </a:p>
          <a:p>
            <a:pPr algn="justLow"/>
            <a:r>
              <a:rPr lang="fa-IR" b="1" dirty="0" smtClean="0">
                <a:solidFill>
                  <a:schemeClr val="accent1"/>
                </a:solidFill>
                <a:cs typeface="B Lotus" pitchFamily="2" charset="-78"/>
              </a:rPr>
              <a:t>پس در ابتدا بانک اطلاعاتی جدیدی مثلاً با نام </a:t>
            </a:r>
            <a:r>
              <a:rPr lang="en-US" b="1" dirty="0" smtClean="0">
                <a:solidFill>
                  <a:schemeClr val="accent1"/>
                </a:solidFill>
                <a:cs typeface="B Lotus" pitchFamily="2" charset="-78"/>
              </a:rPr>
              <a:t>My Games</a:t>
            </a:r>
            <a:r>
              <a:rPr lang="fa-IR" b="1" dirty="0" smtClean="0">
                <a:solidFill>
                  <a:schemeClr val="accent1"/>
                </a:solidFill>
                <a:cs typeface="B Lotus" pitchFamily="2" charset="-78"/>
              </a:rPr>
              <a:t> ایجاد می شود.</a:t>
            </a: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600" b="1" dirty="0" smtClean="0">
                <a:solidFill>
                  <a:schemeClr val="accent1"/>
                </a:solidFill>
                <a:cs typeface="B Lotus" pitchFamily="2" charset="-78"/>
              </a:rPr>
              <a:t>بانک اطلاعاتی </a:t>
            </a:r>
            <a:r>
              <a:rPr lang="en-US" sz="3600" dirty="0" smtClean="0">
                <a:solidFill>
                  <a:schemeClr val="accent1"/>
                </a:solidFill>
                <a:cs typeface="B Lotus" pitchFamily="2" charset="-78"/>
              </a:rPr>
              <a:t>My Games</a:t>
            </a:r>
            <a:endParaRPr lang="fa-IR" sz="3600"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22450342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sz="3200" b="1" dirty="0" smtClean="0">
                <a:solidFill>
                  <a:schemeClr val="accent1"/>
                </a:solidFill>
                <a:cs typeface="B Lotus" pitchFamily="2" charset="-78"/>
              </a:rPr>
              <a:t>فضای خالی بانک </a:t>
            </a:r>
            <a:r>
              <a:rPr lang="fa-IR" sz="3200" b="1" dirty="0">
                <a:solidFill>
                  <a:schemeClr val="accent1"/>
                </a:solidFill>
                <a:cs typeface="B Lotus" pitchFamily="2" charset="-78"/>
              </a:rPr>
              <a:t>اطلاعاتی </a:t>
            </a:r>
            <a:r>
              <a:rPr lang="en-US" sz="3200" dirty="0">
                <a:solidFill>
                  <a:schemeClr val="accent1"/>
                </a:solidFill>
                <a:cs typeface="B Lotus" pitchFamily="2" charset="-78"/>
              </a:rPr>
              <a:t>My Games</a:t>
            </a:r>
            <a:endParaRPr lang="fa-IR" sz="3200"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TextBox 5"/>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29640"/>
          </a:xfrm>
        </p:spPr>
        <p:txBody>
          <a:bodyPr/>
          <a:lstStyle/>
          <a:p>
            <a:pPr algn="r"/>
            <a:r>
              <a:rPr lang="fa-IR" b="1" dirty="0" smtClean="0">
                <a:solidFill>
                  <a:schemeClr val="accent1"/>
                </a:solidFill>
                <a:cs typeface="B Lotus" pitchFamily="2" charset="-78"/>
              </a:rPr>
              <a:t>ایجاد بازی جدید</a:t>
            </a:r>
            <a:endParaRPr lang="fa-IR" b="1" dirty="0">
              <a:solidFill>
                <a:schemeClr val="accent1"/>
              </a:solidFill>
              <a:cs typeface="B Lotus"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374" y="1525588"/>
            <a:ext cx="6909348" cy="45704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75" y="1"/>
            <a:ext cx="510925" cy="1371599"/>
          </a:xfrm>
          <a:prstGeom prst="rect">
            <a:avLst/>
          </a:prstGeom>
        </p:spPr>
      </p:pic>
      <p:sp>
        <p:nvSpPr>
          <p:cNvPr id="6" name="Rectangle 5"/>
          <p:cNvSpPr/>
          <p:nvPr/>
        </p:nvSpPr>
        <p:spPr>
          <a:xfrm>
            <a:off x="2457717" y="1828800"/>
            <a:ext cx="361683" cy="457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2457717" y="2944969"/>
            <a:ext cx="3124200" cy="1322231"/>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r>
              <a:rPr lang="fa-IR" b="1" dirty="0" smtClean="0">
                <a:solidFill>
                  <a:schemeClr val="accent1"/>
                </a:solidFill>
                <a:cs typeface="B Lotus" pitchFamily="2" charset="-78"/>
              </a:rPr>
              <a:t>برای ایجاد یک بازی جدید و ذخیره سازی آن در یک بانک اطلاعاتی، ابتدا بر روی گزینۀ </a:t>
            </a:r>
            <a:r>
              <a:rPr lang="en-US" b="1" dirty="0" smtClean="0">
                <a:solidFill>
                  <a:schemeClr val="accent1"/>
                </a:solidFill>
                <a:cs typeface="B Lotus" pitchFamily="2" charset="-78"/>
              </a:rPr>
              <a:t>Board</a:t>
            </a:r>
            <a:r>
              <a:rPr lang="fa-IR" b="1" dirty="0" smtClean="0">
                <a:solidFill>
                  <a:schemeClr val="accent1"/>
                </a:solidFill>
                <a:cs typeface="B Lotus" pitchFamily="2" charset="-78"/>
              </a:rPr>
              <a:t> در نوار امکانات </a:t>
            </a:r>
            <a:r>
              <a:rPr lang="en-US" b="1" dirty="0" smtClean="0">
                <a:solidFill>
                  <a:schemeClr val="accent1"/>
                </a:solidFill>
                <a:cs typeface="B Lotus" pitchFamily="2" charset="-78"/>
              </a:rPr>
              <a:t>Home</a:t>
            </a:r>
            <a:r>
              <a:rPr lang="fa-IR" b="1" dirty="0" smtClean="0">
                <a:solidFill>
                  <a:schemeClr val="accent1"/>
                </a:solidFill>
                <a:cs typeface="B Lotus" pitchFamily="2" charset="-78"/>
              </a:rPr>
              <a:t> کلیک کنید.</a:t>
            </a:r>
          </a:p>
        </p:txBody>
      </p:sp>
      <p:cxnSp>
        <p:nvCxnSpPr>
          <p:cNvPr id="10" name="Straight Arrow Connector 9"/>
          <p:cNvCxnSpPr/>
          <p:nvPr/>
        </p:nvCxnSpPr>
        <p:spPr>
          <a:xfrm>
            <a:off x="2460937" y="2286000"/>
            <a:ext cx="0" cy="63428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8277255" y="607368"/>
            <a:ext cx="1066800" cy="461665"/>
          </a:xfrm>
          <a:prstGeom prst="rect">
            <a:avLst/>
          </a:prstGeom>
          <a:noFill/>
        </p:spPr>
        <p:txBody>
          <a:bodyPr wrap="square" rtlCol="1">
            <a:spAutoFit/>
          </a:bodyPr>
          <a:lstStyle/>
          <a:p>
            <a:r>
              <a:rPr lang="fa-IR" sz="2400" b="1" dirty="0" smtClean="0">
                <a:solidFill>
                  <a:schemeClr val="accent1"/>
                </a:solidFill>
                <a:cs typeface="B Lotus" pitchFamily="2" charset="-78"/>
              </a:rPr>
              <a:t>مثال (2)</a:t>
            </a:r>
            <a:endParaRPr lang="fa-IR" sz="2400" b="1" dirty="0">
              <a:solidFill>
                <a:schemeClr val="accent1"/>
              </a:solidFill>
              <a:cs typeface="B Lotus" pitchFamily="2" charset="-78"/>
            </a:endParaRPr>
          </a:p>
        </p:txBody>
      </p:sp>
    </p:spTree>
    <p:extLst>
      <p:ext uri="{BB962C8B-B14F-4D97-AF65-F5344CB8AC3E}">
        <p14:creationId xmlns:p14="http://schemas.microsoft.com/office/powerpoint/2010/main" val="11561254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2">
      <a:dk1>
        <a:srgbClr val="FFFFFF"/>
      </a:dk1>
      <a:lt1>
        <a:srgbClr val="FFFFFF"/>
      </a:lt1>
      <a:dk2>
        <a:srgbClr val="FFFA2B"/>
      </a:dk2>
      <a:lt2>
        <a:srgbClr val="E3DCCF"/>
      </a:lt2>
      <a:accent1>
        <a:srgbClr val="565400"/>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2555</TotalTime>
  <Words>9260</Words>
  <Application>Microsoft Office PowerPoint</Application>
  <PresentationFormat>On-screen Show (4:3)</PresentationFormat>
  <Paragraphs>694</Paragraphs>
  <Slides>131</Slides>
  <Notes>0</Notes>
  <HiddenSlides>0</HiddenSlides>
  <MMClips>0</MMClips>
  <ScaleCrop>false</ScaleCrop>
  <HeadingPairs>
    <vt:vector size="4" baseType="variant">
      <vt:variant>
        <vt:lpstr>Theme</vt:lpstr>
      </vt:variant>
      <vt:variant>
        <vt:i4>1</vt:i4>
      </vt:variant>
      <vt:variant>
        <vt:lpstr>Slide Titles</vt:lpstr>
      </vt:variant>
      <vt:variant>
        <vt:i4>131</vt:i4>
      </vt:variant>
    </vt:vector>
  </HeadingPairs>
  <TitlesOfParts>
    <vt:vector size="132" baseType="lpstr">
      <vt:lpstr>Adjacency</vt:lpstr>
      <vt:lpstr>PowerPoint Presentation</vt:lpstr>
      <vt:lpstr>یادآوری</vt:lpstr>
      <vt:lpstr>PowerPoint Presentation</vt:lpstr>
      <vt:lpstr>کامپیوتر به عنوان بانک اطلاعات شخصی</vt:lpstr>
      <vt:lpstr>بانک اطلاعاتی چیست؟!</vt:lpstr>
      <vt:lpstr>روش هاي ذخيره سازی داده ها</vt:lpstr>
      <vt:lpstr>سيستم فايلی ساده (روش سنتي) (File System)</vt:lpstr>
      <vt:lpstr>ویژگی های سیستم فایلی ساده</vt:lpstr>
      <vt:lpstr>مزایای سیستم فایلی ساده</vt:lpstr>
      <vt:lpstr>معایب سیستم فایلی ساده</vt:lpstr>
      <vt:lpstr>سيستم پايگاه اطلاعاتي (Database System)</vt:lpstr>
      <vt:lpstr>ویژگی های سیستم پایگاه داده</vt:lpstr>
      <vt:lpstr>مزایای سیستم پایگاه داده</vt:lpstr>
      <vt:lpstr>معایب سیستم پایگاه داده</vt:lpstr>
      <vt:lpstr>پایگاه داده ها و بانک های داده ها در انفورماتیک</vt:lpstr>
      <vt:lpstr>سیستم های جانبی پایگاه داده ها</vt:lpstr>
      <vt:lpstr>تکامل پایگاه داده ها</vt:lpstr>
      <vt:lpstr>اجزای تشکیل دهنده پایگاه داده ها</vt:lpstr>
      <vt:lpstr>ساختار کلّی پایگاه داده ها</vt:lpstr>
      <vt:lpstr>جدول به جای فایل</vt:lpstr>
      <vt:lpstr>مثال: کتابخانۀ فدراسیون شطرنج </vt:lpstr>
      <vt:lpstr>طرح ریزی و معماری پایگاه داده ها</vt:lpstr>
      <vt:lpstr>الف. طرح مفهومی- منطقی</vt:lpstr>
      <vt:lpstr>ب. طرح درونی( فیزیکی)</vt:lpstr>
      <vt:lpstr>ج. طرح خارجی</vt:lpstr>
      <vt:lpstr>سطوح مختلف طراحی یک پایگاه داده ها</vt:lpstr>
      <vt:lpstr>مدل های ساختاری در طراحی مفهومی- منطقی پایگاه داده ها</vt:lpstr>
      <vt:lpstr>الف. مدل سلسله مراتبی</vt:lpstr>
      <vt:lpstr>مثال: نمونه ایی از یک مدل سلسله مراتبی</vt:lpstr>
      <vt:lpstr>ب. مدل شبکه ای</vt:lpstr>
      <vt:lpstr>مثال: نمونه ای از یک مدل شبکه ای</vt:lpstr>
      <vt:lpstr>ج. مدل رابطه ای</vt:lpstr>
      <vt:lpstr>مثال: نمونه ای از یک مدل رابطه ای</vt:lpstr>
      <vt:lpstr>د. مدل شیء گرا</vt:lpstr>
      <vt:lpstr>شمای کلّی مدل شیءگرا</vt:lpstr>
      <vt:lpstr>سیستم مدیریت پایگاه داده ها</vt:lpstr>
      <vt:lpstr>DBMS</vt:lpstr>
      <vt:lpstr>مراحل مختلف طراحی پایگاه داده ها </vt:lpstr>
      <vt:lpstr>ویژگی های یک پایگاه داده های خوب</vt:lpstr>
      <vt:lpstr>PowerPoint Presentation</vt:lpstr>
      <vt:lpstr>ChessBase Gmb.H.</vt:lpstr>
      <vt:lpstr>مکان شرکت</vt:lpstr>
      <vt:lpstr>پایگاه داده ها</vt:lpstr>
      <vt:lpstr>نرم افزارها</vt:lpstr>
      <vt:lpstr>ذخیره سازی بازی ها</vt:lpstr>
      <vt:lpstr>امکانات نرم افزار</vt:lpstr>
      <vt:lpstr>موتورهای تجزیه و تحلیل</vt:lpstr>
      <vt:lpstr>PlayChess.com®</vt:lpstr>
      <vt:lpstr>سایت خبرهای دنیای شطرنج</vt:lpstr>
      <vt:lpstr>سایر انتشارات مربوط به ChessBase Gmb.H.</vt:lpstr>
      <vt:lpstr>معرفی نرم افزار</vt:lpstr>
      <vt:lpstr>معرّفی پایگاه داده ها</vt:lpstr>
      <vt:lpstr>حداقل سیستم مورد نیاز برای نصب و راه اندازی</vt:lpstr>
      <vt:lpstr>نصب و راه اندازی</vt:lpstr>
      <vt:lpstr>نوار امکانات</vt:lpstr>
      <vt:lpstr>مزیت استفاده از «نوار امکانات»</vt:lpstr>
      <vt:lpstr>ایجاد بانک اطلاعات شخصی سازی شده</vt:lpstr>
      <vt:lpstr>محیط نرم افزار ChessBase</vt:lpstr>
      <vt:lpstr>میان بُر دسترسی به ابزار</vt:lpstr>
      <vt:lpstr>فهرست امکانات</vt:lpstr>
      <vt:lpstr>نوار امکانات</vt:lpstr>
      <vt:lpstr>پنجرۀ پوشه ها</vt:lpstr>
      <vt:lpstr>فهرست پایگاه های یکپارچه با نرم افزار</vt:lpstr>
      <vt:lpstr>پیش نمایش محتوای پایگاه دادۀ انتخابی</vt:lpstr>
      <vt:lpstr>مثال: پیش نمایش محتوای Mega DataBase 2013</vt:lpstr>
      <vt:lpstr>نحوۀ مرتّب سازی محتوا در پنجرۀ پیش نمایش</vt:lpstr>
      <vt:lpstr>مثال: مرتّب سازی پیش نمایش Mega بر اساس ECO</vt:lpstr>
      <vt:lpstr>مثال: مرتّب سازی پیش نمایش Mega بر اساس ECO</vt:lpstr>
      <vt:lpstr>مثال: مرتّب سازی پیش نمایش Mega بر اساس ECO</vt:lpstr>
      <vt:lpstr>ایجاد بانک اطلاعاتی جدید</vt:lpstr>
      <vt:lpstr>انتخاب محلّ ذخیره سازی بانک اطلاعاتی جدید</vt:lpstr>
      <vt:lpstr>پیشنهاد</vt:lpstr>
      <vt:lpstr>مثال 1: بانک اطلاعاتی بازی های کاسپارُف در گشایش اسکاتلندی </vt:lpstr>
      <vt:lpstr>ایجاد بانک اطلاعاتی بدون محتوا</vt:lpstr>
      <vt:lpstr>گزینش داده های مورد نظر برای بانک اطلاعاتی جدید</vt:lpstr>
      <vt:lpstr>یافتن محتوا</vt:lpstr>
      <vt:lpstr>پنجرۀ غربال بازی ها</vt:lpstr>
      <vt:lpstr>مثال: بازی های کاسپارُف در شروع اسکاتلندی</vt:lpstr>
      <vt:lpstr>اطلاعات غربال شده</vt:lpstr>
      <vt:lpstr>انتقال اطلاعات به دست آمده به بانک اطلاعاتی جدید</vt:lpstr>
      <vt:lpstr>فرمان کُپی</vt:lpstr>
      <vt:lpstr>بازگشت به بانک اطلاعاتی جدید</vt:lpstr>
      <vt:lpstr>فضای خالی بانک اطلاعاتی جدید</vt:lpstr>
      <vt:lpstr>انتقال داده ها با فرمان Paste</vt:lpstr>
      <vt:lpstr>تأیید فرمان انتقال</vt:lpstr>
      <vt:lpstr>پایان عملیات انتقال</vt:lpstr>
      <vt:lpstr>حذف بازی های دلخواه از بانک اطلاعاتی جدید</vt:lpstr>
      <vt:lpstr>حذف موقّت</vt:lpstr>
      <vt:lpstr>بازیابی بازی های خط خورده</vt:lpstr>
      <vt:lpstr>حذف دائم بازی ها از بانک اطلاعاتی</vt:lpstr>
      <vt:lpstr>حذف دائم بازی ها از بانک اطلاعاتی</vt:lpstr>
      <vt:lpstr>شخصی سازی شمای هر بانک اطلاعاتی</vt:lpstr>
      <vt:lpstr>پنجرۀ Properties</vt:lpstr>
      <vt:lpstr>انتخاب شمای مناسب</vt:lpstr>
      <vt:lpstr>بانک اطلاعاتی با شمای جدید</vt:lpstr>
      <vt:lpstr>مثال 2: ایجاد بانک اطلاعاتی برای بازی های شخصی</vt:lpstr>
      <vt:lpstr>بانک اطلاعاتی My Games</vt:lpstr>
      <vt:lpstr>فضای خالی بانک اطلاعاتی My Games</vt:lpstr>
      <vt:lpstr>ایجاد بازی جدید</vt:lpstr>
      <vt:lpstr>New Board</vt:lpstr>
      <vt:lpstr>ثبت حرکات بازی جدید</vt:lpstr>
      <vt:lpstr>ذخیره سازی بازی وارد شده</vt:lpstr>
      <vt:lpstr>تکمیل فُرم اطلاعات بازی جدید</vt:lpstr>
      <vt:lpstr>ثبت اطلاعات بازی در نرم افزار</vt:lpstr>
      <vt:lpstr>ذخیرۀ بازی در بانک اطلاعاتی جدید</vt:lpstr>
      <vt:lpstr>شخصی سازی شمای هر بانک اطلاعاتی</vt:lpstr>
      <vt:lpstr>انتخاب شمای مناسب</vt:lpstr>
      <vt:lpstr>شمای جدید بانک اطلاعاتی My Games</vt:lpstr>
      <vt:lpstr>حذف بانک اطلاعاتی و یا پایگاه داده از محیط نرم افزار</vt:lpstr>
      <vt:lpstr>حذف فیزیکی تمامی فایل ها</vt:lpstr>
      <vt:lpstr>مثال: حذف Kasparov`s Scotch</vt:lpstr>
      <vt:lpstr>PowerPoint Presentation</vt:lpstr>
      <vt:lpstr>پردازش داده ها</vt:lpstr>
      <vt:lpstr>عملیات اصلی در پردازش داده ها</vt:lpstr>
      <vt:lpstr>1. طبقه بندی داده ها</vt:lpstr>
      <vt:lpstr>2. مرتّب سازی داده ها</vt:lpstr>
      <vt:lpstr>3. پالایش داده ها</vt:lpstr>
      <vt:lpstr>4. خلاصه سازی داده ها</vt:lpstr>
      <vt:lpstr>5. تحلیل محتوا</vt:lpstr>
      <vt:lpstr>6. نمایه سازی </vt:lpstr>
      <vt:lpstr>7. فشرده سازی داده ها</vt:lpstr>
      <vt:lpstr>8. مدل سازی</vt:lpstr>
      <vt:lpstr>9. محاسبه</vt:lpstr>
      <vt:lpstr>رویکرد های مختلف در پردازش اطلاعات</vt:lpstr>
      <vt:lpstr>الف. پردازش ترتیبی</vt:lpstr>
      <vt:lpstr>ب. پردازش موازی</vt:lpstr>
      <vt:lpstr>ج. پردازش تک موردی در مقابل پردازش دسته ای</vt:lpstr>
      <vt:lpstr>د. پردازش بی درنگ در مقابل پردازش دارای تأخیر</vt:lpstr>
      <vt:lpstr>رویکردهای مختلف در بازیابی رکورد ها</vt:lpstr>
      <vt:lpstr>الف. رویکرد ترتیبی</vt:lpstr>
      <vt:lpstr>ب. رویکرد مستقیم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182</cp:revision>
  <dcterms:created xsi:type="dcterms:W3CDTF">2013-09-28T10:35:27Z</dcterms:created>
  <dcterms:modified xsi:type="dcterms:W3CDTF">2013-11-21T11:30:05Z</dcterms:modified>
</cp:coreProperties>
</file>