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6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92" autoAdjust="0"/>
    <p:restoredTop sz="94660"/>
  </p:normalViewPr>
  <p:slideViewPr>
    <p:cSldViewPr>
      <p:cViewPr varScale="1">
        <p:scale>
          <a:sx n="114" d="100"/>
          <a:sy n="114" d="100"/>
        </p:scale>
        <p:origin x="-99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571-B9F3-449A-ABCC-FD22087A2D47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A29B-E121-4970-8407-D957412FA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235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571-B9F3-449A-ABCC-FD22087A2D47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A29B-E121-4970-8407-D957412FA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334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571-B9F3-449A-ABCC-FD22087A2D47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A29B-E121-4970-8407-D957412FA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219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571-B9F3-449A-ABCC-FD22087A2D47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A29B-E121-4970-8407-D957412FA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572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571-B9F3-449A-ABCC-FD22087A2D47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A29B-E121-4970-8407-D957412FA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344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571-B9F3-449A-ABCC-FD22087A2D47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A29B-E121-4970-8407-D957412FA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659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571-B9F3-449A-ABCC-FD22087A2D47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A29B-E121-4970-8407-D957412FA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694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571-B9F3-449A-ABCC-FD22087A2D47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A29B-E121-4970-8407-D957412FA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922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571-B9F3-449A-ABCC-FD22087A2D47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A29B-E121-4970-8407-D957412FA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542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571-B9F3-449A-ABCC-FD22087A2D47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A29B-E121-4970-8407-D957412FA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561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571-B9F3-449A-ABCC-FD22087A2D47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A29B-E121-4970-8407-D957412FA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770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DD571-B9F3-449A-ABCC-FD22087A2D47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8A29B-E121-4970-8407-D957412FA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15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29399" y="3028950"/>
            <a:ext cx="2550459" cy="552450"/>
          </a:xfrm>
        </p:spPr>
        <p:txBody>
          <a:bodyPr>
            <a:normAutofit fontScale="90000"/>
          </a:bodyPr>
          <a:lstStyle/>
          <a:p>
            <a:r>
              <a:rPr lang="fa-IR" sz="2500" b="1" dirty="0" smtClean="0">
                <a:cs typeface="B Nazanin" pitchFamily="2" charset="-78"/>
              </a:rPr>
              <a:t>ويژگي هاي موضوع خوب</a:t>
            </a:r>
            <a:endParaRPr lang="en-US" sz="2500" b="1" dirty="0">
              <a:cs typeface="B Nazanin" pitchFamily="2" charset="-78"/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6629399" y="1447800"/>
            <a:ext cx="188259" cy="3886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840941" y="274320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b="1" dirty="0" smtClean="0">
                <a:cs typeface="B Nazanin" pitchFamily="2" charset="-78"/>
              </a:rPr>
              <a:t>جديد باشد</a:t>
            </a:r>
            <a:endParaRPr lang="en-US" sz="2000" b="1" dirty="0">
              <a:cs typeface="B Nazanin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279341" y="28575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b="1" dirty="0" smtClean="0">
                <a:cs typeface="B Nazanin" pitchFamily="2" charset="-78"/>
              </a:rPr>
              <a:t>منبع</a:t>
            </a:r>
            <a:endParaRPr lang="en-US" sz="2000" b="1" dirty="0">
              <a:cs typeface="B Nazanin" pitchFamily="2" charset="-78"/>
            </a:endParaRPr>
          </a:p>
        </p:txBody>
      </p:sp>
      <p:sp>
        <p:nvSpPr>
          <p:cNvPr id="8" name="Right Brace 7"/>
          <p:cNvSpPr/>
          <p:nvPr/>
        </p:nvSpPr>
        <p:spPr>
          <a:xfrm>
            <a:off x="5407152" y="2647950"/>
            <a:ext cx="155448" cy="8001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733800" y="243840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موضوعي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850341" y="274320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مكاني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850341" y="302895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زماني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14" name="Right Brace 13"/>
          <p:cNvSpPr/>
          <p:nvPr/>
        </p:nvSpPr>
        <p:spPr>
          <a:xfrm>
            <a:off x="8093606" y="200025"/>
            <a:ext cx="119589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4724400" y="-76200"/>
            <a:ext cx="3433482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روش </a:t>
            </a:r>
            <a:r>
              <a:rPr lang="fa-IR" sz="1600" b="1" dirty="0" smtClean="0">
                <a:cs typeface="B Nazanin" pitchFamily="2" charset="-78"/>
              </a:rPr>
              <a:t>تحقيق در علوم اجتماعي –دكتر نبوي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2667000" y="285750"/>
            <a:ext cx="5486402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روش تحقيق در مديريت با تاكيد بر پايان نامه نويسي-دكتر غلامرضا خاكي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6212541" y="66675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مطالب كلاس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4800600" y="480060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b="1" dirty="0" smtClean="0">
                <a:cs typeface="B Nazanin" pitchFamily="2" charset="-78"/>
              </a:rPr>
              <a:t>قابل اجرا باشد</a:t>
            </a:r>
            <a:endParaRPr lang="en-US" sz="2000" b="1" dirty="0">
              <a:cs typeface="B Nazanin" pitchFamily="2" charset="-78"/>
            </a:endParaRP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4724400" y="152400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b="1" dirty="0" smtClean="0">
                <a:cs typeface="B Nazanin" pitchFamily="2" charset="-78"/>
              </a:rPr>
              <a:t>كاربردي باشد</a:t>
            </a:r>
            <a:endParaRPr lang="en-US" sz="2000" b="1" dirty="0">
              <a:cs typeface="B Nazanin" pitchFamily="2" charset="-78"/>
            </a:endParaRPr>
          </a:p>
        </p:txBody>
      </p:sp>
      <p:sp>
        <p:nvSpPr>
          <p:cNvPr id="32" name="Right Brace 31"/>
          <p:cNvSpPr/>
          <p:nvPr/>
        </p:nvSpPr>
        <p:spPr>
          <a:xfrm>
            <a:off x="5218893" y="1371600"/>
            <a:ext cx="119589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2510118" y="1219200"/>
            <a:ext cx="3433482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پشتوانه نظري داشته باشد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1752599" y="1809750"/>
            <a:ext cx="4876801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به نتايج كاربردي منجر شود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36" name="Right Brace 35"/>
          <p:cNvSpPr/>
          <p:nvPr/>
        </p:nvSpPr>
        <p:spPr>
          <a:xfrm>
            <a:off x="3080811" y="1771650"/>
            <a:ext cx="119589" cy="59055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itle 1"/>
          <p:cNvSpPr txBox="1">
            <a:spLocks/>
          </p:cNvSpPr>
          <p:nvPr/>
        </p:nvSpPr>
        <p:spPr>
          <a:xfrm>
            <a:off x="152399" y="1600200"/>
            <a:ext cx="4876801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400" b="1" dirty="0" smtClean="0">
                <a:cs typeface="B Nazanin" pitchFamily="2" charset="-78"/>
              </a:rPr>
              <a:t>بهبود وضعيت</a:t>
            </a:r>
            <a:endParaRPr lang="en-US" sz="1400" b="1" dirty="0">
              <a:cs typeface="B Nazanin" pitchFamily="2" charset="-78"/>
            </a:endParaRPr>
          </a:p>
        </p:txBody>
      </p:sp>
      <p:sp>
        <p:nvSpPr>
          <p:cNvPr id="38" name="Title 1"/>
          <p:cNvSpPr txBox="1">
            <a:spLocks/>
          </p:cNvSpPr>
          <p:nvPr/>
        </p:nvSpPr>
        <p:spPr>
          <a:xfrm>
            <a:off x="228599" y="1962150"/>
            <a:ext cx="4876801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400" b="1" dirty="0" smtClean="0">
                <a:cs typeface="B Nazanin" pitchFamily="2" charset="-78"/>
              </a:rPr>
              <a:t>حل مشكل</a:t>
            </a:r>
            <a:endParaRPr lang="en-US" sz="1400" b="1" dirty="0">
              <a:cs typeface="B Nazanin" pitchFamily="2" charset="-78"/>
            </a:endParaRPr>
          </a:p>
        </p:txBody>
      </p:sp>
      <p:sp>
        <p:nvSpPr>
          <p:cNvPr id="39" name="Title 1"/>
          <p:cNvSpPr txBox="1">
            <a:spLocks/>
          </p:cNvSpPr>
          <p:nvPr/>
        </p:nvSpPr>
        <p:spPr>
          <a:xfrm>
            <a:off x="4840941" y="373380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b="1" dirty="0" smtClean="0">
                <a:cs typeface="B Nazanin" pitchFamily="2" charset="-78"/>
              </a:rPr>
              <a:t>مرتبط باشد</a:t>
            </a:r>
            <a:endParaRPr lang="en-US" sz="2000" b="1" dirty="0">
              <a:cs typeface="B Nazanin" pitchFamily="2" charset="-78"/>
            </a:endParaRPr>
          </a:p>
        </p:txBody>
      </p:sp>
      <p:sp>
        <p:nvSpPr>
          <p:cNvPr id="40" name="Right Brace 39"/>
          <p:cNvSpPr/>
          <p:nvPr/>
        </p:nvSpPr>
        <p:spPr>
          <a:xfrm>
            <a:off x="5407152" y="3638550"/>
            <a:ext cx="155448" cy="8001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3733800" y="342900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حسابداري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42" name="Title 1"/>
          <p:cNvSpPr txBox="1">
            <a:spLocks/>
          </p:cNvSpPr>
          <p:nvPr/>
        </p:nvSpPr>
        <p:spPr>
          <a:xfrm>
            <a:off x="3926541" y="373380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مالي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43" name="Title 1"/>
          <p:cNvSpPr txBox="1">
            <a:spLocks/>
          </p:cNvSpPr>
          <p:nvPr/>
        </p:nvSpPr>
        <p:spPr>
          <a:xfrm>
            <a:off x="3429000" y="401955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حسابداري مديريت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44" name="Right Brace 43"/>
          <p:cNvSpPr/>
          <p:nvPr/>
        </p:nvSpPr>
        <p:spPr>
          <a:xfrm>
            <a:off x="5254752" y="4705350"/>
            <a:ext cx="155448" cy="8001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3048000" y="449580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اطلاعات در دسترس باشد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46" name="Title 1"/>
          <p:cNvSpPr txBox="1">
            <a:spLocks/>
          </p:cNvSpPr>
          <p:nvPr/>
        </p:nvSpPr>
        <p:spPr>
          <a:xfrm>
            <a:off x="2819400" y="480060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مغاير با عرف، شرع و قانون نباشد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47" name="Title 1"/>
          <p:cNvSpPr txBox="1">
            <a:spLocks/>
          </p:cNvSpPr>
          <p:nvPr/>
        </p:nvSpPr>
        <p:spPr>
          <a:xfrm>
            <a:off x="1905000" y="5086350"/>
            <a:ext cx="34648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ابزار و مدل هاي اندازه گيري وجود داشته باشد</a:t>
            </a:r>
            <a:endParaRPr lang="en-US" sz="16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0698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r>
              <a:rPr lang="fa-IR" dirty="0" smtClean="0"/>
              <a:t>مثال:                                                                    </a:t>
            </a:r>
          </a:p>
          <a:p>
            <a:r>
              <a:rPr lang="fa-IR" dirty="0" smtClean="0"/>
              <a:t>1-تعيين رابطه بين نقدينگي و بازده سهام                            </a:t>
            </a:r>
            <a:endParaRPr lang="en-US" dirty="0" smtClean="0"/>
          </a:p>
          <a:p>
            <a:r>
              <a:rPr lang="en-US" dirty="0" smtClean="0"/>
              <a:t>Determination of the </a:t>
            </a:r>
            <a:r>
              <a:rPr lang="en-US" dirty="0"/>
              <a:t>R</a:t>
            </a:r>
            <a:r>
              <a:rPr lang="en-US" dirty="0" smtClean="0"/>
              <a:t>elation Between Liquidity and Stocks Return</a:t>
            </a:r>
          </a:p>
          <a:p>
            <a:pPr marL="0" indent="0" algn="r">
              <a:buNone/>
            </a:pPr>
            <a:r>
              <a:rPr lang="fa-IR" dirty="0" smtClean="0"/>
              <a:t>تعداد واحد:6واحد</a:t>
            </a:r>
            <a:endParaRPr lang="en-US" dirty="0" smtClean="0"/>
          </a:p>
          <a:p>
            <a:pPr marL="0" indent="0" algn="r">
              <a:buNone/>
            </a:pPr>
            <a:r>
              <a:rPr lang="fa-IR" dirty="0" smtClean="0">
                <a:solidFill>
                  <a:srgbClr val="FF0000"/>
                </a:solidFill>
              </a:rPr>
              <a:t>ج)بيان </a:t>
            </a:r>
            <a:r>
              <a:rPr lang="fa-IR" dirty="0">
                <a:solidFill>
                  <a:srgbClr val="FF0000"/>
                </a:solidFill>
              </a:rPr>
              <a:t>مس‍ئله تحقيق:</a:t>
            </a:r>
            <a:endParaRPr lang="fa-I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fa-IR" dirty="0" smtClean="0"/>
              <a:t>                                                                                      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fa-IR" dirty="0" smtClean="0"/>
          </a:p>
          <a:p>
            <a:r>
              <a:rPr lang="fa-IR" dirty="0" smtClean="0"/>
              <a:t>                                                    </a:t>
            </a:r>
          </a:p>
          <a:p>
            <a:r>
              <a:rPr lang="fa-IR" dirty="0" smtClean="0"/>
              <a:t>                   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553200" y="4410075"/>
            <a:ext cx="3505200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700" b="1" i="1" dirty="0" smtClean="0">
                <a:cs typeface="B Nazanin" pitchFamily="2" charset="-78"/>
              </a:rPr>
              <a:t>1)محتوي</a:t>
            </a:r>
            <a:endParaRPr lang="en-US" sz="1700" b="1" i="1" dirty="0">
              <a:cs typeface="B Nazanin" pitchFamily="2" charset="-78"/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7467600" y="2971800"/>
            <a:ext cx="188259" cy="3429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953000" y="2998174"/>
            <a:ext cx="3505200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700" b="1" i="1" dirty="0" smtClean="0">
                <a:cs typeface="B Nazanin" pitchFamily="2" charset="-78"/>
              </a:rPr>
              <a:t>-مشكل يا مسئله اصلي</a:t>
            </a:r>
            <a:endParaRPr lang="en-US" sz="1700" b="1" i="1" dirty="0">
              <a:cs typeface="B Nazanin" pitchFamily="2" charset="-7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955796" y="3549860"/>
            <a:ext cx="3505200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700" b="1" i="1" dirty="0" smtClean="0">
                <a:cs typeface="B Nazanin" pitchFamily="2" charset="-78"/>
              </a:rPr>
              <a:t>- ابعاد مشكل يا مسئله</a:t>
            </a:r>
            <a:endParaRPr lang="en-US" sz="1700" b="1" i="1" dirty="0">
              <a:cs typeface="B Nazanin" pitchFamily="2" charset="-78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562600" y="4195894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b="1" dirty="0" smtClean="0">
                <a:cs typeface="B Nazanin" pitchFamily="2" charset="-78"/>
              </a:rPr>
              <a:t>-ابهامات احتمالي</a:t>
            </a:r>
            <a:endParaRPr lang="en-US" sz="2000" b="1" dirty="0">
              <a:cs typeface="B Nazanin" pitchFamily="2" charset="-78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679141" y="4897073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b="1" dirty="0" smtClean="0">
                <a:cs typeface="B Nazanin" pitchFamily="2" charset="-78"/>
              </a:rPr>
              <a:t> -اختلاف نظرها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430370" y="563880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b="1" dirty="0" smtClean="0">
                <a:cs typeface="B Nazanin" pitchFamily="2" charset="-78"/>
              </a:rPr>
              <a:t>-سوال اصلي تحقيق</a:t>
            </a:r>
            <a:endParaRPr lang="en-US" sz="20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27873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r>
              <a:rPr lang="fa-IR" dirty="0" smtClean="0"/>
              <a:t>2)ساختار                                                                       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7446394" y="1359437"/>
            <a:ext cx="188259" cy="3886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428736" y="2923967"/>
            <a:ext cx="3312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b="1" dirty="0" smtClean="0">
                <a:cs typeface="B Nazanin" pitchFamily="2" charset="-78"/>
              </a:rPr>
              <a:t> </a:t>
            </a:r>
            <a:r>
              <a:rPr lang="fa-IR" sz="2000" b="1" dirty="0" smtClean="0">
                <a:cs typeface="B Nazanin" pitchFamily="2" charset="-78"/>
              </a:rPr>
              <a:t>-سؤال </a:t>
            </a:r>
            <a:r>
              <a:rPr lang="fa-IR" sz="2000" b="1" dirty="0" smtClean="0">
                <a:cs typeface="B Nazanin" pitchFamily="2" charset="-78"/>
              </a:rPr>
              <a:t>اصلي با ادات استفهام بيان شود.</a:t>
            </a:r>
            <a:endParaRPr lang="en-US" sz="2000" b="1" dirty="0">
              <a:cs typeface="B Nazanin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876800" y="1340387"/>
            <a:ext cx="3505200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700" b="1" i="1" dirty="0" smtClean="0">
                <a:cs typeface="B Nazanin" pitchFamily="2" charset="-78"/>
              </a:rPr>
              <a:t>-حدودا   </a:t>
            </a:r>
            <a:r>
              <a:rPr lang="fa-IR" sz="1700" b="1" i="1" dirty="0" smtClean="0">
                <a:cs typeface="B Nazanin" pitchFamily="2" charset="-78"/>
              </a:rPr>
              <a:t>2صفحه باشد.</a:t>
            </a:r>
            <a:endParaRPr lang="en-US" sz="1700" b="1" i="1" dirty="0">
              <a:cs typeface="B Nazanin" pitchFamily="2" charset="-7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129453" y="2057400"/>
            <a:ext cx="3505200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700" b="1" i="1" dirty="0" smtClean="0">
                <a:cs typeface="B Nazanin" pitchFamily="2" charset="-78"/>
              </a:rPr>
              <a:t>-طي </a:t>
            </a:r>
            <a:r>
              <a:rPr lang="fa-IR" sz="1700" b="1" i="1" dirty="0" smtClean="0">
                <a:cs typeface="B Nazanin" pitchFamily="2" charset="-78"/>
              </a:rPr>
              <a:t>چند پاراگراف و يك سؤال(اصلي)باشد.</a:t>
            </a:r>
            <a:endParaRPr lang="en-US" sz="1700" b="1" i="1" dirty="0">
              <a:cs typeface="B Nazanin" pitchFamily="2" charset="-78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343398" y="3721637"/>
            <a:ext cx="3397797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b="1" dirty="0" smtClean="0">
                <a:cs typeface="B Nazanin" pitchFamily="2" charset="-78"/>
              </a:rPr>
              <a:t>-اختلاف </a:t>
            </a:r>
            <a:r>
              <a:rPr lang="fa-IR" sz="2000" b="1" dirty="0" smtClean="0">
                <a:cs typeface="B Nazanin" pitchFamily="2" charset="-78"/>
              </a:rPr>
              <a:t>نظر هاي بيان شده مستند باشد.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677315" y="4572000"/>
            <a:ext cx="2991593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b="1" dirty="0" smtClean="0">
                <a:cs typeface="B Nazanin" pitchFamily="2" charset="-78"/>
              </a:rPr>
              <a:t>-كلي </a:t>
            </a:r>
            <a:r>
              <a:rPr lang="fa-IR" sz="2000" b="1" dirty="0" smtClean="0">
                <a:cs typeface="B Nazanin" pitchFamily="2" charset="-78"/>
              </a:rPr>
              <a:t>گويي نبوده و كاربردي باشد.</a:t>
            </a:r>
            <a:endParaRPr lang="en-US" sz="20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28024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fa-IR" dirty="0" smtClean="0"/>
          </a:p>
          <a:p>
            <a:r>
              <a:rPr lang="fa-IR" dirty="0" smtClean="0"/>
              <a:t>3)ضرورت                                                              </a:t>
            </a:r>
          </a:p>
          <a:p>
            <a:pPr marL="0" indent="0">
              <a:buNone/>
            </a:pPr>
            <a:r>
              <a:rPr lang="fa-IR" dirty="0" smtClean="0"/>
              <a:t>     </a:t>
            </a:r>
          </a:p>
          <a:p>
            <a:pPr marL="0" indent="0">
              <a:buNone/>
            </a:pPr>
            <a:endParaRPr lang="fa-IR" dirty="0"/>
          </a:p>
          <a:p>
            <a:pPr marL="0" indent="0">
              <a:buNone/>
            </a:pPr>
            <a:r>
              <a:rPr lang="fa-IR" dirty="0" smtClean="0">
                <a:solidFill>
                  <a:srgbClr val="FF0000"/>
                </a:solidFill>
              </a:rPr>
              <a:t>د)ضرورت و اهميت تحقيق:                                             </a:t>
            </a:r>
          </a:p>
          <a:p>
            <a:pPr marL="0" indent="0">
              <a:buNone/>
            </a:pPr>
            <a:r>
              <a:rPr lang="fa-IR" dirty="0" smtClean="0"/>
              <a:t>1)ساختار                                                                    </a:t>
            </a:r>
          </a:p>
        </p:txBody>
      </p:sp>
      <p:sp>
        <p:nvSpPr>
          <p:cNvPr id="4" name="Right Brace 3"/>
          <p:cNvSpPr/>
          <p:nvPr/>
        </p:nvSpPr>
        <p:spPr>
          <a:xfrm>
            <a:off x="7014020" y="228600"/>
            <a:ext cx="188259" cy="213096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498059" y="1759558"/>
            <a:ext cx="375841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b="1" dirty="0" smtClean="0">
                <a:cs typeface="B Nazanin" pitchFamily="2" charset="-78"/>
              </a:rPr>
              <a:t>-سؤال </a:t>
            </a:r>
            <a:r>
              <a:rPr lang="fa-IR" sz="2000" b="1" dirty="0" smtClean="0">
                <a:cs typeface="B Nazanin" pitchFamily="2" charset="-78"/>
              </a:rPr>
              <a:t>اصلي موضوع تحقيق را پوشش مي دهد.</a:t>
            </a:r>
            <a:endParaRPr lang="en-US" sz="2000" b="1" dirty="0">
              <a:cs typeface="B Nazanin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751278" y="228600"/>
            <a:ext cx="3505200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700" b="1" i="1" dirty="0" smtClean="0">
                <a:cs typeface="B Nazanin" pitchFamily="2" charset="-78"/>
              </a:rPr>
              <a:t>-پشتوانه </a:t>
            </a:r>
            <a:r>
              <a:rPr lang="fa-IR" sz="1700" b="1" i="1" dirty="0" smtClean="0">
                <a:cs typeface="B Nazanin" pitchFamily="2" charset="-78"/>
              </a:rPr>
              <a:t>دفاعي ضرورت انجام تحقيق است.</a:t>
            </a:r>
            <a:endParaRPr lang="en-US" sz="1700" b="1" i="1" dirty="0">
              <a:cs typeface="B Nazanin" pitchFamily="2" charset="-7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657600" y="1017856"/>
            <a:ext cx="3505200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700" b="1" i="1" dirty="0" smtClean="0">
                <a:cs typeface="B Nazanin" pitchFamily="2" charset="-78"/>
              </a:rPr>
              <a:t>-برپايه </a:t>
            </a:r>
            <a:r>
              <a:rPr lang="fa-IR" sz="1700" b="1" i="1" dirty="0" smtClean="0">
                <a:cs typeface="B Nazanin" pitchFamily="2" charset="-78"/>
              </a:rPr>
              <a:t>حل مسئله موضوع تحقيق بيان مي شود.</a:t>
            </a:r>
            <a:endParaRPr lang="en-US" sz="1700" b="1" i="1" dirty="0">
              <a:cs typeface="B Nazanin" pitchFamily="2" charset="-78"/>
            </a:endParaRPr>
          </a:p>
        </p:txBody>
      </p:sp>
      <p:sp>
        <p:nvSpPr>
          <p:cNvPr id="22" name="Right Brace 21"/>
          <p:cNvSpPr/>
          <p:nvPr/>
        </p:nvSpPr>
        <p:spPr>
          <a:xfrm>
            <a:off x="7315200" y="2762250"/>
            <a:ext cx="188259" cy="318135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5410200" y="4588778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b="1" dirty="0" smtClean="0">
                <a:cs typeface="B Nazanin" pitchFamily="2" charset="-78"/>
              </a:rPr>
              <a:t>-كاربردي </a:t>
            </a:r>
            <a:r>
              <a:rPr lang="fa-IR" sz="2000" b="1" dirty="0" smtClean="0">
                <a:cs typeface="B Nazanin" pitchFamily="2" charset="-78"/>
              </a:rPr>
              <a:t>باشد.</a:t>
            </a:r>
            <a:endParaRPr lang="en-US" sz="2000" b="1" dirty="0">
              <a:cs typeface="B Nazanin" pitchFamily="2" charset="-78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4724400" y="2922165"/>
            <a:ext cx="3505200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700" b="1" i="1" dirty="0" smtClean="0">
                <a:cs typeface="B Nazanin" pitchFamily="2" charset="-78"/>
              </a:rPr>
              <a:t>-فهرست </a:t>
            </a:r>
            <a:r>
              <a:rPr lang="fa-IR" sz="1700" b="1" i="1" dirty="0" smtClean="0">
                <a:cs typeface="B Nazanin" pitchFamily="2" charset="-78"/>
              </a:rPr>
              <a:t>وار بيان شود.</a:t>
            </a:r>
            <a:endParaRPr lang="en-US" sz="1700" b="1" i="1" dirty="0">
              <a:cs typeface="B Nazanin" pitchFamily="2" charset="-78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3998259" y="3657600"/>
            <a:ext cx="3505200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700" b="1" i="1" dirty="0" smtClean="0">
                <a:cs typeface="B Nazanin" pitchFamily="2" charset="-78"/>
              </a:rPr>
              <a:t>-كلي </a:t>
            </a:r>
            <a:r>
              <a:rPr lang="fa-IR" sz="1700" b="1" i="1" dirty="0" smtClean="0">
                <a:cs typeface="B Nazanin" pitchFamily="2" charset="-78"/>
              </a:rPr>
              <a:t>گويي نبوده ،دقيقا مرتبط با موضوع باشد.</a:t>
            </a:r>
            <a:endParaRPr lang="en-US" sz="1700" b="1" i="1" dirty="0">
              <a:cs typeface="B Nazanin" pitchFamily="2" charset="-78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4982361" y="5435542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b="1" dirty="0" smtClean="0">
                <a:cs typeface="B Nazanin" pitchFamily="2" charset="-78"/>
              </a:rPr>
              <a:t>-توجيه </a:t>
            </a:r>
            <a:r>
              <a:rPr lang="fa-IR" sz="2000" b="1" dirty="0" smtClean="0">
                <a:cs typeface="B Nazanin" pitchFamily="2" charset="-78"/>
              </a:rPr>
              <a:t>گر انجام تحقيق باشد.</a:t>
            </a:r>
          </a:p>
        </p:txBody>
      </p:sp>
    </p:spTree>
    <p:extLst>
      <p:ext uri="{BB962C8B-B14F-4D97-AF65-F5344CB8AC3E}">
        <p14:creationId xmlns:p14="http://schemas.microsoft.com/office/powerpoint/2010/main" val="420810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endParaRPr lang="fa-IR" dirty="0"/>
          </a:p>
          <a:p>
            <a:pPr marL="0" indent="0">
              <a:buNone/>
            </a:pPr>
            <a:endParaRPr lang="fa-IR" dirty="0" smtClean="0"/>
          </a:p>
          <a:p>
            <a:pPr marL="0" indent="0">
              <a:buNone/>
            </a:pPr>
            <a:r>
              <a:rPr lang="fa-IR" dirty="0" smtClean="0"/>
              <a:t>2)محتوي                                                                  </a:t>
            </a:r>
          </a:p>
        </p:txBody>
      </p:sp>
      <p:sp>
        <p:nvSpPr>
          <p:cNvPr id="4" name="Right Brace 3"/>
          <p:cNvSpPr/>
          <p:nvPr/>
        </p:nvSpPr>
        <p:spPr>
          <a:xfrm>
            <a:off x="7064185" y="304800"/>
            <a:ext cx="188259" cy="3886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07856" y="1883312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b="1" dirty="0" smtClean="0">
                <a:cs typeface="B Nazanin" pitchFamily="2" charset="-78"/>
              </a:rPr>
              <a:t>-چه </a:t>
            </a:r>
            <a:r>
              <a:rPr lang="fa-IR" sz="2000" b="1" dirty="0" smtClean="0">
                <a:cs typeface="B Nazanin" pitchFamily="2" charset="-78"/>
              </a:rPr>
              <a:t>ابهامي برطرف مي شود؟</a:t>
            </a:r>
            <a:endParaRPr lang="en-US" sz="2000" b="1" dirty="0">
              <a:cs typeface="B Nazanin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343400" y="304800"/>
            <a:ext cx="3505200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700" b="1" i="1" dirty="0" smtClean="0">
                <a:cs typeface="B Nazanin" pitchFamily="2" charset="-78"/>
              </a:rPr>
              <a:t>-جنبه </a:t>
            </a:r>
            <a:r>
              <a:rPr lang="fa-IR" sz="1700" b="1" i="1" dirty="0" smtClean="0">
                <a:cs typeface="B Nazanin" pitchFamily="2" charset="-78"/>
              </a:rPr>
              <a:t>جديد بودن تحقيق </a:t>
            </a:r>
            <a:endParaRPr lang="en-US" sz="1700" b="1" i="1" dirty="0">
              <a:cs typeface="B Nazanin" pitchFamily="2" charset="-7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343400" y="1069731"/>
            <a:ext cx="3505200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700" b="1" i="1" dirty="0" smtClean="0">
                <a:cs typeface="B Nazanin" pitchFamily="2" charset="-78"/>
              </a:rPr>
              <a:t>-چه </a:t>
            </a:r>
            <a:r>
              <a:rPr lang="fa-IR" sz="1700" b="1" i="1" dirty="0" smtClean="0">
                <a:cs typeface="B Nazanin" pitchFamily="2" charset="-78"/>
              </a:rPr>
              <a:t>مشكلي را حل مي كند؟</a:t>
            </a:r>
            <a:endParaRPr lang="en-US" sz="1700" b="1" i="1" dirty="0">
              <a:cs typeface="B Nazanin" pitchFamily="2" charset="-78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91000" y="2683079"/>
            <a:ext cx="3063685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b="1" dirty="0" smtClean="0">
                <a:cs typeface="B Nazanin" pitchFamily="2" charset="-78"/>
              </a:rPr>
              <a:t>-چه </a:t>
            </a:r>
            <a:r>
              <a:rPr lang="fa-IR" sz="2000" b="1" dirty="0" smtClean="0">
                <a:cs typeface="B Nazanin" pitchFamily="2" charset="-78"/>
              </a:rPr>
              <a:t>كسي از تحقيق حمايت مي كند؟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225950" y="3505200"/>
            <a:ext cx="4028735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b="1" dirty="0" smtClean="0">
                <a:cs typeface="B Nazanin" pitchFamily="2" charset="-78"/>
              </a:rPr>
              <a:t>-در </a:t>
            </a:r>
            <a:r>
              <a:rPr lang="fa-IR" sz="2000" b="1" dirty="0" smtClean="0">
                <a:cs typeface="B Nazanin" pitchFamily="2" charset="-78"/>
              </a:rPr>
              <a:t>راستاي تحقيقات قبلي محقق يا ديگران باشد.</a:t>
            </a:r>
            <a:endParaRPr lang="en-US" sz="20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9432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fa-IR" dirty="0" smtClean="0">
                <a:solidFill>
                  <a:srgbClr val="FF0000"/>
                </a:solidFill>
              </a:rPr>
              <a:t>و)جنبه ي جديد بودن:</a:t>
            </a:r>
            <a:r>
              <a:rPr lang="fa-IR" dirty="0" smtClean="0"/>
              <a:t>                                                 </a:t>
            </a:r>
          </a:p>
          <a:p>
            <a:endParaRPr lang="fa-IR" dirty="0"/>
          </a:p>
          <a:p>
            <a:endParaRPr lang="fa-IR" dirty="0" smtClean="0"/>
          </a:p>
          <a:p>
            <a:r>
              <a:rPr lang="fa-IR" dirty="0" smtClean="0"/>
              <a:t>نكات                                                                     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7619997" y="1036027"/>
            <a:ext cx="188259" cy="3886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638800" y="2622839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b="1" dirty="0" smtClean="0">
                <a:cs typeface="B Nazanin" pitchFamily="2" charset="-78"/>
              </a:rPr>
              <a:t>-مستند </a:t>
            </a:r>
            <a:r>
              <a:rPr lang="fa-IR" sz="2000" b="1" dirty="0" smtClean="0">
                <a:cs typeface="B Nazanin" pitchFamily="2" charset="-78"/>
              </a:rPr>
              <a:t>بيان شود.</a:t>
            </a:r>
            <a:endParaRPr lang="en-US" sz="2000" b="1" dirty="0">
              <a:cs typeface="B Nazanin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34000" y="1031819"/>
            <a:ext cx="3505200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700" b="1" i="1" dirty="0" smtClean="0">
                <a:cs typeface="B Nazanin" pitchFamily="2" charset="-78"/>
              </a:rPr>
              <a:t>-دقيق </a:t>
            </a:r>
            <a:r>
              <a:rPr lang="fa-IR" sz="1700" b="1" i="1" dirty="0" smtClean="0">
                <a:cs typeface="B Nazanin" pitchFamily="2" charset="-78"/>
              </a:rPr>
              <a:t>بيان شود.</a:t>
            </a:r>
            <a:endParaRPr lang="en-US" sz="1700" b="1" i="1" dirty="0">
              <a:cs typeface="B Nazanin" pitchFamily="2" charset="-7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303056" y="1798027"/>
            <a:ext cx="3505200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700" b="1" i="1" dirty="0" smtClean="0">
                <a:cs typeface="B Nazanin" pitchFamily="2" charset="-78"/>
              </a:rPr>
              <a:t>-در </a:t>
            </a:r>
            <a:r>
              <a:rPr lang="fa-IR" sz="1700" b="1" i="1" dirty="0" smtClean="0">
                <a:cs typeface="B Nazanin" pitchFamily="2" charset="-78"/>
              </a:rPr>
              <a:t>مقايسه با تحقيقات مرتبط يا مشابه باشد.</a:t>
            </a:r>
            <a:endParaRPr lang="en-US" sz="1700" b="1" i="1" dirty="0">
              <a:cs typeface="B Nazanin" pitchFamily="2" charset="-78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0" y="3398227"/>
            <a:ext cx="3372971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b="1" dirty="0" smtClean="0">
                <a:cs typeface="B Nazanin" pitchFamily="2" charset="-78"/>
              </a:rPr>
              <a:t>-از </a:t>
            </a:r>
            <a:r>
              <a:rPr lang="fa-IR" sz="2000" b="1" dirty="0" smtClean="0">
                <a:cs typeface="B Nazanin" pitchFamily="2" charset="-78"/>
              </a:rPr>
              <a:t>جنبه هاي مهم ضرورت تحقيق است.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879383" y="4267200"/>
            <a:ext cx="2926077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b="1" dirty="0" smtClean="0">
                <a:cs typeface="B Nazanin" pitchFamily="2" charset="-78"/>
              </a:rPr>
              <a:t>-جنبه </a:t>
            </a:r>
            <a:r>
              <a:rPr lang="fa-IR" sz="2000" b="1" dirty="0" smtClean="0">
                <a:cs typeface="B Nazanin" pitchFamily="2" charset="-78"/>
              </a:rPr>
              <a:t>هاي تمايز با كار ديگران باشد.</a:t>
            </a:r>
            <a:endParaRPr lang="en-US" sz="20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3962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05600" y="3200400"/>
            <a:ext cx="2550459" cy="552450"/>
          </a:xfrm>
        </p:spPr>
        <p:txBody>
          <a:bodyPr>
            <a:normAutofit/>
          </a:bodyPr>
          <a:lstStyle/>
          <a:p>
            <a:r>
              <a:rPr lang="fa-IR" sz="2500" b="1" dirty="0" smtClean="0">
                <a:cs typeface="B Nazanin" pitchFamily="2" charset="-78"/>
              </a:rPr>
              <a:t>نتايج انتخاب موضوع</a:t>
            </a:r>
            <a:endParaRPr lang="en-US" sz="2500" b="1" dirty="0">
              <a:cs typeface="B Nazanin" pitchFamily="2" charset="-78"/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6629399" y="1447800"/>
            <a:ext cx="188259" cy="4191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372970" y="2743200"/>
            <a:ext cx="3561230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b="1" dirty="0" smtClean="0">
                <a:cs typeface="B Nazanin" pitchFamily="2" charset="-78"/>
              </a:rPr>
              <a:t>مسال و مشكلات مبتلا به سازمان</a:t>
            </a:r>
            <a:endParaRPr lang="en-US" sz="2000" b="1" dirty="0">
              <a:cs typeface="B Nazanin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279341" y="28575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b="1" dirty="0" smtClean="0">
                <a:cs typeface="B Nazanin" pitchFamily="2" charset="-78"/>
              </a:rPr>
              <a:t>ارزيابي</a:t>
            </a:r>
            <a:endParaRPr lang="en-US" sz="2000" b="1" dirty="0">
              <a:cs typeface="B Nazanin" pitchFamily="2" charset="-78"/>
            </a:endParaRPr>
          </a:p>
        </p:txBody>
      </p:sp>
      <p:sp>
        <p:nvSpPr>
          <p:cNvPr id="14" name="Right Brace 13"/>
          <p:cNvSpPr/>
          <p:nvPr/>
        </p:nvSpPr>
        <p:spPr>
          <a:xfrm>
            <a:off x="8038294" y="228600"/>
            <a:ext cx="115108" cy="70485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5253318" y="76200"/>
            <a:ext cx="3433482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طرح تحقيق پيشنهادي   50%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876799" y="514350"/>
            <a:ext cx="4876801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امتحان نهايي   50%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4419600" y="142875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b="1" dirty="0" smtClean="0">
                <a:cs typeface="B Nazanin" pitchFamily="2" charset="-78"/>
              </a:rPr>
              <a:t>اولويت هاي پژوهشي</a:t>
            </a:r>
            <a:endParaRPr lang="en-US" sz="2000" b="1" dirty="0">
              <a:cs typeface="B Nazanin" pitchFamily="2" charset="-78"/>
            </a:endParaRPr>
          </a:p>
        </p:txBody>
      </p:sp>
      <p:sp>
        <p:nvSpPr>
          <p:cNvPr id="39" name="Title 1"/>
          <p:cNvSpPr txBox="1">
            <a:spLocks/>
          </p:cNvSpPr>
          <p:nvPr/>
        </p:nvSpPr>
        <p:spPr>
          <a:xfrm>
            <a:off x="4612341" y="373380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b="1" dirty="0" smtClean="0">
                <a:cs typeface="B Nazanin" pitchFamily="2" charset="-78"/>
              </a:rPr>
              <a:t>تحقيقات گذشته</a:t>
            </a:r>
            <a:endParaRPr lang="en-US" sz="2000" b="1" dirty="0">
              <a:cs typeface="B Nazanin" pitchFamily="2" charset="-78"/>
            </a:endParaRPr>
          </a:p>
        </p:txBody>
      </p:sp>
      <p:sp>
        <p:nvSpPr>
          <p:cNvPr id="40" name="Right Brace 39"/>
          <p:cNvSpPr/>
          <p:nvPr/>
        </p:nvSpPr>
        <p:spPr>
          <a:xfrm>
            <a:off x="4953000" y="3695700"/>
            <a:ext cx="152400" cy="6477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2935941" y="356235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پروژه هاي تحقيقاتي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42" name="Title 1"/>
          <p:cNvSpPr txBox="1">
            <a:spLocks/>
          </p:cNvSpPr>
          <p:nvPr/>
        </p:nvSpPr>
        <p:spPr>
          <a:xfrm>
            <a:off x="3200400" y="386715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پايان نامه ها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50" name="Right Brace 49"/>
          <p:cNvSpPr/>
          <p:nvPr/>
        </p:nvSpPr>
        <p:spPr>
          <a:xfrm>
            <a:off x="4528611" y="1143000"/>
            <a:ext cx="195789" cy="1219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itle 1"/>
          <p:cNvSpPr txBox="1">
            <a:spLocks/>
          </p:cNvSpPr>
          <p:nvPr/>
        </p:nvSpPr>
        <p:spPr>
          <a:xfrm>
            <a:off x="2743200" y="99060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حمايت معنوي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52" name="Title 1"/>
          <p:cNvSpPr txBox="1">
            <a:spLocks/>
          </p:cNvSpPr>
          <p:nvPr/>
        </p:nvSpPr>
        <p:spPr>
          <a:xfrm>
            <a:off x="2783541" y="127635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حمايت مادي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53" name="Title 1"/>
          <p:cNvSpPr txBox="1">
            <a:spLocks/>
          </p:cNvSpPr>
          <p:nvPr/>
        </p:nvSpPr>
        <p:spPr>
          <a:xfrm>
            <a:off x="2554941" y="158115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دسترسي به داده ها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54" name="Title 1"/>
          <p:cNvSpPr txBox="1">
            <a:spLocks/>
          </p:cNvSpPr>
          <p:nvPr/>
        </p:nvSpPr>
        <p:spPr>
          <a:xfrm>
            <a:off x="2590800" y="188595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توجيه پذيري انجام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56" name="Title 1"/>
          <p:cNvSpPr txBox="1">
            <a:spLocks/>
          </p:cNvSpPr>
          <p:nvPr/>
        </p:nvSpPr>
        <p:spPr>
          <a:xfrm>
            <a:off x="4688541" y="457200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b="1" dirty="0" smtClean="0">
                <a:cs typeface="B Nazanin" pitchFamily="2" charset="-78"/>
              </a:rPr>
              <a:t>كاوش اينترنتي</a:t>
            </a:r>
            <a:endParaRPr lang="en-US" sz="2000" b="1" dirty="0">
              <a:cs typeface="B Nazanin" pitchFamily="2" charset="-78"/>
            </a:endParaRPr>
          </a:p>
        </p:txBody>
      </p:sp>
      <p:sp>
        <p:nvSpPr>
          <p:cNvPr id="57" name="Right Brace 56"/>
          <p:cNvSpPr/>
          <p:nvPr/>
        </p:nvSpPr>
        <p:spPr>
          <a:xfrm>
            <a:off x="5105400" y="4533900"/>
            <a:ext cx="152400" cy="6477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itle 1"/>
          <p:cNvSpPr txBox="1">
            <a:spLocks/>
          </p:cNvSpPr>
          <p:nvPr/>
        </p:nvSpPr>
        <p:spPr>
          <a:xfrm>
            <a:off x="3393141" y="440055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كليد واژه ها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59" name="Title 1"/>
          <p:cNvSpPr txBox="1">
            <a:spLocks/>
          </p:cNvSpPr>
          <p:nvPr/>
        </p:nvSpPr>
        <p:spPr>
          <a:xfrm>
            <a:off x="3164541" y="470535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سايت هاي معروف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60" name="Title 1"/>
          <p:cNvSpPr txBox="1">
            <a:spLocks/>
          </p:cNvSpPr>
          <p:nvPr/>
        </p:nvSpPr>
        <p:spPr>
          <a:xfrm>
            <a:off x="4764741" y="516255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b="1" dirty="0" smtClean="0">
                <a:cs typeface="B Nazanin" pitchFamily="2" charset="-78"/>
              </a:rPr>
              <a:t>تجربه محقق</a:t>
            </a:r>
            <a:endParaRPr lang="en-US" sz="20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3834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29399" y="3028950"/>
            <a:ext cx="2550459" cy="552450"/>
          </a:xfrm>
        </p:spPr>
        <p:txBody>
          <a:bodyPr>
            <a:normAutofit/>
          </a:bodyPr>
          <a:lstStyle/>
          <a:p>
            <a:r>
              <a:rPr lang="fa-IR" sz="2500" b="1" dirty="0" smtClean="0">
                <a:cs typeface="B Nazanin" pitchFamily="2" charset="-78"/>
              </a:rPr>
              <a:t>مفهوم روش تحقيق</a:t>
            </a:r>
            <a:endParaRPr lang="en-US" sz="2500" b="1" dirty="0">
              <a:cs typeface="B Nazanin" pitchFamily="2" charset="-78"/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6629400" y="2286000"/>
            <a:ext cx="155448" cy="2133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840941" y="394335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b="1" dirty="0" smtClean="0">
                <a:cs typeface="B Nazanin" pitchFamily="2" charset="-78"/>
              </a:rPr>
              <a:t>فرايند اجزا</a:t>
            </a:r>
            <a:endParaRPr lang="en-US" sz="2000" b="1" dirty="0">
              <a:cs typeface="B Nazanin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36141" y="219075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b="1" dirty="0" smtClean="0">
                <a:cs typeface="B Nazanin" pitchFamily="2" charset="-78"/>
              </a:rPr>
              <a:t>نوع (روش كلي): </a:t>
            </a:r>
            <a:endParaRPr lang="en-US" sz="2000" b="1" dirty="0">
              <a:cs typeface="B Nazanin" pitchFamily="2" charset="-7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276600" y="219075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>
                <a:cs typeface="B Nazanin" pitchFamily="2" charset="-78"/>
              </a:rPr>
              <a:t>Typology</a:t>
            </a:r>
            <a:endParaRPr lang="en-US" sz="2000" b="1" dirty="0">
              <a:cs typeface="B Nazanin" pitchFamily="2" charset="-78"/>
            </a:endParaRPr>
          </a:p>
        </p:txBody>
      </p:sp>
      <p:sp>
        <p:nvSpPr>
          <p:cNvPr id="8" name="Right Brace 7"/>
          <p:cNvSpPr/>
          <p:nvPr/>
        </p:nvSpPr>
        <p:spPr>
          <a:xfrm>
            <a:off x="5407152" y="3505200"/>
            <a:ext cx="155448" cy="1447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971800" y="335280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تعريف جامعه، نمونه و نمونه گيري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697941" y="363855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مدل تحقيق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429000" y="394335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روش هاي گردآوري 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3697941" y="424815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ابزار تحقيق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3012141" y="455295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ابزار و روش هاي تجزيه و تحليل</a:t>
            </a:r>
            <a:endParaRPr lang="en-US" sz="16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1059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29399" y="3028950"/>
            <a:ext cx="2550459" cy="552450"/>
          </a:xfrm>
        </p:spPr>
        <p:txBody>
          <a:bodyPr>
            <a:normAutofit fontScale="90000"/>
          </a:bodyPr>
          <a:lstStyle/>
          <a:p>
            <a:r>
              <a:rPr lang="fa-IR" sz="2500" b="1" dirty="0" smtClean="0">
                <a:cs typeface="B Nazanin" pitchFamily="2" charset="-78"/>
              </a:rPr>
              <a:t>تقسيم بندي انواع</a:t>
            </a:r>
            <a:br>
              <a:rPr lang="fa-IR" sz="2500" b="1" dirty="0" smtClean="0">
                <a:cs typeface="B Nazanin" pitchFamily="2" charset="-78"/>
              </a:rPr>
            </a:br>
            <a:r>
              <a:rPr lang="fa-IR" sz="2500" b="1" dirty="0" smtClean="0">
                <a:cs typeface="B Nazanin" pitchFamily="2" charset="-78"/>
              </a:rPr>
              <a:t>تحقيق</a:t>
            </a:r>
            <a:endParaRPr lang="en-US" sz="2500" b="1" dirty="0">
              <a:cs typeface="B Nazanin" pitchFamily="2" charset="-78"/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6629399" y="1447800"/>
            <a:ext cx="188259" cy="3886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267200" y="304800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b="1" dirty="0" smtClean="0">
                <a:cs typeface="B Nazanin" pitchFamily="2" charset="-78"/>
              </a:rPr>
              <a:t>روش گرداوري و استنتاج</a:t>
            </a:r>
            <a:endParaRPr lang="en-US" sz="2000" b="1" dirty="0">
              <a:cs typeface="B Nazanin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069541" y="142875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b="1" dirty="0" smtClean="0">
                <a:cs typeface="B Nazanin" pitchFamily="2" charset="-78"/>
              </a:rPr>
              <a:t>هدف</a:t>
            </a:r>
            <a:endParaRPr lang="en-US" sz="2000" b="1" dirty="0">
              <a:cs typeface="B Nazanin" pitchFamily="2" charset="-78"/>
            </a:endParaRPr>
          </a:p>
        </p:txBody>
      </p:sp>
      <p:sp>
        <p:nvSpPr>
          <p:cNvPr id="8" name="Right Brace 7"/>
          <p:cNvSpPr/>
          <p:nvPr/>
        </p:nvSpPr>
        <p:spPr>
          <a:xfrm>
            <a:off x="4264152" y="2590800"/>
            <a:ext cx="155448" cy="1447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590800" y="243840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قياسي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554941" y="272415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توصيفي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438400" y="302895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مورد پژوهي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2554941" y="333375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استقرائي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514600" y="363855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مقايسه اي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14" name="Right Brace 13"/>
          <p:cNvSpPr/>
          <p:nvPr/>
        </p:nvSpPr>
        <p:spPr>
          <a:xfrm>
            <a:off x="5864352" y="1143000"/>
            <a:ext cx="155448" cy="1143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4231341" y="99060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بنيادي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267200" y="127635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نظري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4191000" y="158115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كاربردي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4267200" y="188595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عملي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3" name="Left Bracket 2"/>
          <p:cNvSpPr/>
          <p:nvPr/>
        </p:nvSpPr>
        <p:spPr>
          <a:xfrm>
            <a:off x="5032248" y="1828800"/>
            <a:ext cx="73152" cy="457200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2971800" y="180975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كاربردي-توسعه اي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4800600" y="480060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b="1" dirty="0" smtClean="0">
                <a:cs typeface="B Nazanin" pitchFamily="2" charset="-78"/>
              </a:rPr>
              <a:t>طرح تحقيق</a:t>
            </a:r>
            <a:endParaRPr lang="en-US" sz="2000" b="1" dirty="0">
              <a:cs typeface="B Nazanin" pitchFamily="2" charset="-78"/>
            </a:endParaRPr>
          </a:p>
        </p:txBody>
      </p:sp>
      <p:sp>
        <p:nvSpPr>
          <p:cNvPr id="22" name="Right Brace 21"/>
          <p:cNvSpPr/>
          <p:nvPr/>
        </p:nvSpPr>
        <p:spPr>
          <a:xfrm>
            <a:off x="5295093" y="4495800"/>
            <a:ext cx="155448" cy="1143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3662082" y="434340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تجربي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3505200" y="462915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شبه تجربي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3621741" y="493395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پيمايشي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3469341" y="523875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600" b="1" dirty="0" smtClean="0">
                <a:cs typeface="B Nazanin" pitchFamily="2" charset="-78"/>
              </a:rPr>
              <a:t>پس رويدادي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2402541" y="434340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b="1" dirty="0" smtClean="0">
                <a:cs typeface="B Nazanin" pitchFamily="2" charset="-78"/>
              </a:rPr>
              <a:t>Experimental Design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2402541" y="462915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b="1" dirty="0" err="1" smtClean="0">
                <a:cs typeface="B Nazanin" pitchFamily="2" charset="-78"/>
              </a:rPr>
              <a:t>Quasy</a:t>
            </a:r>
            <a:r>
              <a:rPr lang="en-US" sz="1600" b="1" dirty="0" smtClean="0">
                <a:cs typeface="B Nazanin" pitchFamily="2" charset="-78"/>
              </a:rPr>
              <a:t> Design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2935941" y="495300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b="1" dirty="0" smtClean="0">
                <a:cs typeface="B Nazanin" pitchFamily="2" charset="-78"/>
              </a:rPr>
              <a:t>Survey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2362200" y="523875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b="1" dirty="0" smtClean="0">
                <a:cs typeface="B Nazanin" pitchFamily="2" charset="-78"/>
              </a:rPr>
              <a:t>Expose-Facto</a:t>
            </a:r>
            <a:endParaRPr lang="en-US" sz="16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6941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29399" y="3028950"/>
            <a:ext cx="2550459" cy="552450"/>
          </a:xfrm>
        </p:spPr>
        <p:txBody>
          <a:bodyPr>
            <a:normAutofit fontScale="90000"/>
          </a:bodyPr>
          <a:lstStyle/>
          <a:p>
            <a:r>
              <a:rPr lang="fa-IR" sz="2500" b="1" dirty="0" smtClean="0">
                <a:cs typeface="B Nazanin" pitchFamily="2" charset="-78"/>
              </a:rPr>
              <a:t>انواع طرح هاي تحقيق تجربي</a:t>
            </a:r>
            <a:endParaRPr lang="en-US" sz="2500" b="1" dirty="0">
              <a:cs typeface="B Nazanin" pitchFamily="2" charset="-78"/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6629399" y="1447800"/>
            <a:ext cx="188259" cy="3886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267200" y="251460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b="1" dirty="0" smtClean="0">
                <a:cs typeface="B Nazanin" pitchFamily="2" charset="-78"/>
              </a:rPr>
              <a:t>داراي گروه كنترل – پس آزمون</a:t>
            </a:r>
            <a:endParaRPr lang="en-US" sz="2000" b="1" dirty="0">
              <a:cs typeface="B Nazanin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505200" y="1428750"/>
            <a:ext cx="3505200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700" b="1" dirty="0" smtClean="0">
                <a:cs typeface="B Nazanin" pitchFamily="2" charset="-78"/>
              </a:rPr>
              <a:t>داراي گروه كنترل – پيش و پس آزمون</a:t>
            </a:r>
            <a:endParaRPr lang="en-US" sz="1700" b="1" dirty="0">
              <a:cs typeface="B Nazanin" pitchFamily="2" charset="-78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4267200" y="480060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b="1" dirty="0" smtClean="0">
                <a:cs typeface="B Nazanin" pitchFamily="2" charset="-78"/>
              </a:rPr>
              <a:t>فاقد گروه كنترل – پس آزمون</a:t>
            </a:r>
            <a:endParaRPr lang="en-US" sz="2000" b="1" dirty="0">
              <a:cs typeface="B Nazanin" pitchFamily="2" charset="-78"/>
            </a:endParaRP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3733800" y="3657600"/>
            <a:ext cx="30838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b="1" dirty="0" smtClean="0">
                <a:cs typeface="B Nazanin" pitchFamily="2" charset="-78"/>
              </a:rPr>
              <a:t>فاقد گروه كنترل – پيش و پس آزمون</a:t>
            </a:r>
            <a:endParaRPr lang="en-US" sz="20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7984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574412"/>
              </p:ext>
            </p:extLst>
          </p:nvPr>
        </p:nvGraphicFramePr>
        <p:xfrm>
          <a:off x="1524000" y="13970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گروه</a:t>
                      </a:r>
                      <a:r>
                        <a:rPr lang="fa-IR" baseline="0" dirty="0" smtClean="0"/>
                        <a:t> كنترل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گروه آزمايش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شرح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پيش آزمون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متغير آزمايش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پس آزمون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667389"/>
              </p:ext>
            </p:extLst>
          </p:nvPr>
        </p:nvGraphicFramePr>
        <p:xfrm>
          <a:off x="1524000" y="38862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گروه</a:t>
                      </a:r>
                      <a:r>
                        <a:rPr lang="fa-IR" baseline="0" dirty="0" smtClean="0"/>
                        <a:t> كنترل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گروه آزمايش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شرح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پيش آزمون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متغير آزمايش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پس آزمون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081334" y="1447800"/>
            <a:ext cx="817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طرح 1: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097547" y="3962400"/>
            <a:ext cx="817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طرح 2: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63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471681"/>
              </p:ext>
            </p:extLst>
          </p:nvPr>
        </p:nvGraphicFramePr>
        <p:xfrm>
          <a:off x="3429000" y="1371600"/>
          <a:ext cx="4064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گروه آزمايش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شرح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پيش آزمون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متغير آزمايش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پس آزمون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394420"/>
              </p:ext>
            </p:extLst>
          </p:nvPr>
        </p:nvGraphicFramePr>
        <p:xfrm>
          <a:off x="3429000" y="3886200"/>
          <a:ext cx="4064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گروه آزمايش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شرح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پيش آزمون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متغير آزمايش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پس آزمون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081334" y="1447800"/>
            <a:ext cx="817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طرح 3: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097547" y="3962400"/>
            <a:ext cx="817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طرح 4: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38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29399" y="3028950"/>
            <a:ext cx="2550459" cy="552450"/>
          </a:xfrm>
        </p:spPr>
        <p:txBody>
          <a:bodyPr>
            <a:normAutofit/>
          </a:bodyPr>
          <a:lstStyle/>
          <a:p>
            <a:r>
              <a:rPr lang="fa-IR" sz="2500" b="1" dirty="0" smtClean="0">
                <a:cs typeface="B Nazanin" pitchFamily="2" charset="-78"/>
              </a:rPr>
              <a:t>عنوان فارسي</a:t>
            </a:r>
            <a:endParaRPr lang="en-US" sz="2500" b="1" dirty="0">
              <a:cs typeface="B Nazanin" pitchFamily="2" charset="-78"/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6629399" y="1447800"/>
            <a:ext cx="188259" cy="3886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288711" y="350520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b="1" dirty="0" smtClean="0">
                <a:cs typeface="B Nazanin" pitchFamily="2" charset="-78"/>
              </a:rPr>
              <a:t>-مختصر و مفيد بيان مي شود.</a:t>
            </a:r>
          </a:p>
          <a:p>
            <a:r>
              <a:rPr lang="fa-IR" sz="2000" b="1" dirty="0" smtClean="0">
                <a:cs typeface="B Nazanin" pitchFamily="2" charset="-78"/>
              </a:rPr>
              <a:t> </a:t>
            </a:r>
            <a:endParaRPr lang="fa-IR" sz="2000" b="1" dirty="0">
              <a:cs typeface="B Nazanin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032308" y="1640498"/>
            <a:ext cx="3505200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700" b="1" dirty="0" smtClean="0">
                <a:cs typeface="B Nazanin" pitchFamily="2" charset="-78"/>
              </a:rPr>
              <a:t>-شبه جمله مصدري است.</a:t>
            </a:r>
            <a:endParaRPr lang="en-US" sz="1700" b="1" dirty="0">
              <a:cs typeface="B Nazanin" pitchFamily="2" charset="-78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3353935" y="4419600"/>
            <a:ext cx="35410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b="1" dirty="0" smtClean="0">
                <a:cs typeface="B Nazanin" pitchFamily="2" charset="-78"/>
              </a:rPr>
              <a:t>-دربردارنده ويژگي هاي تحقيق خوب باشد.</a:t>
            </a:r>
            <a:endParaRPr lang="en-US" sz="2000" b="1" dirty="0">
              <a:cs typeface="B Nazanin" pitchFamily="2" charset="-78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572502" y="4273941"/>
            <a:ext cx="30838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000" b="1" dirty="0">
              <a:cs typeface="B Nazanin" pitchFamily="2" charset="-78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876800" y="2590800"/>
            <a:ext cx="2550459" cy="5603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b="1" dirty="0" smtClean="0">
                <a:cs typeface="B Nazanin" pitchFamily="2" charset="-78"/>
              </a:rPr>
              <a:t>-مبهم نباشد.</a:t>
            </a:r>
          </a:p>
          <a:p>
            <a:r>
              <a:rPr lang="fa-IR" sz="2000" b="1" dirty="0" smtClean="0">
                <a:cs typeface="B Nazanin" pitchFamily="2" charset="-78"/>
              </a:rPr>
              <a:t> </a:t>
            </a:r>
            <a:endParaRPr lang="fa-IR" sz="2000" b="1" dirty="0">
              <a:cs typeface="B Nazanin" pitchFamily="2" charset="-78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4313666" y="3962400"/>
            <a:ext cx="255045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b="1" dirty="0" smtClean="0">
                <a:cs typeface="B Nazanin" pitchFamily="2" charset="-78"/>
              </a:rPr>
              <a:t>-بيانگر روابط بين متغير ها باشد.</a:t>
            </a:r>
          </a:p>
          <a:p>
            <a:r>
              <a:rPr lang="fa-IR" sz="2000" b="1" dirty="0" smtClean="0">
                <a:cs typeface="B Nazanin" pitchFamily="2" charset="-78"/>
              </a:rPr>
              <a:t> </a:t>
            </a:r>
            <a:endParaRPr lang="fa-IR" sz="2000" b="1" dirty="0">
              <a:cs typeface="B Nazanin" pitchFamily="2" charset="-78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114431" y="228600"/>
            <a:ext cx="3505200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b="1" dirty="0" smtClean="0">
                <a:solidFill>
                  <a:srgbClr val="FF0000"/>
                </a:solidFill>
                <a:cs typeface="B Nazanin" pitchFamily="2" charset="-78"/>
              </a:rPr>
              <a:t>بند4:كليات و ادبيات تحقيق:</a:t>
            </a:r>
            <a:endParaRPr lang="en-US" sz="2000" b="1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257800" y="811823"/>
            <a:ext cx="3505200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700" b="1" dirty="0" smtClean="0">
                <a:cs typeface="B Nazanin" pitchFamily="2" charset="-78"/>
              </a:rPr>
              <a:t>الف)موضوع تحقيق:</a:t>
            </a:r>
            <a:endParaRPr lang="en-US" sz="1700" b="1" dirty="0">
              <a:cs typeface="B Nazanin" pitchFamily="2" charset="-78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344535" y="2160221"/>
            <a:ext cx="2550459" cy="5603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b="1" dirty="0" smtClean="0">
                <a:cs typeface="B Nazanin" pitchFamily="2" charset="-78"/>
              </a:rPr>
              <a:t>-هدف اصلي تحقيق است.</a:t>
            </a:r>
          </a:p>
          <a:p>
            <a:r>
              <a:rPr lang="fa-IR" sz="2000" b="1" dirty="0" smtClean="0">
                <a:cs typeface="B Nazanin" pitchFamily="2" charset="-78"/>
              </a:rPr>
              <a:t> </a:t>
            </a:r>
            <a:endParaRPr lang="fa-IR" sz="20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8514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29399" y="3028950"/>
            <a:ext cx="2550459" cy="552450"/>
          </a:xfrm>
        </p:spPr>
        <p:txBody>
          <a:bodyPr>
            <a:normAutofit/>
          </a:bodyPr>
          <a:lstStyle/>
          <a:p>
            <a:r>
              <a:rPr lang="fa-IR" sz="2500" b="1" dirty="0" smtClean="0">
                <a:cs typeface="B Nazanin" pitchFamily="2" charset="-78"/>
              </a:rPr>
              <a:t>عنوان لاتين</a:t>
            </a:r>
            <a:endParaRPr lang="en-US" sz="2500" b="1" dirty="0">
              <a:cs typeface="B Nazanin" pitchFamily="2" charset="-78"/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6629399" y="1447800"/>
            <a:ext cx="188259" cy="3886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45408" y="3026312"/>
            <a:ext cx="3078479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b="1" dirty="0" smtClean="0">
                <a:cs typeface="B Nazanin" pitchFamily="2" charset="-78"/>
              </a:rPr>
              <a:t>-حرف اول كلمات اصلي بزرگ است.</a:t>
            </a:r>
            <a:endParaRPr lang="en-US" sz="2000" b="1" dirty="0">
              <a:cs typeface="B Nazanin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323149" y="1428750"/>
            <a:ext cx="3505200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700" b="1" i="1" dirty="0" smtClean="0">
                <a:cs typeface="B Nazanin" pitchFamily="2" charset="-78"/>
              </a:rPr>
              <a:t>-براي رشته حسابداري و مالي اجباري است.</a:t>
            </a:r>
            <a:endParaRPr lang="en-US" sz="1700" b="1" i="1" dirty="0">
              <a:cs typeface="B Nazanin" pitchFamily="2" charset="-78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632049" y="2209800"/>
            <a:ext cx="3505200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700" b="1" i="1" dirty="0" smtClean="0">
                <a:cs typeface="B Nazanin" pitchFamily="2" charset="-78"/>
              </a:rPr>
              <a:t>-ترجمه صحيح عنوان فارسي است.</a:t>
            </a:r>
            <a:endParaRPr lang="en-US" sz="1700" b="1" i="1" dirty="0">
              <a:cs typeface="B Nazanin" pitchFamily="2" charset="-7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908835" y="3810000"/>
            <a:ext cx="2951628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b="1" dirty="0" smtClean="0">
                <a:cs typeface="B Nazanin" pitchFamily="2" charset="-78"/>
              </a:rPr>
              <a:t>را دارد.</a:t>
            </a:r>
            <a:r>
              <a:rPr lang="en-US" sz="2000" b="1" dirty="0" smtClean="0">
                <a:cs typeface="B Nazanin" pitchFamily="2" charset="-78"/>
              </a:rPr>
              <a:t>Of</a:t>
            </a:r>
            <a:r>
              <a:rPr lang="fa-IR" sz="2000" b="1" dirty="0" smtClean="0">
                <a:cs typeface="B Nazanin" pitchFamily="2" charset="-78"/>
              </a:rPr>
              <a:t> -حداقل حروف اضافه مثل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632049" y="4572000"/>
            <a:ext cx="3336730" cy="552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b="1" dirty="0" smtClean="0">
                <a:cs typeface="B Nazanin" pitchFamily="2" charset="-78"/>
              </a:rPr>
              <a:t>-بهتر است مورد تاييد متخصصان باشد.</a:t>
            </a:r>
            <a:endParaRPr lang="en-US" sz="20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8514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632</Words>
  <Application>Microsoft Office PowerPoint</Application>
  <PresentationFormat>On-screen Show (4:3)</PresentationFormat>
  <Paragraphs>196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ويژگي هاي موضوع خوب</vt:lpstr>
      <vt:lpstr>نتايج انتخاب موضوع</vt:lpstr>
      <vt:lpstr>مفهوم روش تحقيق</vt:lpstr>
      <vt:lpstr>تقسيم بندي انواع تحقيق</vt:lpstr>
      <vt:lpstr>انواع طرح هاي تحقيق تجربي</vt:lpstr>
      <vt:lpstr>PowerPoint Presentation</vt:lpstr>
      <vt:lpstr>PowerPoint Presentation</vt:lpstr>
      <vt:lpstr>عنوان فارسي</vt:lpstr>
      <vt:lpstr>عنوان لاتين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مفهوم روش تحقيق</dc:title>
  <dc:creator>Ahmad</dc:creator>
  <cp:lastModifiedBy>Ahmad</cp:lastModifiedBy>
  <cp:revision>23</cp:revision>
  <dcterms:created xsi:type="dcterms:W3CDTF">2013-10-25T05:43:10Z</dcterms:created>
  <dcterms:modified xsi:type="dcterms:W3CDTF">2013-11-15T16:26:42Z</dcterms:modified>
</cp:coreProperties>
</file>