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1" r:id="rId18"/>
    <p:sldId id="272" r:id="rId19"/>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987" autoAdjust="0"/>
    <p:restoredTop sz="94660"/>
  </p:normalViewPr>
  <p:slideViewPr>
    <p:cSldViewPr snapToGrid="0">
      <p:cViewPr varScale="1">
        <p:scale>
          <a:sx n="62" d="100"/>
          <a:sy n="62" d="100"/>
        </p:scale>
        <p:origin x="42" y="3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4FFBBCA-4E80-4B13-B179-6EE04A5326C2}" type="datetimeFigureOut">
              <a:rPr lang="fa-IR" smtClean="0"/>
              <a:t>24/06/1436</a:t>
            </a:fld>
            <a:endParaRPr lang="fa-IR"/>
          </a:p>
        </p:txBody>
      </p:sp>
      <p:sp>
        <p:nvSpPr>
          <p:cNvPr id="5" name="Footer Placeholder 4"/>
          <p:cNvSpPr>
            <a:spLocks noGrp="1"/>
          </p:cNvSpPr>
          <p:nvPr>
            <p:ph type="ftr" sz="quarter" idx="11"/>
          </p:nvPr>
        </p:nvSpPr>
        <p:spPr/>
        <p:txBody>
          <a:bodyPr/>
          <a:lstStyle/>
          <a:p>
            <a:endParaRPr lang="fa-I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6B06E06-77EC-4E8E-A445-F78966F07A51}" type="slidenum">
              <a:rPr lang="fa-IR" smtClean="0"/>
              <a:t>‹#›</a:t>
            </a:fld>
            <a:endParaRPr lang="fa-IR"/>
          </a:p>
        </p:txBody>
      </p:sp>
    </p:spTree>
    <p:extLst>
      <p:ext uri="{BB962C8B-B14F-4D97-AF65-F5344CB8AC3E}">
        <p14:creationId xmlns:p14="http://schemas.microsoft.com/office/powerpoint/2010/main" val="4008200884"/>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FFBBCA-4E80-4B13-B179-6EE04A5326C2}" type="datetimeFigureOut">
              <a:rPr lang="fa-IR" smtClean="0"/>
              <a:t>24/06/1436</a:t>
            </a:fld>
            <a:endParaRPr lang="fa-IR"/>
          </a:p>
        </p:txBody>
      </p:sp>
      <p:sp>
        <p:nvSpPr>
          <p:cNvPr id="5" name="Footer Placeholder 4"/>
          <p:cNvSpPr>
            <a:spLocks noGrp="1"/>
          </p:cNvSpPr>
          <p:nvPr>
            <p:ph type="ftr" sz="quarter" idx="11"/>
          </p:nvPr>
        </p:nvSpPr>
        <p:spPr/>
        <p:txBody>
          <a:bodyPr/>
          <a:lstStyle/>
          <a:p>
            <a:endParaRPr lang="fa-I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6B06E06-77EC-4E8E-A445-F78966F07A51}" type="slidenum">
              <a:rPr lang="fa-IR" smtClean="0"/>
              <a:t>‹#›</a:t>
            </a:fld>
            <a:endParaRPr lang="fa-IR"/>
          </a:p>
        </p:txBody>
      </p:sp>
    </p:spTree>
    <p:extLst>
      <p:ext uri="{BB962C8B-B14F-4D97-AF65-F5344CB8AC3E}">
        <p14:creationId xmlns:p14="http://schemas.microsoft.com/office/powerpoint/2010/main" val="2883554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FFBBCA-4E80-4B13-B179-6EE04A5326C2}" type="datetimeFigureOut">
              <a:rPr lang="fa-IR" smtClean="0"/>
              <a:t>24/06/1436</a:t>
            </a:fld>
            <a:endParaRPr lang="fa-IR"/>
          </a:p>
        </p:txBody>
      </p:sp>
      <p:sp>
        <p:nvSpPr>
          <p:cNvPr id="5" name="Footer Placeholder 4"/>
          <p:cNvSpPr>
            <a:spLocks noGrp="1"/>
          </p:cNvSpPr>
          <p:nvPr>
            <p:ph type="ftr" sz="quarter" idx="11"/>
          </p:nvPr>
        </p:nvSpPr>
        <p:spPr/>
        <p:txBody>
          <a:bodyPr/>
          <a:lstStyle/>
          <a:p>
            <a:endParaRPr lang="fa-I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6B06E06-77EC-4E8E-A445-F78966F07A51}" type="slidenum">
              <a:rPr lang="fa-IR" smtClean="0"/>
              <a:t>‹#›</a:t>
            </a:fld>
            <a:endParaRPr lang="fa-I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826796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4FFBBCA-4E80-4B13-B179-6EE04A5326C2}" type="datetimeFigureOut">
              <a:rPr lang="fa-IR" smtClean="0"/>
              <a:t>24/06/1436</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6B06E06-77EC-4E8E-A445-F78966F07A51}" type="slidenum">
              <a:rPr lang="fa-IR" smtClean="0"/>
              <a:t>‹#›</a:t>
            </a:fld>
            <a:endParaRPr lang="fa-IR"/>
          </a:p>
        </p:txBody>
      </p:sp>
    </p:spTree>
    <p:extLst>
      <p:ext uri="{BB962C8B-B14F-4D97-AF65-F5344CB8AC3E}">
        <p14:creationId xmlns:p14="http://schemas.microsoft.com/office/powerpoint/2010/main" val="32879749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4FFBBCA-4E80-4B13-B179-6EE04A5326C2}" type="datetimeFigureOut">
              <a:rPr lang="fa-IR" smtClean="0"/>
              <a:t>24/06/1436</a:t>
            </a:fld>
            <a:endParaRPr lang="fa-IR"/>
          </a:p>
        </p:txBody>
      </p:sp>
      <p:sp>
        <p:nvSpPr>
          <p:cNvPr id="6" name="Footer Placeholder 5"/>
          <p:cNvSpPr>
            <a:spLocks noGrp="1"/>
          </p:cNvSpPr>
          <p:nvPr>
            <p:ph type="ftr" sz="quarter" idx="11"/>
          </p:nvPr>
        </p:nvSpPr>
        <p:spPr/>
        <p:txBody>
          <a:bodyPr/>
          <a:lstStyle/>
          <a:p>
            <a:endParaRPr lang="fa-I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6B06E06-77EC-4E8E-A445-F78966F07A51}" type="slidenum">
              <a:rPr lang="fa-IR" smtClean="0"/>
              <a:t>‹#›</a:t>
            </a:fld>
            <a:endParaRPr lang="fa-I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998484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4FFBBCA-4E80-4B13-B179-6EE04A5326C2}" type="datetimeFigureOut">
              <a:rPr lang="fa-IR" smtClean="0"/>
              <a:t>24/06/1436</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6B06E06-77EC-4E8E-A445-F78966F07A51}" type="slidenum">
              <a:rPr lang="fa-IR" smtClean="0"/>
              <a:t>‹#›</a:t>
            </a:fld>
            <a:endParaRPr lang="fa-IR"/>
          </a:p>
        </p:txBody>
      </p:sp>
    </p:spTree>
    <p:extLst>
      <p:ext uri="{BB962C8B-B14F-4D97-AF65-F5344CB8AC3E}">
        <p14:creationId xmlns:p14="http://schemas.microsoft.com/office/powerpoint/2010/main" val="28125104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FFBBCA-4E80-4B13-B179-6EE04A5326C2}" type="datetimeFigureOut">
              <a:rPr lang="fa-IR" smtClean="0"/>
              <a:t>24/06/1436</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6B06E06-77EC-4E8E-A445-F78966F07A51}" type="slidenum">
              <a:rPr lang="fa-IR" smtClean="0"/>
              <a:t>‹#›</a:t>
            </a:fld>
            <a:endParaRPr lang="fa-IR"/>
          </a:p>
        </p:txBody>
      </p:sp>
    </p:spTree>
    <p:extLst>
      <p:ext uri="{BB962C8B-B14F-4D97-AF65-F5344CB8AC3E}">
        <p14:creationId xmlns:p14="http://schemas.microsoft.com/office/powerpoint/2010/main" val="1758069159"/>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FFBBCA-4E80-4B13-B179-6EE04A5326C2}" type="datetimeFigureOut">
              <a:rPr lang="fa-IR" smtClean="0"/>
              <a:t>24/06/1436</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6B06E06-77EC-4E8E-A445-F78966F07A51}" type="slidenum">
              <a:rPr lang="fa-IR" smtClean="0"/>
              <a:t>‹#›</a:t>
            </a:fld>
            <a:endParaRPr lang="fa-IR"/>
          </a:p>
        </p:txBody>
      </p:sp>
    </p:spTree>
    <p:extLst>
      <p:ext uri="{BB962C8B-B14F-4D97-AF65-F5344CB8AC3E}">
        <p14:creationId xmlns:p14="http://schemas.microsoft.com/office/powerpoint/2010/main" val="781386629"/>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4FFBBCA-4E80-4B13-B179-6EE04A5326C2}" type="datetimeFigureOut">
              <a:rPr lang="fa-IR" smtClean="0"/>
              <a:t>24/06/1436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6B06E06-77EC-4E8E-A445-F78966F07A51}" type="slidenum">
              <a:rPr lang="fa-IR" smtClean="0"/>
              <a:t>‹#›</a:t>
            </a:fld>
            <a:endParaRPr lang="fa-IR"/>
          </a:p>
        </p:txBody>
      </p:sp>
    </p:spTree>
    <p:extLst>
      <p:ext uri="{BB962C8B-B14F-4D97-AF65-F5344CB8AC3E}">
        <p14:creationId xmlns:p14="http://schemas.microsoft.com/office/powerpoint/2010/main" val="1999317744"/>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FFBBCA-4E80-4B13-B179-6EE04A5326C2}" type="datetimeFigureOut">
              <a:rPr lang="fa-IR" smtClean="0"/>
              <a:t>24/06/1436</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6B06E06-77EC-4E8E-A445-F78966F07A51}" type="slidenum">
              <a:rPr lang="fa-IR" smtClean="0"/>
              <a:t>‹#›</a:t>
            </a:fld>
            <a:endParaRPr lang="fa-IR"/>
          </a:p>
        </p:txBody>
      </p:sp>
    </p:spTree>
    <p:extLst>
      <p:ext uri="{BB962C8B-B14F-4D97-AF65-F5344CB8AC3E}">
        <p14:creationId xmlns:p14="http://schemas.microsoft.com/office/powerpoint/2010/main" val="4287358080"/>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FFBBCA-4E80-4B13-B179-6EE04A5326C2}" type="datetimeFigureOut">
              <a:rPr lang="fa-IR" smtClean="0"/>
              <a:t>24/06/1436</a:t>
            </a:fld>
            <a:endParaRPr lang="fa-IR"/>
          </a:p>
        </p:txBody>
      </p:sp>
      <p:sp>
        <p:nvSpPr>
          <p:cNvPr id="5" name="Footer Placeholder 4"/>
          <p:cNvSpPr>
            <a:spLocks noGrp="1"/>
          </p:cNvSpPr>
          <p:nvPr>
            <p:ph type="ftr" sz="quarter" idx="11"/>
          </p:nvPr>
        </p:nvSpPr>
        <p:spPr/>
        <p:txBody>
          <a:bodyPr/>
          <a:lstStyle/>
          <a:p>
            <a:endParaRPr lang="fa-I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6B06E06-77EC-4E8E-A445-F78966F07A51}" type="slidenum">
              <a:rPr lang="fa-IR" smtClean="0"/>
              <a:t>‹#›</a:t>
            </a:fld>
            <a:endParaRPr lang="fa-IR"/>
          </a:p>
        </p:txBody>
      </p:sp>
    </p:spTree>
    <p:extLst>
      <p:ext uri="{BB962C8B-B14F-4D97-AF65-F5344CB8AC3E}">
        <p14:creationId xmlns:p14="http://schemas.microsoft.com/office/powerpoint/2010/main" val="2690537951"/>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FFBBCA-4E80-4B13-B179-6EE04A5326C2}" type="datetimeFigureOut">
              <a:rPr lang="fa-IR" smtClean="0"/>
              <a:t>24/06/1436</a:t>
            </a:fld>
            <a:endParaRPr lang="fa-IR"/>
          </a:p>
        </p:txBody>
      </p:sp>
      <p:sp>
        <p:nvSpPr>
          <p:cNvPr id="6" name="Footer Placeholder 5"/>
          <p:cNvSpPr>
            <a:spLocks noGrp="1"/>
          </p:cNvSpPr>
          <p:nvPr>
            <p:ph type="ftr" sz="quarter" idx="11"/>
          </p:nvPr>
        </p:nvSpPr>
        <p:spPr/>
        <p:txBody>
          <a:bodyPr/>
          <a:lstStyle/>
          <a:p>
            <a:endParaRPr lang="fa-I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6B06E06-77EC-4E8E-A445-F78966F07A51}" type="slidenum">
              <a:rPr lang="fa-IR" smtClean="0"/>
              <a:t>‹#›</a:t>
            </a:fld>
            <a:endParaRPr lang="fa-IR"/>
          </a:p>
        </p:txBody>
      </p:sp>
    </p:spTree>
    <p:extLst>
      <p:ext uri="{BB962C8B-B14F-4D97-AF65-F5344CB8AC3E}">
        <p14:creationId xmlns:p14="http://schemas.microsoft.com/office/powerpoint/2010/main" val="996738372"/>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4FFBBCA-4E80-4B13-B179-6EE04A5326C2}" type="datetimeFigureOut">
              <a:rPr lang="fa-IR" smtClean="0"/>
              <a:t>24/06/1436</a:t>
            </a:fld>
            <a:endParaRPr lang="fa-IR"/>
          </a:p>
        </p:txBody>
      </p:sp>
      <p:sp>
        <p:nvSpPr>
          <p:cNvPr id="8" name="Footer Placeholder 7"/>
          <p:cNvSpPr>
            <a:spLocks noGrp="1"/>
          </p:cNvSpPr>
          <p:nvPr>
            <p:ph type="ftr" sz="quarter" idx="11"/>
          </p:nvPr>
        </p:nvSpPr>
        <p:spPr/>
        <p:txBody>
          <a:bodyPr/>
          <a:lstStyle/>
          <a:p>
            <a:endParaRPr lang="fa-I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6B06E06-77EC-4E8E-A445-F78966F07A51}" type="slidenum">
              <a:rPr lang="fa-IR" smtClean="0"/>
              <a:t>‹#›</a:t>
            </a:fld>
            <a:endParaRPr lang="fa-IR"/>
          </a:p>
        </p:txBody>
      </p:sp>
    </p:spTree>
    <p:extLst>
      <p:ext uri="{BB962C8B-B14F-4D97-AF65-F5344CB8AC3E}">
        <p14:creationId xmlns:p14="http://schemas.microsoft.com/office/powerpoint/2010/main" val="3113599373"/>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4FFBBCA-4E80-4B13-B179-6EE04A5326C2}" type="datetimeFigureOut">
              <a:rPr lang="fa-IR" smtClean="0"/>
              <a:t>24/06/1436</a:t>
            </a:fld>
            <a:endParaRPr lang="fa-IR"/>
          </a:p>
        </p:txBody>
      </p:sp>
      <p:sp>
        <p:nvSpPr>
          <p:cNvPr id="4" name="Footer Placeholder 3"/>
          <p:cNvSpPr>
            <a:spLocks noGrp="1"/>
          </p:cNvSpPr>
          <p:nvPr>
            <p:ph type="ftr" sz="quarter" idx="11"/>
          </p:nvPr>
        </p:nvSpPr>
        <p:spPr/>
        <p:txBody>
          <a:bodyPr/>
          <a:lstStyle/>
          <a:p>
            <a:endParaRPr lang="fa-I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6B06E06-77EC-4E8E-A445-F78966F07A51}" type="slidenum">
              <a:rPr lang="fa-IR" smtClean="0"/>
              <a:t>‹#›</a:t>
            </a:fld>
            <a:endParaRPr lang="fa-IR"/>
          </a:p>
        </p:txBody>
      </p:sp>
    </p:spTree>
    <p:extLst>
      <p:ext uri="{BB962C8B-B14F-4D97-AF65-F5344CB8AC3E}">
        <p14:creationId xmlns:p14="http://schemas.microsoft.com/office/powerpoint/2010/main" val="1261656154"/>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FFBBCA-4E80-4B13-B179-6EE04A5326C2}" type="datetimeFigureOut">
              <a:rPr lang="fa-IR" smtClean="0"/>
              <a:t>24/06/1436</a:t>
            </a:fld>
            <a:endParaRPr lang="fa-IR"/>
          </a:p>
        </p:txBody>
      </p:sp>
      <p:sp>
        <p:nvSpPr>
          <p:cNvPr id="3" name="Footer Placeholder 2"/>
          <p:cNvSpPr>
            <a:spLocks noGrp="1"/>
          </p:cNvSpPr>
          <p:nvPr>
            <p:ph type="ftr" sz="quarter" idx="11"/>
          </p:nvPr>
        </p:nvSpPr>
        <p:spPr/>
        <p:txBody>
          <a:bodyPr/>
          <a:lstStyle/>
          <a:p>
            <a:endParaRPr lang="fa-I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6B06E06-77EC-4E8E-A445-F78966F07A51}" type="slidenum">
              <a:rPr lang="fa-IR" smtClean="0"/>
              <a:t>‹#›</a:t>
            </a:fld>
            <a:endParaRPr lang="fa-IR"/>
          </a:p>
        </p:txBody>
      </p:sp>
    </p:spTree>
    <p:extLst>
      <p:ext uri="{BB962C8B-B14F-4D97-AF65-F5344CB8AC3E}">
        <p14:creationId xmlns:p14="http://schemas.microsoft.com/office/powerpoint/2010/main" val="1445941043"/>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FFBBCA-4E80-4B13-B179-6EE04A5326C2}" type="datetimeFigureOut">
              <a:rPr lang="fa-IR" smtClean="0"/>
              <a:t>24/06/1436</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6B06E06-77EC-4E8E-A445-F78966F07A51}" type="slidenum">
              <a:rPr lang="fa-IR" smtClean="0"/>
              <a:t>‹#›</a:t>
            </a:fld>
            <a:endParaRPr lang="fa-IR"/>
          </a:p>
        </p:txBody>
      </p:sp>
    </p:spTree>
    <p:extLst>
      <p:ext uri="{BB962C8B-B14F-4D97-AF65-F5344CB8AC3E}">
        <p14:creationId xmlns:p14="http://schemas.microsoft.com/office/powerpoint/2010/main" val="2296669950"/>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FFBBCA-4E80-4B13-B179-6EE04A5326C2}" type="datetimeFigureOut">
              <a:rPr lang="fa-IR" smtClean="0"/>
              <a:t>24/06/1436</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6B06E06-77EC-4E8E-A445-F78966F07A51}" type="slidenum">
              <a:rPr lang="fa-IR" smtClean="0"/>
              <a:t>‹#›</a:t>
            </a:fld>
            <a:endParaRPr lang="fa-IR"/>
          </a:p>
        </p:txBody>
      </p:sp>
    </p:spTree>
    <p:extLst>
      <p:ext uri="{BB962C8B-B14F-4D97-AF65-F5344CB8AC3E}">
        <p14:creationId xmlns:p14="http://schemas.microsoft.com/office/powerpoint/2010/main" val="208537660"/>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alphaModFix amt="17000"/>
            <a:lum/>
          </a:blip>
          <a:srcRect/>
          <a:stretch>
            <a:fillRect t="-9000" b="-9000"/>
          </a:stretch>
        </a:blip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4FFBBCA-4E80-4B13-B179-6EE04A5326C2}" type="datetimeFigureOut">
              <a:rPr lang="fa-IR" smtClean="0"/>
              <a:t>24/06/1436</a:t>
            </a:fld>
            <a:endParaRPr lang="fa-I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6B06E06-77EC-4E8E-A445-F78966F07A51}" type="slidenum">
              <a:rPr lang="fa-IR" smtClean="0"/>
              <a:t>‹#›</a:t>
            </a:fld>
            <a:endParaRPr lang="fa-IR"/>
          </a:p>
        </p:txBody>
      </p:sp>
    </p:spTree>
    <p:extLst>
      <p:ext uri="{BB962C8B-B14F-4D97-AF65-F5344CB8AC3E}">
        <p14:creationId xmlns:p14="http://schemas.microsoft.com/office/powerpoint/2010/main" val="235409238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algn="ctr" rtl="1"/>
            <a:r>
              <a:rPr lang="fa-IR" b="0" i="0" u="none" strike="noStrike" baseline="0" dirty="0" smtClean="0">
                <a:solidFill>
                  <a:srgbClr val="2E74B5"/>
                </a:solidFill>
                <a:cs typeface="B Homa" panose="00000400000000000000" pitchFamily="2" charset="-78"/>
              </a:rPr>
              <a:t>بسم الله الرحمن الرحیم</a:t>
            </a:r>
          </a:p>
        </p:txBody>
      </p:sp>
      <p:sp>
        <p:nvSpPr>
          <p:cNvPr id="3" name="Text Placeholder 2"/>
          <p:cNvSpPr>
            <a:spLocks noGrp="1"/>
          </p:cNvSpPr>
          <p:nvPr>
            <p:ph type="body" idx="1"/>
          </p:nvPr>
        </p:nvSpPr>
        <p:spPr/>
        <p:txBody>
          <a:bodyPr>
            <a:normAutofit fontScale="92500" lnSpcReduction="10000"/>
          </a:bodyPr>
          <a:lstStyle/>
          <a:p>
            <a:pPr lvl="0"/>
            <a:r>
              <a:rPr lang="fa-IR" sz="3300" b="1" i="0" u="none" strike="noStrike" baseline="0" dirty="0" smtClean="0">
                <a:solidFill>
                  <a:srgbClr val="525252"/>
                </a:solidFill>
                <a:cs typeface="B Mitra" panose="00000400000000000000" pitchFamily="2" charset="-78"/>
              </a:rPr>
              <a:t>آموزش عقائد آیت الله مصباح یزدی</a:t>
            </a:r>
          </a:p>
          <a:p>
            <a:pPr marR="0" lvl="0" rtl="1"/>
            <a:r>
              <a:rPr lang="fa-IR" sz="3300" b="1" i="0" u="none" strike="noStrike" baseline="0" dirty="0" smtClean="0">
                <a:solidFill>
                  <a:srgbClr val="525252"/>
                </a:solidFill>
                <a:cs typeface="B Mitra" panose="00000400000000000000" pitchFamily="2" charset="-78"/>
              </a:rPr>
              <a:t>درس </a:t>
            </a:r>
            <a:r>
              <a:rPr lang="fa-IR" sz="3300" b="1" i="0" u="none" strike="noStrike" baseline="0" dirty="0" smtClean="0">
                <a:solidFill>
                  <a:srgbClr val="525252"/>
                </a:solidFill>
                <a:cs typeface="B Mitra" panose="00000400000000000000" pitchFamily="2" charset="-78"/>
              </a:rPr>
              <a:t>سى و هفتم </a:t>
            </a:r>
            <a:r>
              <a:rPr lang="fa-IR" sz="3300" b="1" i="0" u="none" strike="noStrike" baseline="0" dirty="0" smtClean="0">
                <a:solidFill>
                  <a:srgbClr val="525252"/>
                </a:solidFill>
                <a:cs typeface="B Mitra" panose="00000400000000000000" pitchFamily="2" charset="-78"/>
              </a:rPr>
              <a:t>:</a:t>
            </a:r>
            <a:r>
              <a:rPr lang="fa-IR" sz="3300" b="1" i="0" u="none" strike="noStrike" dirty="0" smtClean="0">
                <a:solidFill>
                  <a:srgbClr val="525252"/>
                </a:solidFill>
                <a:cs typeface="B Mitra" panose="00000400000000000000" pitchFamily="2" charset="-78"/>
              </a:rPr>
              <a:t> </a:t>
            </a:r>
            <a:r>
              <a:rPr lang="fa-IR" sz="3300" b="1" i="0" u="none" strike="noStrike" baseline="0" dirty="0" smtClean="0">
                <a:solidFill>
                  <a:srgbClr val="1F4D78"/>
                </a:solidFill>
                <a:cs typeface="B Badr" panose="00000400000000000000" pitchFamily="2" charset="-78"/>
              </a:rPr>
              <a:t>نياز </a:t>
            </a:r>
            <a:r>
              <a:rPr lang="fa-IR" sz="3300" b="1" i="0" u="none" strike="noStrike" baseline="0" dirty="0" smtClean="0">
                <a:solidFill>
                  <a:srgbClr val="1F4D78"/>
                </a:solidFill>
                <a:cs typeface="B Badr" panose="00000400000000000000" pitchFamily="2" charset="-78"/>
              </a:rPr>
              <a:t>به وجود </a:t>
            </a:r>
            <a:r>
              <a:rPr lang="fa-IR" sz="3300" b="1" i="0" u="none" strike="noStrike" baseline="0" dirty="0" smtClean="0">
                <a:solidFill>
                  <a:srgbClr val="1F4D78"/>
                </a:solidFill>
                <a:cs typeface="B Badr" panose="00000400000000000000" pitchFamily="2" charset="-78"/>
              </a:rPr>
              <a:t>امام</a:t>
            </a:r>
          </a:p>
          <a:p>
            <a:pPr marR="0" lvl="0" rtl="1"/>
            <a:endParaRPr lang="fa-IR" sz="3300" b="1" dirty="0">
              <a:solidFill>
                <a:srgbClr val="1F4D78"/>
              </a:solidFill>
              <a:cs typeface="B Badr" panose="00000400000000000000" pitchFamily="2" charset="-78"/>
            </a:endParaRPr>
          </a:p>
          <a:p>
            <a:pPr marR="0" lvl="0" rtl="1"/>
            <a:endParaRPr lang="fa-IR" sz="3300" b="1" i="0" u="none" strike="noStrike" baseline="0" dirty="0" smtClean="0">
              <a:solidFill>
                <a:srgbClr val="1F4D78"/>
              </a:solidFill>
              <a:cs typeface="B Badr" panose="00000400000000000000" pitchFamily="2" charset="-78"/>
            </a:endParaRPr>
          </a:p>
          <a:p>
            <a:pPr marR="0" lvl="1" rtl="1"/>
            <a:r>
              <a:rPr lang="fa-IR" sz="3300" b="1" i="0" u="none" strike="noStrike" baseline="0" dirty="0" smtClean="0">
                <a:solidFill>
                  <a:srgbClr val="1F4D78"/>
                </a:solidFill>
                <a:cs typeface="B Badr" panose="00000400000000000000" pitchFamily="2" charset="-78"/>
              </a:rPr>
              <a:t>شامل: </a:t>
            </a:r>
          </a:p>
          <a:p>
            <a:pPr marR="0" lvl="1" rtl="1"/>
            <a:r>
              <a:rPr lang="fa-IR" sz="3300" b="1" i="0" u="none" strike="noStrike" baseline="0" dirty="0" smtClean="0">
                <a:solidFill>
                  <a:srgbClr val="1F4D78"/>
                </a:solidFill>
                <a:cs typeface="B Badr" panose="00000400000000000000" pitchFamily="2" charset="-78"/>
              </a:rPr>
              <a:t>مقدمه</a:t>
            </a:r>
          </a:p>
          <a:p>
            <a:pPr marR="0" lvl="1" rtl="1"/>
            <a:r>
              <a:rPr lang="fa-IR" sz="3300" b="1" i="0" u="none" strike="noStrike" baseline="0" dirty="0" smtClean="0">
                <a:solidFill>
                  <a:srgbClr val="1F4D78"/>
                </a:solidFill>
                <a:cs typeface="B Badr" panose="00000400000000000000" pitchFamily="2" charset="-78"/>
              </a:rPr>
              <a:t>ـ ضرورت وجود امام</a:t>
            </a:r>
          </a:p>
        </p:txBody>
      </p:sp>
    </p:spTree>
    <p:extLst>
      <p:ext uri="{BB962C8B-B14F-4D97-AF65-F5344CB8AC3E}">
        <p14:creationId xmlns:p14="http://schemas.microsoft.com/office/powerpoint/2010/main" val="8230415"/>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مقدمه 5</a:t>
            </a:r>
          </a:p>
        </p:txBody>
      </p:sp>
      <p:sp>
        <p:nvSpPr>
          <p:cNvPr id="3" name="Text Placeholder 2"/>
          <p:cNvSpPr>
            <a:spLocks noGrp="1"/>
          </p:cNvSpPr>
          <p:nvPr>
            <p:ph type="body" idx="1"/>
          </p:nvPr>
        </p:nvSpPr>
        <p:spPr/>
        <p:txBody>
          <a:bodyPr>
            <a:normAutofit fontScale="92500" lnSpcReduction="20000"/>
          </a:bodyPr>
          <a:lstStyle/>
          <a:p>
            <a:pPr marR="0" lvl="1" algn="just" rtl="1"/>
            <a:r>
              <a:rPr lang="fa-IR" sz="3400" b="1" i="0" u="none" strike="noStrike" baseline="0" dirty="0" smtClean="0">
                <a:solidFill>
                  <a:srgbClr val="1F4D78"/>
                </a:solidFill>
                <a:cs typeface="B Badr" panose="00000400000000000000" pitchFamily="2" charset="-78"/>
              </a:rPr>
              <a:t>5. اين ضمانت، در مورد قرآن كريم، وجود دارد و خداى متعال، مصونيّت اين كتاب عزيز را از هرگونه تغيير و تحريفى تضمين كرده است. ولى همه احكام و قوانين اسلام، از ظاهر آيات كريمه استفاده نمى‌شود و فى المثل تعداد ركعات نماز و كيفيت انجام و صدها حكم واجب و مستحب آن را نمى‌توان از قرآن كريم بدست آورد و معمولا قرآن درصدد بيان تفاصيل احكام و قوانين نيست و تعليم و تبيين آنها را بعهده پيامبر اكرم(ص) گذاشته تا با علمى كه خدا به او عطا فرموده (غير از وحى قرآنى) آنها را براى مردم بيان كند و بدين ترتيب، حجيّت و اعتبار سنّت آن حضرت بعنوان يكى از منابع اصيل براى شناخت اسلام، ثابت مى‌شود.</a:t>
            </a:r>
          </a:p>
        </p:txBody>
      </p:sp>
    </p:spTree>
    <p:extLst>
      <p:ext uri="{BB962C8B-B14F-4D97-AF65-F5344CB8AC3E}">
        <p14:creationId xmlns:p14="http://schemas.microsoft.com/office/powerpoint/2010/main" val="527966124"/>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مقدمه 6</a:t>
            </a:r>
          </a:p>
        </p:txBody>
      </p:sp>
      <p:sp>
        <p:nvSpPr>
          <p:cNvPr id="3" name="Text Placeholder 2"/>
          <p:cNvSpPr>
            <a:spLocks noGrp="1"/>
          </p:cNvSpPr>
          <p:nvPr>
            <p:ph type="body" idx="1"/>
          </p:nvPr>
        </p:nvSpPr>
        <p:spPr>
          <a:xfrm>
            <a:off x="2589212" y="1645920"/>
            <a:ext cx="8915400" cy="4373880"/>
          </a:xfrm>
        </p:spPr>
        <p:txBody>
          <a:bodyPr>
            <a:noAutofit/>
          </a:bodyPr>
          <a:lstStyle/>
          <a:p>
            <a:pPr marR="0" lvl="1" algn="just" rtl="1"/>
            <a:r>
              <a:rPr lang="fa-IR" sz="2800" b="1" i="0" u="none" strike="noStrike" baseline="0" dirty="0" smtClean="0">
                <a:solidFill>
                  <a:srgbClr val="1F4D78"/>
                </a:solidFill>
                <a:cs typeface="B Badr" panose="00000400000000000000" pitchFamily="2" charset="-78"/>
              </a:rPr>
              <a:t>6. شرايط دشوار زندگى آن حضرت مانند چند سال محصور بودن در شعب ابيطالب و ده سال جنگ با دشمنان اسلام، اجازه نمى‌داد كه همه احكام و قوانين اسلام را براى عموم مردم، بيان كند و همان اندازه هم كه اصحاب فرا مى‌گرفتند ضمانتى براى محفوظ ماندن نداشت و حتى كيفيت وضو گرفتن آن حضرت كه سالها در مرئى و منظر مردم بود مورد اختلاف، واقع شد و در جايى كه احكام چنين عملى در معرض اختلاف باشد عملى كه روزانه مورد حاجت همه مسلمانان بوده و هست و انگيزه چندانى براى تغيير و تحريف عمدى ندارد خطر اشتباه در نقل و تحريفات عمدى در مورد احكام دقيق و پيچيده به ويژه احكام و قوانينى كه با هوسهاى افراد و منافع گروهها برخورد مى‌كند به مراتب بيشتر خواهد بود.</a:t>
            </a:r>
          </a:p>
        </p:txBody>
      </p:sp>
    </p:spTree>
    <p:extLst>
      <p:ext uri="{BB962C8B-B14F-4D97-AF65-F5344CB8AC3E}">
        <p14:creationId xmlns:p14="http://schemas.microsoft.com/office/powerpoint/2010/main" val="989143349"/>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نتیجه گیری:</a:t>
            </a:r>
          </a:p>
        </p:txBody>
      </p:sp>
      <p:sp>
        <p:nvSpPr>
          <p:cNvPr id="3" name="Text Placeholder 2"/>
          <p:cNvSpPr>
            <a:spLocks noGrp="1"/>
          </p:cNvSpPr>
          <p:nvPr>
            <p:ph type="body" idx="1"/>
          </p:nvPr>
        </p:nvSpPr>
        <p:spPr/>
        <p:txBody>
          <a:bodyPr>
            <a:normAutofit/>
          </a:bodyPr>
          <a:lstStyle/>
          <a:p>
            <a:pPr marR="0" lvl="1" algn="just" rtl="1"/>
            <a:r>
              <a:rPr lang="fa-IR" sz="3400" b="1" i="0" u="none" strike="noStrike" baseline="0" dirty="0" smtClean="0">
                <a:solidFill>
                  <a:srgbClr val="1F4D78"/>
                </a:solidFill>
                <a:cs typeface="B Badr" panose="00000400000000000000" pitchFamily="2" charset="-78"/>
              </a:rPr>
              <a:t> با توجه به اين نكات، روشن مى‌شود كه هنگامى دين اسلام مى‌تواند بعنوان يك دين كامل و پاسخگوى نيازهاى همه انسانها تا پايان جهان، مطرح باشد كه در متن دين، راهى براى تأمين مصالح ضرورى جامعه، پيش بينى شده باشد مصالحى كه با رحلت پيامبر اكرم(ص) در معرض تهديد و تفويت قرار مى‌گرفت. و اين راه، چيزى جز نصب جانشين شايسته براى رسول اكرم(ص) نخواهد بود. </a:t>
            </a:r>
          </a:p>
        </p:txBody>
      </p:sp>
    </p:spTree>
    <p:extLst>
      <p:ext uri="{BB962C8B-B14F-4D97-AF65-F5344CB8AC3E}">
        <p14:creationId xmlns:p14="http://schemas.microsoft.com/office/powerpoint/2010/main" val="356769132"/>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خصوصیات جانشینی که چنین نتیجه ای محقق شود ...</a:t>
            </a:r>
          </a:p>
        </p:txBody>
      </p:sp>
      <p:sp>
        <p:nvSpPr>
          <p:cNvPr id="3" name="Text Placeholder 2"/>
          <p:cNvSpPr>
            <a:spLocks noGrp="1"/>
          </p:cNvSpPr>
          <p:nvPr>
            <p:ph type="body" idx="1"/>
          </p:nvPr>
        </p:nvSpPr>
        <p:spPr/>
        <p:txBody>
          <a:bodyPr>
            <a:normAutofit fontScale="92500"/>
          </a:bodyPr>
          <a:lstStyle/>
          <a:p>
            <a:pPr marR="0" lvl="1" algn="just" rtl="1"/>
            <a:r>
              <a:rPr lang="fa-IR" sz="3400" b="1" i="0" u="none" strike="noStrike" baseline="0" dirty="0" smtClean="0">
                <a:solidFill>
                  <a:srgbClr val="1F4D78"/>
                </a:solidFill>
                <a:cs typeface="B Badr" panose="00000400000000000000" pitchFamily="2" charset="-78"/>
              </a:rPr>
              <a:t>جانشينى كه داراى علم خدادادى باشد تا بتواند حقايق دين را با همه ابعاد و دقايقش بيان كند، و داراى ملكه عصمت باشد تا تحت تأثير انگيزه هاى نفسانى و شيطانى واقع نشود و مرتكب تحريف عمدى در دين نگردد. و نيز بتواند نقش تربيتى پيامبر اكرم(ص) را بعهده بگيرد و افراد مستعد را به عاليترين مدارج كمال برساند و همچنين در صورت مساعد بودن شرايط اجتماعى، متصدّى حكومت و تدبير امور جامعه شود و قوانين اجتماعى اسلام را اجراء كند و حق و عدالت را در جهان گسترش دهد.</a:t>
            </a:r>
          </a:p>
        </p:txBody>
      </p:sp>
    </p:spTree>
    <p:extLst>
      <p:ext uri="{BB962C8B-B14F-4D97-AF65-F5344CB8AC3E}">
        <p14:creationId xmlns:p14="http://schemas.microsoft.com/office/powerpoint/2010/main" val="3262532521"/>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حاصل آنكه: </a:t>
            </a:r>
          </a:p>
        </p:txBody>
      </p:sp>
      <p:sp>
        <p:nvSpPr>
          <p:cNvPr id="3" name="Text Placeholder 2"/>
          <p:cNvSpPr>
            <a:spLocks noGrp="1"/>
          </p:cNvSpPr>
          <p:nvPr>
            <p:ph type="body" idx="1"/>
          </p:nvPr>
        </p:nvSpPr>
        <p:spPr/>
        <p:txBody>
          <a:bodyPr>
            <a:normAutofit fontScale="92500" lnSpcReduction="20000"/>
          </a:bodyPr>
          <a:lstStyle/>
          <a:p>
            <a:pPr marR="0" lvl="1" algn="just" rtl="1"/>
            <a:r>
              <a:rPr lang="fa-IR" sz="3400" b="1" i="0" u="none" strike="noStrike" baseline="0" dirty="0" smtClean="0">
                <a:solidFill>
                  <a:srgbClr val="1F4D78"/>
                </a:solidFill>
                <a:cs typeface="B Badr" panose="00000400000000000000" pitchFamily="2" charset="-78"/>
              </a:rPr>
              <a:t>ختم نبوت هنگامى كه موافق با حكمت الهى خواهد بود كه توأم با نصب امام معصوم باشد امامى كه همه ويژگيهاى پيامبر اكرم(ص) به جز نبوت و رسالت را دارا باشد.</a:t>
            </a:r>
          </a:p>
          <a:p>
            <a:pPr marR="0" lvl="1" algn="just" rtl="1"/>
            <a:r>
              <a:rPr lang="fa-IR" sz="3400" b="1" i="0" u="none" strike="noStrike" baseline="0" dirty="0" smtClean="0">
                <a:solidFill>
                  <a:srgbClr val="1F4D78"/>
                </a:solidFill>
                <a:cs typeface="B Badr" panose="00000400000000000000" pitchFamily="2" charset="-78"/>
              </a:rPr>
              <a:t>بدين ترتيب، هم ضرورت وجود امام، ثابت مى‌شود؛ و هم لزوم علم خدادادى و مقام عصمت براى وى؛ و هم اينكه بايد از طرف خداى متعال، نصب شود زيرا اوست كه مى‌داند چنين علمى و چنين ملكه‌اى را به چه كسى عطا فرموده و اوست كه اصالتاً حق ولايت بر بندگانش را دارد و مى‌تواند چنين حقى را در مرتبه نازلتر به افراد واجد شرايط بدهد.</a:t>
            </a:r>
          </a:p>
        </p:txBody>
      </p:sp>
    </p:spTree>
    <p:extLst>
      <p:ext uri="{BB962C8B-B14F-4D97-AF65-F5344CB8AC3E}">
        <p14:creationId xmlns:p14="http://schemas.microsoft.com/office/powerpoint/2010/main" val="1328076166"/>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نکته مهم</a:t>
            </a:r>
          </a:p>
        </p:txBody>
      </p:sp>
      <p:sp>
        <p:nvSpPr>
          <p:cNvPr id="3" name="Text Placeholder 2"/>
          <p:cNvSpPr>
            <a:spLocks noGrp="1"/>
          </p:cNvSpPr>
          <p:nvPr>
            <p:ph type="body" idx="1"/>
          </p:nvPr>
        </p:nvSpPr>
        <p:spPr/>
        <p:txBody>
          <a:bodyPr>
            <a:noAutofit/>
          </a:bodyPr>
          <a:lstStyle/>
          <a:p>
            <a:pPr marR="0" lvl="1" algn="just" rtl="1"/>
            <a:r>
              <a:rPr lang="fa-IR" sz="3000" b="1" i="0" u="none" strike="noStrike" baseline="0" dirty="0" smtClean="0">
                <a:solidFill>
                  <a:srgbClr val="1F4D78"/>
                </a:solidFill>
                <a:cs typeface="B Badr" panose="00000400000000000000" pitchFamily="2" charset="-78"/>
              </a:rPr>
              <a:t>لازم به تذكر است كه اهل سنّت، هيچيك از اين ويژگيها را براى هيچيك از خلفاء، قائل نيستند و نه ادّعاى منصوب بودن آنان از طرف خدا و پيغمبر را دارند و نه ادّعاى علم خدادادى و ملكه عصمت براى خلفاء. بلكه موارد زيادى از لغزشها و اشتباهات و عجز ايشان از پاسخگويى به سؤالات دينى مردم را در كتابهاى معتبر خودشان ثبت </a:t>
            </a:r>
            <a:r>
              <a:rPr lang="fa-IR" sz="3000" b="1" i="0" u="none" strike="noStrike" baseline="0" dirty="0" smtClean="0">
                <a:solidFill>
                  <a:srgbClr val="1F4D78"/>
                </a:solidFill>
                <a:cs typeface="B Badr" panose="00000400000000000000" pitchFamily="2" charset="-78"/>
              </a:rPr>
              <a:t>كرده‌اند. </a:t>
            </a:r>
            <a:endParaRPr lang="fa-IR" sz="3000" b="1" i="0" u="none" strike="noStrike" baseline="0" dirty="0" smtClean="0">
              <a:solidFill>
                <a:srgbClr val="1F4D78"/>
              </a:solidFill>
              <a:cs typeface="B Badr" panose="00000400000000000000" pitchFamily="2" charset="-78"/>
            </a:endParaRPr>
          </a:p>
        </p:txBody>
      </p:sp>
    </p:spTree>
    <p:extLst>
      <p:ext uri="{BB962C8B-B14F-4D97-AF65-F5344CB8AC3E}">
        <p14:creationId xmlns:p14="http://schemas.microsoft.com/office/powerpoint/2010/main" val="545728715"/>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Homa" panose="00000400000000000000" pitchFamily="2" charset="-78"/>
              </a:rPr>
              <a:t>چند مثال</a:t>
            </a:r>
            <a:endParaRPr lang="fa-IR" dirty="0">
              <a:cs typeface="B Homa" panose="00000400000000000000" pitchFamily="2" charset="-78"/>
            </a:endParaRPr>
          </a:p>
        </p:txBody>
      </p:sp>
      <p:sp>
        <p:nvSpPr>
          <p:cNvPr id="3" name="Text Placeholder 2"/>
          <p:cNvSpPr>
            <a:spLocks noGrp="1"/>
          </p:cNvSpPr>
          <p:nvPr>
            <p:ph type="body" idx="1"/>
          </p:nvPr>
        </p:nvSpPr>
        <p:spPr/>
        <p:txBody>
          <a:bodyPr/>
          <a:lstStyle/>
          <a:p>
            <a:pPr marL="342900" lvl="1" indent="-342900" algn="just"/>
            <a:r>
              <a:rPr lang="fa-IR" sz="3000" b="1" dirty="0">
                <a:solidFill>
                  <a:srgbClr val="1F4D78"/>
                </a:solidFill>
                <a:cs typeface="B Badr" panose="00000400000000000000" pitchFamily="2" charset="-78"/>
              </a:rPr>
              <a:t>و از جمله از خليفه اول نقل كرده‌اند كه گفت: «انّ لى شيطاناً يعترينى» و از خليفه دوم نقل كرده‌اند كه بيعت با خليفه اول را «فلته» (كار عجولانه و حساب نشده) ناميد و نيز بارها اين جمله را به زبان آورد: «لو لا علىّ لهلك عمر» و اما لغزشهاى خليفه سوم و خلفاء بنى اميّه و بنى عبّاس، واضحتر از آن است كه نيازى به اشاره داشته باشد و هر كس اندك آشنايى با تاريخ مسلمين داشته باشد به قدر كافى، از اين مطالب آگاه مى‌باشد.</a:t>
            </a:r>
          </a:p>
          <a:p>
            <a:pPr algn="just"/>
            <a:endParaRPr lang="fa-IR" dirty="0"/>
          </a:p>
        </p:txBody>
      </p:sp>
    </p:spTree>
    <p:extLst>
      <p:ext uri="{BB962C8B-B14F-4D97-AF65-F5344CB8AC3E}">
        <p14:creationId xmlns:p14="http://schemas.microsoft.com/office/powerpoint/2010/main" val="1497240451"/>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پایان</a:t>
            </a:r>
          </a:p>
        </p:txBody>
      </p:sp>
      <p:sp>
        <p:nvSpPr>
          <p:cNvPr id="3" name="Text Placeholder 2"/>
          <p:cNvSpPr>
            <a:spLocks noGrp="1"/>
          </p:cNvSpPr>
          <p:nvPr>
            <p:ph type="body" idx="1"/>
          </p:nvPr>
        </p:nvSpPr>
        <p:spPr/>
        <p:txBody>
          <a:bodyPr>
            <a:normAutofit/>
          </a:bodyPr>
          <a:lstStyle/>
          <a:p>
            <a:pPr marR="0" lvl="1" algn="just" rtl="1"/>
            <a:r>
              <a:rPr lang="fa-IR" sz="3400" b="1" i="0" u="none" strike="noStrike" baseline="0" dirty="0" smtClean="0">
                <a:solidFill>
                  <a:srgbClr val="1F4D78"/>
                </a:solidFill>
                <a:cs typeface="B Badr" panose="00000400000000000000" pitchFamily="2" charset="-78"/>
              </a:rPr>
              <a:t>تنها شيعيان هستند كه به وجود شرايط سه گانه در امامان دوازده گانه معتقدند. و با توجه به بيان فوق، صحّت اعتقاد ايشان در مسأله امامت، ثابت مى‌شود و ديگر نيازى به دلايل تفصيلى نخواهد بود. در عين حال، در درس آينده به بعضى از دلايل مستفاد از كتاب و سنّت، اشاره خواهيم كرد.</a:t>
            </a:r>
          </a:p>
        </p:txBody>
      </p:sp>
    </p:spTree>
    <p:extLst>
      <p:ext uri="{BB962C8B-B14F-4D97-AF65-F5344CB8AC3E}">
        <p14:creationId xmlns:p14="http://schemas.microsoft.com/office/powerpoint/2010/main" val="1429566128"/>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8000"/>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dirty="0" smtClean="0">
                <a:solidFill>
                  <a:srgbClr val="2E74B5"/>
                </a:solidFill>
                <a:cs typeface="B Homa" panose="00000400000000000000" pitchFamily="2" charset="-78"/>
              </a:rPr>
              <a:t>والحمدلله رب العالمین</a:t>
            </a:r>
            <a:endParaRPr lang="en-US" b="0" i="0" u="none" strike="noStrike" baseline="0" dirty="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lstStyle/>
          <a:p>
            <a:endParaRPr lang="fa-IR" dirty="0"/>
          </a:p>
        </p:txBody>
      </p:sp>
    </p:spTree>
    <p:extLst>
      <p:ext uri="{BB962C8B-B14F-4D97-AF65-F5344CB8AC3E}">
        <p14:creationId xmlns:p14="http://schemas.microsoft.com/office/powerpoint/2010/main" val="1206458113"/>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dirty="0" smtClean="0">
                <a:solidFill>
                  <a:srgbClr val="2E74B5"/>
                </a:solidFill>
                <a:cs typeface="B Homa" panose="00000400000000000000" pitchFamily="2" charset="-78"/>
              </a:rPr>
              <a:t>مقدّمه </a:t>
            </a:r>
          </a:p>
        </p:txBody>
      </p:sp>
      <p:sp>
        <p:nvSpPr>
          <p:cNvPr id="3" name="Text Placeholder 2"/>
          <p:cNvSpPr>
            <a:spLocks noGrp="1"/>
          </p:cNvSpPr>
          <p:nvPr>
            <p:ph type="body" idx="1"/>
          </p:nvPr>
        </p:nvSpPr>
        <p:spPr/>
        <p:txBody>
          <a:bodyPr>
            <a:noAutofit/>
          </a:bodyPr>
          <a:lstStyle/>
          <a:p>
            <a:pPr marR="0" lvl="1" algn="just" rtl="1"/>
            <a:r>
              <a:rPr lang="fa-IR" sz="2400" b="1" i="0" u="none" strike="noStrike" baseline="0" dirty="0" smtClean="0">
                <a:solidFill>
                  <a:srgbClr val="1F4D78"/>
                </a:solidFill>
                <a:cs typeface="B Badr" panose="00000400000000000000" pitchFamily="2" charset="-78"/>
              </a:rPr>
              <a:t>بسيارى از كسانى كه تعمق و ژرف نگرى در مسائل اعتقادى ندارند چنين مى‌پندارند كه اختلاف شيعه و سنّى درباره امامت، جز اين نيست كه شيعيان معتقدند پيامبر اكرم(ص) على بن ابيطالب (ع) را براى جانشينى خود در اداره امور جامعه، تعيين كرده ولى اهل سنت معتقدند كه چنين چيزى انجام نگرفته و مردم به دلخواه خود، فرمانروايى را تعيين كردند و او جانشين را شخصاً برگزيد، و در مرحله سوم، تعيين فرمانروا به يك گروه شش نفرى سپرده شد، و خليفه چهارم بار ديگر با انتخاب عمومى تعيين گرديد. و بنابراين، روش خاصى براى تعيين فرمانروا در ميان مسلمانان، وجود نداشته است. و از اينروى، بعد از خليفه چهارم، هر كسى قدرت نظامى بيشترى داشت متصدى اين مقام شد چنانكه در كشورهاى غيراسلامى نيز كمابيش امر به همين منوال بود.</a:t>
            </a:r>
          </a:p>
        </p:txBody>
      </p:sp>
    </p:spTree>
    <p:extLst>
      <p:ext uri="{BB962C8B-B14F-4D97-AF65-F5344CB8AC3E}">
        <p14:creationId xmlns:p14="http://schemas.microsoft.com/office/powerpoint/2010/main" val="2296101287"/>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و به ديگر سخن: </a:t>
            </a:r>
          </a:p>
        </p:txBody>
      </p:sp>
      <p:sp>
        <p:nvSpPr>
          <p:cNvPr id="3" name="Text Placeholder 2"/>
          <p:cNvSpPr>
            <a:spLocks noGrp="1"/>
          </p:cNvSpPr>
          <p:nvPr>
            <p:ph type="body" idx="1"/>
          </p:nvPr>
        </p:nvSpPr>
        <p:spPr/>
        <p:txBody>
          <a:bodyPr>
            <a:normAutofit/>
          </a:bodyPr>
          <a:lstStyle/>
          <a:p>
            <a:pPr marR="0" lvl="1" algn="just" rtl="1"/>
            <a:r>
              <a:rPr lang="fa-IR" sz="3600" b="1" i="0" u="none" strike="noStrike" baseline="0" dirty="0" smtClean="0">
                <a:solidFill>
                  <a:srgbClr val="1F4D78"/>
                </a:solidFill>
                <a:cs typeface="B Badr" panose="00000400000000000000" pitchFamily="2" charset="-78"/>
              </a:rPr>
              <a:t>چنين تصور مى‌كنند كه شيعيان درباره تعيين نخستين امام، همان چيزى را معتقدند كه اهل سنّت درباره تعيين خليفه دوم از طرف خليفه اول، اعتقاد دارند با اين تفاوت كه نظر پيامبر اكرم(ص) مورد قبول مردم واقع نشد ولى نظر خليفه اول، از طرف مردم پذيرفته شد!</a:t>
            </a:r>
          </a:p>
        </p:txBody>
      </p:sp>
    </p:spTree>
    <p:extLst>
      <p:ext uri="{BB962C8B-B14F-4D97-AF65-F5344CB8AC3E}">
        <p14:creationId xmlns:p14="http://schemas.microsoft.com/office/powerpoint/2010/main" val="931768766"/>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ولى صرف نظر از اين سؤال كه :</a:t>
            </a:r>
          </a:p>
        </p:txBody>
      </p:sp>
      <p:sp>
        <p:nvSpPr>
          <p:cNvPr id="3" name="Text Placeholder 2"/>
          <p:cNvSpPr>
            <a:spLocks noGrp="1"/>
          </p:cNvSpPr>
          <p:nvPr>
            <p:ph type="body" idx="1"/>
          </p:nvPr>
        </p:nvSpPr>
        <p:spPr/>
        <p:txBody>
          <a:bodyPr>
            <a:normAutofit fontScale="92500" lnSpcReduction="20000"/>
          </a:bodyPr>
          <a:lstStyle/>
          <a:p>
            <a:pPr marR="0" lvl="1" algn="just" rtl="1"/>
            <a:r>
              <a:rPr lang="fa-IR" sz="3200" b="1" i="0" u="none" strike="noStrike" baseline="0" dirty="0" smtClean="0">
                <a:solidFill>
                  <a:srgbClr val="1F4D78"/>
                </a:solidFill>
                <a:cs typeface="B Badr" panose="00000400000000000000" pitchFamily="2" charset="-78"/>
              </a:rPr>
              <a:t>خليفه اول، اين حق را از كجا بدست آورده بود؟ </a:t>
            </a:r>
          </a:p>
          <a:p>
            <a:pPr marR="0" lvl="1" algn="just" rtl="1"/>
            <a:r>
              <a:rPr lang="fa-IR" sz="3200" b="1" i="0" u="none" strike="noStrike" baseline="0" dirty="0" smtClean="0">
                <a:solidFill>
                  <a:srgbClr val="1F4D78"/>
                </a:solidFill>
                <a:cs typeface="B Badr" panose="00000400000000000000" pitchFamily="2" charset="-78"/>
              </a:rPr>
              <a:t>و چرا رسول خدا (ص) براساس اعتقاد اهل سنّت به اندازه وى براى اسلام، دلسوزى نكرد و جامعه نوبنياد اسلامى را بى سرپرست رها كرد با اينكه هنگام بيرون رفتن از مدينه براى جهاد، جانشينى براى خودش معيّن مى‌كرد و با اينكه خود آن حضرت از وقوع اختلافات و فتنه ها در امّتش خبر داده بود، صرف نظر از اين سؤال ها و سؤال هاى ديگر، </a:t>
            </a:r>
          </a:p>
          <a:p>
            <a:pPr marR="0" lvl="1" algn="just" rtl="1"/>
            <a:r>
              <a:rPr lang="fa-IR" sz="3200" b="1" i="0" u="none" strike="noStrike" baseline="0" dirty="0" smtClean="0">
                <a:solidFill>
                  <a:srgbClr val="1F4D78"/>
                </a:solidFill>
                <a:cs typeface="B Badr" panose="00000400000000000000" pitchFamily="2" charset="-78"/>
              </a:rPr>
              <a:t>اساساً بايد توجه داشت كه اختلاف شيعه و سنّى، قبل از هر چيز در اين است، كه آيا امامت، يك مقام دينى و تابع تشريع و نصب الهى است يا يك سلطنت دنيوى و تابع عوامل اجتماعى؟ </a:t>
            </a:r>
          </a:p>
        </p:txBody>
      </p:sp>
    </p:spTree>
    <p:extLst>
      <p:ext uri="{BB962C8B-B14F-4D97-AF65-F5344CB8AC3E}">
        <p14:creationId xmlns:p14="http://schemas.microsoft.com/office/powerpoint/2010/main" val="4261918147"/>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اعتقاد شیعیان:</a:t>
            </a:r>
          </a:p>
        </p:txBody>
      </p:sp>
      <p:sp>
        <p:nvSpPr>
          <p:cNvPr id="3" name="Text Placeholder 2"/>
          <p:cNvSpPr>
            <a:spLocks noGrp="1"/>
          </p:cNvSpPr>
          <p:nvPr>
            <p:ph type="body" idx="1"/>
          </p:nvPr>
        </p:nvSpPr>
        <p:spPr/>
        <p:txBody>
          <a:bodyPr>
            <a:normAutofit/>
          </a:bodyPr>
          <a:lstStyle/>
          <a:p>
            <a:pPr marR="0" lvl="1" algn="just" rtl="1"/>
            <a:r>
              <a:rPr lang="fa-IR" sz="3200" b="1" i="0" u="none" strike="noStrike" baseline="0" dirty="0" smtClean="0">
                <a:solidFill>
                  <a:srgbClr val="1F4D78"/>
                </a:solidFill>
                <a:cs typeface="B Badr" panose="00000400000000000000" pitchFamily="2" charset="-78"/>
              </a:rPr>
              <a:t>و شيعيان معتقدند كه حتى شخص پيامبر اكرم(ص) هم نقش استدلالى در تعيين جانشين خود نداشتند بلكه آنرا به امر الهى، انجام دادند. و در واقع، حكمت ختم نبوت با نصب امام معصوم، ارتباط دارد و با وجود چنين امامى است كه مصالح لازم الاستيفاء جامعه اسلامى بعد از رحلت پيامبر اكرم(ص) تأمين مى‌شود.</a:t>
            </a:r>
          </a:p>
        </p:txBody>
      </p:sp>
    </p:spTree>
    <p:extLst>
      <p:ext uri="{BB962C8B-B14F-4D97-AF65-F5344CB8AC3E}">
        <p14:creationId xmlns:p14="http://schemas.microsoft.com/office/powerpoint/2010/main" val="2348977887"/>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normAutofit fontScale="92500" lnSpcReduction="20000"/>
          </a:bodyPr>
          <a:lstStyle/>
          <a:p>
            <a:pPr marR="0" lvl="1" algn="just" rtl="1"/>
            <a:r>
              <a:rPr lang="fa-IR" sz="3200" b="1" i="0" u="none" strike="noStrike" baseline="0" dirty="0" smtClean="0">
                <a:solidFill>
                  <a:srgbClr val="1F4D78"/>
                </a:solidFill>
                <a:cs typeface="B Badr" panose="00000400000000000000" pitchFamily="2" charset="-78"/>
              </a:rPr>
              <a:t>از اينجا روشن مى‌شود كه چرا امامت از ديدگاه شيعه بعنوان يك «اصل اعتقادى» مطرح است نه بعنوان يك حكم فقهى فرعى، و چرا ايشان شرايط سه گانه (علم خدادادى، عصمت، نصب الهى) را در امام، معتبر مى‌دانند، و چرا در عرف كلام شيعى، اين مفاهيم با مفهوم مرجعيّت در شناختن احكام الهى و حكومت و فرمانروايى بر جامعه اسلامى، عجين شده بدان گونه كه گويى واژه امامت، بر همگى آنها دلالت مى‌كند.</a:t>
            </a:r>
          </a:p>
          <a:p>
            <a:pPr marR="0" lvl="0" algn="just" rtl="1"/>
            <a:r>
              <a:rPr lang="fa-IR" sz="3200" b="1" i="0" u="none" strike="noStrike" baseline="0" dirty="0" smtClean="0">
                <a:solidFill>
                  <a:srgbClr val="525252"/>
                </a:solidFill>
                <a:cs typeface="B Mitra" panose="00000400000000000000" pitchFamily="2" charset="-78"/>
              </a:rPr>
              <a:t>اينك با توجه به مفهوم امامت و موقعيّت آن در ميان مجموعه عقايد شيعه، به بيان صحّت اين عقيده مى‌پردازيم.</a:t>
            </a:r>
          </a:p>
        </p:txBody>
      </p:sp>
    </p:spTree>
    <p:extLst>
      <p:ext uri="{BB962C8B-B14F-4D97-AF65-F5344CB8AC3E}">
        <p14:creationId xmlns:p14="http://schemas.microsoft.com/office/powerpoint/2010/main" val="112141983"/>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ضرورت وجود امام</a:t>
            </a:r>
          </a:p>
        </p:txBody>
      </p:sp>
      <p:sp>
        <p:nvSpPr>
          <p:cNvPr id="3" name="Text Placeholder 2"/>
          <p:cNvSpPr>
            <a:spLocks noGrp="1"/>
          </p:cNvSpPr>
          <p:nvPr>
            <p:ph type="body" idx="1"/>
          </p:nvPr>
        </p:nvSpPr>
        <p:spPr/>
        <p:txBody>
          <a:bodyPr/>
          <a:lstStyle/>
          <a:p>
            <a:pPr marR="0" lvl="0" rtl="1"/>
            <a:r>
              <a:rPr lang="fa-IR" b="1" i="0" u="none" strike="noStrike" baseline="0" smtClean="0">
                <a:solidFill>
                  <a:srgbClr val="525252"/>
                </a:solidFill>
                <a:cs typeface="B Mitra" panose="00000400000000000000" pitchFamily="2" charset="-78"/>
              </a:rPr>
              <a:t>این مطلب با مقدمات و نتیجه ثابت می شود.</a:t>
            </a:r>
          </a:p>
        </p:txBody>
      </p:sp>
    </p:spTree>
    <p:extLst>
      <p:ext uri="{BB962C8B-B14F-4D97-AF65-F5344CB8AC3E}">
        <p14:creationId xmlns:p14="http://schemas.microsoft.com/office/powerpoint/2010/main" val="215295906"/>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مقدمه 1،2</a:t>
            </a:r>
          </a:p>
        </p:txBody>
      </p:sp>
      <p:sp>
        <p:nvSpPr>
          <p:cNvPr id="3" name="Text Placeholder 2"/>
          <p:cNvSpPr>
            <a:spLocks noGrp="1"/>
          </p:cNvSpPr>
          <p:nvPr>
            <p:ph type="body" idx="1"/>
          </p:nvPr>
        </p:nvSpPr>
        <p:spPr/>
        <p:txBody>
          <a:bodyPr>
            <a:normAutofit lnSpcReduction="10000"/>
          </a:bodyPr>
          <a:lstStyle/>
          <a:p>
            <a:pPr marR="0" lvl="1" algn="just" rtl="1"/>
            <a:r>
              <a:rPr lang="fa-IR" sz="3200" b="1" i="0" u="none" strike="noStrike" baseline="0" dirty="0" smtClean="0">
                <a:solidFill>
                  <a:srgbClr val="1F4D78"/>
                </a:solidFill>
                <a:cs typeface="B Badr" panose="00000400000000000000" pitchFamily="2" charset="-78"/>
              </a:rPr>
              <a:t>1. تحقق يافتن هدف از آفرينش انسان، منوط به راهنمايى وى بوسيله وحى است.</a:t>
            </a:r>
          </a:p>
          <a:p>
            <a:pPr marR="0" lvl="1" algn="just" rtl="1"/>
            <a:r>
              <a:rPr lang="fa-IR" sz="3200" b="1" i="0" u="none" strike="noStrike" baseline="0" dirty="0" smtClean="0">
                <a:solidFill>
                  <a:srgbClr val="1F4D78"/>
                </a:solidFill>
                <a:cs typeface="B Badr" panose="00000400000000000000" pitchFamily="2" charset="-78"/>
              </a:rPr>
              <a:t>2. حكمت الهى اقتضاء داشته كه پيامبرانى را مبعوث فرمايد تا راه سعادت دنيا و آخرت را به بشر بياموزند و اين نياز وى را برطرف سازند، و نيز به تربيت افراد مستعد بپردازند و آن را تا آخرين مرحله كمالى كه بر ايشان ميسّر است برسانند، و همچنين در صورتى كه شرايط اجتماعى، مساعد باشد اجراء قوانين اجتماعى دين را بعهده بگيرند.</a:t>
            </a:r>
          </a:p>
        </p:txBody>
      </p:sp>
    </p:spTree>
    <p:extLst>
      <p:ext uri="{BB962C8B-B14F-4D97-AF65-F5344CB8AC3E}">
        <p14:creationId xmlns:p14="http://schemas.microsoft.com/office/powerpoint/2010/main" val="3937312445"/>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مقدمه 3 و 4</a:t>
            </a:r>
          </a:p>
        </p:txBody>
      </p:sp>
      <p:sp>
        <p:nvSpPr>
          <p:cNvPr id="3" name="Text Placeholder 2"/>
          <p:cNvSpPr>
            <a:spLocks noGrp="1"/>
          </p:cNvSpPr>
          <p:nvPr>
            <p:ph type="body" idx="1"/>
          </p:nvPr>
        </p:nvSpPr>
        <p:spPr/>
        <p:txBody>
          <a:bodyPr>
            <a:normAutofit/>
          </a:bodyPr>
          <a:lstStyle/>
          <a:p>
            <a:pPr marR="0" lvl="1" algn="just" rtl="1"/>
            <a:r>
              <a:rPr lang="fa-IR" sz="3400" b="1" i="0" u="none" strike="noStrike" baseline="0" dirty="0" smtClean="0">
                <a:solidFill>
                  <a:srgbClr val="1F4D78"/>
                </a:solidFill>
                <a:cs typeface="B Badr" panose="00000400000000000000" pitchFamily="2" charset="-78"/>
              </a:rPr>
              <a:t>3. دين مقدّس اسلام، همگانى و جاودانى و نسخ ناشدنى است و بعد از پيامبر اسلام (ص) پيامبرى نخواهد آمد</a:t>
            </a:r>
            <a:r>
              <a:rPr lang="fa-IR" sz="3400" b="1" i="0" u="none" strike="noStrike" baseline="0" dirty="0" smtClean="0">
                <a:solidFill>
                  <a:srgbClr val="1F4D78"/>
                </a:solidFill>
                <a:cs typeface="B Badr" panose="00000400000000000000" pitchFamily="2" charset="-78"/>
              </a:rPr>
              <a:t>.</a:t>
            </a:r>
          </a:p>
          <a:p>
            <a:pPr marR="0" lvl="1" algn="just" rtl="1"/>
            <a:endParaRPr lang="fa-IR" sz="3400" b="1" dirty="0">
              <a:solidFill>
                <a:srgbClr val="1F4D78"/>
              </a:solidFill>
              <a:cs typeface="B Badr" panose="00000400000000000000" pitchFamily="2" charset="-78"/>
            </a:endParaRPr>
          </a:p>
          <a:p>
            <a:pPr marR="0" lvl="1" algn="just" rtl="1"/>
            <a:r>
              <a:rPr lang="fa-IR" sz="3400" b="1" i="0" u="none" strike="noStrike" baseline="0" dirty="0" smtClean="0">
                <a:solidFill>
                  <a:srgbClr val="1F4D78"/>
                </a:solidFill>
                <a:cs typeface="B Badr" panose="00000400000000000000" pitchFamily="2" charset="-78"/>
              </a:rPr>
              <a:t> </a:t>
            </a:r>
            <a:r>
              <a:rPr lang="fa-IR" sz="3400" b="1" i="0" u="none" strike="noStrike" baseline="0" dirty="0" smtClean="0">
                <a:solidFill>
                  <a:srgbClr val="1F4D78"/>
                </a:solidFill>
                <a:cs typeface="B Badr" panose="00000400000000000000" pitchFamily="2" charset="-78"/>
              </a:rPr>
              <a:t>4. ختم نبوت در صورتى با حكمت بعثت انبياء وفق مى‌دهد كه آخرين شريعت آسمانى، پاسخگوى همه نيازهاى بشر باشد و بقاء آن تا پايان جهان، تضمين شده باشد.</a:t>
            </a:r>
          </a:p>
        </p:txBody>
      </p:sp>
    </p:spTree>
    <p:extLst>
      <p:ext uri="{BB962C8B-B14F-4D97-AF65-F5344CB8AC3E}">
        <p14:creationId xmlns:p14="http://schemas.microsoft.com/office/powerpoint/2010/main" val="2102133860"/>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21</TotalTime>
  <Words>1495</Words>
  <Application>Microsoft Office PowerPoint</Application>
  <PresentationFormat>Widescreen</PresentationFormat>
  <Paragraphs>47</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B Badr</vt:lpstr>
      <vt:lpstr>B Homa</vt:lpstr>
      <vt:lpstr>B Mitra</vt:lpstr>
      <vt:lpstr>Century Gothic</vt:lpstr>
      <vt:lpstr>Tahoma</vt:lpstr>
      <vt:lpstr>Wingdings 3</vt:lpstr>
      <vt:lpstr>Wisp</vt:lpstr>
      <vt:lpstr>بسم الله الرحمن الرحیم</vt:lpstr>
      <vt:lpstr>مقدّمه </vt:lpstr>
      <vt:lpstr>و به ديگر سخن: </vt:lpstr>
      <vt:lpstr>ولى صرف نظر از اين سؤال كه :</vt:lpstr>
      <vt:lpstr>اعتقاد شیعیان:</vt:lpstr>
      <vt:lpstr>PowerPoint Presentation</vt:lpstr>
      <vt:lpstr>ضرورت وجود امام</vt:lpstr>
      <vt:lpstr>مقدمه 1،2</vt:lpstr>
      <vt:lpstr>مقدمه 3 و 4</vt:lpstr>
      <vt:lpstr>مقدمه 5</vt:lpstr>
      <vt:lpstr>مقدمه 6</vt:lpstr>
      <vt:lpstr>نتیجه گیری:</vt:lpstr>
      <vt:lpstr>خصوصیات جانشینی که چنین نتیجه ای محقق شود ...</vt:lpstr>
      <vt:lpstr>حاصل آنكه: </vt:lpstr>
      <vt:lpstr>نکته مهم</vt:lpstr>
      <vt:lpstr>چند مثال</vt:lpstr>
      <vt:lpstr>پایان</vt:lpstr>
      <vt:lpstr>والحمدلله رب العالمین</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bakhtiarvand</dc:creator>
  <cp:lastModifiedBy>bakhtiarvand</cp:lastModifiedBy>
  <cp:revision>8</cp:revision>
  <dcterms:created xsi:type="dcterms:W3CDTF">2015-04-13T02:22:52Z</dcterms:created>
  <dcterms:modified xsi:type="dcterms:W3CDTF">2015-04-13T02:44:44Z</dcterms:modified>
</cp:coreProperties>
</file>