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3" r:id="rId1"/>
  </p:sldMasterIdLst>
  <p:notesMasterIdLst>
    <p:notesMasterId r:id="rId24"/>
  </p:notesMasterIdLst>
  <p:sldIdLst>
    <p:sldId id="262" r:id="rId2"/>
    <p:sldId id="263" r:id="rId3"/>
    <p:sldId id="269" r:id="rId4"/>
    <p:sldId id="279" r:id="rId5"/>
    <p:sldId id="292" r:id="rId6"/>
    <p:sldId id="280" r:id="rId7"/>
    <p:sldId id="278" r:id="rId8"/>
    <p:sldId id="291" r:id="rId9"/>
    <p:sldId id="277" r:id="rId10"/>
    <p:sldId id="290" r:id="rId11"/>
    <p:sldId id="276" r:id="rId12"/>
    <p:sldId id="273" r:id="rId13"/>
    <p:sldId id="275" r:id="rId14"/>
    <p:sldId id="294" r:id="rId15"/>
    <p:sldId id="274" r:id="rId16"/>
    <p:sldId id="264" r:id="rId17"/>
    <p:sldId id="258" r:id="rId18"/>
    <p:sldId id="293" r:id="rId19"/>
    <p:sldId id="270" r:id="rId20"/>
    <p:sldId id="272" r:id="rId21"/>
    <p:sldId id="284" r:id="rId22"/>
    <p:sldId id="26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B35CC7-934D-40F7-88A4-008241F64565}" type="datetimeFigureOut">
              <a:rPr lang="en-US" smtClean="0"/>
              <a:pPr/>
              <a:t>5/19/2016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F9082B-64CE-4629-82EA-109C4D50F9D8}" type="slidenum">
              <a:rPr lang="en-US" smtClean="0"/>
              <a:pPr/>
              <a:t>‹#›</a:t>
            </a:fld>
            <a:endParaRPr lang="en-US"/>
          </a:p>
        </p:txBody>
      </p:sp>
    </p:spTree>
    <p:extLst>
      <p:ext uri="{BB962C8B-B14F-4D97-AF65-F5344CB8AC3E}">
        <p14:creationId xmlns:p14="http://schemas.microsoft.com/office/powerpoint/2010/main" val="417419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F9082B-64CE-4629-82EA-109C4D50F9D8}" type="slidenum">
              <a:rPr lang="en-US" smtClean="0"/>
              <a:pPr/>
              <a:t>9</a:t>
            </a:fld>
            <a:endParaRPr lang="en-US"/>
          </a:p>
        </p:txBody>
      </p:sp>
    </p:spTree>
    <p:extLst>
      <p:ext uri="{BB962C8B-B14F-4D97-AF65-F5344CB8AC3E}">
        <p14:creationId xmlns:p14="http://schemas.microsoft.com/office/powerpoint/2010/main" val="826919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75406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27640063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725794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25587693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688049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23603841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36889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65692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89860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pPr/>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02911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pPr/>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245059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pPr/>
              <a:t>5/19/2016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45433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01888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761395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919329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pPr/>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126778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pPr/>
              <a:t>5/19/2016</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556182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539" y="3173345"/>
            <a:ext cx="8680429" cy="1452283"/>
          </a:xfrm>
        </p:spPr>
        <p:txBody>
          <a:bodyPr>
            <a:normAutofit/>
          </a:bodyPr>
          <a:lstStyle/>
          <a:p>
            <a:r>
              <a:rPr lang="fa-IR" sz="8000" dirty="0">
                <a:solidFill>
                  <a:srgbClr val="00B050"/>
                </a:solidFill>
                <a:latin typeface="Andalus" panose="02020603050405020304" pitchFamily="18" charset="-78"/>
                <a:cs typeface="Andalus" panose="02020603050405020304" pitchFamily="18" charset="-78"/>
              </a:rPr>
              <a:t>بسم الله الرحمن الرحيم</a:t>
            </a:r>
            <a:endParaRPr lang="en-US" sz="8000" dirty="0">
              <a:solidFill>
                <a:srgbClr val="00B05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323738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798490"/>
            <a:ext cx="6347714" cy="5242873"/>
          </a:xfrm>
        </p:spPr>
        <p:txBody>
          <a:bodyPr>
            <a:normAutofit/>
          </a:bodyPr>
          <a:lstStyle/>
          <a:p>
            <a:pPr marL="0" indent="0" algn="r">
              <a:buNone/>
            </a:pPr>
            <a:r>
              <a:rPr lang="fa-IR" sz="2600" b="1" dirty="0" smtClean="0">
                <a:solidFill>
                  <a:srgbClr val="FF0000"/>
                </a:solidFill>
                <a:cs typeface="B Nazanin" panose="00000400000000000000" pitchFamily="2" charset="-78"/>
              </a:rPr>
              <a:t>خطرات اصلی مورد پوشش :</a:t>
            </a:r>
            <a:endParaRPr lang="en-US" sz="2600" b="1" dirty="0" smtClean="0">
              <a:solidFill>
                <a:srgbClr val="FF0000"/>
              </a:solidFill>
              <a:cs typeface="B Nazanin" panose="00000400000000000000" pitchFamily="2" charset="-78"/>
            </a:endParaRPr>
          </a:p>
          <a:p>
            <a:pPr marL="0" indent="0" algn="r" rtl="1">
              <a:buNone/>
            </a:pPr>
            <a:endParaRPr lang="en-US" b="1" dirty="0">
              <a:cs typeface="B Nazanin" panose="00000400000000000000" pitchFamily="2" charset="-78"/>
            </a:endParaRPr>
          </a:p>
          <a:p>
            <a:pPr marL="0" indent="0" algn="r" rtl="1">
              <a:buNone/>
            </a:pPr>
            <a:r>
              <a:rPr lang="ar-SA" b="1" dirty="0" smtClean="0">
                <a:cs typeface="B Nazanin" panose="00000400000000000000" pitchFamily="2" charset="-78"/>
              </a:rPr>
              <a:t>در </a:t>
            </a:r>
            <a:r>
              <a:rPr lang="ar-SA" b="1" dirty="0">
                <a:cs typeface="B Nazanin" panose="00000400000000000000" pitchFamily="2" charset="-78"/>
              </a:rPr>
              <a:t>بيمه مسئوليت مدني دارندگان وسيله نقليه دو نوع پوشش جاني و مالي وجود دارد. در واقع حداقلي كه در قانون براي اين بيمه تعيين گشته است تعهد اصلي بيمه گر است كه بيمه اجباري نيز ناميده مي شود .</a:t>
            </a:r>
            <a:endParaRPr lang="en-US" b="1" dirty="0">
              <a:cs typeface="B Nazanin" panose="00000400000000000000" pitchFamily="2" charset="-78"/>
            </a:endParaRPr>
          </a:p>
          <a:p>
            <a:pPr marL="0" indent="0" algn="r">
              <a:buNone/>
            </a:pPr>
            <a:r>
              <a:rPr lang="ar-SA" b="1" dirty="0">
                <a:cs typeface="B Nazanin" panose="00000400000000000000" pitchFamily="2" charset="-78"/>
              </a:rPr>
              <a:t>پوشش جاني حداكثر خسارتي است كه در صورت بروز حادثه جاني براي شخص ثالث خسارت ديده پرداخت مي گردد . پوشش مالي حداكثر خسارتي است كه در صورت بروز حادثه مالي براي شخص ثالث خسارت ديده پرداخت مي </a:t>
            </a:r>
            <a:r>
              <a:rPr lang="ar-SA" b="1" dirty="0" smtClean="0">
                <a:cs typeface="B Nazanin" panose="00000400000000000000" pitchFamily="2" charset="-78"/>
              </a:rPr>
              <a:t>گردد</a:t>
            </a:r>
            <a:endParaRPr lang="en-US" b="1" dirty="0" smtClean="0">
              <a:cs typeface="B Nazanin" panose="00000400000000000000" pitchFamily="2" charset="-78"/>
            </a:endParaRPr>
          </a:p>
          <a:p>
            <a:pPr marL="0" indent="0" algn="r">
              <a:buNone/>
            </a:pPr>
            <a:r>
              <a:rPr lang="ar-SA" dirty="0"/>
              <a:t>خسارتهاي وارد به اشخاص ناشي از تصادف ، سقوط ، آتش سوزي يا انفجار وسيله نقليه اي كه داراي بيمه شخص ثالث است و نيز خسارتهايي كه از محمولات وسيله نقليه مذكور به اشخاص ثالث وارد مي شود.</a:t>
            </a:r>
            <a:endParaRPr lang="en-US" dirty="0"/>
          </a:p>
          <a:p>
            <a:pPr marL="0" indent="0" algn="r">
              <a:buNone/>
            </a:pPr>
            <a:r>
              <a:rPr lang="ar-SA" b="1" dirty="0" smtClean="0">
                <a:cs typeface="B Nazanin" panose="00000400000000000000" pitchFamily="2" charset="-78"/>
              </a:rPr>
              <a:t> </a:t>
            </a:r>
            <a:r>
              <a:rPr lang="en-US" b="1" dirty="0" smtClean="0">
                <a:solidFill>
                  <a:srgbClr val="FF0000"/>
                </a:solidFill>
                <a:cs typeface="B Nazanin" panose="00000400000000000000" pitchFamily="2" charset="-78"/>
              </a:rPr>
              <a:t> </a:t>
            </a:r>
            <a:endParaRPr lang="en-US"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32481775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264" y="463641"/>
            <a:ext cx="6347714" cy="5294388"/>
          </a:xfrm>
        </p:spPr>
        <p:txBody>
          <a:bodyPr>
            <a:normAutofit fontScale="92500" lnSpcReduction="20000"/>
          </a:bodyPr>
          <a:lstStyle/>
          <a:p>
            <a:pPr marL="0" indent="0" algn="r">
              <a:buNone/>
            </a:pPr>
            <a:r>
              <a:rPr lang="fa-IR" sz="2600" b="1" dirty="0" smtClean="0">
                <a:solidFill>
                  <a:srgbClr val="FF0000"/>
                </a:solidFill>
                <a:cs typeface="B Nazanin" panose="00000400000000000000" pitchFamily="2" charset="-78"/>
              </a:rPr>
              <a:t>خطرات خارج از تعهد :</a:t>
            </a:r>
          </a:p>
          <a:p>
            <a:pPr marL="0" indent="0" algn="r">
              <a:buNone/>
            </a:pPr>
            <a:endParaRPr lang="en-US" sz="2600" b="1" dirty="0" smtClean="0">
              <a:solidFill>
                <a:srgbClr val="FF0000"/>
              </a:solidFill>
              <a:cs typeface="B Nazanin" panose="00000400000000000000" pitchFamily="2" charset="-78"/>
            </a:endParaRPr>
          </a:p>
          <a:p>
            <a:pPr marL="0" indent="0" algn="r" rtl="1">
              <a:buNone/>
            </a:pPr>
            <a:r>
              <a:rPr lang="fa-IR" sz="2100" b="1" dirty="0" smtClean="0">
                <a:cs typeface="B Nazanin" panose="00000400000000000000" pitchFamily="2" charset="-78"/>
              </a:rPr>
              <a:t>1</a:t>
            </a:r>
            <a:r>
              <a:rPr lang="ar-SA" sz="2100" b="1" dirty="0" smtClean="0">
                <a:cs typeface="B Nazanin" panose="00000400000000000000" pitchFamily="2" charset="-78"/>
              </a:rPr>
              <a:t>- </a:t>
            </a:r>
            <a:r>
              <a:rPr lang="ar-SA" sz="2100" b="1" dirty="0">
                <a:cs typeface="B Nazanin" panose="00000400000000000000" pitchFamily="2" charset="-78"/>
              </a:rPr>
              <a:t>خسارتهاي وارده به سرنشين غير قانوني وسايل </a:t>
            </a:r>
            <a:r>
              <a:rPr lang="fa-IR" sz="2100" b="1" dirty="0">
                <a:cs typeface="B Nazanin" panose="00000400000000000000" pitchFamily="2" charset="-78"/>
              </a:rPr>
              <a:t>نقلیه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2- خسارتهاي وارد به بيمه گذار يا كالاها ، اموال ، اجناس ، ساختمانها و وسايل نقليه تحت مالكيت يا تصرف  بيمه گذار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3- خسارت هاي وارد شده به محمولات وسايل نقليه مورد بيمه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4- خسارت هاي وارد شده به اشخاص ثالث در هنگام بارگيري يا باراندازي محمولات وسايل نقليه مورد بيمه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5- خسارت هاي ناشي از خطرات اجتناب ناپذير نظير جنگ ، سيل و زلزله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6- خسارت هاي مستقيم يا غير مستقيم ناشي از تشعشعات اتمي و راديو اكتيو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7- خسارت هاي ناشي از محكوميت جزايي و پرداخت جرايم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8- خسارت هاي ناشي از حوادث كه در خارج از كشور اتفاق مي </a:t>
            </a:r>
            <a:r>
              <a:rPr lang="ar-SA" sz="2100" b="1" dirty="0" smtClean="0">
                <a:cs typeface="B Nazanin" panose="00000400000000000000" pitchFamily="2" charset="-78"/>
              </a:rPr>
              <a:t>افتد</a:t>
            </a:r>
            <a:r>
              <a:rPr lang="fa-IR" sz="2100" b="1" dirty="0" smtClean="0">
                <a:cs typeface="B Nazanin" panose="00000400000000000000" pitchFamily="2" charset="-78"/>
              </a:rPr>
              <a:t>.</a:t>
            </a:r>
          </a:p>
          <a:p>
            <a:pPr marL="0" indent="0" algn="r" rtl="1">
              <a:buNone/>
            </a:pPr>
            <a:r>
              <a:rPr lang="fa-IR" sz="1900" b="1" dirty="0">
                <a:cs typeface="B Nazanin" panose="00000400000000000000" pitchFamily="2" charset="-78"/>
              </a:rPr>
              <a:t>9</a:t>
            </a:r>
            <a:r>
              <a:rPr lang="ar-SA" sz="1900" b="1" dirty="0" smtClean="0">
                <a:cs typeface="B Nazanin" panose="00000400000000000000" pitchFamily="2" charset="-78"/>
              </a:rPr>
              <a:t>- </a:t>
            </a:r>
            <a:r>
              <a:rPr lang="ar-SA" sz="1900" b="1" dirty="0">
                <a:cs typeface="B Nazanin" panose="00000400000000000000" pitchFamily="2" charset="-78"/>
              </a:rPr>
              <a:t>بكار بردن وسيله نقليه در مسابقات شرط بندي و آزمايشهاي فني و رانندگي .</a:t>
            </a:r>
            <a:endParaRPr lang="en-US" sz="1900" b="1" dirty="0">
              <a:cs typeface="B Nazanin" panose="00000400000000000000" pitchFamily="2" charset="-78"/>
            </a:endParaRPr>
          </a:p>
          <a:p>
            <a:pPr marL="0" indent="0" algn="r" rtl="1">
              <a:buNone/>
            </a:pPr>
            <a:r>
              <a:rPr lang="fa-IR" sz="1900" b="1" dirty="0" smtClean="0">
                <a:cs typeface="B Nazanin" panose="00000400000000000000" pitchFamily="2" charset="-78"/>
              </a:rPr>
              <a:t>10- </a:t>
            </a:r>
            <a:r>
              <a:rPr lang="ar-SA" sz="1900" b="1" dirty="0" smtClean="0">
                <a:cs typeface="B Nazanin" panose="00000400000000000000" pitchFamily="2" charset="-78"/>
              </a:rPr>
              <a:t>حريق </a:t>
            </a:r>
            <a:r>
              <a:rPr lang="ar-SA" sz="1900" b="1" dirty="0">
                <a:cs typeface="B Nazanin" panose="00000400000000000000" pitchFamily="2" charset="-78"/>
              </a:rPr>
              <a:t>در اثر سوخت گيري اتومبيل .</a:t>
            </a:r>
            <a:endParaRPr lang="en-US" sz="1900" b="1" dirty="0">
              <a:cs typeface="B Nazanin" panose="00000400000000000000" pitchFamily="2" charset="-78"/>
            </a:endParaRPr>
          </a:p>
          <a:p>
            <a:pPr marL="0" indent="0" algn="r" rtl="1">
              <a:buNone/>
            </a:pPr>
            <a:endParaRPr lang="en-US" sz="2600" b="1" dirty="0">
              <a:solidFill>
                <a:srgbClr val="FF0000"/>
              </a:solidFill>
              <a:cs typeface="B Nazanin" panose="00000400000000000000" pitchFamily="2" charset="-78"/>
            </a:endParaRPr>
          </a:p>
        </p:txBody>
      </p:sp>
      <p:sp>
        <p:nvSpPr>
          <p:cNvPr id="4" name="Content Placeholder 2"/>
          <p:cNvSpPr txBox="1">
            <a:spLocks/>
          </p:cNvSpPr>
          <p:nvPr/>
        </p:nvSpPr>
        <p:spPr>
          <a:xfrm>
            <a:off x="326264" y="2312990"/>
            <a:ext cx="678344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a:p>
        </p:txBody>
      </p:sp>
    </p:spTree>
    <p:extLst>
      <p:ext uri="{BB962C8B-B14F-4D97-AF65-F5344CB8AC3E}">
        <p14:creationId xmlns:p14="http://schemas.microsoft.com/office/powerpoint/2010/main" val="14248474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93690" y="1236931"/>
            <a:ext cx="6348413" cy="5281612"/>
          </a:xfrm>
        </p:spPr>
        <p:txBody>
          <a:bodyPr>
            <a:normAutofit/>
          </a:bodyPr>
          <a:lstStyle/>
          <a:p>
            <a:pPr marL="0" indent="0" algn="r">
              <a:buNone/>
            </a:pPr>
            <a:r>
              <a:rPr lang="ar-SA" sz="2600" dirty="0">
                <a:solidFill>
                  <a:srgbClr val="FF0000"/>
                </a:solidFill>
                <a:cs typeface="B Nazanin" panose="00000400000000000000" pitchFamily="2" charset="-78"/>
              </a:rPr>
              <a:t>بيمه‌ مازاد مسئوليت‌ مدني‌شخص‌ ثالث‌ تا حد </a:t>
            </a:r>
            <a:r>
              <a:rPr lang="ar-SA" sz="2600" dirty="0" smtClean="0">
                <a:solidFill>
                  <a:srgbClr val="FF0000"/>
                </a:solidFill>
                <a:cs typeface="B Nazanin" panose="00000400000000000000" pitchFamily="2" charset="-78"/>
              </a:rPr>
              <a:t>ديه</a:t>
            </a:r>
            <a:r>
              <a:rPr lang="fa-IR" sz="2600" dirty="0" smtClean="0">
                <a:solidFill>
                  <a:srgbClr val="FF0000"/>
                </a:solidFill>
                <a:cs typeface="B Nazanin" panose="00000400000000000000" pitchFamily="2" charset="-78"/>
              </a:rPr>
              <a:t> :</a:t>
            </a:r>
          </a:p>
          <a:p>
            <a:pPr marL="0" indent="0" algn="r">
              <a:buNone/>
            </a:pPr>
            <a:endParaRPr lang="en-US" sz="2100" b="1" dirty="0" smtClean="0">
              <a:cs typeface="B Nazanin" panose="00000400000000000000" pitchFamily="2" charset="-78"/>
            </a:endParaRPr>
          </a:p>
          <a:p>
            <a:pPr marL="0" indent="0" algn="just" rtl="1">
              <a:buNone/>
            </a:pPr>
            <a:r>
              <a:rPr lang="ar-SA" sz="2100" b="1" dirty="0" smtClean="0">
                <a:cs typeface="B Nazanin" panose="00000400000000000000" pitchFamily="2" charset="-78"/>
              </a:rPr>
              <a:t>باتوجه‌ </a:t>
            </a:r>
            <a:r>
              <a:rPr lang="ar-SA" sz="2100" b="1" dirty="0">
                <a:cs typeface="B Nazanin" panose="00000400000000000000" pitchFamily="2" charset="-78"/>
              </a:rPr>
              <a:t>به‌ قوانين‌ مصوب‌ شركتهاي‌ بيمه‌ با در نظر گرفتن‌ محدوديت‌ پوشش‌ بيمه‌اي‌ غرامت‌ مالي‌ وجاني‌ بيمه‌نامه‌ شخص‌ ثالث‌ اقدام‌ به‌ ارائه‌ بيمه‌نامه‌اي‌ مازاد با همان‌ شرايط و چند شرط اضافي‌ خاص‌كرده‌ و آن‌ را بيمه‌نامه‌ مازاد </a:t>
            </a:r>
            <a:r>
              <a:rPr lang="ar-SA" sz="2100" b="1" dirty="0" smtClean="0">
                <a:cs typeface="B Nazanin" panose="00000400000000000000" pitchFamily="2" charset="-78"/>
              </a:rPr>
              <a:t>ثالث‌</a:t>
            </a:r>
            <a:r>
              <a:rPr lang="fa-IR" sz="2100" b="1" dirty="0">
                <a:cs typeface="B Nazanin" panose="00000400000000000000" pitchFamily="2" charset="-78"/>
              </a:rPr>
              <a:t> </a:t>
            </a:r>
            <a:r>
              <a:rPr lang="fa-IR" sz="2100" b="1" dirty="0" smtClean="0">
                <a:cs typeface="B Nazanin" panose="00000400000000000000" pitchFamily="2" charset="-78"/>
              </a:rPr>
              <a:t>نامگذاری کردند .</a:t>
            </a:r>
            <a:endParaRPr lang="en-US" sz="2100" b="1" dirty="0" smtClean="0">
              <a:cs typeface="B Nazanin" panose="00000400000000000000" pitchFamily="2" charset="-78"/>
            </a:endParaRPr>
          </a:p>
          <a:p>
            <a:pPr marL="0" indent="0" algn="just" rtl="1">
              <a:buNone/>
            </a:pPr>
            <a:r>
              <a:rPr lang="ar-SA" sz="2100" b="1" dirty="0" smtClean="0">
                <a:cs typeface="B Nazanin" panose="00000400000000000000" pitchFamily="2" charset="-78"/>
              </a:rPr>
              <a:t>اصولا </a:t>
            </a:r>
            <a:r>
              <a:rPr lang="ar-SA" sz="2100" b="1" dirty="0">
                <a:cs typeface="B Nazanin" panose="00000400000000000000" pitchFamily="2" charset="-78"/>
              </a:rPr>
              <a:t>شرايط عمومي‌ اين‌ بيمه‌نامه‌ مطابق‌ با شرايط عمومي‌ بيمه‌نامه‌ اجباري‌ مسئوليت‌ مدني‌دارندگان</a:t>
            </a:r>
            <a:r>
              <a:rPr lang="en-US" sz="2100" b="1" dirty="0">
                <a:cs typeface="B Nazanin" panose="00000400000000000000" pitchFamily="2" charset="-78"/>
              </a:rPr>
              <a:t>‌</a:t>
            </a:r>
            <a:r>
              <a:rPr lang="ar-SA" sz="2100" b="1" dirty="0">
                <a:cs typeface="B Nazanin" panose="00000400000000000000" pitchFamily="2" charset="-78"/>
              </a:rPr>
              <a:t> وسايل‌ نقليه‌ موتوري‌ زميني‌ در مقابل‌ اشخاص‌ ثالث‌ است‌  اما تفاوت‌ عمده‌ آن‌ با بيمه‌نامه‌شخص‌ ثالث‌ در اين‌ است‌ كه‌ خسارات‌ وارد براساس‌ رأي‌ محاكم‌ صالحه‌ قابل‌ پرداخت‌ </a:t>
            </a:r>
            <a:r>
              <a:rPr lang="ar-SA" sz="2100" b="1" dirty="0" smtClean="0">
                <a:cs typeface="B Nazanin" panose="00000400000000000000" pitchFamily="2" charset="-78"/>
              </a:rPr>
              <a:t>است‌</a:t>
            </a:r>
            <a:endParaRPr lang="en-US" sz="2100" b="1" dirty="0" smtClean="0">
              <a:cs typeface="B Nazanin" panose="00000400000000000000" pitchFamily="2" charset="-78"/>
            </a:endParaRPr>
          </a:p>
          <a:p>
            <a:pPr marL="0" indent="0" algn="just">
              <a:buNone/>
            </a:pPr>
            <a:r>
              <a:rPr lang="ar-SA" sz="2100" b="1" dirty="0">
                <a:cs typeface="B Nazanin" panose="00000400000000000000" pitchFamily="2" charset="-78"/>
              </a:rPr>
              <a:t/>
            </a:r>
            <a:br>
              <a:rPr lang="ar-SA" sz="2100" b="1" dirty="0">
                <a:cs typeface="B Nazanin" panose="00000400000000000000" pitchFamily="2" charset="-78"/>
              </a:rPr>
            </a:br>
            <a:endParaRPr lang="en-US" sz="2100"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981517556"/>
      </p:ext>
    </p:extLst>
  </p:cSld>
  <p:clrMapOvr>
    <a:masterClrMapping/>
  </p:clrMapOvr>
  <p:transition spd="slow">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22478" y="798490"/>
            <a:ext cx="6347714" cy="5165600"/>
          </a:xfrm>
        </p:spPr>
        <p:txBody>
          <a:bodyPr/>
          <a:lstStyle/>
          <a:p>
            <a:pPr marL="0" indent="0" algn="just" rtl="1">
              <a:buNone/>
            </a:pPr>
            <a:r>
              <a:rPr lang="ar-SA" b="1" dirty="0">
                <a:cs typeface="B Nazanin" panose="00000400000000000000" pitchFamily="2" charset="-78"/>
              </a:rPr>
              <a:t>تعهد بيمه‌گر از لحاظ افراد زيان‌ ديده‌ در داخل‌ وسيله‌ نقليه‌ موتوري‌ برابر ظرفيت‌ مجاز اتومبيل‌ است‌ حال‌ آنكه‌ در خارج‌ از وسيله‌ نقليه‌ براي‌ شمار افراد محدوديتي‌ وجود ندارد</a:t>
            </a:r>
            <a:r>
              <a:rPr lang="ar-SA" b="1" dirty="0" smtClean="0">
                <a:cs typeface="B Nazanin" panose="00000400000000000000" pitchFamily="2" charset="-78"/>
              </a:rPr>
              <a:t>.</a:t>
            </a:r>
            <a:endParaRPr lang="en-US" b="1" dirty="0" smtClean="0">
              <a:cs typeface="B Nazanin" panose="00000400000000000000" pitchFamily="2" charset="-78"/>
            </a:endParaRPr>
          </a:p>
          <a:p>
            <a:pPr marL="0" indent="0" algn="just" rtl="1">
              <a:buNone/>
            </a:pPr>
            <a:r>
              <a:rPr lang="ar-SA" b="1" dirty="0" smtClean="0">
                <a:cs typeface="B Nazanin" panose="00000400000000000000" pitchFamily="2" charset="-78"/>
              </a:rPr>
              <a:t>شركتهاي‌ </a:t>
            </a:r>
            <a:r>
              <a:rPr lang="ar-SA" b="1" dirty="0">
                <a:cs typeface="B Nazanin" panose="00000400000000000000" pitchFamily="2" charset="-78"/>
              </a:rPr>
              <a:t>بيمه‌ باتوجه‌ به‌ قيمت‌ و ارزش‌ فعلي‌ موارد ششگانه‌اي‌ كه‌ محاكمه‌ صالحه‌ رأي‌ خود را بر آن‌اساس‌ صادر مي‌كنند بيمه‌نامه‌هايي‌ را برحسب‌ درخواست‌ بيمه‌گذاران‌ خود صادر مي‌كنند. </a:t>
            </a:r>
            <a:endParaRPr lang="en-US" b="1" dirty="0" smtClean="0">
              <a:cs typeface="B Nazanin" panose="00000400000000000000" pitchFamily="2" charset="-78"/>
            </a:endParaRPr>
          </a:p>
          <a:p>
            <a:pPr marL="0" indent="0" algn="r">
              <a:buNone/>
            </a:pPr>
            <a:endParaRPr lang="en-US" b="1" dirty="0">
              <a:cs typeface="B Nazanin" panose="00000400000000000000" pitchFamily="2" charset="-78"/>
            </a:endParaRPr>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870" y="2743199"/>
            <a:ext cx="6138930" cy="2920921"/>
          </a:xfrm>
          <a:prstGeom prst="rect">
            <a:avLst/>
          </a:prstGeom>
        </p:spPr>
      </p:pic>
    </p:spTree>
    <p:extLst>
      <p:ext uri="{BB962C8B-B14F-4D97-AF65-F5344CB8AC3E}">
        <p14:creationId xmlns:p14="http://schemas.microsoft.com/office/powerpoint/2010/main" val="334042493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505326"/>
            <a:ext cx="6347714" cy="5536037"/>
          </a:xfrm>
        </p:spPr>
        <p:txBody>
          <a:bodyPr>
            <a:normAutofit lnSpcReduction="10000"/>
          </a:bodyPr>
          <a:lstStyle/>
          <a:p>
            <a:pPr algn="r">
              <a:buNone/>
            </a:pPr>
            <a:r>
              <a:rPr lang="fa-IR" sz="2000" b="1" dirty="0" smtClean="0">
                <a:solidFill>
                  <a:srgbClr val="FF0000"/>
                </a:solidFill>
                <a:cs typeface="B Nazanin" pitchFamily="2" charset="-78"/>
              </a:rPr>
              <a:t>حق بیمه و درصد ميزان تخفيفات عدم خسارت بيمه هاي شخص ثالث </a:t>
            </a:r>
            <a:r>
              <a:rPr lang="fa-IR" b="1" dirty="0" smtClean="0">
                <a:solidFill>
                  <a:srgbClr val="FF0000"/>
                </a:solidFill>
                <a:cs typeface="B Nazanin" pitchFamily="2" charset="-78"/>
              </a:rPr>
              <a:t>:</a:t>
            </a:r>
          </a:p>
          <a:p>
            <a:pPr algn="r">
              <a:buNone/>
            </a:pPr>
            <a:r>
              <a:rPr lang="fa-IR" b="1" dirty="0" smtClean="0">
                <a:solidFill>
                  <a:schemeClr val="tx1"/>
                </a:solidFill>
                <a:cs typeface="B Nazanin" pitchFamily="2" charset="-78"/>
              </a:rPr>
              <a:t>حق بیمه شخص ثالث بر اساس نوع </a:t>
            </a:r>
            <a:r>
              <a:rPr lang="fa-IR" b="1" dirty="0" smtClean="0">
                <a:solidFill>
                  <a:schemeClr val="tx1"/>
                </a:solidFill>
                <a:cs typeface="B Nazanin" pitchFamily="2" charset="-78"/>
              </a:rPr>
              <a:t>کاربری </a:t>
            </a:r>
            <a:r>
              <a:rPr lang="fa-IR" b="1" dirty="0" smtClean="0">
                <a:solidFill>
                  <a:schemeClr val="tx1"/>
                </a:solidFill>
                <a:cs typeface="B Nazanin" pitchFamily="2" charset="-78"/>
              </a:rPr>
              <a:t>خودرو </a:t>
            </a:r>
            <a:r>
              <a:rPr lang="fa-IR" b="1" dirty="0" smtClean="0">
                <a:solidFill>
                  <a:schemeClr val="tx1"/>
                </a:solidFill>
                <a:cs typeface="B Nazanin" pitchFamily="2" charset="-78"/>
              </a:rPr>
              <a:t>و میزان دیه و پوشش خسارت مالی درخواستی بیمه گذار که حداقل آن </a:t>
            </a:r>
            <a:r>
              <a:rPr lang="fa-IR" b="1" dirty="0" smtClean="0">
                <a:solidFill>
                  <a:schemeClr val="tx1"/>
                </a:solidFill>
                <a:cs typeface="B Nazanin" pitchFamily="2" charset="-78"/>
              </a:rPr>
              <a:t>هرساله </a:t>
            </a:r>
            <a:r>
              <a:rPr lang="fa-IR" b="1" dirty="0" smtClean="0">
                <a:solidFill>
                  <a:schemeClr val="tx1"/>
                </a:solidFill>
                <a:cs typeface="B Nazanin" pitchFamily="2" charset="-78"/>
              </a:rPr>
              <a:t>اعلام می گردد و با توجه به میزان تخفیفات عدم خسارت و مقدار جریمه نداشتن بیمه نامه متغیر می باشد شركت هاي بيمه با توجه به اينكه بيمه نامه هاي شخص ثالث داراي خسارات سنگيني مي باشد و براي شركتهاي بيمه سود آوري نداشته حداكثر تخفيفات را براي بيمه گذاران به منظور تشويق و حمايت از آنان در صورتي كه سابقه عدم خسارت داشته  باشند اعمال مي نمايد كه در صد آن به شرح ذيل مي باشد :</a:t>
            </a:r>
          </a:p>
          <a:p>
            <a:pPr algn="r">
              <a:buNone/>
            </a:pPr>
            <a:r>
              <a:rPr lang="fa-IR" b="1" dirty="0" smtClean="0">
                <a:solidFill>
                  <a:schemeClr val="tx1"/>
                </a:solidFill>
                <a:cs typeface="B Nazanin" pitchFamily="2" charset="-78"/>
              </a:rPr>
              <a:t>سال اول :                        10 درصد حق بيمه ساليانه</a:t>
            </a:r>
          </a:p>
          <a:p>
            <a:pPr algn="r">
              <a:buNone/>
            </a:pPr>
            <a:r>
              <a:rPr lang="fa-IR" b="1" dirty="0" smtClean="0">
                <a:solidFill>
                  <a:schemeClr val="tx1"/>
                </a:solidFill>
                <a:cs typeface="B Nazanin" pitchFamily="2" charset="-78"/>
              </a:rPr>
              <a:t>سال دوم :                       15 در صد حق بيمه ساليانه</a:t>
            </a:r>
          </a:p>
          <a:p>
            <a:pPr algn="r">
              <a:buNone/>
            </a:pPr>
            <a:r>
              <a:rPr lang="fa-IR" b="1" dirty="0" smtClean="0">
                <a:solidFill>
                  <a:schemeClr val="tx1"/>
                </a:solidFill>
                <a:cs typeface="B Nazanin" pitchFamily="2" charset="-78"/>
              </a:rPr>
              <a:t>سال سوم :                     20 درصد حق بيمه ساليانه</a:t>
            </a:r>
          </a:p>
          <a:p>
            <a:pPr algn="r">
              <a:buNone/>
            </a:pPr>
            <a:r>
              <a:rPr lang="fa-IR" b="1" dirty="0" smtClean="0">
                <a:solidFill>
                  <a:schemeClr val="tx1"/>
                </a:solidFill>
                <a:cs typeface="B Nazanin" pitchFamily="2" charset="-78"/>
              </a:rPr>
              <a:t>سال چهارم :                   30 درصد حق بيمه ساليانه</a:t>
            </a:r>
          </a:p>
          <a:p>
            <a:pPr algn="r">
              <a:buNone/>
            </a:pPr>
            <a:r>
              <a:rPr lang="fa-IR" b="1" dirty="0" smtClean="0">
                <a:solidFill>
                  <a:schemeClr val="tx1"/>
                </a:solidFill>
                <a:cs typeface="B Nazanin" pitchFamily="2" charset="-78"/>
              </a:rPr>
              <a:t>سال پنجم :                     40 درصد حق بيمه ساليانه</a:t>
            </a:r>
          </a:p>
          <a:p>
            <a:pPr algn="r">
              <a:buNone/>
            </a:pPr>
            <a:r>
              <a:rPr lang="fa-IR" b="1" dirty="0" smtClean="0">
                <a:solidFill>
                  <a:schemeClr val="tx1"/>
                </a:solidFill>
                <a:cs typeface="B Nazanin" pitchFamily="2" charset="-78"/>
              </a:rPr>
              <a:t>سال ششم :                     50 درصد حق بيمه ساليانه</a:t>
            </a:r>
          </a:p>
          <a:p>
            <a:pPr algn="r">
              <a:buNone/>
            </a:pPr>
            <a:r>
              <a:rPr lang="fa-IR" b="1" dirty="0" smtClean="0">
                <a:solidFill>
                  <a:schemeClr val="tx1"/>
                </a:solidFill>
                <a:cs typeface="B Nazanin" pitchFamily="2" charset="-78"/>
              </a:rPr>
              <a:t>سال هفتم :                     60 درصد حق بيمه ساليانه</a:t>
            </a:r>
          </a:p>
          <a:p>
            <a:pPr algn="r">
              <a:buNone/>
            </a:pPr>
            <a:r>
              <a:rPr lang="fa-IR" b="1" dirty="0" smtClean="0">
                <a:solidFill>
                  <a:schemeClr val="tx1"/>
                </a:solidFill>
                <a:cs typeface="B Nazanin" pitchFamily="2" charset="-78"/>
              </a:rPr>
              <a:t>سال هشتم و بعد :          70 درصد حق بيمه ساليانه          </a:t>
            </a:r>
            <a:endParaRPr lang="en-US" b="1" dirty="0">
              <a:solidFill>
                <a:schemeClr val="tx1"/>
              </a:solidFill>
              <a:cs typeface="B Nazanin" pitchFamily="2" charset="-78"/>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751" y="1094705"/>
            <a:ext cx="6347714" cy="3219718"/>
          </a:xfrm>
        </p:spPr>
        <p:txBody>
          <a:bodyPr>
            <a:normAutofit/>
          </a:bodyPr>
          <a:lstStyle/>
          <a:p>
            <a:pPr marL="0" indent="0" algn="r">
              <a:buNone/>
            </a:pPr>
            <a:r>
              <a:rPr lang="fa-IR" sz="2600" dirty="0" smtClean="0">
                <a:solidFill>
                  <a:srgbClr val="FF0000"/>
                </a:solidFill>
                <a:cs typeface="B Nazanin" panose="00000400000000000000" pitchFamily="2" charset="-78"/>
              </a:rPr>
              <a:t>بیمه بدنه اتومبیل :</a:t>
            </a:r>
            <a:endParaRPr lang="en-US" sz="2600" dirty="0" smtClean="0">
              <a:solidFill>
                <a:srgbClr val="FF0000"/>
              </a:solidFill>
              <a:cs typeface="B Nazanin" panose="00000400000000000000" pitchFamily="2" charset="-78"/>
            </a:endParaRPr>
          </a:p>
          <a:p>
            <a:pPr marL="0" indent="0" algn="r">
              <a:buNone/>
            </a:pPr>
            <a:endParaRPr lang="en-US" b="1" dirty="0" smtClean="0">
              <a:cs typeface="B Nazanin" panose="00000400000000000000" pitchFamily="2" charset="-78"/>
            </a:endParaRPr>
          </a:p>
          <a:p>
            <a:pPr marL="0" indent="0" algn="just" rtl="1">
              <a:buNone/>
            </a:pPr>
            <a:r>
              <a:rPr lang="ar-SA" b="1" dirty="0" smtClean="0">
                <a:cs typeface="B Nazanin" panose="00000400000000000000" pitchFamily="2" charset="-78"/>
              </a:rPr>
              <a:t>براساس‌ </a:t>
            </a:r>
            <a:r>
              <a:rPr lang="ar-SA" b="1" dirty="0">
                <a:cs typeface="B Nazanin" panose="00000400000000000000" pitchFamily="2" charset="-78"/>
              </a:rPr>
              <a:t>شرايط اين‌ بيمه‌نامه‌ دارنده‌ و يا مالك‌ وسيله‌ نقليه اتومبيل‌ خود را در برابر خطرات‌ بيمه‌مي‌كند تا در صورت‌ بروز حادثه‌ و ايجاد خسارت‌ به‌ وسيله‌ نقليه‌ موضوع‌بيمه‌ شركت‌ بيمه خسارت‌ وارد را براساس‌ شرايط بيمه‌نامه‌ جبران‌ كند. منظور از خطرات‌ موردتعهد بيمه‌گر همان‌ حوادثي‌ است‌ كه‌ درصورت‌ واقع‌ شدن‌ چنانچه‌ باعث‌ نابودي‌ و يا آسيب‌ ديدگي‌ اتومبيل‌ شود بيمه‌گر موظف‌ به‌ جبران‌ آن‌خواهد </a:t>
            </a:r>
            <a:r>
              <a:rPr lang="ar-SA" b="1" dirty="0" smtClean="0">
                <a:cs typeface="B Nazanin" panose="00000400000000000000" pitchFamily="2" charset="-78"/>
              </a:rPr>
              <a:t>بود</a:t>
            </a:r>
            <a:r>
              <a:rPr lang="fa-IR" b="1" dirty="0" smtClean="0">
                <a:cs typeface="B Nazanin" panose="00000400000000000000" pitchFamily="2" charset="-78"/>
              </a:rPr>
              <a:t>.</a:t>
            </a:r>
          </a:p>
          <a:p>
            <a:pPr marL="0" indent="0" algn="just" rtl="1">
              <a:buNone/>
            </a:pPr>
            <a:endParaRPr lang="en-US" sz="2600" dirty="0">
              <a:solidFill>
                <a:srgbClr val="FF0000"/>
              </a:solidFill>
              <a:cs typeface="B Nazanin" panose="00000400000000000000" pitchFamily="2" charset="-78"/>
            </a:endParaRPr>
          </a:p>
        </p:txBody>
      </p:sp>
    </p:spTree>
    <p:extLst>
      <p:ext uri="{BB962C8B-B14F-4D97-AF65-F5344CB8AC3E}">
        <p14:creationId xmlns:p14="http://schemas.microsoft.com/office/powerpoint/2010/main" val="275647256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497" y="1159100"/>
            <a:ext cx="6894490" cy="4879228"/>
          </a:xfrm>
        </p:spPr>
        <p:txBody>
          <a:bodyPr>
            <a:normAutofit/>
          </a:bodyPr>
          <a:lstStyle/>
          <a:p>
            <a:pPr marL="0" indent="0" algn="r">
              <a:buNone/>
            </a:pPr>
            <a:r>
              <a:rPr lang="fa-IR" b="1" dirty="0" smtClean="0">
                <a:solidFill>
                  <a:srgbClr val="FF0000"/>
                </a:solidFill>
                <a:cs typeface="B Nazanin" panose="00000400000000000000" pitchFamily="2" charset="-78"/>
              </a:rPr>
              <a:t>خطرهای مورد تعهد بیمه گر :</a:t>
            </a:r>
            <a:endParaRPr lang="en-US" b="1" dirty="0" smtClean="0">
              <a:solidFill>
                <a:srgbClr val="FF0000"/>
              </a:solidFill>
              <a:cs typeface="B Nazanin" panose="00000400000000000000" pitchFamily="2" charset="-78"/>
            </a:endParaRPr>
          </a:p>
          <a:p>
            <a:pPr marL="0" indent="0" algn="r">
              <a:buNone/>
            </a:pPr>
            <a:endParaRPr lang="en-US" dirty="0" smtClean="0"/>
          </a:p>
          <a:p>
            <a:pPr marL="0" indent="0" algn="r">
              <a:buNone/>
            </a:pPr>
            <a:r>
              <a:rPr lang="ar-SA" b="1" dirty="0" smtClean="0">
                <a:cs typeface="B Nazanin" panose="00000400000000000000" pitchFamily="2" charset="-78"/>
              </a:rPr>
              <a:t>- </a:t>
            </a:r>
            <a:r>
              <a:rPr lang="ar-SA" b="1" dirty="0">
                <a:cs typeface="B Nazanin" panose="00000400000000000000" pitchFamily="2" charset="-78"/>
              </a:rPr>
              <a:t>حوادثي‌ كه‌ منجر به‌ ورود خسارت‌ به‌ وسيله‌ نقليه‌ مورد بيمه‌ گردد، مانند تصادم‌ دو اتومبيل‌ برخورد وسيله‌ نقليه‌ با اجسام‌ ثابت‌ و يا متحرك‌ برگشتن‌ و يا سقوط اتومبيل</a:t>
            </a:r>
            <a:br>
              <a:rPr lang="ar-SA" b="1" dirty="0">
                <a:cs typeface="B Nazanin" panose="00000400000000000000" pitchFamily="2" charset="-78"/>
              </a:rPr>
            </a:br>
            <a:r>
              <a:rPr lang="ar-SA" b="1" dirty="0">
                <a:cs typeface="B Nazanin" panose="00000400000000000000" pitchFamily="2" charset="-78"/>
              </a:rPr>
              <a:t>- آتش‌سوزي‌ صاعقه‌ و انفجار وسيله‌ نقليه</a:t>
            </a:r>
            <a:br>
              <a:rPr lang="ar-SA" b="1" dirty="0">
                <a:cs typeface="B Nazanin" panose="00000400000000000000" pitchFamily="2" charset="-78"/>
              </a:rPr>
            </a:br>
            <a:r>
              <a:rPr lang="ar-SA" b="1" dirty="0">
                <a:cs typeface="B Nazanin" panose="00000400000000000000" pitchFamily="2" charset="-78"/>
              </a:rPr>
              <a:t>- سرقت‌ كلي‌</a:t>
            </a:r>
            <a:br>
              <a:rPr lang="ar-SA" b="1" dirty="0">
                <a:cs typeface="B Nazanin" panose="00000400000000000000" pitchFamily="2" charset="-78"/>
              </a:rPr>
            </a:br>
            <a:r>
              <a:rPr lang="ar-SA" b="1" dirty="0">
                <a:cs typeface="B Nazanin" panose="00000400000000000000" pitchFamily="2" charset="-78"/>
              </a:rPr>
              <a:t>- خسارات‌ وارد به‌ لوازم‌ يدكي‌ اصلي‌ اتومبيل‌ كه‌ براساس‌ كاتالوگ‌ همراه‌ اتومبيل‌ به‌ دارنده‌ آن‌ حويل‌شده‌ باشد</a:t>
            </a:r>
            <a:br>
              <a:rPr lang="ar-SA" b="1" dirty="0">
                <a:cs typeface="B Nazanin" panose="00000400000000000000" pitchFamily="2" charset="-78"/>
              </a:rPr>
            </a:br>
            <a:r>
              <a:rPr lang="ar-SA" b="1" dirty="0">
                <a:cs typeface="B Nazanin" panose="00000400000000000000" pitchFamily="2" charset="-78"/>
              </a:rPr>
              <a:t>- پرداخت‌ كليه‌ هزينه‌هاي‌ معقول‌ و منطقي‌ كه‌ به‌ منظور نجات‌ مورد بيمه‌ و حمل‌ و نقل‌ آن‌ به ‌تعميرگاه‌ و يا محل‌ امن‌ صورت‌ پذيرفته‌ باشد</a:t>
            </a:r>
            <a:br>
              <a:rPr lang="ar-SA" b="1" dirty="0">
                <a:cs typeface="B Nazanin" panose="00000400000000000000" pitchFamily="2" charset="-78"/>
              </a:rPr>
            </a:br>
            <a:r>
              <a:rPr lang="ar-SA" b="1" dirty="0">
                <a:cs typeface="B Nazanin" panose="00000400000000000000" pitchFamily="2" charset="-78"/>
              </a:rPr>
              <a:t>- خساراتي‌ كه‌ در جريان‌ حمل‌ و نقل‌ توسط </a:t>
            </a:r>
            <a:r>
              <a:rPr lang="ar-SA" b="1" dirty="0" smtClean="0">
                <a:cs typeface="B Nazanin" panose="00000400000000000000" pitchFamily="2" charset="-78"/>
              </a:rPr>
              <a:t>جرثقيل‌‌ </a:t>
            </a:r>
            <a:r>
              <a:rPr lang="ar-SA" b="1" dirty="0">
                <a:cs typeface="B Nazanin" panose="00000400000000000000" pitchFamily="2" charset="-78"/>
              </a:rPr>
              <a:t>و يا ساير وسايل‌ نقليه‌ به‌ مورد بيمه ‌وارد آيد</a:t>
            </a:r>
            <a:endParaRPr lang="en-US"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16274227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93264" y="1086678"/>
            <a:ext cx="6715874" cy="4644421"/>
          </a:xfrm>
        </p:spPr>
        <p:txBody>
          <a:bodyPr>
            <a:normAutofit fontScale="25000" lnSpcReduction="20000"/>
          </a:bodyPr>
          <a:lstStyle/>
          <a:p>
            <a:pPr marL="0" indent="0" algn="justLow" rtl="1">
              <a:buNone/>
            </a:pPr>
            <a:r>
              <a:rPr lang="fa-IR" sz="10400" b="1" dirty="0" smtClean="0">
                <a:solidFill>
                  <a:srgbClr val="FF0000"/>
                </a:solidFill>
                <a:cs typeface="B Nazanin" panose="00000400000000000000" pitchFamily="2" charset="-78"/>
              </a:rPr>
              <a:t>خطرهای خارج از تعهد بیمه گر:</a:t>
            </a:r>
            <a:endParaRPr lang="en-US" sz="10400" b="1" dirty="0" smtClean="0">
              <a:solidFill>
                <a:srgbClr val="FF0000"/>
              </a:solidFill>
              <a:cs typeface="B Nazanin" panose="00000400000000000000" pitchFamily="2" charset="-78"/>
            </a:endParaRPr>
          </a:p>
          <a:p>
            <a:pPr marL="0" indent="0" algn="r" rtl="1">
              <a:buNone/>
            </a:pPr>
            <a:endParaRPr lang="en-US" sz="2900" b="1" dirty="0" smtClean="0">
              <a:cs typeface="B Nazanin" panose="00000400000000000000" pitchFamily="2" charset="-78"/>
            </a:endParaRPr>
          </a:p>
          <a:p>
            <a:pPr marL="0" indent="0" algn="r" rtl="1">
              <a:buNone/>
            </a:pPr>
            <a:r>
              <a:rPr lang="ar-SA" sz="7200" b="1" dirty="0" smtClean="0">
                <a:cs typeface="B Nazanin" panose="00000400000000000000" pitchFamily="2" charset="-78"/>
              </a:rPr>
              <a:t>خطرهاي‌ </a:t>
            </a:r>
            <a:r>
              <a:rPr lang="ar-SA" sz="7200" b="1" dirty="0">
                <a:cs typeface="B Nazanin" panose="00000400000000000000" pitchFamily="2" charset="-78"/>
              </a:rPr>
              <a:t>خارج‌ از تعهد بيمه‌گر خطراتي‌ است‌ كه‌ چنانچه‌ منشأ بروز حادثه‌ منجر به‌ خسارت‌ </a:t>
            </a:r>
            <a:r>
              <a:rPr lang="ar-SA" sz="7200" b="1" dirty="0" smtClean="0">
                <a:cs typeface="B Nazanin" panose="00000400000000000000" pitchFamily="2" charset="-78"/>
              </a:rPr>
              <a:t>گردد</a:t>
            </a:r>
            <a:r>
              <a:rPr lang="en-US" sz="7200" b="1" dirty="0" smtClean="0">
                <a:cs typeface="B Nazanin" panose="00000400000000000000" pitchFamily="2" charset="-78"/>
              </a:rPr>
              <a:t> </a:t>
            </a:r>
            <a:r>
              <a:rPr lang="ar-SA" sz="7200" b="1" dirty="0" smtClean="0">
                <a:cs typeface="B Nazanin" panose="00000400000000000000" pitchFamily="2" charset="-78"/>
              </a:rPr>
              <a:t>بيمه‌گر </a:t>
            </a:r>
            <a:r>
              <a:rPr lang="ar-SA" sz="7200" b="1" dirty="0">
                <a:cs typeface="B Nazanin" panose="00000400000000000000" pitchFamily="2" charset="-78"/>
              </a:rPr>
              <a:t>براساس‌ شرايط بيمه‌نامه‌ متعهد جبران‌ خسارت‌ آن‌ نخواهد بود مگر اين‌ كه‌ برخلاف‌ آن‌ توافق‌شده‌ باشد , اين‌ خطرات‌ عبارتند از :</a:t>
            </a:r>
            <a:br>
              <a:rPr lang="ar-SA" sz="7200" b="1" dirty="0">
                <a:cs typeface="B Nazanin" panose="00000400000000000000" pitchFamily="2" charset="-78"/>
              </a:rPr>
            </a:br>
            <a:r>
              <a:rPr lang="ar-SA" sz="7200" b="1" dirty="0">
                <a:cs typeface="B Nazanin" panose="00000400000000000000" pitchFamily="2" charset="-78"/>
              </a:rPr>
              <a:t>1- كاهش بهاي وسيله نقليه در نتيجه حادثه يا حريق.</a:t>
            </a:r>
            <a:endParaRPr lang="en-US" sz="7200" b="1" dirty="0">
              <a:cs typeface="B Nazanin" panose="00000400000000000000" pitchFamily="2" charset="-78"/>
            </a:endParaRPr>
          </a:p>
          <a:p>
            <a:pPr marL="0" indent="0" algn="r" rtl="1">
              <a:buNone/>
            </a:pPr>
            <a:r>
              <a:rPr lang="ar-SA" sz="7200" b="1" dirty="0">
                <a:cs typeface="B Nazanin" panose="00000400000000000000" pitchFamily="2" charset="-78"/>
              </a:rPr>
              <a:t>2- نداشتن گواهينامه رانندگي.</a:t>
            </a:r>
            <a:endParaRPr lang="en-US" sz="7200" b="1" dirty="0">
              <a:cs typeface="B Nazanin" panose="00000400000000000000" pitchFamily="2" charset="-78"/>
            </a:endParaRPr>
          </a:p>
          <a:p>
            <a:pPr marL="0" indent="0" algn="r" rtl="1">
              <a:buNone/>
            </a:pPr>
            <a:r>
              <a:rPr lang="ar-SA" sz="7200" b="1" dirty="0">
                <a:cs typeface="B Nazanin" panose="00000400000000000000" pitchFamily="2" charset="-78"/>
              </a:rPr>
              <a:t>3- خسارت وارده مربوط به خط كشيدگي يا ميخ كشيدگي بدنه اتومبيل .</a:t>
            </a:r>
            <a:endParaRPr lang="en-US" sz="7200" b="1" dirty="0">
              <a:cs typeface="B Nazanin" panose="00000400000000000000" pitchFamily="2" charset="-78"/>
            </a:endParaRPr>
          </a:p>
          <a:p>
            <a:pPr marL="0" indent="0" algn="r" rtl="1">
              <a:buNone/>
            </a:pPr>
            <a:r>
              <a:rPr lang="ar-SA" sz="7200" b="1" dirty="0">
                <a:cs typeface="B Nazanin" panose="00000400000000000000" pitchFamily="2" charset="-78"/>
              </a:rPr>
              <a:t>4- شكست شيشه به تنهايي ( مگر باتوافق شركت بيمه ) .</a:t>
            </a:r>
            <a:endParaRPr lang="en-US" sz="7200" b="1" dirty="0">
              <a:cs typeface="B Nazanin" panose="00000400000000000000" pitchFamily="2" charset="-78"/>
            </a:endParaRPr>
          </a:p>
          <a:p>
            <a:pPr marL="0" indent="0" algn="r" rtl="1">
              <a:buNone/>
            </a:pPr>
            <a:r>
              <a:rPr lang="ar-SA" sz="7200" b="1" dirty="0">
                <a:cs typeface="B Nazanin" panose="00000400000000000000" pitchFamily="2" charset="-78"/>
              </a:rPr>
              <a:t>5- آسيب به لاستيك ها به تنهايي ( مگر با توافق شركت بيمه ).</a:t>
            </a:r>
            <a:endParaRPr lang="en-US" sz="7200" b="1" dirty="0">
              <a:cs typeface="B Nazanin" panose="00000400000000000000" pitchFamily="2" charset="-78"/>
            </a:endParaRPr>
          </a:p>
          <a:p>
            <a:pPr marL="0" indent="0" algn="r" rtl="1">
              <a:buNone/>
            </a:pPr>
            <a:r>
              <a:rPr lang="ar-SA" sz="7200" b="1" dirty="0">
                <a:cs typeface="B Nazanin" panose="00000400000000000000" pitchFamily="2" charset="-78"/>
              </a:rPr>
              <a:t>6- خسارت ناشي از يدك كشي و بكسل كشي توسط اتومبيل ( بجز مواردي كه مجاز بوده و </a:t>
            </a:r>
            <a:r>
              <a:rPr lang="ar-SA" sz="7200" b="1" dirty="0" smtClean="0">
                <a:cs typeface="B Nazanin" panose="00000400000000000000" pitchFamily="2" charset="-78"/>
              </a:rPr>
              <a:t>كليه</a:t>
            </a:r>
            <a:r>
              <a:rPr lang="en-US" sz="7200" b="1" dirty="0">
                <a:cs typeface="B Nazanin" panose="00000400000000000000" pitchFamily="2" charset="-78"/>
              </a:rPr>
              <a:t> </a:t>
            </a:r>
            <a:r>
              <a:rPr lang="ar-SA" sz="7200" b="1" dirty="0" smtClean="0">
                <a:cs typeface="B Nazanin" panose="00000400000000000000" pitchFamily="2" charset="-78"/>
              </a:rPr>
              <a:t>اصول </a:t>
            </a:r>
            <a:r>
              <a:rPr lang="ar-SA" sz="7200" b="1" dirty="0">
                <a:cs typeface="B Nazanin" panose="00000400000000000000" pitchFamily="2" charset="-78"/>
              </a:rPr>
              <a:t>ايمني – رعايت شده باشد ) و يا استفاده اتومبيل در موارد غير مجاز</a:t>
            </a:r>
            <a:r>
              <a:rPr lang="ar-SA" sz="7200" b="1" dirty="0" smtClean="0">
                <a:cs typeface="B Nazanin" panose="00000400000000000000" pitchFamily="2" charset="-78"/>
              </a:rPr>
              <a:t>.</a:t>
            </a:r>
            <a:endParaRPr lang="en-US" sz="7200" b="1" dirty="0">
              <a:cs typeface="B Nazanin" panose="00000400000000000000" pitchFamily="2" charset="-78"/>
            </a:endParaRPr>
          </a:p>
        </p:txBody>
      </p:sp>
    </p:spTree>
    <p:extLst>
      <p:ext uri="{BB962C8B-B14F-4D97-AF65-F5344CB8AC3E}">
        <p14:creationId xmlns:p14="http://schemas.microsoft.com/office/powerpoint/2010/main" val="3511820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circle(in)">
                                      <p:cBhvr>
                                        <p:cTn id="17" dur="20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circle(in)">
                                      <p:cBhvr>
                                        <p:cTn id="22" dur="20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circle(in)">
                                      <p:cBhvr>
                                        <p:cTn id="27" dur="20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circle(in)">
                                      <p:cBhvr>
                                        <p:cTn id="32" dur="20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circle(in)">
                                      <p:cBhvr>
                                        <p:cTn id="37"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09600" y="566738"/>
            <a:ext cx="6348413" cy="5475287"/>
          </a:xfrm>
        </p:spPr>
        <p:txBody>
          <a:bodyPr>
            <a:normAutofit fontScale="92500" lnSpcReduction="10000"/>
          </a:bodyPr>
          <a:lstStyle/>
          <a:p>
            <a:pPr marL="0" indent="0" algn="r" rtl="1">
              <a:buNone/>
            </a:pPr>
            <a:r>
              <a:rPr lang="ar-SA" b="1" dirty="0">
                <a:cs typeface="B Nazanin" panose="00000400000000000000" pitchFamily="2" charset="-78"/>
              </a:rPr>
              <a:t>7- خسارت هايي كه عمداً توسط بيمه گذار يا راننده وي يا هر كسي كه وسيله نقليه به او سپرده </a:t>
            </a:r>
            <a:r>
              <a:rPr lang="ar-SA" b="1" dirty="0" smtClean="0">
                <a:cs typeface="B Nazanin" panose="00000400000000000000" pitchFamily="2" charset="-78"/>
              </a:rPr>
              <a:t>شده</a:t>
            </a:r>
            <a:r>
              <a:rPr lang="en-US" b="1" dirty="0">
                <a:cs typeface="B Nazanin" panose="00000400000000000000" pitchFamily="2" charset="-78"/>
              </a:rPr>
              <a:t> </a:t>
            </a:r>
            <a:r>
              <a:rPr lang="ar-SA" b="1" dirty="0" smtClean="0">
                <a:cs typeface="B Nazanin" panose="00000400000000000000" pitchFamily="2" charset="-78"/>
              </a:rPr>
              <a:t>است </a:t>
            </a:r>
            <a:r>
              <a:rPr lang="ar-SA" b="1" dirty="0">
                <a:cs typeface="B Nazanin" panose="00000400000000000000" pitchFamily="2" charset="-78"/>
              </a:rPr>
              <a:t>وارد مي آيد .</a:t>
            </a:r>
            <a:endParaRPr lang="en-US" b="1" dirty="0">
              <a:cs typeface="B Nazanin" panose="00000400000000000000" pitchFamily="2" charset="-78"/>
            </a:endParaRPr>
          </a:p>
          <a:p>
            <a:pPr marL="0" indent="0" algn="r" rtl="1">
              <a:buNone/>
            </a:pPr>
            <a:r>
              <a:rPr lang="ar-SA" b="1" dirty="0">
                <a:cs typeface="B Nazanin" panose="00000400000000000000" pitchFamily="2" charset="-78"/>
              </a:rPr>
              <a:t>8- خسارتهاي ناشي از ضبط ، توقيف و مصادره اتومبيل به دست مأموران انتظامي .</a:t>
            </a:r>
            <a:endParaRPr lang="en-US" b="1" dirty="0">
              <a:cs typeface="B Nazanin" panose="00000400000000000000" pitchFamily="2" charset="-78"/>
            </a:endParaRPr>
          </a:p>
          <a:p>
            <a:pPr marL="0" indent="0" algn="r" rtl="1">
              <a:buNone/>
            </a:pPr>
            <a:r>
              <a:rPr lang="ar-SA" b="1" dirty="0">
                <a:cs typeface="B Nazanin" panose="00000400000000000000" pitchFamily="2" charset="-78"/>
              </a:rPr>
              <a:t>9- مست بودن يا در حالت عادي نبودن راننده .</a:t>
            </a:r>
            <a:endParaRPr lang="en-US" b="1" dirty="0">
              <a:cs typeface="B Nazanin" panose="00000400000000000000" pitchFamily="2" charset="-78"/>
            </a:endParaRPr>
          </a:p>
          <a:p>
            <a:pPr marL="0" indent="0" algn="r" rtl="1">
              <a:buNone/>
            </a:pPr>
            <a:r>
              <a:rPr lang="ar-SA" b="1" dirty="0">
                <a:cs typeface="B Nazanin" panose="00000400000000000000" pitchFamily="2" charset="-78"/>
              </a:rPr>
              <a:t>10- خسارت ناشي از مسابقات اتومبيل راني ، شرط بندي يا آزمايش سرعت و آموزش رانندگي .</a:t>
            </a:r>
            <a:endParaRPr lang="en-US" b="1" dirty="0">
              <a:cs typeface="B Nazanin" panose="00000400000000000000" pitchFamily="2" charset="-78"/>
            </a:endParaRPr>
          </a:p>
          <a:p>
            <a:pPr marL="0" indent="0" algn="r" rtl="1">
              <a:buNone/>
            </a:pPr>
            <a:r>
              <a:rPr lang="ar-SA" b="1" dirty="0">
                <a:cs typeface="B Nazanin" panose="00000400000000000000" pitchFamily="2" charset="-78"/>
              </a:rPr>
              <a:t>11- خسارت هاي وارده به محموله هاي وسايل نقليه .</a:t>
            </a:r>
            <a:endParaRPr lang="en-US" b="1" dirty="0">
              <a:cs typeface="B Nazanin" panose="00000400000000000000" pitchFamily="2" charset="-78"/>
            </a:endParaRPr>
          </a:p>
          <a:p>
            <a:pPr marL="0" indent="0" algn="r" rtl="1">
              <a:buNone/>
            </a:pPr>
            <a:r>
              <a:rPr lang="ar-SA" b="1" dirty="0">
                <a:cs typeface="B Nazanin" panose="00000400000000000000" pitchFamily="2" charset="-78"/>
              </a:rPr>
              <a:t>12- خسارت ناشي از كهنگي و اسقاط ، عدم مراقبت در نگهداري و يا </a:t>
            </a:r>
            <a:r>
              <a:rPr lang="ar-SA" b="1" dirty="0" smtClean="0">
                <a:cs typeface="B Nazanin" panose="00000400000000000000" pitchFamily="2" charset="-78"/>
              </a:rPr>
              <a:t>معايب</a:t>
            </a:r>
            <a:r>
              <a:rPr lang="en-US" b="1" dirty="0" smtClean="0">
                <a:cs typeface="B Nazanin" panose="00000400000000000000" pitchFamily="2" charset="-78"/>
              </a:rPr>
              <a:t> </a:t>
            </a:r>
            <a:r>
              <a:rPr lang="ar-SA" b="1" dirty="0" smtClean="0">
                <a:cs typeface="B Nazanin" panose="00000400000000000000" pitchFamily="2" charset="-78"/>
              </a:rPr>
              <a:t>ساختماني </a:t>
            </a:r>
            <a:r>
              <a:rPr lang="ar-SA" b="1" dirty="0">
                <a:cs typeface="B Nazanin" panose="00000400000000000000" pitchFamily="2" charset="-78"/>
              </a:rPr>
              <a:t>وسيله نقليه .</a:t>
            </a:r>
            <a:endParaRPr lang="en-US" b="1" dirty="0">
              <a:cs typeface="B Nazanin" panose="00000400000000000000" pitchFamily="2" charset="-78"/>
            </a:endParaRPr>
          </a:p>
          <a:p>
            <a:pPr marL="0" indent="0" algn="r" rtl="1">
              <a:buNone/>
            </a:pPr>
            <a:r>
              <a:rPr lang="ar-SA" b="1" dirty="0">
                <a:cs typeface="B Nazanin" panose="00000400000000000000" pitchFamily="2" charset="-78"/>
              </a:rPr>
              <a:t>13- خسارت ناشي از عدم النفع.</a:t>
            </a:r>
            <a:endParaRPr lang="en-US" b="1" dirty="0">
              <a:cs typeface="B Nazanin" panose="00000400000000000000" pitchFamily="2" charset="-78"/>
            </a:endParaRPr>
          </a:p>
          <a:p>
            <a:pPr marL="0" indent="0" algn="r" rtl="1">
              <a:buNone/>
            </a:pPr>
            <a:r>
              <a:rPr lang="ar-SA" b="1" dirty="0">
                <a:cs typeface="B Nazanin" panose="00000400000000000000" pitchFamily="2" charset="-78"/>
              </a:rPr>
              <a:t>14- خسارت وارده به وسيله نقليه مورد بيمه در اثر اضافه بار و اضافه مسافر و يا درحين بارگيري و بار اندازي.</a:t>
            </a:r>
            <a:endParaRPr lang="en-US" b="1" dirty="0">
              <a:cs typeface="B Nazanin" panose="00000400000000000000" pitchFamily="2" charset="-78"/>
            </a:endParaRPr>
          </a:p>
          <a:p>
            <a:pPr marL="0" indent="0" algn="r" rtl="1">
              <a:buNone/>
            </a:pPr>
            <a:r>
              <a:rPr lang="ar-SA" b="1" dirty="0">
                <a:cs typeface="B Nazanin" panose="00000400000000000000" pitchFamily="2" charset="-78"/>
              </a:rPr>
              <a:t>15-خسارت وارده به زيربندي اتومبيل مگر در اثر واژگوني اتومبيل و يا يك حادثه مشخص مشمول بيمه</a:t>
            </a:r>
            <a:endParaRPr lang="en-US" b="1" dirty="0">
              <a:cs typeface="B Nazanin" panose="00000400000000000000" pitchFamily="2" charset="-78"/>
            </a:endParaRPr>
          </a:p>
          <a:p>
            <a:pPr marL="0" indent="0" algn="r" rtl="1">
              <a:buNone/>
            </a:pPr>
            <a:r>
              <a:rPr lang="ar-SA" b="1" dirty="0">
                <a:cs typeface="B Nazanin" panose="00000400000000000000" pitchFamily="2" charset="-78"/>
              </a:rPr>
              <a:t>16- زمين لرزه ، سيل و آتشفشان .</a:t>
            </a:r>
            <a:endParaRPr lang="en-US" b="1" dirty="0">
              <a:cs typeface="B Nazanin" panose="00000400000000000000" pitchFamily="2" charset="-78"/>
            </a:endParaRPr>
          </a:p>
          <a:p>
            <a:pPr marL="0" indent="0" algn="r" rtl="1">
              <a:buNone/>
            </a:pPr>
            <a:r>
              <a:rPr lang="ar-SA" b="1" dirty="0">
                <a:cs typeface="B Nazanin" panose="00000400000000000000" pitchFamily="2" charset="-78"/>
              </a:rPr>
              <a:t>17- خسارت ناشي از خطرات اجتناب ناپذير .</a:t>
            </a:r>
            <a:endParaRPr lang="en-US" b="1" dirty="0">
              <a:cs typeface="B Nazanin" panose="00000400000000000000" pitchFamily="2" charset="-78"/>
            </a:endParaRPr>
          </a:p>
          <a:p>
            <a:pPr marL="0" indent="0" algn="r">
              <a:buNone/>
            </a:pPr>
            <a:endParaRPr lang="en-US" dirty="0"/>
          </a:p>
        </p:txBody>
      </p:sp>
    </p:spTree>
    <p:extLst>
      <p:ext uri="{BB962C8B-B14F-4D97-AF65-F5344CB8AC3E}">
        <p14:creationId xmlns:p14="http://schemas.microsoft.com/office/powerpoint/2010/main" val="17181645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09600" y="760413"/>
            <a:ext cx="6348413" cy="5281612"/>
          </a:xfrm>
        </p:spPr>
        <p:txBody>
          <a:bodyPr/>
          <a:lstStyle/>
          <a:p>
            <a:pPr marL="0" indent="0" algn="r" rtl="1">
              <a:buNone/>
            </a:pPr>
            <a:r>
              <a:rPr lang="ar-SA" dirty="0"/>
              <a:t>در شاخه های بیمه بدنه خودرو </a:t>
            </a:r>
            <a:r>
              <a:rPr lang="fa-IR" dirty="0" smtClean="0"/>
              <a:t>, </a:t>
            </a:r>
            <a:r>
              <a:rPr lang="ar-SA" dirty="0" smtClean="0"/>
              <a:t>تعهد </a:t>
            </a:r>
            <a:r>
              <a:rPr lang="ar-SA" dirty="0"/>
              <a:t>بیمه گر بر جبران خسارت</a:t>
            </a:r>
            <a:endParaRPr lang="en-US" dirty="0"/>
          </a:p>
          <a:p>
            <a:pPr marL="0" indent="0" algn="r" rtl="1">
              <a:buNone/>
            </a:pPr>
            <a:r>
              <a:rPr lang="ar-SA" dirty="0"/>
              <a:t>وارده به وسیله نقلیه </a:t>
            </a:r>
            <a:r>
              <a:rPr lang="fa-IR" dirty="0" smtClean="0"/>
              <a:t>براثر پوششهای اصلی </a:t>
            </a:r>
            <a:r>
              <a:rPr lang="ar-SA" dirty="0" smtClean="0"/>
              <a:t>بیمه </a:t>
            </a:r>
            <a:r>
              <a:rPr lang="fa-IR" dirty="0" smtClean="0"/>
              <a:t>نامه </a:t>
            </a:r>
            <a:r>
              <a:rPr lang="ar-SA" dirty="0" smtClean="0"/>
              <a:t>است </a:t>
            </a:r>
            <a:r>
              <a:rPr lang="ar-SA" dirty="0"/>
              <a:t>و علاوه بر آن فرد می تواند با </a:t>
            </a:r>
            <a:r>
              <a:rPr lang="ar-SA" dirty="0" smtClean="0"/>
              <a:t>پرداخت</a:t>
            </a:r>
            <a:r>
              <a:rPr lang="fa-IR" dirty="0"/>
              <a:t> </a:t>
            </a:r>
            <a:r>
              <a:rPr lang="ar-SA" dirty="0" smtClean="0"/>
              <a:t>حق </a:t>
            </a:r>
            <a:r>
              <a:rPr lang="ar-SA" dirty="0"/>
              <a:t>بیمه بیشتر  موضوعاتی مثل وسائل داخل خودرو </a:t>
            </a:r>
            <a:r>
              <a:rPr lang="ar-SA" dirty="0" smtClean="0"/>
              <a:t>و</a:t>
            </a:r>
            <a:r>
              <a:rPr lang="fa-IR" dirty="0" smtClean="0"/>
              <a:t> پوششهای اضافی </a:t>
            </a:r>
            <a:r>
              <a:rPr lang="ar-SA" dirty="0" smtClean="0"/>
              <a:t>را </a:t>
            </a:r>
            <a:r>
              <a:rPr lang="ar-SA" dirty="0"/>
              <a:t>نیز بیمه کند</a:t>
            </a:r>
            <a:r>
              <a:rPr lang="en-US" dirty="0" smtClean="0"/>
              <a:t>.</a:t>
            </a:r>
            <a:endParaRPr lang="fa-IR" dirty="0" smtClean="0"/>
          </a:p>
          <a:p>
            <a:pPr marL="0" indent="0" algn="r" rtl="1">
              <a:buNone/>
            </a:pPr>
            <a:endParaRPr lang="en-US" dirty="0"/>
          </a:p>
          <a:p>
            <a:pPr marL="0" indent="0" algn="r">
              <a:buNone/>
            </a:pPr>
            <a:endParaRPr lang="en-US" dirty="0"/>
          </a:p>
        </p:txBody>
      </p:sp>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249" y="2196306"/>
            <a:ext cx="6133764" cy="3431762"/>
          </a:xfrm>
          <a:prstGeom prst="rect">
            <a:avLst/>
          </a:prstGeom>
        </p:spPr>
      </p:pic>
    </p:spTree>
    <p:extLst>
      <p:ext uri="{BB962C8B-B14F-4D97-AF65-F5344CB8AC3E}">
        <p14:creationId xmlns:p14="http://schemas.microsoft.com/office/powerpoint/2010/main" val="25586801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57" y="1869395"/>
            <a:ext cx="8111795" cy="3784431"/>
          </a:xfrm>
        </p:spPr>
        <p:txBody>
          <a:bodyPr>
            <a:normAutofit/>
          </a:bodyPr>
          <a:lstStyle/>
          <a:p>
            <a:pPr algn="ctr"/>
            <a:r>
              <a:rPr lang="fa-IR" sz="4400" b="1" dirty="0">
                <a:solidFill>
                  <a:schemeClr val="accent4">
                    <a:lumMod val="75000"/>
                  </a:schemeClr>
                </a:solidFill>
                <a:cs typeface="B Nazanin" panose="00000400000000000000" pitchFamily="2" charset="-78"/>
              </a:rPr>
              <a:t>بیمه های اتومبیل</a:t>
            </a:r>
            <a:br>
              <a:rPr lang="fa-IR" sz="4400" b="1" dirty="0">
                <a:solidFill>
                  <a:schemeClr val="accent4">
                    <a:lumMod val="75000"/>
                  </a:schemeClr>
                </a:solidFill>
                <a:cs typeface="B Nazanin" panose="00000400000000000000" pitchFamily="2" charset="-78"/>
              </a:rPr>
            </a:br>
            <a:r>
              <a:rPr lang="fa-IR" sz="4400" b="1" dirty="0">
                <a:solidFill>
                  <a:schemeClr val="accent4">
                    <a:lumMod val="75000"/>
                  </a:schemeClr>
                </a:solidFill>
                <a:cs typeface="B Nazanin" panose="00000400000000000000" pitchFamily="2" charset="-78"/>
              </a:rPr>
              <a:t>تهیه کننده : مجتبی هدایتی</a:t>
            </a:r>
            <a:br>
              <a:rPr lang="fa-IR" sz="4400" b="1" dirty="0">
                <a:solidFill>
                  <a:schemeClr val="accent4">
                    <a:lumMod val="75000"/>
                  </a:schemeClr>
                </a:solidFill>
                <a:cs typeface="B Nazanin" panose="00000400000000000000" pitchFamily="2" charset="-78"/>
              </a:rPr>
            </a:br>
            <a:r>
              <a:rPr lang="fa-IR" sz="4400" b="1" dirty="0">
                <a:solidFill>
                  <a:schemeClr val="accent4">
                    <a:lumMod val="75000"/>
                  </a:schemeClr>
                </a:solidFill>
                <a:cs typeface="B Nazanin" panose="00000400000000000000" pitchFamily="2" charset="-78"/>
              </a:rPr>
              <a:t>استاد محترم : جناب آقای دکتر اسعدی</a:t>
            </a:r>
            <a:r>
              <a:rPr lang="en-US" sz="6600" dirty="0">
                <a:cs typeface="B Nazanin" panose="00000400000000000000" pitchFamily="2" charset="-78"/>
              </a:rPr>
              <a:t/>
            </a:r>
            <a:br>
              <a:rPr lang="en-US" sz="6600" dirty="0">
                <a:cs typeface="B Nazanin" panose="00000400000000000000" pitchFamily="2" charset="-78"/>
              </a:rPr>
            </a:br>
            <a:endParaRPr lang="en-US" sz="6600" dirty="0">
              <a:solidFill>
                <a:schemeClr val="bg2">
                  <a:lumMod val="20000"/>
                  <a:lumOff val="80000"/>
                </a:schemeClr>
              </a:solidFill>
              <a:latin typeface="Arabic Typesetting" panose="03020402040406030203" pitchFamily="66" charset="-78"/>
              <a:cs typeface="B Nazanin" panose="00000400000000000000" pitchFamily="2" charset="-78"/>
            </a:endParaRPr>
          </a:p>
        </p:txBody>
      </p:sp>
    </p:spTree>
    <p:extLst>
      <p:ext uri="{BB962C8B-B14F-4D97-AF65-F5344CB8AC3E}">
        <p14:creationId xmlns:p14="http://schemas.microsoft.com/office/powerpoint/2010/main" val="15281310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244700"/>
            <a:ext cx="6347714" cy="5796664"/>
          </a:xfrm>
        </p:spPr>
        <p:txBody>
          <a:bodyPr>
            <a:normAutofit fontScale="92500"/>
          </a:bodyPr>
          <a:lstStyle/>
          <a:p>
            <a:pPr marL="0" indent="0" algn="r">
              <a:buNone/>
            </a:pPr>
            <a:r>
              <a:rPr lang="fa-IR" sz="2600" b="1" dirty="0" smtClean="0">
                <a:solidFill>
                  <a:srgbClr val="FF0000"/>
                </a:solidFill>
                <a:cs typeface="B Nazanin" panose="00000400000000000000" pitchFamily="2" charset="-78"/>
              </a:rPr>
              <a:t>خطرات اضافی مورد پوشش :</a:t>
            </a:r>
            <a:endParaRPr lang="en-US" sz="2600" b="1" dirty="0" smtClean="0">
              <a:solidFill>
                <a:srgbClr val="FF0000"/>
              </a:solidFill>
              <a:cs typeface="B Nazanin" panose="00000400000000000000" pitchFamily="2" charset="-78"/>
            </a:endParaRPr>
          </a:p>
          <a:p>
            <a:pPr marL="0" indent="0" algn="r" rtl="1">
              <a:buNone/>
            </a:pPr>
            <a:endParaRPr lang="en-US" sz="2100" b="1" dirty="0" smtClean="0">
              <a:cs typeface="B Nazanin" panose="00000400000000000000" pitchFamily="2" charset="-78"/>
            </a:endParaRPr>
          </a:p>
          <a:p>
            <a:pPr marL="0" indent="0" algn="just" rtl="1">
              <a:buNone/>
            </a:pPr>
            <a:r>
              <a:rPr lang="ar-SA" sz="2100" b="1" dirty="0" smtClean="0">
                <a:cs typeface="B Nazanin" panose="00000400000000000000" pitchFamily="2" charset="-78"/>
              </a:rPr>
              <a:t>بيمه </a:t>
            </a:r>
            <a:r>
              <a:rPr lang="ar-SA" sz="2100" b="1" dirty="0">
                <a:cs typeface="B Nazanin" panose="00000400000000000000" pitchFamily="2" charset="-78"/>
              </a:rPr>
              <a:t>بدنه اتومبيل خود به خود خطرات حادثه ، حريق و سرقت را تحت پوشش قرارمي دهد اما با پرداخت حق بيمه اضافي مي توان خطرات ديگري را نيز تحت پوشش بيمه بدنه قراردهد.</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نوسانات ارزش بازار ( حذف ماده ده )</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اياب و ذهاب</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شكستن شيشه</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پاشيدن مواد شيميايي و اسيدي</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سيل ، آتشفشان و زلزله</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سرقت در جا کليه لوازم</a:t>
            </a:r>
            <a:endParaRPr lang="en-US" sz="2100" b="1" dirty="0">
              <a:cs typeface="B Nazanin" panose="00000400000000000000" pitchFamily="2" charset="-78"/>
            </a:endParaRPr>
          </a:p>
          <a:p>
            <a:pPr marL="0" indent="0" algn="r" rtl="1">
              <a:buNone/>
            </a:pPr>
            <a:r>
              <a:rPr lang="ar-SA" sz="2100" b="1" dirty="0">
                <a:cs typeface="B Nazanin" panose="00000400000000000000" pitchFamily="2" charset="-78"/>
              </a:rPr>
              <a:t>سرقت درجاي لوازم مورد درخواست</a:t>
            </a:r>
            <a:endParaRPr lang="en-US" sz="2100" b="1" dirty="0">
              <a:cs typeface="B Nazanin" panose="00000400000000000000" pitchFamily="2" charset="-78"/>
            </a:endParaRPr>
          </a:p>
          <a:p>
            <a:pPr marL="0" indent="0" algn="just" rtl="1">
              <a:buNone/>
            </a:pPr>
            <a:r>
              <a:rPr lang="ar-SA" sz="2100" b="1" dirty="0">
                <a:cs typeface="B Nazanin" panose="00000400000000000000" pitchFamily="2" charset="-78"/>
              </a:rPr>
              <a:t>درخواست خطرات اضافي منوط به اخذ خطرات اصلي است يعني اگر كسي بخواهد وسايل داخل اتومبيل را تحت پوشش بيمه سرقت درجا قراردهد بايد خطرات اصلي ( حادثه ، حريق و سرقت كلي ) را نيز بيمه كرده باشد .</a:t>
            </a:r>
            <a:endParaRPr lang="en-US" sz="2100" b="1" dirty="0">
              <a:cs typeface="B Nazanin" panose="00000400000000000000" pitchFamily="2" charset="-78"/>
            </a:endParaRPr>
          </a:p>
          <a:p>
            <a:pPr marL="0" indent="0" algn="r">
              <a:buNone/>
            </a:pPr>
            <a:endParaRPr lang="en-US" sz="2600"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198832876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770022"/>
            <a:ext cx="6347714" cy="5271342"/>
          </a:xfrm>
        </p:spPr>
        <p:txBody>
          <a:bodyPr/>
          <a:lstStyle/>
          <a:p>
            <a:pPr algn="r"/>
            <a:endParaRPr lang="fa-IR" dirty="0" smtClean="0"/>
          </a:p>
          <a:p>
            <a:pPr algn="r">
              <a:buNone/>
            </a:pPr>
            <a:r>
              <a:rPr lang="fa-IR" b="1" dirty="0" smtClean="0">
                <a:solidFill>
                  <a:srgbClr val="FF0000"/>
                </a:solidFill>
                <a:cs typeface="B Nazanin" pitchFamily="2" charset="-78"/>
              </a:rPr>
              <a:t>حق بیمه و درصد ميزان تخفيفات بيمه هاي بدنه :</a:t>
            </a:r>
          </a:p>
          <a:p>
            <a:pPr algn="just" rtl="1">
              <a:buNone/>
            </a:pPr>
            <a:r>
              <a:rPr lang="fa-IR" b="1" dirty="0" smtClean="0">
                <a:solidFill>
                  <a:schemeClr val="tx1"/>
                </a:solidFill>
                <a:cs typeface="B Nazanin" pitchFamily="2" charset="-78"/>
              </a:rPr>
              <a:t>       همانگونه که مستحضرید حق بیمه بدنه خودرو با توجه به نوع و ارزش و مدل خودرو معین می گردد همچنین شرکتهای بیمه تخفیفاتی را برای مشتریان خود که در طول سال بیمه ای سابقه عدم خسارت داشته باشند بر روی حق بیمه ارائه می دهد تا بیمه گذاران بیشتر تشویق گردیده که با خودروی خود خسارتی ایجاد ننمایند درصد این تخفیفات که به صورت ثابت بر روی بیمه نامه ها در صورت سابقه عدم خسارت اعمال می گردد به شرح ذیل می باشد:</a:t>
            </a:r>
          </a:p>
          <a:p>
            <a:pPr algn="r">
              <a:buNone/>
            </a:pPr>
            <a:r>
              <a:rPr lang="fa-IR" b="1" dirty="0" smtClean="0">
                <a:solidFill>
                  <a:schemeClr val="tx1"/>
                </a:solidFill>
                <a:cs typeface="B Nazanin" pitchFamily="2" charset="-78"/>
              </a:rPr>
              <a:t>       سال اول :                            25 درصد</a:t>
            </a:r>
          </a:p>
          <a:p>
            <a:pPr algn="r">
              <a:buNone/>
            </a:pPr>
            <a:r>
              <a:rPr lang="fa-IR" b="1" dirty="0" smtClean="0">
                <a:solidFill>
                  <a:schemeClr val="tx1"/>
                </a:solidFill>
                <a:cs typeface="B Nazanin" pitchFamily="2" charset="-78"/>
              </a:rPr>
              <a:t>       سال دوم :                           35 درصد    </a:t>
            </a:r>
          </a:p>
          <a:p>
            <a:pPr algn="r">
              <a:buNone/>
            </a:pPr>
            <a:r>
              <a:rPr lang="fa-IR" b="1" dirty="0" smtClean="0">
                <a:solidFill>
                  <a:schemeClr val="tx1"/>
                </a:solidFill>
                <a:cs typeface="B Nazanin" pitchFamily="2" charset="-78"/>
              </a:rPr>
              <a:t>      سال سوم:                           45 درصد </a:t>
            </a:r>
          </a:p>
          <a:p>
            <a:pPr algn="r">
              <a:buNone/>
            </a:pPr>
            <a:r>
              <a:rPr lang="fa-IR" b="1" dirty="0" smtClean="0">
                <a:solidFill>
                  <a:schemeClr val="tx1"/>
                </a:solidFill>
                <a:cs typeface="B Nazanin" pitchFamily="2" charset="-78"/>
              </a:rPr>
              <a:t>      سال چهارم و به بعد :          60 درصد</a:t>
            </a:r>
            <a:r>
              <a:rPr lang="fa-IR"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11752119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2084" y="1794682"/>
            <a:ext cx="5208431" cy="3395503"/>
          </a:xfrm>
        </p:spPr>
        <p:txBody>
          <a:bodyPr>
            <a:noAutofit/>
          </a:bodyPr>
          <a:lstStyle/>
          <a:p>
            <a:r>
              <a:rPr lang="fa-IR" sz="9600" b="1" i="1" dirty="0" smtClean="0">
                <a:solidFill>
                  <a:schemeClr val="accent1"/>
                </a:solidFill>
                <a:latin typeface="Monotype Corsiva" panose="03010101010201010101" pitchFamily="66" charset="0"/>
              </a:rPr>
              <a:t>پايان</a:t>
            </a:r>
            <a:endParaRPr lang="en-US" sz="9600" b="1" i="1" dirty="0">
              <a:solidFill>
                <a:schemeClr val="accent1"/>
              </a:solidFill>
              <a:latin typeface="Monotype Corsiva" panose="03010101010201010101" pitchFamily="66" charset="0"/>
            </a:endParaRPr>
          </a:p>
        </p:txBody>
      </p:sp>
    </p:spTree>
    <p:extLst>
      <p:ext uri="{BB962C8B-B14F-4D97-AF65-F5344CB8AC3E}">
        <p14:creationId xmlns:p14="http://schemas.microsoft.com/office/powerpoint/2010/main" val="1260841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2"/>
                                        </p:tgtEl>
                                        <p:attrNameLst>
                                          <p:attrName>ppt_w</p:attrName>
                                        </p:attrNameLst>
                                      </p:cBhvr>
                                      <p:tavLst>
                                        <p:tav tm="0">
                                          <p:val>
                                            <p:strVal val="ppt_w"/>
                                          </p:val>
                                        </p:tav>
                                        <p:tav tm="100000">
                                          <p:val>
                                            <p:fltVal val="0"/>
                                          </p:val>
                                        </p:tav>
                                      </p:tavLst>
                                    </p:anim>
                                    <p:anim calcmode="lin" valueType="num">
                                      <p:cBhvr>
                                        <p:cTn id="7" dur="500"/>
                                        <p:tgtEl>
                                          <p:spTgt spid="2"/>
                                        </p:tgtEl>
                                        <p:attrNameLst>
                                          <p:attrName>ppt_h</p:attrName>
                                        </p:attrNameLst>
                                      </p:cBhvr>
                                      <p:tavLst>
                                        <p:tav tm="0">
                                          <p:val>
                                            <p:strVal val="ppt_h"/>
                                          </p:val>
                                        </p:tav>
                                        <p:tav tm="100000">
                                          <p:val>
                                            <p:fltVal val="0"/>
                                          </p:val>
                                        </p:tav>
                                      </p:tavLst>
                                    </p:anim>
                                    <p:animEffect transition="out" filter="fade">
                                      <p:cBhvr>
                                        <p:cTn id="8" dur="500"/>
                                        <p:tgtEl>
                                          <p:spTgt spid="2"/>
                                        </p:tgtEl>
                                      </p:cBhvr>
                                    </p:animEffect>
                                    <p:set>
                                      <p:cBhvr>
                                        <p:cTn id="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4856" y="609599"/>
            <a:ext cx="4932609" cy="1850265"/>
          </a:xfrm>
        </p:spPr>
        <p:txBody>
          <a:bodyPr/>
          <a:lstStyle/>
          <a:p>
            <a:endParaRPr lang="en-US"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2320" y="2794717"/>
            <a:ext cx="4895145" cy="3018810"/>
          </a:xfrm>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84855" y="609601"/>
            <a:ext cx="4932609" cy="1850263"/>
          </a:xfrm>
        </p:spPr>
      </p:pic>
    </p:spTree>
    <p:extLst>
      <p:ext uri="{BB962C8B-B14F-4D97-AF65-F5344CB8AC3E}">
        <p14:creationId xmlns:p14="http://schemas.microsoft.com/office/powerpoint/2010/main" val="375944803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60609" y="1043189"/>
            <a:ext cx="6583826" cy="5164428"/>
          </a:xfrm>
        </p:spPr>
        <p:txBody>
          <a:bodyPr>
            <a:normAutofit/>
          </a:bodyPr>
          <a:lstStyle/>
          <a:p>
            <a:pPr marL="0" indent="0" algn="r">
              <a:buNone/>
            </a:pPr>
            <a:r>
              <a:rPr lang="fa-IR" sz="2800" b="1" dirty="0" smtClean="0">
                <a:solidFill>
                  <a:srgbClr val="FF0000"/>
                </a:solidFill>
                <a:cs typeface="B Nazanin" panose="00000400000000000000" pitchFamily="2" charset="-78"/>
              </a:rPr>
              <a:t>بیمه اتومبیل :</a:t>
            </a:r>
          </a:p>
          <a:p>
            <a:pPr marL="400050" lvl="1" indent="0" algn="just">
              <a:buNone/>
            </a:pPr>
            <a:endParaRPr lang="fa-IR" sz="1800" dirty="0" smtClean="0"/>
          </a:p>
          <a:p>
            <a:pPr marL="400050" lvl="1" indent="0" algn="justLow" rtl="1">
              <a:buNone/>
            </a:pPr>
            <a:r>
              <a:rPr lang="ar-SA" sz="1800" b="1" dirty="0">
                <a:cs typeface="B Nazanin" panose="00000400000000000000" pitchFamily="2" charset="-78"/>
              </a:rPr>
              <a:t>اتومبيل‌ وسيله‌اي‌ است‌ كه‌ تقريباً از اواخر قرن‌ نوزدهم‌ و به‌ شكلي‌ همه‌گير وارد زندگي‌ انسان‌ در جوامع‌ بشري‌ شده‌و نقشي‌ بسيار مهم‌ در حمل‌ مسافر و جابجايي‌ كالا دارد. اصولا در بيشتر جوامع‌ انساني‌ بيشترين‌ جابجايي‌ مردم‌ ومسافران‌ به‌ وسيله‌ اتومبيل‌ صورت‌ مي‌پذيرد و اتوبوسها، كاميونها و اتومبيلهاي‌ سواري‌ در ابعادي‌ وسيع‌ چنان‌ در بطن‌زندگي‌ انسانها رسوخ‌ كرده‌اند، كه‌ براستي‌ بايد گفت‌ زندگي‌ انسان‌ بدون‌ بهره‌گيري‌ از اين‌ وسيله‌ نقليه‌ موتوري‌ ناممكن‌است اتومبيل‌ در زندگي‌ صنعتي‌ و كشاورزي‌ و رسانيدن‌ كالا از محل‌ توليد به‌ بازار مصرف‌ و داد و ستد بين‌المللي‌ نقشي‌سازنده‌ و پراهميت‌ دارد </a:t>
            </a:r>
            <a:endParaRPr lang="fa-IR" sz="1800" b="1" dirty="0" smtClean="0">
              <a:cs typeface="B Nazanin" panose="00000400000000000000" pitchFamily="2" charset="-78"/>
            </a:endParaRPr>
          </a:p>
          <a:p>
            <a:pPr marL="400050" lvl="1" indent="0" algn="justLow" rtl="1">
              <a:buNone/>
            </a:pPr>
            <a:r>
              <a:rPr lang="ar-SA" sz="1800" dirty="0">
                <a:cs typeface="B Nazanin" panose="00000400000000000000" pitchFamily="2" charset="-78"/>
              </a:rPr>
              <a:t/>
            </a:r>
            <a:br>
              <a:rPr lang="ar-SA" sz="1800" dirty="0">
                <a:cs typeface="B Nazanin" panose="00000400000000000000" pitchFamily="2" charset="-78"/>
              </a:rPr>
            </a:br>
            <a:endParaRPr lang="en-US" sz="1800" b="1" dirty="0">
              <a:cs typeface="B Nazanin" panose="00000400000000000000" pitchFamily="2" charset="-78"/>
            </a:endParaRPr>
          </a:p>
        </p:txBody>
      </p:sp>
    </p:spTree>
    <p:extLst>
      <p:ext uri="{BB962C8B-B14F-4D97-AF65-F5344CB8AC3E}">
        <p14:creationId xmlns:p14="http://schemas.microsoft.com/office/powerpoint/2010/main" val="2878469102"/>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3" y="1472485"/>
            <a:ext cx="6347714" cy="3730580"/>
          </a:xfrm>
        </p:spPr>
        <p:txBody>
          <a:bodyPr>
            <a:normAutofit/>
          </a:bodyPr>
          <a:lstStyle/>
          <a:p>
            <a:pPr algn="just" rtl="1"/>
            <a:r>
              <a:rPr lang="ar-SA" sz="1800" b="1" dirty="0">
                <a:solidFill>
                  <a:schemeClr val="tx1"/>
                </a:solidFill>
                <a:cs typeface="B Nazanin" panose="00000400000000000000" pitchFamily="2" charset="-78"/>
              </a:rPr>
              <a:t>در واقع‌ يكي‌ از ويژگيهاي‌ بارز و مشخص‌ قرن‌ بيستم  پديد آمدن‌ اين‌ وسيله‌ نقليه‌ است پديدار شدن‌ اين‌ وسيله‌ نقليه‌ اگرچه‌ به‌ همراه‌ خود رفاه‌ و آسايش‌ و سرعت‌ را به‌ ارمغان‌ آورده  اما به‌ همان‌ نسبت‌ باعث‌ بروز مشكلات‌ بسيار و خطرات‌ فراوان‌ هم‌ شده‌ است زيرا خطر تصادم‌ و برخورد با اين‌ وسيله‌ نقليه‌ رو به ‌افزايش‌ نهاده‌ و تنها راه‌ جبران‌ و كمك‌ به‌ زيانديدگان‌ اين‌ پديده‌ قرن‌ بيستم‌ و رفع‌ و يا تقليل‌ اثرات‌ نامطلوب‌ آن‌ درزندگي‌ زيانديدگان‌ استفاده‌ از بيمه‌ است.</a:t>
            </a:r>
            <a:br>
              <a:rPr lang="ar-SA" sz="1800" b="1" dirty="0">
                <a:solidFill>
                  <a:schemeClr val="tx1"/>
                </a:solidFill>
                <a:cs typeface="B Nazanin" panose="00000400000000000000" pitchFamily="2" charset="-78"/>
              </a:rPr>
            </a:br>
            <a:r>
              <a:rPr lang="ar-SA" sz="1800" b="1" dirty="0">
                <a:solidFill>
                  <a:schemeClr val="tx1"/>
                </a:solidFill>
                <a:cs typeface="B Nazanin" panose="00000400000000000000" pitchFamily="2" charset="-78"/>
              </a:rPr>
              <a:t>شركتهاي‌ بيمه‌ با درك‌ اين‌ نياز جوامع‌ انساني‌ طرحهاي‌ متفاوتي‌ براي‌ جبران‌ خسارات‌ اين‌ حوادث‌ ارائه‌ داده‌اند در بيمه‌ اتومبيل گاهي‌ تعهد بيمه‌گر جبران‌ خسارت‌ وارد به‌ وسيله‌ نقليه‌ بيمه‌ شده‌ است‌ و گاهي‌ خسارات‌ وارد به ‌شخص‌ ثالث‌ را جبران‌ مي‌كند</a:t>
            </a:r>
            <a:endParaRPr lang="en-US" sz="1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97613940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1" y="1468192"/>
            <a:ext cx="6467916" cy="4881093"/>
          </a:xfrm>
        </p:spPr>
        <p:txBody>
          <a:bodyPr>
            <a:normAutofit/>
          </a:bodyPr>
          <a:lstStyle/>
          <a:p>
            <a:pPr algn="r" rtl="1"/>
            <a:r>
              <a:rPr lang="fa-IR" sz="2600" b="1" dirty="0" smtClean="0">
                <a:solidFill>
                  <a:srgbClr val="FF0000"/>
                </a:solidFill>
                <a:cs typeface="B Nazanin" panose="00000400000000000000" pitchFamily="2" charset="-78"/>
              </a:rPr>
              <a:t>انواع بیمه اتومبیل :</a:t>
            </a:r>
            <a:r>
              <a:rPr lang="en-US" sz="2000" dirty="0" smtClean="0">
                <a:solidFill>
                  <a:schemeClr val="tx1"/>
                </a:solidFill>
                <a:cs typeface="B Nazanin" panose="00000400000000000000" pitchFamily="2" charset="-78"/>
              </a:rPr>
              <a:t/>
            </a:r>
            <a:br>
              <a:rPr lang="en-US" sz="2000" dirty="0" smtClean="0">
                <a:solidFill>
                  <a:schemeClr val="tx1"/>
                </a:solidFill>
                <a:cs typeface="B Nazanin" panose="00000400000000000000" pitchFamily="2" charset="-78"/>
              </a:rPr>
            </a:br>
            <a:r>
              <a:rPr lang="en-US" sz="2000" dirty="0">
                <a:solidFill>
                  <a:schemeClr val="tx1"/>
                </a:solidFill>
                <a:cs typeface="B Nazanin" panose="00000400000000000000" pitchFamily="2" charset="-78"/>
              </a:rPr>
              <a:t/>
            </a:r>
            <a:br>
              <a:rPr lang="en-US" sz="2000" dirty="0">
                <a:solidFill>
                  <a:schemeClr val="tx1"/>
                </a:solidFill>
                <a:cs typeface="B Nazanin" panose="00000400000000000000" pitchFamily="2" charset="-78"/>
              </a:rPr>
            </a:br>
            <a:r>
              <a:rPr lang="en-US" sz="2000" dirty="0" smtClean="0">
                <a:solidFill>
                  <a:schemeClr val="tx1"/>
                </a:solidFill>
                <a:cs typeface="B Nazanin" panose="00000400000000000000" pitchFamily="2" charset="-78"/>
              </a:rPr>
              <a:t/>
            </a:r>
            <a:br>
              <a:rPr lang="en-US" sz="2000" dirty="0" smtClean="0">
                <a:solidFill>
                  <a:schemeClr val="tx1"/>
                </a:solidFill>
                <a:cs typeface="B Nazanin" panose="00000400000000000000" pitchFamily="2" charset="-78"/>
              </a:rPr>
            </a:br>
            <a:r>
              <a:rPr lang="fa-IR" sz="1800" b="1" dirty="0" smtClean="0">
                <a:solidFill>
                  <a:schemeClr val="tx1"/>
                </a:solidFill>
                <a:cs typeface="B Nazanin" panose="00000400000000000000" pitchFamily="2" charset="-78"/>
              </a:rPr>
              <a:t>شركتهاي‌ </a:t>
            </a:r>
            <a:r>
              <a:rPr lang="fa-IR" sz="1800" b="1" dirty="0">
                <a:solidFill>
                  <a:schemeClr val="tx1"/>
                </a:solidFill>
                <a:cs typeface="B Nazanin" panose="00000400000000000000" pitchFamily="2" charset="-78"/>
              </a:rPr>
              <a:t>بيمه‌ در ايران‌ پوششهاي‌ متفاوتي‌ را در زمينه‌ بيمه‌ اتومبيل‌ ارائه‌ داده‌اند كه‌ به‌ طور خلاصه‌ به‌ شرح‌ زيراست‌ </a:t>
            </a:r>
            <a:r>
              <a:rPr lang="fa-IR" sz="1800" b="1" dirty="0" smtClean="0">
                <a:solidFill>
                  <a:schemeClr val="tx1"/>
                </a:solidFill>
                <a:cs typeface="B Nazanin" panose="00000400000000000000" pitchFamily="2" charset="-78"/>
              </a:rPr>
              <a:t>:</a:t>
            </a:r>
            <a:r>
              <a:rPr lang="fa-IR" sz="1800" b="1" dirty="0">
                <a:solidFill>
                  <a:schemeClr val="tx1"/>
                </a:solidFill>
                <a:cs typeface="B Nazanin" panose="00000400000000000000" pitchFamily="2" charset="-78"/>
              </a:rPr>
              <a:t/>
            </a:r>
            <a:br>
              <a:rPr lang="fa-IR" sz="1800" b="1" dirty="0">
                <a:solidFill>
                  <a:schemeClr val="tx1"/>
                </a:solidFill>
                <a:cs typeface="B Nazanin" panose="00000400000000000000" pitchFamily="2" charset="-78"/>
              </a:rPr>
            </a:br>
            <a:r>
              <a:rPr lang="fa-IR" sz="1800" b="1" dirty="0">
                <a:solidFill>
                  <a:schemeClr val="tx1"/>
                </a:solidFill>
                <a:cs typeface="B Nazanin" panose="00000400000000000000" pitchFamily="2" charset="-78"/>
              </a:rPr>
              <a:t>- بيمه‌ شخص‌ ثالث  و حوادث سرنشین‌ (بيمه‌ اجباري‌ مسئوليت‌ مدني‌ دارندگان‌ وسايل‌ نقليه‌ موتوري‌ در مقابل‌ اشخاص‌ثالث‌).</a:t>
            </a:r>
            <a:r>
              <a:rPr lang="en-US" sz="1800" b="1" dirty="0">
                <a:solidFill>
                  <a:schemeClr val="tx1"/>
                </a:solidFill>
                <a:cs typeface="B Nazanin" panose="00000400000000000000" pitchFamily="2" charset="-78"/>
              </a:rPr>
              <a:t/>
            </a:r>
            <a:br>
              <a:rPr lang="en-US" sz="1800" b="1" dirty="0">
                <a:solidFill>
                  <a:schemeClr val="tx1"/>
                </a:solidFill>
                <a:cs typeface="B Nazanin" panose="00000400000000000000" pitchFamily="2" charset="-78"/>
              </a:rPr>
            </a:br>
            <a:r>
              <a:rPr lang="fa-IR" sz="1800" b="1" dirty="0">
                <a:solidFill>
                  <a:schemeClr val="tx1"/>
                </a:solidFill>
                <a:cs typeface="B Nazanin" panose="00000400000000000000" pitchFamily="2" charset="-78"/>
              </a:rPr>
              <a:t>- بيمه‌ مازاد مسئوليت‌ مدني‌ دارندگان‌ وسايل‌ نقليه‌ موتوري‌ زميني‌ در مقابل‌ اشخاص‌ ثالث‌ (تاحدديه‌)</a:t>
            </a:r>
            <a:r>
              <a:rPr lang="en-US" sz="1800" b="1" dirty="0">
                <a:solidFill>
                  <a:schemeClr val="tx1"/>
                </a:solidFill>
                <a:cs typeface="B Nazanin" panose="00000400000000000000" pitchFamily="2" charset="-78"/>
              </a:rPr>
              <a:t/>
            </a:r>
            <a:br>
              <a:rPr lang="en-US" sz="1800" b="1" dirty="0">
                <a:solidFill>
                  <a:schemeClr val="tx1"/>
                </a:solidFill>
                <a:cs typeface="B Nazanin" panose="00000400000000000000" pitchFamily="2" charset="-78"/>
              </a:rPr>
            </a:br>
            <a:r>
              <a:rPr lang="fa-IR" sz="1800" b="1" dirty="0">
                <a:solidFill>
                  <a:schemeClr val="tx1"/>
                </a:solidFill>
                <a:cs typeface="B Nazanin" panose="00000400000000000000" pitchFamily="2" charset="-78"/>
              </a:rPr>
              <a:t>- پوشش‌ بيمه‌ بدنه‌ اتومبيل‌ .</a:t>
            </a:r>
            <a:r>
              <a:rPr lang="fa-IR" sz="2400" dirty="0">
                <a:solidFill>
                  <a:schemeClr val="tx1"/>
                </a:solidFill>
                <a:cs typeface="B Nazanin" panose="00000400000000000000" pitchFamily="2" charset="-78"/>
              </a:rPr>
              <a:t/>
            </a:r>
            <a:br>
              <a:rPr lang="fa-IR" sz="2400" dirty="0">
                <a:solidFill>
                  <a:schemeClr val="tx1"/>
                </a:solidFill>
                <a:cs typeface="B Nazanin" panose="00000400000000000000" pitchFamily="2" charset="-78"/>
              </a:rPr>
            </a:b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567292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invX="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0762" y="1184856"/>
            <a:ext cx="6520132" cy="4559121"/>
          </a:xfrm>
        </p:spPr>
        <p:txBody>
          <a:bodyPr>
            <a:noAutofit/>
          </a:bodyPr>
          <a:lstStyle/>
          <a:p>
            <a:pPr marL="0" indent="0" algn="r">
              <a:buNone/>
            </a:pPr>
            <a:r>
              <a:rPr lang="fa-IR" sz="2600" b="1" dirty="0" smtClean="0">
                <a:solidFill>
                  <a:srgbClr val="FF0000"/>
                </a:solidFill>
                <a:cs typeface="B Nazanin" panose="00000400000000000000" pitchFamily="2" charset="-78"/>
              </a:rPr>
              <a:t>بیمه شخص ثالث :</a:t>
            </a:r>
          </a:p>
          <a:p>
            <a:pPr marL="0" indent="0" algn="r">
              <a:buNone/>
            </a:pPr>
            <a:endParaRPr lang="fa-IR" dirty="0" smtClean="0"/>
          </a:p>
          <a:p>
            <a:pPr marL="0" indent="0" algn="r" rtl="1">
              <a:buNone/>
            </a:pPr>
            <a:r>
              <a:rPr lang="ar-SA" b="1" dirty="0">
                <a:cs typeface="B Nazanin" panose="00000400000000000000" pitchFamily="2" charset="-78"/>
              </a:rPr>
              <a:t>بيمه شخص ثالث يكي از بيمه هاي اتومبيل است و بنا به قانون مصوب </a:t>
            </a:r>
            <a:r>
              <a:rPr lang="fa-IR" b="1" dirty="0" smtClean="0">
                <a:cs typeface="B Nazanin" panose="00000400000000000000" pitchFamily="2" charset="-78"/>
              </a:rPr>
              <a:t>1347/09/26</a:t>
            </a:r>
            <a:r>
              <a:rPr lang="ar-SA" b="1" dirty="0" smtClean="0">
                <a:cs typeface="B Nazanin" panose="00000400000000000000" pitchFamily="2" charset="-78"/>
              </a:rPr>
              <a:t> </a:t>
            </a:r>
            <a:r>
              <a:rPr lang="ar-SA" b="1" dirty="0">
                <a:cs typeface="B Nazanin" panose="00000400000000000000" pitchFamily="2" charset="-78"/>
              </a:rPr>
              <a:t>و براي هماهنگي با سيستمهاي حمايتي در جهان ، اين بيمه اجباري شد</a:t>
            </a:r>
            <a:r>
              <a:rPr lang="ar-SA" b="1" dirty="0" smtClean="0">
                <a:cs typeface="B Nazanin" panose="00000400000000000000" pitchFamily="2" charset="-78"/>
              </a:rPr>
              <a:t>.</a:t>
            </a:r>
            <a:endParaRPr lang="fa-IR" b="1" dirty="0" smtClean="0">
              <a:cs typeface="B Nazanin" panose="00000400000000000000" pitchFamily="2" charset="-78"/>
            </a:endParaRPr>
          </a:p>
          <a:p>
            <a:pPr marL="0" indent="0" algn="just" rtl="1">
              <a:buNone/>
            </a:pPr>
            <a:r>
              <a:rPr lang="ar-SA" b="1" dirty="0">
                <a:cs typeface="B Nazanin" panose="00000400000000000000" pitchFamily="2" charset="-78"/>
              </a:rPr>
              <a:t>به موجب ماده يك قانون شخص ثالث ، كليه دارندگان وسايل نقليه موتوري زميني و انواع يدك و تيلر متصل به وسايل مزبور و قطارهاي راه آهن – اعم از اينكه اشخاص حقوقي باشند – مسئول جبران خسارتهاي بدني و مالي اي هستند كه در اثر حوادث وسايل نقليه مزبور و يا محمولات آنها به اشخاص وارد شود و نيز مكلفند مسئوليت خود را از اين جهت نزد يكي از شركتهاي بيمه داخلي بيمه نمايند .</a:t>
            </a:r>
            <a:endParaRPr lang="en-US" b="1" dirty="0">
              <a:cs typeface="B Nazanin" panose="00000400000000000000" pitchFamily="2" charset="-78"/>
            </a:endParaRPr>
          </a:p>
          <a:p>
            <a:pPr marL="0" indent="0" algn="r" rtl="1">
              <a:buNone/>
            </a:pPr>
            <a:endParaRPr lang="en-US" dirty="0"/>
          </a:p>
        </p:txBody>
      </p:sp>
    </p:spTree>
    <p:extLst>
      <p:ext uri="{BB962C8B-B14F-4D97-AF65-F5344CB8AC3E}">
        <p14:creationId xmlns:p14="http://schemas.microsoft.com/office/powerpoint/2010/main" val="29750399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570964" y="1674253"/>
            <a:ext cx="6348413" cy="3206840"/>
          </a:xfrm>
        </p:spPr>
        <p:txBody>
          <a:bodyPr>
            <a:normAutofit/>
          </a:bodyPr>
          <a:lstStyle/>
          <a:p>
            <a:pPr marL="0" indent="0" algn="just" rtl="1">
              <a:buNone/>
            </a:pPr>
            <a:r>
              <a:rPr lang="ar-SA" b="1" dirty="0" smtClean="0">
                <a:cs typeface="B Nazanin" panose="00000400000000000000" pitchFamily="2" charset="-78"/>
              </a:rPr>
              <a:t>بيمه </a:t>
            </a:r>
            <a:r>
              <a:rPr lang="ar-SA" b="1" dirty="0">
                <a:cs typeface="B Nazanin" panose="00000400000000000000" pitchFamily="2" charset="-78"/>
              </a:rPr>
              <a:t>شخص ثالث يك بيمه مسئوليت است به اين صورت كه مسئوليت راننده را در مقابل اشخاص ديگر بيمه مي كند . حال چرا مي گويند شخص ثالث ؟ علتش آن است كه </a:t>
            </a:r>
            <a:r>
              <a:rPr lang="ar-SA" b="1" dirty="0" smtClean="0">
                <a:cs typeface="B Nazanin" panose="00000400000000000000" pitchFamily="2" charset="-78"/>
              </a:rPr>
              <a:t>اصولاً </a:t>
            </a:r>
            <a:r>
              <a:rPr lang="ar-SA" b="1" dirty="0">
                <a:cs typeface="B Nazanin" panose="00000400000000000000" pitchFamily="2" charset="-78"/>
              </a:rPr>
              <a:t>در بيمه همواره دو طرف بيمه گر و   بيمه گذار را داريم در حاليكه در اينجا شخص ديگري وارد مي شود كه نه بيمه گر است و  نه بيمه گذار و اگر خسارتي به او وارد شد ، زيان وارده جبران مي شود ، لذا مي شود طرف سوم و ثالث . اصطلاح شخص ثالث تنها مربوط به افراد نمي شود و اگر اتومبيل بيمه شده با اتومبيل و يا شئ ديگر نيز برخورد كند و به آن خسارت بزند، آن خسارت نيز از طريق شخص ثالث قابل جبران است . در واقع عنوان شخص ثالث در اينجا به طرف سوم قضيه ( كه نه بيمه گر است و نه بيمه گذار ) اطلاق </a:t>
            </a:r>
            <a:r>
              <a:rPr lang="fa-IR" b="1" dirty="0" smtClean="0">
                <a:cs typeface="B Nazanin" panose="00000400000000000000" pitchFamily="2" charset="-78"/>
              </a:rPr>
              <a:t/>
            </a:r>
            <a:br>
              <a:rPr lang="fa-IR" b="1" dirty="0" smtClean="0">
                <a:cs typeface="B Nazanin" panose="00000400000000000000" pitchFamily="2" charset="-78"/>
              </a:rPr>
            </a:br>
            <a:r>
              <a:rPr lang="ar-SA" b="1" dirty="0" smtClean="0">
                <a:cs typeface="B Nazanin" panose="00000400000000000000" pitchFamily="2" charset="-78"/>
              </a:rPr>
              <a:t>مي شود</a:t>
            </a:r>
            <a:r>
              <a:rPr lang="en-US" b="1" dirty="0" smtClean="0">
                <a:cs typeface="B Nazanin" panose="00000400000000000000" pitchFamily="2" charset="-78"/>
              </a:rPr>
              <a:t>.</a:t>
            </a:r>
            <a:endParaRPr lang="en-US" dirty="0"/>
          </a:p>
        </p:txBody>
      </p:sp>
    </p:spTree>
    <p:extLst>
      <p:ext uri="{BB962C8B-B14F-4D97-AF65-F5344CB8AC3E}">
        <p14:creationId xmlns:p14="http://schemas.microsoft.com/office/powerpoint/2010/main" val="2975039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09600" y="438151"/>
            <a:ext cx="6348413" cy="1455044"/>
          </a:xfrm>
        </p:spPr>
        <p:txBody>
          <a:bodyPr/>
          <a:lstStyle/>
          <a:p>
            <a:pPr marL="0" indent="0" algn="r">
              <a:buNone/>
            </a:pPr>
            <a:r>
              <a:rPr lang="fa-IR" dirty="0" smtClean="0"/>
              <a:t>همچنین </a:t>
            </a:r>
            <a:r>
              <a:rPr lang="ar-SA" dirty="0" smtClean="0"/>
              <a:t>سرنشين </a:t>
            </a:r>
            <a:r>
              <a:rPr lang="ar-SA" dirty="0"/>
              <a:t>وسيله نقليه بيمه </a:t>
            </a:r>
            <a:r>
              <a:rPr lang="ar-SA" dirty="0" smtClean="0"/>
              <a:t>شده</a:t>
            </a:r>
            <a:r>
              <a:rPr lang="fa-IR" dirty="0" smtClean="0"/>
              <a:t> اگر</a:t>
            </a:r>
            <a:r>
              <a:rPr lang="ar-SA" dirty="0" smtClean="0"/>
              <a:t> </a:t>
            </a:r>
            <a:r>
              <a:rPr lang="ar-SA" dirty="0"/>
              <a:t>در اثر حوادث مشمول بيمه جان خود را از دست داده يا مصدوم و مجروح گردد ، بيمه گر مبلغي بعنوان غرامت به بازماندگان بيمه </a:t>
            </a:r>
            <a:r>
              <a:rPr lang="ar-SA" dirty="0" smtClean="0"/>
              <a:t>شده مي </a:t>
            </a:r>
            <a:r>
              <a:rPr lang="ar-SA" dirty="0" smtClean="0"/>
              <a:t>پردازد</a:t>
            </a:r>
            <a:r>
              <a:rPr lang="fa-IR" dirty="0" smtClean="0"/>
              <a:t> </a:t>
            </a:r>
            <a:r>
              <a:rPr lang="ar-SA" dirty="0" smtClean="0"/>
              <a:t>.</a:t>
            </a:r>
            <a:endParaRPr lang="en-US" dirty="0" smtClean="0"/>
          </a:p>
          <a:p>
            <a:pPr marL="0" indent="0" algn="r">
              <a:buNone/>
            </a:pPr>
            <a:endParaRPr lang="en-US" dirty="0"/>
          </a:p>
          <a:p>
            <a:pPr marL="0" indent="0" algn="r">
              <a:buNone/>
            </a:pPr>
            <a:endParaRPr lang="en-US" dirty="0"/>
          </a:p>
        </p:txBody>
      </p:sp>
      <p:sp>
        <p:nvSpPr>
          <p:cNvPr id="8" name="Title 1"/>
          <p:cNvSpPr>
            <a:spLocks noGrp="1"/>
          </p:cNvSpPr>
          <p:nvPr>
            <p:ph type="title"/>
          </p:nvPr>
        </p:nvSpPr>
        <p:spPr>
          <a:xfrm>
            <a:off x="777725" y="4597757"/>
            <a:ext cx="6347713" cy="914401"/>
          </a:xfrm>
        </p:spPr>
        <p:txBody>
          <a:bodyPr>
            <a:normAutofit/>
          </a:bodyPr>
          <a:lstStyle/>
          <a:p>
            <a:pPr algn="r"/>
            <a:r>
              <a:rPr lang="fa-IR" sz="2000" b="1" dirty="0" smtClean="0">
                <a:solidFill>
                  <a:schemeClr val="tx1"/>
                </a:solidFill>
                <a:cs typeface="B Nazanin" panose="00000400000000000000" pitchFamily="2" charset="-78"/>
              </a:rPr>
              <a:t>لازم به ذکر است که هزینه های پزشکی شخص </a:t>
            </a:r>
            <a:r>
              <a:rPr lang="fa-IR" sz="2000" b="1" dirty="0" smtClean="0">
                <a:solidFill>
                  <a:schemeClr val="tx1"/>
                </a:solidFill>
                <a:cs typeface="B Nazanin" panose="00000400000000000000" pitchFamily="2" charset="-78"/>
              </a:rPr>
              <a:t>راننده </a:t>
            </a:r>
            <a:r>
              <a:rPr lang="fa-IR" sz="2000" b="1" dirty="0" smtClean="0">
                <a:solidFill>
                  <a:schemeClr val="tx1"/>
                </a:solidFill>
                <a:cs typeface="B Nazanin" panose="00000400000000000000" pitchFamily="2" charset="-78"/>
              </a:rPr>
              <a:t>در صورتی که به مراکز امدادی منتقل گردند به صورت رایگان می باشد .</a:t>
            </a:r>
            <a:endParaRPr lang="en-US" sz="2000" b="1" dirty="0">
              <a:solidFill>
                <a:schemeClr val="tx1"/>
              </a:solidFill>
              <a:cs typeface="B Nazanin" panose="00000400000000000000" pitchFamily="2" charset="-78"/>
            </a:endParaRPr>
          </a:p>
        </p:txBody>
      </p:sp>
      <p:pic>
        <p:nvPicPr>
          <p:cNvPr id="10"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6371" y="1996225"/>
            <a:ext cx="5618610" cy="2498502"/>
          </a:xfrm>
        </p:spPr>
      </p:pic>
      <p:pic>
        <p:nvPicPr>
          <p:cNvPr id="11" name="Content Placeholder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6371" y="2120630"/>
            <a:ext cx="5618609" cy="2276272"/>
          </a:xfrm>
          <a:prstGeom prst="rect">
            <a:avLst/>
          </a:prstGeom>
        </p:spPr>
      </p:pic>
    </p:spTree>
    <p:extLst>
      <p:ext uri="{BB962C8B-B14F-4D97-AF65-F5344CB8AC3E}">
        <p14:creationId xmlns:p14="http://schemas.microsoft.com/office/powerpoint/2010/main" val="15817679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ircle(in)">
                                      <p:cBhvr>
                                        <p:cTn id="1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746</TotalTime>
  <Words>1510</Words>
  <Application>Microsoft Office PowerPoint</Application>
  <PresentationFormat>On-screen Show (4:3)</PresentationFormat>
  <Paragraphs>97</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Andalus</vt:lpstr>
      <vt:lpstr>Arabic Typesetting</vt:lpstr>
      <vt:lpstr>Arial</vt:lpstr>
      <vt:lpstr>B Nazanin</vt:lpstr>
      <vt:lpstr>Calibri</vt:lpstr>
      <vt:lpstr>Monotype Corsiva</vt:lpstr>
      <vt:lpstr>Tahoma</vt:lpstr>
      <vt:lpstr>Trebuchet MS</vt:lpstr>
      <vt:lpstr>Wingdings 3</vt:lpstr>
      <vt:lpstr>Facet</vt:lpstr>
      <vt:lpstr>بسم الله الرحمن الرحيم</vt:lpstr>
      <vt:lpstr>بیمه های اتومبیل تهیه کننده : مجتبی هدایتی استاد محترم : جناب آقای دکتر اسعدی </vt:lpstr>
      <vt:lpstr>PowerPoint Presentation</vt:lpstr>
      <vt:lpstr>PowerPoint Presentation</vt:lpstr>
      <vt:lpstr>در واقع‌ يكي‌ از ويژگيهاي‌ بارز و مشخص‌ قرن‌ بيستم  پديد آمدن‌ اين‌ وسيله‌ نقليه‌ است پديدار شدن‌ اين‌ وسيله‌ نقليه‌ اگرچه‌ به‌ همراه‌ خود رفاه‌ و آسايش‌ و سرعت‌ را به‌ ارمغان‌ آورده  اما به‌ همان‌ نسبت‌ باعث‌ بروز مشكلات‌ بسيار و خطرات‌ فراوان‌ هم‌ شده‌ است زيرا خطر تصادم‌ و برخورد با اين‌ وسيله‌ نقليه‌ رو به ‌افزايش‌ نهاده‌ و تنها راه‌ جبران‌ و كمك‌ به‌ زيانديدگان‌ اين‌ پديده‌ قرن‌ بيستم‌ و رفع‌ و يا تقليل‌ اثرات‌ نامطلوب‌ آن‌ درزندگي‌ زيانديدگان‌ استفاده‌ از بيمه‌ است. شركتهاي‌ بيمه‌ با درك‌ اين‌ نياز جوامع‌ انساني‌ طرحهاي‌ متفاوتي‌ براي‌ جبران‌ خسارات‌ اين‌ حوادث‌ ارائه‌ داده‌اند در بيمه‌ اتومبيل گاهي‌ تعهد بيمه‌گر جبران‌ خسارت‌ وارد به‌ وسيله‌ نقليه‌ بيمه‌ شده‌ است‌ و گاهي‌ خسارات‌ وارد به ‌شخص‌ ثالث‌ را جبران‌ مي‌كند</vt:lpstr>
      <vt:lpstr>انواع بیمه اتومبیل :   شركتهاي‌ بيمه‌ در ايران‌ پوششهاي‌ متفاوتي‌ را در زمينه‌ بيمه‌ اتومبيل‌ ارائه‌ داده‌اند كه‌ به‌ طور خلاصه‌ به‌ شرح‌ زيراست‌ : - بيمه‌ شخص‌ ثالث  و حوادث سرنشین‌ (بيمه‌ اجباري‌ مسئوليت‌ مدني‌ دارندگان‌ وسايل‌ نقليه‌ موتوري‌ در مقابل‌ اشخاص‌ثالث‌). - بيمه‌ مازاد مسئوليت‌ مدني‌ دارندگان‌ وسايل‌ نقليه‌ موتوري‌ زميني‌ در مقابل‌ اشخاص‌ ثالث‌ (تاحدديه‌) - پوشش‌ بيمه‌ بدنه‌ اتومبيل‌ . </vt:lpstr>
      <vt:lpstr>PowerPoint Presentation</vt:lpstr>
      <vt:lpstr>PowerPoint Presentation</vt:lpstr>
      <vt:lpstr>لازم به ذکر است که هزینه های پزشکی شخص راننده در صورتی که به مراکز امدادی منتقل گردند به صورت رایگان می باشد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پايان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CK</dc:creator>
  <cp:lastModifiedBy>CK</cp:lastModifiedBy>
  <cp:revision>144</cp:revision>
  <dcterms:created xsi:type="dcterms:W3CDTF">2015-04-05T15:21:51Z</dcterms:created>
  <dcterms:modified xsi:type="dcterms:W3CDTF">2016-05-19T11:26:57Z</dcterms:modified>
</cp:coreProperties>
</file>