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85" r:id="rId6"/>
    <p:sldId id="292" r:id="rId7"/>
    <p:sldId id="293" r:id="rId8"/>
    <p:sldId id="294" r:id="rId9"/>
    <p:sldId id="288" r:id="rId10"/>
    <p:sldId id="289" r:id="rId11"/>
    <p:sldId id="290" r:id="rId12"/>
    <p:sldId id="291" r:id="rId13"/>
    <p:sldId id="297" r:id="rId14"/>
    <p:sldId id="298" r:id="rId15"/>
    <p:sldId id="264" r:id="rId16"/>
    <p:sldId id="296" r:id="rId17"/>
    <p:sldId id="265" r:id="rId18"/>
    <p:sldId id="295" r:id="rId19"/>
    <p:sldId id="266" r:id="rId20"/>
    <p:sldId id="267" r:id="rId21"/>
    <p:sldId id="272"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F0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A8ABC-95D3-4CCF-AC69-67A3EC6A0786}"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237669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A8ABC-95D3-4CCF-AC69-67A3EC6A0786}"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392112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A8ABC-95D3-4CCF-AC69-67A3EC6A0786}"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369658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A8ABC-95D3-4CCF-AC69-67A3EC6A0786}"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144649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A8ABC-95D3-4CCF-AC69-67A3EC6A0786}"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292048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A8ABC-95D3-4CCF-AC69-67A3EC6A0786}"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304787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A8ABC-95D3-4CCF-AC69-67A3EC6A0786}" type="datetimeFigureOut">
              <a:rPr lang="en-US" smtClean="0"/>
              <a:t>2/23/2014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323128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A8ABC-95D3-4CCF-AC69-67A3EC6A0786}" type="datetimeFigureOut">
              <a:rPr lang="en-US" smtClean="0"/>
              <a:t>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22841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A8ABC-95D3-4CCF-AC69-67A3EC6A0786}" type="datetimeFigureOut">
              <a:rPr lang="en-US" smtClean="0"/>
              <a:t>2/23/2014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13678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A8ABC-95D3-4CCF-AC69-67A3EC6A0786}"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145362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A8ABC-95D3-4CCF-AC69-67A3EC6A0786}"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2C08-CF60-436A-8AC5-0D7FDCDEE3C6}" type="slidenum">
              <a:rPr lang="en-US" smtClean="0"/>
              <a:t>‹#›</a:t>
            </a:fld>
            <a:endParaRPr lang="en-US"/>
          </a:p>
        </p:txBody>
      </p:sp>
    </p:spTree>
    <p:extLst>
      <p:ext uri="{BB962C8B-B14F-4D97-AF65-F5344CB8AC3E}">
        <p14:creationId xmlns:p14="http://schemas.microsoft.com/office/powerpoint/2010/main" val="222806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A8ABC-95D3-4CCF-AC69-67A3EC6A0786}" type="datetimeFigureOut">
              <a:rPr lang="en-US" smtClean="0"/>
              <a:t>2/23/2014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F2C08-CF60-436A-8AC5-0D7FDCDEE3C6}" type="slidenum">
              <a:rPr lang="en-US" smtClean="0"/>
              <a:t>‹#›</a:t>
            </a:fld>
            <a:endParaRPr lang="en-US"/>
          </a:p>
        </p:txBody>
      </p:sp>
    </p:spTree>
    <p:extLst>
      <p:ext uri="{BB962C8B-B14F-4D97-AF65-F5344CB8AC3E}">
        <p14:creationId xmlns:p14="http://schemas.microsoft.com/office/powerpoint/2010/main" val="162563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97"/>
            <a:ext cx="9000492" cy="6692966"/>
          </a:xfrm>
          <a:prstGeom prst="rect">
            <a:avLst/>
          </a:prstGeom>
          <a:blipFill>
            <a:blip r:embed="rId3"/>
            <a:tile tx="0" ty="0" sx="100000" sy="100000" flip="none" algn="tl"/>
          </a:blipFill>
          <a:ln w="76200">
            <a:solidFill>
              <a:schemeClr val="tx1"/>
            </a:solidFill>
            <a:miter lim="800000"/>
            <a:headEnd/>
            <a:tailEnd/>
          </a:ln>
          <a:effectLst>
            <a:outerShdw blurRad="292100" dist="139700" dir="2700000" algn="tl" rotWithShape="0">
              <a:srgbClr val="333333">
                <a:alpha val="65000"/>
              </a:srgbClr>
            </a:outerShdw>
          </a:effectLst>
          <a:extLst/>
        </p:spPr>
      </p:pic>
      <p:sp>
        <p:nvSpPr>
          <p:cNvPr id="2" name="Oval 1"/>
          <p:cNvSpPr/>
          <p:nvPr/>
        </p:nvSpPr>
        <p:spPr>
          <a:xfrm>
            <a:off x="8964488"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3645024"/>
            <a:ext cx="9144000" cy="317697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28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a:ln w="57150">
            <a:solidFill>
              <a:srgbClr val="FF0000"/>
            </a:solidFill>
          </a:ln>
          <a:effectLst>
            <a:glow rad="228600">
              <a:schemeClr val="accent6">
                <a:satMod val="175000"/>
                <a:alpha val="40000"/>
              </a:schemeClr>
            </a:glow>
          </a:effectLst>
        </p:spPr>
        <p:txBody>
          <a:bodyPr>
            <a:normAutofit/>
          </a:bodyPr>
          <a:lstStyle/>
          <a:p>
            <a:pPr algn="r" rtl="1"/>
            <a:endParaRPr lang="fa-IR" dirty="0" smtClean="0">
              <a:solidFill>
                <a:srgbClr val="FFFF00"/>
              </a:solidFill>
            </a:endParaRPr>
          </a:p>
          <a:p>
            <a:pPr algn="r" rtl="1"/>
            <a:r>
              <a:rPr lang="fa-IR" sz="3600" b="1" dirty="0" smtClean="0">
                <a:solidFill>
                  <a:srgbClr val="B0F0B6"/>
                </a:solidFill>
              </a:rPr>
              <a:t>این </a:t>
            </a:r>
            <a:r>
              <a:rPr lang="fa-IR" sz="3600" b="1" dirty="0">
                <a:solidFill>
                  <a:srgbClr val="B0F0B6"/>
                </a:solidFill>
              </a:rPr>
              <a:t>هفت  بیانیه چهار حوزه عمده را دربرمی‌گیرد </a:t>
            </a:r>
            <a:r>
              <a:rPr lang="fa-IR" sz="3600" b="1" dirty="0" smtClean="0">
                <a:solidFill>
                  <a:srgbClr val="B0F0B6"/>
                </a:solidFill>
              </a:rPr>
              <a:t>:</a:t>
            </a:r>
          </a:p>
          <a:p>
            <a:pPr algn="r" rtl="1"/>
            <a:endParaRPr lang="fa-IR" dirty="0">
              <a:solidFill>
                <a:srgbClr val="FFFF00"/>
              </a:solidFill>
            </a:endParaRPr>
          </a:p>
          <a:p>
            <a:pPr algn="r" rtl="1"/>
            <a:r>
              <a:rPr lang="fa-IR" dirty="0">
                <a:solidFill>
                  <a:schemeClr val="bg1"/>
                </a:solidFill>
              </a:rPr>
              <a:t>هدفها : هدفهای گزارشگری مالی کدامند</a:t>
            </a:r>
            <a:r>
              <a:rPr lang="fa-IR" dirty="0" smtClean="0">
                <a:solidFill>
                  <a:schemeClr val="bg1"/>
                </a:solidFill>
              </a:rPr>
              <a:t>؟</a:t>
            </a:r>
          </a:p>
          <a:p>
            <a:pPr algn="r" rtl="1"/>
            <a:endParaRPr lang="fa-IR" dirty="0">
              <a:solidFill>
                <a:schemeClr val="bg1"/>
              </a:solidFill>
            </a:endParaRPr>
          </a:p>
          <a:p>
            <a:pPr algn="r" rtl="1"/>
            <a:r>
              <a:rPr lang="fa-IR" dirty="0">
                <a:solidFill>
                  <a:schemeClr val="bg1"/>
                </a:solidFill>
              </a:rPr>
              <a:t>ویژگیهای کیفی : </a:t>
            </a:r>
            <a:r>
              <a:rPr lang="fa-IR" sz="2800" dirty="0">
                <a:solidFill>
                  <a:schemeClr val="bg1"/>
                </a:solidFill>
              </a:rPr>
              <a:t>منظور از کیفیت اطلاعات مالی سودمند چیست</a:t>
            </a:r>
            <a:r>
              <a:rPr lang="fa-IR" sz="2800" dirty="0" smtClean="0">
                <a:solidFill>
                  <a:schemeClr val="bg1"/>
                </a:solidFill>
              </a:rPr>
              <a:t>؟</a:t>
            </a:r>
          </a:p>
          <a:p>
            <a:pPr algn="r" rtl="1"/>
            <a:endParaRPr lang="fa-IR" sz="2800" dirty="0">
              <a:solidFill>
                <a:schemeClr val="bg1"/>
              </a:solidFill>
            </a:endParaRPr>
          </a:p>
          <a:p>
            <a:pPr algn="r" rtl="1"/>
            <a:r>
              <a:rPr lang="fa-IR" dirty="0">
                <a:solidFill>
                  <a:schemeClr val="bg1"/>
                </a:solidFill>
              </a:rPr>
              <a:t>عناصر صورتهای مالی : </a:t>
            </a:r>
            <a:r>
              <a:rPr lang="fa-IR" sz="2800" dirty="0">
                <a:solidFill>
                  <a:schemeClr val="bg1"/>
                </a:solidFill>
              </a:rPr>
              <a:t>مفهوم دارایی، بدهی، درآمد و هزینه چیست</a:t>
            </a:r>
            <a:r>
              <a:rPr lang="fa-IR" sz="2800" dirty="0" smtClean="0">
                <a:solidFill>
                  <a:schemeClr val="bg1"/>
                </a:solidFill>
              </a:rPr>
              <a:t>؟</a:t>
            </a:r>
          </a:p>
          <a:p>
            <a:pPr algn="r" rtl="1"/>
            <a:endParaRPr lang="fa-IR" sz="2800" dirty="0">
              <a:solidFill>
                <a:schemeClr val="bg1"/>
              </a:solidFill>
            </a:endParaRPr>
          </a:p>
          <a:p>
            <a:pPr algn="r" rtl="1"/>
            <a:r>
              <a:rPr lang="fa-IR" dirty="0">
                <a:solidFill>
                  <a:schemeClr val="bg1"/>
                </a:solidFill>
              </a:rPr>
              <a:t>شناسایی، اندازه‌گیری و گزارشگری : </a:t>
            </a:r>
            <a:endParaRPr lang="fa-IR" dirty="0" smtClean="0">
              <a:solidFill>
                <a:schemeClr val="bg1"/>
              </a:solidFill>
            </a:endParaRPr>
          </a:p>
          <a:p>
            <a:pPr marL="0" indent="0" algn="r" rtl="1">
              <a:buNone/>
            </a:pPr>
            <a:r>
              <a:rPr lang="fa-IR" sz="2400" dirty="0" smtClean="0">
                <a:solidFill>
                  <a:schemeClr val="bg1"/>
                </a:solidFill>
              </a:rPr>
              <a:t>هدفها</a:t>
            </a:r>
            <a:r>
              <a:rPr lang="fa-IR" sz="2400" dirty="0">
                <a:solidFill>
                  <a:schemeClr val="bg1"/>
                </a:solidFill>
              </a:rPr>
              <a:t>، ویژگیهای کیفی و تعریف عناصر صورتهای مالی چگونه به‌کار گرفته می‌شوند؟</a:t>
            </a:r>
          </a:p>
          <a:p>
            <a:pPr algn="r" rtl="1"/>
            <a:endParaRPr lang="en-US" dirty="0"/>
          </a:p>
        </p:txBody>
      </p:sp>
    </p:spTree>
    <p:extLst>
      <p:ext uri="{BB962C8B-B14F-4D97-AF65-F5344CB8AC3E}">
        <p14:creationId xmlns:p14="http://schemas.microsoft.com/office/powerpoint/2010/main" val="225731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a:ln w="28575">
            <a:solidFill>
              <a:srgbClr val="00B0F0"/>
            </a:solidFill>
          </a:ln>
        </p:spPr>
        <p:txBody>
          <a:bodyPr>
            <a:normAutofit fontScale="90000"/>
          </a:bodyPr>
          <a:lstStyle/>
          <a:p>
            <a:pPr algn="r" rtl="1"/>
            <a:r>
              <a:rPr lang="fa-IR" dirty="0" smtClean="0"/>
              <a:t/>
            </a:r>
            <a:br>
              <a:rPr lang="fa-IR" dirty="0" smtClean="0"/>
            </a:br>
            <a:r>
              <a:rPr lang="fa-IR" dirty="0" smtClean="0"/>
              <a:t>  </a:t>
            </a:r>
            <a:r>
              <a:rPr lang="fa-IR" sz="3600" b="1" dirty="0" smtClean="0">
                <a:solidFill>
                  <a:srgbClr val="FFFF00"/>
                </a:solidFill>
              </a:rPr>
              <a:t>هدف های </a:t>
            </a:r>
            <a:r>
              <a:rPr lang="fa-IR" sz="3600" b="1" dirty="0">
                <a:solidFill>
                  <a:srgbClr val="FFFF00"/>
                </a:solidFill>
              </a:rPr>
              <a:t>اساسی گزارشگری مالی که چارچوب نظری </a:t>
            </a:r>
            <a:r>
              <a:rPr lang="fa-IR" sz="3600" b="1" dirty="0" smtClean="0">
                <a:solidFill>
                  <a:srgbClr val="FFFF00"/>
                </a:solidFill>
              </a:rPr>
              <a:t> به آن ها می پردازد عبارتند </a:t>
            </a:r>
            <a:r>
              <a:rPr lang="fa-IR" sz="3600" b="1" dirty="0">
                <a:solidFill>
                  <a:srgbClr val="FFFF00"/>
                </a:solidFill>
              </a:rPr>
              <a:t>از :</a:t>
            </a:r>
            <a:r>
              <a:rPr lang="fa-IR" dirty="0">
                <a:solidFill>
                  <a:schemeClr val="bg1"/>
                </a:solidFill>
              </a:rPr>
              <a:t/>
            </a:r>
            <a:br>
              <a:rPr lang="fa-IR"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0" y="1412776"/>
            <a:ext cx="9144000" cy="5445224"/>
          </a:xfrm>
          <a:solidFill>
            <a:schemeClr val="tx1"/>
          </a:solidFill>
          <a:ln>
            <a:solidFill>
              <a:srgbClr val="00B0F0"/>
            </a:solidFill>
          </a:ln>
        </p:spPr>
        <p:txBody>
          <a:bodyPr>
            <a:normAutofit/>
          </a:bodyPr>
          <a:lstStyle/>
          <a:p>
            <a:pPr marL="0" indent="0" algn="r" rtl="1">
              <a:buNone/>
            </a:pPr>
            <a:endParaRPr lang="fa-IR" dirty="0" smtClean="0"/>
          </a:p>
          <a:p>
            <a:pPr marL="0" indent="0" algn="r" rtl="1">
              <a:buNone/>
            </a:pPr>
            <a:r>
              <a:rPr lang="fa-IR" dirty="0" smtClean="0"/>
              <a:t>     </a:t>
            </a:r>
            <a:r>
              <a:rPr lang="fa-IR" b="1" dirty="0" smtClean="0">
                <a:solidFill>
                  <a:schemeClr val="bg1"/>
                </a:solidFill>
              </a:rPr>
              <a:t>• </a:t>
            </a:r>
            <a:r>
              <a:rPr lang="fa-IR" sz="2800" b="1" dirty="0">
                <a:solidFill>
                  <a:schemeClr val="bg1"/>
                </a:solidFill>
              </a:rPr>
              <a:t>مفید </a:t>
            </a:r>
            <a:r>
              <a:rPr lang="fa-IR" sz="2800" b="1" dirty="0" smtClean="0">
                <a:solidFill>
                  <a:schemeClr val="bg1"/>
                </a:solidFill>
              </a:rPr>
              <a:t>بودن</a:t>
            </a:r>
            <a:endParaRPr lang="fa-IR" sz="2800" b="1" dirty="0">
              <a:solidFill>
                <a:schemeClr val="bg1"/>
              </a:solidFill>
            </a:endParaRPr>
          </a:p>
          <a:p>
            <a:pPr marL="0" indent="0" algn="r" rtl="1">
              <a:buNone/>
            </a:pPr>
            <a:r>
              <a:rPr lang="fa-IR" sz="2800" b="1" dirty="0" smtClean="0">
                <a:solidFill>
                  <a:schemeClr val="bg1"/>
                </a:solidFill>
              </a:rPr>
              <a:t>      • </a:t>
            </a:r>
            <a:r>
              <a:rPr lang="fa-IR" sz="2800" b="1" dirty="0">
                <a:solidFill>
                  <a:schemeClr val="bg1"/>
                </a:solidFill>
              </a:rPr>
              <a:t>قابل فهم </a:t>
            </a:r>
            <a:r>
              <a:rPr lang="fa-IR" sz="2800" b="1" dirty="0" smtClean="0">
                <a:solidFill>
                  <a:schemeClr val="bg1"/>
                </a:solidFill>
              </a:rPr>
              <a:t>بودن</a:t>
            </a:r>
            <a:endParaRPr lang="fa-IR" sz="2800" b="1" dirty="0">
              <a:solidFill>
                <a:schemeClr val="bg1"/>
              </a:solidFill>
            </a:endParaRPr>
          </a:p>
          <a:p>
            <a:pPr marL="0" indent="0" algn="r" rtl="1">
              <a:buNone/>
            </a:pPr>
            <a:r>
              <a:rPr lang="fa-IR" sz="2800" b="1" dirty="0" smtClean="0">
                <a:solidFill>
                  <a:schemeClr val="bg1"/>
                </a:solidFill>
              </a:rPr>
              <a:t>      • </a:t>
            </a:r>
            <a:r>
              <a:rPr lang="fa-IR" sz="2800" b="1" dirty="0">
                <a:solidFill>
                  <a:schemeClr val="bg1"/>
                </a:solidFill>
              </a:rPr>
              <a:t>مخاطبان (سرمایه‌گذاران و اعتباردهندگان </a:t>
            </a:r>
            <a:r>
              <a:rPr lang="fa-IR" sz="2800" b="1" dirty="0" smtClean="0">
                <a:solidFill>
                  <a:schemeClr val="bg1"/>
                </a:solidFill>
              </a:rPr>
              <a:t>)</a:t>
            </a:r>
            <a:endParaRPr lang="fa-IR" sz="2800" b="1" dirty="0">
              <a:solidFill>
                <a:schemeClr val="bg1"/>
              </a:solidFill>
            </a:endParaRPr>
          </a:p>
          <a:p>
            <a:pPr marL="0" indent="0" algn="r" rtl="1">
              <a:buNone/>
            </a:pPr>
            <a:r>
              <a:rPr lang="fa-IR" sz="2800" b="1" dirty="0" smtClean="0">
                <a:solidFill>
                  <a:schemeClr val="bg1"/>
                </a:solidFill>
              </a:rPr>
              <a:t>      • </a:t>
            </a:r>
            <a:r>
              <a:rPr lang="fa-IR" sz="2800" b="1" dirty="0">
                <a:solidFill>
                  <a:schemeClr val="bg1"/>
                </a:solidFill>
              </a:rPr>
              <a:t>ارزیابی جریان نقدینگی </a:t>
            </a:r>
            <a:r>
              <a:rPr lang="fa-IR" sz="2800" b="1" dirty="0" smtClean="0">
                <a:solidFill>
                  <a:schemeClr val="bg1"/>
                </a:solidFill>
              </a:rPr>
              <a:t>آینده</a:t>
            </a:r>
          </a:p>
          <a:p>
            <a:pPr marL="0" indent="0" algn="r" rtl="1">
              <a:buNone/>
            </a:pPr>
            <a:r>
              <a:rPr lang="fa-IR" sz="2800" b="1" dirty="0" smtClean="0">
                <a:solidFill>
                  <a:schemeClr val="bg1"/>
                </a:solidFill>
              </a:rPr>
              <a:t>      • </a:t>
            </a:r>
            <a:r>
              <a:rPr lang="fa-IR" sz="2800" b="1" dirty="0">
                <a:solidFill>
                  <a:schemeClr val="bg1"/>
                </a:solidFill>
              </a:rPr>
              <a:t>ارزیابی منابع </a:t>
            </a:r>
            <a:r>
              <a:rPr lang="fa-IR" sz="2800" b="1" dirty="0" smtClean="0">
                <a:solidFill>
                  <a:schemeClr val="bg1"/>
                </a:solidFill>
              </a:rPr>
              <a:t>اقتصادی</a:t>
            </a:r>
          </a:p>
          <a:p>
            <a:pPr marL="0" indent="0" algn="r" rtl="1">
              <a:buNone/>
            </a:pPr>
            <a:r>
              <a:rPr lang="fa-IR" sz="2800" b="1" dirty="0" smtClean="0">
                <a:solidFill>
                  <a:schemeClr val="bg1"/>
                </a:solidFill>
              </a:rPr>
              <a:t>      • </a:t>
            </a:r>
            <a:r>
              <a:rPr lang="fa-IR" sz="2800" b="1" dirty="0">
                <a:solidFill>
                  <a:schemeClr val="bg1"/>
                </a:solidFill>
              </a:rPr>
              <a:t>تاکید اصلی بر </a:t>
            </a:r>
            <a:r>
              <a:rPr lang="fa-IR" sz="2800" b="1" dirty="0" smtClean="0">
                <a:solidFill>
                  <a:schemeClr val="bg1"/>
                </a:solidFill>
              </a:rPr>
              <a:t>سود</a:t>
            </a:r>
            <a:endParaRPr lang="fa-IR" sz="2800" b="1" dirty="0">
              <a:solidFill>
                <a:schemeClr val="bg1"/>
              </a:solidFill>
            </a:endParaRPr>
          </a:p>
          <a:p>
            <a:pPr algn="r" rtl="1"/>
            <a:endParaRPr lang="en-US" dirty="0"/>
          </a:p>
        </p:txBody>
      </p:sp>
    </p:spTree>
    <p:extLst>
      <p:ext uri="{BB962C8B-B14F-4D97-AF65-F5344CB8AC3E}">
        <p14:creationId xmlns:p14="http://schemas.microsoft.com/office/powerpoint/2010/main" val="3843097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5"/>
            <a:ext cx="9144000" cy="936104"/>
          </a:xfrm>
          <a:solidFill>
            <a:schemeClr val="tx1"/>
          </a:solidFill>
          <a:ln w="28575">
            <a:solidFill>
              <a:srgbClr val="00B0F0"/>
            </a:solidFill>
          </a:ln>
        </p:spPr>
        <p:txBody>
          <a:bodyPr>
            <a:noAutofit/>
          </a:bodyPr>
          <a:lstStyle/>
          <a:p>
            <a:pPr algn="r"/>
            <a:r>
              <a:rPr lang="fa-IR" sz="2800" b="1" dirty="0" smtClean="0">
                <a:solidFill>
                  <a:srgbClr val="FFFF00"/>
                </a:solidFill>
              </a:rPr>
              <a:t/>
            </a:r>
            <a:br>
              <a:rPr lang="fa-IR" sz="2800" b="1" dirty="0" smtClean="0">
                <a:solidFill>
                  <a:srgbClr val="FFFF00"/>
                </a:solidFill>
              </a:rPr>
            </a:br>
            <a:r>
              <a:rPr lang="fa-IR" sz="2800" b="1" dirty="0" smtClean="0">
                <a:solidFill>
                  <a:srgbClr val="FFFF00"/>
                </a:solidFill>
              </a:rPr>
              <a:t>     </a:t>
            </a:r>
            <a:r>
              <a:rPr lang="fa-IR" sz="3200" b="1" dirty="0" smtClean="0">
                <a:solidFill>
                  <a:srgbClr val="FFFF00"/>
                </a:solidFill>
              </a:rPr>
              <a:t>ویژگیهای </a:t>
            </a:r>
            <a:r>
              <a:rPr lang="fa-IR" sz="3200" b="1" dirty="0">
                <a:solidFill>
                  <a:srgbClr val="FFFF00"/>
                </a:solidFill>
              </a:rPr>
              <a:t>کیفی اطلاعات </a:t>
            </a:r>
            <a:r>
              <a:rPr lang="fa-IR" sz="3200" b="1" dirty="0" smtClean="0">
                <a:solidFill>
                  <a:srgbClr val="FFFF00"/>
                </a:solidFill>
              </a:rPr>
              <a:t>حسابداری</a:t>
            </a:r>
            <a:r>
              <a:rPr lang="fa-IR" sz="2800" b="1" dirty="0">
                <a:solidFill>
                  <a:srgbClr val="FFFF00"/>
                </a:solidFill>
              </a:rPr>
              <a:t/>
            </a:r>
            <a:br>
              <a:rPr lang="fa-IR" sz="2800" b="1" dirty="0">
                <a:solidFill>
                  <a:srgbClr val="FFFF00"/>
                </a:solidFill>
              </a:rPr>
            </a:br>
            <a:endParaRPr lang="en-US" sz="2800" b="1" dirty="0">
              <a:solidFill>
                <a:srgbClr val="FFFF00"/>
              </a:solidFill>
            </a:endParaRPr>
          </a:p>
        </p:txBody>
      </p:sp>
      <p:sp>
        <p:nvSpPr>
          <p:cNvPr id="3" name="Content Placeholder 2"/>
          <p:cNvSpPr>
            <a:spLocks noGrp="1"/>
          </p:cNvSpPr>
          <p:nvPr>
            <p:ph idx="1"/>
          </p:nvPr>
        </p:nvSpPr>
        <p:spPr>
          <a:xfrm>
            <a:off x="0" y="980728"/>
            <a:ext cx="9144000" cy="5877272"/>
          </a:xfrm>
          <a:solidFill>
            <a:schemeClr val="tx1"/>
          </a:solidFill>
          <a:ln w="9525">
            <a:solidFill>
              <a:srgbClr val="FF0000"/>
            </a:solidFill>
          </a:ln>
        </p:spPr>
        <p:txBody>
          <a:bodyPr>
            <a:normAutofit/>
          </a:bodyPr>
          <a:lstStyle/>
          <a:p>
            <a:pPr marL="0" indent="0" algn="just" rtl="1">
              <a:buNone/>
            </a:pPr>
            <a:r>
              <a:rPr lang="fa-IR" sz="2800" dirty="0" smtClean="0">
                <a:solidFill>
                  <a:schemeClr val="bg1"/>
                </a:solidFill>
              </a:rPr>
              <a:t>هدف </a:t>
            </a:r>
            <a:r>
              <a:rPr lang="fa-IR" sz="2800" dirty="0">
                <a:solidFill>
                  <a:schemeClr val="bg1"/>
                </a:solidFill>
              </a:rPr>
              <a:t>عمده گزارشگری مالی تهیه اطلاعات مفید است و از آنجا که راههای متعددی برای گزارشگری وجود دارد، بسیار هم پیچیده است. چارچوب نظری برای انتخاب یکی از راههای گزارشگری و حسابداری مالی، ویژگیهای کیفی اطلاعات حسابداری مفید را مشخص کرده است</a:t>
            </a:r>
            <a:r>
              <a:rPr lang="fa-IR" sz="2800" dirty="0" smtClean="0">
                <a:solidFill>
                  <a:schemeClr val="bg1"/>
                </a:solidFill>
              </a:rPr>
              <a:t>.</a:t>
            </a:r>
          </a:p>
          <a:p>
            <a:pPr marL="0" indent="0" algn="r" rtl="1">
              <a:buNone/>
            </a:pPr>
            <a:endParaRPr lang="fa-IR" sz="2800" dirty="0" smtClean="0">
              <a:solidFill>
                <a:schemeClr val="bg1"/>
              </a:solidFill>
            </a:endParaRPr>
          </a:p>
          <a:p>
            <a:pPr marL="0" indent="0" algn="r" rtl="1">
              <a:buNone/>
            </a:pPr>
            <a:r>
              <a:rPr lang="fa-IR" sz="2800" b="1" dirty="0" smtClean="0">
                <a:solidFill>
                  <a:schemeClr val="bg1"/>
                </a:solidFill>
              </a:rPr>
              <a:t>      </a:t>
            </a:r>
            <a:r>
              <a:rPr lang="fa-IR" sz="2800" b="1" dirty="0">
                <a:solidFill>
                  <a:schemeClr val="bg1"/>
                </a:solidFill>
              </a:rPr>
              <a:t>این ویژگیها عبارتند از :</a:t>
            </a:r>
          </a:p>
          <a:p>
            <a:pPr marL="0" indent="0" algn="ctr" rtl="1">
              <a:buNone/>
            </a:pPr>
            <a:r>
              <a:rPr lang="fa-IR" dirty="0" smtClean="0">
                <a:solidFill>
                  <a:schemeClr val="bg1"/>
                </a:solidFill>
              </a:rPr>
              <a:t>                                 </a:t>
            </a:r>
            <a:r>
              <a:rPr lang="fa-IR" sz="2800" dirty="0" smtClean="0">
                <a:solidFill>
                  <a:schemeClr val="bg1"/>
                </a:solidFill>
              </a:rPr>
              <a:t>• </a:t>
            </a:r>
            <a:r>
              <a:rPr lang="fa-IR" sz="2800" dirty="0">
                <a:solidFill>
                  <a:schemeClr val="bg1"/>
                </a:solidFill>
              </a:rPr>
              <a:t>فزونی منافع بر مخارج</a:t>
            </a:r>
          </a:p>
          <a:p>
            <a:pPr marL="0" indent="0" algn="ctr" rtl="1">
              <a:buNone/>
            </a:pPr>
            <a:r>
              <a:rPr lang="fa-IR" sz="2800" dirty="0" smtClean="0">
                <a:solidFill>
                  <a:schemeClr val="bg1"/>
                </a:solidFill>
              </a:rPr>
              <a:t>                              • </a:t>
            </a:r>
            <a:r>
              <a:rPr lang="fa-IR" sz="2800" dirty="0">
                <a:solidFill>
                  <a:schemeClr val="bg1"/>
                </a:solidFill>
              </a:rPr>
              <a:t>مربوط </a:t>
            </a:r>
            <a:r>
              <a:rPr lang="fa-IR" sz="2800" dirty="0" smtClean="0">
                <a:solidFill>
                  <a:schemeClr val="bg1"/>
                </a:solidFill>
              </a:rPr>
              <a:t>بودن</a:t>
            </a:r>
            <a:endParaRPr lang="fa-IR" sz="2800" dirty="0">
              <a:solidFill>
                <a:schemeClr val="bg1"/>
              </a:solidFill>
            </a:endParaRPr>
          </a:p>
          <a:p>
            <a:pPr marL="0" indent="0" algn="r" rtl="1">
              <a:buNone/>
            </a:pPr>
            <a:r>
              <a:rPr lang="fa-IR" sz="2800" dirty="0" smtClean="0">
                <a:solidFill>
                  <a:schemeClr val="bg1"/>
                </a:solidFill>
              </a:rPr>
              <a:t>                                                           • </a:t>
            </a:r>
            <a:r>
              <a:rPr lang="fa-IR" sz="2800" dirty="0">
                <a:solidFill>
                  <a:schemeClr val="bg1"/>
                </a:solidFill>
              </a:rPr>
              <a:t>قابلیت </a:t>
            </a:r>
            <a:r>
              <a:rPr lang="fa-IR" sz="2800" dirty="0" smtClean="0">
                <a:solidFill>
                  <a:schemeClr val="bg1"/>
                </a:solidFill>
              </a:rPr>
              <a:t>اتکا</a:t>
            </a:r>
            <a:endParaRPr lang="fa-IR" sz="2800" dirty="0">
              <a:solidFill>
                <a:schemeClr val="bg1"/>
              </a:solidFill>
            </a:endParaRPr>
          </a:p>
          <a:p>
            <a:pPr marL="0" indent="0" algn="r" rtl="1">
              <a:buNone/>
            </a:pPr>
            <a:r>
              <a:rPr lang="fa-IR" sz="2800" dirty="0" smtClean="0">
                <a:solidFill>
                  <a:schemeClr val="bg1"/>
                </a:solidFill>
              </a:rPr>
              <a:t>                                                           • </a:t>
            </a:r>
            <a:r>
              <a:rPr lang="fa-IR" sz="2800" dirty="0">
                <a:solidFill>
                  <a:schemeClr val="bg1"/>
                </a:solidFill>
              </a:rPr>
              <a:t>قابلیت </a:t>
            </a:r>
            <a:r>
              <a:rPr lang="fa-IR" sz="2800" dirty="0" smtClean="0">
                <a:solidFill>
                  <a:schemeClr val="bg1"/>
                </a:solidFill>
              </a:rPr>
              <a:t>مقایسه</a:t>
            </a:r>
            <a:endParaRPr lang="fa-IR" sz="2800" dirty="0">
              <a:solidFill>
                <a:schemeClr val="bg1"/>
              </a:solidFill>
            </a:endParaRPr>
          </a:p>
          <a:p>
            <a:pPr marL="0" indent="0" algn="r" rtl="1">
              <a:buNone/>
            </a:pPr>
            <a:r>
              <a:rPr lang="fa-IR" sz="2800" dirty="0" smtClean="0">
                <a:solidFill>
                  <a:schemeClr val="bg1"/>
                </a:solidFill>
              </a:rPr>
              <a:t>                                                           • اهمیت</a:t>
            </a:r>
            <a:endParaRPr lang="en-US" sz="2800" dirty="0">
              <a:solidFill>
                <a:schemeClr val="bg1"/>
              </a:solidFill>
            </a:endParaRPr>
          </a:p>
        </p:txBody>
      </p:sp>
    </p:spTree>
    <p:extLst>
      <p:ext uri="{BB962C8B-B14F-4D97-AF65-F5344CB8AC3E}">
        <p14:creationId xmlns:p14="http://schemas.microsoft.com/office/powerpoint/2010/main" val="3037261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a:ln w="28575">
            <a:solidFill>
              <a:srgbClr val="B0F0B6"/>
            </a:solidFill>
          </a:ln>
        </p:spPr>
        <p:txBody>
          <a:bodyPr>
            <a:normAutofit fontScale="32500" lnSpcReduction="20000"/>
          </a:bodyPr>
          <a:lstStyle/>
          <a:p>
            <a:pPr marL="0" indent="0" algn="r" rtl="1">
              <a:buNone/>
            </a:pPr>
            <a:endParaRPr lang="fa-IR" sz="6400" dirty="0">
              <a:solidFill>
                <a:schemeClr val="bg1"/>
              </a:solidFill>
            </a:endParaRPr>
          </a:p>
          <a:p>
            <a:pPr algn="r" rtl="1"/>
            <a:r>
              <a:rPr lang="fa-IR" sz="7200" b="1" dirty="0" smtClean="0">
                <a:solidFill>
                  <a:srgbClr val="B0F0B6"/>
                </a:solidFill>
              </a:rPr>
              <a:t>فزونی </a:t>
            </a:r>
            <a:r>
              <a:rPr lang="fa-IR" sz="7200" b="1" dirty="0">
                <a:solidFill>
                  <a:srgbClr val="B0F0B6"/>
                </a:solidFill>
              </a:rPr>
              <a:t>منافع بر مخارج :</a:t>
            </a:r>
            <a:r>
              <a:rPr lang="fa-IR" sz="6400" dirty="0">
                <a:solidFill>
                  <a:srgbClr val="B0F0B6"/>
                </a:solidFill>
              </a:rPr>
              <a:t> </a:t>
            </a:r>
            <a:r>
              <a:rPr lang="fa-IR" sz="6400" dirty="0">
                <a:solidFill>
                  <a:schemeClr val="bg1"/>
                </a:solidFill>
              </a:rPr>
              <a:t>منفعت اطلاعات مانند هر کالای دیگری باید بیش از مخارج تولید آن </a:t>
            </a:r>
            <a:endParaRPr lang="fa-IR" sz="6400" dirty="0" smtClean="0">
              <a:solidFill>
                <a:schemeClr val="bg1"/>
              </a:solidFill>
            </a:endParaRPr>
          </a:p>
          <a:p>
            <a:pPr marL="0" indent="0" algn="r" rtl="1">
              <a:buNone/>
            </a:pPr>
            <a:r>
              <a:rPr lang="fa-IR" sz="6400" dirty="0" smtClean="0">
                <a:solidFill>
                  <a:schemeClr val="bg1"/>
                </a:solidFill>
              </a:rPr>
              <a:t>     باشد</a:t>
            </a:r>
            <a:r>
              <a:rPr lang="fa-IR" sz="6400" dirty="0">
                <a:solidFill>
                  <a:schemeClr val="bg1"/>
                </a:solidFill>
              </a:rPr>
              <a:t>. مشکلی که در تشخیص تاثیر مخارج بر گزارشگری مالی وجود دارد آن است که مخارج و </a:t>
            </a:r>
            <a:endParaRPr lang="fa-IR" sz="6400" dirty="0" smtClean="0">
              <a:solidFill>
                <a:schemeClr val="bg1"/>
              </a:solidFill>
            </a:endParaRPr>
          </a:p>
          <a:p>
            <a:pPr marL="0" indent="0" algn="r" rtl="1">
              <a:buNone/>
            </a:pPr>
            <a:r>
              <a:rPr lang="fa-IR" sz="6400" dirty="0" smtClean="0">
                <a:solidFill>
                  <a:schemeClr val="bg1"/>
                </a:solidFill>
              </a:rPr>
              <a:t>     منافع</a:t>
            </a:r>
            <a:r>
              <a:rPr lang="fa-IR" sz="6400" dirty="0">
                <a:solidFill>
                  <a:schemeClr val="bg1"/>
                </a:solidFill>
              </a:rPr>
              <a:t>، بویژه منافع را همیشه نمی‌توان به آسانی اندازه‌گیری کرد، </a:t>
            </a:r>
            <a:endParaRPr lang="fa-IR" sz="6400" dirty="0" smtClean="0">
              <a:solidFill>
                <a:schemeClr val="bg1"/>
              </a:solidFill>
            </a:endParaRPr>
          </a:p>
          <a:p>
            <a:pPr algn="r" rtl="1"/>
            <a:endParaRPr lang="fa-IR" sz="6400" dirty="0">
              <a:solidFill>
                <a:schemeClr val="bg1"/>
              </a:solidFill>
            </a:endParaRPr>
          </a:p>
          <a:p>
            <a:pPr algn="r" rtl="1">
              <a:buFont typeface="Wingdings" pitchFamily="2" charset="2"/>
              <a:buChar char="§"/>
            </a:pPr>
            <a:r>
              <a:rPr lang="fa-IR" sz="7200" b="1" dirty="0" smtClean="0">
                <a:solidFill>
                  <a:srgbClr val="B0F0B6"/>
                </a:solidFill>
              </a:rPr>
              <a:t>مربوط </a:t>
            </a:r>
            <a:r>
              <a:rPr lang="fa-IR" sz="7200" b="1" dirty="0">
                <a:solidFill>
                  <a:srgbClr val="B0F0B6"/>
                </a:solidFill>
              </a:rPr>
              <a:t>بودن : </a:t>
            </a:r>
            <a:r>
              <a:rPr lang="fa-IR" sz="6400" dirty="0">
                <a:solidFill>
                  <a:schemeClr val="bg1"/>
                </a:solidFill>
              </a:rPr>
              <a:t>هیئت استانداردهای حسابداری مالی مربوط بودن را به عنوان ایجاد تفاوت تعریف </a:t>
            </a:r>
            <a:endParaRPr lang="fa-IR" sz="6400" dirty="0" smtClean="0">
              <a:solidFill>
                <a:schemeClr val="bg1"/>
              </a:solidFill>
            </a:endParaRPr>
          </a:p>
          <a:p>
            <a:pPr marL="0" indent="0" algn="r" rtl="1">
              <a:buNone/>
            </a:pPr>
            <a:r>
              <a:rPr lang="fa-IR" sz="6400" dirty="0" smtClean="0">
                <a:solidFill>
                  <a:schemeClr val="bg1"/>
                </a:solidFill>
              </a:rPr>
              <a:t>     کرده </a:t>
            </a:r>
            <a:r>
              <a:rPr lang="fa-IR" sz="6400" dirty="0">
                <a:solidFill>
                  <a:schemeClr val="bg1"/>
                </a:solidFill>
              </a:rPr>
              <a:t>است. ویژگیهای اطلاعات مربوط به شرح زیر است :</a:t>
            </a:r>
          </a:p>
          <a:p>
            <a:pPr marL="0" indent="0" algn="r" rtl="1">
              <a:buNone/>
            </a:pPr>
            <a:r>
              <a:rPr lang="fa-IR" sz="6400" dirty="0" smtClean="0">
                <a:solidFill>
                  <a:schemeClr val="bg1"/>
                </a:solidFill>
              </a:rPr>
              <a:t>                                                                                     • </a:t>
            </a:r>
            <a:r>
              <a:rPr lang="fa-IR" sz="6400" dirty="0">
                <a:solidFill>
                  <a:schemeClr val="bg1"/>
                </a:solidFill>
              </a:rPr>
              <a:t>سودمندی در ارزیابی،</a:t>
            </a:r>
          </a:p>
          <a:p>
            <a:pPr marL="0" indent="0" algn="r" rtl="1">
              <a:buNone/>
            </a:pPr>
            <a:r>
              <a:rPr lang="fa-IR" sz="6400" dirty="0" smtClean="0">
                <a:solidFill>
                  <a:schemeClr val="bg1"/>
                </a:solidFill>
              </a:rPr>
              <a:t>                                                                       • سودمندی </a:t>
            </a:r>
            <a:r>
              <a:rPr lang="fa-IR" sz="6400" dirty="0">
                <a:solidFill>
                  <a:schemeClr val="bg1"/>
                </a:solidFill>
              </a:rPr>
              <a:t>در پیش‌بینی،</a:t>
            </a:r>
          </a:p>
          <a:p>
            <a:pPr marL="0" indent="0" algn="r" rtl="1">
              <a:buNone/>
            </a:pPr>
            <a:r>
              <a:rPr lang="fa-IR" sz="7200" b="1" dirty="0" smtClean="0">
                <a:solidFill>
                  <a:srgbClr val="B0F0B6"/>
                </a:solidFill>
              </a:rPr>
              <a:t>     • به موقع </a:t>
            </a:r>
            <a:r>
              <a:rPr lang="fa-IR" sz="7200" b="1" dirty="0">
                <a:solidFill>
                  <a:srgbClr val="B0F0B6"/>
                </a:solidFill>
              </a:rPr>
              <a:t>بودن .</a:t>
            </a:r>
          </a:p>
          <a:p>
            <a:pPr marL="0" indent="0" algn="r" rtl="1">
              <a:buNone/>
            </a:pPr>
            <a:r>
              <a:rPr lang="fa-IR" sz="6400" dirty="0" smtClean="0">
                <a:solidFill>
                  <a:schemeClr val="bg1"/>
                </a:solidFill>
              </a:rPr>
              <a:t>  بموقع </a:t>
            </a:r>
            <a:r>
              <a:rPr lang="fa-IR" sz="6400" dirty="0">
                <a:solidFill>
                  <a:schemeClr val="bg1"/>
                </a:solidFill>
              </a:rPr>
              <a:t>بودن اطلاعات به منظور ایجاد تفاوت بسیار حائز اهمیت است. زیرا اگر اطلاعات </a:t>
            </a:r>
            <a:r>
              <a:rPr lang="fa-IR" sz="6400" dirty="0" smtClean="0">
                <a:solidFill>
                  <a:schemeClr val="bg1"/>
                </a:solidFill>
              </a:rPr>
              <a:t>بـــــعـد </a:t>
            </a:r>
            <a:r>
              <a:rPr lang="fa-IR" sz="6400" dirty="0">
                <a:solidFill>
                  <a:schemeClr val="bg1"/>
                </a:solidFill>
              </a:rPr>
              <a:t>از </a:t>
            </a:r>
            <a:r>
              <a:rPr lang="fa-IR" sz="6400" dirty="0" smtClean="0">
                <a:solidFill>
                  <a:schemeClr val="bg1"/>
                </a:solidFill>
              </a:rPr>
              <a:t>   </a:t>
            </a:r>
          </a:p>
          <a:p>
            <a:pPr marL="0" indent="0" algn="r" rtl="1">
              <a:buNone/>
            </a:pPr>
            <a:r>
              <a:rPr lang="fa-IR" sz="6400" dirty="0">
                <a:solidFill>
                  <a:schemeClr val="bg1"/>
                </a:solidFill>
              </a:rPr>
              <a:t> </a:t>
            </a:r>
            <a:r>
              <a:rPr lang="fa-IR" sz="6400" dirty="0" smtClean="0">
                <a:solidFill>
                  <a:schemeClr val="bg1"/>
                </a:solidFill>
              </a:rPr>
              <a:t> تصمیم ‌گیری </a:t>
            </a:r>
            <a:r>
              <a:rPr lang="fa-IR" sz="6400" dirty="0">
                <a:solidFill>
                  <a:schemeClr val="bg1"/>
                </a:solidFill>
              </a:rPr>
              <a:t>حاصل شود فایده چندانی </a:t>
            </a:r>
            <a:r>
              <a:rPr lang="fa-IR" sz="6400" dirty="0" smtClean="0">
                <a:solidFill>
                  <a:schemeClr val="bg1"/>
                </a:solidFill>
              </a:rPr>
              <a:t>نخواهد </a:t>
            </a:r>
            <a:r>
              <a:rPr lang="fa-IR" sz="6400" dirty="0">
                <a:solidFill>
                  <a:schemeClr val="bg1"/>
                </a:solidFill>
              </a:rPr>
              <a:t>داشت. </a:t>
            </a:r>
            <a:endParaRPr lang="fa-IR" sz="6400" dirty="0" smtClean="0">
              <a:solidFill>
                <a:schemeClr val="bg1"/>
              </a:solidFill>
            </a:endParaRPr>
          </a:p>
          <a:p>
            <a:pPr marL="0" indent="0" algn="r" rtl="1">
              <a:buNone/>
            </a:pPr>
            <a:endParaRPr lang="fa-IR" sz="6400" dirty="0">
              <a:solidFill>
                <a:schemeClr val="bg1"/>
              </a:solidFill>
            </a:endParaRPr>
          </a:p>
          <a:p>
            <a:pPr marL="0" indent="0" algn="r" rtl="1">
              <a:buNone/>
            </a:pPr>
            <a:r>
              <a:rPr lang="fa-IR" sz="7200" b="1" dirty="0" smtClean="0">
                <a:solidFill>
                  <a:srgbClr val="B0F0B6"/>
                </a:solidFill>
              </a:rPr>
              <a:t>   قابلیت </a:t>
            </a:r>
            <a:r>
              <a:rPr lang="fa-IR" sz="7200" b="1" dirty="0">
                <a:solidFill>
                  <a:srgbClr val="B0F0B6"/>
                </a:solidFill>
              </a:rPr>
              <a:t>اتکا : </a:t>
            </a:r>
            <a:endParaRPr lang="fa-IR" sz="7200" b="1" dirty="0" smtClean="0">
              <a:solidFill>
                <a:srgbClr val="B0F0B6"/>
              </a:solidFill>
            </a:endParaRPr>
          </a:p>
          <a:p>
            <a:pPr marL="0" indent="0" algn="r" rtl="1">
              <a:buNone/>
            </a:pPr>
            <a:r>
              <a:rPr lang="fa-IR" sz="6400" dirty="0" smtClean="0">
                <a:solidFill>
                  <a:schemeClr val="bg1"/>
                </a:solidFill>
              </a:rPr>
              <a:t>   اطلاعات </a:t>
            </a:r>
            <a:r>
              <a:rPr lang="fa-IR" sz="6400" dirty="0">
                <a:solidFill>
                  <a:schemeClr val="bg1"/>
                </a:solidFill>
              </a:rPr>
              <a:t>در صورتی قابل اتکاست که عاری از اشتباه باشد و آنچه را مدعی ارائه </a:t>
            </a:r>
            <a:r>
              <a:rPr lang="fa-IR" sz="6400" dirty="0" smtClean="0">
                <a:solidFill>
                  <a:schemeClr val="bg1"/>
                </a:solidFill>
              </a:rPr>
              <a:t>آن است واقــعا</a:t>
            </a:r>
            <a:r>
              <a:rPr lang="fa-IR" sz="6400" dirty="0">
                <a:solidFill>
                  <a:schemeClr val="bg1"/>
                </a:solidFill>
              </a:rPr>
              <a:t>" </a:t>
            </a:r>
            <a:endParaRPr lang="fa-IR" sz="6400" dirty="0" smtClean="0">
              <a:solidFill>
                <a:schemeClr val="bg1"/>
              </a:solidFill>
            </a:endParaRPr>
          </a:p>
          <a:p>
            <a:pPr marL="0" indent="0" algn="r" rtl="1">
              <a:buNone/>
            </a:pPr>
            <a:r>
              <a:rPr lang="fa-IR" sz="6400" dirty="0">
                <a:solidFill>
                  <a:schemeClr val="bg1"/>
                </a:solidFill>
              </a:rPr>
              <a:t> </a:t>
            </a:r>
            <a:r>
              <a:rPr lang="fa-IR" sz="6400" dirty="0" smtClean="0">
                <a:solidFill>
                  <a:schemeClr val="bg1"/>
                </a:solidFill>
              </a:rPr>
              <a:t>   ارائه </a:t>
            </a:r>
            <a:r>
              <a:rPr lang="fa-IR" sz="6400" dirty="0">
                <a:solidFill>
                  <a:schemeClr val="bg1"/>
                </a:solidFill>
              </a:rPr>
              <a:t>کند. </a:t>
            </a:r>
            <a:endParaRPr lang="fa-IR" sz="6400" dirty="0" smtClean="0">
              <a:solidFill>
                <a:schemeClr val="bg1"/>
              </a:solidFill>
            </a:endParaRPr>
          </a:p>
          <a:p>
            <a:pPr marL="0" indent="0" algn="r" rtl="1">
              <a:buNone/>
            </a:pPr>
            <a:r>
              <a:rPr lang="fa-IR" sz="6400" dirty="0" smtClean="0">
                <a:solidFill>
                  <a:schemeClr val="bg1"/>
                </a:solidFill>
              </a:rPr>
              <a:t>                  </a:t>
            </a:r>
          </a:p>
          <a:p>
            <a:pPr marL="0" indent="0" algn="r" rtl="1">
              <a:buNone/>
            </a:pPr>
            <a:r>
              <a:rPr lang="fa-IR" sz="6400" dirty="0" smtClean="0">
                <a:solidFill>
                  <a:schemeClr val="bg1"/>
                </a:solidFill>
              </a:rPr>
              <a:t>                     </a:t>
            </a:r>
            <a:r>
              <a:rPr lang="fa-IR" sz="7400" dirty="0" smtClean="0">
                <a:solidFill>
                  <a:schemeClr val="bg1"/>
                </a:solidFill>
              </a:rPr>
              <a:t>• قابلیت تایید،</a:t>
            </a:r>
          </a:p>
          <a:p>
            <a:pPr marL="0" indent="0" algn="r" rtl="1">
              <a:buNone/>
            </a:pPr>
            <a:r>
              <a:rPr lang="fa-IR" sz="7400" dirty="0" smtClean="0">
                <a:solidFill>
                  <a:schemeClr val="bg1"/>
                </a:solidFill>
              </a:rPr>
              <a:t>                       • کامل بودن،</a:t>
            </a:r>
          </a:p>
          <a:p>
            <a:pPr marL="0" indent="0" algn="r" rtl="1">
              <a:buNone/>
            </a:pPr>
            <a:r>
              <a:rPr lang="fa-IR" sz="7400" dirty="0" smtClean="0">
                <a:solidFill>
                  <a:schemeClr val="bg1"/>
                </a:solidFill>
              </a:rPr>
              <a:t>                       • </a:t>
            </a:r>
            <a:r>
              <a:rPr lang="fa-IR" sz="7400" dirty="0">
                <a:solidFill>
                  <a:schemeClr val="bg1"/>
                </a:solidFill>
              </a:rPr>
              <a:t>بیطرفی </a:t>
            </a:r>
            <a:r>
              <a:rPr lang="fa-IR" sz="7400" dirty="0" smtClean="0">
                <a:solidFill>
                  <a:schemeClr val="bg1"/>
                </a:solidFill>
              </a:rPr>
              <a:t>.</a:t>
            </a:r>
            <a:endParaRPr lang="fa-IR" sz="7400" dirty="0">
              <a:solidFill>
                <a:schemeClr val="bg1"/>
              </a:solidFill>
            </a:endParaRPr>
          </a:p>
        </p:txBody>
      </p:sp>
    </p:spTree>
    <p:extLst>
      <p:ext uri="{BB962C8B-B14F-4D97-AF65-F5344CB8AC3E}">
        <p14:creationId xmlns:p14="http://schemas.microsoft.com/office/powerpoint/2010/main" val="2342754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Autofit/>
          </a:bodyPr>
          <a:lstStyle/>
          <a:p>
            <a:pPr algn="just" rtl="1"/>
            <a:endParaRPr lang="fa-IR" sz="2400" dirty="0" smtClean="0">
              <a:solidFill>
                <a:schemeClr val="bg1"/>
              </a:solidFill>
            </a:endParaRPr>
          </a:p>
          <a:p>
            <a:pPr algn="just" rtl="1"/>
            <a:r>
              <a:rPr lang="fa-IR" sz="2800" b="1" dirty="0" smtClean="0">
                <a:solidFill>
                  <a:srgbClr val="B0F0B6"/>
                </a:solidFill>
              </a:rPr>
              <a:t>قابلیت </a:t>
            </a:r>
            <a:r>
              <a:rPr lang="fa-IR" sz="2800" b="1" dirty="0">
                <a:solidFill>
                  <a:srgbClr val="B0F0B6"/>
                </a:solidFill>
              </a:rPr>
              <a:t>مقایسه : </a:t>
            </a:r>
            <a:r>
              <a:rPr lang="fa-IR" sz="2400" dirty="0">
                <a:solidFill>
                  <a:schemeClr val="bg1"/>
                </a:solidFill>
              </a:rPr>
              <a:t>اساس قابلیت مقایسه این است که مرتبط کردن اطلاعات با یک شاخص یا استاندارد برسودمندی اطلاعات می‌افزاید. </a:t>
            </a:r>
            <a:r>
              <a:rPr lang="fa-IR" sz="2400" dirty="0" smtClean="0">
                <a:solidFill>
                  <a:schemeClr val="bg1"/>
                </a:solidFill>
              </a:rPr>
              <a:t>در </a:t>
            </a:r>
            <a:r>
              <a:rPr lang="fa-IR" sz="2400" dirty="0">
                <a:solidFill>
                  <a:schemeClr val="bg1"/>
                </a:solidFill>
              </a:rPr>
              <a:t>قابلیت مقایسه، رویدادهای مشابه در صورتهای مالی شرکتهای مختلف و یا در یک شرکت خاص در دوره‌های متفاوت به صورت یکسان به حساب گرفته می‌شود</a:t>
            </a:r>
            <a:r>
              <a:rPr lang="fa-IR" sz="2400" dirty="0" smtClean="0">
                <a:solidFill>
                  <a:schemeClr val="bg1"/>
                </a:solidFill>
              </a:rPr>
              <a:t>.</a:t>
            </a:r>
          </a:p>
          <a:p>
            <a:pPr algn="just" rtl="1"/>
            <a:endParaRPr lang="fa-IR" sz="2400" dirty="0" smtClean="0">
              <a:solidFill>
                <a:schemeClr val="bg1"/>
              </a:solidFill>
            </a:endParaRPr>
          </a:p>
          <a:p>
            <a:pPr algn="just" rtl="1"/>
            <a:r>
              <a:rPr lang="fa-IR" sz="2400" dirty="0" smtClean="0">
                <a:solidFill>
                  <a:schemeClr val="bg1"/>
                </a:solidFill>
              </a:rPr>
              <a:t> </a:t>
            </a:r>
            <a:r>
              <a:rPr lang="fa-IR" sz="2800" b="1" dirty="0" smtClean="0">
                <a:solidFill>
                  <a:srgbClr val="B0F0B6"/>
                </a:solidFill>
              </a:rPr>
              <a:t>اهمیت </a:t>
            </a:r>
            <a:r>
              <a:rPr lang="fa-IR" sz="2800" b="1" dirty="0">
                <a:solidFill>
                  <a:srgbClr val="B0F0B6"/>
                </a:solidFill>
              </a:rPr>
              <a:t>:</a:t>
            </a:r>
            <a:r>
              <a:rPr lang="fa-IR" sz="2400" dirty="0">
                <a:solidFill>
                  <a:srgbClr val="B0F0B6"/>
                </a:solidFill>
              </a:rPr>
              <a:t> </a:t>
            </a:r>
            <a:r>
              <a:rPr lang="fa-IR" sz="2400" dirty="0">
                <a:solidFill>
                  <a:schemeClr val="bg1"/>
                </a:solidFill>
              </a:rPr>
              <a:t>اهمیت به یک سئوال مشخص می‌پردازد؛ آیا یک قلم آنقدر مهم است که بر تصمیم استفاده‌کنندگان اطلاعات تاثیر بگذارد؟ از آنجاکه هیچ معیار کمی از اهمیت وجود ندارد، مدیران و حسابداران در تعیین میزان اهمیت به قضاوت متوسل می‌شوند</a:t>
            </a:r>
            <a:r>
              <a:rPr lang="fa-IR" sz="2400" dirty="0" smtClean="0">
                <a:solidFill>
                  <a:schemeClr val="bg1"/>
                </a:solidFill>
              </a:rPr>
              <a:t>.</a:t>
            </a:r>
          </a:p>
          <a:p>
            <a:pPr marL="0" indent="0" algn="just" rtl="1">
              <a:buNone/>
            </a:pPr>
            <a:r>
              <a:rPr lang="fa-IR" sz="2400" dirty="0" smtClean="0">
                <a:solidFill>
                  <a:schemeClr val="bg1"/>
                </a:solidFill>
              </a:rPr>
              <a:t> </a:t>
            </a:r>
            <a:endParaRPr lang="fa-IR" sz="2400" dirty="0">
              <a:solidFill>
                <a:schemeClr val="bg1"/>
              </a:solidFill>
            </a:endParaRPr>
          </a:p>
          <a:p>
            <a:pPr algn="just" rtl="1"/>
            <a:r>
              <a:rPr lang="fa-IR" sz="2800" b="1" dirty="0">
                <a:solidFill>
                  <a:srgbClr val="B0F0B6"/>
                </a:solidFill>
              </a:rPr>
              <a:t>محافظه‌کاری :</a:t>
            </a:r>
            <a:r>
              <a:rPr lang="fa-IR" sz="2400" dirty="0">
                <a:solidFill>
                  <a:srgbClr val="B0F0B6"/>
                </a:solidFill>
              </a:rPr>
              <a:t> </a:t>
            </a:r>
            <a:r>
              <a:rPr lang="fa-IR" sz="2400" dirty="0">
                <a:solidFill>
                  <a:schemeClr val="bg1"/>
                </a:solidFill>
              </a:rPr>
              <a:t>مبحث کیفیت اطلاعات حسابداری بدون محافظه‌کاری کامل نیست</a:t>
            </a:r>
            <a:r>
              <a:rPr lang="fa-IR" sz="2400" dirty="0" smtClean="0">
                <a:solidFill>
                  <a:schemeClr val="bg1"/>
                </a:solidFill>
              </a:rPr>
              <a:t>.. </a:t>
            </a:r>
            <a:r>
              <a:rPr lang="fa-IR" sz="2400" dirty="0">
                <a:solidFill>
                  <a:schemeClr val="bg1"/>
                </a:solidFill>
              </a:rPr>
              <a:t>مفهوم محافظه‌کاری را می‌توان به شرح زیر خلاصه کرد. در هنگام شک و تردید کلیه هزینه‌ها شناسایی می‌شوند ولی درآمدها شناسایی نمی‌شوند. هیئت استانداردهای حسابداری مالی در تدوین چارچوب نظری خود اشاره‌ای به محافظه‌کاری نکرده </a:t>
            </a:r>
            <a:r>
              <a:rPr lang="fa-IR" sz="2400" dirty="0" smtClean="0">
                <a:solidFill>
                  <a:schemeClr val="bg1"/>
                </a:solidFill>
              </a:rPr>
              <a:t>است.</a:t>
            </a:r>
            <a:endParaRPr lang="en-US" sz="2400" dirty="0">
              <a:solidFill>
                <a:schemeClr val="bg1"/>
              </a:solidFill>
            </a:endParaRPr>
          </a:p>
        </p:txBody>
      </p:sp>
    </p:spTree>
    <p:extLst>
      <p:ext uri="{BB962C8B-B14F-4D97-AF65-F5344CB8AC3E}">
        <p14:creationId xmlns:p14="http://schemas.microsoft.com/office/powerpoint/2010/main" val="81638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a:ln>
            <a:solidFill>
              <a:srgbClr val="FF0000"/>
            </a:solidFill>
          </a:ln>
        </p:spPr>
        <p:txBody>
          <a:bodyPr>
            <a:noAutofit/>
          </a:bodyPr>
          <a:lstStyle/>
          <a:p>
            <a:pPr algn="r" rtl="1"/>
            <a:r>
              <a:rPr lang="fa-IR" sz="3200" b="1" dirty="0">
                <a:solidFill>
                  <a:srgbClr val="FFFF00"/>
                </a:solidFill>
              </a:rPr>
              <a:t>      </a:t>
            </a:r>
            <a:r>
              <a:rPr lang="fa-IR" sz="3200" b="1" dirty="0" smtClean="0">
                <a:solidFill>
                  <a:srgbClr val="FFFF00"/>
                </a:solidFill>
              </a:rPr>
              <a:t/>
            </a:r>
            <a:br>
              <a:rPr lang="fa-IR" sz="3200" b="1" dirty="0" smtClean="0">
                <a:solidFill>
                  <a:srgbClr val="FFFF00"/>
                </a:solidFill>
              </a:rPr>
            </a:br>
            <a:r>
              <a:rPr lang="fa-IR" sz="3200" b="1" dirty="0" smtClean="0">
                <a:solidFill>
                  <a:srgbClr val="FFFF00"/>
                </a:solidFill>
              </a:rPr>
              <a:t>    عناصر </a:t>
            </a:r>
            <a:r>
              <a:rPr lang="fa-IR" sz="3200" b="1" dirty="0">
                <a:solidFill>
                  <a:srgbClr val="FFFF00"/>
                </a:solidFill>
              </a:rPr>
              <a:t>صورتهای مالی</a:t>
            </a:r>
            <a:br>
              <a:rPr lang="fa-IR" sz="3200" b="1" dirty="0">
                <a:solidFill>
                  <a:srgbClr val="FFFF00"/>
                </a:solidFill>
              </a:rPr>
            </a:br>
            <a:endParaRPr lang="en-US" sz="3200" b="1" dirty="0">
              <a:solidFill>
                <a:srgbClr val="FFFF00"/>
              </a:solidFill>
            </a:endParaRPr>
          </a:p>
        </p:txBody>
      </p:sp>
      <p:sp>
        <p:nvSpPr>
          <p:cNvPr id="3" name="Content Placeholder 2"/>
          <p:cNvSpPr>
            <a:spLocks noGrp="1"/>
          </p:cNvSpPr>
          <p:nvPr>
            <p:ph idx="1"/>
          </p:nvPr>
        </p:nvSpPr>
        <p:spPr>
          <a:xfrm>
            <a:off x="0" y="980728"/>
            <a:ext cx="9144000" cy="5877272"/>
          </a:xfrm>
          <a:solidFill>
            <a:schemeClr val="tx1"/>
          </a:solidFill>
          <a:ln>
            <a:solidFill>
              <a:srgbClr val="FFC000"/>
            </a:solidFill>
          </a:ln>
        </p:spPr>
        <p:txBody>
          <a:bodyPr>
            <a:normAutofit fontScale="85000" lnSpcReduction="20000"/>
          </a:bodyPr>
          <a:lstStyle/>
          <a:p>
            <a:pPr marL="0" indent="0" algn="r" rtl="1">
              <a:buNone/>
            </a:pPr>
            <a:endParaRPr lang="fa-IR" dirty="0" smtClean="0">
              <a:solidFill>
                <a:schemeClr val="bg1"/>
              </a:solidFill>
            </a:endParaRPr>
          </a:p>
          <a:p>
            <a:pPr marL="0" indent="0" algn="r" rtl="1">
              <a:buNone/>
            </a:pPr>
            <a:r>
              <a:rPr lang="fa-IR" dirty="0" smtClean="0">
                <a:solidFill>
                  <a:schemeClr val="bg1"/>
                </a:solidFill>
              </a:rPr>
              <a:t>عناصر صورت های مالی به عنوان سنگ‌ بنای صورت های مالی ازسوی هیئت استانداردهای حسابداری مالی به شرح زیر ارائه شده است :</a:t>
            </a:r>
          </a:p>
          <a:p>
            <a:pPr marL="0" indent="0" algn="r" rtl="1">
              <a:buNone/>
            </a:pPr>
            <a:endParaRPr lang="fa-IR" dirty="0" smtClean="0">
              <a:solidFill>
                <a:schemeClr val="bg1"/>
              </a:solidFill>
            </a:endParaRPr>
          </a:p>
          <a:p>
            <a:pPr marL="0" indent="0" algn="r" rtl="1">
              <a:buNone/>
            </a:pPr>
            <a:r>
              <a:rPr lang="fa-IR" dirty="0" smtClean="0">
                <a:solidFill>
                  <a:schemeClr val="bg1"/>
                </a:solidFill>
              </a:rPr>
              <a:t>    </a:t>
            </a:r>
            <a:r>
              <a:rPr lang="fa-IR" b="1" dirty="0" smtClean="0">
                <a:solidFill>
                  <a:schemeClr val="bg1"/>
                </a:solidFill>
              </a:rPr>
              <a:t>• داراییها</a:t>
            </a:r>
            <a:endParaRPr lang="fa-IR" b="1" dirty="0">
              <a:solidFill>
                <a:schemeClr val="bg1"/>
              </a:solidFill>
            </a:endParaRPr>
          </a:p>
          <a:p>
            <a:pPr marL="0" indent="0" algn="r" rtl="1">
              <a:buNone/>
            </a:pPr>
            <a:r>
              <a:rPr lang="fa-IR" b="1" dirty="0" smtClean="0">
                <a:solidFill>
                  <a:schemeClr val="bg1"/>
                </a:solidFill>
              </a:rPr>
              <a:t>     • بدهیها</a:t>
            </a:r>
            <a:endParaRPr lang="fa-IR" b="1" dirty="0">
              <a:solidFill>
                <a:schemeClr val="bg1"/>
              </a:solidFill>
            </a:endParaRPr>
          </a:p>
          <a:p>
            <a:pPr marL="0" indent="0" algn="r" rtl="1">
              <a:buNone/>
            </a:pPr>
            <a:r>
              <a:rPr lang="fa-IR" b="1" dirty="0" smtClean="0">
                <a:solidFill>
                  <a:schemeClr val="bg1"/>
                </a:solidFill>
              </a:rPr>
              <a:t>     • </a:t>
            </a:r>
            <a:r>
              <a:rPr lang="fa-IR" b="1" dirty="0">
                <a:solidFill>
                  <a:schemeClr val="bg1"/>
                </a:solidFill>
              </a:rPr>
              <a:t>حقوق مالکانه یا خالص </a:t>
            </a:r>
            <a:r>
              <a:rPr lang="fa-IR" b="1" dirty="0" smtClean="0">
                <a:solidFill>
                  <a:schemeClr val="bg1"/>
                </a:solidFill>
              </a:rPr>
              <a:t>داراییها</a:t>
            </a:r>
          </a:p>
          <a:p>
            <a:pPr marL="0" indent="0" algn="r" rtl="1">
              <a:buNone/>
            </a:pPr>
            <a:r>
              <a:rPr lang="fa-IR" b="1" dirty="0" smtClean="0">
                <a:solidFill>
                  <a:schemeClr val="bg1"/>
                </a:solidFill>
              </a:rPr>
              <a:t>     • </a:t>
            </a:r>
            <a:r>
              <a:rPr lang="fa-IR" b="1" dirty="0">
                <a:solidFill>
                  <a:schemeClr val="bg1"/>
                </a:solidFill>
              </a:rPr>
              <a:t>سرمایه‌گذاری مالکان،</a:t>
            </a:r>
          </a:p>
          <a:p>
            <a:pPr marL="0" indent="0" algn="r" rtl="1">
              <a:buNone/>
            </a:pPr>
            <a:r>
              <a:rPr lang="fa-IR" b="1" dirty="0" smtClean="0">
                <a:solidFill>
                  <a:schemeClr val="bg1"/>
                </a:solidFill>
              </a:rPr>
              <a:t>     • </a:t>
            </a:r>
            <a:r>
              <a:rPr lang="fa-IR" b="1" dirty="0">
                <a:solidFill>
                  <a:schemeClr val="bg1"/>
                </a:solidFill>
              </a:rPr>
              <a:t>ستانده </a:t>
            </a:r>
            <a:r>
              <a:rPr lang="fa-IR" b="1" dirty="0" smtClean="0">
                <a:solidFill>
                  <a:schemeClr val="bg1"/>
                </a:solidFill>
              </a:rPr>
              <a:t>مالکان</a:t>
            </a:r>
          </a:p>
          <a:p>
            <a:pPr marL="0" indent="0" algn="r" rtl="1">
              <a:buNone/>
            </a:pPr>
            <a:r>
              <a:rPr lang="fa-IR" b="1" dirty="0" smtClean="0">
                <a:solidFill>
                  <a:schemeClr val="bg1"/>
                </a:solidFill>
              </a:rPr>
              <a:t>     • درآمدها</a:t>
            </a:r>
            <a:endParaRPr lang="fa-IR" b="1" dirty="0">
              <a:solidFill>
                <a:schemeClr val="bg1"/>
              </a:solidFill>
            </a:endParaRPr>
          </a:p>
          <a:p>
            <a:pPr marL="0" indent="0" algn="r" rtl="1">
              <a:buNone/>
            </a:pPr>
            <a:r>
              <a:rPr lang="fa-IR" b="1" dirty="0" smtClean="0">
                <a:solidFill>
                  <a:schemeClr val="bg1"/>
                </a:solidFill>
              </a:rPr>
              <a:t>     • هزینه‌ها</a:t>
            </a:r>
          </a:p>
          <a:p>
            <a:pPr marL="0" indent="0" algn="r" rtl="1">
              <a:buNone/>
            </a:pPr>
            <a:r>
              <a:rPr lang="fa-IR" b="1" dirty="0" smtClean="0">
                <a:solidFill>
                  <a:schemeClr val="bg1"/>
                </a:solidFill>
              </a:rPr>
              <a:t>      • </a:t>
            </a:r>
            <a:r>
              <a:rPr lang="fa-IR" b="1" dirty="0">
                <a:solidFill>
                  <a:schemeClr val="bg1"/>
                </a:solidFill>
              </a:rPr>
              <a:t>سود </a:t>
            </a:r>
            <a:r>
              <a:rPr lang="fa-IR" b="1" dirty="0" smtClean="0">
                <a:solidFill>
                  <a:schemeClr val="bg1"/>
                </a:solidFill>
              </a:rPr>
              <a:t>غیرعملیاتی</a:t>
            </a:r>
          </a:p>
          <a:p>
            <a:pPr marL="0" indent="0" algn="r" rtl="1">
              <a:buNone/>
            </a:pPr>
            <a:r>
              <a:rPr lang="fa-IR" b="1" dirty="0" smtClean="0">
                <a:solidFill>
                  <a:schemeClr val="bg1"/>
                </a:solidFill>
              </a:rPr>
              <a:t>      • زیانهای غیرعملیاتی</a:t>
            </a:r>
          </a:p>
          <a:p>
            <a:pPr marL="0" indent="0" algn="r" rtl="1">
              <a:buNone/>
            </a:pPr>
            <a:r>
              <a:rPr lang="fa-IR" b="1" dirty="0" smtClean="0">
                <a:solidFill>
                  <a:schemeClr val="bg1"/>
                </a:solidFill>
              </a:rPr>
              <a:t>     • </a:t>
            </a:r>
            <a:r>
              <a:rPr lang="fa-IR" b="1" dirty="0">
                <a:solidFill>
                  <a:schemeClr val="bg1"/>
                </a:solidFill>
              </a:rPr>
              <a:t>سود </a:t>
            </a:r>
            <a:r>
              <a:rPr lang="fa-IR" b="1" dirty="0" smtClean="0">
                <a:solidFill>
                  <a:schemeClr val="bg1"/>
                </a:solidFill>
              </a:rPr>
              <a:t>جامع</a:t>
            </a:r>
            <a:endParaRPr lang="en-US" dirty="0">
              <a:solidFill>
                <a:schemeClr val="bg1"/>
              </a:solidFill>
            </a:endParaRPr>
          </a:p>
        </p:txBody>
      </p:sp>
    </p:spTree>
    <p:extLst>
      <p:ext uri="{BB962C8B-B14F-4D97-AF65-F5344CB8AC3E}">
        <p14:creationId xmlns:p14="http://schemas.microsoft.com/office/powerpoint/2010/main" val="3562347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1837"/>
            <a:ext cx="9111355" cy="6126163"/>
          </a:xfrm>
          <a:solidFill>
            <a:schemeClr val="tx1"/>
          </a:solidFill>
          <a:ln>
            <a:solidFill>
              <a:srgbClr val="FF0000"/>
            </a:solidFill>
          </a:ln>
        </p:spPr>
        <p:txBody>
          <a:bodyPr>
            <a:normAutofit fontScale="92500" lnSpcReduction="10000"/>
          </a:bodyPr>
          <a:lstStyle/>
          <a:p>
            <a:pPr marL="0" indent="0" algn="r" rtl="1">
              <a:buNone/>
            </a:pPr>
            <a:endParaRPr lang="fa-IR" dirty="0"/>
          </a:p>
          <a:p>
            <a:pPr marL="0" indent="0" algn="just" rtl="1">
              <a:buNone/>
            </a:pPr>
            <a:r>
              <a:rPr lang="fa-IR" dirty="0" smtClean="0"/>
              <a:t>  </a:t>
            </a:r>
            <a:r>
              <a:rPr lang="fa-IR" dirty="0" smtClean="0">
                <a:solidFill>
                  <a:schemeClr val="bg1"/>
                </a:solidFill>
              </a:rPr>
              <a:t>چارچوب </a:t>
            </a:r>
            <a:r>
              <a:rPr lang="fa-IR" dirty="0">
                <a:solidFill>
                  <a:schemeClr val="bg1"/>
                </a:solidFill>
              </a:rPr>
              <a:t>نظری، راهنمایی هایی را برای تعیین نوع و زمان اطلاعاتی که باید به صورت رسمی در </a:t>
            </a:r>
            <a:r>
              <a:rPr lang="fa-IR" dirty="0" smtClean="0">
                <a:solidFill>
                  <a:schemeClr val="bg1"/>
                </a:solidFill>
              </a:rPr>
              <a:t>صورت های </a:t>
            </a:r>
            <a:r>
              <a:rPr lang="fa-IR" dirty="0">
                <a:solidFill>
                  <a:schemeClr val="bg1"/>
                </a:solidFill>
              </a:rPr>
              <a:t>مالی گنجانده شوند، ارائه می‌کند</a:t>
            </a:r>
            <a:r>
              <a:rPr lang="fa-IR" dirty="0" smtClean="0">
                <a:solidFill>
                  <a:schemeClr val="bg1"/>
                </a:solidFill>
              </a:rPr>
              <a:t>.</a:t>
            </a:r>
          </a:p>
          <a:p>
            <a:pPr marL="0" indent="0" algn="r" rtl="1">
              <a:buNone/>
            </a:pPr>
            <a:r>
              <a:rPr lang="fa-IR" dirty="0" smtClean="0">
                <a:solidFill>
                  <a:schemeClr val="bg1"/>
                </a:solidFill>
              </a:rPr>
              <a:t> </a:t>
            </a:r>
            <a:r>
              <a:rPr lang="fa-IR" sz="2600" b="1" dirty="0">
                <a:solidFill>
                  <a:schemeClr val="bg1"/>
                </a:solidFill>
              </a:rPr>
              <a:t>این مفاهیم </a:t>
            </a:r>
            <a:r>
              <a:rPr lang="fa-IR" sz="2600" b="1" dirty="0" smtClean="0">
                <a:solidFill>
                  <a:schemeClr val="bg1"/>
                </a:solidFill>
              </a:rPr>
              <a:t>باعنوان های </a:t>
            </a:r>
            <a:r>
              <a:rPr lang="fa-IR" sz="2600" b="1" dirty="0">
                <a:solidFill>
                  <a:schemeClr val="bg1"/>
                </a:solidFill>
              </a:rPr>
              <a:t>زیر مورد بحث قرار می‌گیرند :</a:t>
            </a:r>
          </a:p>
          <a:p>
            <a:pPr marL="0" indent="0" algn="r" rtl="1">
              <a:buNone/>
            </a:pPr>
            <a:r>
              <a:rPr lang="fa-IR" sz="3000" dirty="0" smtClean="0">
                <a:solidFill>
                  <a:schemeClr val="bg1"/>
                </a:solidFill>
              </a:rPr>
              <a:t>                          • </a:t>
            </a:r>
            <a:r>
              <a:rPr lang="fa-IR" sz="3000" dirty="0">
                <a:solidFill>
                  <a:schemeClr val="bg1"/>
                </a:solidFill>
              </a:rPr>
              <a:t>معیارهای شناخت،</a:t>
            </a:r>
          </a:p>
          <a:p>
            <a:pPr marL="0" indent="0" algn="r" rtl="1">
              <a:buNone/>
            </a:pPr>
            <a:r>
              <a:rPr lang="fa-IR" sz="3000" dirty="0" smtClean="0">
                <a:solidFill>
                  <a:schemeClr val="bg1"/>
                </a:solidFill>
              </a:rPr>
              <a:t>                                             • </a:t>
            </a:r>
            <a:r>
              <a:rPr lang="fa-IR" sz="3000" dirty="0">
                <a:solidFill>
                  <a:schemeClr val="bg1"/>
                </a:solidFill>
              </a:rPr>
              <a:t>اندازه‌گیری،</a:t>
            </a:r>
          </a:p>
          <a:p>
            <a:pPr marL="0" indent="0" algn="r" rtl="1">
              <a:buNone/>
            </a:pPr>
            <a:r>
              <a:rPr lang="fa-IR" sz="3000" dirty="0" smtClean="0">
                <a:solidFill>
                  <a:schemeClr val="bg1"/>
                </a:solidFill>
              </a:rPr>
              <a:t>                                                        • </a:t>
            </a:r>
            <a:r>
              <a:rPr lang="fa-IR" sz="3000" dirty="0">
                <a:solidFill>
                  <a:schemeClr val="bg1"/>
                </a:solidFill>
              </a:rPr>
              <a:t>گزارشگری .</a:t>
            </a:r>
          </a:p>
          <a:p>
            <a:pPr marL="0" indent="0" algn="r" rtl="1">
              <a:buNone/>
            </a:pPr>
            <a:r>
              <a:rPr lang="fa-IR" b="1" dirty="0" smtClean="0">
                <a:solidFill>
                  <a:srgbClr val="FF0000"/>
                </a:solidFill>
              </a:rPr>
              <a:t>    معیارهای </a:t>
            </a:r>
            <a:r>
              <a:rPr lang="fa-IR" b="1" dirty="0">
                <a:solidFill>
                  <a:srgbClr val="FF0000"/>
                </a:solidFill>
              </a:rPr>
              <a:t>شناخت : </a:t>
            </a:r>
          </a:p>
          <a:p>
            <a:pPr marL="0" indent="0" algn="just" rtl="1">
              <a:buNone/>
            </a:pPr>
            <a:r>
              <a:rPr lang="fa-IR" dirty="0" smtClean="0"/>
              <a:t>       </a:t>
            </a:r>
            <a:r>
              <a:rPr lang="fa-IR" sz="3000" dirty="0" smtClean="0">
                <a:solidFill>
                  <a:schemeClr val="bg1"/>
                </a:solidFill>
              </a:rPr>
              <a:t>اولین </a:t>
            </a:r>
            <a:r>
              <a:rPr lang="fa-IR" sz="3000" dirty="0">
                <a:solidFill>
                  <a:schemeClr val="bg1"/>
                </a:solidFill>
              </a:rPr>
              <a:t>شرط شناخت این است که یک قلم با تعریف یکی از عناصر </a:t>
            </a:r>
            <a:r>
              <a:rPr lang="fa-IR" sz="3000" dirty="0" smtClean="0">
                <a:solidFill>
                  <a:schemeClr val="bg1"/>
                </a:solidFill>
              </a:rPr>
              <a:t>    </a:t>
            </a:r>
          </a:p>
          <a:p>
            <a:pPr marL="0" indent="0" algn="just" rtl="1">
              <a:buNone/>
            </a:pPr>
            <a:r>
              <a:rPr lang="fa-IR" sz="3000" dirty="0">
                <a:solidFill>
                  <a:schemeClr val="bg1"/>
                </a:solidFill>
              </a:rPr>
              <a:t> </a:t>
            </a:r>
            <a:r>
              <a:rPr lang="fa-IR" sz="3000" dirty="0" smtClean="0">
                <a:solidFill>
                  <a:schemeClr val="bg1"/>
                </a:solidFill>
              </a:rPr>
              <a:t>       صورتهای </a:t>
            </a:r>
            <a:r>
              <a:rPr lang="fa-IR" sz="3000" dirty="0">
                <a:solidFill>
                  <a:schemeClr val="bg1"/>
                </a:solidFill>
              </a:rPr>
              <a:t>مالی سازگار باشد. همچنین برای شناسایی باید </a:t>
            </a:r>
            <a:r>
              <a:rPr lang="fa-IR" sz="3000" dirty="0" smtClean="0">
                <a:solidFill>
                  <a:schemeClr val="bg1"/>
                </a:solidFill>
              </a:rPr>
              <a:t>قابلیــت   </a:t>
            </a:r>
          </a:p>
          <a:p>
            <a:pPr marL="0" indent="0" algn="just" rtl="1">
              <a:buNone/>
            </a:pPr>
            <a:r>
              <a:rPr lang="fa-IR" sz="3000" dirty="0">
                <a:solidFill>
                  <a:schemeClr val="bg1"/>
                </a:solidFill>
              </a:rPr>
              <a:t> </a:t>
            </a:r>
            <a:r>
              <a:rPr lang="fa-IR" sz="3000" dirty="0" smtClean="0">
                <a:solidFill>
                  <a:schemeClr val="bg1"/>
                </a:solidFill>
              </a:rPr>
              <a:t>       اندازه‌گیری </a:t>
            </a:r>
            <a:r>
              <a:rPr lang="fa-IR" sz="3000" dirty="0">
                <a:solidFill>
                  <a:schemeClr val="bg1"/>
                </a:solidFill>
              </a:rPr>
              <a:t>با واحد پولی تا حد قابل اعتمادی نیز وجود داشته باشد </a:t>
            </a:r>
            <a:r>
              <a:rPr lang="fa-IR" sz="3000" dirty="0" smtClean="0">
                <a:solidFill>
                  <a:schemeClr val="bg1"/>
                </a:solidFill>
              </a:rPr>
              <a:t>.</a:t>
            </a:r>
            <a:endParaRPr lang="fa-IR" sz="3000" dirty="0">
              <a:solidFill>
                <a:schemeClr val="bg1"/>
              </a:solidFill>
            </a:endParaRPr>
          </a:p>
          <a:p>
            <a:pPr algn="r" rtl="1"/>
            <a:endParaRPr lang="en-US" dirty="0"/>
          </a:p>
        </p:txBody>
      </p:sp>
      <p:sp>
        <p:nvSpPr>
          <p:cNvPr id="4" name="TextBox 3"/>
          <p:cNvSpPr txBox="1"/>
          <p:nvPr/>
        </p:nvSpPr>
        <p:spPr>
          <a:xfrm>
            <a:off x="0" y="11266"/>
            <a:ext cx="9111355" cy="861774"/>
          </a:xfrm>
          <a:prstGeom prst="rect">
            <a:avLst/>
          </a:prstGeom>
          <a:solidFill>
            <a:schemeClr val="tx1"/>
          </a:solidFill>
          <a:ln w="38100">
            <a:solidFill>
              <a:schemeClr val="tx2">
                <a:lumMod val="40000"/>
                <a:lumOff val="60000"/>
              </a:schemeClr>
            </a:solidFill>
          </a:ln>
        </p:spPr>
        <p:txBody>
          <a:bodyPr wrap="square" rtlCol="0">
            <a:spAutoFit/>
          </a:bodyPr>
          <a:lstStyle/>
          <a:p>
            <a:pPr algn="r" rtl="1"/>
            <a:endParaRPr lang="fa-IR" dirty="0" smtClean="0"/>
          </a:p>
          <a:p>
            <a:pPr algn="r" rtl="1"/>
            <a:r>
              <a:rPr lang="fa-IR" sz="3200" b="1" dirty="0" smtClean="0">
                <a:solidFill>
                  <a:srgbClr val="FFFF00"/>
                </a:solidFill>
              </a:rPr>
              <a:t>  شناخت</a:t>
            </a:r>
            <a:r>
              <a:rPr lang="fa-IR" sz="3200" b="1" dirty="0">
                <a:solidFill>
                  <a:srgbClr val="FFFF00"/>
                </a:solidFill>
              </a:rPr>
              <a:t>، اندازه‌گیری و </a:t>
            </a:r>
            <a:r>
              <a:rPr lang="fa-IR" sz="3200" b="1" dirty="0" smtClean="0">
                <a:solidFill>
                  <a:srgbClr val="FFFF00"/>
                </a:solidFill>
              </a:rPr>
              <a:t>گزارشگری</a:t>
            </a:r>
            <a:endParaRPr lang="fa-IR" sz="3200" b="1" dirty="0">
              <a:solidFill>
                <a:srgbClr val="FFFF00"/>
              </a:solidFill>
            </a:endParaRPr>
          </a:p>
        </p:txBody>
      </p:sp>
    </p:spTree>
    <p:extLst>
      <p:ext uri="{BB962C8B-B14F-4D97-AF65-F5344CB8AC3E}">
        <p14:creationId xmlns:p14="http://schemas.microsoft.com/office/powerpoint/2010/main" val="1817815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1"/>
          </a:solidFill>
          <a:ln>
            <a:solidFill>
              <a:srgbClr val="B0F0B6"/>
            </a:solidFill>
          </a:ln>
        </p:spPr>
        <p:txBody>
          <a:bodyPr>
            <a:normAutofit fontScale="90000"/>
          </a:bodyPr>
          <a:lstStyle/>
          <a:p>
            <a:pPr algn="r" rtl="1"/>
            <a:r>
              <a:rPr lang="fa-IR" sz="3600" b="1" dirty="0" smtClean="0">
                <a:solidFill>
                  <a:srgbClr val="FFFF00"/>
                </a:solidFill>
              </a:rPr>
              <a:t/>
            </a:r>
            <a:br>
              <a:rPr lang="fa-IR" sz="3600" b="1" dirty="0" smtClean="0">
                <a:solidFill>
                  <a:srgbClr val="FFFF00"/>
                </a:solidFill>
              </a:rPr>
            </a:br>
            <a:r>
              <a:rPr lang="fa-IR" sz="3600" b="1" dirty="0" smtClean="0">
                <a:solidFill>
                  <a:srgbClr val="FFFF00"/>
                </a:solidFill>
              </a:rPr>
              <a:t>     اندازه‌گیری</a:t>
            </a:r>
            <a:r>
              <a:rPr lang="fa-IR" sz="3600" dirty="0" smtClean="0">
                <a:solidFill>
                  <a:srgbClr val="FFFF00"/>
                </a:solidFill>
              </a:rPr>
              <a:t> </a:t>
            </a:r>
            <a:r>
              <a:rPr lang="fa-IR" dirty="0">
                <a:solidFill>
                  <a:srgbClr val="FFFF00"/>
                </a:solidFill>
              </a:rPr>
              <a:t>:</a:t>
            </a:r>
            <a:br>
              <a:rPr lang="fa-IR"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836712"/>
            <a:ext cx="9144000" cy="6021288"/>
          </a:xfrm>
          <a:solidFill>
            <a:schemeClr val="tx1"/>
          </a:solidFill>
          <a:ln>
            <a:solidFill>
              <a:srgbClr val="FF0000"/>
            </a:solidFill>
          </a:ln>
        </p:spPr>
        <p:txBody>
          <a:bodyPr>
            <a:normAutofit/>
          </a:bodyPr>
          <a:lstStyle/>
          <a:p>
            <a:pPr marL="0" indent="0" algn="r" rtl="1">
              <a:buNone/>
            </a:pPr>
            <a:endParaRPr lang="fa-IR" sz="2800" dirty="0" smtClean="0">
              <a:solidFill>
                <a:schemeClr val="bg1"/>
              </a:solidFill>
            </a:endParaRPr>
          </a:p>
          <a:p>
            <a:pPr marL="0" indent="0" algn="r" rtl="1">
              <a:buNone/>
            </a:pPr>
            <a:r>
              <a:rPr lang="fa-IR" sz="2800" b="1" dirty="0" smtClean="0">
                <a:solidFill>
                  <a:schemeClr val="bg1"/>
                </a:solidFill>
              </a:rPr>
              <a:t>در </a:t>
            </a:r>
            <a:r>
              <a:rPr lang="fa-IR" sz="2800" b="1" dirty="0">
                <a:solidFill>
                  <a:schemeClr val="bg1"/>
                </a:solidFill>
              </a:rPr>
              <a:t>حال حاضر پنج روش متفاوت برای اندازه‌گیری در عمل وجود دارد </a:t>
            </a:r>
            <a:r>
              <a:rPr lang="fa-IR" sz="2800" b="1" dirty="0" smtClean="0">
                <a:solidFill>
                  <a:schemeClr val="bg1"/>
                </a:solidFill>
              </a:rPr>
              <a:t>.</a:t>
            </a:r>
          </a:p>
          <a:p>
            <a:pPr marL="0" indent="0" algn="r" rtl="1">
              <a:buNone/>
            </a:pPr>
            <a:endParaRPr lang="fa-IR" sz="2800" b="1" dirty="0">
              <a:solidFill>
                <a:schemeClr val="bg1"/>
              </a:solidFill>
            </a:endParaRPr>
          </a:p>
          <a:p>
            <a:pPr algn="r" rtl="1"/>
            <a:r>
              <a:rPr lang="fa-IR" sz="2800" dirty="0">
                <a:solidFill>
                  <a:schemeClr val="bg1"/>
                </a:solidFill>
              </a:rPr>
              <a:t>بهای تمام شده تاریخی </a:t>
            </a:r>
            <a:r>
              <a:rPr lang="fa-IR" sz="2400" dirty="0">
                <a:solidFill>
                  <a:schemeClr val="bg1"/>
                </a:solidFill>
              </a:rPr>
              <a:t>عبارت است از معادل وجه نقد </a:t>
            </a:r>
            <a:r>
              <a:rPr lang="fa-IR" sz="2400" dirty="0" smtClean="0">
                <a:solidFill>
                  <a:schemeClr val="bg1"/>
                </a:solidFill>
              </a:rPr>
              <a:t>پـــرداخت </a:t>
            </a:r>
            <a:r>
              <a:rPr lang="fa-IR" sz="2400" dirty="0">
                <a:solidFill>
                  <a:schemeClr val="bg1"/>
                </a:solidFill>
              </a:rPr>
              <a:t>شده برای تحصیل یک کالا یا خدمات در زمان تحصیل؛ برای مثال زمین، ساختمان، تجهیزات و موجودی کالا با بهای تمام‌شده تاریخی اندازه‌گیری می‌شوند </a:t>
            </a:r>
            <a:r>
              <a:rPr lang="fa-IR" sz="2400" dirty="0" smtClean="0">
                <a:solidFill>
                  <a:schemeClr val="bg1"/>
                </a:solidFill>
              </a:rPr>
              <a:t>.</a:t>
            </a:r>
          </a:p>
          <a:p>
            <a:pPr algn="r" rtl="1"/>
            <a:endParaRPr lang="fa-IR" sz="2400" dirty="0">
              <a:solidFill>
                <a:schemeClr val="bg1"/>
              </a:solidFill>
            </a:endParaRPr>
          </a:p>
          <a:p>
            <a:pPr algn="r" rtl="1"/>
            <a:r>
              <a:rPr lang="fa-IR" sz="2800" dirty="0">
                <a:solidFill>
                  <a:schemeClr val="bg1"/>
                </a:solidFill>
              </a:rPr>
              <a:t>بهای جاری جایگزینی </a:t>
            </a:r>
            <a:r>
              <a:rPr lang="fa-IR" sz="2400" dirty="0">
                <a:solidFill>
                  <a:schemeClr val="bg1"/>
                </a:solidFill>
              </a:rPr>
              <a:t>عبارت‌ است از وجه نقد یا ارزش نقدی مابه‌ازایی که در حال حاضر برای خرید یا جایگزینی کالا یا خدمات باید پرداخت شود </a:t>
            </a:r>
            <a:r>
              <a:rPr lang="fa-IR" sz="2400" dirty="0" smtClean="0">
                <a:solidFill>
                  <a:schemeClr val="bg1"/>
                </a:solidFill>
              </a:rPr>
              <a:t>.</a:t>
            </a:r>
          </a:p>
          <a:p>
            <a:pPr algn="r" rtl="1"/>
            <a:endParaRPr lang="fa-IR" sz="2400" dirty="0">
              <a:solidFill>
                <a:schemeClr val="bg1"/>
              </a:solidFill>
            </a:endParaRPr>
          </a:p>
          <a:p>
            <a:pPr algn="r" rtl="1"/>
            <a:r>
              <a:rPr lang="fa-IR" sz="2800" dirty="0">
                <a:solidFill>
                  <a:schemeClr val="bg1"/>
                </a:solidFill>
              </a:rPr>
              <a:t>ارزش جاری بازار </a:t>
            </a:r>
            <a:r>
              <a:rPr lang="fa-IR" sz="2400" dirty="0">
                <a:solidFill>
                  <a:schemeClr val="bg1"/>
                </a:solidFill>
              </a:rPr>
              <a:t>عبارت‌ است از وجه نقد یا معادل آن که در صورت فروش نقدی یک دارایی در روال عادی عملیات به‌دست می‌آید .</a:t>
            </a:r>
          </a:p>
          <a:p>
            <a:pPr algn="r" rtl="1"/>
            <a:endParaRPr lang="en-US" sz="2800" dirty="0"/>
          </a:p>
        </p:txBody>
      </p:sp>
    </p:spTree>
    <p:extLst>
      <p:ext uri="{BB962C8B-B14F-4D97-AF65-F5344CB8AC3E}">
        <p14:creationId xmlns:p14="http://schemas.microsoft.com/office/powerpoint/2010/main" val="266535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a:ln w="28575">
            <a:solidFill>
              <a:srgbClr val="FF0000"/>
            </a:solidFill>
          </a:ln>
        </p:spPr>
        <p:txBody>
          <a:bodyPr>
            <a:normAutofit/>
          </a:bodyPr>
          <a:lstStyle/>
          <a:p>
            <a:pPr algn="just" rtl="1"/>
            <a:endParaRPr lang="fa-IR" dirty="0" smtClean="0"/>
          </a:p>
          <a:p>
            <a:pPr algn="just" rtl="1"/>
            <a:r>
              <a:rPr lang="fa-IR" dirty="0" smtClean="0">
                <a:solidFill>
                  <a:schemeClr val="bg1"/>
                </a:solidFill>
              </a:rPr>
              <a:t>ارزش </a:t>
            </a:r>
            <a:r>
              <a:rPr lang="fa-IR" dirty="0">
                <a:solidFill>
                  <a:schemeClr val="bg1"/>
                </a:solidFill>
              </a:rPr>
              <a:t>خالص </a:t>
            </a:r>
            <a:r>
              <a:rPr lang="fa-IR" dirty="0" smtClean="0">
                <a:solidFill>
                  <a:schemeClr val="bg1"/>
                </a:solidFill>
              </a:rPr>
              <a:t>بازیافتنی : </a:t>
            </a:r>
            <a:r>
              <a:rPr lang="fa-IR" sz="2800" dirty="0">
                <a:solidFill>
                  <a:schemeClr val="bg1"/>
                </a:solidFill>
              </a:rPr>
              <a:t>عبارت‌ است از وجه نقدی که انتظار می‌رود </a:t>
            </a:r>
            <a:endParaRPr lang="fa-IR" sz="2800" dirty="0" smtClean="0">
              <a:solidFill>
                <a:schemeClr val="bg1"/>
              </a:solidFill>
            </a:endParaRPr>
          </a:p>
          <a:p>
            <a:pPr marL="0" indent="0" algn="just" rtl="1">
              <a:buNone/>
            </a:pPr>
            <a:r>
              <a:rPr lang="fa-IR" sz="2800" dirty="0" smtClean="0">
                <a:solidFill>
                  <a:schemeClr val="bg1"/>
                </a:solidFill>
              </a:rPr>
              <a:t> در </a:t>
            </a:r>
            <a:r>
              <a:rPr lang="fa-IR" sz="2800" dirty="0">
                <a:solidFill>
                  <a:schemeClr val="bg1"/>
                </a:solidFill>
              </a:rPr>
              <a:t>تبدیل </a:t>
            </a:r>
            <a:r>
              <a:rPr lang="fa-IR" sz="2800" dirty="0" smtClean="0">
                <a:solidFill>
                  <a:schemeClr val="bg1"/>
                </a:solidFill>
              </a:rPr>
              <a:t>دارایی ها </a:t>
            </a:r>
            <a:r>
              <a:rPr lang="fa-IR" sz="2800" dirty="0">
                <a:solidFill>
                  <a:schemeClr val="bg1"/>
                </a:solidFill>
              </a:rPr>
              <a:t>در یک دوره عادی تجاری به دست آید.</a:t>
            </a:r>
          </a:p>
          <a:p>
            <a:pPr marL="0" indent="0" algn="just" rtl="1">
              <a:buNone/>
            </a:pPr>
            <a:endParaRPr lang="fa-IR" dirty="0" smtClean="0">
              <a:solidFill>
                <a:schemeClr val="bg1"/>
              </a:solidFill>
            </a:endParaRPr>
          </a:p>
          <a:p>
            <a:pPr marL="0" indent="0" algn="just" rtl="1">
              <a:buNone/>
            </a:pPr>
            <a:endParaRPr lang="fa-IR" dirty="0">
              <a:solidFill>
                <a:schemeClr val="bg1"/>
              </a:solidFill>
            </a:endParaRPr>
          </a:p>
          <a:p>
            <a:pPr algn="just" rtl="1"/>
            <a:r>
              <a:rPr lang="fa-IR" dirty="0" smtClean="0">
                <a:solidFill>
                  <a:schemeClr val="bg1"/>
                </a:solidFill>
              </a:rPr>
              <a:t>ارزش </a:t>
            </a:r>
            <a:r>
              <a:rPr lang="fa-IR" dirty="0">
                <a:solidFill>
                  <a:schemeClr val="bg1"/>
                </a:solidFill>
              </a:rPr>
              <a:t>فعلی (تنزیل شده</a:t>
            </a:r>
            <a:r>
              <a:rPr lang="fa-IR" dirty="0" smtClean="0">
                <a:solidFill>
                  <a:schemeClr val="bg1"/>
                </a:solidFill>
              </a:rPr>
              <a:t>) : </a:t>
            </a:r>
            <a:r>
              <a:rPr lang="fa-IR" dirty="0">
                <a:solidFill>
                  <a:schemeClr val="bg1"/>
                </a:solidFill>
              </a:rPr>
              <a:t>عبارت است از مبلغ </a:t>
            </a:r>
            <a:r>
              <a:rPr lang="fa-IR" dirty="0" smtClean="0">
                <a:solidFill>
                  <a:schemeClr val="bg1"/>
                </a:solidFill>
              </a:rPr>
              <a:t>جریان های </a:t>
            </a:r>
            <a:r>
              <a:rPr lang="fa-IR" dirty="0">
                <a:solidFill>
                  <a:schemeClr val="bg1"/>
                </a:solidFill>
              </a:rPr>
              <a:t>ورودی یا خروجی وجه نقد که به ارزش جاری تنزیل شده باشند. </a:t>
            </a:r>
          </a:p>
          <a:p>
            <a:pPr marL="0" indent="0" algn="just" rtl="1">
              <a:buNone/>
            </a:pPr>
            <a:r>
              <a:rPr lang="fa-IR" dirty="0" smtClean="0">
                <a:solidFill>
                  <a:schemeClr val="bg1"/>
                </a:solidFill>
              </a:rPr>
              <a:t>   مثال : </a:t>
            </a:r>
            <a:r>
              <a:rPr lang="fa-IR" dirty="0">
                <a:solidFill>
                  <a:schemeClr val="bg1"/>
                </a:solidFill>
              </a:rPr>
              <a:t>اسناد دریافتنی درازمدت، اسناد </a:t>
            </a:r>
            <a:r>
              <a:rPr lang="fa-IR" dirty="0" smtClean="0">
                <a:solidFill>
                  <a:schemeClr val="bg1"/>
                </a:solidFill>
              </a:rPr>
              <a:t>پـرداختنی درازمـــــدت </a:t>
            </a:r>
            <a:r>
              <a:rPr lang="fa-IR" dirty="0">
                <a:solidFill>
                  <a:schemeClr val="bg1"/>
                </a:solidFill>
              </a:rPr>
              <a:t>و </a:t>
            </a:r>
            <a:r>
              <a:rPr lang="fa-IR" dirty="0" smtClean="0">
                <a:solidFill>
                  <a:schemeClr val="bg1"/>
                </a:solidFill>
              </a:rPr>
              <a:t>    </a:t>
            </a:r>
          </a:p>
          <a:p>
            <a:pPr marL="0" indent="0" algn="just" rtl="1">
              <a:buNone/>
            </a:pPr>
            <a:r>
              <a:rPr lang="fa-IR" dirty="0" smtClean="0">
                <a:solidFill>
                  <a:schemeClr val="bg1"/>
                </a:solidFill>
              </a:rPr>
              <a:t>   دارایی های </a:t>
            </a:r>
            <a:r>
              <a:rPr lang="fa-IR" dirty="0">
                <a:solidFill>
                  <a:schemeClr val="bg1"/>
                </a:solidFill>
              </a:rPr>
              <a:t>عملیاتی درازمدت که نیاز به تعدیل ارزش داشته </a:t>
            </a:r>
            <a:r>
              <a:rPr lang="fa-IR" dirty="0" smtClean="0">
                <a:solidFill>
                  <a:schemeClr val="bg1"/>
                </a:solidFill>
              </a:rPr>
              <a:t>     </a:t>
            </a:r>
          </a:p>
          <a:p>
            <a:pPr marL="0" indent="0" algn="just" rtl="1">
              <a:buNone/>
            </a:pPr>
            <a:r>
              <a:rPr lang="fa-IR" dirty="0">
                <a:solidFill>
                  <a:schemeClr val="bg1"/>
                </a:solidFill>
              </a:rPr>
              <a:t> </a:t>
            </a:r>
            <a:r>
              <a:rPr lang="fa-IR" dirty="0" smtClean="0">
                <a:solidFill>
                  <a:schemeClr val="bg1"/>
                </a:solidFill>
              </a:rPr>
              <a:t>  باشند</a:t>
            </a:r>
            <a:r>
              <a:rPr lang="fa-IR" dirty="0">
                <a:solidFill>
                  <a:schemeClr val="bg1"/>
                </a:solidFill>
              </a:rPr>
              <a:t>.</a:t>
            </a:r>
          </a:p>
          <a:p>
            <a:pPr algn="just" rtl="1"/>
            <a:endParaRPr lang="en-US" dirty="0"/>
          </a:p>
        </p:txBody>
      </p:sp>
    </p:spTree>
    <p:extLst>
      <p:ext uri="{BB962C8B-B14F-4D97-AF65-F5344CB8AC3E}">
        <p14:creationId xmlns:p14="http://schemas.microsoft.com/office/powerpoint/2010/main" val="510299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a:ln w="38100">
            <a:solidFill>
              <a:srgbClr val="B0F0B6"/>
            </a:solidFill>
          </a:ln>
        </p:spPr>
        <p:txBody>
          <a:bodyPr>
            <a:normAutofit fontScale="90000"/>
          </a:bodyPr>
          <a:lstStyle/>
          <a:p>
            <a:pPr algn="r" rtl="1"/>
            <a:r>
              <a:rPr lang="fa-IR" dirty="0" smtClean="0">
                <a:solidFill>
                  <a:srgbClr val="FFFF00"/>
                </a:solidFill>
              </a:rPr>
              <a:t>      </a:t>
            </a:r>
            <a:r>
              <a:rPr lang="fa-IR" sz="4000" b="1" dirty="0" smtClean="0">
                <a:solidFill>
                  <a:srgbClr val="FFFF00"/>
                </a:solidFill>
              </a:rPr>
              <a:t>گزارشگری</a:t>
            </a:r>
            <a:r>
              <a:rPr lang="fa-IR" sz="4000" dirty="0" smtClean="0">
                <a:solidFill>
                  <a:srgbClr val="FFFF00"/>
                </a:solidFill>
              </a:rPr>
              <a:t> </a:t>
            </a:r>
            <a:r>
              <a:rPr lang="fa-IR" dirty="0">
                <a:solidFill>
                  <a:srgbClr val="FFFF00"/>
                </a:solidFill>
              </a:rPr>
              <a:t>:</a:t>
            </a:r>
            <a:br>
              <a:rPr lang="fa-IR"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908720"/>
            <a:ext cx="9144000" cy="5949280"/>
          </a:xfrm>
          <a:solidFill>
            <a:schemeClr val="tx1"/>
          </a:solidFill>
          <a:ln>
            <a:solidFill>
              <a:srgbClr val="FF0000"/>
            </a:solidFill>
          </a:ln>
        </p:spPr>
        <p:txBody>
          <a:bodyPr>
            <a:normAutofit/>
          </a:bodyPr>
          <a:lstStyle/>
          <a:p>
            <a:pPr algn="r" rtl="1"/>
            <a:endParaRPr lang="fa-IR" dirty="0">
              <a:solidFill>
                <a:schemeClr val="bg1"/>
              </a:solidFill>
            </a:endParaRPr>
          </a:p>
          <a:p>
            <a:pPr marL="0" indent="0" algn="just" rtl="1">
              <a:buNone/>
            </a:pPr>
            <a:r>
              <a:rPr lang="fa-IR" sz="2600" dirty="0" smtClean="0">
                <a:solidFill>
                  <a:schemeClr val="bg1"/>
                </a:solidFill>
              </a:rPr>
              <a:t>در </a:t>
            </a:r>
            <a:r>
              <a:rPr lang="fa-IR" sz="2600" dirty="0">
                <a:solidFill>
                  <a:schemeClr val="bg1"/>
                </a:solidFill>
              </a:rPr>
              <a:t>چارچوب نظری عنوان شده است مجموعه کامل صورتهای مالی برای تحقق هدفهای گزارشگری مالی لازم است. صورتهای مالی با مقاصد عمومی گزارشهایی است که موارد زیر را نشان می‌دهد </a:t>
            </a:r>
            <a:r>
              <a:rPr lang="fa-IR" sz="2600" dirty="0" smtClean="0">
                <a:solidFill>
                  <a:schemeClr val="bg1"/>
                </a:solidFill>
              </a:rPr>
              <a:t>:</a:t>
            </a:r>
            <a:endParaRPr lang="fa-IR" dirty="0">
              <a:solidFill>
                <a:schemeClr val="bg1"/>
              </a:solidFill>
            </a:endParaRPr>
          </a:p>
          <a:p>
            <a:pPr marL="0" indent="0" algn="r" rtl="1">
              <a:buNone/>
            </a:pPr>
            <a:r>
              <a:rPr lang="fa-IR" dirty="0">
                <a:solidFill>
                  <a:schemeClr val="bg1"/>
                </a:solidFill>
              </a:rPr>
              <a:t>• وضعیت مالی آخر دوره،</a:t>
            </a:r>
          </a:p>
          <a:p>
            <a:pPr marL="0" indent="0" algn="r" rtl="1">
              <a:buNone/>
            </a:pPr>
            <a:r>
              <a:rPr lang="fa-IR" dirty="0">
                <a:solidFill>
                  <a:schemeClr val="bg1"/>
                </a:solidFill>
              </a:rPr>
              <a:t>• سود (زیان) خالص دوره،</a:t>
            </a:r>
          </a:p>
          <a:p>
            <a:pPr marL="0" indent="0" algn="r" rtl="1">
              <a:buNone/>
            </a:pPr>
            <a:r>
              <a:rPr lang="fa-IR" dirty="0">
                <a:solidFill>
                  <a:schemeClr val="bg1"/>
                </a:solidFill>
              </a:rPr>
              <a:t>• جریانهای نقدی طی دوره،</a:t>
            </a:r>
          </a:p>
          <a:p>
            <a:pPr marL="0" indent="0" algn="r" rtl="1">
              <a:buNone/>
            </a:pPr>
            <a:r>
              <a:rPr lang="fa-IR" dirty="0">
                <a:solidFill>
                  <a:schemeClr val="bg1"/>
                </a:solidFill>
              </a:rPr>
              <a:t>• سرمایه‌گذاری صاحبان سهام طی دوره،</a:t>
            </a:r>
          </a:p>
          <a:p>
            <a:pPr marL="0" indent="0" algn="r" rtl="1">
              <a:buNone/>
            </a:pPr>
            <a:r>
              <a:rPr lang="fa-IR" dirty="0">
                <a:solidFill>
                  <a:schemeClr val="bg1"/>
                </a:solidFill>
              </a:rPr>
              <a:t>• سود و زیان جامع</a:t>
            </a:r>
            <a:r>
              <a:rPr lang="fa-IR" sz="1800" dirty="0">
                <a:solidFill>
                  <a:schemeClr val="bg1"/>
                </a:solidFill>
              </a:rPr>
              <a:t> (کل تغییرات درحقوق صاحبان سهام مربوط به غیرصاحبان سهام</a:t>
            </a:r>
            <a:r>
              <a:rPr lang="fa-IR" dirty="0">
                <a:solidFill>
                  <a:schemeClr val="bg1"/>
                </a:solidFill>
              </a:rPr>
              <a:t>) دوره .</a:t>
            </a:r>
          </a:p>
          <a:p>
            <a:pPr algn="r" rtl="1"/>
            <a:endParaRPr lang="en-US" dirty="0">
              <a:solidFill>
                <a:schemeClr val="bg1"/>
              </a:solidFill>
            </a:endParaRPr>
          </a:p>
        </p:txBody>
      </p:sp>
    </p:spTree>
    <p:extLst>
      <p:ext uri="{BB962C8B-B14F-4D97-AF65-F5344CB8AC3E}">
        <p14:creationId xmlns:p14="http://schemas.microsoft.com/office/powerpoint/2010/main" val="323526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1" y="42067"/>
            <a:ext cx="8964488" cy="6699301"/>
          </a:xfrm>
          <a:prstGeom prst="rect">
            <a:avLst/>
          </a:prstGeom>
          <a:solidFill>
            <a:srgbClr val="000000">
              <a:shade val="95000"/>
            </a:srgbClr>
          </a:solidFill>
          <a:ln w="444500" cap="sq">
            <a:solidFill>
              <a:schemeClr val="tx1">
                <a:lumMod val="75000"/>
                <a:lumOff val="25000"/>
              </a:schemeClr>
            </a:solidFill>
            <a:miter lim="800000"/>
          </a:ln>
          <a:effectLst>
            <a:outerShdw blurRad="254000" dist="190500" dir="2700000" sy="90000" algn="bl" rotWithShape="0">
              <a:srgbClr val="000000">
                <a:alpha val="40000"/>
              </a:srgbClr>
            </a:outerShdw>
          </a:effectLst>
        </p:spPr>
      </p:pic>
      <p:sp>
        <p:nvSpPr>
          <p:cNvPr id="4" name="TextBox 3"/>
          <p:cNvSpPr txBox="1"/>
          <p:nvPr/>
        </p:nvSpPr>
        <p:spPr>
          <a:xfrm>
            <a:off x="-297395" y="810868"/>
            <a:ext cx="9619224" cy="1015663"/>
          </a:xfrm>
          <a:prstGeom prst="rect">
            <a:avLst/>
          </a:prstGeom>
          <a:noFill/>
          <a:ln w="76200">
            <a:solidFill>
              <a:srgbClr val="C00000"/>
            </a:solidFill>
          </a:ln>
          <a:effectLst>
            <a:glow rad="228600">
              <a:schemeClr val="accent6">
                <a:satMod val="175000"/>
                <a:alpha val="40000"/>
              </a:schemeClr>
            </a:glow>
          </a:effectLst>
        </p:spPr>
        <p:txBody>
          <a:bodyPr wrap="square" rtlCol="0">
            <a:spAutoFit/>
          </a:bodyPr>
          <a:lstStyle/>
          <a:p>
            <a:pPr algn="ctr" rtl="1"/>
            <a:r>
              <a:rPr lang="fa-IR" sz="6000" b="1" dirty="0" smtClean="0">
                <a:solidFill>
                  <a:schemeClr val="tx2">
                    <a:lumMod val="75000"/>
                  </a:schemeClr>
                </a:solidFill>
                <a:latin typeface="Arial Unicode MS" pitchFamily="34" charset="-128"/>
                <a:ea typeface="Arial Unicode MS" pitchFamily="34" charset="-128"/>
                <a:cs typeface="Arial Unicode MS" pitchFamily="34" charset="-128"/>
              </a:rPr>
              <a:t>مفاهیم نظری گزارشگری مالی</a:t>
            </a:r>
            <a:endParaRPr lang="en-US" sz="6000" b="1" dirty="0">
              <a:solidFill>
                <a:schemeClr val="tx2">
                  <a:lumMod val="7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90546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36540" cy="6858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05475"/>
            <a:ext cx="943654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185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 y="0"/>
            <a:ext cx="9144000" cy="6858000"/>
          </a:xfrm>
          <a:prstGeom prst="rect">
            <a:avLst/>
          </a:prstGeom>
          <a:noFill/>
          <a:ln w="762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 Same Side Corner Rectangle 3"/>
          <p:cNvSpPr/>
          <p:nvPr/>
        </p:nvSpPr>
        <p:spPr>
          <a:xfrm>
            <a:off x="-4223" y="5733256"/>
            <a:ext cx="9144000" cy="1124743"/>
          </a:xfrm>
          <a:prstGeom prst="round2Same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0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a:solidFill>
            <a:schemeClr val="tx1"/>
          </a:solidFill>
          <a:ln>
            <a:solidFill>
              <a:schemeClr val="accent6">
                <a:lumMod val="40000"/>
                <a:lumOff val="60000"/>
              </a:schemeClr>
            </a:solidFill>
          </a:ln>
        </p:spPr>
        <p:txBody>
          <a:bodyPr>
            <a:normAutofit fontScale="90000"/>
          </a:bodyPr>
          <a:lstStyle/>
          <a:p>
            <a:pPr algn="r"/>
            <a:r>
              <a:rPr lang="en-US" dirty="0" smtClean="0"/>
              <a:t/>
            </a:r>
            <a:br>
              <a:rPr lang="en-US" dirty="0" smtClean="0"/>
            </a:br>
            <a:r>
              <a:rPr lang="fa-IR" dirty="0" smtClean="0"/>
              <a:t>  </a:t>
            </a:r>
            <a:r>
              <a:rPr lang="fa-IR" sz="5300" b="1" dirty="0" smtClean="0">
                <a:solidFill>
                  <a:srgbClr val="FFFF00"/>
                </a:solidFill>
              </a:rPr>
              <a:t>نتیجه‌گیری</a:t>
            </a:r>
            <a:r>
              <a:rPr lang="fa-IR" dirty="0" smtClean="0"/>
              <a:t/>
            </a:r>
            <a:br>
              <a:rPr lang="fa-IR" dirty="0" smtClean="0"/>
            </a:br>
            <a:endParaRPr lang="en-US" dirty="0"/>
          </a:p>
        </p:txBody>
      </p:sp>
      <p:sp>
        <p:nvSpPr>
          <p:cNvPr id="3" name="Content Placeholder 2"/>
          <p:cNvSpPr>
            <a:spLocks noGrp="1"/>
          </p:cNvSpPr>
          <p:nvPr>
            <p:ph idx="1"/>
          </p:nvPr>
        </p:nvSpPr>
        <p:spPr>
          <a:xfrm>
            <a:off x="0" y="1600200"/>
            <a:ext cx="9144000" cy="5257800"/>
          </a:xfrm>
          <a:solidFill>
            <a:schemeClr val="tx1"/>
          </a:solidFill>
          <a:ln>
            <a:solidFill>
              <a:schemeClr val="accent6">
                <a:lumMod val="40000"/>
                <a:lumOff val="60000"/>
              </a:schemeClr>
            </a:solidFill>
          </a:ln>
          <a:effectLst>
            <a:outerShdw blurRad="50800" dist="38100" algn="l" rotWithShape="0">
              <a:prstClr val="black">
                <a:alpha val="40000"/>
              </a:prstClr>
            </a:outerShdw>
          </a:effectLst>
        </p:spPr>
        <p:txBody>
          <a:bodyPr>
            <a:normAutofit/>
          </a:bodyPr>
          <a:lstStyle/>
          <a:p>
            <a:pPr marL="0" indent="0" algn="just" rtl="1">
              <a:buNone/>
            </a:pPr>
            <a:endParaRPr lang="fa-IR" b="1" dirty="0" smtClean="0">
              <a:solidFill>
                <a:schemeClr val="bg1"/>
              </a:solidFill>
            </a:endParaRPr>
          </a:p>
          <a:p>
            <a:pPr marL="0" indent="0" algn="just" rtl="1">
              <a:buNone/>
            </a:pPr>
            <a:r>
              <a:rPr lang="fa-IR" b="1" dirty="0" smtClean="0">
                <a:solidFill>
                  <a:schemeClr val="bg1"/>
                </a:solidFill>
              </a:rPr>
              <a:t>چارچوب نظری پایه و اساسی را برای اظهارنظر باثبات از سوی</a:t>
            </a:r>
            <a:r>
              <a:rPr lang="en-US" b="1" dirty="0" smtClean="0">
                <a:solidFill>
                  <a:schemeClr val="bg1"/>
                </a:solidFill>
              </a:rPr>
              <a:t> </a:t>
            </a:r>
            <a:r>
              <a:rPr lang="fa-IR" b="1" dirty="0" smtClean="0">
                <a:solidFill>
                  <a:schemeClr val="bg1"/>
                </a:solidFill>
              </a:rPr>
              <a:t>تدوین‌کنندگان استانداردها، تهیه‌کنندگان واستفاده‌کنندگان صورتهای مالی، حسابرسان و سایر افراد درگیر گزارشگری مالی فراهم می‌آورد. چارچوب نظری کلیه مسائل حسابداری را حل نمی‌کند، ولی اگر استفاده از آن در طول زمان ثبات داشته باشد به بهبود گزارشگری مالی کمک می‌کند . درک مفاهیم کلی چارچوب نظری حسابداری، درک مسائل و مشکلاتی که در عمل پیش می‌آید را تسهیل می‌کند .</a:t>
            </a:r>
          </a:p>
          <a:p>
            <a:pPr algn="r" rtl="1"/>
            <a:endParaRPr lang="en-US" dirty="0">
              <a:solidFill>
                <a:schemeClr val="bg1"/>
              </a:solidFill>
            </a:endParaRPr>
          </a:p>
        </p:txBody>
      </p:sp>
    </p:spTree>
    <p:extLst>
      <p:ext uri="{BB962C8B-B14F-4D97-AF65-F5344CB8AC3E}">
        <p14:creationId xmlns:p14="http://schemas.microsoft.com/office/powerpoint/2010/main" val="4121232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50"/>
            <a:ext cx="9114865" cy="68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0917423">
            <a:off x="3059832" y="620688"/>
            <a:ext cx="5040560" cy="1446550"/>
          </a:xfrm>
          <a:prstGeom prst="rect">
            <a:avLst/>
          </a:prstGeom>
          <a:noFill/>
        </p:spPr>
        <p:txBody>
          <a:bodyPr wrap="square" rtlCol="0">
            <a:spAutoFit/>
          </a:bodyPr>
          <a:lstStyle/>
          <a:p>
            <a:pPr algn="r" rtl="1"/>
            <a:r>
              <a:rPr lang="fa-IR" sz="8800" b="1" dirty="0" smtClean="0"/>
              <a:t>پایان </a:t>
            </a:r>
            <a:endParaRPr lang="en-US" sz="8800" b="1" dirty="0"/>
          </a:p>
        </p:txBody>
      </p:sp>
      <p:sp>
        <p:nvSpPr>
          <p:cNvPr id="3" name="TextBox 2"/>
          <p:cNvSpPr txBox="1"/>
          <p:nvPr/>
        </p:nvSpPr>
        <p:spPr>
          <a:xfrm rot="20897717">
            <a:off x="820561" y="5063178"/>
            <a:ext cx="8333810" cy="1107996"/>
          </a:xfrm>
          <a:prstGeom prst="rect">
            <a:avLst/>
          </a:prstGeom>
          <a:noFill/>
        </p:spPr>
        <p:txBody>
          <a:bodyPr wrap="square" rtlCol="0">
            <a:spAutoFit/>
          </a:bodyPr>
          <a:lstStyle/>
          <a:p>
            <a:pPr algn="r" rtl="1"/>
            <a:r>
              <a:rPr lang="fa-IR" sz="6600" b="1" dirty="0" smtClean="0">
                <a:solidFill>
                  <a:srgbClr val="002060"/>
                </a:solidFill>
              </a:rPr>
              <a:t>         </a:t>
            </a:r>
            <a:r>
              <a:rPr lang="fa-IR" sz="6600" b="1" dirty="0" smtClean="0">
                <a:solidFill>
                  <a:schemeClr val="tx1">
                    <a:lumMod val="85000"/>
                    <a:lumOff val="15000"/>
                  </a:schemeClr>
                </a:solidFill>
              </a:rPr>
              <a:t>با تشکر از توجه شما </a:t>
            </a:r>
            <a:endParaRPr lang="en-US" sz="6600" b="1" dirty="0">
              <a:solidFill>
                <a:schemeClr val="tx1">
                  <a:lumMod val="85000"/>
                  <a:lumOff val="15000"/>
                </a:schemeClr>
              </a:solidFill>
            </a:endParaRPr>
          </a:p>
        </p:txBody>
      </p:sp>
    </p:spTree>
    <p:extLst>
      <p:ext uri="{BB962C8B-B14F-4D97-AF65-F5344CB8AC3E}">
        <p14:creationId xmlns:p14="http://schemas.microsoft.com/office/powerpoint/2010/main" val="245628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1"/>
          </a:solidFill>
          <a:ln w="57150">
            <a:solidFill>
              <a:srgbClr val="B0F0B6"/>
            </a:solidFill>
          </a:ln>
        </p:spPr>
        <p:txBody>
          <a:bodyPr/>
          <a:lstStyle/>
          <a:p>
            <a:pPr algn="r" rtl="1"/>
            <a:r>
              <a:rPr lang="fa-IR" sz="4800" b="1" dirty="0" smtClean="0">
                <a:solidFill>
                  <a:srgbClr val="FF0000"/>
                </a:solidFill>
                <a:latin typeface="Aharoni" pitchFamily="2" charset="-79"/>
                <a:cs typeface="Aharoni" pitchFamily="2" charset="-79"/>
              </a:rPr>
              <a:t>  </a:t>
            </a:r>
            <a:r>
              <a:rPr lang="en-US" sz="4800" b="1" dirty="0" smtClean="0">
                <a:solidFill>
                  <a:srgbClr val="FF0000"/>
                </a:solidFill>
                <a:latin typeface="Aharoni" pitchFamily="2" charset="-79"/>
                <a:cs typeface="Aharoni" pitchFamily="2" charset="-79"/>
              </a:rPr>
              <a:t>   </a:t>
            </a:r>
            <a:r>
              <a:rPr lang="fa-IR" sz="4800" b="1" dirty="0" smtClean="0">
                <a:solidFill>
                  <a:srgbClr val="FFFF00"/>
                </a:solidFill>
                <a:latin typeface="Aharoni" pitchFamily="2" charset="-79"/>
                <a:cs typeface="Aharoni" pitchFamily="2" charset="-79"/>
              </a:rPr>
              <a:t>مقدمه </a:t>
            </a:r>
            <a:endParaRPr lang="en-US" b="1" dirty="0">
              <a:solidFill>
                <a:srgbClr val="FFFF00"/>
              </a:solidFill>
              <a:latin typeface="Aharoni" pitchFamily="2" charset="-79"/>
              <a:cs typeface="Aharoni" pitchFamily="2" charset="-79"/>
            </a:endParaRPr>
          </a:p>
        </p:txBody>
      </p:sp>
      <p:sp>
        <p:nvSpPr>
          <p:cNvPr id="3" name="Content Placeholder 2"/>
          <p:cNvSpPr>
            <a:spLocks noGrp="1"/>
          </p:cNvSpPr>
          <p:nvPr>
            <p:ph idx="1"/>
          </p:nvPr>
        </p:nvSpPr>
        <p:spPr>
          <a:xfrm>
            <a:off x="3867" y="908720"/>
            <a:ext cx="9144000" cy="5949280"/>
          </a:xfrm>
          <a:solidFill>
            <a:schemeClr val="tx1"/>
          </a:solidFill>
          <a:ln w="12700">
            <a:solidFill>
              <a:schemeClr val="tx2">
                <a:lumMod val="60000"/>
                <a:lumOff val="40000"/>
              </a:schemeClr>
            </a:solidFill>
          </a:ln>
        </p:spPr>
        <p:txBody>
          <a:bodyPr>
            <a:normAutofit fontScale="92500" lnSpcReduction="10000"/>
          </a:bodyPr>
          <a:lstStyle/>
          <a:p>
            <a:pPr marL="0" indent="0" algn="r" rtl="1">
              <a:buNone/>
            </a:pPr>
            <a:endParaRPr lang="fa-IR" dirty="0" smtClean="0">
              <a:solidFill>
                <a:schemeClr val="bg1"/>
              </a:solidFill>
            </a:endParaRPr>
          </a:p>
          <a:p>
            <a:pPr marL="0" indent="0" algn="just" rtl="1">
              <a:buNone/>
            </a:pPr>
            <a:r>
              <a:rPr lang="fa-IR" b="1" dirty="0" smtClean="0">
                <a:solidFill>
                  <a:schemeClr val="bg1"/>
                </a:solidFill>
              </a:rPr>
              <a:t>از آنجا که استفاده کنندگان صورت های مالی به اطلاعاتی نیاز دارند که آن ها را در امر تصمیم گیری یاری دهد ، وجود یک مجموعه چارچوب نظری که موجب دستیابی استفاده کنندگان به اطلاعات مفید را فراهم کند ، از اهمیت بسزایی برخوردار است و همین امر ضرورت ایجاد یک چارچوب نظری را ایجاب می کند .</a:t>
            </a:r>
            <a:endParaRPr lang="en-US" b="1" dirty="0" smtClean="0">
              <a:solidFill>
                <a:schemeClr val="bg1"/>
              </a:solidFill>
            </a:endParaRPr>
          </a:p>
          <a:p>
            <a:pPr marL="0" indent="0" algn="just" rtl="1">
              <a:buNone/>
            </a:pPr>
            <a:endParaRPr lang="en-US" b="1" dirty="0" smtClean="0">
              <a:solidFill>
                <a:schemeClr val="bg1"/>
              </a:solidFill>
            </a:endParaRPr>
          </a:p>
          <a:p>
            <a:pPr marL="0" indent="0" algn="just" rtl="1">
              <a:buNone/>
            </a:pPr>
            <a:r>
              <a:rPr lang="fa-IR" b="1" dirty="0">
                <a:solidFill>
                  <a:schemeClr val="bg1"/>
                </a:solidFill>
              </a:rPr>
              <a:t>به‌علاوه، چارچوب نظری به‌عنوان مرجعی برای تجزیه و تحلیل و حل مسائل جدید و مواردی که اصول پذیرفته شده حسابداری در مورد آنها سکوت اختیار کرده است، مطرح است. در نتیجه، یک چارچوب نظری نه تنها به درک روشهای موجود حسابداری کمک می‌کند بلکه برای رویه‌های آینده نیز راهنمایی هایی را فراهم می آورد . </a:t>
            </a:r>
          </a:p>
          <a:p>
            <a:pPr marL="0" indent="0" algn="r" rtl="1">
              <a:buNone/>
            </a:pPr>
            <a:r>
              <a:rPr lang="fa-IR"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972857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8" y="0"/>
            <a:ext cx="9133772" cy="2408018"/>
          </a:xfrm>
          <a:solidFill>
            <a:schemeClr val="tx1"/>
          </a:solidFill>
          <a:ln w="6350">
            <a:solidFill>
              <a:srgbClr val="B0F0B6"/>
            </a:solidFill>
          </a:ln>
        </p:spPr>
        <p:txBody>
          <a:bodyPr>
            <a:normAutofit fontScale="90000"/>
          </a:bodyPr>
          <a:lstStyle/>
          <a:p>
            <a:pPr marL="457200" indent="-457200" algn="r" rtl="1">
              <a:buFont typeface="Arial" pitchFamily="34" charset="0"/>
              <a:buChar char="•"/>
            </a:pPr>
            <a:r>
              <a:rPr lang="fa-IR" sz="2800" dirty="0" smtClean="0">
                <a:solidFill>
                  <a:schemeClr val="accent6">
                    <a:lumMod val="20000"/>
                    <a:lumOff val="80000"/>
                  </a:schemeClr>
                </a:solidFill>
              </a:rPr>
              <a:t/>
            </a:r>
            <a:br>
              <a:rPr lang="fa-IR" sz="2800" dirty="0" smtClean="0">
                <a:solidFill>
                  <a:schemeClr val="accent6">
                    <a:lumMod val="20000"/>
                    <a:lumOff val="80000"/>
                  </a:schemeClr>
                </a:solidFill>
              </a:rPr>
            </a:br>
            <a:r>
              <a:rPr lang="fa-IR" sz="2800" dirty="0" smtClean="0">
                <a:solidFill>
                  <a:srgbClr val="FFFF00"/>
                </a:solidFill>
              </a:rPr>
              <a:t>  </a:t>
            </a:r>
            <a:r>
              <a:rPr lang="fa-IR" sz="3100" b="1" dirty="0" smtClean="0">
                <a:solidFill>
                  <a:srgbClr val="FFFF00"/>
                </a:solidFill>
              </a:rPr>
              <a:t>تعریف مفاهیم نظری </a:t>
            </a:r>
            <a:r>
              <a:rPr lang="fa-IR" sz="2800" dirty="0" smtClean="0">
                <a:solidFill>
                  <a:srgbClr val="FFFF00"/>
                </a:solidFill>
              </a:rPr>
              <a:t>: </a:t>
            </a:r>
            <a:r>
              <a:rPr lang="fa-IR" sz="2800" dirty="0" smtClean="0">
                <a:solidFill>
                  <a:schemeClr val="accent6">
                    <a:lumMod val="20000"/>
                    <a:lumOff val="80000"/>
                  </a:schemeClr>
                </a:solidFill>
              </a:rPr>
              <a:t/>
            </a:r>
            <a:br>
              <a:rPr lang="fa-IR" sz="2800" dirty="0" smtClean="0">
                <a:solidFill>
                  <a:schemeClr val="accent6">
                    <a:lumMod val="20000"/>
                    <a:lumOff val="80000"/>
                  </a:schemeClr>
                </a:solidFill>
              </a:rPr>
            </a:br>
            <a:r>
              <a:rPr lang="fa-IR" sz="2800" dirty="0" smtClean="0">
                <a:solidFill>
                  <a:schemeClr val="accent6">
                    <a:lumMod val="20000"/>
                    <a:lumOff val="80000"/>
                  </a:schemeClr>
                </a:solidFill>
              </a:rPr>
              <a:t/>
            </a:r>
            <a:br>
              <a:rPr lang="fa-IR" sz="2800" dirty="0" smtClean="0">
                <a:solidFill>
                  <a:schemeClr val="accent6">
                    <a:lumMod val="20000"/>
                    <a:lumOff val="80000"/>
                  </a:schemeClr>
                </a:solidFill>
              </a:rPr>
            </a:br>
            <a:r>
              <a:rPr lang="fa-IR" sz="2800" dirty="0" smtClean="0">
                <a:solidFill>
                  <a:schemeClr val="bg1"/>
                </a:solidFill>
              </a:rPr>
              <a:t>به عنوان یک نظام منسجم از اهداف و مبانی مرتــــبط ، به منظورتهـــیه  استاندارد های حسابداری حسابداری هماهنگ و تعیین حدود قضاوت حرفه ای در تهیه و ارائه صورت های مالی تدوین می شود .</a:t>
            </a:r>
            <a:r>
              <a:rPr lang="fa-IR" sz="2800" dirty="0" smtClean="0">
                <a:solidFill>
                  <a:schemeClr val="accent6">
                    <a:lumMod val="20000"/>
                    <a:lumOff val="80000"/>
                  </a:schemeClr>
                </a:solidFill>
              </a:rPr>
              <a:t/>
            </a:r>
            <a:br>
              <a:rPr lang="fa-IR" sz="2800" dirty="0" smtClean="0">
                <a:solidFill>
                  <a:schemeClr val="accent6">
                    <a:lumMod val="20000"/>
                    <a:lumOff val="80000"/>
                  </a:schemeClr>
                </a:solidFill>
              </a:rPr>
            </a:br>
            <a:r>
              <a:rPr lang="fa-IR" sz="2800" dirty="0" smtClean="0">
                <a:solidFill>
                  <a:schemeClr val="accent6">
                    <a:lumMod val="20000"/>
                    <a:lumOff val="80000"/>
                  </a:schemeClr>
                </a:solidFill>
              </a:rPr>
              <a:t>    </a:t>
            </a:r>
            <a:endParaRPr lang="en-US" sz="2800" dirty="0">
              <a:solidFill>
                <a:schemeClr val="accent6">
                  <a:lumMod val="20000"/>
                  <a:lumOff val="80000"/>
                </a:schemeClr>
              </a:solidFill>
            </a:endParaRPr>
          </a:p>
        </p:txBody>
      </p:sp>
      <p:sp>
        <p:nvSpPr>
          <p:cNvPr id="3" name="Content Placeholder 2"/>
          <p:cNvSpPr>
            <a:spLocks noGrp="1"/>
          </p:cNvSpPr>
          <p:nvPr>
            <p:ph idx="1"/>
          </p:nvPr>
        </p:nvSpPr>
        <p:spPr>
          <a:xfrm>
            <a:off x="0" y="2420888"/>
            <a:ext cx="9144000" cy="4437112"/>
          </a:xfrm>
          <a:solidFill>
            <a:schemeClr val="tx1"/>
          </a:solidFill>
          <a:ln w="6350">
            <a:solidFill>
              <a:srgbClr val="FF0000"/>
            </a:solidFill>
          </a:ln>
        </p:spPr>
        <p:txBody>
          <a:bodyPr>
            <a:normAutofit/>
          </a:bodyPr>
          <a:lstStyle/>
          <a:p>
            <a:pPr algn="r" rtl="1"/>
            <a:endParaRPr lang="fa-IR" dirty="0" smtClean="0"/>
          </a:p>
          <a:p>
            <a:pPr algn="r" rtl="1"/>
            <a:r>
              <a:rPr lang="fa-IR" b="1" dirty="0" smtClean="0">
                <a:solidFill>
                  <a:srgbClr val="FFFF00"/>
                </a:solidFill>
              </a:rPr>
              <a:t>تعریف مفاهیم نظری </a:t>
            </a:r>
            <a:r>
              <a:rPr lang="en-US" b="1" dirty="0" smtClean="0">
                <a:solidFill>
                  <a:srgbClr val="FFFF00"/>
                </a:solidFill>
              </a:rPr>
              <a:t>FASB </a:t>
            </a:r>
            <a:r>
              <a:rPr lang="fa-IR" b="1" dirty="0" smtClean="0">
                <a:solidFill>
                  <a:srgbClr val="FFFF00"/>
                </a:solidFill>
              </a:rPr>
              <a:t> :  </a:t>
            </a:r>
          </a:p>
          <a:p>
            <a:pPr marL="0" indent="0" algn="just" rtl="1">
              <a:buNone/>
            </a:pPr>
            <a:r>
              <a:rPr lang="fa-IR" sz="2800" dirty="0" smtClean="0">
                <a:solidFill>
                  <a:schemeClr val="bg1"/>
                </a:solidFill>
              </a:rPr>
              <a:t>چارچوب نظری هیات استاندارد حسابداری مالی شامل سیستم هماهنگی ازهدف های مرتبط با یکدیگر و همچنین مفاهیم بنیادی است که می تواند به استاندارد های نامتناقضی منتهی شود که ماهیت ، کارکرد و حدود حسابداری مالی و صورت های مالی را توصیه کند .بنابراین چارچوب نظری ، کوششی در راستای فراهم کردن ساختار جامع تئوریک برای حسابداری مالی ، محسوب می شود .</a:t>
            </a:r>
            <a:endParaRPr lang="en-US" sz="2800" dirty="0">
              <a:solidFill>
                <a:schemeClr val="bg1"/>
              </a:solidFill>
            </a:endParaRPr>
          </a:p>
        </p:txBody>
      </p:sp>
    </p:spTree>
    <p:extLst>
      <p:ext uri="{BB962C8B-B14F-4D97-AF65-F5344CB8AC3E}">
        <p14:creationId xmlns:p14="http://schemas.microsoft.com/office/powerpoint/2010/main" val="343406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48" y="116632"/>
            <a:ext cx="9036496" cy="1143000"/>
          </a:xfrm>
          <a:solidFill>
            <a:schemeClr val="tx1"/>
          </a:solidFill>
          <a:ln w="38100">
            <a:solidFill>
              <a:srgbClr val="B0F0B6"/>
            </a:solidFill>
          </a:ln>
          <a:effectLst>
            <a:outerShdw blurRad="50800" dist="38100" dir="10800000" algn="r" rotWithShape="0">
              <a:prstClr val="black">
                <a:alpha val="40000"/>
              </a:prstClr>
            </a:outerShdw>
          </a:effectLst>
        </p:spPr>
        <p:txBody>
          <a:bodyPr>
            <a:normAutofit/>
          </a:bodyPr>
          <a:lstStyle/>
          <a:p>
            <a:pPr algn="r" rtl="1"/>
            <a:r>
              <a:rPr lang="en-US" sz="4000" b="1" dirty="0" smtClean="0">
                <a:solidFill>
                  <a:srgbClr val="FFFF00"/>
                </a:solidFill>
              </a:rPr>
              <a:t>   </a:t>
            </a:r>
            <a:r>
              <a:rPr lang="fa-IR" sz="4000" b="1" dirty="0" smtClean="0">
                <a:solidFill>
                  <a:srgbClr val="FFFF00"/>
                </a:solidFill>
              </a:rPr>
              <a:t>اهداف چارچوب نظری </a:t>
            </a:r>
            <a:endParaRPr lang="en-US" sz="4000" b="1" dirty="0">
              <a:solidFill>
                <a:srgbClr val="FFFF00"/>
              </a:solidFill>
            </a:endParaRPr>
          </a:p>
        </p:txBody>
      </p:sp>
      <p:sp>
        <p:nvSpPr>
          <p:cNvPr id="3" name="Content Placeholder 2"/>
          <p:cNvSpPr>
            <a:spLocks noGrp="1"/>
          </p:cNvSpPr>
          <p:nvPr>
            <p:ph idx="1"/>
          </p:nvPr>
        </p:nvSpPr>
        <p:spPr>
          <a:xfrm>
            <a:off x="0" y="1340768"/>
            <a:ext cx="9144000" cy="5517232"/>
          </a:xfrm>
          <a:solidFill>
            <a:schemeClr val="tx1"/>
          </a:solidFill>
          <a:ln w="12700">
            <a:solidFill>
              <a:srgbClr val="FFFF00"/>
            </a:solidFill>
          </a:ln>
        </p:spPr>
        <p:txBody>
          <a:bodyPr/>
          <a:lstStyle/>
          <a:p>
            <a:pPr marL="0" indent="0" algn="r" rtl="1">
              <a:buNone/>
            </a:pPr>
            <a:r>
              <a:rPr lang="fa-IR" sz="3600" b="1" dirty="0" smtClean="0"/>
              <a:t>    </a:t>
            </a:r>
            <a:r>
              <a:rPr lang="fa-IR" sz="3600" b="1" dirty="0" smtClean="0">
                <a:solidFill>
                  <a:schemeClr val="bg1"/>
                </a:solidFill>
              </a:rPr>
              <a:t>کمک به :</a:t>
            </a:r>
          </a:p>
          <a:p>
            <a:pPr marL="0" indent="0" algn="r" rtl="1">
              <a:buNone/>
            </a:pPr>
            <a:r>
              <a:rPr lang="fa-IR" dirty="0" smtClean="0">
                <a:solidFill>
                  <a:schemeClr val="bg1"/>
                </a:solidFill>
              </a:rPr>
              <a:t> </a:t>
            </a:r>
            <a:endParaRPr lang="fa-IR" dirty="0">
              <a:solidFill>
                <a:schemeClr val="bg1"/>
              </a:solidFill>
            </a:endParaRPr>
          </a:p>
          <a:p>
            <a:pPr algn="r" rtl="1"/>
            <a:r>
              <a:rPr lang="fa-IR" b="1" dirty="0" smtClean="0">
                <a:solidFill>
                  <a:schemeClr val="bg1"/>
                </a:solidFill>
              </a:rPr>
              <a:t>هیأت </a:t>
            </a:r>
            <a:r>
              <a:rPr lang="fa-IR" b="1" dirty="0">
                <a:solidFill>
                  <a:schemeClr val="bg1"/>
                </a:solidFill>
              </a:rPr>
              <a:t>برای تدوین استانداردهای حسابداری</a:t>
            </a:r>
          </a:p>
          <a:p>
            <a:pPr algn="r" rtl="1"/>
            <a:r>
              <a:rPr lang="fa-IR" dirty="0" smtClean="0">
                <a:solidFill>
                  <a:schemeClr val="bg1"/>
                </a:solidFill>
              </a:rPr>
              <a:t>هیأت </a:t>
            </a:r>
            <a:r>
              <a:rPr lang="fa-IR" dirty="0">
                <a:solidFill>
                  <a:schemeClr val="bg1"/>
                </a:solidFill>
              </a:rPr>
              <a:t>برای اصلاح استانداردهای حسابداری </a:t>
            </a:r>
            <a:r>
              <a:rPr lang="fa-IR" dirty="0" smtClean="0">
                <a:solidFill>
                  <a:schemeClr val="bg1"/>
                </a:solidFill>
              </a:rPr>
              <a:t>درراستای هماهنگی </a:t>
            </a:r>
            <a:r>
              <a:rPr lang="fa-IR" dirty="0">
                <a:solidFill>
                  <a:schemeClr val="bg1"/>
                </a:solidFill>
              </a:rPr>
              <a:t>بیشتر آنها با هم</a:t>
            </a:r>
          </a:p>
          <a:p>
            <a:pPr algn="r" rtl="1"/>
            <a:r>
              <a:rPr lang="fa-IR" b="1" dirty="0" smtClean="0">
                <a:solidFill>
                  <a:schemeClr val="bg1"/>
                </a:solidFill>
              </a:rPr>
              <a:t>نهادهای </a:t>
            </a:r>
            <a:r>
              <a:rPr lang="fa-IR" b="1" dirty="0">
                <a:solidFill>
                  <a:schemeClr val="bg1"/>
                </a:solidFill>
              </a:rPr>
              <a:t>تدوین کننده استاندارد</a:t>
            </a:r>
          </a:p>
          <a:p>
            <a:pPr algn="r" rtl="1"/>
            <a:r>
              <a:rPr lang="fa-IR" b="1" dirty="0" smtClean="0">
                <a:solidFill>
                  <a:schemeClr val="bg1"/>
                </a:solidFill>
              </a:rPr>
              <a:t>حسابرسان </a:t>
            </a:r>
            <a:r>
              <a:rPr lang="fa-IR" b="1" dirty="0">
                <a:solidFill>
                  <a:schemeClr val="bg1"/>
                </a:solidFill>
              </a:rPr>
              <a:t>به منظور اظهارنظردرمورد صورتهای مالی</a:t>
            </a:r>
          </a:p>
          <a:p>
            <a:pPr algn="r" rtl="1"/>
            <a:r>
              <a:rPr lang="fa-IR" b="1" dirty="0" smtClean="0">
                <a:solidFill>
                  <a:schemeClr val="bg1"/>
                </a:solidFill>
              </a:rPr>
              <a:t>استفاده </a:t>
            </a:r>
            <a:r>
              <a:rPr lang="fa-IR" b="1" dirty="0">
                <a:solidFill>
                  <a:schemeClr val="bg1"/>
                </a:solidFill>
              </a:rPr>
              <a:t>کنندگان صورتهای مالی</a:t>
            </a:r>
          </a:p>
          <a:p>
            <a:pPr algn="r" rtl="1"/>
            <a:endParaRPr lang="fa-IR" dirty="0"/>
          </a:p>
          <a:p>
            <a:pPr algn="r" rtl="1"/>
            <a:endParaRPr lang="en-US" dirty="0"/>
          </a:p>
        </p:txBody>
      </p:sp>
    </p:spTree>
    <p:extLst>
      <p:ext uri="{BB962C8B-B14F-4D97-AF65-F5344CB8AC3E}">
        <p14:creationId xmlns:p14="http://schemas.microsoft.com/office/powerpoint/2010/main" val="263822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a:solidFill>
            <a:schemeClr val="tx1"/>
          </a:solidFill>
          <a:ln>
            <a:solidFill>
              <a:srgbClr val="FFC000"/>
            </a:solidFill>
          </a:ln>
        </p:spPr>
        <p:txBody>
          <a:bodyPr>
            <a:noAutofit/>
          </a:bodyPr>
          <a:lstStyle/>
          <a:p>
            <a:pPr algn="r" rtl="1"/>
            <a:r>
              <a:rPr lang="fa-IR" sz="3200" b="1" dirty="0" smtClean="0">
                <a:solidFill>
                  <a:srgbClr val="FFFF00"/>
                </a:solidFill>
              </a:rPr>
              <a:t>     نگاهی اجمالی به مسیر تکامل چارچوب نظری حسابداری</a:t>
            </a:r>
            <a:endParaRPr lang="en-US" sz="3200" b="1" dirty="0">
              <a:solidFill>
                <a:srgbClr val="FFFF00"/>
              </a:solidFill>
            </a:endParaRPr>
          </a:p>
        </p:txBody>
      </p:sp>
      <p:sp>
        <p:nvSpPr>
          <p:cNvPr id="3" name="Content Placeholder 2"/>
          <p:cNvSpPr>
            <a:spLocks noGrp="1"/>
          </p:cNvSpPr>
          <p:nvPr>
            <p:ph idx="1"/>
          </p:nvPr>
        </p:nvSpPr>
        <p:spPr>
          <a:xfrm>
            <a:off x="0" y="1196752"/>
            <a:ext cx="9144000" cy="5661248"/>
          </a:xfrm>
          <a:solidFill>
            <a:schemeClr val="tx1"/>
          </a:solidFill>
          <a:ln>
            <a:solidFill>
              <a:srgbClr val="FF0000"/>
            </a:solidFill>
          </a:ln>
        </p:spPr>
        <p:txBody>
          <a:bodyPr>
            <a:normAutofit/>
          </a:bodyPr>
          <a:lstStyle/>
          <a:p>
            <a:pPr algn="just" rtl="1"/>
            <a:r>
              <a:rPr lang="fa-IR" sz="2800" dirty="0" smtClean="0">
                <a:solidFill>
                  <a:schemeClr val="bg1"/>
                </a:solidFill>
              </a:rPr>
              <a:t>ریشه </a:t>
            </a:r>
            <a:r>
              <a:rPr lang="fa-IR" sz="2800" dirty="0">
                <a:solidFill>
                  <a:schemeClr val="bg1"/>
                </a:solidFill>
              </a:rPr>
              <a:t>اولین اقدامات جدی برای تدوین مبانی نظری حسابداری را می‌توان در دهه 1930 جستجو کرد. استادان حسابداری به صورت فردی یا </a:t>
            </a:r>
            <a:r>
              <a:rPr lang="fa-IR" sz="2800" dirty="0" smtClean="0">
                <a:solidFill>
                  <a:schemeClr val="bg1"/>
                </a:solidFill>
              </a:rPr>
              <a:t>به ‌شکل </a:t>
            </a:r>
            <a:r>
              <a:rPr lang="fa-IR" sz="2800" dirty="0">
                <a:solidFill>
                  <a:schemeClr val="bg1"/>
                </a:solidFill>
              </a:rPr>
              <a:t>گروهی به عنوان عضوی از انجمن حسابداری آمریکا از پیشگامان این جنبش نظری بودند. در سال 1936 کمیته اجرایی انجمن حسابداری آمریکا دست به انتشار نشریاتی در مورد تئوری حسابداری زد که آخرین آنها، درسال 1965، با عنوان بیانیه‌ای پیرامون تئوری بنیادی حسابداری منتشر </a:t>
            </a:r>
            <a:r>
              <a:rPr lang="fa-IR" sz="2800" dirty="0" smtClean="0">
                <a:solidFill>
                  <a:schemeClr val="bg1"/>
                </a:solidFill>
              </a:rPr>
              <a:t> شد </a:t>
            </a:r>
            <a:r>
              <a:rPr lang="fa-IR" sz="2800" dirty="0">
                <a:solidFill>
                  <a:schemeClr val="bg1"/>
                </a:solidFill>
              </a:rPr>
              <a:t>.</a:t>
            </a:r>
          </a:p>
          <a:p>
            <a:pPr algn="just" rtl="1"/>
            <a:r>
              <a:rPr lang="en-US" dirty="0" smtClean="0">
                <a:solidFill>
                  <a:schemeClr val="bg1"/>
                </a:solidFill>
              </a:rPr>
              <a:t>  </a:t>
            </a:r>
            <a:r>
              <a:rPr lang="fa-IR" sz="2800" dirty="0" smtClean="0">
                <a:solidFill>
                  <a:schemeClr val="bg1"/>
                </a:solidFill>
              </a:rPr>
              <a:t>انجمن </a:t>
            </a:r>
            <a:r>
              <a:rPr lang="fa-IR" sz="2800" dirty="0">
                <a:solidFill>
                  <a:schemeClr val="bg1"/>
                </a:solidFill>
              </a:rPr>
              <a:t>حسابداری آمریکا و انجمن حسابداران رسمی آمریکا  </a:t>
            </a:r>
            <a:r>
              <a:rPr lang="fa-IR" sz="2800" dirty="0" smtClean="0">
                <a:solidFill>
                  <a:schemeClr val="bg1"/>
                </a:solidFill>
              </a:rPr>
              <a:t>طی</a:t>
            </a:r>
            <a:r>
              <a:rPr lang="en-US" sz="2800" dirty="0" smtClean="0">
                <a:solidFill>
                  <a:schemeClr val="bg1"/>
                </a:solidFill>
              </a:rPr>
              <a:t>   </a:t>
            </a:r>
            <a:r>
              <a:rPr lang="fa-IR" sz="2800" dirty="0" smtClean="0">
                <a:solidFill>
                  <a:schemeClr val="bg1"/>
                </a:solidFill>
              </a:rPr>
              <a:t>سال های </a:t>
            </a:r>
            <a:r>
              <a:rPr lang="fa-IR" sz="2800" dirty="0">
                <a:solidFill>
                  <a:schemeClr val="bg1"/>
                </a:solidFill>
              </a:rPr>
              <a:t>1936 تا 1973 چندین نشریه دیگر را برای تدوین مبانی </a:t>
            </a:r>
            <a:r>
              <a:rPr lang="en-US" sz="2800" dirty="0" smtClean="0">
                <a:solidFill>
                  <a:schemeClr val="bg1"/>
                </a:solidFill>
              </a:rPr>
              <a:t>   </a:t>
            </a:r>
            <a:r>
              <a:rPr lang="fa-IR" sz="2800" dirty="0" smtClean="0">
                <a:solidFill>
                  <a:schemeClr val="bg1"/>
                </a:solidFill>
              </a:rPr>
              <a:t>نظری </a:t>
            </a:r>
            <a:r>
              <a:rPr lang="fa-IR" sz="2800" dirty="0">
                <a:solidFill>
                  <a:schemeClr val="bg1"/>
                </a:solidFill>
              </a:rPr>
              <a:t>حسابداری منتشر کردند </a:t>
            </a:r>
            <a:r>
              <a:rPr lang="fa-IR" sz="2800" dirty="0" smtClean="0">
                <a:solidFill>
                  <a:schemeClr val="bg1"/>
                </a:solidFill>
              </a:rPr>
              <a:t>.با </a:t>
            </a:r>
            <a:r>
              <a:rPr lang="fa-IR" sz="2800" dirty="0">
                <a:solidFill>
                  <a:schemeClr val="bg1"/>
                </a:solidFill>
              </a:rPr>
              <a:t>اینکه این نشریات </a:t>
            </a:r>
            <a:r>
              <a:rPr lang="fa-IR" sz="2800" dirty="0" smtClean="0">
                <a:solidFill>
                  <a:schemeClr val="bg1"/>
                </a:solidFill>
              </a:rPr>
              <a:t>کمک</a:t>
            </a:r>
            <a:r>
              <a:rPr lang="en-US" sz="2800" dirty="0" smtClean="0">
                <a:solidFill>
                  <a:schemeClr val="bg1"/>
                </a:solidFill>
              </a:rPr>
              <a:t>       </a:t>
            </a:r>
            <a:r>
              <a:rPr lang="fa-IR" sz="2800" dirty="0" smtClean="0">
                <a:solidFill>
                  <a:schemeClr val="bg1"/>
                </a:solidFill>
              </a:rPr>
              <a:t>چشمگیری </a:t>
            </a:r>
            <a:r>
              <a:rPr lang="fa-IR" sz="2800" dirty="0">
                <a:solidFill>
                  <a:schemeClr val="bg1"/>
                </a:solidFill>
              </a:rPr>
              <a:t>به تفکر حسابداری کردند، امّا این اقدامات هیچ </a:t>
            </a:r>
            <a:r>
              <a:rPr lang="fa-IR" sz="2800" dirty="0" smtClean="0">
                <a:solidFill>
                  <a:schemeClr val="bg1"/>
                </a:solidFill>
              </a:rPr>
              <a:t>ساختار</a:t>
            </a:r>
            <a:r>
              <a:rPr lang="en-US" sz="2800" dirty="0" smtClean="0">
                <a:solidFill>
                  <a:schemeClr val="bg1"/>
                </a:solidFill>
              </a:rPr>
              <a:t> </a:t>
            </a:r>
            <a:r>
              <a:rPr lang="fa-IR" sz="2800" dirty="0" smtClean="0">
                <a:solidFill>
                  <a:schemeClr val="bg1"/>
                </a:solidFill>
              </a:rPr>
              <a:t>واحدی </a:t>
            </a:r>
            <a:r>
              <a:rPr lang="fa-IR" sz="2800" dirty="0">
                <a:solidFill>
                  <a:schemeClr val="bg1"/>
                </a:solidFill>
              </a:rPr>
              <a:t>از تئوری حسابداری به دست </a:t>
            </a:r>
            <a:r>
              <a:rPr lang="fa-IR" sz="2800" dirty="0" smtClean="0">
                <a:solidFill>
                  <a:schemeClr val="bg1"/>
                </a:solidFill>
              </a:rPr>
              <a:t>ندادند</a:t>
            </a:r>
            <a:r>
              <a:rPr lang="fa-IR" sz="2400" dirty="0" smtClean="0">
                <a:solidFill>
                  <a:schemeClr val="bg1"/>
                </a:solidFill>
              </a:rPr>
              <a:t>. </a:t>
            </a:r>
            <a:endParaRPr lang="fa-IR" sz="2400" dirty="0" smtClean="0">
              <a:solidFill>
                <a:schemeClr val="bg1"/>
              </a:solidFill>
            </a:endParaRPr>
          </a:p>
          <a:p>
            <a:pPr marL="0" indent="0" algn="r" rtl="1">
              <a:buNone/>
            </a:pPr>
            <a:endParaRPr lang="en-US" dirty="0"/>
          </a:p>
        </p:txBody>
      </p:sp>
    </p:spTree>
    <p:extLst>
      <p:ext uri="{BB962C8B-B14F-4D97-AF65-F5344CB8AC3E}">
        <p14:creationId xmlns:p14="http://schemas.microsoft.com/office/powerpoint/2010/main" val="2716034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a:ln w="38100">
            <a:solidFill>
              <a:srgbClr val="FFFF00"/>
            </a:solidFill>
          </a:ln>
        </p:spPr>
        <p:txBody>
          <a:bodyPr>
            <a:normAutofit/>
          </a:bodyPr>
          <a:lstStyle/>
          <a:p>
            <a:pPr algn="just" rtl="1"/>
            <a:endParaRPr lang="fa-IR" sz="2400" b="1" dirty="0" smtClean="0"/>
          </a:p>
          <a:p>
            <a:pPr algn="just" rtl="1"/>
            <a:endParaRPr lang="fa-IR" sz="2400" b="1" dirty="0" smtClean="0">
              <a:solidFill>
                <a:schemeClr val="bg1"/>
              </a:solidFill>
            </a:endParaRPr>
          </a:p>
          <a:p>
            <a:pPr algn="just" rtl="1"/>
            <a:r>
              <a:rPr lang="fa-IR" sz="2400" b="1" dirty="0" smtClean="0">
                <a:solidFill>
                  <a:schemeClr val="bg1"/>
                </a:solidFill>
              </a:rPr>
              <a:t>هیئت </a:t>
            </a:r>
            <a:r>
              <a:rPr lang="fa-IR" sz="2400" b="1" dirty="0">
                <a:solidFill>
                  <a:schemeClr val="bg1"/>
                </a:solidFill>
              </a:rPr>
              <a:t>استانداردهای حسابداری مالی  </a:t>
            </a:r>
            <a:r>
              <a:rPr lang="fa-IR" sz="2400" b="1" dirty="0" smtClean="0">
                <a:solidFill>
                  <a:schemeClr val="bg1"/>
                </a:solidFill>
              </a:rPr>
              <a:t>(</a:t>
            </a:r>
            <a:r>
              <a:rPr lang="en-US" sz="2400" b="1" dirty="0" smtClean="0">
                <a:solidFill>
                  <a:schemeClr val="bg1"/>
                </a:solidFill>
              </a:rPr>
              <a:t>(FASB</a:t>
            </a:r>
            <a:r>
              <a:rPr lang="fa-IR" sz="2400" b="1" dirty="0" smtClean="0">
                <a:solidFill>
                  <a:schemeClr val="bg1"/>
                </a:solidFill>
              </a:rPr>
              <a:t>با </a:t>
            </a:r>
            <a:r>
              <a:rPr lang="fa-IR" sz="2400" b="1" dirty="0">
                <a:solidFill>
                  <a:schemeClr val="bg1"/>
                </a:solidFill>
              </a:rPr>
              <a:t>آغاز کار خود در سال 1973 درپی شروع یک پروژه جامع برای تدوین چارچوب نظری حسابداری و گزارشگری مالی به این نیاز عمومی پاسخ داد. این اقدام تلاشی برای ایجاد منشور حسابداری بود .چارچوب نظری از اولین موضوع های کاری هیئت محسوب می‌شود. به علت تاثیرات بالقوه محسوس چارچوب نظری بر ابعاد گوناگون گزارشگری مالی و در نتیجه ماهیت بحث برانگیز آن، پیشرفت در این زمینه بسیار آرام بوده است، این کار از اولویت بالایی برخوردار بوده است و بسیاری از منابع هیئت را به خود اختصاص داده است. </a:t>
            </a:r>
            <a:endParaRPr lang="fa-IR" sz="2400" b="1" dirty="0" smtClean="0">
              <a:solidFill>
                <a:schemeClr val="bg1"/>
              </a:solidFill>
            </a:endParaRPr>
          </a:p>
          <a:p>
            <a:pPr algn="just" rtl="1"/>
            <a:endParaRPr lang="fa-IR" sz="2400" b="1" dirty="0">
              <a:solidFill>
                <a:schemeClr val="bg1"/>
              </a:solidFill>
            </a:endParaRPr>
          </a:p>
          <a:p>
            <a:pPr algn="just" rtl="1"/>
            <a:endParaRPr lang="fa-IR" sz="2400" b="1" dirty="0" smtClean="0">
              <a:solidFill>
                <a:schemeClr val="bg1"/>
              </a:solidFill>
            </a:endParaRPr>
          </a:p>
          <a:p>
            <a:pPr algn="just" rtl="1"/>
            <a:r>
              <a:rPr lang="fa-IR" sz="2400" b="1" dirty="0" smtClean="0">
                <a:solidFill>
                  <a:schemeClr val="bg1"/>
                </a:solidFill>
              </a:rPr>
              <a:t>هیئت </a:t>
            </a:r>
            <a:r>
              <a:rPr lang="fa-IR" sz="2400" b="1" dirty="0">
                <a:solidFill>
                  <a:schemeClr val="bg1"/>
                </a:solidFill>
              </a:rPr>
              <a:t>استانداردهای حسابداری مالی در دسامبر سال 1985 یعنی پس </a:t>
            </a:r>
            <a:r>
              <a:rPr lang="fa-IR" sz="2400" b="1" dirty="0" smtClean="0">
                <a:solidFill>
                  <a:schemeClr val="bg1"/>
                </a:solidFill>
              </a:rPr>
              <a:t>ازحدود </a:t>
            </a:r>
            <a:r>
              <a:rPr lang="fa-IR" sz="2400" b="1" dirty="0">
                <a:solidFill>
                  <a:schemeClr val="bg1"/>
                </a:solidFill>
              </a:rPr>
              <a:t>12 سال از تاریخ تاسیس ، آخرین بیانیه از مجموعه مفاهیم حسابداری مالی را که معمولا" به عنوان بیانیه‌های مفاهیم مورد اشاره قرار می‌گیرند صادر کرده است که مبنای چارچوب نظری را فراهم آورده است </a:t>
            </a:r>
            <a:r>
              <a:rPr lang="fa-IR" sz="2400" b="1" dirty="0" smtClean="0">
                <a:solidFill>
                  <a:schemeClr val="bg1"/>
                </a:solidFill>
              </a:rPr>
              <a:t>.چارچوب نظری قبل از بیانیه 8 شامل هفت بخش زیر است که در فاصله سال های 1978 تا 2000 انتشار یافته است :</a:t>
            </a:r>
            <a:endParaRPr lang="fa-IR" sz="2400" b="1" dirty="0">
              <a:solidFill>
                <a:schemeClr val="bg1"/>
              </a:solidFill>
            </a:endParaRPr>
          </a:p>
        </p:txBody>
      </p:sp>
    </p:spTree>
    <p:extLst>
      <p:ext uri="{BB962C8B-B14F-4D97-AF65-F5344CB8AC3E}">
        <p14:creationId xmlns:p14="http://schemas.microsoft.com/office/powerpoint/2010/main" val="2026379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05475"/>
            <a:ext cx="91694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53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w="762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05475"/>
            <a:ext cx="91694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042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1528</Words>
  <Application>Microsoft Office PowerPoint</Application>
  <PresentationFormat>On-screen Show (4:3)</PresentationFormat>
  <Paragraphs>139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     مقدمه </vt:lpstr>
      <vt:lpstr>   تعریف مفاهیم نظری :   به عنوان یک نظام منسجم از اهداف و مبانی مرتــــبط ، به منظورتهـــیه  استاندارد های حسابداری حسابداری هماهنگ و تعیین حدود قضاوت حرفه ای در تهیه و ارائه صورت های مالی تدوین می شود .     </vt:lpstr>
      <vt:lpstr>   اهداف چارچوب نظری </vt:lpstr>
      <vt:lpstr>     نگاهی اجمالی به مسیر تکامل چارچوب نظری حسابداری</vt:lpstr>
      <vt:lpstr>PowerPoint Presentation</vt:lpstr>
      <vt:lpstr>PowerPoint Presentation</vt:lpstr>
      <vt:lpstr>PowerPoint Presentation</vt:lpstr>
      <vt:lpstr>PowerPoint Presentation</vt:lpstr>
      <vt:lpstr>   هدف های اساسی گزارشگری مالی که چارچوب نظری  به آن ها می پردازد عبارتند از : </vt:lpstr>
      <vt:lpstr>      ویژگیهای کیفی اطلاعات حسابداری </vt:lpstr>
      <vt:lpstr>PowerPoint Presentation</vt:lpstr>
      <vt:lpstr>PowerPoint Presentation</vt:lpstr>
      <vt:lpstr>           عناصر صورتهای مالی </vt:lpstr>
      <vt:lpstr>PowerPoint Presentation</vt:lpstr>
      <vt:lpstr>      اندازه‌گیری : </vt:lpstr>
      <vt:lpstr>PowerPoint Presentation</vt:lpstr>
      <vt:lpstr>      گزارشگری : </vt:lpstr>
      <vt:lpstr>PowerPoint Presentation</vt:lpstr>
      <vt:lpstr>PowerPoint Presentation</vt:lpstr>
      <vt:lpstr>   نتیجه‌گیری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moslem</dc:creator>
  <cp:lastModifiedBy>moslem</cp:lastModifiedBy>
  <cp:revision>78</cp:revision>
  <dcterms:created xsi:type="dcterms:W3CDTF">2014-02-17T11:22:31Z</dcterms:created>
  <dcterms:modified xsi:type="dcterms:W3CDTF">2014-02-23T12:37:19Z</dcterms:modified>
</cp:coreProperties>
</file>