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2" r:id="rId2"/>
    <p:sldId id="301" r:id="rId3"/>
    <p:sldId id="256" r:id="rId4"/>
    <p:sldId id="258"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275" r:id="rId25"/>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r" defTabSz="914400" rtl="1" eaLnBrk="1" latinLnBrk="0" hangingPunct="1">
      <a:defRPr kern="1200">
        <a:solidFill>
          <a:schemeClr val="tx1"/>
        </a:solidFill>
        <a:latin typeface="Arial" panose="020B0604020202020204" pitchFamily="34" charset="0"/>
        <a:ea typeface="+mn-ea"/>
        <a:cs typeface="+mn-cs"/>
      </a:defRPr>
    </a:lvl6pPr>
    <a:lvl7pPr marL="2743200" algn="r" defTabSz="914400" rtl="1" eaLnBrk="1" latinLnBrk="0" hangingPunct="1">
      <a:defRPr kern="1200">
        <a:solidFill>
          <a:schemeClr val="tx1"/>
        </a:solidFill>
        <a:latin typeface="Arial" panose="020B0604020202020204" pitchFamily="34" charset="0"/>
        <a:ea typeface="+mn-ea"/>
        <a:cs typeface="+mn-cs"/>
      </a:defRPr>
    </a:lvl7pPr>
    <a:lvl8pPr marL="3200400" algn="r" defTabSz="914400" rtl="1" eaLnBrk="1" latinLnBrk="0" hangingPunct="1">
      <a:defRPr kern="1200">
        <a:solidFill>
          <a:schemeClr val="tx1"/>
        </a:solidFill>
        <a:latin typeface="Arial" panose="020B0604020202020204" pitchFamily="34" charset="0"/>
        <a:ea typeface="+mn-ea"/>
        <a:cs typeface="+mn-cs"/>
      </a:defRPr>
    </a:lvl8pPr>
    <a:lvl9pPr marL="3657600" algn="r" defTabSz="914400" rtl="1"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p:cViewPr varScale="1">
        <p:scale>
          <a:sx n="76" d="100"/>
          <a:sy n="76" d="100"/>
        </p:scale>
        <p:origin x="124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descr="Light horizontal"/>
          <p:cNvSpPr>
            <a:spLocks noChangeArrowheads="1"/>
          </p:cNvSpPr>
          <p:nvPr/>
        </p:nvSpPr>
        <p:spPr bwMode="gray">
          <a:xfrm>
            <a:off x="9525" y="9525"/>
            <a:ext cx="1473200" cy="6848475"/>
          </a:xfrm>
          <a:prstGeom prst="rect">
            <a:avLst/>
          </a:prstGeom>
          <a:pattFill prst="ltHorz">
            <a:fgClr>
              <a:schemeClr val="bg2"/>
            </a:fgClr>
            <a:bgClr>
              <a:schemeClr val="bg1"/>
            </a:bgClr>
          </a:pattFill>
          <a:ln>
            <a:noFill/>
          </a:ln>
          <a:extLst>
            <a:ext uri="{91240B29-F687-4F45-9708-019B960494DF}">
              <a14:hiddenLine xmlns:a14="http://schemas.microsoft.com/office/drawing/2010/main" w="0" algn="ctr">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a-IR" altLang="fa-IR" smtClean="0"/>
          </a:p>
        </p:txBody>
      </p:sp>
      <p:sp>
        <p:nvSpPr>
          <p:cNvPr id="5" name="Rectangle 4"/>
          <p:cNvSpPr>
            <a:spLocks noChangeArrowheads="1"/>
          </p:cNvSpPr>
          <p:nvPr/>
        </p:nvSpPr>
        <p:spPr bwMode="invGray">
          <a:xfrm>
            <a:off x="0" y="4267200"/>
            <a:ext cx="9153525" cy="1103313"/>
          </a:xfrm>
          <a:prstGeom prst="rect">
            <a:avLst/>
          </a:prstGeom>
          <a:solidFill>
            <a:schemeClr val="accent1"/>
          </a:solidFill>
          <a:ln>
            <a:noFill/>
          </a:ln>
          <a:extLst>
            <a:ext uri="{91240B29-F687-4F45-9708-019B960494DF}">
              <a14:hiddenLine xmlns:a14="http://schemas.microsoft.com/office/drawing/2010/main" w="0" algn="ctr">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a-IR" altLang="fa-IR" smtClean="0"/>
          </a:p>
        </p:txBody>
      </p:sp>
      <p:sp>
        <p:nvSpPr>
          <p:cNvPr id="6" name="AutoShape 11"/>
          <p:cNvSpPr>
            <a:spLocks noChangeArrowheads="1"/>
          </p:cNvSpPr>
          <p:nvPr/>
        </p:nvSpPr>
        <p:spPr bwMode="ltGray">
          <a:xfrm>
            <a:off x="1473200" y="5105400"/>
            <a:ext cx="7137400" cy="533400"/>
          </a:xfrm>
          <a:prstGeom prst="roundRect">
            <a:avLst>
              <a:gd name="adj" fmla="val 16667"/>
            </a:avLst>
          </a:prstGeom>
          <a:solidFill>
            <a:schemeClr val="tx1"/>
          </a:solidFill>
          <a:ln w="28575" algn="ctr">
            <a:solidFill>
              <a:schemeClr val="bg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a-IR" altLang="fa-IR" smtClean="0"/>
          </a:p>
        </p:txBody>
      </p:sp>
      <p:sp>
        <p:nvSpPr>
          <p:cNvPr id="3074" name="Rectangle 2"/>
          <p:cNvSpPr>
            <a:spLocks noGrp="1" noChangeArrowheads="1"/>
          </p:cNvSpPr>
          <p:nvPr>
            <p:ph type="ctrTitle"/>
          </p:nvPr>
        </p:nvSpPr>
        <p:spPr>
          <a:xfrm>
            <a:off x="1524000" y="4191000"/>
            <a:ext cx="7239000" cy="1012825"/>
          </a:xfrm>
        </p:spPr>
        <p:txBody>
          <a:bodyPr/>
          <a:lstStyle>
            <a:lvl1pPr algn="l">
              <a:defRPr sz="4400" b="1"/>
            </a:lvl1pPr>
          </a:lstStyle>
          <a:p>
            <a:r>
              <a:rPr lang="en-US" smtClean="0"/>
              <a:t>Click to edit Master title style</a:t>
            </a:r>
            <a:endParaRPr lang="en-GB"/>
          </a:p>
        </p:txBody>
      </p:sp>
      <p:sp>
        <p:nvSpPr>
          <p:cNvPr id="3075" name="Rectangle 3"/>
          <p:cNvSpPr>
            <a:spLocks noGrp="1" noChangeArrowheads="1"/>
          </p:cNvSpPr>
          <p:nvPr>
            <p:ph type="subTitle" idx="1"/>
          </p:nvPr>
        </p:nvSpPr>
        <p:spPr bwMode="white">
          <a:xfrm>
            <a:off x="1524000" y="5181600"/>
            <a:ext cx="7086600" cy="381000"/>
          </a:xfrm>
        </p:spPr>
        <p:txBody>
          <a:bodyPr/>
          <a:lstStyle>
            <a:lvl1pPr marL="0" indent="0" algn="ctr">
              <a:buFont typeface="Wingdings" pitchFamily="2" charset="2"/>
              <a:buNone/>
              <a:defRPr sz="2400">
                <a:solidFill>
                  <a:schemeClr val="bg1"/>
                </a:solidFill>
              </a:defRPr>
            </a:lvl1pPr>
          </a:lstStyle>
          <a:p>
            <a:r>
              <a:rPr lang="en-US" smtClean="0"/>
              <a:t>Click to edit Master subtitle style</a:t>
            </a:r>
            <a:endParaRPr lang="en-GB" dirty="0"/>
          </a:p>
        </p:txBody>
      </p:sp>
      <p:sp>
        <p:nvSpPr>
          <p:cNvPr id="7" name="Rectangle 4"/>
          <p:cNvSpPr>
            <a:spLocks noGrp="1" noChangeArrowheads="1"/>
          </p:cNvSpPr>
          <p:nvPr>
            <p:ph type="dt" sz="half" idx="10"/>
          </p:nvPr>
        </p:nvSpPr>
        <p:spPr>
          <a:xfrm>
            <a:off x="457200" y="6477000"/>
            <a:ext cx="2133600" cy="244475"/>
          </a:xfrm>
        </p:spPr>
        <p:txBody>
          <a:bodyPr/>
          <a:lstStyle>
            <a:lvl1pPr>
              <a:defRPr sz="1200"/>
            </a:lvl1pPr>
          </a:lstStyle>
          <a:p>
            <a:pPr>
              <a:defRPr/>
            </a:pPr>
            <a:endParaRPr lang="en-GB"/>
          </a:p>
        </p:txBody>
      </p:sp>
      <p:sp>
        <p:nvSpPr>
          <p:cNvPr id="8" name="Rectangle 5"/>
          <p:cNvSpPr>
            <a:spLocks noGrp="1" noChangeArrowheads="1"/>
          </p:cNvSpPr>
          <p:nvPr>
            <p:ph type="ftr" sz="quarter" idx="11"/>
          </p:nvPr>
        </p:nvSpPr>
        <p:spPr>
          <a:xfrm>
            <a:off x="3124200" y="6477000"/>
            <a:ext cx="2895600" cy="244475"/>
          </a:xfrm>
        </p:spPr>
        <p:txBody>
          <a:bodyPr/>
          <a:lstStyle>
            <a:lvl1pPr>
              <a:defRPr sz="1200"/>
            </a:lvl1pPr>
          </a:lstStyle>
          <a:p>
            <a:pPr>
              <a:defRPr/>
            </a:pPr>
            <a:endParaRPr lang="en-GB"/>
          </a:p>
        </p:txBody>
      </p:sp>
      <p:sp>
        <p:nvSpPr>
          <p:cNvPr id="9" name="Rectangle 6"/>
          <p:cNvSpPr>
            <a:spLocks noGrp="1" noChangeArrowheads="1"/>
          </p:cNvSpPr>
          <p:nvPr>
            <p:ph type="sldNum" sz="quarter" idx="12"/>
          </p:nvPr>
        </p:nvSpPr>
        <p:spPr>
          <a:xfrm>
            <a:off x="6553200" y="6477000"/>
            <a:ext cx="2133600" cy="244475"/>
          </a:xfrm>
        </p:spPr>
        <p:txBody>
          <a:bodyPr/>
          <a:lstStyle>
            <a:lvl1pPr>
              <a:defRPr sz="1200"/>
            </a:lvl1pPr>
          </a:lstStyle>
          <a:p>
            <a:pPr>
              <a:defRPr/>
            </a:pPr>
            <a:fld id="{BDA08FAB-3E05-4CFB-9774-B3E316A7BDC8}" type="slidenum">
              <a:rPr lang="en-GB" altLang="fa-IR"/>
              <a:pPr>
                <a:defRPr/>
              </a:pPr>
              <a:t>‹#›</a:t>
            </a:fld>
            <a:endParaRPr lang="en-GB" altLang="fa-IR"/>
          </a:p>
        </p:txBody>
      </p:sp>
    </p:spTree>
    <p:extLst>
      <p:ext uri="{BB962C8B-B14F-4D97-AF65-F5344CB8AC3E}">
        <p14:creationId xmlns:p14="http://schemas.microsoft.com/office/powerpoint/2010/main" val="2783415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F06EE7E-E021-43B4-9995-59E1B6A17381}" type="slidenum">
              <a:rPr lang="en-GB" altLang="fa-IR"/>
              <a:pPr>
                <a:defRPr/>
              </a:pPr>
              <a:t>‹#›</a:t>
            </a:fld>
            <a:endParaRPr lang="en-GB" altLang="fa-IR"/>
          </a:p>
        </p:txBody>
      </p:sp>
    </p:spTree>
    <p:extLst>
      <p:ext uri="{BB962C8B-B14F-4D97-AF65-F5344CB8AC3E}">
        <p14:creationId xmlns:p14="http://schemas.microsoft.com/office/powerpoint/2010/main" val="3037295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9088"/>
            <a:ext cx="2057400" cy="60055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319088"/>
            <a:ext cx="6019800" cy="60055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0BFA6C9-6AF2-488B-9419-6FE8EFF2A635}" type="slidenum">
              <a:rPr lang="en-GB" altLang="fa-IR"/>
              <a:pPr>
                <a:defRPr/>
              </a:pPr>
              <a:t>‹#›</a:t>
            </a:fld>
            <a:endParaRPr lang="en-GB" altLang="fa-IR"/>
          </a:p>
        </p:txBody>
      </p:sp>
    </p:spTree>
    <p:extLst>
      <p:ext uri="{BB962C8B-B14F-4D97-AF65-F5344CB8AC3E}">
        <p14:creationId xmlns:p14="http://schemas.microsoft.com/office/powerpoint/2010/main" val="22048115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19088"/>
            <a:ext cx="7391400" cy="563562"/>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076325"/>
            <a:ext cx="8229600" cy="5248275"/>
          </a:xfrm>
        </p:spPr>
        <p:txBody>
          <a:bodyPr/>
          <a:lstStyle/>
          <a:p>
            <a:pPr lvl="0"/>
            <a:r>
              <a:rPr lang="en-US" noProof="0" smtClean="0"/>
              <a:t>Click icon to add table</a:t>
            </a:r>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976686B-9658-48C8-A842-4CD61C626F88}" type="slidenum">
              <a:rPr lang="en-GB" altLang="fa-IR"/>
              <a:pPr>
                <a:defRPr/>
              </a:pPr>
              <a:t>‹#›</a:t>
            </a:fld>
            <a:endParaRPr lang="en-GB" altLang="fa-IR"/>
          </a:p>
        </p:txBody>
      </p:sp>
    </p:spTree>
    <p:extLst>
      <p:ext uri="{BB962C8B-B14F-4D97-AF65-F5344CB8AC3E}">
        <p14:creationId xmlns:p14="http://schemas.microsoft.com/office/powerpoint/2010/main" val="921970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A59DE03-57A3-4191-A7FD-8CE40EA3055C}" type="slidenum">
              <a:rPr lang="en-GB" altLang="fa-IR"/>
              <a:pPr>
                <a:defRPr/>
              </a:pPr>
              <a:t>‹#›</a:t>
            </a:fld>
            <a:endParaRPr lang="en-GB" altLang="fa-IR"/>
          </a:p>
        </p:txBody>
      </p:sp>
    </p:spTree>
    <p:extLst>
      <p:ext uri="{BB962C8B-B14F-4D97-AF65-F5344CB8AC3E}">
        <p14:creationId xmlns:p14="http://schemas.microsoft.com/office/powerpoint/2010/main" val="2169510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4E4CE82-DC00-4182-A69A-5D9860B884F5}" type="slidenum">
              <a:rPr lang="en-GB" altLang="fa-IR"/>
              <a:pPr>
                <a:defRPr/>
              </a:pPr>
              <a:t>‹#›</a:t>
            </a:fld>
            <a:endParaRPr lang="en-GB" altLang="fa-IR"/>
          </a:p>
        </p:txBody>
      </p:sp>
    </p:spTree>
    <p:extLst>
      <p:ext uri="{BB962C8B-B14F-4D97-AF65-F5344CB8AC3E}">
        <p14:creationId xmlns:p14="http://schemas.microsoft.com/office/powerpoint/2010/main" val="4093917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0763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763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7FD015A-CD45-48C7-B29C-8E28EE97CFE7}" type="slidenum">
              <a:rPr lang="en-GB" altLang="fa-IR"/>
              <a:pPr>
                <a:defRPr/>
              </a:pPr>
              <a:t>‹#›</a:t>
            </a:fld>
            <a:endParaRPr lang="en-GB" altLang="fa-IR"/>
          </a:p>
        </p:txBody>
      </p:sp>
    </p:spTree>
    <p:extLst>
      <p:ext uri="{BB962C8B-B14F-4D97-AF65-F5344CB8AC3E}">
        <p14:creationId xmlns:p14="http://schemas.microsoft.com/office/powerpoint/2010/main" val="1792553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D0CA7CAE-6713-403E-A051-178E862EBA20}" type="slidenum">
              <a:rPr lang="en-GB" altLang="fa-IR"/>
              <a:pPr>
                <a:defRPr/>
              </a:pPr>
              <a:t>‹#›</a:t>
            </a:fld>
            <a:endParaRPr lang="en-GB" altLang="fa-IR"/>
          </a:p>
        </p:txBody>
      </p:sp>
    </p:spTree>
    <p:extLst>
      <p:ext uri="{BB962C8B-B14F-4D97-AF65-F5344CB8AC3E}">
        <p14:creationId xmlns:p14="http://schemas.microsoft.com/office/powerpoint/2010/main" val="3520647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A36C738C-85F1-45CB-B3A4-62D359F3E5AC}" type="slidenum">
              <a:rPr lang="en-GB" altLang="fa-IR"/>
              <a:pPr>
                <a:defRPr/>
              </a:pPr>
              <a:t>‹#›</a:t>
            </a:fld>
            <a:endParaRPr lang="en-GB" altLang="fa-IR"/>
          </a:p>
        </p:txBody>
      </p:sp>
    </p:spTree>
    <p:extLst>
      <p:ext uri="{BB962C8B-B14F-4D97-AF65-F5344CB8AC3E}">
        <p14:creationId xmlns:p14="http://schemas.microsoft.com/office/powerpoint/2010/main" val="4019039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86580972-E515-4B7E-89B2-BB153274DDAF}" type="slidenum">
              <a:rPr lang="en-GB" altLang="fa-IR"/>
              <a:pPr>
                <a:defRPr/>
              </a:pPr>
              <a:t>‹#›</a:t>
            </a:fld>
            <a:endParaRPr lang="en-GB" altLang="fa-IR"/>
          </a:p>
        </p:txBody>
      </p:sp>
    </p:spTree>
    <p:extLst>
      <p:ext uri="{BB962C8B-B14F-4D97-AF65-F5344CB8AC3E}">
        <p14:creationId xmlns:p14="http://schemas.microsoft.com/office/powerpoint/2010/main" val="17147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13AD313-172F-4E0E-809B-CBE2843C5F9B}" type="slidenum">
              <a:rPr lang="en-GB" altLang="fa-IR"/>
              <a:pPr>
                <a:defRPr/>
              </a:pPr>
              <a:t>‹#›</a:t>
            </a:fld>
            <a:endParaRPr lang="en-GB" altLang="fa-IR"/>
          </a:p>
        </p:txBody>
      </p:sp>
    </p:spTree>
    <p:extLst>
      <p:ext uri="{BB962C8B-B14F-4D97-AF65-F5344CB8AC3E}">
        <p14:creationId xmlns:p14="http://schemas.microsoft.com/office/powerpoint/2010/main" val="793381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93F748E-30E0-4327-9F3A-6A430D7BD319}" type="slidenum">
              <a:rPr lang="en-GB" altLang="fa-IR"/>
              <a:pPr>
                <a:defRPr/>
              </a:pPr>
              <a:t>‹#›</a:t>
            </a:fld>
            <a:endParaRPr lang="en-GB" altLang="fa-IR"/>
          </a:p>
        </p:txBody>
      </p:sp>
    </p:spTree>
    <p:extLst>
      <p:ext uri="{BB962C8B-B14F-4D97-AF65-F5344CB8AC3E}">
        <p14:creationId xmlns:p14="http://schemas.microsoft.com/office/powerpoint/2010/main" val="165848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descr="Light horizontal"/>
          <p:cNvSpPr>
            <a:spLocks noChangeArrowheads="1"/>
          </p:cNvSpPr>
          <p:nvPr/>
        </p:nvSpPr>
        <p:spPr bwMode="gray">
          <a:xfrm>
            <a:off x="-9525" y="0"/>
            <a:ext cx="481013" cy="6858000"/>
          </a:xfrm>
          <a:prstGeom prst="rect">
            <a:avLst/>
          </a:prstGeom>
          <a:pattFill prst="ltHorz">
            <a:fgClr>
              <a:schemeClr val="bg2"/>
            </a:fgClr>
            <a:bgClr>
              <a:schemeClr val="bg1"/>
            </a:bgClr>
          </a:pattFill>
          <a:ln>
            <a:noFill/>
          </a:ln>
          <a:extLst>
            <a:ext uri="{91240B29-F687-4F45-9708-019B960494DF}">
              <a14:hiddenLine xmlns:a14="http://schemas.microsoft.com/office/drawing/2010/main" w="0" algn="ctr">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a-IR" altLang="fa-IR" smtClean="0"/>
          </a:p>
        </p:txBody>
      </p:sp>
      <p:sp>
        <p:nvSpPr>
          <p:cNvPr id="1027" name="Rectangle 8"/>
          <p:cNvSpPr>
            <a:spLocks noChangeArrowheads="1"/>
          </p:cNvSpPr>
          <p:nvPr/>
        </p:nvSpPr>
        <p:spPr bwMode="gray">
          <a:xfrm>
            <a:off x="0" y="0"/>
            <a:ext cx="9153525" cy="685800"/>
          </a:xfrm>
          <a:prstGeom prst="rect">
            <a:avLst/>
          </a:prstGeom>
          <a:solidFill>
            <a:schemeClr val="accent1"/>
          </a:solidFill>
          <a:ln>
            <a:noFill/>
          </a:ln>
          <a:extLst>
            <a:ext uri="{91240B29-F687-4F45-9708-019B960494DF}">
              <a14:hiddenLine xmlns:a14="http://schemas.microsoft.com/office/drawing/2010/main" w="0" algn="ctr">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fa-IR" smtClean="0"/>
          </a:p>
        </p:txBody>
      </p:sp>
      <p:sp>
        <p:nvSpPr>
          <p:cNvPr id="1028" name="AutoShape 9"/>
          <p:cNvSpPr>
            <a:spLocks noChangeArrowheads="1"/>
          </p:cNvSpPr>
          <p:nvPr/>
        </p:nvSpPr>
        <p:spPr bwMode="ltGray">
          <a:xfrm>
            <a:off x="304800" y="288925"/>
            <a:ext cx="7670800" cy="644525"/>
          </a:xfrm>
          <a:prstGeom prst="roundRect">
            <a:avLst>
              <a:gd name="adj" fmla="val 16667"/>
            </a:avLst>
          </a:prstGeom>
          <a:solidFill>
            <a:schemeClr val="tx1"/>
          </a:solidFill>
          <a:ln w="28575" algn="ctr">
            <a:solidFill>
              <a:schemeClr val="bg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fa-IR" altLang="fa-IR" smtClean="0"/>
          </a:p>
        </p:txBody>
      </p:sp>
      <p:sp>
        <p:nvSpPr>
          <p:cNvPr id="1029" name="Rectangle 3"/>
          <p:cNvSpPr>
            <a:spLocks noGrp="1" noChangeArrowheads="1"/>
          </p:cNvSpPr>
          <p:nvPr>
            <p:ph type="body" idx="1"/>
          </p:nvPr>
        </p:nvSpPr>
        <p:spPr bwMode="auto">
          <a:xfrm>
            <a:off x="457200" y="1076325"/>
            <a:ext cx="8229600" cy="524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endParaRPr lang="en-GB" altLang="fa-IR" smtClean="0"/>
          </a:p>
        </p:txBody>
      </p:sp>
      <p:sp>
        <p:nvSpPr>
          <p:cNvPr id="3" name="Rectangle 4"/>
          <p:cNvSpPr>
            <a:spLocks noGrp="1" noChangeArrowheads="1"/>
          </p:cNvSpPr>
          <p:nvPr>
            <p:ph type="dt" sz="half" idx="2"/>
          </p:nvPr>
        </p:nvSpPr>
        <p:spPr bwMode="auto">
          <a:xfrm>
            <a:off x="457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GB"/>
          </a:p>
        </p:txBody>
      </p:sp>
      <p:sp>
        <p:nvSpPr>
          <p:cNvPr id="2" name="Rectangle 5"/>
          <p:cNvSpPr>
            <a:spLocks noGrp="1" noChangeArrowheads="1"/>
          </p:cNvSpPr>
          <p:nvPr>
            <p:ph type="ftr" sz="quarter" idx="3"/>
          </p:nvPr>
        </p:nvSpPr>
        <p:spPr bwMode="auto">
          <a:xfrm>
            <a:off x="3124200" y="6400800"/>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CE0250A-0465-40B7-A2E0-F7C108EA4A57}" type="slidenum">
              <a:rPr lang="en-GB" altLang="fa-IR"/>
              <a:pPr>
                <a:defRPr/>
              </a:pPr>
              <a:t>‹#›</a:t>
            </a:fld>
            <a:endParaRPr lang="en-GB" altLang="fa-IR"/>
          </a:p>
        </p:txBody>
      </p:sp>
      <p:sp>
        <p:nvSpPr>
          <p:cNvPr id="1033" name="Rectangle 2"/>
          <p:cNvSpPr>
            <a:spLocks noGrp="1" noChangeArrowheads="1"/>
          </p:cNvSpPr>
          <p:nvPr>
            <p:ph type="title"/>
          </p:nvPr>
        </p:nvSpPr>
        <p:spPr bwMode="white">
          <a:xfrm>
            <a:off x="457200" y="319088"/>
            <a:ext cx="73914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fa-IR" smtClean="0"/>
              <a:t>Click to edit Master title style</a:t>
            </a:r>
            <a:endParaRPr lang="en-GB" altLang="fa-IR" smtClean="0"/>
          </a:p>
        </p:txBody>
      </p:sp>
    </p:spTree>
  </p:cSld>
  <p:clrMap bg1="lt1" tx1="dk1" bg2="lt2" tx2="dk2" accent1="accent1" accent2="accent2" accent3="accent3" accent4="accent4" accent5="accent5" accent6="accent6" hlink="hlink" folHlink="folHlink"/>
  <p:sldLayoutIdLst>
    <p:sldLayoutId id="2147483699"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ctr" rtl="1" eaLnBrk="1" fontAlgn="base" hangingPunct="1">
        <a:spcBef>
          <a:spcPct val="0"/>
        </a:spcBef>
        <a:spcAft>
          <a:spcPct val="0"/>
        </a:spcAft>
        <a:defRPr sz="3600">
          <a:solidFill>
            <a:schemeClr val="bg1"/>
          </a:solidFill>
          <a:latin typeface="+mj-lt"/>
          <a:ea typeface="+mj-ea"/>
          <a:cs typeface="+mj-cs"/>
        </a:defRPr>
      </a:lvl1pPr>
      <a:lvl2pPr algn="ctr" rtl="1" eaLnBrk="1" fontAlgn="base" hangingPunct="1">
        <a:spcBef>
          <a:spcPct val="0"/>
        </a:spcBef>
        <a:spcAft>
          <a:spcPct val="0"/>
        </a:spcAft>
        <a:defRPr sz="3600">
          <a:solidFill>
            <a:schemeClr val="bg1"/>
          </a:solidFill>
          <a:latin typeface="Arial" charset="0"/>
        </a:defRPr>
      </a:lvl2pPr>
      <a:lvl3pPr algn="ctr" rtl="1" eaLnBrk="1" fontAlgn="base" hangingPunct="1">
        <a:spcBef>
          <a:spcPct val="0"/>
        </a:spcBef>
        <a:spcAft>
          <a:spcPct val="0"/>
        </a:spcAft>
        <a:defRPr sz="3600">
          <a:solidFill>
            <a:schemeClr val="bg1"/>
          </a:solidFill>
          <a:latin typeface="Arial" charset="0"/>
        </a:defRPr>
      </a:lvl3pPr>
      <a:lvl4pPr algn="ctr" rtl="1" eaLnBrk="1" fontAlgn="base" hangingPunct="1">
        <a:spcBef>
          <a:spcPct val="0"/>
        </a:spcBef>
        <a:spcAft>
          <a:spcPct val="0"/>
        </a:spcAft>
        <a:defRPr sz="3600">
          <a:solidFill>
            <a:schemeClr val="bg1"/>
          </a:solidFill>
          <a:latin typeface="Arial" charset="0"/>
        </a:defRPr>
      </a:lvl4pPr>
      <a:lvl5pPr algn="ctr" rtl="1" eaLnBrk="1" fontAlgn="base" hangingPunct="1">
        <a:spcBef>
          <a:spcPct val="0"/>
        </a:spcBef>
        <a:spcAft>
          <a:spcPct val="0"/>
        </a:spcAft>
        <a:defRPr sz="3600">
          <a:solidFill>
            <a:schemeClr val="bg1"/>
          </a:solidFill>
          <a:latin typeface="Arial" charset="0"/>
        </a:defRPr>
      </a:lvl5pPr>
      <a:lvl6pPr marL="457200" algn="ctr" rtl="1" eaLnBrk="1" fontAlgn="base" hangingPunct="1">
        <a:spcBef>
          <a:spcPct val="0"/>
        </a:spcBef>
        <a:spcAft>
          <a:spcPct val="0"/>
        </a:spcAft>
        <a:defRPr sz="3600">
          <a:solidFill>
            <a:schemeClr val="bg1"/>
          </a:solidFill>
          <a:latin typeface="Arial" charset="0"/>
        </a:defRPr>
      </a:lvl6pPr>
      <a:lvl7pPr marL="914400" algn="ctr" rtl="1" eaLnBrk="1" fontAlgn="base" hangingPunct="1">
        <a:spcBef>
          <a:spcPct val="0"/>
        </a:spcBef>
        <a:spcAft>
          <a:spcPct val="0"/>
        </a:spcAft>
        <a:defRPr sz="3600">
          <a:solidFill>
            <a:schemeClr val="bg1"/>
          </a:solidFill>
          <a:latin typeface="Arial" charset="0"/>
        </a:defRPr>
      </a:lvl7pPr>
      <a:lvl8pPr marL="1371600" algn="ctr" rtl="1" eaLnBrk="1" fontAlgn="base" hangingPunct="1">
        <a:spcBef>
          <a:spcPct val="0"/>
        </a:spcBef>
        <a:spcAft>
          <a:spcPct val="0"/>
        </a:spcAft>
        <a:defRPr sz="3600">
          <a:solidFill>
            <a:schemeClr val="bg1"/>
          </a:solidFill>
          <a:latin typeface="Arial" charset="0"/>
        </a:defRPr>
      </a:lvl8pPr>
      <a:lvl9pPr marL="1828800" algn="ctr" rtl="1" eaLnBrk="1" fontAlgn="base" hangingPunct="1">
        <a:spcBef>
          <a:spcPct val="0"/>
        </a:spcBef>
        <a:spcAft>
          <a:spcPct val="0"/>
        </a:spcAft>
        <a:defRPr sz="3600">
          <a:solidFill>
            <a:schemeClr val="bg1"/>
          </a:solidFill>
          <a:latin typeface="Arial" charset="0"/>
        </a:defRPr>
      </a:lvl9pPr>
    </p:titleStyle>
    <p:bodyStyle>
      <a:lvl1pPr marL="342900" indent="-342900" algn="r" rtl="1" eaLnBrk="1" fontAlgn="base" hangingPunct="1">
        <a:spcBef>
          <a:spcPct val="20000"/>
        </a:spcBef>
        <a:spcAft>
          <a:spcPct val="0"/>
        </a:spcAft>
        <a:buClr>
          <a:schemeClr val="hlink"/>
        </a:buClr>
        <a:buFont typeface="Wingdings" panose="05000000000000000000" pitchFamily="2" charset="2"/>
        <a:buChar char="v"/>
        <a:defRPr sz="3200">
          <a:solidFill>
            <a:schemeClr val="tx1"/>
          </a:solidFill>
          <a:latin typeface="+mn-lt"/>
          <a:ea typeface="+mn-ea"/>
          <a:cs typeface="+mn-cs"/>
        </a:defRPr>
      </a:lvl1pPr>
      <a:lvl2pPr marL="742950" indent="-285750" algn="r" rtl="1" eaLnBrk="1" fontAlgn="base" hangingPunct="1">
        <a:spcBef>
          <a:spcPct val="20000"/>
        </a:spcBef>
        <a:spcAft>
          <a:spcPct val="0"/>
        </a:spcAft>
        <a:buClr>
          <a:schemeClr val="accent1"/>
        </a:buClr>
        <a:buFont typeface="Wingdings" panose="05000000000000000000" pitchFamily="2" charset="2"/>
        <a:buChar char="§"/>
        <a:defRPr sz="2800">
          <a:solidFill>
            <a:schemeClr val="tx1"/>
          </a:solidFill>
          <a:latin typeface="+mn-lt"/>
        </a:defRPr>
      </a:lvl2pPr>
      <a:lvl3pPr marL="1143000" indent="-228600" algn="r" rtl="1" eaLnBrk="1" fontAlgn="base" hangingPunct="1">
        <a:spcBef>
          <a:spcPct val="20000"/>
        </a:spcBef>
        <a:spcAft>
          <a:spcPct val="0"/>
        </a:spcAft>
        <a:buClr>
          <a:schemeClr val="tx1"/>
        </a:buClr>
        <a:buChar char="•"/>
        <a:defRPr sz="2400">
          <a:solidFill>
            <a:schemeClr val="tx1"/>
          </a:solidFill>
          <a:latin typeface="+mn-lt"/>
        </a:defRPr>
      </a:lvl3pPr>
      <a:lvl4pPr marL="1600200" indent="-228600" algn="r" rtl="1" eaLnBrk="1" fontAlgn="base" hangingPunct="1">
        <a:spcBef>
          <a:spcPct val="20000"/>
        </a:spcBef>
        <a:spcAft>
          <a:spcPct val="0"/>
        </a:spcAft>
        <a:buChar char="–"/>
        <a:defRPr sz="2000">
          <a:solidFill>
            <a:schemeClr val="tx1"/>
          </a:solidFill>
          <a:latin typeface="+mn-lt"/>
        </a:defRPr>
      </a:lvl4pPr>
      <a:lvl5pPr marL="2057400" indent="-228600" algn="r" rtl="1" eaLnBrk="1" fontAlgn="base" hangingPunct="1">
        <a:spcBef>
          <a:spcPct val="20000"/>
        </a:spcBef>
        <a:spcAft>
          <a:spcPct val="0"/>
        </a:spcAft>
        <a:buChar char="»"/>
        <a:defRPr sz="2000">
          <a:solidFill>
            <a:schemeClr val="tx1"/>
          </a:solidFill>
          <a:latin typeface="+mn-lt"/>
        </a:defRPr>
      </a:lvl5pPr>
      <a:lvl6pPr marL="2514600" indent="-228600" algn="r" rtl="1" eaLnBrk="1" fontAlgn="base" hangingPunct="1">
        <a:spcBef>
          <a:spcPct val="20000"/>
        </a:spcBef>
        <a:spcAft>
          <a:spcPct val="0"/>
        </a:spcAft>
        <a:buChar char="»"/>
        <a:defRPr sz="2000">
          <a:solidFill>
            <a:schemeClr val="tx1"/>
          </a:solidFill>
          <a:latin typeface="+mn-lt"/>
        </a:defRPr>
      </a:lvl6pPr>
      <a:lvl7pPr marL="2971800" indent="-228600" algn="r" rtl="1" eaLnBrk="1" fontAlgn="base" hangingPunct="1">
        <a:spcBef>
          <a:spcPct val="20000"/>
        </a:spcBef>
        <a:spcAft>
          <a:spcPct val="0"/>
        </a:spcAft>
        <a:buChar char="»"/>
        <a:defRPr sz="2000">
          <a:solidFill>
            <a:schemeClr val="tx1"/>
          </a:solidFill>
          <a:latin typeface="+mn-lt"/>
        </a:defRPr>
      </a:lvl7pPr>
      <a:lvl8pPr marL="3429000" indent="-228600" algn="r" rtl="1" eaLnBrk="1" fontAlgn="base" hangingPunct="1">
        <a:spcBef>
          <a:spcPct val="20000"/>
        </a:spcBef>
        <a:spcAft>
          <a:spcPct val="0"/>
        </a:spcAft>
        <a:buChar char="»"/>
        <a:defRPr sz="2000">
          <a:solidFill>
            <a:schemeClr val="tx1"/>
          </a:solidFill>
          <a:latin typeface="+mn-lt"/>
        </a:defRPr>
      </a:lvl8pPr>
      <a:lvl9pPr marL="3886200" indent="-228600" algn="r" rtl="1" eaLnBrk="1" fontAlgn="base" hangingPunct="1">
        <a:spcBef>
          <a:spcPct val="20000"/>
        </a:spcBef>
        <a:spcAft>
          <a:spcPct val="0"/>
        </a:spcAft>
        <a:buChar char="»"/>
        <a:defRPr sz="2000">
          <a:solidFill>
            <a:schemeClr val="tx1"/>
          </a:solidFill>
          <a:latin typeface="+mn-lt"/>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1593;&#1604;&#1608;&#1605;%20&#1586;&#1605;&#1610;&#1606;%20-%20&#1662;&#1610;&#1588;%20&#1583;&#1575;&#1606;&#1588;&#1711;&#1575;&#1607;&#1610;%20-%20&#1578;&#1580;&#1585;&#1576;&#1610;_files/dolomzampt34-2.jpg"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file:///C:\Users\Marjan\Desktop\niloo\&#1593;&#1604;&#1608;&#1605;%20&#1586;&#1605;&#1610;&#1606;%20-%20&#1662;&#1610;&#1588;%20&#1583;&#1575;&#1606;&#1588;&#1711;&#1575;&#1607;&#1610;%20-%20&#1578;&#1580;&#1585;&#1576;&#1610;_files\dolomzampt40.jpg" TargetMode="External"/></Relationships>
</file>

<file path=ppt/slides/_rels/slide15.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16.xml"/><Relationship Id="rId1" Type="http://schemas.openxmlformats.org/officeDocument/2006/relationships/slideLayout" Target="../slideLayouts/slideLayout2.xml"/><Relationship Id="rId5" Type="http://schemas.openxmlformats.org/officeDocument/2006/relationships/slide" Target="slide22.xml"/><Relationship Id="rId4" Type="http://schemas.openxmlformats.org/officeDocument/2006/relationships/image" Target="../media/image13.gif"/></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slide" Target="slide15.xml"/></Relationships>
</file>

<file path=ppt/slides/_rels/slide1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3.gif"/><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1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1.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8.xml"/><Relationship Id="rId1" Type="http://schemas.openxmlformats.org/officeDocument/2006/relationships/slideLayout" Target="../slideLayouts/slideLayout2.xml"/><Relationship Id="rId5" Type="http://schemas.openxmlformats.org/officeDocument/2006/relationships/slide" Target="slide10.xml"/><Relationship Id="rId4" Type="http://schemas.openxmlformats.org/officeDocument/2006/relationships/slide" Target="slide11.xml"/></Relationships>
</file>

<file path=ppt/slides/_rels/slide8.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3"/>
          <p:cNvSpPr txBox="1">
            <a:spLocks noChangeArrowheads="1"/>
          </p:cNvSpPr>
          <p:nvPr/>
        </p:nvSpPr>
        <p:spPr bwMode="auto">
          <a:xfrm>
            <a:off x="971550" y="620713"/>
            <a:ext cx="10433050" cy="209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r>
              <a:rPr lang="fa-IR" altLang="fa-IR" sz="13000">
                <a:latin typeface="Urdu Typesetting" panose="03020402040406030203" pitchFamily="66" charset="-78"/>
                <a:cs typeface="Urdu Typesetting" panose="03020402040406030203" pitchFamily="66" charset="-78"/>
              </a:rPr>
              <a:t>به نام خدای زیبایی ها</a:t>
            </a:r>
          </a:p>
        </p:txBody>
      </p:sp>
    </p:spTree>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ar-SA"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اقسام سنگ ها و شباهت هاي ساختاري </a:t>
            </a:r>
            <a:endParaRPr lang="en-GB"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p:txBody>
      </p:sp>
      <p:sp>
        <p:nvSpPr>
          <p:cNvPr id="12291" name="Content Placeholder 2"/>
          <p:cNvSpPr>
            <a:spLocks noGrp="1"/>
          </p:cNvSpPr>
          <p:nvPr>
            <p:ph idx="1"/>
          </p:nvPr>
        </p:nvSpPr>
        <p:spPr>
          <a:xfrm>
            <a:off x="4143375" y="1076325"/>
            <a:ext cx="4543425" cy="5248275"/>
          </a:xfrm>
        </p:spPr>
        <p:txBody>
          <a:bodyPr/>
          <a:lstStyle/>
          <a:p>
            <a:pPr algn="just" rtl="1" eaLnBrk="1" hangingPunct="1">
              <a:buFont typeface="Wingdings" panose="05000000000000000000" pitchFamily="2" charset="2"/>
              <a:buChar char="§"/>
            </a:pPr>
            <a:r>
              <a:rPr lang="ar-SA" altLang="fa-IR" smtClean="0">
                <a:latin typeface="Urdu Typesetting" panose="03020402040406030203" pitchFamily="66" charset="-78"/>
                <a:cs typeface="Urdu Typesetting" panose="03020402040406030203" pitchFamily="66" charset="-78"/>
              </a:rPr>
              <a:t>اگر قاره ها در گذشته به هم متصل بوده اند، قاعدتاً بايد سنگ هايي مربوط به زمانهاي گذشته كه امروز در آنها دريافت مي شود، از لحاظ سن و جنس مشابه باشند. وجود چنين شباهتي ميان سنگ هاي شمال غرب آفريقا و شرق برزيل به اثبات رسيده است. </a:t>
            </a:r>
            <a:endParaRPr lang="en-GB" altLang="fa-IR" smtClean="0">
              <a:latin typeface="Urdu Typesetting" panose="03020402040406030203" pitchFamily="66" charset="-78"/>
              <a:cs typeface="Urdu Typesetting" panose="03020402040406030203" pitchFamily="66" charset="-78"/>
            </a:endParaRPr>
          </a:p>
        </p:txBody>
      </p:sp>
      <p:pic>
        <p:nvPicPr>
          <p:cNvPr id="12292" name="Picture 2" descr="C:\Users\Marjan\Desktop\niloo\okoos\s3.jpg"/>
          <p:cNvPicPr>
            <a:picLocks noChangeAspect="1" noChangeArrowheads="1"/>
          </p:cNvPicPr>
          <p:nvPr/>
        </p:nvPicPr>
        <p:blipFill>
          <a:blip r:embed="rId2">
            <a:clrChange>
              <a:clrFrom>
                <a:srgbClr val="F5F9FC"/>
              </a:clrFrom>
              <a:clrTo>
                <a:srgbClr val="F5F9FC">
                  <a:alpha val="0"/>
                </a:srgbClr>
              </a:clrTo>
            </a:clrChange>
            <a:extLst>
              <a:ext uri="{28A0092B-C50C-407E-A947-70E740481C1C}">
                <a14:useLocalDpi xmlns:a14="http://schemas.microsoft.com/office/drawing/2010/main" val="0"/>
              </a:ext>
            </a:extLst>
          </a:blip>
          <a:srcRect/>
          <a:stretch>
            <a:fillRect/>
          </a:stretch>
        </p:blipFill>
        <p:spPr bwMode="auto">
          <a:xfrm>
            <a:off x="500063" y="1643063"/>
            <a:ext cx="3394075"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hlinkClick r:id="rId3" action="ppaction://hlinksldjump"/>
          </p:cNvPr>
          <p:cNvSpPr txBox="1"/>
          <p:nvPr/>
        </p:nvSpPr>
        <p:spPr>
          <a:xfrm>
            <a:off x="7929563" y="6286500"/>
            <a:ext cx="857250" cy="369888"/>
          </a:xfrm>
          <a:prstGeom prst="rect">
            <a:avLst/>
          </a:prstGeom>
          <a:noFill/>
        </p:spPr>
        <p:txBody>
          <a:bodyPr>
            <a:spAutoFit/>
          </a:bodyPr>
          <a:lstStyle/>
          <a:p>
            <a:pPr eaLnBrk="1" hangingPunct="1">
              <a:defRPr/>
            </a:pPr>
            <a:r>
              <a:rPr lang="fa-IR" dirty="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بازگشت</a:t>
            </a:r>
            <a:endParaRPr lang="en-GB" dirty="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p:txBody>
      </p:sp>
    </p:spTree>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88" y="285750"/>
            <a:ext cx="7391400" cy="563563"/>
          </a:xfrm>
        </p:spPr>
        <p:txBody>
          <a:bodyPr/>
          <a:lstStyle/>
          <a:p>
            <a:pPr eaLnBrk="1" hangingPunct="1">
              <a:defRPr/>
            </a:pPr>
            <a:r>
              <a:rPr lang="ar-SA"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آب و هوا</a:t>
            </a:r>
            <a:endParaRPr lang="en-GB"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p:txBody>
      </p:sp>
      <p:pic>
        <p:nvPicPr>
          <p:cNvPr id="13315" name="Picture 4" descr="علوم%20زمين%20-%20پيش%20دانشگاهي%20-%20تجربي_files/dolomzampt34-2.jpg"/>
          <p:cNvPicPr>
            <a:picLocks noGrp="1" noChangeAspect="1" noChangeArrowheads="1"/>
          </p:cNvPicPr>
          <p:nvPr>
            <p:ph idx="1"/>
          </p:nvPr>
        </p:nvPicPr>
        <p:blipFill>
          <a:blip r:embed="rId2" r:link="rId3">
            <a:extLst>
              <a:ext uri="{28A0092B-C50C-407E-A947-70E740481C1C}">
                <a14:useLocalDpi xmlns:a14="http://schemas.microsoft.com/office/drawing/2010/main" val="0"/>
              </a:ext>
            </a:extLst>
          </a:blip>
          <a:srcRect/>
          <a:stretch>
            <a:fillRect/>
          </a:stretch>
        </p:blipFill>
        <p:spPr>
          <a:xfrm>
            <a:off x="857250" y="2786063"/>
            <a:ext cx="2357438" cy="2590800"/>
          </a:xfrm>
          <a:noFill/>
        </p:spPr>
      </p:pic>
      <p:sp>
        <p:nvSpPr>
          <p:cNvPr id="13316" name="Rectangle 5"/>
          <p:cNvSpPr>
            <a:spLocks noChangeArrowheads="1"/>
          </p:cNvSpPr>
          <p:nvPr/>
        </p:nvSpPr>
        <p:spPr bwMode="auto">
          <a:xfrm>
            <a:off x="3143250" y="1501775"/>
            <a:ext cx="5643563" cy="181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rtl="1" eaLnBrk="1" hangingPunct="1">
              <a:spcBef>
                <a:spcPct val="0"/>
              </a:spcBef>
              <a:buClrTx/>
              <a:buFont typeface="Wingdings" panose="05000000000000000000" pitchFamily="2" charset="2"/>
              <a:buChar char="§"/>
            </a:pPr>
            <a:r>
              <a:rPr lang="fa-IR" altLang="fa-IR" sz="2800">
                <a:solidFill>
                  <a:srgbClr val="484836"/>
                </a:solidFill>
                <a:latin typeface="Urdu Typesetting" panose="03020402040406030203" pitchFamily="66" charset="-78"/>
                <a:ea typeface="Times New Roman" panose="02020603050405020304" pitchFamily="18" charset="0"/>
                <a:cs typeface="Urdu Typesetting" panose="03020402040406030203" pitchFamily="66" charset="-78"/>
              </a:rPr>
              <a:t> </a:t>
            </a:r>
            <a:r>
              <a:rPr lang="ar-SA" altLang="fa-IR" sz="2800">
                <a:solidFill>
                  <a:srgbClr val="484836"/>
                </a:solidFill>
                <a:latin typeface="Urdu Typesetting" panose="03020402040406030203" pitchFamily="66" charset="-78"/>
                <a:ea typeface="Times New Roman" panose="02020603050405020304" pitchFamily="18" charset="0"/>
                <a:cs typeface="Urdu Typesetting" panose="03020402040406030203" pitchFamily="66" charset="-78"/>
              </a:rPr>
              <a:t>وقتي ثابت شد كه در قسمتهايي از قاره هاي واقع در نيم كره ي جنوبي كه امروزه در حدود منطقه استوا قرار دارند، آثار يخچالي مشاهده شده است وگنر نتيجه گرفت كه در گذشته، همه ي آن مناطق در محل قطب و در كنار همديگر واقع بوده اند </a:t>
            </a:r>
            <a:endParaRPr lang="ar-SA" altLang="fa-IR" sz="2800">
              <a:latin typeface="Urdu Typesetting" panose="03020402040406030203" pitchFamily="66" charset="-78"/>
              <a:ea typeface="Times New Roman" panose="02020603050405020304" pitchFamily="18" charset="0"/>
              <a:cs typeface="Urdu Typesetting" panose="03020402040406030203" pitchFamily="66" charset="-78"/>
            </a:endParaRPr>
          </a:p>
        </p:txBody>
      </p:sp>
    </p:spTree>
  </p:cSld>
  <p:clrMapOvr>
    <a:masterClrMapping/>
  </p:clrMapOvr>
  <p:transition spd="slow">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fa-IR"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دیگر نظریات</a:t>
            </a:r>
            <a:endParaRPr lang="en-GB"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p:txBody>
      </p:sp>
      <p:sp>
        <p:nvSpPr>
          <p:cNvPr id="14339" name="Content Placeholder 2"/>
          <p:cNvSpPr>
            <a:spLocks noGrp="1"/>
          </p:cNvSpPr>
          <p:nvPr>
            <p:ph idx="1"/>
          </p:nvPr>
        </p:nvSpPr>
        <p:spPr>
          <a:xfrm>
            <a:off x="457200" y="1752600"/>
            <a:ext cx="8229600" cy="5248275"/>
          </a:xfrm>
        </p:spPr>
        <p:txBody>
          <a:bodyPr/>
          <a:lstStyle/>
          <a:p>
            <a:pPr algn="just" rtl="1" eaLnBrk="1" hangingPunct="1">
              <a:buFont typeface="Wingdings" panose="05000000000000000000" pitchFamily="2" charset="2"/>
              <a:buBlip>
                <a:blip r:embed="rId2"/>
              </a:buBlip>
            </a:pPr>
            <a:r>
              <a:rPr lang="ar-SA" altLang="fa-IR" sz="2800" smtClean="0">
                <a:latin typeface="Urdu Typesetting" panose="03020402040406030203" pitchFamily="66" charset="-78"/>
                <a:cs typeface="Urdu Typesetting" panose="03020402040406030203" pitchFamily="66" charset="-78"/>
              </a:rPr>
              <a:t>اگر چه بيشتر معاصران وگنر، با نظريات او مخالف بودند، ولي يك زمين شناس اهل آفريقاي جنوبي به نام دوتوا و يك زمين شناس اسكاتلندي به نام هولمز، آن را شايسته ي توجه دانستند. هولمز در كتاب زمين شناسي فيزيكي خود پيشنهاد كرد كه وجود جريانهاي كنوكسيون در داخل گوشته ي زمين مي تواند دليل احتمالي حركت قاره ها باشد. نظريه ي هولمز هنوز هم با از اعتبار برخوردار است.  </a:t>
            </a:r>
            <a:endParaRPr lang="en-GB" altLang="fa-IR" sz="2800" smtClean="0">
              <a:latin typeface="Urdu Typesetting" panose="03020402040406030203" pitchFamily="66" charset="-78"/>
              <a:cs typeface="Urdu Typesetting" panose="03020402040406030203" pitchFamily="66" charset="-78"/>
            </a:endParaRPr>
          </a:p>
          <a:p>
            <a:pPr eaLnBrk="1" hangingPunct="1"/>
            <a:endParaRPr lang="en-GB" altLang="fa-IR" smtClean="0">
              <a:latin typeface="Urdu Typesetting" panose="03020402040406030203" pitchFamily="66" charset="-78"/>
              <a:cs typeface="Urdu Typesetting" panose="03020402040406030203" pitchFamily="66" charset="-78"/>
            </a:endParaRPr>
          </a:p>
        </p:txBody>
      </p:sp>
    </p:spTree>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fa-IR"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نظریه هری هس</a:t>
            </a:r>
            <a:endParaRPr lang="en-GB"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p:txBody>
      </p:sp>
      <p:sp>
        <p:nvSpPr>
          <p:cNvPr id="3" name="Content Placeholder 2"/>
          <p:cNvSpPr>
            <a:spLocks noGrp="1"/>
          </p:cNvSpPr>
          <p:nvPr>
            <p:ph idx="1"/>
          </p:nvPr>
        </p:nvSpPr>
        <p:spPr>
          <a:xfrm>
            <a:off x="500063" y="1076325"/>
            <a:ext cx="8186737" cy="5567363"/>
          </a:xfrm>
        </p:spPr>
        <p:txBody>
          <a:bodyPr/>
          <a:lstStyle/>
          <a:p>
            <a:pPr algn="r" rtl="1" eaLnBrk="1" hangingPunct="1">
              <a:buFont typeface="Wingdings" panose="05000000000000000000" pitchFamily="2" charset="2"/>
              <a:buNone/>
              <a:defRPr/>
            </a:pPr>
            <a:r>
              <a:rPr lang="ar-SA" sz="2400" dirty="0" smtClean="0">
                <a:latin typeface="Urdu Typesetting" panose="03020402040406030203" pitchFamily="66" charset="-78"/>
                <a:cs typeface="Urdu Typesetting" panose="03020402040406030203" pitchFamily="66" charset="-78"/>
              </a:rPr>
              <a:t> </a:t>
            </a:r>
            <a:r>
              <a:rPr lang="ar-SA" sz="2400" b="1"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گسترش بستر اقيانوس ها : </a:t>
            </a:r>
            <a:endParaRPr lang="en-GB" sz="2400" b="1"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a:p>
            <a:pPr algn="just" rtl="1" eaLnBrk="1" hangingPunct="1">
              <a:buFont typeface="Wingdings" panose="05000000000000000000" pitchFamily="2" charset="2"/>
              <a:buBlip>
                <a:blip r:embed="rId2"/>
              </a:buBlip>
              <a:defRPr/>
            </a:pPr>
            <a:r>
              <a:rPr lang="ar-SA" sz="2400" dirty="0" smtClean="0">
                <a:latin typeface="Urdu Typesetting" panose="03020402040406030203" pitchFamily="66" charset="-78"/>
                <a:cs typeface="Urdu Typesetting" panose="03020402040406030203" pitchFamily="66" charset="-78"/>
              </a:rPr>
              <a:t>در اوايل دهه ي 1960، هري هس ، زمين شناس آمريكايي،‌اين واقعيتها را كنار هم گذاشت و از مجموعه ي آن فرضيه ي گسترش بستر اقيانوسها را ارائه داد. </a:t>
            </a:r>
            <a:br>
              <a:rPr lang="ar-SA" sz="2400" dirty="0" smtClean="0">
                <a:latin typeface="Urdu Typesetting" panose="03020402040406030203" pitchFamily="66" charset="-78"/>
                <a:cs typeface="Urdu Typesetting" panose="03020402040406030203" pitchFamily="66" charset="-78"/>
              </a:rPr>
            </a:br>
            <a:r>
              <a:rPr lang="ar-SA" sz="2400" dirty="0" smtClean="0">
                <a:latin typeface="Urdu Typesetting" panose="03020402040406030203" pitchFamily="66" charset="-78"/>
                <a:cs typeface="Urdu Typesetting" panose="03020402040406030203" pitchFamily="66" charset="-78"/>
              </a:rPr>
              <a:t>فرضيه ي هس اين بود كه ، بستر اقيانوسها درمحل جريانهاي كنوكسيوني ويژه اي كه در گوشته رخ مي دهند پديد مي آيد</a:t>
            </a:r>
            <a:endParaRPr lang="fa-IR" sz="2400" dirty="0" smtClean="0">
              <a:latin typeface="Urdu Typesetting" panose="03020402040406030203" pitchFamily="66" charset="-78"/>
              <a:cs typeface="Urdu Typesetting" panose="03020402040406030203" pitchFamily="66" charset="-78"/>
            </a:endParaRPr>
          </a:p>
          <a:p>
            <a:pPr algn="just" rtl="1" eaLnBrk="1" hangingPunct="1">
              <a:buFont typeface="Wingdings" panose="05000000000000000000" pitchFamily="2" charset="2"/>
              <a:buBlip>
                <a:blip r:embed="rId2"/>
              </a:buBlip>
              <a:defRPr/>
            </a:pPr>
            <a:r>
              <a:rPr lang="ar-SA" sz="2400" dirty="0" smtClean="0">
                <a:latin typeface="Urdu Typesetting" panose="03020402040406030203" pitchFamily="66" charset="-78"/>
                <a:cs typeface="Urdu Typesetting" panose="03020402040406030203" pitchFamily="66" charset="-78"/>
              </a:rPr>
              <a:t> با خروج مواد از گوشته، بستر اقيانوس به دو طرف رانده مي شود، پس مواد مذاب جايي براي بيرون آمدن و پخش شدن پيدا مي كنند. در اين صورت، پوسته ي جديدي در محل شكاف تشكيل مي شود، هس ، همچنين اعلام داشت كه به جبران اين افزوده شدن بر پوسته اقيانوسي، در محل گودالهاي عميق كه در حاشيه ي بعضي از اقيانوسها قرار دارند، پوسته ي اقيانوسي قديمي تر دوباره به درون گوشته كشانده و كم هضم مي شود. پس ، پوسته ي اقيانوسي گذشته از جوان بودن، دائماً در حال تجديد شدن است.  </a:t>
            </a:r>
            <a:endParaRPr lang="en-GB" sz="2400" dirty="0" smtClean="0">
              <a:latin typeface="Urdu Typesetting" panose="03020402040406030203" pitchFamily="66" charset="-78"/>
              <a:cs typeface="Urdu Typesetting" panose="03020402040406030203" pitchFamily="66" charset="-78"/>
            </a:endParaRPr>
          </a:p>
          <a:p>
            <a:pPr algn="r" eaLnBrk="1" hangingPunct="1">
              <a:defRPr/>
            </a:pPr>
            <a:endParaRPr lang="en-GB" sz="2400" dirty="0" smtClean="0">
              <a:latin typeface="Urdu Typesetting" panose="03020402040406030203" pitchFamily="66" charset="-78"/>
              <a:cs typeface="Urdu Typesetting" panose="03020402040406030203" pitchFamily="66" charset="-78"/>
            </a:endParaRPr>
          </a:p>
        </p:txBody>
      </p:sp>
      <p:pic>
        <p:nvPicPr>
          <p:cNvPr id="15364" name="Picture 2" descr="C:\Users\Marjan\Desktop\niloo\okoos\s8.jpg"/>
          <p:cNvPicPr>
            <a:picLocks noChangeAspect="1" noChangeArrowheads="1"/>
          </p:cNvPicPr>
          <p:nvPr/>
        </p:nvPicPr>
        <p:blipFill>
          <a:blip r:embed="rId3">
            <a:clrChange>
              <a:clrFrom>
                <a:srgbClr val="F5F9FC"/>
              </a:clrFrom>
              <a:clrTo>
                <a:srgbClr val="F5F9FC">
                  <a:alpha val="0"/>
                </a:srgbClr>
              </a:clrTo>
            </a:clrChange>
            <a:extLst>
              <a:ext uri="{28A0092B-C50C-407E-A947-70E740481C1C}">
                <a14:useLocalDpi xmlns:a14="http://schemas.microsoft.com/office/drawing/2010/main" val="0"/>
              </a:ext>
            </a:extLst>
          </a:blip>
          <a:srcRect/>
          <a:stretch>
            <a:fillRect/>
          </a:stretch>
        </p:blipFill>
        <p:spPr bwMode="auto">
          <a:xfrm>
            <a:off x="642938" y="5286375"/>
            <a:ext cx="3857625"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a:xfrm>
            <a:off x="457200" y="1076325"/>
            <a:ext cx="8229600" cy="3281363"/>
          </a:xfrm>
        </p:spPr>
        <p:txBody>
          <a:bodyPr/>
          <a:lstStyle/>
          <a:p>
            <a:pPr algn="just" rtl="1" eaLnBrk="1" hangingPunct="1">
              <a:buFont typeface="Wingdings" panose="05000000000000000000" pitchFamily="2" charset="2"/>
              <a:buBlip>
                <a:blip r:embed="rId2"/>
              </a:buBlip>
            </a:pPr>
            <a:r>
              <a:rPr lang="ar-SA" altLang="fa-IR" sz="2400" smtClean="0">
                <a:latin typeface="Urdu Typesetting" panose="03020402040406030203" pitchFamily="66" charset="-78"/>
                <a:cs typeface="Urdu Typesetting" panose="03020402040406030203" pitchFamily="66" charset="-78"/>
              </a:rPr>
              <a:t>در سال 1968، از نظريه هاي جابه جايي قاره ها و گسترش بستر اقيانوس ها، نظريه ي كامل تري به نام زمين ساخت ورقي (تكتونيك ورقه اي) ارائه شد. اين تئوري چنان جامع است كه بيشتر فرايندهاي زمين شناسي را به كمك آن مي توان تعبير كرد. </a:t>
            </a:r>
            <a:br>
              <a:rPr lang="ar-SA" altLang="fa-IR" sz="2400" smtClean="0">
                <a:latin typeface="Urdu Typesetting" panose="03020402040406030203" pitchFamily="66" charset="-78"/>
                <a:cs typeface="Urdu Typesetting" panose="03020402040406030203" pitchFamily="66" charset="-78"/>
              </a:rPr>
            </a:br>
            <a:r>
              <a:rPr lang="ar-SA" altLang="fa-IR" sz="2400" smtClean="0">
                <a:latin typeface="Urdu Typesetting" panose="03020402040406030203" pitchFamily="66" charset="-78"/>
                <a:cs typeface="Urdu Typesetting" panose="03020402040406030203" pitchFamily="66" charset="-78"/>
              </a:rPr>
              <a:t>بر اساس نظريه ي زمين ساخت ورقه اي ، سنگ كره ( ليتوسفر) خارجي و جامد شامل 7 ورقه ي بزرگ و تعدادي ورقه كوچك تر است ضخامت ورقه ها در محل اقيانوسها اندك است و بين 70 تا 100 كيلومتر تغيير مي كند.</a:t>
            </a:r>
            <a:endParaRPr lang="fa-IR" altLang="fa-IR" sz="2400" smtClean="0">
              <a:latin typeface="Urdu Typesetting" panose="03020402040406030203" pitchFamily="66" charset="-78"/>
              <a:cs typeface="Urdu Typesetting" panose="03020402040406030203" pitchFamily="66" charset="-78"/>
            </a:endParaRPr>
          </a:p>
          <a:p>
            <a:pPr algn="just" rtl="1" eaLnBrk="1" hangingPunct="1">
              <a:buFont typeface="Wingdings" panose="05000000000000000000" pitchFamily="2" charset="2"/>
              <a:buBlip>
                <a:blip r:embed="rId2"/>
              </a:buBlip>
            </a:pPr>
            <a:r>
              <a:rPr lang="ar-SA" altLang="fa-IR" sz="2400" smtClean="0">
                <a:latin typeface="Urdu Typesetting" panose="03020402040406030203" pitchFamily="66" charset="-78"/>
                <a:cs typeface="Urdu Typesetting" panose="03020402040406030203" pitchFamily="66" charset="-78"/>
              </a:rPr>
              <a:t>در مقابل ، ورقه ها در زير قاره ها بين 100 تا 150 كيلومتر و گاهي بيشتر، ضخامت دارند. </a:t>
            </a:r>
            <a:br>
              <a:rPr lang="ar-SA" altLang="fa-IR" sz="2400" smtClean="0">
                <a:latin typeface="Urdu Typesetting" panose="03020402040406030203" pitchFamily="66" charset="-78"/>
                <a:cs typeface="Urdu Typesetting" panose="03020402040406030203" pitchFamily="66" charset="-78"/>
              </a:rPr>
            </a:br>
            <a:r>
              <a:rPr lang="ar-SA" altLang="fa-IR" sz="2400" smtClean="0">
                <a:latin typeface="Urdu Typesetting" panose="03020402040406030203" pitchFamily="66" charset="-78"/>
                <a:cs typeface="Urdu Typesetting" panose="03020402040406030203" pitchFamily="66" charset="-78"/>
              </a:rPr>
              <a:t>حركت ورقه ها نسبت به هم ، به سه شكل مختلف زير مي تواند صورت بگيرد: </a:t>
            </a:r>
            <a:endParaRPr lang="en-GB" altLang="fa-IR" sz="2400" smtClean="0">
              <a:latin typeface="Urdu Typesetting" panose="03020402040406030203" pitchFamily="66" charset="-78"/>
              <a:cs typeface="Urdu Typesetting" panose="03020402040406030203" pitchFamily="66" charset="-78"/>
            </a:endParaRPr>
          </a:p>
        </p:txBody>
      </p:sp>
      <p:pic>
        <p:nvPicPr>
          <p:cNvPr id="16387" name="Picture 2" descr="C:\Users\Marjan\Desktop\niloo\علوم زمين - پيش دانشگاهي - تجربي_files\dolomzampt40.jp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786063" y="4286250"/>
            <a:ext cx="3810000" cy="201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fa-IR"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انواع حرکت ورقه ها</a:t>
            </a:r>
            <a:endParaRPr lang="en-GB"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p:txBody>
      </p:sp>
      <p:sp>
        <p:nvSpPr>
          <p:cNvPr id="17411" name="Content Placeholder 2"/>
          <p:cNvSpPr>
            <a:spLocks noGrp="1"/>
          </p:cNvSpPr>
          <p:nvPr>
            <p:ph idx="1"/>
          </p:nvPr>
        </p:nvSpPr>
        <p:spPr/>
        <p:txBody>
          <a:bodyPr/>
          <a:lstStyle/>
          <a:p>
            <a:pPr algn="r" eaLnBrk="1" hangingPunct="1">
              <a:buFont typeface="Wingdings" panose="05000000000000000000" pitchFamily="2" charset="2"/>
              <a:buNone/>
            </a:pPr>
            <a:endParaRPr lang="fa-IR" altLang="fa-IR" smtClean="0">
              <a:latin typeface="Urdu Typesetting" panose="03020402040406030203" pitchFamily="66" charset="-78"/>
              <a:cs typeface="Urdu Typesetting" panose="03020402040406030203" pitchFamily="66" charset="-78"/>
            </a:endParaRPr>
          </a:p>
        </p:txBody>
      </p:sp>
      <p:grpSp>
        <p:nvGrpSpPr>
          <p:cNvPr id="17412" name="Group 3"/>
          <p:cNvGrpSpPr>
            <a:grpSpLocks/>
          </p:cNvGrpSpPr>
          <p:nvPr/>
        </p:nvGrpSpPr>
        <p:grpSpPr bwMode="auto">
          <a:xfrm>
            <a:off x="1219200" y="1836738"/>
            <a:ext cx="2170113" cy="4030662"/>
            <a:chOff x="720" y="1299"/>
            <a:chExt cx="1367" cy="2539"/>
          </a:xfrm>
        </p:grpSpPr>
        <p:sp>
          <p:nvSpPr>
            <p:cNvPr id="17442" name="AutoShape 4"/>
            <p:cNvSpPr>
              <a:spLocks noChangeArrowheads="1"/>
            </p:cNvSpPr>
            <p:nvPr/>
          </p:nvSpPr>
          <p:spPr bwMode="gray">
            <a:xfrm>
              <a:off x="720" y="1490"/>
              <a:ext cx="1363" cy="1800"/>
            </a:xfrm>
            <a:prstGeom prst="roundRect">
              <a:avLst>
                <a:gd name="adj" fmla="val 17509"/>
              </a:avLst>
            </a:prstGeom>
            <a:gradFill rotWithShape="1">
              <a:gsLst>
                <a:gs pos="0">
                  <a:srgbClr val="4E91D4"/>
                </a:gs>
                <a:gs pos="100000">
                  <a:srgbClr val="3477A4"/>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43" name="AutoShape 5"/>
            <p:cNvSpPr>
              <a:spLocks noChangeArrowheads="1"/>
            </p:cNvSpPr>
            <p:nvPr/>
          </p:nvSpPr>
          <p:spPr bwMode="gray">
            <a:xfrm>
              <a:off x="741" y="1495"/>
              <a:ext cx="1322" cy="1766"/>
            </a:xfrm>
            <a:prstGeom prst="roundRect">
              <a:avLst>
                <a:gd name="adj" fmla="val 16667"/>
              </a:avLst>
            </a:prstGeom>
            <a:solidFill>
              <a:srgbClr val="3CA1E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44" name="AutoShape 6"/>
            <p:cNvSpPr>
              <a:spLocks noChangeArrowheads="1"/>
            </p:cNvSpPr>
            <p:nvPr/>
          </p:nvSpPr>
          <p:spPr bwMode="gray">
            <a:xfrm>
              <a:off x="752" y="2795"/>
              <a:ext cx="1304" cy="447"/>
            </a:xfrm>
            <a:prstGeom prst="roundRect">
              <a:avLst>
                <a:gd name="adj" fmla="val 50000"/>
              </a:avLst>
            </a:prstGeom>
            <a:gradFill rotWithShape="1">
              <a:gsLst>
                <a:gs pos="0">
                  <a:srgbClr val="3CA1E6">
                    <a:alpha val="0"/>
                  </a:srgbClr>
                </a:gs>
                <a:gs pos="100000">
                  <a:srgbClr val="9BCFF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45" name="AutoShape 7"/>
            <p:cNvSpPr>
              <a:spLocks noChangeArrowheads="1"/>
            </p:cNvSpPr>
            <p:nvPr/>
          </p:nvSpPr>
          <p:spPr bwMode="gray">
            <a:xfrm>
              <a:off x="752" y="1509"/>
              <a:ext cx="1304" cy="446"/>
            </a:xfrm>
            <a:prstGeom prst="roundRect">
              <a:avLst>
                <a:gd name="adj" fmla="val 50000"/>
              </a:avLst>
            </a:prstGeom>
            <a:gradFill rotWithShape="1">
              <a:gsLst>
                <a:gs pos="0">
                  <a:srgbClr val="BEE0F7"/>
                </a:gs>
                <a:gs pos="100000">
                  <a:srgbClr val="3CA1E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46" name="AutoShape 8"/>
            <p:cNvSpPr>
              <a:spLocks noChangeArrowheads="1"/>
            </p:cNvSpPr>
            <p:nvPr/>
          </p:nvSpPr>
          <p:spPr bwMode="gray">
            <a:xfrm>
              <a:off x="724" y="3290"/>
              <a:ext cx="1363" cy="548"/>
            </a:xfrm>
            <a:prstGeom prst="roundRect">
              <a:avLst>
                <a:gd name="adj" fmla="val 40389"/>
              </a:avLst>
            </a:prstGeom>
            <a:gradFill rotWithShape="1">
              <a:gsLst>
                <a:gs pos="0">
                  <a:srgbClr val="729EB4"/>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47" name="AutoShape 9"/>
            <p:cNvSpPr>
              <a:spLocks noChangeArrowheads="1"/>
            </p:cNvSpPr>
            <p:nvPr/>
          </p:nvSpPr>
          <p:spPr bwMode="gray">
            <a:xfrm>
              <a:off x="752" y="3305"/>
              <a:ext cx="1304" cy="487"/>
            </a:xfrm>
            <a:prstGeom prst="roundRect">
              <a:avLst>
                <a:gd name="adj" fmla="val 50000"/>
              </a:avLst>
            </a:prstGeom>
            <a:gradFill rotWithShape="1">
              <a:gsLst>
                <a:gs pos="0">
                  <a:srgbClr val="7DAFD4"/>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grpSp>
          <p:nvGrpSpPr>
            <p:cNvPr id="17448" name="Group 10"/>
            <p:cNvGrpSpPr>
              <a:grpSpLocks/>
            </p:cNvGrpSpPr>
            <p:nvPr/>
          </p:nvGrpSpPr>
          <p:grpSpPr bwMode="auto">
            <a:xfrm>
              <a:off x="1189" y="1299"/>
              <a:ext cx="405" cy="392"/>
              <a:chOff x="1289" y="587"/>
              <a:chExt cx="668" cy="647"/>
            </a:xfrm>
          </p:grpSpPr>
          <p:sp>
            <p:nvSpPr>
              <p:cNvPr id="17451" name="Oval 11"/>
              <p:cNvSpPr>
                <a:spLocks noChangeArrowheads="1"/>
              </p:cNvSpPr>
              <p:nvPr/>
            </p:nvSpPr>
            <p:spPr bwMode="gray">
              <a:xfrm>
                <a:off x="1289" y="646"/>
                <a:ext cx="668" cy="540"/>
              </a:xfrm>
              <a:prstGeom prst="ellipse">
                <a:avLst/>
              </a:prstGeom>
              <a:solidFill>
                <a:srgbClr val="333333"/>
              </a:soli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52" name="Oval 12"/>
              <p:cNvSpPr>
                <a:spLocks noChangeArrowheads="1"/>
              </p:cNvSpPr>
              <p:nvPr/>
            </p:nvSpPr>
            <p:spPr bwMode="gray">
              <a:xfrm>
                <a:off x="1296" y="587"/>
                <a:ext cx="646" cy="647"/>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53" name="Oval 13"/>
              <p:cNvSpPr>
                <a:spLocks noChangeArrowheads="1"/>
              </p:cNvSpPr>
              <p:nvPr/>
            </p:nvSpPr>
            <p:spPr bwMode="gray">
              <a:xfrm>
                <a:off x="1304" y="591"/>
                <a:ext cx="631" cy="631"/>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54" name="Oval 14"/>
              <p:cNvSpPr>
                <a:spLocks noChangeArrowheads="1"/>
              </p:cNvSpPr>
              <p:nvPr/>
            </p:nvSpPr>
            <p:spPr bwMode="gray">
              <a:xfrm>
                <a:off x="1311" y="597"/>
                <a:ext cx="600" cy="589"/>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55" name="Oval 15">
                <a:hlinkClick r:id="rId2" action="ppaction://hlinksldjump"/>
              </p:cNvPr>
              <p:cNvSpPr>
                <a:spLocks noChangeArrowheads="1"/>
              </p:cNvSpPr>
              <p:nvPr/>
            </p:nvSpPr>
            <p:spPr bwMode="gray">
              <a:xfrm>
                <a:off x="1346" y="613"/>
                <a:ext cx="533" cy="479"/>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grpSp>
        <p:sp>
          <p:nvSpPr>
            <p:cNvPr id="17449" name="Text Box 16"/>
            <p:cNvSpPr txBox="1">
              <a:spLocks noChangeArrowheads="1"/>
            </p:cNvSpPr>
            <p:nvPr/>
          </p:nvSpPr>
          <p:spPr bwMode="gray">
            <a:xfrm>
              <a:off x="1281" y="1354"/>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fa-IR" sz="2400">
                  <a:solidFill>
                    <a:srgbClr val="000000"/>
                  </a:solidFill>
                  <a:latin typeface="Urdu Typesetting" panose="03020402040406030203" pitchFamily="66" charset="-78"/>
                  <a:cs typeface="Urdu Typesetting" panose="03020402040406030203" pitchFamily="66" charset="-78"/>
                </a:rPr>
                <a:t>1</a:t>
              </a:r>
              <a:endParaRPr lang="en-GB" altLang="fa-IR" sz="1800">
                <a:latin typeface="Urdu Typesetting" panose="03020402040406030203" pitchFamily="66" charset="-78"/>
                <a:cs typeface="Urdu Typesetting" panose="03020402040406030203" pitchFamily="66" charset="-78"/>
              </a:endParaRPr>
            </a:p>
          </p:txBody>
        </p:sp>
        <p:sp>
          <p:nvSpPr>
            <p:cNvPr id="13" name="Text Box 17"/>
            <p:cNvSpPr txBox="1">
              <a:spLocks noChangeArrowheads="1"/>
            </p:cNvSpPr>
            <p:nvPr/>
          </p:nvSpPr>
          <p:spPr bwMode="gray">
            <a:xfrm>
              <a:off x="768" y="1776"/>
              <a:ext cx="1296" cy="252"/>
            </a:xfrm>
            <a:prstGeom prst="rect">
              <a:avLst/>
            </a:prstGeom>
            <a:noFill/>
            <a:ln w="9525" algn="ctr">
              <a:noFill/>
              <a:miter lim="800000"/>
              <a:headEnd/>
              <a:tailEnd/>
            </a:ln>
            <a:effectLst/>
          </p:spPr>
          <p:txBody>
            <a:bodyPr>
              <a:spAutoFit/>
            </a:bodyPr>
            <a:lstStyle/>
            <a:p>
              <a:pPr algn="ctr" rtl="1" eaLnBrk="1" hangingPunct="1">
                <a:defRPr/>
              </a:pPr>
              <a:r>
                <a:rPr lang="ar-SA" sz="2000" b="1" dirty="0">
                  <a:solidFill>
                    <a:schemeClr val="bg1"/>
                  </a:solidFill>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ورقه هاي دور شونده (واگرا) </a:t>
              </a:r>
              <a:endParaRPr lang="en-GB" sz="2800" b="1" dirty="0">
                <a:solidFill>
                  <a:schemeClr val="bg1"/>
                </a:solidFill>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p:txBody>
        </p:sp>
      </p:grpSp>
      <p:grpSp>
        <p:nvGrpSpPr>
          <p:cNvPr id="17413" name="Group 18"/>
          <p:cNvGrpSpPr>
            <a:grpSpLocks/>
          </p:cNvGrpSpPr>
          <p:nvPr/>
        </p:nvGrpSpPr>
        <p:grpSpPr bwMode="auto">
          <a:xfrm>
            <a:off x="3581400" y="1836738"/>
            <a:ext cx="2166938" cy="4030662"/>
            <a:chOff x="2208" y="1299"/>
            <a:chExt cx="1365" cy="2539"/>
          </a:xfrm>
        </p:grpSpPr>
        <p:sp>
          <p:nvSpPr>
            <p:cNvPr id="17429" name="AutoShape 19"/>
            <p:cNvSpPr>
              <a:spLocks noChangeArrowheads="1"/>
            </p:cNvSpPr>
            <p:nvPr/>
          </p:nvSpPr>
          <p:spPr bwMode="gray">
            <a:xfrm>
              <a:off x="2208" y="1490"/>
              <a:ext cx="1363" cy="1800"/>
            </a:xfrm>
            <a:prstGeom prst="roundRect">
              <a:avLst>
                <a:gd name="adj" fmla="val 17509"/>
              </a:avLst>
            </a:prstGeom>
            <a:gradFill rotWithShape="1">
              <a:gsLst>
                <a:gs pos="0">
                  <a:srgbClr val="34B034"/>
                </a:gs>
                <a:gs pos="100000">
                  <a:srgbClr val="3F8B4A"/>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30" name="AutoShape 20"/>
            <p:cNvSpPr>
              <a:spLocks noChangeArrowheads="1"/>
            </p:cNvSpPr>
            <p:nvPr/>
          </p:nvSpPr>
          <p:spPr bwMode="gray">
            <a:xfrm>
              <a:off x="2229" y="1495"/>
              <a:ext cx="1322" cy="1766"/>
            </a:xfrm>
            <a:prstGeom prst="roundRect">
              <a:avLst>
                <a:gd name="adj" fmla="val 16667"/>
              </a:avLst>
            </a:prstGeom>
            <a:solidFill>
              <a:srgbClr val="73E77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31" name="AutoShape 21"/>
            <p:cNvSpPr>
              <a:spLocks noChangeArrowheads="1"/>
            </p:cNvSpPr>
            <p:nvPr/>
          </p:nvSpPr>
          <p:spPr bwMode="gray">
            <a:xfrm>
              <a:off x="2240" y="2795"/>
              <a:ext cx="1304" cy="447"/>
            </a:xfrm>
            <a:prstGeom prst="roundRect">
              <a:avLst>
                <a:gd name="adj" fmla="val 50000"/>
              </a:avLst>
            </a:prstGeom>
            <a:gradFill rotWithShape="1">
              <a:gsLst>
                <a:gs pos="0">
                  <a:srgbClr val="73E77E"/>
                </a:gs>
                <a:gs pos="100000">
                  <a:srgbClr val="B3F2B9"/>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32" name="AutoShape 22"/>
            <p:cNvSpPr>
              <a:spLocks noChangeArrowheads="1"/>
            </p:cNvSpPr>
            <p:nvPr/>
          </p:nvSpPr>
          <p:spPr bwMode="gray">
            <a:xfrm>
              <a:off x="2240" y="1509"/>
              <a:ext cx="1304" cy="446"/>
            </a:xfrm>
            <a:prstGeom prst="roundRect">
              <a:avLst>
                <a:gd name="adj" fmla="val 50000"/>
              </a:avLst>
            </a:prstGeom>
            <a:gradFill rotWithShape="1">
              <a:gsLst>
                <a:gs pos="0">
                  <a:srgbClr val="D0F7D4"/>
                </a:gs>
                <a:gs pos="100000">
                  <a:srgbClr val="73E77E"/>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33" name="Oval 23"/>
            <p:cNvSpPr>
              <a:spLocks noChangeArrowheads="1"/>
            </p:cNvSpPr>
            <p:nvPr/>
          </p:nvSpPr>
          <p:spPr bwMode="gray">
            <a:xfrm>
              <a:off x="2677" y="1335"/>
              <a:ext cx="405" cy="327"/>
            </a:xfrm>
            <a:prstGeom prst="ellipse">
              <a:avLst/>
            </a:prstGeom>
            <a:solidFill>
              <a:srgbClr val="333333"/>
            </a:soli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34" name="Oval 24"/>
            <p:cNvSpPr>
              <a:spLocks noChangeArrowheads="1"/>
            </p:cNvSpPr>
            <p:nvPr/>
          </p:nvSpPr>
          <p:spPr bwMode="gray">
            <a:xfrm>
              <a:off x="2681" y="1299"/>
              <a:ext cx="392" cy="392"/>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35" name="Oval 25"/>
            <p:cNvSpPr>
              <a:spLocks noChangeArrowheads="1"/>
            </p:cNvSpPr>
            <p:nvPr/>
          </p:nvSpPr>
          <p:spPr bwMode="gray">
            <a:xfrm>
              <a:off x="2686" y="1301"/>
              <a:ext cx="383" cy="383"/>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36" name="Oval 26">
              <a:hlinkClick r:id="rId3" action="ppaction://hlinksldjump"/>
            </p:cNvPr>
            <p:cNvSpPr>
              <a:spLocks noChangeArrowheads="1"/>
            </p:cNvSpPr>
            <p:nvPr/>
          </p:nvSpPr>
          <p:spPr bwMode="gray">
            <a:xfrm>
              <a:off x="2690" y="1305"/>
              <a:ext cx="364" cy="357"/>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37" name="Oval 27"/>
            <p:cNvSpPr>
              <a:spLocks noChangeArrowheads="1"/>
            </p:cNvSpPr>
            <p:nvPr/>
          </p:nvSpPr>
          <p:spPr bwMode="gray">
            <a:xfrm>
              <a:off x="2712" y="1315"/>
              <a:ext cx="323" cy="290"/>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38" name="Text Box 28"/>
            <p:cNvSpPr txBox="1">
              <a:spLocks noChangeArrowheads="1"/>
            </p:cNvSpPr>
            <p:nvPr/>
          </p:nvSpPr>
          <p:spPr bwMode="gray">
            <a:xfrm>
              <a:off x="2769" y="1354"/>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fa-IR" sz="2400">
                  <a:solidFill>
                    <a:srgbClr val="000000"/>
                  </a:solidFill>
                  <a:latin typeface="Urdu Typesetting" panose="03020402040406030203" pitchFamily="66" charset="-78"/>
                  <a:cs typeface="Urdu Typesetting" panose="03020402040406030203" pitchFamily="66" charset="-78"/>
                </a:rPr>
                <a:t>2</a:t>
              </a:r>
              <a:endParaRPr lang="en-GB" altLang="fa-IR" sz="1800">
                <a:latin typeface="Urdu Typesetting" panose="03020402040406030203" pitchFamily="66" charset="-78"/>
                <a:cs typeface="Urdu Typesetting" panose="03020402040406030203" pitchFamily="66" charset="-78"/>
              </a:endParaRPr>
            </a:p>
          </p:txBody>
        </p:sp>
        <p:sp>
          <p:nvSpPr>
            <p:cNvPr id="30" name="Text Box 29"/>
            <p:cNvSpPr txBox="1">
              <a:spLocks noChangeArrowheads="1"/>
            </p:cNvSpPr>
            <p:nvPr/>
          </p:nvSpPr>
          <p:spPr bwMode="gray">
            <a:xfrm>
              <a:off x="2256" y="1776"/>
              <a:ext cx="1296" cy="1454"/>
            </a:xfrm>
            <a:prstGeom prst="rect">
              <a:avLst/>
            </a:prstGeom>
            <a:noFill/>
            <a:ln w="9525" algn="ctr">
              <a:noFill/>
              <a:miter lim="800000"/>
              <a:headEnd/>
              <a:tailEnd/>
            </a:ln>
            <a:effectLst/>
          </p:spPr>
          <p:txBody>
            <a:bodyPr>
              <a:spAutoFit/>
            </a:bodyPr>
            <a:lstStyle/>
            <a:p>
              <a:pPr algn="ctr" eaLnBrk="1" hangingPunct="1">
                <a:defRPr/>
              </a:pPr>
              <a:r>
                <a:rPr lang="ar-SA" sz="2400" b="1" dirty="0">
                  <a:solidFill>
                    <a:schemeClr val="bg1"/>
                  </a:solidFill>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ورقه هاي نزديك شونده </a:t>
              </a:r>
              <a:endParaRPr lang="fa-IR" sz="2400" b="1" dirty="0">
                <a:solidFill>
                  <a:schemeClr val="bg1"/>
                </a:solidFill>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a:p>
              <a:pPr algn="ctr" eaLnBrk="1" hangingPunct="1">
                <a:defRPr/>
              </a:pPr>
              <a:r>
                <a:rPr lang="ar-SA" sz="2400" b="1" dirty="0">
                  <a:solidFill>
                    <a:schemeClr val="bg1"/>
                  </a:solidFill>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(همگرا)</a:t>
              </a:r>
              <a:r>
                <a:rPr lang="fa-IR" sz="2400" b="1" dirty="0">
                  <a:solidFill>
                    <a:schemeClr val="bg1"/>
                  </a:solidFill>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a:t>
              </a:r>
            </a:p>
            <a:p>
              <a:pPr algn="r" rtl="1" eaLnBrk="1" hangingPunct="1">
                <a:buFontTx/>
                <a:buBlip>
                  <a:blip r:embed="rId4"/>
                </a:buBlip>
                <a:defRPr/>
              </a:pPr>
              <a:r>
                <a:rPr lang="fa-IR" sz="2400" b="1" dirty="0">
                  <a:solidFill>
                    <a:schemeClr val="bg1"/>
                  </a:solidFill>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برخورد ورقه اقیانوسی با ورقه قاره ای</a:t>
              </a:r>
            </a:p>
            <a:p>
              <a:pPr algn="r" rtl="1" eaLnBrk="1" hangingPunct="1">
                <a:buFontTx/>
                <a:buBlip>
                  <a:blip r:embed="rId4"/>
                </a:buBlip>
                <a:defRPr/>
              </a:pPr>
              <a:r>
                <a:rPr lang="fa-IR" sz="2400" b="1" dirty="0">
                  <a:solidFill>
                    <a:schemeClr val="bg1"/>
                  </a:solidFill>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برخورد دو ورقه اقیانوسی</a:t>
              </a:r>
            </a:p>
            <a:p>
              <a:pPr algn="r" rtl="1" eaLnBrk="1" hangingPunct="1">
                <a:buFontTx/>
                <a:buBlip>
                  <a:blip r:embed="rId4"/>
                </a:buBlip>
                <a:defRPr/>
              </a:pPr>
              <a:r>
                <a:rPr lang="fa-IR" sz="2400" b="1" dirty="0">
                  <a:solidFill>
                    <a:schemeClr val="bg1"/>
                  </a:solidFill>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برخورد دو ورقه قاره ای</a:t>
              </a:r>
              <a:r>
                <a:rPr lang="ar-SA" sz="2400" b="1" dirty="0">
                  <a:solidFill>
                    <a:schemeClr val="bg1"/>
                  </a:solidFill>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 </a:t>
              </a:r>
              <a:endParaRPr lang="en-GB" sz="2400" b="1" dirty="0">
                <a:solidFill>
                  <a:schemeClr val="bg1"/>
                </a:solidFill>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p:txBody>
        </p:sp>
        <p:sp>
          <p:nvSpPr>
            <p:cNvPr id="17440" name="AutoShape 30"/>
            <p:cNvSpPr>
              <a:spLocks noChangeArrowheads="1"/>
            </p:cNvSpPr>
            <p:nvPr/>
          </p:nvSpPr>
          <p:spPr bwMode="gray">
            <a:xfrm>
              <a:off x="2210" y="3290"/>
              <a:ext cx="1363" cy="548"/>
            </a:xfrm>
            <a:prstGeom prst="roundRect">
              <a:avLst>
                <a:gd name="adj" fmla="val 40389"/>
              </a:avLst>
            </a:prstGeom>
            <a:gradFill rotWithShape="1">
              <a:gsLst>
                <a:gs pos="0">
                  <a:srgbClr val="58A4AE"/>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41" name="AutoShape 31"/>
            <p:cNvSpPr>
              <a:spLocks noChangeArrowheads="1"/>
            </p:cNvSpPr>
            <p:nvPr/>
          </p:nvSpPr>
          <p:spPr bwMode="gray">
            <a:xfrm>
              <a:off x="2238" y="3305"/>
              <a:ext cx="1304" cy="487"/>
            </a:xfrm>
            <a:prstGeom prst="roundRect">
              <a:avLst>
                <a:gd name="adj" fmla="val 50000"/>
              </a:avLst>
            </a:prstGeom>
            <a:gradFill rotWithShape="1">
              <a:gsLst>
                <a:gs pos="0">
                  <a:srgbClr val="72B2BB"/>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grpSp>
      <p:grpSp>
        <p:nvGrpSpPr>
          <p:cNvPr id="17414" name="Group 32"/>
          <p:cNvGrpSpPr>
            <a:grpSpLocks/>
          </p:cNvGrpSpPr>
          <p:nvPr/>
        </p:nvGrpSpPr>
        <p:grpSpPr bwMode="auto">
          <a:xfrm>
            <a:off x="5937250" y="1836738"/>
            <a:ext cx="2170113" cy="4030662"/>
            <a:chOff x="3692" y="1299"/>
            <a:chExt cx="1367" cy="2539"/>
          </a:xfrm>
        </p:grpSpPr>
        <p:sp>
          <p:nvSpPr>
            <p:cNvPr id="17415" name="AutoShape 33"/>
            <p:cNvSpPr>
              <a:spLocks noChangeArrowheads="1"/>
            </p:cNvSpPr>
            <p:nvPr/>
          </p:nvSpPr>
          <p:spPr bwMode="gray">
            <a:xfrm>
              <a:off x="3696" y="1490"/>
              <a:ext cx="1363" cy="1800"/>
            </a:xfrm>
            <a:prstGeom prst="roundRect">
              <a:avLst>
                <a:gd name="adj" fmla="val 17509"/>
              </a:avLst>
            </a:prstGeom>
            <a:gradFill rotWithShape="1">
              <a:gsLst>
                <a:gs pos="0">
                  <a:srgbClr val="B59F43"/>
                </a:gs>
                <a:gs pos="100000">
                  <a:srgbClr val="8F8849"/>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16" name="AutoShape 34"/>
            <p:cNvSpPr>
              <a:spLocks noChangeArrowheads="1"/>
            </p:cNvSpPr>
            <p:nvPr/>
          </p:nvSpPr>
          <p:spPr bwMode="gray">
            <a:xfrm>
              <a:off x="3717" y="1495"/>
              <a:ext cx="1322" cy="1766"/>
            </a:xfrm>
            <a:prstGeom prst="roundRect">
              <a:avLst>
                <a:gd name="adj" fmla="val 16667"/>
              </a:avLst>
            </a:prstGeom>
            <a:solidFill>
              <a:srgbClr val="E9E065"/>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17" name="AutoShape 35"/>
            <p:cNvSpPr>
              <a:spLocks noChangeArrowheads="1"/>
            </p:cNvSpPr>
            <p:nvPr/>
          </p:nvSpPr>
          <p:spPr bwMode="gray">
            <a:xfrm>
              <a:off x="3728" y="2795"/>
              <a:ext cx="1304" cy="447"/>
            </a:xfrm>
            <a:prstGeom prst="roundRect">
              <a:avLst>
                <a:gd name="adj" fmla="val 50000"/>
              </a:avLst>
            </a:prstGeom>
            <a:gradFill rotWithShape="1">
              <a:gsLst>
                <a:gs pos="0">
                  <a:srgbClr val="E9E065"/>
                </a:gs>
                <a:gs pos="100000">
                  <a:srgbClr val="F2EDA6"/>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18" name="AutoShape 36"/>
            <p:cNvSpPr>
              <a:spLocks noChangeArrowheads="1"/>
            </p:cNvSpPr>
            <p:nvPr/>
          </p:nvSpPr>
          <p:spPr bwMode="gray">
            <a:xfrm>
              <a:off x="3728" y="1509"/>
              <a:ext cx="1304" cy="446"/>
            </a:xfrm>
            <a:prstGeom prst="roundRect">
              <a:avLst>
                <a:gd name="adj" fmla="val 50000"/>
              </a:avLst>
            </a:prstGeom>
            <a:gradFill rotWithShape="1">
              <a:gsLst>
                <a:gs pos="0">
                  <a:srgbClr val="F8F5CC"/>
                </a:gs>
                <a:gs pos="100000">
                  <a:srgbClr val="E9E065"/>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grpSp>
          <p:nvGrpSpPr>
            <p:cNvPr id="17419" name="Group 37"/>
            <p:cNvGrpSpPr>
              <a:grpSpLocks/>
            </p:cNvGrpSpPr>
            <p:nvPr/>
          </p:nvGrpSpPr>
          <p:grpSpPr bwMode="auto">
            <a:xfrm>
              <a:off x="4165" y="1299"/>
              <a:ext cx="405" cy="392"/>
              <a:chOff x="1289" y="587"/>
              <a:chExt cx="668" cy="647"/>
            </a:xfrm>
          </p:grpSpPr>
          <p:sp>
            <p:nvSpPr>
              <p:cNvPr id="17424" name="Oval 38"/>
              <p:cNvSpPr>
                <a:spLocks noChangeArrowheads="1"/>
              </p:cNvSpPr>
              <p:nvPr/>
            </p:nvSpPr>
            <p:spPr bwMode="gray">
              <a:xfrm>
                <a:off x="1289" y="646"/>
                <a:ext cx="668" cy="540"/>
              </a:xfrm>
              <a:prstGeom prst="ellipse">
                <a:avLst/>
              </a:prstGeom>
              <a:solidFill>
                <a:srgbClr val="333333"/>
              </a:soli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25" name="Oval 39"/>
              <p:cNvSpPr>
                <a:spLocks noChangeArrowheads="1"/>
              </p:cNvSpPr>
              <p:nvPr/>
            </p:nvSpPr>
            <p:spPr bwMode="gray">
              <a:xfrm>
                <a:off x="1296" y="587"/>
                <a:ext cx="646" cy="647"/>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26" name="Oval 40"/>
              <p:cNvSpPr>
                <a:spLocks noChangeArrowheads="1"/>
              </p:cNvSpPr>
              <p:nvPr/>
            </p:nvSpPr>
            <p:spPr bwMode="gray">
              <a:xfrm>
                <a:off x="1304" y="591"/>
                <a:ext cx="631" cy="631"/>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27" name="Oval 41"/>
              <p:cNvSpPr>
                <a:spLocks noChangeArrowheads="1"/>
              </p:cNvSpPr>
              <p:nvPr/>
            </p:nvSpPr>
            <p:spPr bwMode="gray">
              <a:xfrm>
                <a:off x="1311" y="597"/>
                <a:ext cx="600" cy="589"/>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28" name="Oval 42">
                <a:hlinkClick r:id="rId5" action="ppaction://hlinksldjump"/>
              </p:cNvPr>
              <p:cNvSpPr>
                <a:spLocks noChangeArrowheads="1"/>
              </p:cNvSpPr>
              <p:nvPr/>
            </p:nvSpPr>
            <p:spPr bwMode="gray">
              <a:xfrm>
                <a:off x="1346" y="613"/>
                <a:ext cx="533" cy="479"/>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grpSp>
        <p:sp>
          <p:nvSpPr>
            <p:cNvPr id="17420" name="Text Box 43"/>
            <p:cNvSpPr txBox="1">
              <a:spLocks noChangeArrowheads="1"/>
            </p:cNvSpPr>
            <p:nvPr/>
          </p:nvSpPr>
          <p:spPr bwMode="gray">
            <a:xfrm>
              <a:off x="4257" y="1354"/>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fa-IR" sz="2400">
                  <a:solidFill>
                    <a:srgbClr val="000000"/>
                  </a:solidFill>
                  <a:latin typeface="Urdu Typesetting" panose="03020402040406030203" pitchFamily="66" charset="-78"/>
                  <a:cs typeface="Urdu Typesetting" panose="03020402040406030203" pitchFamily="66" charset="-78"/>
                </a:rPr>
                <a:t>3</a:t>
              </a:r>
              <a:endParaRPr lang="en-GB" altLang="fa-IR" sz="1800">
                <a:latin typeface="Urdu Typesetting" panose="03020402040406030203" pitchFamily="66" charset="-78"/>
                <a:cs typeface="Urdu Typesetting" panose="03020402040406030203" pitchFamily="66" charset="-78"/>
              </a:endParaRPr>
            </a:p>
          </p:txBody>
        </p:sp>
        <p:sp>
          <p:nvSpPr>
            <p:cNvPr id="40" name="Text Box 44"/>
            <p:cNvSpPr txBox="1">
              <a:spLocks noChangeArrowheads="1"/>
            </p:cNvSpPr>
            <p:nvPr/>
          </p:nvSpPr>
          <p:spPr bwMode="gray">
            <a:xfrm>
              <a:off x="3744" y="1776"/>
              <a:ext cx="1296" cy="252"/>
            </a:xfrm>
            <a:prstGeom prst="rect">
              <a:avLst/>
            </a:prstGeom>
            <a:noFill/>
            <a:ln w="9525" algn="ctr">
              <a:noFill/>
              <a:miter lim="800000"/>
              <a:headEnd/>
              <a:tailEnd/>
            </a:ln>
            <a:effectLst/>
          </p:spPr>
          <p:txBody>
            <a:bodyPr>
              <a:spAutoFit/>
            </a:bodyPr>
            <a:lstStyle/>
            <a:p>
              <a:pPr algn="ctr" eaLnBrk="1" hangingPunct="1">
                <a:defRPr/>
              </a:pPr>
              <a:r>
                <a:rPr lang="ar-SA" sz="2000" b="1" dirty="0">
                  <a:solidFill>
                    <a:schemeClr val="bg1"/>
                  </a:solidFill>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ورقه هاي امتداد لغز </a:t>
              </a:r>
              <a:endParaRPr lang="en-GB" sz="2000" b="1" dirty="0">
                <a:solidFill>
                  <a:schemeClr val="bg1"/>
                </a:solidFill>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p:txBody>
        </p:sp>
        <p:sp>
          <p:nvSpPr>
            <p:cNvPr id="17422" name="AutoShape 45"/>
            <p:cNvSpPr>
              <a:spLocks noChangeArrowheads="1"/>
            </p:cNvSpPr>
            <p:nvPr/>
          </p:nvSpPr>
          <p:spPr bwMode="gray">
            <a:xfrm>
              <a:off x="3692" y="3290"/>
              <a:ext cx="1363" cy="548"/>
            </a:xfrm>
            <a:prstGeom prst="roundRect">
              <a:avLst>
                <a:gd name="adj" fmla="val 40389"/>
              </a:avLst>
            </a:prstGeom>
            <a:gradFill rotWithShape="1">
              <a:gsLst>
                <a:gs pos="0">
                  <a:srgbClr val="99BACC"/>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17423" name="AutoShape 46"/>
            <p:cNvSpPr>
              <a:spLocks noChangeArrowheads="1"/>
            </p:cNvSpPr>
            <p:nvPr/>
          </p:nvSpPr>
          <p:spPr bwMode="gray">
            <a:xfrm>
              <a:off x="3720" y="3305"/>
              <a:ext cx="1304" cy="487"/>
            </a:xfrm>
            <a:prstGeom prst="roundRect">
              <a:avLst>
                <a:gd name="adj" fmla="val 50000"/>
              </a:avLst>
            </a:prstGeom>
            <a:gradFill rotWithShape="1">
              <a:gsLst>
                <a:gs pos="0">
                  <a:srgbClr val="C8DAD4"/>
                </a:gs>
                <a:gs pos="100000">
                  <a:srgbClr val="FFFFFF"/>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grpSp>
    </p:spTree>
  </p:cSld>
  <p:clrMapOvr>
    <a:masterClrMapping/>
  </p:clrMapOvr>
  <p:transition>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ar-SA"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ورقه هاي دور شونده (واگرا) </a:t>
            </a:r>
            <a:endParaRPr lang="en-GB"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p:txBody>
      </p:sp>
      <p:sp>
        <p:nvSpPr>
          <p:cNvPr id="18435" name="Content Placeholder 2"/>
          <p:cNvSpPr>
            <a:spLocks noGrp="1"/>
          </p:cNvSpPr>
          <p:nvPr>
            <p:ph idx="1"/>
          </p:nvPr>
        </p:nvSpPr>
        <p:spPr>
          <a:xfrm>
            <a:off x="3443288" y="1576388"/>
            <a:ext cx="5797550" cy="5248275"/>
          </a:xfrm>
        </p:spPr>
        <p:txBody>
          <a:bodyPr/>
          <a:lstStyle/>
          <a:p>
            <a:pPr algn="just" rtl="1" eaLnBrk="1" hangingPunct="1"/>
            <a:r>
              <a:rPr lang="ar-SA" altLang="fa-IR" sz="2800" smtClean="0">
                <a:latin typeface="Urdu Typesetting" panose="03020402040406030203" pitchFamily="66" charset="-78"/>
                <a:cs typeface="Urdu Typesetting" panose="03020402040406030203" pitchFamily="66" charset="-78"/>
              </a:rPr>
              <a:t>درچنين محل هايي، ورقه ها از خط مركزي رشته كوهي كه در بستر دريا پديد مي آيد، فاصله مي گيرند اما فاصله ي ايجاد شده را مواد مذابي كه از درون زمين و س</a:t>
            </a:r>
            <a:r>
              <a:rPr lang="fa-IR" altLang="fa-IR" sz="2800" smtClean="0">
                <a:latin typeface="Urdu Typesetting" panose="03020402040406030203" pitchFamily="66" charset="-78"/>
                <a:cs typeface="Urdu Typesetting" panose="03020402040406030203" pitchFamily="66" charset="-78"/>
              </a:rPr>
              <a:t>پ</a:t>
            </a:r>
            <a:r>
              <a:rPr lang="ar-SA" altLang="fa-IR" sz="2800" smtClean="0">
                <a:latin typeface="Urdu Typesetting" panose="03020402040406030203" pitchFamily="66" charset="-78"/>
                <a:cs typeface="Urdu Typesetting" panose="03020402040406030203" pitchFamily="66" charset="-78"/>
              </a:rPr>
              <a:t>س كره ي داغ بالا مي آيند، پر مي كنند. با اين ترتيب، پس از سرد شدن آن مواد، پوسته ي اقيانوسي جديدي (ليتوسفر) در بين دو ورقه ي دور شونده پديد مي آيد.</a:t>
            </a:r>
            <a:endParaRPr lang="fa-IR" altLang="fa-IR" sz="2800" smtClean="0">
              <a:latin typeface="Urdu Typesetting" panose="03020402040406030203" pitchFamily="66" charset="-78"/>
              <a:cs typeface="Urdu Typesetting" panose="03020402040406030203" pitchFamily="66" charset="-78"/>
            </a:endParaRPr>
          </a:p>
          <a:p>
            <a:pPr algn="just" rtl="1" eaLnBrk="1" hangingPunct="1">
              <a:buFont typeface="Wingdings" panose="05000000000000000000" pitchFamily="2" charset="2"/>
              <a:buNone/>
            </a:pPr>
            <a:r>
              <a:rPr lang="ar-SA" altLang="fa-IR" sz="2400" smtClean="0">
                <a:latin typeface="Urdu Typesetting" panose="03020402040406030203" pitchFamily="66" charset="-78"/>
                <a:cs typeface="Urdu Typesetting" panose="03020402040406030203" pitchFamily="66" charset="-78"/>
              </a:rPr>
              <a:t> </a:t>
            </a:r>
            <a:br>
              <a:rPr lang="ar-SA" altLang="fa-IR" sz="2400" smtClean="0">
                <a:latin typeface="Urdu Typesetting" panose="03020402040406030203" pitchFamily="66" charset="-78"/>
                <a:cs typeface="Urdu Typesetting" panose="03020402040406030203" pitchFamily="66" charset="-78"/>
              </a:rPr>
            </a:br>
            <a:endParaRPr lang="en-GB" altLang="fa-IR" sz="2400" smtClean="0">
              <a:latin typeface="Urdu Typesetting" panose="03020402040406030203" pitchFamily="66" charset="-78"/>
              <a:cs typeface="Urdu Typesetting" panose="03020402040406030203" pitchFamily="66" charset="-78"/>
            </a:endParaRPr>
          </a:p>
        </p:txBody>
      </p:sp>
      <p:pic>
        <p:nvPicPr>
          <p:cNvPr id="18436" name="Picture 2" descr="C:\Users\Marjan\Desktop\niloo\okoos\dolomzampt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6315"/>
            <a:ext cx="3468086" cy="329468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ar-SA"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ورقه هاي دور شونده (واگرا) </a:t>
            </a:r>
            <a:endParaRPr lang="en-GB" dirty="0" smtClean="0">
              <a:latin typeface="Urdu Typesetting" panose="03020402040406030203" pitchFamily="66" charset="-78"/>
              <a:cs typeface="Urdu Typesetting" panose="03020402040406030203" pitchFamily="66" charset="-78"/>
            </a:endParaRPr>
          </a:p>
        </p:txBody>
      </p:sp>
      <p:sp>
        <p:nvSpPr>
          <p:cNvPr id="19459" name="Content Placeholder 2"/>
          <p:cNvSpPr>
            <a:spLocks noGrp="1"/>
          </p:cNvSpPr>
          <p:nvPr>
            <p:ph idx="1"/>
          </p:nvPr>
        </p:nvSpPr>
        <p:spPr/>
        <p:txBody>
          <a:bodyPr/>
          <a:lstStyle/>
          <a:p>
            <a:pPr algn="just" rtl="1" eaLnBrk="1" hangingPunct="1"/>
            <a:r>
              <a:rPr lang="ar-SA" altLang="fa-IR" sz="2400" smtClean="0">
                <a:latin typeface="Urdu Typesetting" panose="03020402040406030203" pitchFamily="66" charset="-78"/>
                <a:cs typeface="Urdu Typesetting" panose="03020402040406030203" pitchFamily="66" charset="-78"/>
              </a:rPr>
              <a:t>سرعت متوسط باز شدن بستر درياها، حدود 5 سانتي متر در سال است. همين سرعت اندك باعث شده است كه بستر اقيانوسها در طول 200 ميليون سال اخير ايجاد شود. در امتداد حاشيه هاي دور شونده، برآمدگي هايي ايجاد شده است كه طول مجموعه ي آن ها در اقيانوس هاي جهان، به حدود 60 هزار كيلومتر مي رسد </a:t>
            </a:r>
            <a:endParaRPr lang="en-GB" altLang="fa-IR" sz="2400" smtClean="0">
              <a:latin typeface="Urdu Typesetting" panose="03020402040406030203" pitchFamily="66" charset="-78"/>
              <a:cs typeface="Urdu Typesetting" panose="03020402040406030203" pitchFamily="66" charset="-78"/>
            </a:endParaRPr>
          </a:p>
          <a:p>
            <a:pPr algn="just" rtl="1" eaLnBrk="1" hangingPunct="1"/>
            <a:r>
              <a:rPr lang="ar-SA" altLang="fa-IR" sz="2400" smtClean="0">
                <a:latin typeface="Urdu Typesetting" panose="03020402040406030203" pitchFamily="66" charset="-78"/>
                <a:cs typeface="Urdu Typesetting" panose="03020402040406030203" pitchFamily="66" charset="-78"/>
              </a:rPr>
              <a:t>در محل ورقه هاي دور شونده، مرتباً سنگ كره جديد تشكيل مي شود. اگر پديده جبراني وجود نداشته باشد، بايد بر وسعت زمين همچنان افزوده شود. حال آن كه سطح زمين مقداري ثابت است، يعني در مناطقي بايد قسمتي از سنگ كره از بين برود. محل برخورد ورقه هاي نزديك شونده، از اين جمله است. </a:t>
            </a:r>
            <a:endParaRPr lang="en-GB" altLang="fa-IR" sz="2400" smtClean="0">
              <a:latin typeface="Urdu Typesetting" panose="03020402040406030203" pitchFamily="66" charset="-78"/>
              <a:cs typeface="Urdu Typesetting" panose="03020402040406030203" pitchFamily="66" charset="-78"/>
            </a:endParaRPr>
          </a:p>
        </p:txBody>
      </p:sp>
      <p:pic>
        <p:nvPicPr>
          <p:cNvPr id="19460" name="Picture 2" descr="C:\Users\Marjan\Desktop\niloo\okoos\s12.jpg"/>
          <p:cNvPicPr>
            <a:picLocks noChangeAspect="1" noChangeArrowheads="1"/>
          </p:cNvPicPr>
          <p:nvPr/>
        </p:nvPicPr>
        <p:blipFill>
          <a:blip r:embed="rId2">
            <a:clrChange>
              <a:clrFrom>
                <a:srgbClr val="F5F9FC"/>
              </a:clrFrom>
              <a:clrTo>
                <a:srgbClr val="F5F9FC">
                  <a:alpha val="0"/>
                </a:srgbClr>
              </a:clrTo>
            </a:clrChange>
            <a:extLst>
              <a:ext uri="{28A0092B-C50C-407E-A947-70E740481C1C}">
                <a14:useLocalDpi xmlns:a14="http://schemas.microsoft.com/office/drawing/2010/main" val="0"/>
              </a:ext>
            </a:extLst>
          </a:blip>
          <a:srcRect/>
          <a:stretch>
            <a:fillRect/>
          </a:stretch>
        </p:blipFill>
        <p:spPr bwMode="auto">
          <a:xfrm>
            <a:off x="1500188" y="4429125"/>
            <a:ext cx="2500312" cy="178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3" descr="C:\Users\Marjan\Desktop\niloo\okoos\s9.jpg"/>
          <p:cNvPicPr>
            <a:picLocks noChangeAspect="1" noChangeArrowheads="1"/>
          </p:cNvPicPr>
          <p:nvPr/>
        </p:nvPicPr>
        <p:blipFill>
          <a:blip r:embed="rId3">
            <a:clrChange>
              <a:clrFrom>
                <a:srgbClr val="F5F9FC"/>
              </a:clrFrom>
              <a:clrTo>
                <a:srgbClr val="F5F9FC">
                  <a:alpha val="0"/>
                </a:srgbClr>
              </a:clrTo>
            </a:clrChange>
            <a:extLst>
              <a:ext uri="{28A0092B-C50C-407E-A947-70E740481C1C}">
                <a14:useLocalDpi xmlns:a14="http://schemas.microsoft.com/office/drawing/2010/main" val="0"/>
              </a:ext>
            </a:extLst>
          </a:blip>
          <a:srcRect/>
          <a:stretch>
            <a:fillRect/>
          </a:stretch>
        </p:blipFill>
        <p:spPr bwMode="auto">
          <a:xfrm>
            <a:off x="5065713" y="4429125"/>
            <a:ext cx="2506662" cy="178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hlinkClick r:id="rId4" action="ppaction://hlinksldjump"/>
          </p:cNvPr>
          <p:cNvSpPr txBox="1"/>
          <p:nvPr/>
        </p:nvSpPr>
        <p:spPr>
          <a:xfrm>
            <a:off x="7929563" y="6286500"/>
            <a:ext cx="857250" cy="369888"/>
          </a:xfrm>
          <a:prstGeom prst="rect">
            <a:avLst/>
          </a:prstGeom>
          <a:noFill/>
        </p:spPr>
        <p:txBody>
          <a:bodyPr>
            <a:spAutoFit/>
          </a:bodyPr>
          <a:lstStyle/>
          <a:p>
            <a:pPr eaLnBrk="1" hangingPunct="1">
              <a:defRPr/>
            </a:pPr>
            <a:r>
              <a:rPr lang="fa-IR" dirty="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بازگشت</a:t>
            </a:r>
            <a:endParaRPr lang="en-GB" dirty="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ar-SA"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ورقه هاي نزديك شونده (همگرا)</a:t>
            </a:r>
            <a:r>
              <a:rPr lang="ar-SA" dirty="0" smtClean="0">
                <a:latin typeface="Urdu Typesetting" panose="03020402040406030203" pitchFamily="66" charset="-78"/>
                <a:cs typeface="Urdu Typesetting" panose="03020402040406030203" pitchFamily="66" charset="-78"/>
              </a:rPr>
              <a:t> </a:t>
            </a:r>
            <a:endParaRPr lang="en-GB" dirty="0" smtClean="0">
              <a:latin typeface="Urdu Typesetting" panose="03020402040406030203" pitchFamily="66" charset="-78"/>
              <a:cs typeface="Urdu Typesetting" panose="03020402040406030203" pitchFamily="66" charset="-78"/>
            </a:endParaRPr>
          </a:p>
        </p:txBody>
      </p:sp>
      <p:sp>
        <p:nvSpPr>
          <p:cNvPr id="3" name="Content Placeholder 2"/>
          <p:cNvSpPr>
            <a:spLocks noGrp="1"/>
          </p:cNvSpPr>
          <p:nvPr>
            <p:ph idx="1"/>
          </p:nvPr>
        </p:nvSpPr>
        <p:spPr>
          <a:xfrm>
            <a:off x="4214813" y="1076325"/>
            <a:ext cx="4471987" cy="5248275"/>
          </a:xfrm>
        </p:spPr>
        <p:txBody>
          <a:bodyPr/>
          <a:lstStyle/>
          <a:p>
            <a:pPr algn="r" rtl="1" eaLnBrk="1" hangingPunct="1">
              <a:buFont typeface="Wingdings" panose="05000000000000000000" pitchFamily="2" charset="2"/>
              <a:buNone/>
              <a:defRPr/>
            </a:pPr>
            <a:r>
              <a:rPr lang="ar-SA" sz="2800" b="1"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بسته به اين كه صفحات نزديك شونده از چه نوعي باشند، پديده ي حاصل به يكي از صورت هاي زير خواهد بود: </a:t>
            </a:r>
            <a:endParaRPr lang="fa-IR" sz="2800" b="1"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a:p>
            <a:pPr algn="r" rtl="1" eaLnBrk="1" hangingPunct="1">
              <a:buFont typeface="Wingdings" panose="05000000000000000000" pitchFamily="2" charset="2"/>
              <a:buBlip>
                <a:blip r:embed="rId2"/>
              </a:buBlip>
              <a:defRPr/>
            </a:pPr>
            <a:r>
              <a:rPr lang="fa-IR" sz="2800" b="1"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برخورد ورقه اقیانوسی با ورقه قاره ای</a:t>
            </a:r>
          </a:p>
          <a:p>
            <a:pPr algn="r" rtl="1" eaLnBrk="1" hangingPunct="1">
              <a:buFont typeface="Wingdings" panose="05000000000000000000" pitchFamily="2" charset="2"/>
              <a:buBlip>
                <a:blip r:embed="rId2"/>
              </a:buBlip>
              <a:defRPr/>
            </a:pPr>
            <a:r>
              <a:rPr lang="fa-IR" sz="2800" b="1"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برخورد دو ورقه اقیانوسی</a:t>
            </a:r>
          </a:p>
          <a:p>
            <a:pPr algn="r" rtl="1" eaLnBrk="1" hangingPunct="1">
              <a:buFont typeface="Wingdings" panose="05000000000000000000" pitchFamily="2" charset="2"/>
              <a:buBlip>
                <a:blip r:embed="rId2"/>
              </a:buBlip>
              <a:defRPr/>
            </a:pPr>
            <a:r>
              <a:rPr lang="fa-IR" sz="2800" b="1"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برخورد دو ورقه قاره ای</a:t>
            </a:r>
            <a:r>
              <a:rPr lang="ar-SA" sz="2800" b="1"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 </a:t>
            </a:r>
            <a:endParaRPr lang="en-GB" sz="2800" b="1"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a:p>
            <a:pPr algn="r" rtl="1" eaLnBrk="1" hangingPunct="1">
              <a:buFont typeface="Wingdings" panose="05000000000000000000" pitchFamily="2" charset="2"/>
              <a:buNone/>
              <a:defRPr/>
            </a:pPr>
            <a:r>
              <a:rPr lang="ar-SA" dirty="0" smtClean="0">
                <a:latin typeface="Urdu Typesetting" panose="03020402040406030203" pitchFamily="66" charset="-78"/>
                <a:cs typeface="Urdu Typesetting" panose="03020402040406030203" pitchFamily="66" charset="-78"/>
              </a:rPr>
              <a:t/>
            </a:r>
            <a:br>
              <a:rPr lang="ar-SA" dirty="0" smtClean="0">
                <a:latin typeface="Urdu Typesetting" panose="03020402040406030203" pitchFamily="66" charset="-78"/>
                <a:cs typeface="Urdu Typesetting" panose="03020402040406030203" pitchFamily="66" charset="-78"/>
              </a:rPr>
            </a:br>
            <a:endParaRPr lang="en-GB" dirty="0" smtClean="0">
              <a:latin typeface="Urdu Typesetting" panose="03020402040406030203" pitchFamily="66" charset="-78"/>
              <a:cs typeface="Urdu Typesetting" panose="03020402040406030203" pitchFamily="66" charset="-78"/>
            </a:endParaRPr>
          </a:p>
        </p:txBody>
      </p:sp>
      <p:pic>
        <p:nvPicPr>
          <p:cNvPr id="20484" name="Picture 2" descr="C:\Users\Marjan\Desktop\niloo\okoos\s10.jpg"/>
          <p:cNvPicPr>
            <a:picLocks noChangeAspect="1" noChangeArrowheads="1"/>
          </p:cNvPicPr>
          <p:nvPr/>
        </p:nvPicPr>
        <p:blipFill>
          <a:blip r:embed="rId3">
            <a:clrChange>
              <a:clrFrom>
                <a:srgbClr val="F5F9FC"/>
              </a:clrFrom>
              <a:clrTo>
                <a:srgbClr val="F5F9FC">
                  <a:alpha val="0"/>
                </a:srgbClr>
              </a:clrTo>
            </a:clrChange>
            <a:extLst>
              <a:ext uri="{28A0092B-C50C-407E-A947-70E740481C1C}">
                <a14:useLocalDpi xmlns:a14="http://schemas.microsoft.com/office/drawing/2010/main" val="0"/>
              </a:ext>
            </a:extLst>
          </a:blip>
          <a:srcRect/>
          <a:stretch>
            <a:fillRect/>
          </a:stretch>
        </p:blipFill>
        <p:spPr bwMode="auto">
          <a:xfrm>
            <a:off x="5214938" y="4071938"/>
            <a:ext cx="2643187" cy="230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Picture 3" descr="C:\Users\Marjan\Desktop\niloo\okoos\dolomzampt44.jpg"/>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0063" y="1071563"/>
            <a:ext cx="3810000" cy="501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fa-IR"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برخورد ورقه اقیانوسی با ورقه قاره ای</a:t>
            </a:r>
            <a:endParaRPr lang="en-GB" dirty="0" smtClean="0">
              <a:latin typeface="Urdu Typesetting" panose="03020402040406030203" pitchFamily="66" charset="-78"/>
              <a:cs typeface="Urdu Typesetting" panose="03020402040406030203" pitchFamily="66" charset="-78"/>
            </a:endParaRPr>
          </a:p>
        </p:txBody>
      </p:sp>
      <p:sp>
        <p:nvSpPr>
          <p:cNvPr id="21507" name="Content Placeholder 2"/>
          <p:cNvSpPr>
            <a:spLocks noGrp="1"/>
          </p:cNvSpPr>
          <p:nvPr>
            <p:ph idx="1"/>
          </p:nvPr>
        </p:nvSpPr>
        <p:spPr>
          <a:xfrm>
            <a:off x="642938" y="1076325"/>
            <a:ext cx="8043862" cy="5248275"/>
          </a:xfrm>
        </p:spPr>
        <p:txBody>
          <a:bodyPr/>
          <a:lstStyle/>
          <a:p>
            <a:pPr algn="just" rtl="1" eaLnBrk="1" hangingPunct="1"/>
            <a:r>
              <a:rPr lang="ar-SA" altLang="fa-IR" sz="2400" smtClean="0">
                <a:latin typeface="Urdu Typesetting" panose="03020402040406030203" pitchFamily="66" charset="-78"/>
                <a:cs typeface="Urdu Typesetting" panose="03020402040406030203" pitchFamily="66" charset="-78"/>
              </a:rPr>
              <a:t>در محل برخورد ورقه ي اقيانوسي با ورقه ي قاره اي ، ورقه ي اقيانوسي خم مي شود و به زير مي رود و به تدريج در گوشته هضم مي شود كه اين فرآيند را اصطلاحاً فرو رانش مي گويند. در اين حال ، مقداري از رسوبات را نيز همراه خود به پايين مي كشاند. وقتي اين مواد به عمق در حدود يكصد كيلومتر مي رسند، حالت ذوب بخشي مي يابند. چنين ماگماهايي از سنگ هاي اطراف محل خود سبك ترند. بنابراين، وقتي مقدارشان به اندازه اي كافي زياد شد، حركتي آرام را به سمت بالا در پيش مي گيرند و در ميان لايه ها، منجمد و متبلور مي شوند. مقداري از اين ماگما هم ممكن است به سطح زمين برسد و آتش فشانيهاي از نوع انفجاري را باعث شود.</a:t>
            </a:r>
            <a:endParaRPr lang="fa-IR" altLang="fa-IR" sz="2400" smtClean="0">
              <a:latin typeface="Urdu Typesetting" panose="03020402040406030203" pitchFamily="66" charset="-78"/>
              <a:cs typeface="Urdu Typesetting" panose="03020402040406030203" pitchFamily="66" charset="-78"/>
            </a:endParaRPr>
          </a:p>
          <a:p>
            <a:pPr algn="just" rtl="1" eaLnBrk="1" hangingPunct="1">
              <a:buFont typeface="Wingdings" panose="05000000000000000000" pitchFamily="2" charset="2"/>
              <a:buNone/>
            </a:pPr>
            <a:r>
              <a:rPr lang="ar-SA" altLang="fa-IR" sz="2400" smtClean="0">
                <a:latin typeface="Urdu Typesetting" panose="03020402040406030203" pitchFamily="66" charset="-78"/>
                <a:cs typeface="Urdu Typesetting" panose="03020402040406030203" pitchFamily="66" charset="-78"/>
              </a:rPr>
              <a:t> </a:t>
            </a:r>
            <a:br>
              <a:rPr lang="ar-SA" altLang="fa-IR" sz="2400" smtClean="0">
                <a:latin typeface="Urdu Typesetting" panose="03020402040406030203" pitchFamily="66" charset="-78"/>
                <a:cs typeface="Urdu Typesetting" panose="03020402040406030203" pitchFamily="66" charset="-78"/>
              </a:rPr>
            </a:br>
            <a:endParaRPr lang="en-GB" altLang="fa-IR" sz="2400" smtClean="0">
              <a:latin typeface="Urdu Typesetting" panose="03020402040406030203" pitchFamily="66" charset="-78"/>
              <a:cs typeface="Urdu Typesetting" panose="03020402040406030203" pitchFamily="66" charset="-78"/>
            </a:endParaRPr>
          </a:p>
        </p:txBody>
      </p:sp>
      <p:pic>
        <p:nvPicPr>
          <p:cNvPr id="21508" name="Picture 2" descr="C:\Users\Marjan\Desktop\niloo\okoos\s14.jpg"/>
          <p:cNvPicPr>
            <a:picLocks noChangeAspect="1" noChangeArrowheads="1"/>
          </p:cNvPicPr>
          <p:nvPr/>
        </p:nvPicPr>
        <p:blipFill>
          <a:blip r:embed="rId2">
            <a:clrChange>
              <a:clrFrom>
                <a:srgbClr val="F5F9F8"/>
              </a:clrFrom>
              <a:clrTo>
                <a:srgbClr val="F5F9F8">
                  <a:alpha val="0"/>
                </a:srgbClr>
              </a:clrTo>
            </a:clrChange>
            <a:extLst>
              <a:ext uri="{28A0092B-C50C-407E-A947-70E740481C1C}">
                <a14:useLocalDpi xmlns:a14="http://schemas.microsoft.com/office/drawing/2010/main" val="0"/>
              </a:ext>
            </a:extLst>
          </a:blip>
          <a:srcRect/>
          <a:stretch>
            <a:fillRect/>
          </a:stretch>
        </p:blipFill>
        <p:spPr bwMode="auto">
          <a:xfrm>
            <a:off x="2252663" y="4000500"/>
            <a:ext cx="4105275"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01205" y="450830"/>
            <a:ext cx="9073257" cy="4708981"/>
          </a:xfrm>
          <a:prstGeom prst="rect">
            <a:avLst/>
          </a:prstGeom>
        </p:spPr>
        <p:txBody>
          <a:bodyPr wrap="square">
            <a:spAutoFit/>
          </a:bodyPr>
          <a:lstStyle/>
          <a:p>
            <a:pPr algn="r" eaLnBrk="1" hangingPunct="1">
              <a:defRPr/>
            </a:pPr>
            <a:endParaRPr lang="fa-IR" altLang="fa-IR" sz="6000" dirty="0" smtClean="0">
              <a:solidFill>
                <a:schemeClr val="accent6">
                  <a:lumMod val="50000"/>
                </a:schemeClr>
              </a:solidFill>
              <a:latin typeface="Urdu Typesetting" panose="03020402040406030203" pitchFamily="66" charset="-78"/>
              <a:cs typeface="Urdu Typesetting" panose="03020402040406030203" pitchFamily="66" charset="-78"/>
            </a:endParaRPr>
          </a:p>
          <a:p>
            <a:pPr algn="r" eaLnBrk="1" hangingPunct="1">
              <a:defRPr/>
            </a:pPr>
            <a:r>
              <a:rPr lang="fa-IR" altLang="fa-IR" sz="6000" dirty="0" smtClean="0">
                <a:solidFill>
                  <a:schemeClr val="accent6">
                    <a:lumMod val="50000"/>
                  </a:schemeClr>
                </a:solidFill>
                <a:latin typeface="Urdu Typesetting" panose="03020402040406030203" pitchFamily="66" charset="-78"/>
                <a:cs typeface="Urdu Typesetting" panose="03020402040406030203" pitchFamily="66" charset="-78"/>
              </a:rPr>
              <a:t>تهیه کننده : </a:t>
            </a:r>
            <a:r>
              <a:rPr lang="fa-IR" altLang="fa-IR" sz="6000" dirty="0" smtClean="0">
                <a:solidFill>
                  <a:srgbClr val="00B050"/>
                </a:solidFill>
                <a:latin typeface="Urdu Typesetting" panose="03020402040406030203" pitchFamily="66" charset="-78"/>
                <a:cs typeface="Urdu Typesetting" panose="03020402040406030203" pitchFamily="66" charset="-78"/>
              </a:rPr>
              <a:t>علی ثمودی</a:t>
            </a:r>
          </a:p>
          <a:p>
            <a:pPr algn="r" eaLnBrk="1" hangingPunct="1">
              <a:defRPr/>
            </a:pPr>
            <a:endParaRPr lang="fa-IR" altLang="fa-IR" sz="6000" dirty="0">
              <a:solidFill>
                <a:schemeClr val="accent6">
                  <a:lumMod val="50000"/>
                </a:schemeClr>
              </a:solidFill>
              <a:latin typeface="Urdu Typesetting" panose="03020402040406030203" pitchFamily="66" charset="-78"/>
              <a:cs typeface="Urdu Typesetting" panose="03020402040406030203" pitchFamily="66" charset="-78"/>
            </a:endParaRPr>
          </a:p>
          <a:p>
            <a:pPr algn="r" eaLnBrk="1" hangingPunct="1">
              <a:defRPr/>
            </a:pPr>
            <a:endParaRPr lang="fa-IR" altLang="fa-IR" sz="6000" dirty="0" smtClean="0">
              <a:solidFill>
                <a:schemeClr val="accent6">
                  <a:lumMod val="50000"/>
                </a:schemeClr>
              </a:solidFill>
              <a:latin typeface="Urdu Typesetting" panose="03020402040406030203" pitchFamily="66" charset="-78"/>
              <a:cs typeface="Urdu Typesetting" panose="03020402040406030203" pitchFamily="66" charset="-78"/>
            </a:endParaRPr>
          </a:p>
          <a:p>
            <a:pPr algn="r" eaLnBrk="1" hangingPunct="1">
              <a:defRPr/>
            </a:pPr>
            <a:r>
              <a:rPr lang="en-US" altLang="fa-IR" sz="6000" dirty="0" smtClean="0">
                <a:solidFill>
                  <a:srgbClr val="FFFF00"/>
                </a:solidFill>
                <a:latin typeface="Urdu Typesetting" panose="03020402040406030203" pitchFamily="66" charset="-78"/>
                <a:cs typeface="Urdu Typesetting" panose="03020402040406030203" pitchFamily="66" charset="-78"/>
              </a:rPr>
              <a:t>alisamoudi.blog.ir</a:t>
            </a:r>
            <a:endParaRPr lang="fa-IR" altLang="fa-IR" sz="6000" dirty="0">
              <a:solidFill>
                <a:srgbClr val="FFFF00"/>
              </a:solidFill>
              <a:latin typeface="Urdu Typesetting" panose="03020402040406030203" pitchFamily="66" charset="-78"/>
              <a:cs typeface="Urdu Typesetting" panose="03020402040406030203" pitchFamily="66" charset="-78"/>
            </a:endParaRPr>
          </a:p>
        </p:txBody>
      </p:sp>
      <p:sp>
        <p:nvSpPr>
          <p:cNvPr id="2" name="Rectangle 1"/>
          <p:cNvSpPr/>
          <p:nvPr/>
        </p:nvSpPr>
        <p:spPr>
          <a:xfrm>
            <a:off x="7956376" y="4236481"/>
            <a:ext cx="1016164" cy="923330"/>
          </a:xfrm>
          <a:prstGeom prst="rect">
            <a:avLst/>
          </a:prstGeom>
        </p:spPr>
        <p:txBody>
          <a:bodyPr wrap="square">
            <a:spAutoFit/>
          </a:bodyPr>
          <a:lstStyle/>
          <a:p>
            <a:r>
              <a:rPr lang="fa-IR" altLang="fa-IR" sz="5400" dirty="0">
                <a:solidFill>
                  <a:schemeClr val="bg1"/>
                </a:solidFill>
                <a:latin typeface="Urdu Typesetting" panose="03020402040406030203" pitchFamily="66" charset="-78"/>
                <a:cs typeface="Urdu Typesetting" panose="03020402040406030203" pitchFamily="66" charset="-78"/>
              </a:rPr>
              <a:t>منبع</a:t>
            </a:r>
            <a:r>
              <a:rPr lang="fa-IR" altLang="fa-IR" dirty="0">
                <a:solidFill>
                  <a:schemeClr val="bg1"/>
                </a:solidFill>
                <a:latin typeface="Urdu Typesetting" panose="03020402040406030203" pitchFamily="66" charset="-78"/>
                <a:cs typeface="Urdu Typesetting" panose="03020402040406030203" pitchFamily="66" charset="-78"/>
              </a:rPr>
              <a:t> </a:t>
            </a:r>
            <a:r>
              <a:rPr lang="fa-IR" altLang="fa-IR" dirty="0">
                <a:solidFill>
                  <a:schemeClr val="accent6">
                    <a:lumMod val="50000"/>
                  </a:schemeClr>
                </a:solidFill>
                <a:latin typeface="Urdu Typesetting" panose="03020402040406030203" pitchFamily="66" charset="-78"/>
                <a:cs typeface="Urdu Typesetting" panose="03020402040406030203" pitchFamily="66" charset="-78"/>
              </a:rPr>
              <a:t>:</a:t>
            </a:r>
            <a:endParaRPr lang="fa-IR" dirty="0"/>
          </a:p>
        </p:txBody>
      </p:sp>
    </p:spTree>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fa-IR"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برخورد دو ورقه اقیانوسی</a:t>
            </a:r>
            <a:endParaRPr lang="en-GB" dirty="0" smtClean="0">
              <a:latin typeface="Urdu Typesetting" panose="03020402040406030203" pitchFamily="66" charset="-78"/>
              <a:cs typeface="Urdu Typesetting" panose="03020402040406030203" pitchFamily="66" charset="-78"/>
            </a:endParaRPr>
          </a:p>
        </p:txBody>
      </p:sp>
      <p:sp>
        <p:nvSpPr>
          <p:cNvPr id="22531" name="Content Placeholder 2"/>
          <p:cNvSpPr>
            <a:spLocks noGrp="1"/>
          </p:cNvSpPr>
          <p:nvPr>
            <p:ph idx="1"/>
          </p:nvPr>
        </p:nvSpPr>
        <p:spPr/>
        <p:txBody>
          <a:bodyPr/>
          <a:lstStyle/>
          <a:p>
            <a:pPr algn="just" rtl="1" eaLnBrk="1" hangingPunct="1"/>
            <a:r>
              <a:rPr lang="ar-SA" altLang="fa-IR" sz="2800" smtClean="0">
                <a:latin typeface="Urdu Typesetting" panose="03020402040406030203" pitchFamily="66" charset="-78"/>
                <a:cs typeface="Urdu Typesetting" panose="03020402040406030203" pitchFamily="66" charset="-78"/>
              </a:rPr>
              <a:t>وقتي دو ورقه ي اقيانوسي به هم برخورد كنند، يكي به زير ديگر فرو مي نشيند و پديده ي آتش فشاني مشابه حالت قبل رخ مي دهد. اما اين بار، محل آتش فشانها در بستر دريا است نه در روي خشكي . اگر اين آتش فشاني ها ادامه يابد، ممكن است بعد از مدتي جزاير آتش فشاني در دريا پديد آيند كه به قوس جزاير معروفند. </a:t>
            </a:r>
            <a:endParaRPr lang="fa-IR" altLang="fa-IR" sz="2800" smtClean="0">
              <a:latin typeface="Urdu Typesetting" panose="03020402040406030203" pitchFamily="66" charset="-78"/>
              <a:cs typeface="Urdu Typesetting" panose="03020402040406030203" pitchFamily="66" charset="-78"/>
            </a:endParaRPr>
          </a:p>
          <a:p>
            <a:pPr algn="just" rtl="1" eaLnBrk="1" hangingPunct="1">
              <a:buFont typeface="Wingdings" panose="05000000000000000000" pitchFamily="2" charset="2"/>
              <a:buNone/>
            </a:pPr>
            <a:r>
              <a:rPr lang="ar-SA" altLang="fa-IR" sz="2800" smtClean="0">
                <a:latin typeface="Urdu Typesetting" panose="03020402040406030203" pitchFamily="66" charset="-78"/>
                <a:cs typeface="Urdu Typesetting" panose="03020402040406030203" pitchFamily="66" charset="-78"/>
              </a:rPr>
              <a:t/>
            </a:r>
            <a:br>
              <a:rPr lang="ar-SA" altLang="fa-IR" sz="2800" smtClean="0">
                <a:latin typeface="Urdu Typesetting" panose="03020402040406030203" pitchFamily="66" charset="-78"/>
                <a:cs typeface="Urdu Typesetting" panose="03020402040406030203" pitchFamily="66" charset="-78"/>
              </a:rPr>
            </a:br>
            <a:endParaRPr lang="en-GB" altLang="fa-IR" sz="2800" smtClean="0">
              <a:latin typeface="Urdu Typesetting" panose="03020402040406030203" pitchFamily="66" charset="-78"/>
              <a:cs typeface="Urdu Typesetting" panose="03020402040406030203" pitchFamily="66" charset="-78"/>
            </a:endParaRPr>
          </a:p>
        </p:txBody>
      </p:sp>
      <p:pic>
        <p:nvPicPr>
          <p:cNvPr id="22532" name="Picture 2" descr="C:\Users\Marjan\Desktop\niloo\okoos\s15.jpg"/>
          <p:cNvPicPr>
            <a:picLocks noChangeAspect="1" noChangeArrowheads="1"/>
          </p:cNvPicPr>
          <p:nvPr/>
        </p:nvPicPr>
        <p:blipFill>
          <a:blip r:embed="rId3">
            <a:clrChange>
              <a:clrFrom>
                <a:srgbClr val="F5F9FC"/>
              </a:clrFrom>
              <a:clrTo>
                <a:srgbClr val="F5F9FC">
                  <a:alpha val="0"/>
                </a:srgbClr>
              </a:clrTo>
            </a:clrChange>
            <a:extLst>
              <a:ext uri="{28A0092B-C50C-407E-A947-70E740481C1C}">
                <a14:useLocalDpi xmlns:a14="http://schemas.microsoft.com/office/drawing/2010/main" val="0"/>
              </a:ext>
            </a:extLst>
          </a:blip>
          <a:srcRect/>
          <a:stretch>
            <a:fillRect/>
          </a:stretch>
        </p:blipFill>
        <p:spPr bwMode="auto">
          <a:xfrm>
            <a:off x="2643188" y="3500438"/>
            <a:ext cx="3714750" cy="254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slow">
    <p:split orient="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fa-IR"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برخورد دو ورقه قاره ای</a:t>
            </a:r>
            <a:r>
              <a:rPr lang="ar-SA"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 </a:t>
            </a:r>
            <a:endParaRPr lang="en-GB" dirty="0" smtClean="0">
              <a:latin typeface="Urdu Typesetting" panose="03020402040406030203" pitchFamily="66" charset="-78"/>
              <a:cs typeface="Urdu Typesetting" panose="03020402040406030203" pitchFamily="66" charset="-78"/>
            </a:endParaRPr>
          </a:p>
        </p:txBody>
      </p:sp>
      <p:sp>
        <p:nvSpPr>
          <p:cNvPr id="23555" name="Content Placeholder 2"/>
          <p:cNvSpPr>
            <a:spLocks noGrp="1"/>
          </p:cNvSpPr>
          <p:nvPr>
            <p:ph idx="1"/>
          </p:nvPr>
        </p:nvSpPr>
        <p:spPr/>
        <p:txBody>
          <a:bodyPr/>
          <a:lstStyle/>
          <a:p>
            <a:pPr algn="just" rtl="1" eaLnBrk="1" hangingPunct="1"/>
            <a:r>
              <a:rPr lang="ar-SA" altLang="fa-IR" sz="2800" smtClean="0">
                <a:latin typeface="Urdu Typesetting" panose="03020402040406030203" pitchFamily="66" charset="-78"/>
                <a:cs typeface="Urdu Typesetting" panose="03020402040406030203" pitchFamily="66" charset="-78"/>
              </a:rPr>
              <a:t>هنگامي كه دو ورقه ي قاره اي به هم برخورد كنند، هيچ يك ، به داخل گوشته فرو نمي رود زيرا چگالي هر دوكم است. نتيجه چنين برخوردي ، ايجاد كوه است. رشته كوه هاي بزرگ اورال، آلپ و آپالاش نيز نتيجه چنين برخوردهايي هستند. كوه هاي زاگرس نيز بايد حاصل برخوردهايي هستند. كوه هاي زاگرس نيز بايد حاصل برخورد ورقه ي عربستان به قاره آسيا باشد. فشار حاصل از برخورد دو ورقه، آن رسوبات را چين داده و به صورت كوه درآورده است. </a:t>
            </a:r>
            <a:endParaRPr lang="en-GB" altLang="fa-IR" sz="2800" smtClean="0">
              <a:latin typeface="Urdu Typesetting" panose="03020402040406030203" pitchFamily="66" charset="-78"/>
              <a:cs typeface="Urdu Typesetting" panose="03020402040406030203" pitchFamily="66" charset="-78"/>
            </a:endParaRPr>
          </a:p>
        </p:txBody>
      </p:sp>
      <p:pic>
        <p:nvPicPr>
          <p:cNvPr id="23556" name="Picture 2" descr="C:\Users\Marjan\Desktop\niloo\okoos\s17.jpg"/>
          <p:cNvPicPr>
            <a:picLocks noChangeAspect="1" noChangeArrowheads="1"/>
          </p:cNvPicPr>
          <p:nvPr/>
        </p:nvPicPr>
        <p:blipFill>
          <a:blip r:embed="rId2">
            <a:clrChange>
              <a:clrFrom>
                <a:srgbClr val="F5F9FC"/>
              </a:clrFrom>
              <a:clrTo>
                <a:srgbClr val="F5F9FC">
                  <a:alpha val="0"/>
                </a:srgbClr>
              </a:clrTo>
            </a:clrChange>
            <a:extLst>
              <a:ext uri="{28A0092B-C50C-407E-A947-70E740481C1C}">
                <a14:useLocalDpi xmlns:a14="http://schemas.microsoft.com/office/drawing/2010/main" val="0"/>
              </a:ext>
            </a:extLst>
          </a:blip>
          <a:srcRect/>
          <a:stretch>
            <a:fillRect/>
          </a:stretch>
        </p:blipFill>
        <p:spPr bwMode="auto">
          <a:xfrm>
            <a:off x="2789238" y="4143375"/>
            <a:ext cx="3798887" cy="193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hlinkClick r:id="rId3" action="ppaction://hlinksldjump"/>
          </p:cNvPr>
          <p:cNvSpPr txBox="1"/>
          <p:nvPr/>
        </p:nvSpPr>
        <p:spPr>
          <a:xfrm>
            <a:off x="7929563" y="6286500"/>
            <a:ext cx="857250" cy="369888"/>
          </a:xfrm>
          <a:prstGeom prst="rect">
            <a:avLst/>
          </a:prstGeom>
          <a:noFill/>
        </p:spPr>
        <p:txBody>
          <a:bodyPr>
            <a:spAutoFit/>
          </a:bodyPr>
          <a:lstStyle/>
          <a:p>
            <a:pPr eaLnBrk="1" hangingPunct="1">
              <a:defRPr/>
            </a:pPr>
            <a:r>
              <a:rPr lang="fa-IR" dirty="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بازگشت</a:t>
            </a:r>
            <a:endParaRPr lang="en-GB" dirty="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p:txBody>
      </p:sp>
    </p:spTree>
  </p:cSld>
  <p:clrMapOvr>
    <a:masterClrMapping/>
  </p:clrMapOvr>
  <p:transition spd="slow">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ar-SA"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ورقه هاي امتداد لغز </a:t>
            </a:r>
            <a:endParaRPr lang="en-GB" dirty="0" smtClean="0">
              <a:latin typeface="Urdu Typesetting" panose="03020402040406030203" pitchFamily="66" charset="-78"/>
              <a:cs typeface="Urdu Typesetting" panose="03020402040406030203" pitchFamily="66" charset="-78"/>
            </a:endParaRPr>
          </a:p>
        </p:txBody>
      </p:sp>
      <p:sp>
        <p:nvSpPr>
          <p:cNvPr id="24579" name="Content Placeholder 2"/>
          <p:cNvSpPr>
            <a:spLocks noGrp="1"/>
          </p:cNvSpPr>
          <p:nvPr>
            <p:ph idx="1"/>
          </p:nvPr>
        </p:nvSpPr>
        <p:spPr/>
        <p:txBody>
          <a:bodyPr/>
          <a:lstStyle/>
          <a:p>
            <a:pPr algn="just" rtl="1" eaLnBrk="1" hangingPunct="1"/>
            <a:r>
              <a:rPr lang="ar-SA" altLang="fa-IR" sz="2800" smtClean="0">
                <a:latin typeface="Urdu Typesetting" panose="03020402040406030203" pitchFamily="66" charset="-78"/>
                <a:cs typeface="Urdu Typesetting" panose="03020402040406030203" pitchFamily="66" charset="-78"/>
              </a:rPr>
              <a:t>در اين نوع حركت، پوسته جديد ايجاد يا تخريب نمي شود، زيرا دو ورقه ي مجاور، در كنار هم مي لغزند، بنابراين ، عملاً در اين محل ها گس</a:t>
            </a:r>
            <a:r>
              <a:rPr lang="fa-IR" altLang="fa-IR" sz="2800" smtClean="0">
                <a:latin typeface="Urdu Typesetting" panose="03020402040406030203" pitchFamily="66" charset="-78"/>
                <a:cs typeface="Urdu Typesetting" panose="03020402040406030203" pitchFamily="66" charset="-78"/>
              </a:rPr>
              <a:t>ل</a:t>
            </a:r>
            <a:r>
              <a:rPr lang="ar-SA" altLang="fa-IR" sz="2800" smtClean="0">
                <a:latin typeface="Urdu Typesetting" panose="03020402040406030203" pitchFamily="66" charset="-78"/>
                <a:cs typeface="Urdu Typesetting" panose="03020402040406030203" pitchFamily="66" charset="-78"/>
              </a:rPr>
              <a:t> هاي متعددي وجود دارد و زلزله هاي مكرري رخ مي دهد. </a:t>
            </a:r>
            <a:endParaRPr lang="en-GB" altLang="fa-IR" sz="2800" smtClean="0">
              <a:latin typeface="Urdu Typesetting" panose="03020402040406030203" pitchFamily="66" charset="-78"/>
              <a:cs typeface="Urdu Typesetting" panose="03020402040406030203" pitchFamily="66" charset="-78"/>
            </a:endParaRPr>
          </a:p>
        </p:txBody>
      </p:sp>
      <p:pic>
        <p:nvPicPr>
          <p:cNvPr id="24580" name="Picture 2" descr="C:\Users\Marjan\Desktop\niloo\okoos\s11.jpg"/>
          <p:cNvPicPr>
            <a:picLocks noChangeAspect="1" noChangeArrowheads="1"/>
          </p:cNvPicPr>
          <p:nvPr/>
        </p:nvPicPr>
        <p:blipFill>
          <a:blip r:embed="rId2">
            <a:clrChange>
              <a:clrFrom>
                <a:srgbClr val="F5F9FC"/>
              </a:clrFrom>
              <a:clrTo>
                <a:srgbClr val="F5F9FC">
                  <a:alpha val="0"/>
                </a:srgbClr>
              </a:clrTo>
            </a:clrChange>
            <a:extLst>
              <a:ext uri="{28A0092B-C50C-407E-A947-70E740481C1C}">
                <a14:useLocalDpi xmlns:a14="http://schemas.microsoft.com/office/drawing/2010/main" val="0"/>
              </a:ext>
            </a:extLst>
          </a:blip>
          <a:srcRect/>
          <a:stretch>
            <a:fillRect/>
          </a:stretch>
        </p:blipFill>
        <p:spPr bwMode="auto">
          <a:xfrm>
            <a:off x="2771775" y="2708275"/>
            <a:ext cx="3071813" cy="304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ircl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fa-IR"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گسل ها و زلزله ها</a:t>
            </a:r>
            <a:endParaRPr lang="en-GB"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p:txBody>
      </p:sp>
      <p:sp>
        <p:nvSpPr>
          <p:cNvPr id="25603" name="Content Placeholder 2"/>
          <p:cNvSpPr>
            <a:spLocks noGrp="1"/>
          </p:cNvSpPr>
          <p:nvPr>
            <p:ph idx="1"/>
          </p:nvPr>
        </p:nvSpPr>
        <p:spPr/>
        <p:txBody>
          <a:bodyPr/>
          <a:lstStyle/>
          <a:p>
            <a:pPr algn="just" rtl="1" eaLnBrk="1" hangingPunct="1"/>
            <a:r>
              <a:rPr lang="ar-SA" altLang="fa-IR" sz="2800" smtClean="0">
                <a:latin typeface="Urdu Typesetting" panose="03020402040406030203" pitchFamily="66" charset="-78"/>
                <a:cs typeface="Urdu Typesetting" panose="03020402040406030203" pitchFamily="66" charset="-78"/>
              </a:rPr>
              <a:t>در سال 1965 ، توزوويلون ، زمين شناس كانادايي با مطالعه در اين نوع گسل هاي امتداد لغز و بزرگ، كمربندهاي فعال زمين را به هم ارتباط داد و براي نخستين بار، ايده ي وجود ورقه هاي تشكيل دهنده ي ليتوسفر زمين ومرز آنها را عنوان كرد. زمين ساخت ورقه اي و پراكندگي زلزله ها : در سال 1968 ، يعني در همان زمان كه نظريه ي زمين ساخت ورقي ارائه شد، سه زلزله شناس، مقاله اي منتشر كردند كه نشان مي داد چگونه نظريه ي مذكور با توزيع نقاط زلزله خيز جهان هماهنگي دارد</a:t>
            </a:r>
            <a:r>
              <a:rPr lang="ar-SA" altLang="fa-IR" smtClean="0">
                <a:latin typeface="Urdu Typesetting" panose="03020402040406030203" pitchFamily="66" charset="-78"/>
                <a:cs typeface="Urdu Typesetting" panose="03020402040406030203" pitchFamily="66" charset="-78"/>
              </a:rPr>
              <a:t>. </a:t>
            </a:r>
            <a:endParaRPr lang="en-GB" altLang="fa-IR" smtClean="0">
              <a:latin typeface="Urdu Typesetting" panose="03020402040406030203" pitchFamily="66" charset="-78"/>
              <a:cs typeface="Urdu Typesetting" panose="03020402040406030203" pitchFamily="66" charset="-78"/>
            </a:endParaRPr>
          </a:p>
        </p:txBody>
      </p:sp>
      <p:pic>
        <p:nvPicPr>
          <p:cNvPr id="25604" name="Picture 2" descr="C:\Users\Marjan\Desktop\niloo\okoos\s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6063" y="3675735"/>
            <a:ext cx="3954986" cy="262096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3" descr="C:\Users\Marjan\Desktop\niloo\okoos\s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916" y="3466863"/>
            <a:ext cx="2571750" cy="305219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4343400" y="6478588"/>
            <a:ext cx="2500313" cy="369887"/>
          </a:xfrm>
          <a:prstGeom prst="rect">
            <a:avLst/>
          </a:prstGeom>
          <a:noFill/>
        </p:spPr>
        <p:txBody>
          <a:bodyPr>
            <a:spAutoFit/>
          </a:bodyPr>
          <a:lstStyle/>
          <a:p>
            <a:pPr eaLnBrk="1" hangingPunct="1">
              <a:defRPr/>
            </a:pPr>
            <a:r>
              <a:rPr lang="fa-IR" b="1" dirty="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نقشه محل زلزله های 50 سال اخیر</a:t>
            </a:r>
            <a:endParaRPr lang="en-GB" b="1" dirty="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p:txBody>
      </p:sp>
    </p:spTree>
  </p:cSld>
  <p:clrMapOvr>
    <a:masterClrMapping/>
  </p:clrMapOvr>
  <p:transition spd="med">
    <p:pull/>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subTitle" idx="1"/>
          </p:nvPr>
        </p:nvSpPr>
        <p:spPr>
          <a:xfrm>
            <a:off x="1295400" y="3733800"/>
            <a:ext cx="6400800" cy="685800"/>
          </a:xfrm>
        </p:spPr>
        <p:txBody>
          <a:bodyPr/>
          <a:lstStyle/>
          <a:p>
            <a:pPr eaLnBrk="1" hangingPunct="1"/>
            <a:r>
              <a:rPr lang="en-GB" altLang="fa-IR" smtClean="0">
                <a:latin typeface="Urdu Typesetting" panose="03020402040406030203" pitchFamily="66" charset="-78"/>
                <a:cs typeface="Urdu Typesetting" panose="03020402040406030203" pitchFamily="66" charset="-78"/>
              </a:rPr>
              <a:t>www.themegallery.com</a:t>
            </a:r>
          </a:p>
        </p:txBody>
      </p:sp>
      <p:sp>
        <p:nvSpPr>
          <p:cNvPr id="26627" name="WordArt 3"/>
          <p:cNvSpPr>
            <a:spLocks noChangeArrowheads="1" noChangeShapeType="1" noTextEdit="1"/>
          </p:cNvSpPr>
          <p:nvPr/>
        </p:nvSpPr>
        <p:spPr bwMode="gray">
          <a:xfrm>
            <a:off x="2362200" y="4343400"/>
            <a:ext cx="4724400" cy="609600"/>
          </a:xfrm>
          <a:prstGeom prst="rect">
            <a:avLst/>
          </a:prstGeom>
        </p:spPr>
        <p:txBody>
          <a:bodyPr wrap="none" fromWordArt="1">
            <a:prstTxWarp prst="textDeflate">
              <a:avLst>
                <a:gd name="adj" fmla="val 0"/>
              </a:avLst>
            </a:prstTxWarp>
          </a:bodyPr>
          <a:lstStyle/>
          <a:p>
            <a:pPr algn="ctr"/>
            <a:endParaRPr lang="fa-IR" sz="5400" b="1" kern="10">
              <a:ln w="28575">
                <a:solidFill>
                  <a:schemeClr val="bg1"/>
                </a:solidFill>
                <a:round/>
                <a:headEnd/>
                <a:tailEnd/>
              </a:ln>
              <a:gradFill rotWithShape="1">
                <a:gsLst>
                  <a:gs pos="0">
                    <a:schemeClr val="tx1"/>
                  </a:gs>
                  <a:gs pos="100000">
                    <a:schemeClr val="accent2"/>
                  </a:gs>
                </a:gsLst>
                <a:lin ang="5400000" scaled="1"/>
              </a:gradFill>
              <a:effectLst>
                <a:outerShdw dist="107763" dir="2700000" algn="ctr" rotWithShape="0">
                  <a:srgbClr val="000000">
                    <a:alpha val="50000"/>
                  </a:srgbClr>
                </a:outerShdw>
              </a:effectLst>
              <a:latin typeface="Urdu Typesetting" panose="03020402040406030203" pitchFamily="66" charset="-78"/>
              <a:cs typeface="Urdu Typesetting" panose="03020402040406030203" pitchFamily="66" charset="-78"/>
            </a:endParaRPr>
          </a:p>
        </p:txBody>
      </p:sp>
      <p:sp>
        <p:nvSpPr>
          <p:cNvPr id="26628" name="TextBox 1"/>
          <p:cNvSpPr txBox="1">
            <a:spLocks noChangeArrowheads="1"/>
          </p:cNvSpPr>
          <p:nvPr/>
        </p:nvSpPr>
        <p:spPr bwMode="auto">
          <a:xfrm>
            <a:off x="2916238" y="393700"/>
            <a:ext cx="583247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Tx/>
              <a:buNone/>
            </a:pPr>
            <a:r>
              <a:rPr lang="fa-IR" altLang="fa-IR" sz="9600">
                <a:latin typeface="Urdu Typesetting" panose="03020402040406030203" pitchFamily="66" charset="-78"/>
                <a:cs typeface="Urdu Typesetting" panose="03020402040406030203" pitchFamily="66" charset="-78"/>
              </a:rPr>
              <a:t>پایان</a:t>
            </a:r>
          </a:p>
          <a:p>
            <a:pPr eaLnBrk="1" hangingPunct="1">
              <a:spcBef>
                <a:spcPct val="0"/>
              </a:spcBef>
              <a:buClrTx/>
              <a:buFontTx/>
              <a:buNone/>
            </a:pPr>
            <a:endParaRPr lang="fa-IR" altLang="fa-IR" sz="6000">
              <a:latin typeface="Urdu Typesetting" panose="03020402040406030203" pitchFamily="66" charset="-78"/>
              <a:cs typeface="Urdu Typesetting" panose="03020402040406030203" pitchFamily="66" charset="-78"/>
            </a:endParaRPr>
          </a:p>
          <a:p>
            <a:pPr eaLnBrk="1" hangingPunct="1">
              <a:spcBef>
                <a:spcPct val="0"/>
              </a:spcBef>
              <a:buClrTx/>
              <a:buFontTx/>
              <a:buNone/>
            </a:pPr>
            <a:r>
              <a:rPr lang="fa-IR" altLang="fa-IR" sz="6000">
                <a:solidFill>
                  <a:srgbClr val="00B050"/>
                </a:solidFill>
                <a:latin typeface="Urdu Typesetting" panose="03020402040406030203" pitchFamily="66" charset="-78"/>
                <a:cs typeface="Urdu Typesetting" panose="03020402040406030203" pitchFamily="66" charset="-78"/>
              </a:rPr>
              <a:t>متشکر از نگاه های گرمتان</a:t>
            </a:r>
          </a:p>
        </p:txBody>
      </p:sp>
    </p:spTree>
  </p:cSld>
  <p:clrMapOvr>
    <a:masterClrMapping/>
  </p:clrMapOvr>
  <p:transition spd="slow">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fa-IR" b="0"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زمین ساخت ورقه ای</a:t>
            </a:r>
            <a:endParaRPr lang="en-GB" b="0"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p:txBody>
      </p:sp>
      <p:pic>
        <p:nvPicPr>
          <p:cNvPr id="2052" name="Picture 4" descr="C:\Users\Marjan\Desktop\niloo\okoos\Earthcrust.jpg"/>
          <p:cNvPicPr>
            <a:picLocks noChangeAspect="1" noChangeArrowheads="1"/>
          </p:cNvPicPr>
          <p:nvPr/>
        </p:nvPicPr>
        <p:blipFill>
          <a:blip r:embed="rId2">
            <a:duotone>
              <a:schemeClr val="accent6">
                <a:shade val="45000"/>
                <a:satMod val="135000"/>
              </a:schemeClr>
              <a:prstClr val="white"/>
            </a:duotone>
          </a:blip>
          <a:srcRect/>
          <a:stretch>
            <a:fillRect/>
          </a:stretch>
        </p:blipFill>
        <p:spPr bwMode="auto">
          <a:xfrm>
            <a:off x="2285984" y="365738"/>
            <a:ext cx="4786346" cy="3733349"/>
          </a:xfrm>
          <a:prstGeom prst="rect">
            <a:avLst/>
          </a:prstGeom>
          <a:ln>
            <a:noFill/>
          </a:ln>
          <a:effectLst>
            <a:softEdge rad="112500"/>
          </a:effectLst>
        </p:spPr>
      </p:pic>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defRPr/>
            </a:pPr>
            <a:r>
              <a:rPr lang="fa-IR" sz="2800"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نظریه زمین ساخت ورقه ای از آغاز تا کنون</a:t>
            </a:r>
            <a:endParaRPr lang="en-GB" sz="2800"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p:txBody>
      </p:sp>
      <p:sp>
        <p:nvSpPr>
          <p:cNvPr id="6147" name="Rectangle 3"/>
          <p:cNvSpPr>
            <a:spLocks noGrp="1" noChangeArrowheads="1"/>
          </p:cNvSpPr>
          <p:nvPr>
            <p:ph type="body" idx="1"/>
          </p:nvPr>
        </p:nvSpPr>
        <p:spPr/>
        <p:txBody>
          <a:bodyPr/>
          <a:lstStyle/>
          <a:p>
            <a:pPr algn="just" rtl="1" eaLnBrk="1" hangingPunct="1"/>
            <a:r>
              <a:rPr lang="fa-IR" altLang="fa-IR" sz="2000" smtClean="0">
                <a:solidFill>
                  <a:schemeClr val="tx2"/>
                </a:solidFill>
                <a:latin typeface="Urdu Typesetting" panose="03020402040406030203" pitchFamily="66" charset="-78"/>
                <a:cs typeface="Urdu Typesetting" panose="03020402040406030203" pitchFamily="66" charset="-78"/>
              </a:rPr>
              <a:t> </a:t>
            </a:r>
            <a:r>
              <a:rPr lang="fa-IR" altLang="fa-IR" sz="2000" b="1" smtClean="0">
                <a:solidFill>
                  <a:schemeClr val="tx2"/>
                </a:solidFill>
                <a:latin typeface="Urdu Typesetting" panose="03020402040406030203" pitchFamily="66" charset="-78"/>
                <a:cs typeface="Urdu Typesetting" panose="03020402040406030203" pitchFamily="66" charset="-78"/>
              </a:rPr>
              <a:t>از سال 1912 میلادی اولین نظریات در رابطه با جابه جایی قاره ها ارائه شد و تا 1968 کامل گردید. مجموعه تلاش های دانشمندان در این سال ها مبدل به یک نظریه جامع تر با عنوان زمین ساخت ورقه ای گردید.</a:t>
            </a:r>
          </a:p>
          <a:p>
            <a:pPr algn="r" rtl="1" eaLnBrk="1" hangingPunct="1"/>
            <a:endParaRPr lang="en-GB" altLang="fa-IR" smtClean="0">
              <a:solidFill>
                <a:schemeClr val="tx2"/>
              </a:solidFill>
              <a:latin typeface="Urdu Typesetting" panose="03020402040406030203" pitchFamily="66" charset="-78"/>
              <a:cs typeface="Urdu Typesetting" panose="03020402040406030203" pitchFamily="66" charset="-78"/>
            </a:endParaRPr>
          </a:p>
        </p:txBody>
      </p:sp>
      <p:sp>
        <p:nvSpPr>
          <p:cNvPr id="6" name="AutoShape 3"/>
          <p:cNvSpPr>
            <a:spLocks noChangeArrowheads="1"/>
          </p:cNvSpPr>
          <p:nvPr/>
        </p:nvSpPr>
        <p:spPr bwMode="gray">
          <a:xfrm>
            <a:off x="1731963" y="3005138"/>
            <a:ext cx="5759450" cy="2638425"/>
          </a:xfrm>
          <a:prstGeom prst="upArrow">
            <a:avLst>
              <a:gd name="adj1" fmla="val 56944"/>
              <a:gd name="adj2" fmla="val 50782"/>
            </a:avLst>
          </a:prstGeom>
          <a:gradFill rotWithShape="1">
            <a:gsLst>
              <a:gs pos="0">
                <a:srgbClr val="BDBFB9"/>
              </a:gs>
              <a:gs pos="100000">
                <a:schemeClr val="bg1"/>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endParaRPr lang="fa-IR" altLang="fa-IR" sz="1800">
              <a:latin typeface="Urdu Typesetting" panose="03020402040406030203" pitchFamily="66" charset="-78"/>
              <a:cs typeface="Urdu Typesetting" panose="03020402040406030203" pitchFamily="66" charset="-78"/>
            </a:endParaRPr>
          </a:p>
        </p:txBody>
      </p:sp>
      <p:sp>
        <p:nvSpPr>
          <p:cNvPr id="7" name="AutoShape 4"/>
          <p:cNvSpPr>
            <a:spLocks noChangeArrowheads="1"/>
          </p:cNvSpPr>
          <p:nvPr/>
        </p:nvSpPr>
        <p:spPr bwMode="gray">
          <a:xfrm>
            <a:off x="1714500" y="2214563"/>
            <a:ext cx="5791200" cy="574675"/>
          </a:xfrm>
          <a:prstGeom prst="roundRect">
            <a:avLst>
              <a:gd name="adj" fmla="val 50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w="38100" algn="ctr">
            <a:solidFill>
              <a:srgbClr val="FFFFFF"/>
            </a:solidFill>
            <a:round/>
            <a:headEnd/>
            <a:tailEnd/>
          </a:ln>
          <a:effectLst>
            <a:outerShdw dist="63500" dir="3187806" algn="ctr" rotWithShape="0">
              <a:srgbClr val="001D3A"/>
            </a:outerShdw>
          </a:effectLst>
        </p:spPr>
        <p:txBody>
          <a:bodyPr wrap="none" anchor="ctr"/>
          <a:lstStyle/>
          <a:p>
            <a:pPr algn="ctr" eaLnBrk="1" hangingPunct="1">
              <a:defRPr/>
            </a:pPr>
            <a:r>
              <a:rPr lang="fa-IR" sz="2400" b="1" dirty="0">
                <a:solidFill>
                  <a:srgbClr val="FFFFFF"/>
                </a:solidFill>
                <a:latin typeface="Urdu Typesetting" panose="03020402040406030203" pitchFamily="66" charset="-78"/>
                <a:cs typeface="Urdu Typesetting" panose="03020402040406030203" pitchFamily="66" charset="-78"/>
              </a:rPr>
              <a:t>نظریه زمین ساخت ورقه ای 1968</a:t>
            </a:r>
            <a:endParaRPr lang="en-GB" sz="2000" b="1" dirty="0">
              <a:solidFill>
                <a:srgbClr val="FFFFFF"/>
              </a:solidFill>
              <a:latin typeface="Urdu Typesetting" panose="03020402040406030203" pitchFamily="66" charset="-78"/>
              <a:cs typeface="Urdu Typesetting" panose="03020402040406030203" pitchFamily="66" charset="-78"/>
            </a:endParaRPr>
          </a:p>
        </p:txBody>
      </p:sp>
      <p:sp>
        <p:nvSpPr>
          <p:cNvPr id="8" name="Text Box 5"/>
          <p:cNvSpPr txBox="1">
            <a:spLocks noChangeArrowheads="1"/>
          </p:cNvSpPr>
          <p:nvPr/>
        </p:nvSpPr>
        <p:spPr bwMode="auto">
          <a:xfrm>
            <a:off x="3557588" y="3857625"/>
            <a:ext cx="2352675" cy="369888"/>
          </a:xfrm>
          <a:prstGeom prst="rect">
            <a:avLst/>
          </a:prstGeom>
          <a:noFill/>
          <a:ln w="9525" algn="ctr">
            <a:noFill/>
            <a:miter lim="800000"/>
            <a:headEnd/>
            <a:tailEnd/>
          </a:ln>
          <a:effectLst/>
        </p:spPr>
        <p:txBody>
          <a:bodyPr wrap="none">
            <a:spAutoFit/>
          </a:bodyPr>
          <a:lstStyle/>
          <a:p>
            <a:pPr algn="ctr" eaLnBrk="1" hangingPunct="1">
              <a:defRPr/>
            </a:pPr>
            <a:r>
              <a:rPr lang="fa-IR" dirty="0">
                <a:solidFill>
                  <a:schemeClr val="tx2"/>
                </a:solidFill>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مراحل تکامل نظریه زمین ساخت ورقه ای</a:t>
            </a:r>
            <a:endParaRPr lang="en-GB" dirty="0">
              <a:solidFill>
                <a:schemeClr val="tx2"/>
              </a:solidFill>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p:txBody>
      </p:sp>
      <p:grpSp>
        <p:nvGrpSpPr>
          <p:cNvPr id="2" name="Group 6"/>
          <p:cNvGrpSpPr>
            <a:grpSpLocks/>
          </p:cNvGrpSpPr>
          <p:nvPr/>
        </p:nvGrpSpPr>
        <p:grpSpPr bwMode="auto">
          <a:xfrm>
            <a:off x="5676900" y="4791075"/>
            <a:ext cx="1544638" cy="1766888"/>
            <a:chOff x="4272" y="2823"/>
            <a:chExt cx="973" cy="1113"/>
          </a:xfrm>
        </p:grpSpPr>
        <p:sp>
          <p:nvSpPr>
            <p:cNvPr id="6166" name="Oval 7"/>
            <p:cNvSpPr>
              <a:spLocks noChangeArrowheads="1"/>
            </p:cNvSpPr>
            <p:nvPr/>
          </p:nvSpPr>
          <p:spPr bwMode="gray">
            <a:xfrm>
              <a:off x="4368" y="3744"/>
              <a:ext cx="816" cy="192"/>
            </a:xfrm>
            <a:prstGeom prst="ellipse">
              <a:avLst/>
            </a:prstGeom>
            <a:gradFill rotWithShape="1">
              <a:gsLst>
                <a:gs pos="0">
                  <a:srgbClr val="969696"/>
                </a:gs>
                <a:gs pos="100000">
                  <a:srgbClr val="FFFFF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en-US" altLang="fa-IR" sz="1800">
                <a:latin typeface="Urdu Typesetting" panose="03020402040406030203" pitchFamily="66" charset="-78"/>
                <a:cs typeface="Urdu Typesetting" panose="03020402040406030203" pitchFamily="66" charset="-78"/>
              </a:endParaRPr>
            </a:p>
          </p:txBody>
        </p:sp>
        <p:sp>
          <p:nvSpPr>
            <p:cNvPr id="11" name="Oval 8"/>
            <p:cNvSpPr>
              <a:spLocks noChangeArrowheads="1"/>
            </p:cNvSpPr>
            <p:nvPr/>
          </p:nvSpPr>
          <p:spPr bwMode="gray">
            <a:xfrm>
              <a:off x="4272" y="2823"/>
              <a:ext cx="973" cy="973"/>
            </a:xfrm>
            <a:prstGeom prst="ellipse">
              <a:avLst/>
            </a:prstGeom>
            <a:gradFill rotWithShape="1">
              <a:gsLst>
                <a:gs pos="0">
                  <a:schemeClr val="folHlink"/>
                </a:gs>
                <a:gs pos="100000">
                  <a:schemeClr val="folHlink">
                    <a:gamma/>
                    <a:shade val="57255"/>
                    <a:invGamma/>
                  </a:schemeClr>
                </a:gs>
              </a:gsLst>
              <a:path path="rect">
                <a:fillToRect l="100000" t="100000"/>
              </a:path>
            </a:gradFill>
            <a:ln w="9525" algn="ctr">
              <a:noFill/>
              <a:round/>
              <a:headEnd/>
              <a:tailEnd/>
            </a:ln>
            <a:effectLst/>
          </p:spPr>
          <p:txBody>
            <a:bodyPr wrap="none" anchor="ctr"/>
            <a:lstStyle/>
            <a:p>
              <a:pPr eaLnBrk="1" hangingPunct="1">
                <a:defRPr/>
              </a:pPr>
              <a:endParaRPr lang="en-GB">
                <a:latin typeface="Urdu Typesetting" panose="03020402040406030203" pitchFamily="66" charset="-78"/>
                <a:cs typeface="Urdu Typesetting" panose="03020402040406030203" pitchFamily="66" charset="-78"/>
              </a:endParaRPr>
            </a:p>
          </p:txBody>
        </p:sp>
        <p:sp>
          <p:nvSpPr>
            <p:cNvPr id="12" name="Oval 9"/>
            <p:cNvSpPr>
              <a:spLocks noChangeArrowheads="1"/>
            </p:cNvSpPr>
            <p:nvPr/>
          </p:nvSpPr>
          <p:spPr bwMode="gray">
            <a:xfrm>
              <a:off x="4293" y="2846"/>
              <a:ext cx="928" cy="929"/>
            </a:xfrm>
            <a:prstGeom prst="ellipse">
              <a:avLst/>
            </a:prstGeom>
            <a:gradFill rotWithShape="1">
              <a:gsLst>
                <a:gs pos="0">
                  <a:schemeClr val="folHlink">
                    <a:alpha val="85001"/>
                  </a:schemeClr>
                </a:gs>
                <a:gs pos="100000">
                  <a:schemeClr val="folHlink">
                    <a:gamma/>
                    <a:shade val="63529"/>
                    <a:invGamma/>
                  </a:schemeClr>
                </a:gs>
              </a:gsLst>
              <a:lin ang="2700000" scaled="1"/>
            </a:gradFill>
            <a:ln w="9525" algn="ctr">
              <a:noFill/>
              <a:round/>
              <a:headEnd/>
              <a:tailEnd/>
            </a:ln>
            <a:effectLst/>
          </p:spPr>
          <p:txBody>
            <a:bodyPr wrap="none" anchor="ctr"/>
            <a:lstStyle/>
            <a:p>
              <a:pPr eaLnBrk="1" hangingPunct="1">
                <a:defRPr/>
              </a:pPr>
              <a:endParaRPr lang="en-GB">
                <a:latin typeface="Urdu Typesetting" panose="03020402040406030203" pitchFamily="66" charset="-78"/>
                <a:cs typeface="Urdu Typesetting" panose="03020402040406030203" pitchFamily="66" charset="-78"/>
              </a:endParaRPr>
            </a:p>
          </p:txBody>
        </p:sp>
        <p:sp>
          <p:nvSpPr>
            <p:cNvPr id="13" name="Oval 10"/>
            <p:cNvSpPr>
              <a:spLocks noChangeArrowheads="1"/>
            </p:cNvSpPr>
            <p:nvPr/>
          </p:nvSpPr>
          <p:spPr bwMode="gray">
            <a:xfrm>
              <a:off x="4329" y="2880"/>
              <a:ext cx="839" cy="839"/>
            </a:xfrm>
            <a:prstGeom prst="ellipse">
              <a:avLst/>
            </a:prstGeom>
            <a:gradFill rotWithShape="1">
              <a:gsLst>
                <a:gs pos="0">
                  <a:schemeClr val="folHlink"/>
                </a:gs>
                <a:gs pos="100000">
                  <a:schemeClr val="folHlink">
                    <a:gamma/>
                    <a:shade val="72549"/>
                    <a:invGamma/>
                  </a:schemeClr>
                </a:gs>
              </a:gsLst>
              <a:lin ang="2700000" scaled="1"/>
            </a:gradFill>
            <a:ln w="9525" algn="ctr">
              <a:noFill/>
              <a:round/>
              <a:headEnd/>
              <a:tailEnd/>
            </a:ln>
            <a:effectLst/>
          </p:spPr>
          <p:txBody>
            <a:bodyPr wrap="none" anchor="ctr"/>
            <a:lstStyle/>
            <a:p>
              <a:pPr eaLnBrk="1" hangingPunct="1">
                <a:defRPr/>
              </a:pPr>
              <a:endParaRPr lang="en-GB">
                <a:latin typeface="Urdu Typesetting" panose="03020402040406030203" pitchFamily="66" charset="-78"/>
                <a:cs typeface="Urdu Typesetting" panose="03020402040406030203" pitchFamily="66" charset="-78"/>
              </a:endParaRPr>
            </a:p>
          </p:txBody>
        </p:sp>
        <p:pic>
          <p:nvPicPr>
            <p:cNvPr id="6170" name="Picture 11"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293" y="2880"/>
              <a:ext cx="6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71" name="Text Box 12"/>
            <p:cNvSpPr txBox="1">
              <a:spLocks noChangeArrowheads="1"/>
            </p:cNvSpPr>
            <p:nvPr/>
          </p:nvSpPr>
          <p:spPr bwMode="gray">
            <a:xfrm>
              <a:off x="4524" y="3090"/>
              <a:ext cx="477" cy="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Tx/>
                <a:buNone/>
              </a:pPr>
              <a:r>
                <a:rPr lang="fa-IR" altLang="fa-IR" sz="2000" b="1">
                  <a:solidFill>
                    <a:srgbClr val="FFFFFF"/>
                  </a:solidFill>
                  <a:latin typeface="Urdu Typesetting" panose="03020402040406030203" pitchFamily="66" charset="-78"/>
                  <a:cs typeface="Urdu Typesetting" panose="03020402040406030203" pitchFamily="66" charset="-78"/>
                </a:rPr>
                <a:t>نظریه وگنر</a:t>
              </a:r>
            </a:p>
            <a:p>
              <a:pPr algn="ctr" eaLnBrk="1" hangingPunct="1">
                <a:spcBef>
                  <a:spcPct val="0"/>
                </a:spcBef>
                <a:buClrTx/>
                <a:buFontTx/>
                <a:buNone/>
              </a:pPr>
              <a:r>
                <a:rPr lang="fa-IR" altLang="fa-IR" sz="2000" b="1">
                  <a:solidFill>
                    <a:srgbClr val="FFFFFF"/>
                  </a:solidFill>
                  <a:latin typeface="Urdu Typesetting" panose="03020402040406030203" pitchFamily="66" charset="-78"/>
                  <a:cs typeface="Urdu Typesetting" panose="03020402040406030203" pitchFamily="66" charset="-78"/>
                </a:rPr>
                <a:t>1912</a:t>
              </a:r>
              <a:endParaRPr lang="en-GB" altLang="fa-IR" sz="2000">
                <a:solidFill>
                  <a:srgbClr val="FFFFFF"/>
                </a:solidFill>
                <a:latin typeface="Urdu Typesetting" panose="03020402040406030203" pitchFamily="66" charset="-78"/>
                <a:cs typeface="Urdu Typesetting" panose="03020402040406030203" pitchFamily="66" charset="-78"/>
              </a:endParaRPr>
            </a:p>
          </p:txBody>
        </p:sp>
      </p:grpSp>
      <p:grpSp>
        <p:nvGrpSpPr>
          <p:cNvPr id="3" name="Group 13"/>
          <p:cNvGrpSpPr>
            <a:grpSpLocks/>
          </p:cNvGrpSpPr>
          <p:nvPr/>
        </p:nvGrpSpPr>
        <p:grpSpPr bwMode="auto">
          <a:xfrm>
            <a:off x="3695700" y="4791075"/>
            <a:ext cx="1544638" cy="1766888"/>
            <a:chOff x="3024" y="2823"/>
            <a:chExt cx="973" cy="1113"/>
          </a:xfrm>
        </p:grpSpPr>
        <p:sp>
          <p:nvSpPr>
            <p:cNvPr id="6160" name="Oval 14"/>
            <p:cNvSpPr>
              <a:spLocks noChangeArrowheads="1"/>
            </p:cNvSpPr>
            <p:nvPr/>
          </p:nvSpPr>
          <p:spPr bwMode="gray">
            <a:xfrm>
              <a:off x="3120" y="3744"/>
              <a:ext cx="816" cy="192"/>
            </a:xfrm>
            <a:prstGeom prst="ellipse">
              <a:avLst/>
            </a:prstGeom>
            <a:gradFill rotWithShape="1">
              <a:gsLst>
                <a:gs pos="0">
                  <a:srgbClr val="969696"/>
                </a:gs>
                <a:gs pos="100000">
                  <a:srgbClr val="FFFFF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en-US" altLang="fa-IR" sz="1800">
                <a:latin typeface="Urdu Typesetting" panose="03020402040406030203" pitchFamily="66" charset="-78"/>
                <a:cs typeface="Urdu Typesetting" panose="03020402040406030203" pitchFamily="66" charset="-78"/>
              </a:endParaRPr>
            </a:p>
          </p:txBody>
        </p:sp>
        <p:sp>
          <p:nvSpPr>
            <p:cNvPr id="18" name="Oval 15"/>
            <p:cNvSpPr>
              <a:spLocks noChangeArrowheads="1"/>
            </p:cNvSpPr>
            <p:nvPr/>
          </p:nvSpPr>
          <p:spPr bwMode="gray">
            <a:xfrm>
              <a:off x="3024" y="2823"/>
              <a:ext cx="973" cy="973"/>
            </a:xfrm>
            <a:prstGeom prst="ellipse">
              <a:avLst/>
            </a:prstGeom>
            <a:gradFill rotWithShape="1">
              <a:gsLst>
                <a:gs pos="0">
                  <a:schemeClr val="accent1"/>
                </a:gs>
                <a:gs pos="100000">
                  <a:schemeClr val="accent1">
                    <a:gamma/>
                    <a:shade val="57255"/>
                    <a:invGamma/>
                  </a:schemeClr>
                </a:gs>
              </a:gsLst>
              <a:path path="rect">
                <a:fillToRect l="100000" t="100000"/>
              </a:path>
            </a:gradFill>
            <a:ln w="9525" algn="ctr">
              <a:noFill/>
              <a:round/>
              <a:headEnd/>
              <a:tailEnd/>
            </a:ln>
            <a:effectLst/>
          </p:spPr>
          <p:txBody>
            <a:bodyPr wrap="none" anchor="ctr"/>
            <a:lstStyle/>
            <a:p>
              <a:pPr eaLnBrk="1" hangingPunct="1">
                <a:defRPr/>
              </a:pPr>
              <a:endParaRPr lang="en-GB">
                <a:latin typeface="Urdu Typesetting" panose="03020402040406030203" pitchFamily="66" charset="-78"/>
                <a:cs typeface="Urdu Typesetting" panose="03020402040406030203" pitchFamily="66" charset="-78"/>
              </a:endParaRPr>
            </a:p>
          </p:txBody>
        </p:sp>
        <p:sp>
          <p:nvSpPr>
            <p:cNvPr id="19" name="Oval 16"/>
            <p:cNvSpPr>
              <a:spLocks noChangeArrowheads="1"/>
            </p:cNvSpPr>
            <p:nvPr/>
          </p:nvSpPr>
          <p:spPr bwMode="gray">
            <a:xfrm>
              <a:off x="3045" y="2846"/>
              <a:ext cx="928" cy="929"/>
            </a:xfrm>
            <a:prstGeom prst="ellipse">
              <a:avLst/>
            </a:prstGeom>
            <a:gradFill rotWithShape="1">
              <a:gsLst>
                <a:gs pos="0">
                  <a:schemeClr val="accent1">
                    <a:alpha val="85001"/>
                  </a:schemeClr>
                </a:gs>
                <a:gs pos="100000">
                  <a:schemeClr val="accent1">
                    <a:gamma/>
                    <a:shade val="63529"/>
                    <a:invGamma/>
                  </a:schemeClr>
                </a:gs>
              </a:gsLst>
              <a:lin ang="2700000" scaled="1"/>
            </a:gradFill>
            <a:ln w="9525" algn="ctr">
              <a:noFill/>
              <a:round/>
              <a:headEnd/>
              <a:tailEnd/>
            </a:ln>
            <a:effectLst/>
          </p:spPr>
          <p:txBody>
            <a:bodyPr wrap="none" anchor="ctr"/>
            <a:lstStyle/>
            <a:p>
              <a:pPr eaLnBrk="1" hangingPunct="1">
                <a:defRPr/>
              </a:pPr>
              <a:endParaRPr lang="en-GB">
                <a:latin typeface="Urdu Typesetting" panose="03020402040406030203" pitchFamily="66" charset="-78"/>
                <a:cs typeface="Urdu Typesetting" panose="03020402040406030203" pitchFamily="66" charset="-78"/>
              </a:endParaRPr>
            </a:p>
          </p:txBody>
        </p:sp>
        <p:sp>
          <p:nvSpPr>
            <p:cNvPr id="20" name="Oval 17"/>
            <p:cNvSpPr>
              <a:spLocks noChangeArrowheads="1"/>
            </p:cNvSpPr>
            <p:nvPr/>
          </p:nvSpPr>
          <p:spPr bwMode="gray">
            <a:xfrm>
              <a:off x="3081" y="2880"/>
              <a:ext cx="839" cy="839"/>
            </a:xfrm>
            <a:prstGeom prst="ellipse">
              <a:avLst/>
            </a:prstGeom>
            <a:gradFill rotWithShape="1">
              <a:gsLst>
                <a:gs pos="0">
                  <a:schemeClr val="accent1"/>
                </a:gs>
                <a:gs pos="100000">
                  <a:schemeClr val="accent1">
                    <a:gamma/>
                    <a:shade val="72549"/>
                    <a:invGamma/>
                  </a:schemeClr>
                </a:gs>
              </a:gsLst>
              <a:lin ang="2700000" scaled="1"/>
            </a:gradFill>
            <a:ln w="9525" algn="ctr">
              <a:noFill/>
              <a:round/>
              <a:headEnd/>
              <a:tailEnd/>
            </a:ln>
            <a:effectLst/>
          </p:spPr>
          <p:txBody>
            <a:bodyPr wrap="none" anchor="ctr"/>
            <a:lstStyle/>
            <a:p>
              <a:pPr eaLnBrk="1" hangingPunct="1">
                <a:defRPr/>
              </a:pPr>
              <a:endParaRPr lang="en-GB">
                <a:latin typeface="Urdu Typesetting" panose="03020402040406030203" pitchFamily="66" charset="-78"/>
                <a:cs typeface="Urdu Typesetting" panose="03020402040406030203" pitchFamily="66" charset="-78"/>
              </a:endParaRPr>
            </a:p>
          </p:txBody>
        </p:sp>
        <p:pic>
          <p:nvPicPr>
            <p:cNvPr id="6164" name="Picture 18"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3045" y="2880"/>
              <a:ext cx="6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65" name="Text Box 19"/>
            <p:cNvSpPr txBox="1">
              <a:spLocks noChangeArrowheads="1"/>
            </p:cNvSpPr>
            <p:nvPr/>
          </p:nvSpPr>
          <p:spPr bwMode="gray">
            <a:xfrm>
              <a:off x="3246" y="3000"/>
              <a:ext cx="507" cy="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Tx/>
                <a:buNone/>
              </a:pPr>
              <a:r>
                <a:rPr lang="fa-IR" altLang="fa-IR" sz="2000" b="1">
                  <a:solidFill>
                    <a:srgbClr val="FFFFFF"/>
                  </a:solidFill>
                  <a:latin typeface="Urdu Typesetting" panose="03020402040406030203" pitchFamily="66" charset="-78"/>
                  <a:cs typeface="Urdu Typesetting" panose="03020402040406030203" pitchFamily="66" charset="-78"/>
                </a:rPr>
                <a:t>نظریه دوتوا </a:t>
              </a:r>
            </a:p>
            <a:p>
              <a:pPr algn="ctr" eaLnBrk="1" hangingPunct="1">
                <a:spcBef>
                  <a:spcPct val="0"/>
                </a:spcBef>
                <a:buClrTx/>
                <a:buFontTx/>
                <a:buNone/>
              </a:pPr>
              <a:r>
                <a:rPr lang="fa-IR" altLang="fa-IR" sz="2000" b="1">
                  <a:solidFill>
                    <a:srgbClr val="FFFFFF"/>
                  </a:solidFill>
                  <a:latin typeface="Urdu Typesetting" panose="03020402040406030203" pitchFamily="66" charset="-78"/>
                  <a:cs typeface="Urdu Typesetting" panose="03020402040406030203" pitchFamily="66" charset="-78"/>
                </a:rPr>
                <a:t>و هولمز</a:t>
              </a:r>
            </a:p>
            <a:p>
              <a:pPr algn="ctr" eaLnBrk="1" hangingPunct="1">
                <a:spcBef>
                  <a:spcPct val="0"/>
                </a:spcBef>
                <a:buClrTx/>
                <a:buFontTx/>
                <a:buNone/>
              </a:pPr>
              <a:r>
                <a:rPr lang="fa-IR" altLang="fa-IR" sz="2000" b="1">
                  <a:solidFill>
                    <a:srgbClr val="FFFFFF"/>
                  </a:solidFill>
                  <a:latin typeface="Urdu Typesetting" panose="03020402040406030203" pitchFamily="66" charset="-78"/>
                  <a:cs typeface="Urdu Typesetting" panose="03020402040406030203" pitchFamily="66" charset="-78"/>
                </a:rPr>
                <a:t>1937</a:t>
              </a:r>
              <a:endParaRPr lang="en-GB" altLang="fa-IR" sz="2000" b="1">
                <a:solidFill>
                  <a:srgbClr val="FFFFFF"/>
                </a:solidFill>
                <a:latin typeface="Urdu Typesetting" panose="03020402040406030203" pitchFamily="66" charset="-78"/>
                <a:cs typeface="Urdu Typesetting" panose="03020402040406030203" pitchFamily="66" charset="-78"/>
              </a:endParaRPr>
            </a:p>
          </p:txBody>
        </p:sp>
      </p:grpSp>
      <p:grpSp>
        <p:nvGrpSpPr>
          <p:cNvPr id="4" name="Group 20"/>
          <p:cNvGrpSpPr>
            <a:grpSpLocks/>
          </p:cNvGrpSpPr>
          <p:nvPr/>
        </p:nvGrpSpPr>
        <p:grpSpPr bwMode="auto">
          <a:xfrm>
            <a:off x="1714500" y="4791075"/>
            <a:ext cx="1544638" cy="1766888"/>
            <a:chOff x="1776" y="2823"/>
            <a:chExt cx="973" cy="1113"/>
          </a:xfrm>
        </p:grpSpPr>
        <p:sp>
          <p:nvSpPr>
            <p:cNvPr id="6154" name="Oval 21"/>
            <p:cNvSpPr>
              <a:spLocks noChangeArrowheads="1"/>
            </p:cNvSpPr>
            <p:nvPr/>
          </p:nvSpPr>
          <p:spPr bwMode="gray">
            <a:xfrm>
              <a:off x="1872" y="3744"/>
              <a:ext cx="816" cy="192"/>
            </a:xfrm>
            <a:prstGeom prst="ellipse">
              <a:avLst/>
            </a:prstGeom>
            <a:gradFill rotWithShape="1">
              <a:gsLst>
                <a:gs pos="0">
                  <a:srgbClr val="969696"/>
                </a:gs>
                <a:gs pos="100000">
                  <a:srgbClr val="FFFFF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en-US" altLang="fa-IR" sz="1800">
                <a:latin typeface="Urdu Typesetting" panose="03020402040406030203" pitchFamily="66" charset="-78"/>
                <a:cs typeface="Urdu Typesetting" panose="03020402040406030203" pitchFamily="66" charset="-78"/>
              </a:endParaRPr>
            </a:p>
          </p:txBody>
        </p:sp>
        <p:sp>
          <p:nvSpPr>
            <p:cNvPr id="25" name="Oval 22"/>
            <p:cNvSpPr>
              <a:spLocks noChangeArrowheads="1"/>
            </p:cNvSpPr>
            <p:nvPr/>
          </p:nvSpPr>
          <p:spPr bwMode="gray">
            <a:xfrm>
              <a:off x="1776" y="2823"/>
              <a:ext cx="973" cy="973"/>
            </a:xfrm>
            <a:prstGeom prst="ellipse">
              <a:avLst/>
            </a:prstGeom>
            <a:gradFill rotWithShape="1">
              <a:gsLst>
                <a:gs pos="0">
                  <a:schemeClr val="hlink"/>
                </a:gs>
                <a:gs pos="100000">
                  <a:schemeClr val="hlink">
                    <a:gamma/>
                    <a:shade val="57255"/>
                    <a:invGamma/>
                  </a:schemeClr>
                </a:gs>
              </a:gsLst>
              <a:path path="rect">
                <a:fillToRect l="100000" t="100000"/>
              </a:path>
            </a:gradFill>
            <a:ln w="9525" algn="ctr">
              <a:noFill/>
              <a:round/>
              <a:headEnd/>
              <a:tailEnd/>
            </a:ln>
            <a:effectLst/>
          </p:spPr>
          <p:txBody>
            <a:bodyPr wrap="none" anchor="ctr"/>
            <a:lstStyle/>
            <a:p>
              <a:pPr eaLnBrk="1" hangingPunct="1">
                <a:defRPr/>
              </a:pPr>
              <a:endParaRPr lang="en-GB">
                <a:latin typeface="Urdu Typesetting" panose="03020402040406030203" pitchFamily="66" charset="-78"/>
                <a:cs typeface="Urdu Typesetting" panose="03020402040406030203" pitchFamily="66" charset="-78"/>
              </a:endParaRPr>
            </a:p>
          </p:txBody>
        </p:sp>
        <p:sp>
          <p:nvSpPr>
            <p:cNvPr id="26" name="Oval 23"/>
            <p:cNvSpPr>
              <a:spLocks noChangeArrowheads="1"/>
            </p:cNvSpPr>
            <p:nvPr/>
          </p:nvSpPr>
          <p:spPr bwMode="gray">
            <a:xfrm>
              <a:off x="1797" y="2846"/>
              <a:ext cx="928" cy="929"/>
            </a:xfrm>
            <a:prstGeom prst="ellipse">
              <a:avLst/>
            </a:prstGeom>
            <a:gradFill rotWithShape="1">
              <a:gsLst>
                <a:gs pos="0">
                  <a:schemeClr val="hlink">
                    <a:alpha val="85001"/>
                  </a:schemeClr>
                </a:gs>
                <a:gs pos="100000">
                  <a:schemeClr val="hlink">
                    <a:gamma/>
                    <a:shade val="63529"/>
                    <a:invGamma/>
                  </a:schemeClr>
                </a:gs>
              </a:gsLst>
              <a:lin ang="2700000" scaled="1"/>
            </a:gradFill>
            <a:ln w="9525" algn="ctr">
              <a:noFill/>
              <a:round/>
              <a:headEnd/>
              <a:tailEnd/>
            </a:ln>
            <a:effectLst/>
          </p:spPr>
          <p:txBody>
            <a:bodyPr wrap="none" anchor="ctr"/>
            <a:lstStyle/>
            <a:p>
              <a:pPr eaLnBrk="1" hangingPunct="1">
                <a:defRPr/>
              </a:pPr>
              <a:endParaRPr lang="en-GB">
                <a:latin typeface="Urdu Typesetting" panose="03020402040406030203" pitchFamily="66" charset="-78"/>
                <a:cs typeface="Urdu Typesetting" panose="03020402040406030203" pitchFamily="66" charset="-78"/>
              </a:endParaRPr>
            </a:p>
          </p:txBody>
        </p:sp>
        <p:sp>
          <p:nvSpPr>
            <p:cNvPr id="27" name="Oval 24"/>
            <p:cNvSpPr>
              <a:spLocks noChangeArrowheads="1"/>
            </p:cNvSpPr>
            <p:nvPr/>
          </p:nvSpPr>
          <p:spPr bwMode="gray">
            <a:xfrm>
              <a:off x="1833" y="2880"/>
              <a:ext cx="839" cy="839"/>
            </a:xfrm>
            <a:prstGeom prst="ellipse">
              <a:avLst/>
            </a:prstGeom>
            <a:gradFill rotWithShape="1">
              <a:gsLst>
                <a:gs pos="0">
                  <a:schemeClr val="hlink"/>
                </a:gs>
                <a:gs pos="100000">
                  <a:schemeClr val="hlink">
                    <a:gamma/>
                    <a:shade val="72549"/>
                    <a:invGamma/>
                  </a:schemeClr>
                </a:gs>
              </a:gsLst>
              <a:lin ang="2700000" scaled="1"/>
            </a:gradFill>
            <a:ln w="9525" algn="ctr">
              <a:noFill/>
              <a:round/>
              <a:headEnd/>
              <a:tailEnd/>
            </a:ln>
            <a:effectLst/>
          </p:spPr>
          <p:txBody>
            <a:bodyPr wrap="none" anchor="ctr"/>
            <a:lstStyle/>
            <a:p>
              <a:pPr eaLnBrk="1" hangingPunct="1">
                <a:defRPr/>
              </a:pPr>
              <a:endParaRPr lang="en-GB">
                <a:latin typeface="Urdu Typesetting" panose="03020402040406030203" pitchFamily="66" charset="-78"/>
                <a:cs typeface="Urdu Typesetting" panose="03020402040406030203" pitchFamily="66" charset="-78"/>
              </a:endParaRPr>
            </a:p>
          </p:txBody>
        </p:sp>
        <p:pic>
          <p:nvPicPr>
            <p:cNvPr id="6158" name="Picture 2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1797" y="2880"/>
              <a:ext cx="6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9" name="Text Box 26"/>
            <p:cNvSpPr txBox="1">
              <a:spLocks noChangeArrowheads="1"/>
            </p:cNvSpPr>
            <p:nvPr/>
          </p:nvSpPr>
          <p:spPr bwMode="gray">
            <a:xfrm>
              <a:off x="2006" y="3090"/>
              <a:ext cx="503" cy="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Tx/>
                <a:buNone/>
              </a:pPr>
              <a:r>
                <a:rPr lang="fa-IR" altLang="fa-IR" sz="2000" b="1">
                  <a:solidFill>
                    <a:srgbClr val="FFFFFF"/>
                  </a:solidFill>
                  <a:latin typeface="Urdu Typesetting" panose="03020402040406030203" pitchFamily="66" charset="-78"/>
                  <a:cs typeface="Urdu Typesetting" panose="03020402040406030203" pitchFamily="66" charset="-78"/>
                </a:rPr>
                <a:t>نظریه هس</a:t>
              </a:r>
            </a:p>
            <a:p>
              <a:pPr algn="ctr" eaLnBrk="1" hangingPunct="1">
                <a:spcBef>
                  <a:spcPct val="0"/>
                </a:spcBef>
                <a:buClrTx/>
                <a:buFontTx/>
                <a:buNone/>
              </a:pPr>
              <a:r>
                <a:rPr lang="fa-IR" altLang="fa-IR" sz="2000" b="1">
                  <a:solidFill>
                    <a:srgbClr val="FFFFFF"/>
                  </a:solidFill>
                  <a:latin typeface="Urdu Typesetting" panose="03020402040406030203" pitchFamily="66" charset="-78"/>
                  <a:cs typeface="Urdu Typesetting" panose="03020402040406030203" pitchFamily="66" charset="-78"/>
                </a:rPr>
                <a:t>1960</a:t>
              </a:r>
              <a:endParaRPr lang="en-GB" altLang="fa-IR" sz="2000" b="1">
                <a:solidFill>
                  <a:srgbClr val="FFFFFF"/>
                </a:solidFill>
                <a:latin typeface="Urdu Typesetting" panose="03020402040406030203" pitchFamily="66" charset="-78"/>
                <a:cs typeface="Urdu Typesetting" panose="03020402040406030203" pitchFamily="66" charset="-78"/>
              </a:endParaRP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ppt_x</p:attrName>
                                        </p:attrNameLst>
                                      </p:cBhvr>
                                      <p:tavLst>
                                        <p:tav tm="0">
                                          <p:val>
                                            <p:strVal val="#ppt_x"/>
                                          </p:val>
                                        </p:tav>
                                        <p:tav tm="100000">
                                          <p:val>
                                            <p:strVal val="#ppt_x"/>
                                          </p:val>
                                        </p:tav>
                                      </p:tavLst>
                                    </p:anim>
                                    <p:anim calcmode="lin" valueType="num">
                                      <p:cBhvr>
                                        <p:cTn id="9" dur="1800" decel="100000" fill="hold"/>
                                        <p:tgtEl>
                                          <p:spTgt spid="2"/>
                                        </p:tgtEl>
                                        <p:attrNameLst>
                                          <p:attrName>ppt_y</p:attrName>
                                        </p:attrNameLst>
                                      </p:cBhvr>
                                      <p:tavLst>
                                        <p:tav tm="0">
                                          <p:val>
                                            <p:strVal val="#ppt_y+1"/>
                                          </p:val>
                                        </p:tav>
                                        <p:tav tm="100000">
                                          <p:val>
                                            <p:strVal val="#ppt_y-.03"/>
                                          </p:val>
                                        </p:tav>
                                      </p:tavLst>
                                    </p:anim>
                                    <p:anim calcmode="lin" valueType="num">
                                      <p:cBhvr>
                                        <p:cTn id="10" dur="200" accel="100000" fill="hold">
                                          <p:stCondLst>
                                            <p:cond delay="1800"/>
                                          </p:stCondLst>
                                        </p:cTn>
                                        <p:tgtEl>
                                          <p:spTgt spid="2"/>
                                        </p:tgtEl>
                                        <p:attrNameLst>
                                          <p:attrName>ppt_y</p:attrName>
                                        </p:attrNameLst>
                                      </p:cBhvr>
                                      <p:tavLst>
                                        <p:tav tm="0">
                                          <p:val>
                                            <p:strVal val="#ppt_y-.03"/>
                                          </p:val>
                                        </p:tav>
                                        <p:tav tm="100000">
                                          <p:val>
                                            <p:strVal val="#ppt_y"/>
                                          </p:val>
                                        </p:tav>
                                      </p:tavLst>
                                    </p:anim>
                                  </p:childTnLst>
                                </p:cTn>
                              </p:par>
                            </p:childTnLst>
                          </p:cTn>
                        </p:par>
                        <p:par>
                          <p:cTn id="11" fill="hold" nodeType="afterGroup">
                            <p:stCondLst>
                              <p:cond delay="2000"/>
                            </p:stCondLst>
                            <p:childTnLst>
                              <p:par>
                                <p:cTn id="12" presetID="37" presetClass="entr" presetSubtype="0" fill="hold"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2000"/>
                                        <p:tgtEl>
                                          <p:spTgt spid="3"/>
                                        </p:tgtEl>
                                      </p:cBhvr>
                                    </p:animEffect>
                                    <p:anim calcmode="lin" valueType="num">
                                      <p:cBhvr>
                                        <p:cTn id="15" dur="2000" fill="hold"/>
                                        <p:tgtEl>
                                          <p:spTgt spid="3"/>
                                        </p:tgtEl>
                                        <p:attrNameLst>
                                          <p:attrName>ppt_x</p:attrName>
                                        </p:attrNameLst>
                                      </p:cBhvr>
                                      <p:tavLst>
                                        <p:tav tm="0">
                                          <p:val>
                                            <p:strVal val="#ppt_x"/>
                                          </p:val>
                                        </p:tav>
                                        <p:tav tm="100000">
                                          <p:val>
                                            <p:strVal val="#ppt_x"/>
                                          </p:val>
                                        </p:tav>
                                      </p:tavLst>
                                    </p:anim>
                                    <p:anim calcmode="lin" valueType="num">
                                      <p:cBhvr>
                                        <p:cTn id="16" dur="1800" decel="100000" fill="hold"/>
                                        <p:tgtEl>
                                          <p:spTgt spid="3"/>
                                        </p:tgtEl>
                                        <p:attrNameLst>
                                          <p:attrName>ppt_y</p:attrName>
                                        </p:attrNameLst>
                                      </p:cBhvr>
                                      <p:tavLst>
                                        <p:tav tm="0">
                                          <p:val>
                                            <p:strVal val="#ppt_y+1"/>
                                          </p:val>
                                        </p:tav>
                                        <p:tav tm="100000">
                                          <p:val>
                                            <p:strVal val="#ppt_y-.03"/>
                                          </p:val>
                                        </p:tav>
                                      </p:tavLst>
                                    </p:anim>
                                    <p:anim calcmode="lin" valueType="num">
                                      <p:cBhvr>
                                        <p:cTn id="17" dur="200" accel="100000" fill="hold">
                                          <p:stCondLst>
                                            <p:cond delay="1800"/>
                                          </p:stCondLst>
                                        </p:cTn>
                                        <p:tgtEl>
                                          <p:spTgt spid="3"/>
                                        </p:tgtEl>
                                        <p:attrNameLst>
                                          <p:attrName>ppt_y</p:attrName>
                                        </p:attrNameLst>
                                      </p:cBhvr>
                                      <p:tavLst>
                                        <p:tav tm="0">
                                          <p:val>
                                            <p:strVal val="#ppt_y-.03"/>
                                          </p:val>
                                        </p:tav>
                                        <p:tav tm="100000">
                                          <p:val>
                                            <p:strVal val="#ppt_y"/>
                                          </p:val>
                                        </p:tav>
                                      </p:tavLst>
                                    </p:anim>
                                  </p:childTnLst>
                                </p:cTn>
                              </p:par>
                            </p:childTnLst>
                          </p:cTn>
                        </p:par>
                        <p:par>
                          <p:cTn id="18" fill="hold" nodeType="afterGroup">
                            <p:stCondLst>
                              <p:cond delay="4000"/>
                            </p:stCondLst>
                            <p:childTnLst>
                              <p:par>
                                <p:cTn id="19" presetID="37" presetClass="entr" presetSubtype="0"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ppt_x</p:attrName>
                                        </p:attrNameLst>
                                      </p:cBhvr>
                                      <p:tavLst>
                                        <p:tav tm="0">
                                          <p:val>
                                            <p:strVal val="#ppt_x"/>
                                          </p:val>
                                        </p:tav>
                                        <p:tav tm="100000">
                                          <p:val>
                                            <p:strVal val="#ppt_x"/>
                                          </p:val>
                                        </p:tav>
                                      </p:tavLst>
                                    </p:anim>
                                    <p:anim calcmode="lin" valueType="num">
                                      <p:cBhvr>
                                        <p:cTn id="23" dur="1800" decel="100000" fill="hold"/>
                                        <p:tgtEl>
                                          <p:spTgt spid="4"/>
                                        </p:tgtEl>
                                        <p:attrNameLst>
                                          <p:attrName>ppt_y</p:attrName>
                                        </p:attrNameLst>
                                      </p:cBhvr>
                                      <p:tavLst>
                                        <p:tav tm="0">
                                          <p:val>
                                            <p:strVal val="#ppt_y+1"/>
                                          </p:val>
                                        </p:tav>
                                        <p:tav tm="100000">
                                          <p:val>
                                            <p:strVal val="#ppt_y-.03"/>
                                          </p:val>
                                        </p:tav>
                                      </p:tavLst>
                                    </p:anim>
                                    <p:anim calcmode="lin" valueType="num">
                                      <p:cBhvr>
                                        <p:cTn id="24" dur="200" accel="100000" fill="hold">
                                          <p:stCondLst>
                                            <p:cond delay="18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6" presetClass="emph" presetSubtype="0" fill="hold" grpId="0" nodeType="clickEffect">
                                  <p:stCondLst>
                                    <p:cond delay="0"/>
                                  </p:stCondLst>
                                  <p:childTnLst>
                                    <p:animEffect transition="out" filter="fade">
                                      <p:cBhvr>
                                        <p:cTn id="28" dur="1000" tmFilter="0, 0; .2, .5; .8, .5; 1, 0"/>
                                        <p:tgtEl>
                                          <p:spTgt spid="6"/>
                                        </p:tgtEl>
                                      </p:cBhvr>
                                    </p:animEffect>
                                    <p:animScale>
                                      <p:cBhvr>
                                        <p:cTn id="29" dur="500" autoRev="1" fill="hold"/>
                                        <p:tgtEl>
                                          <p:spTgt spid="6"/>
                                        </p:tgtEl>
                                      </p:cBhvr>
                                      <p:by x="105000" y="105000"/>
                                    </p:animScale>
                                  </p:childTnLst>
                                </p:cTn>
                              </p:par>
                              <p:par>
                                <p:cTn id="30" presetID="26" presetClass="emph" presetSubtype="0" fill="hold" grpId="0" nodeType="withEffect">
                                  <p:stCondLst>
                                    <p:cond delay="0"/>
                                  </p:stCondLst>
                                  <p:childTnLst>
                                    <p:animEffect transition="out" filter="fade">
                                      <p:cBhvr>
                                        <p:cTn id="31" dur="1000" tmFilter="0, 0; .2, .5; .8, .5; 1, 0"/>
                                        <p:tgtEl>
                                          <p:spTgt spid="7"/>
                                        </p:tgtEl>
                                      </p:cBhvr>
                                    </p:animEffect>
                                    <p:animScale>
                                      <p:cBhvr>
                                        <p:cTn id="32" dur="500" autoRev="1" fill="hold"/>
                                        <p:tgtEl>
                                          <p:spTgt spid="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fa-IR" sz="3200" dirty="0" smtClean="0">
                <a:effectLst>
                  <a:outerShdw blurRad="38100" dist="38100" dir="2700000" algn="tl">
                    <a:srgbClr val="000000">
                      <a:alpha val="43137"/>
                    </a:srgbClr>
                  </a:outerShdw>
                </a:effectLst>
                <a:cs typeface="B Homa" pitchFamily="2" charset="-78"/>
              </a:rPr>
              <a:t>نظریه آلفرد وگنر</a:t>
            </a:r>
            <a:endParaRPr lang="en-GB" sz="3200" dirty="0" smtClean="0">
              <a:effectLst>
                <a:outerShdw blurRad="38100" dist="38100" dir="2700000" algn="tl">
                  <a:srgbClr val="000000">
                    <a:alpha val="43137"/>
                  </a:srgbClr>
                </a:outerShdw>
              </a:effectLst>
              <a:cs typeface="B Homa" pitchFamily="2" charset="-78"/>
            </a:endParaRPr>
          </a:p>
        </p:txBody>
      </p:sp>
      <p:sp>
        <p:nvSpPr>
          <p:cNvPr id="7171" name="Content Placeholder 2"/>
          <p:cNvSpPr>
            <a:spLocks noGrp="1"/>
          </p:cNvSpPr>
          <p:nvPr>
            <p:ph idx="1"/>
          </p:nvPr>
        </p:nvSpPr>
        <p:spPr/>
        <p:txBody>
          <a:bodyPr/>
          <a:lstStyle/>
          <a:p>
            <a:pPr algn="just" rtl="1" eaLnBrk="1" hangingPunct="1">
              <a:buFont typeface="Wingdings" panose="05000000000000000000" pitchFamily="2" charset="2"/>
              <a:buBlip>
                <a:blip r:embed="rId2"/>
              </a:buBlip>
            </a:pPr>
            <a:r>
              <a:rPr lang="ar-SA" altLang="fa-IR" sz="2400" smtClean="0">
                <a:cs typeface="B Ziba" pitchFamily="2" charset="-78"/>
              </a:rPr>
              <a:t>در اوايل قرن بيستم</a:t>
            </a:r>
            <a:r>
              <a:rPr lang="fa-IR" altLang="fa-IR" sz="2400" smtClean="0">
                <a:cs typeface="B Ziba" pitchFamily="2" charset="-78"/>
              </a:rPr>
              <a:t>(سال 1912)</a:t>
            </a:r>
            <a:r>
              <a:rPr lang="ar-SA" altLang="fa-IR" sz="2400" smtClean="0">
                <a:cs typeface="B Ziba" pitchFamily="2" charset="-78"/>
              </a:rPr>
              <a:t> نظريه اي به نام جابه جايي قاره ها توسط آلفرد وگنر، هواشناس و زمين فيزيكدان آلماني عنوان شد كه با نظريه هاي قبلي در مورد ثابت بودن وضعيت قاره ها و اقيانوسها، تضاد داشت .</a:t>
            </a:r>
            <a:endParaRPr lang="fa-IR" altLang="fa-IR" sz="2400" smtClean="0">
              <a:cs typeface="B Ziba" pitchFamily="2" charset="-78"/>
            </a:endParaRPr>
          </a:p>
          <a:p>
            <a:pPr algn="just" rtl="1" eaLnBrk="1" hangingPunct="1">
              <a:buFont typeface="Wingdings" panose="05000000000000000000" pitchFamily="2" charset="2"/>
              <a:buBlip>
                <a:blip r:embed="rId2"/>
              </a:buBlip>
            </a:pPr>
            <a:r>
              <a:rPr lang="ar-SA" altLang="fa-IR" sz="2400" smtClean="0">
                <a:cs typeface="B Ziba" pitchFamily="2" charset="-78"/>
              </a:rPr>
              <a:t>وگنر، در كتابي كه در سال 1915 منتشر كرد به وجود قاره اي عظيم به نام پانگه آ (به معناي همه ي خشكي ها ) كه در حدود 200 ميليون سال پيش، شروع به قطعه قطعه شدن كرد و سرانجام قاره هاي امروزي را به وجود آورد ادعا کرد.</a:t>
            </a:r>
            <a:endParaRPr lang="fa-IR" altLang="fa-IR" sz="2400" smtClean="0">
              <a:cs typeface="B Ziba" pitchFamily="2" charset="-78"/>
            </a:endParaRPr>
          </a:p>
          <a:p>
            <a:pPr algn="just" rtl="1" eaLnBrk="1" hangingPunct="1">
              <a:buFont typeface="Wingdings" panose="05000000000000000000" pitchFamily="2" charset="2"/>
              <a:buBlip>
                <a:blip r:embed="rId2"/>
              </a:buBlip>
            </a:pPr>
            <a:endParaRPr lang="fa-IR" altLang="fa-IR" sz="2400" smtClean="0">
              <a:cs typeface="B Ziba" pitchFamily="2" charset="-78"/>
            </a:endParaRPr>
          </a:p>
          <a:p>
            <a:pPr algn="r" rtl="1" eaLnBrk="1" hangingPunct="1">
              <a:buFont typeface="Wingdings" panose="05000000000000000000" pitchFamily="2" charset="2"/>
              <a:buNone/>
            </a:pPr>
            <a:r>
              <a:rPr lang="ar-SA" altLang="fa-IR" sz="2400" smtClean="0">
                <a:cs typeface="B Ziba" pitchFamily="2" charset="-78"/>
              </a:rPr>
              <a:t/>
            </a:r>
            <a:br>
              <a:rPr lang="ar-SA" altLang="fa-IR" sz="2400" smtClean="0">
                <a:cs typeface="B Ziba" pitchFamily="2" charset="-78"/>
              </a:rPr>
            </a:br>
            <a:endParaRPr lang="en-GB" altLang="fa-IR" sz="2400" smtClean="0">
              <a:cs typeface="B Ziba" pitchFamily="2" charset="-78"/>
            </a:endParaRPr>
          </a:p>
        </p:txBody>
      </p:sp>
      <p:pic>
        <p:nvPicPr>
          <p:cNvPr id="7172" name="Picture 2" descr="C:\Users\Marjan\Desktop\niloo\okoos\s1.jpg"/>
          <p:cNvPicPr>
            <a:picLocks noChangeAspect="1" noChangeArrowheads="1"/>
          </p:cNvPicPr>
          <p:nvPr/>
        </p:nvPicPr>
        <p:blipFill>
          <a:blip r:embed="rId3">
            <a:clrChange>
              <a:clrFrom>
                <a:srgbClr val="F2FBF6"/>
              </a:clrFrom>
              <a:clrTo>
                <a:srgbClr val="F2FBF6">
                  <a:alpha val="0"/>
                </a:srgbClr>
              </a:clrTo>
            </a:clrChange>
            <a:extLst>
              <a:ext uri="{28A0092B-C50C-407E-A947-70E740481C1C}">
                <a14:useLocalDpi xmlns:a14="http://schemas.microsoft.com/office/drawing/2010/main" val="0"/>
              </a:ext>
            </a:extLst>
          </a:blip>
          <a:srcRect/>
          <a:stretch>
            <a:fillRect/>
          </a:stretch>
        </p:blipFill>
        <p:spPr bwMode="auto">
          <a:xfrm>
            <a:off x="3071813" y="4143375"/>
            <a:ext cx="3146425" cy="187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fa-IR"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نظریه آلفرد وگنر</a:t>
            </a:r>
            <a:endParaRPr lang="en-GB" dirty="0" smtClean="0">
              <a:latin typeface="Urdu Typesetting" panose="03020402040406030203" pitchFamily="66" charset="-78"/>
              <a:cs typeface="Urdu Typesetting" panose="03020402040406030203" pitchFamily="66" charset="-78"/>
            </a:endParaRPr>
          </a:p>
        </p:txBody>
      </p:sp>
      <p:sp>
        <p:nvSpPr>
          <p:cNvPr id="8195" name="Content Placeholder 2"/>
          <p:cNvSpPr>
            <a:spLocks noGrp="1"/>
          </p:cNvSpPr>
          <p:nvPr>
            <p:ph idx="1"/>
          </p:nvPr>
        </p:nvSpPr>
        <p:spPr>
          <a:xfrm>
            <a:off x="428625" y="1076325"/>
            <a:ext cx="8258175" cy="5248275"/>
          </a:xfrm>
        </p:spPr>
        <p:txBody>
          <a:bodyPr/>
          <a:lstStyle/>
          <a:p>
            <a:pPr algn="just" rtl="1" eaLnBrk="1" hangingPunct="1">
              <a:buFont typeface="Wingdings" panose="05000000000000000000" pitchFamily="2" charset="2"/>
              <a:buChar char="§"/>
            </a:pPr>
            <a:r>
              <a:rPr lang="ar-SA" altLang="fa-IR" sz="2400" smtClean="0">
                <a:latin typeface="Urdu Typesetting" panose="03020402040406030203" pitchFamily="66" charset="-78"/>
                <a:cs typeface="Urdu Typesetting" panose="03020402040406030203" pitchFamily="66" charset="-78"/>
              </a:rPr>
              <a:t>اين قاره (پانگه آ) چند ميليون سال بعد مبدل به دو قاره بزرگ لورازيا (</a:t>
            </a:r>
            <a:r>
              <a:rPr lang="en-US" altLang="fa-IR" sz="2400" smtClean="0">
                <a:latin typeface="Urdu Typesetting" panose="03020402040406030203" pitchFamily="66" charset="-78"/>
                <a:cs typeface="Urdu Typesetting" panose="03020402040406030203" pitchFamily="66" charset="-78"/>
              </a:rPr>
              <a:t>laurasia</a:t>
            </a:r>
            <a:r>
              <a:rPr lang="ar-SA" altLang="fa-IR" sz="2400" smtClean="0">
                <a:latin typeface="Urdu Typesetting" panose="03020402040406030203" pitchFamily="66" charset="-78"/>
                <a:cs typeface="Urdu Typesetting" panose="03020402040406030203" pitchFamily="66" charset="-78"/>
              </a:rPr>
              <a:t>) و گندوانا (</a:t>
            </a:r>
            <a:r>
              <a:rPr lang="en-US" altLang="fa-IR" sz="2400" smtClean="0">
                <a:latin typeface="Urdu Typesetting" panose="03020402040406030203" pitchFamily="66" charset="-78"/>
                <a:cs typeface="Urdu Typesetting" panose="03020402040406030203" pitchFamily="66" charset="-78"/>
              </a:rPr>
              <a:t>Gondwana</a:t>
            </a:r>
            <a:r>
              <a:rPr lang="ar-SA" altLang="fa-IR" sz="2400" smtClean="0">
                <a:latin typeface="Urdu Typesetting" panose="03020402040406030203" pitchFamily="66" charset="-78"/>
                <a:cs typeface="Urdu Typesetting" panose="03020402040406030203" pitchFamily="66" charset="-78"/>
              </a:rPr>
              <a:t>) شد كه اولي شامل آمريكاي شمالي، گرينلند و بيشتر قسمتهاي آسيا و اروپاي امروزي است و دومي آمريكاي جنوبي، آفريقا ، قطب جنوب، هندوستان ، استرالياي كنوني را شامل مي شده است.</a:t>
            </a:r>
            <a:endParaRPr lang="fa-IR" altLang="fa-IR" sz="2400" smtClean="0">
              <a:latin typeface="Urdu Typesetting" panose="03020402040406030203" pitchFamily="66" charset="-78"/>
              <a:cs typeface="Urdu Typesetting" panose="03020402040406030203" pitchFamily="66" charset="-78"/>
            </a:endParaRPr>
          </a:p>
          <a:p>
            <a:pPr algn="just" rtl="1" eaLnBrk="1" hangingPunct="1">
              <a:buFont typeface="Wingdings" panose="05000000000000000000" pitchFamily="2" charset="2"/>
              <a:buChar char="§"/>
            </a:pPr>
            <a:r>
              <a:rPr lang="ar-SA" altLang="fa-IR" sz="2400" smtClean="0">
                <a:latin typeface="Urdu Typesetting" panose="03020402040406030203" pitchFamily="66" charset="-78"/>
                <a:cs typeface="Urdu Typesetting" panose="03020402040406030203" pitchFamily="66" charset="-78"/>
              </a:rPr>
              <a:t>فاصله دو قاره لورازيا و گندوانا را دريايي به نام تتيس (</a:t>
            </a:r>
            <a:r>
              <a:rPr lang="en-US" altLang="fa-IR" sz="2400" smtClean="0">
                <a:latin typeface="Urdu Typesetting" panose="03020402040406030203" pitchFamily="66" charset="-78"/>
                <a:cs typeface="Urdu Typesetting" panose="03020402040406030203" pitchFamily="66" charset="-78"/>
              </a:rPr>
              <a:t>Tethys</a:t>
            </a:r>
            <a:r>
              <a:rPr lang="ar-SA" altLang="fa-IR" sz="2400" smtClean="0">
                <a:latin typeface="Urdu Typesetting" panose="03020402040406030203" pitchFamily="66" charset="-78"/>
                <a:cs typeface="Urdu Typesetting" panose="03020402040406030203" pitchFamily="66" charset="-78"/>
              </a:rPr>
              <a:t>) پر مي كرده است كه امروزه درياهاي مديترانه، مازندران و سياه را بازمانده هاي آن مي دانند. چيزي از تقسيم شدن پانگه آ نگذشته بود كه آمريكا جنوبي و آفريقا نيز به صورت يك قطعه از گندوانا جدا شدند . بعدها با پديد آمدن اقيانوس اطلس جنوبي، اين دو قاره نيز ازهمديگر مجزا گشتند.</a:t>
            </a:r>
            <a:br>
              <a:rPr lang="ar-SA" altLang="fa-IR" sz="2400" smtClean="0">
                <a:latin typeface="Urdu Typesetting" panose="03020402040406030203" pitchFamily="66" charset="-78"/>
                <a:cs typeface="Urdu Typesetting" panose="03020402040406030203" pitchFamily="66" charset="-78"/>
              </a:rPr>
            </a:br>
            <a:r>
              <a:rPr lang="ar-SA" altLang="fa-IR" sz="2400" smtClean="0">
                <a:latin typeface="Urdu Typesetting" panose="03020402040406030203" pitchFamily="66" charset="-78"/>
                <a:cs typeface="Urdu Typesetting" panose="03020402040406030203" pitchFamily="66" charset="-78"/>
              </a:rPr>
              <a:t>در حدود 65 ميليون سال قبل اقيانوس اطلس توسعه بيشتري به سمت شمال يافت، استراليا از قطب جنوب جدا شد و هندوستان نيز شروع به حركت به سمت شمال و پيوستن به آسيا كرد.</a:t>
            </a:r>
            <a:br>
              <a:rPr lang="ar-SA" altLang="fa-IR" sz="2400" smtClean="0">
                <a:latin typeface="Urdu Typesetting" panose="03020402040406030203" pitchFamily="66" charset="-78"/>
                <a:cs typeface="Urdu Typesetting" panose="03020402040406030203" pitchFamily="66" charset="-78"/>
              </a:rPr>
            </a:br>
            <a:endParaRPr lang="en-GB" altLang="fa-IR" sz="2400" smtClean="0">
              <a:latin typeface="Urdu Typesetting" panose="03020402040406030203" pitchFamily="66" charset="-78"/>
              <a:cs typeface="Urdu Typesetting" panose="03020402040406030203" pitchFamily="66" charset="-78"/>
            </a:endParaRPr>
          </a:p>
        </p:txBody>
      </p:sp>
      <p:pic>
        <p:nvPicPr>
          <p:cNvPr id="8196" name="Picture 2" descr="C:\Users\Marjan\Desktop\niloo\okoos\00196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 y="4946650"/>
            <a:ext cx="1714500" cy="169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fa-IR"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شواهد نظریه آلفرد وگنر</a:t>
            </a:r>
            <a:endParaRPr lang="en-GB" dirty="0" smtClean="0">
              <a:latin typeface="Urdu Typesetting" panose="03020402040406030203" pitchFamily="66" charset="-78"/>
              <a:cs typeface="Urdu Typesetting" panose="03020402040406030203" pitchFamily="66" charset="-78"/>
            </a:endParaRPr>
          </a:p>
        </p:txBody>
      </p:sp>
      <p:sp>
        <p:nvSpPr>
          <p:cNvPr id="8" name="AutoShape 3"/>
          <p:cNvSpPr>
            <a:spLocks noChangeArrowheads="1"/>
          </p:cNvSpPr>
          <p:nvPr/>
        </p:nvSpPr>
        <p:spPr bwMode="gray">
          <a:xfrm>
            <a:off x="533400" y="1652588"/>
            <a:ext cx="5715000" cy="4276725"/>
          </a:xfrm>
          <a:prstGeom prst="rightArrow">
            <a:avLst>
              <a:gd name="adj1" fmla="val 79306"/>
              <a:gd name="adj2" fmla="val 31485"/>
            </a:avLst>
          </a:prstGeom>
          <a:gradFill rotWithShape="1">
            <a:gsLst>
              <a:gs pos="0">
                <a:schemeClr val="bg2">
                  <a:gamma/>
                  <a:tint val="0"/>
                  <a:invGamma/>
                </a:schemeClr>
              </a:gs>
              <a:gs pos="100000">
                <a:schemeClr val="bg2"/>
              </a:gs>
            </a:gsLst>
            <a:lin ang="0" scaled="1"/>
          </a:gradFill>
          <a:ln w="9525">
            <a:noFill/>
            <a:miter lim="800000"/>
            <a:headEnd/>
            <a:tailEnd/>
          </a:ln>
          <a:effectLst/>
        </p:spPr>
        <p:txBody>
          <a:bodyPr wrap="none" anchor="ctr"/>
          <a:lstStyle/>
          <a:p>
            <a:pPr eaLnBrk="1" hangingPunct="1">
              <a:defRPr/>
            </a:pPr>
            <a:endParaRPr lang="en-GB">
              <a:latin typeface="Urdu Typesetting" panose="03020402040406030203" pitchFamily="66" charset="-78"/>
              <a:cs typeface="Urdu Typesetting" panose="03020402040406030203" pitchFamily="66" charset="-78"/>
            </a:endParaRPr>
          </a:p>
        </p:txBody>
      </p:sp>
      <p:sp>
        <p:nvSpPr>
          <p:cNvPr id="9" name="AutoShape 4">
            <a:hlinkClick r:id="rId2" action="ppaction://hlinksldjump"/>
          </p:cNvPr>
          <p:cNvSpPr>
            <a:spLocks noChangeArrowheads="1"/>
          </p:cNvSpPr>
          <p:nvPr/>
        </p:nvSpPr>
        <p:spPr bwMode="blackWhite">
          <a:xfrm>
            <a:off x="838200" y="2343150"/>
            <a:ext cx="4038600" cy="595313"/>
          </a:xfrm>
          <a:prstGeom prst="roundRect">
            <a:avLst>
              <a:gd name="adj" fmla="val 9106"/>
            </a:avLst>
          </a:prstGeom>
          <a:gradFill rotWithShape="1">
            <a:gsLst>
              <a:gs pos="0">
                <a:schemeClr val="accent1"/>
              </a:gs>
              <a:gs pos="100000">
                <a:schemeClr val="accent1">
                  <a:gamma/>
                  <a:shade val="46275"/>
                  <a:invGamma/>
                </a:schemeClr>
              </a:gs>
            </a:gsLst>
            <a:lin ang="5400000" scaled="1"/>
          </a:gradFill>
          <a:ln w="25400">
            <a:solidFill>
              <a:schemeClr val="tx1"/>
            </a:solidFill>
            <a:round/>
            <a:headEnd/>
            <a:tailEnd/>
          </a:ln>
          <a:effectLst/>
        </p:spPr>
        <p:txBody>
          <a:bodyPr wrap="none" anchor="ctr"/>
          <a:lstStyle/>
          <a:p>
            <a:pPr algn="ctr">
              <a:defRPr/>
            </a:pPr>
            <a:r>
              <a:rPr lang="ar-SA" sz="2400" b="1" dirty="0">
                <a:solidFill>
                  <a:schemeClr val="bg1"/>
                </a:solidFill>
                <a:latin typeface="Urdu Typesetting" panose="03020402040406030203" pitchFamily="66" charset="-78"/>
                <a:cs typeface="Urdu Typesetting" panose="03020402040406030203" pitchFamily="66" charset="-78"/>
              </a:rPr>
              <a:t>انطباق حاشيه ي قاره ها</a:t>
            </a:r>
            <a:endParaRPr lang="en-GB" sz="2400" b="1" dirty="0">
              <a:solidFill>
                <a:schemeClr val="bg1"/>
              </a:solidFill>
              <a:latin typeface="Urdu Typesetting" panose="03020402040406030203" pitchFamily="66" charset="-78"/>
              <a:cs typeface="Urdu Typesetting" panose="03020402040406030203" pitchFamily="66" charset="-78"/>
            </a:endParaRPr>
          </a:p>
        </p:txBody>
      </p:sp>
      <p:sp>
        <p:nvSpPr>
          <p:cNvPr id="10" name="AutoShape 5">
            <a:hlinkClick r:id="rId3" action="ppaction://hlinksldjump"/>
          </p:cNvPr>
          <p:cNvSpPr>
            <a:spLocks noChangeArrowheads="1"/>
          </p:cNvSpPr>
          <p:nvPr/>
        </p:nvSpPr>
        <p:spPr bwMode="blackWhite">
          <a:xfrm>
            <a:off x="838200" y="3081338"/>
            <a:ext cx="4038600" cy="595312"/>
          </a:xfrm>
          <a:prstGeom prst="roundRect">
            <a:avLst>
              <a:gd name="adj" fmla="val 9106"/>
            </a:avLst>
          </a:prstGeom>
          <a:gradFill rotWithShape="1">
            <a:gsLst>
              <a:gs pos="0">
                <a:srgbClr val="699D5F"/>
              </a:gs>
              <a:gs pos="100000">
                <a:srgbClr val="31492C"/>
              </a:gs>
            </a:gsLst>
            <a:lin ang="5400000" scaled="1"/>
          </a:gradFill>
          <a:ln w="25400">
            <a:solidFill>
              <a:schemeClr val="tx1"/>
            </a:solidFill>
            <a:round/>
            <a:headEnd/>
            <a:tailEnd/>
          </a:ln>
        </p:spPr>
        <p:txBody>
          <a:bodyPr wrap="none" anchor="ctr"/>
          <a:lstStyle>
            <a:lvl1pPr>
              <a:spcBef>
                <a:spcPct val="20000"/>
              </a:spcBef>
              <a:buClr>
                <a:schemeClr val="hlink"/>
              </a:buClr>
              <a:buFont typeface="Wingdings" panose="05000000000000000000" pitchFamily="2" charset="2"/>
              <a:buChar char="v"/>
              <a:defRPr sz="3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ClrTx/>
              <a:buFontTx/>
              <a:buNone/>
            </a:pPr>
            <a:r>
              <a:rPr lang="ar-SA" altLang="fa-IR" sz="2400" b="1">
                <a:solidFill>
                  <a:schemeClr val="bg1"/>
                </a:solidFill>
                <a:latin typeface="Urdu Typesetting" panose="03020402040406030203" pitchFamily="66" charset="-78"/>
                <a:cs typeface="Urdu Typesetting" panose="03020402040406030203" pitchFamily="66" charset="-78"/>
              </a:rPr>
              <a:t>سنگواره ها</a:t>
            </a:r>
            <a:endParaRPr lang="en-GB" altLang="fa-IR" sz="2400" b="1">
              <a:solidFill>
                <a:schemeClr val="bg1"/>
              </a:solidFill>
              <a:latin typeface="Urdu Typesetting" panose="03020402040406030203" pitchFamily="66" charset="-78"/>
              <a:cs typeface="Urdu Typesetting" panose="03020402040406030203" pitchFamily="66" charset="-78"/>
            </a:endParaRPr>
          </a:p>
        </p:txBody>
      </p:sp>
      <p:sp>
        <p:nvSpPr>
          <p:cNvPr id="11" name="AutoShape 6">
            <a:hlinkClick r:id="rId4" action="ppaction://hlinksldjump"/>
          </p:cNvPr>
          <p:cNvSpPr>
            <a:spLocks noChangeArrowheads="1"/>
          </p:cNvSpPr>
          <p:nvPr/>
        </p:nvSpPr>
        <p:spPr bwMode="blackWhite">
          <a:xfrm>
            <a:off x="838200" y="4629150"/>
            <a:ext cx="4038600" cy="595313"/>
          </a:xfrm>
          <a:prstGeom prst="roundRect">
            <a:avLst>
              <a:gd name="adj" fmla="val 9106"/>
            </a:avLst>
          </a:prstGeom>
          <a:gradFill rotWithShape="1">
            <a:gsLst>
              <a:gs pos="0">
                <a:schemeClr val="accent2"/>
              </a:gs>
              <a:gs pos="100000">
                <a:schemeClr val="accent2">
                  <a:gamma/>
                  <a:shade val="46275"/>
                  <a:invGamma/>
                </a:schemeClr>
              </a:gs>
            </a:gsLst>
            <a:lin ang="5400000" scaled="1"/>
          </a:gradFill>
          <a:ln w="25400">
            <a:solidFill>
              <a:schemeClr val="tx1"/>
            </a:solidFill>
            <a:round/>
            <a:headEnd/>
            <a:tailEnd/>
          </a:ln>
          <a:effectLst/>
        </p:spPr>
        <p:txBody>
          <a:bodyPr wrap="none" anchor="ctr"/>
          <a:lstStyle/>
          <a:p>
            <a:pPr lvl="3">
              <a:defRPr/>
            </a:pPr>
            <a:r>
              <a:rPr lang="ar-SA" sz="2400" b="1" dirty="0">
                <a:solidFill>
                  <a:schemeClr val="bg1"/>
                </a:solidFill>
                <a:latin typeface="Urdu Typesetting" panose="03020402040406030203" pitchFamily="66" charset="-78"/>
                <a:cs typeface="Urdu Typesetting" panose="03020402040406030203" pitchFamily="66" charset="-78"/>
              </a:rPr>
              <a:t>آب و هوا</a:t>
            </a:r>
            <a:endParaRPr lang="en-GB" sz="2400" b="1" dirty="0">
              <a:solidFill>
                <a:schemeClr val="bg1"/>
              </a:solidFill>
              <a:latin typeface="Urdu Typesetting" panose="03020402040406030203" pitchFamily="66" charset="-78"/>
              <a:cs typeface="Urdu Typesetting" panose="03020402040406030203" pitchFamily="66" charset="-78"/>
            </a:endParaRPr>
          </a:p>
        </p:txBody>
      </p:sp>
      <p:sp>
        <p:nvSpPr>
          <p:cNvPr id="12" name="AutoShape 7"/>
          <p:cNvSpPr>
            <a:spLocks noChangeArrowheads="1"/>
          </p:cNvSpPr>
          <p:nvPr/>
        </p:nvSpPr>
        <p:spPr bwMode="auto">
          <a:xfrm>
            <a:off x="6272213" y="3295650"/>
            <a:ext cx="2514600" cy="1295400"/>
          </a:xfrm>
          <a:prstGeom prst="roundRect">
            <a:avLst>
              <a:gd name="adj" fmla="val 9106"/>
            </a:avLst>
          </a:prstGeom>
          <a:noFill/>
          <a:ln w="25400">
            <a:noFill/>
            <a:round/>
            <a:headEnd/>
            <a:tailEnd/>
          </a:ln>
          <a:effectLst/>
        </p:spPr>
        <p:txBody>
          <a:bodyPr anchor="ctr"/>
          <a:lstStyle/>
          <a:p>
            <a:pPr algn="ctr" eaLnBrk="1" hangingPunct="1">
              <a:defRPr/>
            </a:pPr>
            <a:r>
              <a:rPr lang="fa-IR" sz="2400" dirty="0">
                <a:effectLst>
                  <a:outerShdw blurRad="38100" dist="38100" dir="2700000" algn="tl">
                    <a:srgbClr val="C0C0C0"/>
                  </a:outerShdw>
                </a:effectLst>
                <a:latin typeface="Urdu Typesetting" panose="03020402040406030203" pitchFamily="66" charset="-78"/>
                <a:cs typeface="Urdu Typesetting" panose="03020402040406030203" pitchFamily="66" charset="-78"/>
              </a:rPr>
              <a:t>وجود یک خشکی بزرگ به نام پانگه آ</a:t>
            </a:r>
            <a:endParaRPr lang="en-GB" sz="2400" dirty="0">
              <a:effectLst>
                <a:outerShdw blurRad="38100" dist="38100" dir="2700000" algn="tl">
                  <a:srgbClr val="C0C0C0"/>
                </a:outerShdw>
              </a:effectLst>
              <a:latin typeface="Urdu Typesetting" panose="03020402040406030203" pitchFamily="66" charset="-78"/>
              <a:cs typeface="Urdu Typesetting" panose="03020402040406030203" pitchFamily="66" charset="-78"/>
            </a:endParaRPr>
          </a:p>
        </p:txBody>
      </p:sp>
      <p:sp>
        <p:nvSpPr>
          <p:cNvPr id="13" name="AutoShape 4">
            <a:hlinkClick r:id="rId5" action="ppaction://hlinksldjump"/>
          </p:cNvPr>
          <p:cNvSpPr>
            <a:spLocks noChangeArrowheads="1"/>
          </p:cNvSpPr>
          <p:nvPr/>
        </p:nvSpPr>
        <p:spPr bwMode="blackWhite">
          <a:xfrm>
            <a:off x="819150" y="3867150"/>
            <a:ext cx="4038600" cy="595313"/>
          </a:xfrm>
          <a:prstGeom prst="roundRect">
            <a:avLst>
              <a:gd name="adj" fmla="val 9106"/>
            </a:avLst>
          </a:prstGeom>
          <a:gradFill rotWithShape="1">
            <a:gsLst>
              <a:gs pos="0">
                <a:schemeClr val="accent1"/>
              </a:gs>
              <a:gs pos="100000">
                <a:schemeClr val="accent1">
                  <a:gamma/>
                  <a:shade val="46275"/>
                  <a:invGamma/>
                </a:schemeClr>
              </a:gs>
            </a:gsLst>
            <a:lin ang="5400000" scaled="1"/>
          </a:gradFill>
          <a:ln w="25400">
            <a:solidFill>
              <a:schemeClr val="tx1"/>
            </a:solidFill>
            <a:round/>
            <a:headEnd/>
            <a:tailEnd/>
          </a:ln>
          <a:effectLst/>
        </p:spPr>
        <p:txBody>
          <a:bodyPr wrap="none" anchor="ctr"/>
          <a:lstStyle/>
          <a:p>
            <a:pPr algn="ctr">
              <a:defRPr/>
            </a:pPr>
            <a:r>
              <a:rPr lang="ar-SA" sz="2400" b="1" dirty="0">
                <a:solidFill>
                  <a:schemeClr val="bg1"/>
                </a:solidFill>
                <a:latin typeface="Urdu Typesetting" panose="03020402040406030203" pitchFamily="66" charset="-78"/>
                <a:cs typeface="Urdu Typesetting" panose="03020402040406030203" pitchFamily="66" charset="-78"/>
              </a:rPr>
              <a:t>اقسام سنگ ها و شباهت هاي ساختاري</a:t>
            </a:r>
            <a:endParaRPr lang="en-GB" sz="2400" b="1" dirty="0">
              <a:solidFill>
                <a:schemeClr val="bg1"/>
              </a:solidFill>
              <a:latin typeface="Urdu Typesetting" panose="03020402040406030203" pitchFamily="66" charset="-78"/>
              <a:cs typeface="Urdu Typesetting" panose="03020402040406030203" pitchFamily="66" charset="-78"/>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ppt_x"/>
                                          </p:val>
                                        </p:tav>
                                        <p:tav tm="100000">
                                          <p:val>
                                            <p:strVal val="#ppt_x"/>
                                          </p:val>
                                        </p:tav>
                                      </p:tavLst>
                                    </p:anim>
                                    <p:anim calcmode="lin" valueType="num">
                                      <p:cBhvr additive="base">
                                        <p:cTn id="8" dur="1000" fill="hold"/>
                                        <p:tgtEl>
                                          <p:spTgt spid="9"/>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000"/>
                            </p:stCondLst>
                            <p:childTnLst>
                              <p:par>
                                <p:cTn id="10" presetID="2" presetClass="entr" presetSubtype="1"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childTnLst>
                          </p:cTn>
                        </p:par>
                        <p:par>
                          <p:cTn id="14" fill="hold" nodeType="afterGroup">
                            <p:stCondLst>
                              <p:cond delay="2000"/>
                            </p:stCondLst>
                            <p:childTnLst>
                              <p:par>
                                <p:cTn id="15" presetID="2" presetClass="entr" presetSubtype="1"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1000" fill="hold"/>
                                        <p:tgtEl>
                                          <p:spTgt spid="13"/>
                                        </p:tgtEl>
                                        <p:attrNameLst>
                                          <p:attrName>ppt_x</p:attrName>
                                        </p:attrNameLst>
                                      </p:cBhvr>
                                      <p:tavLst>
                                        <p:tav tm="0">
                                          <p:val>
                                            <p:strVal val="#ppt_x"/>
                                          </p:val>
                                        </p:tav>
                                        <p:tav tm="100000">
                                          <p:val>
                                            <p:strVal val="#ppt_x"/>
                                          </p:val>
                                        </p:tav>
                                      </p:tavLst>
                                    </p:anim>
                                    <p:anim calcmode="lin" valueType="num">
                                      <p:cBhvr additive="base">
                                        <p:cTn id="18" dur="1000" fill="hold"/>
                                        <p:tgtEl>
                                          <p:spTgt spid="13"/>
                                        </p:tgtEl>
                                        <p:attrNameLst>
                                          <p:attrName>ppt_y</p:attrName>
                                        </p:attrNameLst>
                                      </p:cBhvr>
                                      <p:tavLst>
                                        <p:tav tm="0">
                                          <p:val>
                                            <p:strVal val="0-#ppt_h/2"/>
                                          </p:val>
                                        </p:tav>
                                        <p:tav tm="100000">
                                          <p:val>
                                            <p:strVal val="#ppt_y"/>
                                          </p:val>
                                        </p:tav>
                                      </p:tavLst>
                                    </p:anim>
                                  </p:childTnLst>
                                </p:cTn>
                              </p:par>
                            </p:childTnLst>
                          </p:cTn>
                        </p:par>
                        <p:par>
                          <p:cTn id="19" fill="hold" nodeType="afterGroup">
                            <p:stCondLst>
                              <p:cond delay="3000"/>
                            </p:stCondLst>
                            <p:childTnLst>
                              <p:par>
                                <p:cTn id="20" presetID="2" presetClass="entr" presetSubtype="1"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1000" fill="hold"/>
                                        <p:tgtEl>
                                          <p:spTgt spid="11"/>
                                        </p:tgtEl>
                                        <p:attrNameLst>
                                          <p:attrName>ppt_x</p:attrName>
                                        </p:attrNameLst>
                                      </p:cBhvr>
                                      <p:tavLst>
                                        <p:tav tm="0">
                                          <p:val>
                                            <p:strVal val="#ppt_x"/>
                                          </p:val>
                                        </p:tav>
                                        <p:tav tm="100000">
                                          <p:val>
                                            <p:strVal val="#ppt_x"/>
                                          </p:val>
                                        </p:tav>
                                      </p:tavLst>
                                    </p:anim>
                                    <p:anim calcmode="lin" valueType="num">
                                      <p:cBhvr additive="base">
                                        <p:cTn id="23" dur="10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6" presetClass="emph" presetSubtype="0" fill="hold" grpId="0" nodeType="clickEffect">
                                  <p:stCondLst>
                                    <p:cond delay="0"/>
                                  </p:stCondLst>
                                  <p:childTnLst>
                                    <p:animEffect transition="out" filter="fade">
                                      <p:cBhvr>
                                        <p:cTn id="27" dur="1000" tmFilter="0, 0; .2, .5; .8, .5; 1, 0"/>
                                        <p:tgtEl>
                                          <p:spTgt spid="8"/>
                                        </p:tgtEl>
                                      </p:cBhvr>
                                    </p:animEffect>
                                    <p:animScale>
                                      <p:cBhvr>
                                        <p:cTn id="28" dur="500" autoRev="1" fill="hold"/>
                                        <p:tgtEl>
                                          <p:spTgt spid="8"/>
                                        </p:tgtEl>
                                      </p:cBhvr>
                                      <p:by x="105000" y="105000"/>
                                    </p:animScale>
                                  </p:childTnLst>
                                </p:cTn>
                              </p:par>
                            </p:childTnLst>
                          </p:cTn>
                        </p:par>
                        <p:par>
                          <p:cTn id="29" fill="hold" nodeType="afterGroup">
                            <p:stCondLst>
                              <p:cond delay="1000"/>
                            </p:stCondLst>
                            <p:childTnLst>
                              <p:par>
                                <p:cTn id="30" presetID="2" presetClass="entr" presetSubtype="2" fill="hold" grpId="0" nodeType="after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additive="base">
                                        <p:cTn id="32" dur="1000" fill="hold"/>
                                        <p:tgtEl>
                                          <p:spTgt spid="12"/>
                                        </p:tgtEl>
                                        <p:attrNameLst>
                                          <p:attrName>ppt_x</p:attrName>
                                        </p:attrNameLst>
                                      </p:cBhvr>
                                      <p:tavLst>
                                        <p:tav tm="0">
                                          <p:val>
                                            <p:strVal val="1+#ppt_w/2"/>
                                          </p:val>
                                        </p:tav>
                                        <p:tav tm="100000">
                                          <p:val>
                                            <p:strVal val="#ppt_x"/>
                                          </p:val>
                                        </p:tav>
                                      </p:tavLst>
                                    </p:anim>
                                    <p:anim calcmode="lin" valueType="num">
                                      <p:cBhvr additive="base">
                                        <p:cTn id="33" dur="10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ar-SA"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انطباق حاشيه ي قاره ها</a:t>
            </a:r>
            <a:endParaRPr lang="en-GB" sz="3200"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p:txBody>
      </p:sp>
      <p:sp>
        <p:nvSpPr>
          <p:cNvPr id="10243" name="Content Placeholder 2"/>
          <p:cNvSpPr>
            <a:spLocks noGrp="1"/>
          </p:cNvSpPr>
          <p:nvPr>
            <p:ph idx="1"/>
          </p:nvPr>
        </p:nvSpPr>
        <p:spPr>
          <a:xfrm>
            <a:off x="4000500" y="1076325"/>
            <a:ext cx="4686300" cy="5248275"/>
          </a:xfrm>
        </p:spPr>
        <p:txBody>
          <a:bodyPr/>
          <a:lstStyle/>
          <a:p>
            <a:pPr algn="just" rtl="1" eaLnBrk="1" hangingPunct="1">
              <a:buFont typeface="Wingdings" panose="05000000000000000000" pitchFamily="2" charset="2"/>
              <a:buNone/>
            </a:pPr>
            <a:r>
              <a:rPr lang="ar-SA" altLang="fa-IR" smtClean="0">
                <a:latin typeface="Urdu Typesetting" panose="03020402040406030203" pitchFamily="66" charset="-78"/>
                <a:cs typeface="Urdu Typesetting" panose="03020402040406030203" pitchFamily="66" charset="-78"/>
              </a:rPr>
              <a:t/>
            </a:r>
            <a:br>
              <a:rPr lang="ar-SA" altLang="fa-IR" smtClean="0">
                <a:latin typeface="Urdu Typesetting" panose="03020402040406030203" pitchFamily="66" charset="-78"/>
                <a:cs typeface="Urdu Typesetting" panose="03020402040406030203" pitchFamily="66" charset="-78"/>
              </a:rPr>
            </a:br>
            <a:r>
              <a:rPr lang="ar-SA" altLang="fa-IR" smtClean="0">
                <a:latin typeface="Urdu Typesetting" panose="03020402040406030203" pitchFamily="66" charset="-78"/>
                <a:cs typeface="Urdu Typesetting" panose="03020402040406030203" pitchFamily="66" charset="-78"/>
              </a:rPr>
              <a:t>وگنر، شباهت زيادي را ميان دو حاشيه ي شرقي آمريكاي جنوبي و غربي آفريقا يافته بود، و همين شباهت ظاهري مي توانست دليل بر اين موضوع باشد كه در گذشته، اين دو قاره به هم متصل بوده و بعدها از هم جدا شده اند.</a:t>
            </a:r>
            <a:endParaRPr lang="en-GB" altLang="fa-IR" smtClean="0">
              <a:latin typeface="Urdu Typesetting" panose="03020402040406030203" pitchFamily="66" charset="-78"/>
              <a:cs typeface="Urdu Typesetting" panose="03020402040406030203" pitchFamily="66" charset="-78"/>
            </a:endParaRPr>
          </a:p>
        </p:txBody>
      </p:sp>
      <p:pic>
        <p:nvPicPr>
          <p:cNvPr id="10244" name="Picture 2" descr="C:\Users\Marjan\Desktop\niloo\okoos\s3.jpg"/>
          <p:cNvPicPr>
            <a:picLocks noChangeAspect="1" noChangeArrowheads="1"/>
          </p:cNvPicPr>
          <p:nvPr/>
        </p:nvPicPr>
        <p:blipFill>
          <a:blip r:embed="rId2">
            <a:clrChange>
              <a:clrFrom>
                <a:srgbClr val="F5F9FC"/>
              </a:clrFrom>
              <a:clrTo>
                <a:srgbClr val="F5F9FC">
                  <a:alpha val="0"/>
                </a:srgbClr>
              </a:clrTo>
            </a:clrChange>
            <a:extLst>
              <a:ext uri="{28A0092B-C50C-407E-A947-70E740481C1C}">
                <a14:useLocalDpi xmlns:a14="http://schemas.microsoft.com/office/drawing/2010/main" val="0"/>
              </a:ext>
            </a:extLst>
          </a:blip>
          <a:srcRect/>
          <a:stretch>
            <a:fillRect/>
          </a:stretch>
        </p:blipFill>
        <p:spPr bwMode="auto">
          <a:xfrm>
            <a:off x="500063" y="1643063"/>
            <a:ext cx="3394075"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hlinkClick r:id="rId3" action="ppaction://hlinksldjump"/>
          </p:cNvPr>
          <p:cNvSpPr txBox="1"/>
          <p:nvPr/>
        </p:nvSpPr>
        <p:spPr>
          <a:xfrm>
            <a:off x="7929563" y="6286500"/>
            <a:ext cx="857250" cy="369888"/>
          </a:xfrm>
          <a:prstGeom prst="rect">
            <a:avLst/>
          </a:prstGeom>
          <a:noFill/>
        </p:spPr>
        <p:txBody>
          <a:bodyPr>
            <a:spAutoFit/>
          </a:bodyPr>
          <a:lstStyle/>
          <a:p>
            <a:pPr eaLnBrk="1" hangingPunct="1">
              <a:defRPr/>
            </a:pPr>
            <a:r>
              <a:rPr lang="fa-IR" dirty="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بازگشت</a:t>
            </a:r>
            <a:endParaRPr lang="en-GB" dirty="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p:txBody>
      </p:sp>
    </p:spTree>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ar-SA"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سنگواره ها</a:t>
            </a:r>
            <a:endParaRPr lang="en-GB" dirty="0" smtClean="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p:txBody>
      </p:sp>
      <p:sp>
        <p:nvSpPr>
          <p:cNvPr id="11267" name="Content Placeholder 2"/>
          <p:cNvSpPr>
            <a:spLocks noGrp="1"/>
          </p:cNvSpPr>
          <p:nvPr>
            <p:ph idx="1"/>
          </p:nvPr>
        </p:nvSpPr>
        <p:spPr>
          <a:xfrm>
            <a:off x="3571875" y="1323975"/>
            <a:ext cx="5114925" cy="5248275"/>
          </a:xfrm>
        </p:spPr>
        <p:txBody>
          <a:bodyPr/>
          <a:lstStyle/>
          <a:p>
            <a:pPr algn="just" rtl="1" eaLnBrk="1" hangingPunct="1">
              <a:buFont typeface="Wingdings" panose="05000000000000000000" pitchFamily="2" charset="2"/>
              <a:buChar char="§"/>
            </a:pPr>
            <a:r>
              <a:rPr lang="ar-SA" altLang="fa-IR" smtClean="0">
                <a:latin typeface="Urdu Typesetting" panose="03020402040406030203" pitchFamily="66" charset="-78"/>
                <a:cs typeface="Urdu Typesetting" panose="03020402040406030203" pitchFamily="66" charset="-78"/>
              </a:rPr>
              <a:t>بعضي از سنگواره هايي كه امروزه در روي دو قاره مجاور هم پيدا مي شوند، حاكي از آنند كه در گذشته آن قاره ها يك پارچه بوده اند.</a:t>
            </a:r>
            <a:endParaRPr lang="en-GB" altLang="fa-IR" smtClean="0">
              <a:latin typeface="Urdu Typesetting" panose="03020402040406030203" pitchFamily="66" charset="-78"/>
              <a:cs typeface="Urdu Typesetting" panose="03020402040406030203" pitchFamily="66" charset="-78"/>
            </a:endParaRPr>
          </a:p>
        </p:txBody>
      </p:sp>
      <p:pic>
        <p:nvPicPr>
          <p:cNvPr id="11268" name="Picture 2" descr="C:\Users\Marjan\Desktop\niloo\okoos\s4.jpg"/>
          <p:cNvPicPr>
            <a:picLocks noChangeAspect="1" noChangeArrowheads="1"/>
          </p:cNvPicPr>
          <p:nvPr/>
        </p:nvPicPr>
        <p:blipFill>
          <a:blip r:embed="rId2">
            <a:clrChange>
              <a:clrFrom>
                <a:srgbClr val="F5F9FC"/>
              </a:clrFrom>
              <a:clrTo>
                <a:srgbClr val="F5F9FC">
                  <a:alpha val="0"/>
                </a:srgbClr>
              </a:clrTo>
            </a:clrChange>
            <a:extLst>
              <a:ext uri="{28A0092B-C50C-407E-A947-70E740481C1C}">
                <a14:useLocalDpi xmlns:a14="http://schemas.microsoft.com/office/drawing/2010/main" val="0"/>
              </a:ext>
            </a:extLst>
          </a:blip>
          <a:srcRect/>
          <a:stretch>
            <a:fillRect/>
          </a:stretch>
        </p:blipFill>
        <p:spPr bwMode="auto">
          <a:xfrm>
            <a:off x="857250" y="1590675"/>
            <a:ext cx="2643188" cy="305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hlinkClick r:id="rId3" action="ppaction://hlinksldjump"/>
          </p:cNvPr>
          <p:cNvSpPr txBox="1"/>
          <p:nvPr/>
        </p:nvSpPr>
        <p:spPr>
          <a:xfrm>
            <a:off x="7929563" y="6286500"/>
            <a:ext cx="857250" cy="369888"/>
          </a:xfrm>
          <a:prstGeom prst="rect">
            <a:avLst/>
          </a:prstGeom>
          <a:noFill/>
        </p:spPr>
        <p:txBody>
          <a:bodyPr>
            <a:spAutoFit/>
          </a:bodyPr>
          <a:lstStyle/>
          <a:p>
            <a:pPr eaLnBrk="1" hangingPunct="1">
              <a:defRPr/>
            </a:pPr>
            <a:r>
              <a:rPr lang="fa-IR" dirty="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rPr>
              <a:t>بازگشت</a:t>
            </a:r>
            <a:endParaRPr lang="en-GB" dirty="0">
              <a:effectLst>
                <a:outerShdw blurRad="38100" dist="38100" dir="2700000" algn="tl">
                  <a:srgbClr val="000000">
                    <a:alpha val="43137"/>
                  </a:srgbClr>
                </a:outerShdw>
              </a:effectLst>
              <a:latin typeface="Urdu Typesetting" panose="03020402040406030203" pitchFamily="66" charset="-78"/>
              <a:cs typeface="Urdu Typesetting" panose="03020402040406030203" pitchFamily="66" charset="-78"/>
            </a:endParaRPr>
          </a:p>
        </p:txBody>
      </p:sp>
    </p:spTree>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cdb2004158l">
  <a:themeElements>
    <a:clrScheme name="Office Theme 1">
      <a:dk1>
        <a:srgbClr val="1D4940"/>
      </a:dk1>
      <a:lt1>
        <a:srgbClr val="FFFFFF"/>
      </a:lt1>
      <a:dk2>
        <a:srgbClr val="3F716F"/>
      </a:dk2>
      <a:lt2>
        <a:srgbClr val="C0C0C0"/>
      </a:lt2>
      <a:accent1>
        <a:srgbClr val="669E86"/>
      </a:accent1>
      <a:accent2>
        <a:srgbClr val="A2CAB4"/>
      </a:accent2>
      <a:accent3>
        <a:srgbClr val="FFFFFF"/>
      </a:accent3>
      <a:accent4>
        <a:srgbClr val="173D35"/>
      </a:accent4>
      <a:accent5>
        <a:srgbClr val="B8CCC3"/>
      </a:accent5>
      <a:accent6>
        <a:srgbClr val="92B7A3"/>
      </a:accent6>
      <a:hlink>
        <a:srgbClr val="8CA35F"/>
      </a:hlink>
      <a:folHlink>
        <a:srgbClr val="C1B05D"/>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1D4940"/>
        </a:dk1>
        <a:lt1>
          <a:srgbClr val="FFFFFF"/>
        </a:lt1>
        <a:dk2>
          <a:srgbClr val="3F716F"/>
        </a:dk2>
        <a:lt2>
          <a:srgbClr val="C0C0C0"/>
        </a:lt2>
        <a:accent1>
          <a:srgbClr val="669E86"/>
        </a:accent1>
        <a:accent2>
          <a:srgbClr val="A2CAB4"/>
        </a:accent2>
        <a:accent3>
          <a:srgbClr val="FFFFFF"/>
        </a:accent3>
        <a:accent4>
          <a:srgbClr val="173D35"/>
        </a:accent4>
        <a:accent5>
          <a:srgbClr val="B8CCC3"/>
        </a:accent5>
        <a:accent6>
          <a:srgbClr val="92B7A3"/>
        </a:accent6>
        <a:hlink>
          <a:srgbClr val="8CA35F"/>
        </a:hlink>
        <a:folHlink>
          <a:srgbClr val="C1B05D"/>
        </a:folHlink>
      </a:clrScheme>
      <a:clrMap bg1="lt1" tx1="dk1" bg2="lt2" tx2="dk2" accent1="accent1" accent2="accent2" accent3="accent3" accent4="accent4" accent5="accent5" accent6="accent6" hlink="hlink" folHlink="folHlink"/>
    </a:extraClrScheme>
    <a:extraClrScheme>
      <a:clrScheme name="Office Theme 2">
        <a:dk1>
          <a:srgbClr val="093575"/>
        </a:dk1>
        <a:lt1>
          <a:srgbClr val="FFFFFF"/>
        </a:lt1>
        <a:dk2>
          <a:srgbClr val="000066"/>
        </a:dk2>
        <a:lt2>
          <a:srgbClr val="808080"/>
        </a:lt2>
        <a:accent1>
          <a:srgbClr val="4B92E1"/>
        </a:accent1>
        <a:accent2>
          <a:srgbClr val="99CCFF"/>
        </a:accent2>
        <a:accent3>
          <a:srgbClr val="FFFFFF"/>
        </a:accent3>
        <a:accent4>
          <a:srgbClr val="062C63"/>
        </a:accent4>
        <a:accent5>
          <a:srgbClr val="B1C7EE"/>
        </a:accent5>
        <a:accent6>
          <a:srgbClr val="8AB9E7"/>
        </a:accent6>
        <a:hlink>
          <a:srgbClr val="0066CC"/>
        </a:hlink>
        <a:folHlink>
          <a:srgbClr val="AF67FF"/>
        </a:folHlink>
      </a:clrScheme>
      <a:clrMap bg1="lt1" tx1="dk1" bg2="lt2" tx2="dk2" accent1="accent1" accent2="accent2" accent3="accent3" accent4="accent4" accent5="accent5" accent6="accent6" hlink="hlink" folHlink="folHlink"/>
    </a:extraClrScheme>
    <a:extraClrScheme>
      <a:clrScheme name="Office Theme 3">
        <a:dk1>
          <a:srgbClr val="0B4C5B"/>
        </a:dk1>
        <a:lt1>
          <a:srgbClr val="FFFFFF"/>
        </a:lt1>
        <a:dk2>
          <a:srgbClr val="000000"/>
        </a:dk2>
        <a:lt2>
          <a:srgbClr val="969696"/>
        </a:lt2>
        <a:accent1>
          <a:srgbClr val="E3BE05"/>
        </a:accent1>
        <a:accent2>
          <a:srgbClr val="81C200"/>
        </a:accent2>
        <a:accent3>
          <a:srgbClr val="FFFFFF"/>
        </a:accent3>
        <a:accent4>
          <a:srgbClr val="08404C"/>
        </a:accent4>
        <a:accent5>
          <a:srgbClr val="EFDBAA"/>
        </a:accent5>
        <a:accent6>
          <a:srgbClr val="74B000"/>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Office Theme 1">
    <a:dk1>
      <a:srgbClr val="1D4940"/>
    </a:dk1>
    <a:lt1>
      <a:srgbClr val="FFFFFF"/>
    </a:lt1>
    <a:dk2>
      <a:srgbClr val="3F716F"/>
    </a:dk2>
    <a:lt2>
      <a:srgbClr val="C0C0C0"/>
    </a:lt2>
    <a:accent1>
      <a:srgbClr val="669E86"/>
    </a:accent1>
    <a:accent2>
      <a:srgbClr val="A2CAB4"/>
    </a:accent2>
    <a:accent3>
      <a:srgbClr val="FFFFFF"/>
    </a:accent3>
    <a:accent4>
      <a:srgbClr val="173D35"/>
    </a:accent4>
    <a:accent5>
      <a:srgbClr val="B8CCC3"/>
    </a:accent5>
    <a:accent6>
      <a:srgbClr val="92B7A3"/>
    </a:accent6>
    <a:hlink>
      <a:srgbClr val="8CA35F"/>
    </a:hlink>
    <a:folHlink>
      <a:srgbClr val="C1B05D"/>
    </a:folHlink>
  </a:clrScheme>
</a:themeOverride>
</file>

<file path=docProps/app.xml><?xml version="1.0" encoding="utf-8"?>
<Properties xmlns="http://schemas.openxmlformats.org/officeDocument/2006/extended-properties" xmlns:vt="http://schemas.openxmlformats.org/officeDocument/2006/docPropsVTypes">
  <Template>ورقه های زمین</Template>
  <TotalTime>2</TotalTime>
  <Words>1483</Words>
  <Application>Microsoft Office PowerPoint</Application>
  <PresentationFormat>On-screen Show (4:3)</PresentationFormat>
  <Paragraphs>94</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B Homa</vt:lpstr>
      <vt:lpstr>B Ziba</vt:lpstr>
      <vt:lpstr>Times New Roman</vt:lpstr>
      <vt:lpstr>Urdu Typesetting</vt:lpstr>
      <vt:lpstr>Wingdings</vt:lpstr>
      <vt:lpstr>cdb2004158l</vt:lpstr>
      <vt:lpstr>PowerPoint Presentation</vt:lpstr>
      <vt:lpstr>PowerPoint Presentation</vt:lpstr>
      <vt:lpstr>زمین ساخت ورقه ای</vt:lpstr>
      <vt:lpstr>نظریه زمین ساخت ورقه ای از آغاز تا کنون</vt:lpstr>
      <vt:lpstr>نظریه آلفرد وگنر</vt:lpstr>
      <vt:lpstr>نظریه آلفرد وگنر</vt:lpstr>
      <vt:lpstr>شواهد نظریه آلفرد وگنر</vt:lpstr>
      <vt:lpstr>انطباق حاشيه ي قاره ها</vt:lpstr>
      <vt:lpstr>سنگواره ها</vt:lpstr>
      <vt:lpstr>اقسام سنگ ها و شباهت هاي ساختاري </vt:lpstr>
      <vt:lpstr>آب و هوا</vt:lpstr>
      <vt:lpstr>دیگر نظریات</vt:lpstr>
      <vt:lpstr>نظریه هری هس</vt:lpstr>
      <vt:lpstr>PowerPoint Presentation</vt:lpstr>
      <vt:lpstr>انواع حرکت ورقه ها</vt:lpstr>
      <vt:lpstr>ورقه هاي دور شونده (واگرا) </vt:lpstr>
      <vt:lpstr>ورقه هاي دور شونده (واگرا) </vt:lpstr>
      <vt:lpstr>ورقه هاي نزديك شونده (همگرا) </vt:lpstr>
      <vt:lpstr>برخورد ورقه اقیانوسی با ورقه قاره ای</vt:lpstr>
      <vt:lpstr>برخورد دو ورقه اقیانوسی</vt:lpstr>
      <vt:lpstr>برخورد دو ورقه قاره ای </vt:lpstr>
      <vt:lpstr>ورقه هاي امتداد لغز </vt:lpstr>
      <vt:lpstr>گسل ها و زلزله ها</vt:lpstr>
      <vt:lpstr>PowerPoint Presentation</vt:lpstr>
    </vt:vector>
  </TitlesOfParts>
  <Company>Moorche 30 DVDs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MRT www.Win2Farsi.com</dc:creator>
  <cp:lastModifiedBy>MRT www.Win2Farsi.com</cp:lastModifiedBy>
  <cp:revision>1</cp:revision>
  <dcterms:created xsi:type="dcterms:W3CDTF">2016-02-07T16:42:46Z</dcterms:created>
  <dcterms:modified xsi:type="dcterms:W3CDTF">2016-02-07T16:45:26Z</dcterms:modified>
</cp:coreProperties>
</file>